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416" r:id="rId2"/>
    <p:sldId id="417" r:id="rId3"/>
    <p:sldId id="486" r:id="rId4"/>
    <p:sldId id="488" r:id="rId5"/>
    <p:sldId id="515" r:id="rId6"/>
    <p:sldId id="489" r:id="rId7"/>
    <p:sldId id="490" r:id="rId8"/>
    <p:sldId id="491" r:id="rId9"/>
    <p:sldId id="495" r:id="rId10"/>
    <p:sldId id="496" r:id="rId11"/>
    <p:sldId id="420" r:id="rId12"/>
    <p:sldId id="500" r:id="rId13"/>
    <p:sldId id="421" r:id="rId14"/>
    <p:sldId id="498" r:id="rId15"/>
    <p:sldId id="497" r:id="rId16"/>
    <p:sldId id="425" r:id="rId17"/>
    <p:sldId id="429" r:id="rId18"/>
    <p:sldId id="427" r:id="rId19"/>
    <p:sldId id="501" r:id="rId20"/>
    <p:sldId id="426" r:id="rId21"/>
    <p:sldId id="430" r:id="rId22"/>
    <p:sldId id="431" r:id="rId23"/>
    <p:sldId id="432" r:id="rId24"/>
    <p:sldId id="492" r:id="rId25"/>
    <p:sldId id="433" r:id="rId26"/>
    <p:sldId id="494" r:id="rId27"/>
    <p:sldId id="434" r:id="rId28"/>
    <p:sldId id="517"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in" id="{9FCA842B-E927-432E-AEF0-55B43D7F2AA1}">
          <p14:sldIdLst>
            <p14:sldId id="416"/>
          </p14:sldIdLst>
        </p14:section>
        <p14:section name="Background" id="{3701C454-F7B0-40CB-975A-F38E2050EF18}">
          <p14:sldIdLst>
            <p14:sldId id="417"/>
          </p14:sldIdLst>
        </p14:section>
        <p14:section name="Key Problem" id="{7822F9F8-E195-41B2-B3B5-40BB3DC96D91}">
          <p14:sldIdLst>
            <p14:sldId id="486"/>
            <p14:sldId id="488"/>
          </p14:sldIdLst>
        </p14:section>
        <p14:section name="Our Proposal" id="{BC60B13A-A4E1-49CB-A30F-C0E386163A7A}">
          <p14:sldIdLst>
            <p14:sldId id="515"/>
            <p14:sldId id="489"/>
            <p14:sldId id="490"/>
          </p14:sldIdLst>
        </p14:section>
        <p14:section name="Challenges" id="{03F98A47-910B-4773-AA03-D28C1BA55CF0}">
          <p14:sldIdLst>
            <p14:sldId id="491"/>
            <p14:sldId id="495"/>
            <p14:sldId id="496"/>
          </p14:sldIdLst>
        </p14:section>
        <p14:section name="Challenge 1" id="{5C583DEF-8D2C-4004-8728-7C99A1AC93F6}">
          <p14:sldIdLst>
            <p14:sldId id="420"/>
            <p14:sldId id="500"/>
            <p14:sldId id="421"/>
            <p14:sldId id="498"/>
            <p14:sldId id="497"/>
          </p14:sldIdLst>
        </p14:section>
        <p14:section name="Challenge 2" id="{58A4E21D-5462-4C6E-BCAC-82079A9597E6}">
          <p14:sldIdLst>
            <p14:sldId id="425"/>
            <p14:sldId id="429"/>
          </p14:sldIdLst>
        </p14:section>
        <p14:section name="Challenge 3" id="{67CEC295-CF9C-473C-BF89-D9BB1246F1E7}">
          <p14:sldIdLst>
            <p14:sldId id="427"/>
            <p14:sldId id="501"/>
          </p14:sldIdLst>
        </p14:section>
        <p14:section name="Evaluation" id="{A3351E9F-EFA9-4897-B234-2DAFAC9333CB}">
          <p14:sldIdLst>
            <p14:sldId id="426"/>
            <p14:sldId id="430"/>
            <p14:sldId id="431"/>
            <p14:sldId id="432"/>
            <p14:sldId id="492"/>
            <p14:sldId id="433"/>
            <p14:sldId id="494"/>
          </p14:sldIdLst>
        </p14:section>
        <p14:section name="Summary" id="{DF61B74F-BFFE-4E91-B428-A4BE69F09073}">
          <p14:sldIdLst>
            <p14:sldId id="434"/>
            <p14:sldId id="517"/>
          </p14:sldIdLst>
        </p14:section>
        <p14:section name="BackUp" id="{F3BB3E6A-32AA-40B5-8C00-3E99D50E385D}">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061D"/>
    <a:srgbClr val="660874"/>
    <a:srgbClr val="FFFFFF"/>
    <a:srgbClr val="114D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33" autoAdjust="0"/>
    <p:restoredTop sz="61430" autoAdjust="0"/>
  </p:normalViewPr>
  <p:slideViewPr>
    <p:cSldViewPr snapToGrid="0">
      <p:cViewPr varScale="1">
        <p:scale>
          <a:sx n="66" d="100"/>
          <a:sy n="66" d="100"/>
        </p:scale>
        <p:origin x="2514" y="6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7D58C-D94D-4288-B5F8-04E670C14475}" type="datetimeFigureOut">
              <a:rPr lang="zh-CN" altLang="en-US" smtClean="0"/>
              <a:t>2023/11/19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D9084-2E1A-413C-AC8E-7A48E069624D}" type="slidenum">
              <a:rPr lang="zh-CN" altLang="en-US" smtClean="0"/>
              <a:t>‹#›</a:t>
            </a:fld>
            <a:endParaRPr lang="zh-CN" altLang="en-US"/>
          </a:p>
        </p:txBody>
      </p:sp>
    </p:spTree>
    <p:extLst>
      <p:ext uri="{BB962C8B-B14F-4D97-AF65-F5344CB8AC3E}">
        <p14:creationId xmlns:p14="http://schemas.microsoft.com/office/powerpoint/2010/main" val="86484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01214"/>
                </a:solidFill>
                <a:effectLst/>
                <a:latin typeface="微软雅黑" panose="020B0503020204020204" pitchFamily="34" charset="-122"/>
              </a:rPr>
              <a:t>Thank you, Professor Du.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101214"/>
              </a:solidFill>
              <a:effectLst/>
              <a:latin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01214"/>
                </a:solidFill>
                <a:effectLst/>
                <a:latin typeface="微软雅黑" panose="020B0503020204020204" pitchFamily="34" charset="-122"/>
              </a:rPr>
              <a:t>Hello everyone. I’m </a:t>
            </a:r>
            <a:r>
              <a:rPr lang="en-US" altLang="zh-CN" b="0" i="0" dirty="0" err="1">
                <a:solidFill>
                  <a:srgbClr val="101214"/>
                </a:solidFill>
                <a:effectLst/>
                <a:latin typeface="微软雅黑" panose="020B0503020204020204" pitchFamily="34" charset="-122"/>
              </a:rPr>
              <a:t>Yimiao</a:t>
            </a:r>
            <a:r>
              <a:rPr lang="en-US" altLang="zh-CN" b="0" i="0" dirty="0">
                <a:solidFill>
                  <a:srgbClr val="101214"/>
                </a:solidFill>
                <a:effectLst/>
                <a:latin typeface="微软雅黑" panose="020B0503020204020204" pitchFamily="34" charset="-122"/>
              </a:rPr>
              <a:t> Sun, a third-year Ph.D. student from Tsinghua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101214"/>
              </a:solidFill>
              <a:effectLst/>
              <a:latin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01214"/>
                </a:solidFill>
                <a:effectLst/>
                <a:latin typeface="微软雅黑" panose="020B0503020204020204" pitchFamily="34" charset="-122"/>
              </a:rPr>
              <a:t>It's a great honor to be here to share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101214"/>
              </a:solidFill>
              <a:effectLst/>
              <a:latin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101214"/>
                </a:solidFill>
                <a:effectLst/>
                <a:latin typeface="微软雅黑" panose="020B0503020204020204" pitchFamily="34" charset="-122"/>
              </a:rPr>
              <a:t>BIFROST: Reinventing </a:t>
            </a:r>
            <a:r>
              <a:rPr lang="en-US" altLang="zh-CN" b="0" i="0" dirty="0" err="1">
                <a:solidFill>
                  <a:srgbClr val="101214"/>
                </a:solidFill>
                <a:effectLst/>
                <a:latin typeface="微软雅黑" panose="020B0503020204020204" pitchFamily="34" charset="-122"/>
              </a:rPr>
              <a:t>WiFi</a:t>
            </a:r>
            <a:r>
              <a:rPr lang="en-US" altLang="zh-CN" b="0" i="0" dirty="0">
                <a:solidFill>
                  <a:srgbClr val="101214"/>
                </a:solidFill>
                <a:effectLst/>
                <a:latin typeface="微软雅黑" panose="020B0503020204020204" pitchFamily="34" charset="-122"/>
              </a:rPr>
              <a:t> Signals Based on Dispersion Effect for Accurate Indoor Localization</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9BF3A-664C-479E-8502-925B1B70A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000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third challenge is the indoor multipath effect. </a:t>
            </a:r>
          </a:p>
          <a:p>
            <a:endParaRPr lang="en-US" altLang="zh-CN" dirty="0"/>
          </a:p>
          <a:p>
            <a:r>
              <a:rPr lang="en-US" altLang="zh-CN" dirty="0"/>
              <a:t>As we all know, multipath effect in the indoor environment may seriously affect the localization accuracy. </a:t>
            </a:r>
          </a:p>
          <a:p>
            <a:endParaRPr lang="en-US" altLang="zh-CN" dirty="0"/>
          </a:p>
          <a:p>
            <a:r>
              <a:rPr lang="en-US" altLang="zh-CN" dirty="0"/>
              <a:t>Next we're going to introduce our design to address these challenges.</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10</a:t>
            </a:fld>
            <a:endParaRPr lang="zh-CN" altLang="en-US"/>
          </a:p>
        </p:txBody>
      </p:sp>
    </p:spTree>
    <p:extLst>
      <p:ext uri="{BB962C8B-B14F-4D97-AF65-F5344CB8AC3E}">
        <p14:creationId xmlns:p14="http://schemas.microsoft.com/office/powerpoint/2010/main" val="245749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for the first challenge, it may be a problem for the target to distinguish the two LWAs in frequency domain.</a:t>
            </a:r>
          </a:p>
          <a:p>
            <a:endParaRPr lang="en-US" altLang="zh-CN" dirty="0"/>
          </a:p>
          <a:p>
            <a:r>
              <a:rPr lang="en-US" altLang="zh-CN" dirty="0"/>
              <a:t>So we wonder if we can distinguish them in another domain, other than the frequency?</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11</a:t>
            </a:fld>
            <a:endParaRPr lang="zh-CN" altLang="en-US"/>
          </a:p>
        </p:txBody>
      </p:sp>
    </p:spTree>
    <p:extLst>
      <p:ext uri="{BB962C8B-B14F-4D97-AF65-F5344CB8AC3E}">
        <p14:creationId xmlns:p14="http://schemas.microsoft.com/office/powerpoint/2010/main" val="2537183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answer is yes. Besides frequency, the wireless signal has many other properties, such as amplitude, phase, polarization and so on.</a:t>
            </a:r>
          </a:p>
          <a:p>
            <a:endParaRPr lang="en-US" altLang="zh-CN" dirty="0"/>
          </a:p>
          <a:p>
            <a:r>
              <a:rPr lang="en-US" altLang="zh-CN" dirty="0"/>
              <a:t>We find that if the LWAs can generate orthogonal polarized signals, they can be distinguished.</a:t>
            </a:r>
          </a:p>
          <a:p>
            <a:endParaRPr lang="en-US" altLang="zh-CN" dirty="0"/>
          </a:p>
          <a:p>
            <a:r>
              <a:rPr lang="en-US" altLang="zh-CN" dirty="0"/>
              <a:t>For example, if we use a vertical polarized LWA to receive a vertical polarized signal, the RSS will be high.</a:t>
            </a:r>
          </a:p>
          <a:p>
            <a:endParaRPr lang="en-US" altLang="zh-CN" dirty="0"/>
          </a:p>
          <a:p>
            <a:r>
              <a:rPr lang="en-US" altLang="zh-CN" dirty="0"/>
              <a:t>But if we use this LWA to receive a horizontal signal, the RSS will be zero.</a:t>
            </a:r>
          </a:p>
          <a:p>
            <a:endParaRPr lang="en-US" altLang="zh-CN" dirty="0"/>
          </a:p>
          <a:p>
            <a:r>
              <a:rPr lang="en-US" altLang="zh-CN" dirty="0"/>
              <a:t>Thus, we can assign the two LWAs with different polarizations to distinguish them.</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12</a:t>
            </a:fld>
            <a:endParaRPr lang="zh-CN" altLang="en-US"/>
          </a:p>
        </p:txBody>
      </p:sp>
    </p:spTree>
    <p:extLst>
      <p:ext uri="{BB962C8B-B14F-4D97-AF65-F5344CB8AC3E}">
        <p14:creationId xmlns:p14="http://schemas.microsoft.com/office/powerpoint/2010/main" val="324587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when the orientation of antenna changes, the vertical or horizontal polarization will also change,</a:t>
            </a:r>
          </a:p>
          <a:p>
            <a:endParaRPr lang="en-US" altLang="zh-CN" dirty="0"/>
          </a:p>
          <a:p>
            <a:r>
              <a:rPr lang="en-US" altLang="zh-CN" dirty="0"/>
              <a:t>this may result in the polarization mismatch and wrong results.</a:t>
            </a:r>
          </a:p>
          <a:p>
            <a:endParaRPr lang="en-US" altLang="zh-CN" dirty="0"/>
          </a:p>
          <a:p>
            <a:r>
              <a:rPr lang="en-US" altLang="zh-CN" dirty="0"/>
              <a:t>So, we choose </a:t>
            </a:r>
            <a:r>
              <a:rPr kumimoji="1" lang="en-US" altLang="zh-CN" sz="1200" dirty="0">
                <a:latin typeface="Georgia" panose="02040502050405020303" pitchFamily="18" charset="0"/>
                <a:ea typeface="Microsoft YaHei" charset="0"/>
              </a:rPr>
              <a:t>circular polarization to</a:t>
            </a:r>
            <a:r>
              <a:rPr kumimoji="1" lang="zh-CN" altLang="en-US" sz="1200" dirty="0">
                <a:latin typeface="Georgia" panose="02040502050405020303" pitchFamily="18" charset="0"/>
                <a:ea typeface="Microsoft YaHei" charset="0"/>
              </a:rPr>
              <a:t> </a:t>
            </a:r>
            <a:r>
              <a:rPr kumimoji="1" lang="en-US" altLang="zh-CN" sz="1200" dirty="0">
                <a:latin typeface="Georgia" panose="02040502050405020303" pitchFamily="18" charset="0"/>
                <a:ea typeface="Microsoft YaHei" charset="0"/>
              </a:rPr>
              <a:t>achieve</a:t>
            </a:r>
            <a:r>
              <a:rPr kumimoji="1" lang="zh-CN" altLang="en-US" sz="1200" dirty="0">
                <a:latin typeface="Georgia" panose="02040502050405020303" pitchFamily="18" charset="0"/>
                <a:ea typeface="Microsoft YaHei" charset="0"/>
              </a:rPr>
              <a:t> </a:t>
            </a:r>
            <a:r>
              <a:rPr kumimoji="1" lang="en-US" altLang="zh-CN" sz="1200" dirty="0">
                <a:latin typeface="Georgia" panose="02040502050405020303" pitchFamily="18" charset="0"/>
                <a:ea typeface="Microsoft YaHei" charset="0"/>
              </a:rPr>
              <a:t>a</a:t>
            </a:r>
            <a:r>
              <a:rPr kumimoji="1" lang="zh-CN" altLang="en-US" sz="1200" dirty="0">
                <a:latin typeface="Georgia" panose="02040502050405020303" pitchFamily="18" charset="0"/>
                <a:ea typeface="Microsoft YaHei" charset="0"/>
              </a:rPr>
              <a:t> </a:t>
            </a:r>
            <a:r>
              <a:rPr kumimoji="1" lang="en-US" altLang="zh-CN" sz="1200" dirty="0">
                <a:latin typeface="Georgia" panose="02040502050405020303" pitchFamily="18" charset="0"/>
                <a:ea typeface="Microsoft YaHei" charset="0"/>
              </a:rPr>
              <a:t>more</a:t>
            </a:r>
            <a:r>
              <a:rPr kumimoji="1" lang="zh-CN" altLang="en-US" sz="1200" dirty="0">
                <a:latin typeface="Georgia" panose="02040502050405020303" pitchFamily="18" charset="0"/>
                <a:ea typeface="Microsoft YaHei" charset="0"/>
              </a:rPr>
              <a:t> </a:t>
            </a:r>
            <a:r>
              <a:rPr kumimoji="1" lang="en-US" altLang="zh-CN" sz="1200" dirty="0">
                <a:latin typeface="Georgia" panose="02040502050405020303" pitchFamily="18" charset="0"/>
                <a:ea typeface="Microsoft YaHei" charset="0"/>
              </a:rPr>
              <a:t>stable</a:t>
            </a:r>
            <a:r>
              <a:rPr kumimoji="1" lang="zh-CN" altLang="en-US" sz="1200" dirty="0">
                <a:latin typeface="Georgia" panose="02040502050405020303" pitchFamily="18" charset="0"/>
                <a:ea typeface="Microsoft YaHei" charset="0"/>
              </a:rPr>
              <a:t> </a:t>
            </a:r>
            <a:r>
              <a:rPr kumimoji="1" lang="en-US" altLang="zh-CN" sz="1200" dirty="0">
                <a:latin typeface="Georgia" panose="02040502050405020303" pitchFamily="18" charset="0"/>
                <a:ea typeface="Microsoft YaHei" charset="0"/>
              </a:rPr>
              <a:t>performance.</a:t>
            </a:r>
          </a:p>
          <a:p>
            <a:endParaRPr kumimoji="1" lang="en-US" altLang="zh-CN" sz="1200" dirty="0">
              <a:latin typeface="Georgia" panose="02040502050405020303" pitchFamily="18" charset="0"/>
              <a:ea typeface="Microsoft YaHei" charset="0"/>
            </a:endParaRPr>
          </a:p>
          <a:p>
            <a:r>
              <a:rPr kumimoji="1" lang="en-US" altLang="zh-CN" sz="1200" dirty="0">
                <a:latin typeface="Georgia" panose="02040502050405020303" pitchFamily="18" charset="0"/>
                <a:ea typeface="Microsoft YaHei" charset="0"/>
              </a:rPr>
              <a:t>Circular polarization includes left-hand and right-hand, In other words, LHCP and RHCP.</a:t>
            </a:r>
          </a:p>
          <a:p>
            <a:endParaRPr kumimoji="1" lang="en-US" altLang="zh-CN" sz="1200" dirty="0">
              <a:latin typeface="Georgia" panose="02040502050405020303" pitchFamily="18" charset="0"/>
              <a:ea typeface="Microsoft YaHei" charset="0"/>
            </a:endParaRPr>
          </a:p>
          <a:p>
            <a:r>
              <a:rPr kumimoji="1" lang="en-US" altLang="zh-CN" sz="1200" dirty="0">
                <a:latin typeface="Georgia" panose="02040502050405020303" pitchFamily="18" charset="0"/>
                <a:ea typeface="Microsoft YaHei" charset="0"/>
              </a:rPr>
              <a:t>They won’t change even the </a:t>
            </a:r>
            <a:r>
              <a:rPr lang="en-US" altLang="zh-CN" dirty="0"/>
              <a:t>orientation of antenna changes.</a:t>
            </a:r>
            <a:endParaRPr kumimoji="1" lang="en-US" altLang="zh-CN" sz="1200" dirty="0">
              <a:latin typeface="Georgia" panose="02040502050405020303" pitchFamily="18" charset="0"/>
              <a:ea typeface="Microsoft YaHei" charset="0"/>
            </a:endParaRPr>
          </a:p>
          <a:p>
            <a:endParaRPr kumimoji="1" lang="en-US" altLang="zh-CN" sz="1200" dirty="0">
              <a:latin typeface="Georgia" panose="02040502050405020303" pitchFamily="18" charset="0"/>
              <a:ea typeface="Microsoft YaHei" charset="0"/>
            </a:endParaRPr>
          </a:p>
          <a:p>
            <a:r>
              <a:rPr kumimoji="1" lang="en-US" altLang="zh-CN" sz="1200" dirty="0">
                <a:latin typeface="Georgia" panose="02040502050405020303" pitchFamily="18" charset="0"/>
                <a:ea typeface="Microsoft YaHei" charset="0"/>
              </a:rPr>
              <a:t>And they are orthogonal to each other.</a:t>
            </a:r>
            <a:endParaRPr lang="en-US" altLang="zh-CN"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13</a:t>
            </a:fld>
            <a:endParaRPr lang="zh-CN" altLang="en-US"/>
          </a:p>
        </p:txBody>
      </p:sp>
    </p:spTree>
    <p:extLst>
      <p:ext uri="{BB962C8B-B14F-4D97-AF65-F5344CB8AC3E}">
        <p14:creationId xmlns:p14="http://schemas.microsoft.com/office/powerpoint/2010/main" val="2005000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specially design a CPLWA that can generate both LHCP and RHCP signals, by simply changing the signal feed port.</a:t>
            </a:r>
          </a:p>
          <a:p>
            <a:endParaRPr lang="en-US" altLang="zh-CN" dirty="0"/>
          </a:p>
          <a:p>
            <a:r>
              <a:rPr lang="en-US" altLang="zh-CN" dirty="0"/>
              <a:t>The final structure of our proposed CPLWA is shown in the left figure. </a:t>
            </a:r>
          </a:p>
          <a:p>
            <a:endParaRPr lang="en-US" altLang="zh-CN" dirty="0"/>
          </a:p>
          <a:p>
            <a:r>
              <a:rPr lang="en-US" altLang="zh-CN" dirty="0"/>
              <a:t>So, we can use two of this CPLWA</a:t>
            </a:r>
          </a:p>
          <a:p>
            <a:endParaRPr lang="en-US" altLang="zh-CN" dirty="0"/>
          </a:p>
          <a:p>
            <a:r>
              <a:rPr lang="en-US" altLang="zh-CN" dirty="0"/>
              <a:t>One uses the left port to generate LHCP signal, while the other uses the right port to generate RHCP signal</a:t>
            </a:r>
          </a:p>
          <a:p>
            <a:endParaRPr lang="en-US" altLang="zh-CN" dirty="0"/>
          </a:p>
          <a:p>
            <a:r>
              <a:rPr lang="en-US" altLang="zh-CN" dirty="0"/>
              <a:t>Therefore, the ambiguity can be canceled.</a:t>
            </a:r>
          </a:p>
          <a:p>
            <a:endParaRPr lang="en-US" altLang="zh-CN" dirty="0"/>
          </a:p>
          <a:p>
            <a:endParaRPr lang="en-US" altLang="zh-CN" dirty="0"/>
          </a:p>
          <a:p>
            <a:endParaRPr lang="en-US" altLang="zh-CN" dirty="0"/>
          </a:p>
          <a:p>
            <a:endParaRPr lang="en-US" altLang="zh-CN" dirty="0"/>
          </a:p>
          <a:p>
            <a:endParaRPr lang="en-US" altLang="zh-CN" dirty="0"/>
          </a:p>
          <a:p>
            <a:r>
              <a:rPr lang="en-US" altLang="zh-CN" strike="sngStrike" dirty="0"/>
              <a:t>The CP signal can be viewed as the integration of the vertical and horizontal polarized signals,</a:t>
            </a:r>
          </a:p>
          <a:p>
            <a:endParaRPr lang="en-US" altLang="zh-CN" strike="sngStrike" dirty="0"/>
          </a:p>
          <a:p>
            <a:r>
              <a:rPr lang="en-US" altLang="zh-CN" strike="sngStrike" dirty="0"/>
              <a:t>And LHCP and RHCP depends on the phase difference between the two signals.</a:t>
            </a:r>
          </a:p>
          <a:p>
            <a:endParaRPr lang="en-US" altLang="zh-CN" strike="sngStrike" dirty="0"/>
          </a:p>
          <a:p>
            <a:r>
              <a:rPr lang="en-US" altLang="zh-CN" strike="sngStrike" dirty="0"/>
              <a:t>Based on this principle, </a:t>
            </a:r>
            <a:endParaRPr lang="en-US" altLang="zh-CN"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14</a:t>
            </a:fld>
            <a:endParaRPr lang="zh-CN" altLang="en-US"/>
          </a:p>
        </p:txBody>
      </p:sp>
    </p:spTree>
    <p:extLst>
      <p:ext uri="{BB962C8B-B14F-4D97-AF65-F5344CB8AC3E}">
        <p14:creationId xmlns:p14="http://schemas.microsoft.com/office/powerpoint/2010/main" val="7796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CPLWA works on 5.17GHz-5.33GHz </a:t>
            </a:r>
            <a:r>
              <a:rPr lang="en-US" altLang="zh-CN" dirty="0" err="1"/>
              <a:t>WiFi</a:t>
            </a:r>
            <a:r>
              <a:rPr lang="en-US" altLang="zh-CN" dirty="0"/>
              <a:t> band, while this structure and design methodology are universally applicable for other frequencies and bandwidths</a:t>
            </a:r>
          </a:p>
          <a:p>
            <a:endParaRPr lang="en-US" altLang="zh-CN" dirty="0"/>
          </a:p>
          <a:p>
            <a:r>
              <a:rPr lang="en-US" altLang="zh-CN" dirty="0"/>
              <a:t>The validation results show that the energy of the FSDM signal concentrates on the correct direction, and their realized gains are all above 11.5dB. </a:t>
            </a:r>
          </a:p>
          <a:p>
            <a:endParaRPr lang="en-US" altLang="zh-CN" dirty="0"/>
          </a:p>
          <a:p>
            <a:r>
              <a:rPr lang="en-US" altLang="zh-CN" dirty="0"/>
              <a:t>So, we can use two of this CPLWA, and one use the left port to signal input port to generate LHCP signal, while the other use the right port to generate RHCP signal</a:t>
            </a:r>
          </a:p>
          <a:p>
            <a:endParaRPr lang="en-US" altLang="zh-CN" dirty="0"/>
          </a:p>
          <a:p>
            <a:r>
              <a:rPr lang="en-US" altLang="zh-CN" dirty="0"/>
              <a:t>Therefore, the ambiguity can be canceled.</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15</a:t>
            </a:fld>
            <a:endParaRPr lang="zh-CN" altLang="en-US"/>
          </a:p>
        </p:txBody>
      </p:sp>
    </p:spTree>
    <p:extLst>
      <p:ext uri="{BB962C8B-B14F-4D97-AF65-F5344CB8AC3E}">
        <p14:creationId xmlns:p14="http://schemas.microsoft.com/office/powerpoint/2010/main" val="1056339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challenge is the interference from the </a:t>
            </a:r>
            <a:r>
              <a:rPr lang="en-US" altLang="zh-CN" dirty="0" err="1"/>
              <a:t>WiFi</a:t>
            </a:r>
            <a:r>
              <a:rPr lang="en-US" altLang="zh-CN" dirty="0"/>
              <a:t> signals. </a:t>
            </a:r>
          </a:p>
          <a:p>
            <a:endParaRPr lang="en-US" altLang="zh-CN" dirty="0"/>
          </a:p>
          <a:p>
            <a:r>
              <a:rPr lang="en-US" altLang="zh-CN" dirty="0"/>
              <a:t>As the CP signal and </a:t>
            </a:r>
            <a:r>
              <a:rPr lang="en-US" altLang="zh-CN" dirty="0" err="1"/>
              <a:t>WiFi</a:t>
            </a:r>
            <a:r>
              <a:rPr lang="en-US" altLang="zh-CN" dirty="0"/>
              <a:t> signal work in the same band</a:t>
            </a:r>
          </a:p>
          <a:p>
            <a:endParaRPr lang="en-US" altLang="zh-CN" dirty="0"/>
          </a:p>
          <a:p>
            <a:r>
              <a:rPr lang="en-US" altLang="zh-CN" dirty="0"/>
              <a:t>We should accurately find the frequency of CP signals</a:t>
            </a:r>
          </a:p>
          <a:p>
            <a:endParaRPr lang="en-US" altLang="zh-CN" dirty="0"/>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trike="sngStrike" dirty="0"/>
              <a:t>When BIFROST works, LWAs need the </a:t>
            </a:r>
            <a:r>
              <a:rPr lang="en-US" altLang="zh-CN" strike="sngStrike" dirty="0" err="1"/>
              <a:t>WiFi</a:t>
            </a:r>
            <a:r>
              <a:rPr lang="en-US" altLang="zh-CN" strike="sngStrike" dirty="0"/>
              <a:t> signal as input, and the target device may also need it for data communication. </a:t>
            </a:r>
          </a:p>
          <a:p>
            <a:endParaRPr lang="en-US" altLang="zh-CN" dirty="0"/>
          </a:p>
          <a:p>
            <a:r>
              <a:rPr lang="en-US" altLang="zh-CN" strike="sngStrike" dirty="0"/>
              <a:t>However, the </a:t>
            </a:r>
            <a:r>
              <a:rPr lang="en-US" altLang="zh-CN" strike="sngStrike" dirty="0" err="1"/>
              <a:t>WiFi</a:t>
            </a:r>
            <a:r>
              <a:rPr lang="en-US" altLang="zh-CN" strike="sngStrike" dirty="0"/>
              <a:t> signal may interfere with the reception of the CP signal.</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16</a:t>
            </a:fld>
            <a:endParaRPr lang="zh-CN" altLang="en-US"/>
          </a:p>
        </p:txBody>
      </p:sp>
    </p:spTree>
    <p:extLst>
      <p:ext uri="{BB962C8B-B14F-4D97-AF65-F5344CB8AC3E}">
        <p14:creationId xmlns:p14="http://schemas.microsoft.com/office/powerpoint/2010/main" val="43445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deal with such interference, the LWAs are designed to work in a duty-cycled way.</a:t>
            </a:r>
          </a:p>
          <a:p>
            <a:endParaRPr lang="en-US" altLang="zh-CN" dirty="0"/>
          </a:p>
          <a:p>
            <a:r>
              <a:rPr lang="en-US" altLang="zh-CN" dirty="0"/>
              <a:t>In other word, LWAs are periodically turned on and off.</a:t>
            </a:r>
          </a:p>
          <a:p>
            <a:endParaRPr lang="en-US" altLang="zh-CN" dirty="0"/>
          </a:p>
          <a:p>
            <a:r>
              <a:rPr lang="en-US" altLang="zh-CN" dirty="0"/>
              <a:t>So there will be distinctive variation on the signal amplitude at the frequencies of CP signals</a:t>
            </a:r>
          </a:p>
          <a:p>
            <a:endParaRPr lang="en-US" altLang="zh-CN" dirty="0"/>
          </a:p>
          <a:p>
            <a:r>
              <a:rPr lang="en-US" altLang="zh-CN" dirty="0"/>
              <a:t>The target device is able to detect this variation by analyzing the subcarriers in </a:t>
            </a:r>
            <a:r>
              <a:rPr lang="en-US" altLang="zh-CN" dirty="0" err="1"/>
              <a:t>WiFi</a:t>
            </a:r>
            <a:r>
              <a:rPr lang="en-US" altLang="zh-CN" dirty="0"/>
              <a:t> CSI.</a:t>
            </a:r>
          </a:p>
          <a:p>
            <a:endParaRPr lang="en-US" altLang="zh-CN" dirty="0"/>
          </a:p>
          <a:p>
            <a:r>
              <a:rPr lang="en-US" altLang="zh-CN" dirty="0"/>
              <a:t>Then the frequency of CP signals can be selected.</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17</a:t>
            </a:fld>
            <a:endParaRPr lang="zh-CN" altLang="en-US"/>
          </a:p>
        </p:txBody>
      </p:sp>
    </p:spTree>
    <p:extLst>
      <p:ext uri="{BB962C8B-B14F-4D97-AF65-F5344CB8AC3E}">
        <p14:creationId xmlns:p14="http://schemas.microsoft.com/office/powerpoint/2010/main" val="310763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third challenge is the indoor multipath.</a:t>
            </a:r>
          </a:p>
          <a:p>
            <a:endParaRPr lang="en-US" altLang="zh-CN" dirty="0"/>
          </a:p>
          <a:p>
            <a:r>
              <a:rPr lang="en-US" altLang="zh-CN" dirty="0"/>
              <a:t>The target may identify the frequency of multipath signal as that of </a:t>
            </a:r>
            <a:r>
              <a:rPr lang="en-US" altLang="zh-CN" dirty="0" err="1"/>
              <a:t>LoS</a:t>
            </a:r>
            <a:r>
              <a:rPr lang="en-US" altLang="zh-CN" dirty="0"/>
              <a:t> signal, and result in a wrong localization result.</a:t>
            </a:r>
          </a:p>
          <a:p>
            <a:endParaRPr lang="en-US" altLang="zh-CN" dirty="0"/>
          </a:p>
          <a:p>
            <a:r>
              <a:rPr lang="en-US" altLang="zh-CN" dirty="0"/>
              <a:t>So, we should try to mitigate the influence of multipath as much as possible.</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18</a:t>
            </a:fld>
            <a:endParaRPr lang="zh-CN" altLang="en-US"/>
          </a:p>
        </p:txBody>
      </p:sp>
    </p:spTree>
    <p:extLst>
      <p:ext uri="{BB962C8B-B14F-4D97-AF65-F5344CB8AC3E}">
        <p14:creationId xmlns:p14="http://schemas.microsoft.com/office/powerpoint/2010/main" val="2599496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Thus, we develop an algorithm to estimate the frequency of </a:t>
            </a:r>
            <a:r>
              <a:rPr lang="en-US" altLang="zh-CN" dirty="0" err="1"/>
              <a:t>LoS</a:t>
            </a:r>
            <a:r>
              <a:rPr lang="en-US" altLang="zh-CN" dirty="0"/>
              <a:t> signals and filter multipath signals.</a:t>
            </a:r>
          </a:p>
          <a:p>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r>
              <a:rPr lang="en-US" altLang="zh-CN" dirty="0"/>
              <a:t>We first map frequencies of FSDM signals with subcarriers in CSI </a:t>
            </a:r>
          </a:p>
          <a:p>
            <a:endParaRPr lang="en-US" altLang="zh-CN" dirty="0"/>
          </a:p>
          <a:p>
            <a:r>
              <a:rPr lang="en-US" altLang="zh-CN" dirty="0"/>
              <a:t>and cluster adjacent subcarriers to find the subcarrier cluster that is most likely contain the frequency of the Line of sight signal. </a:t>
            </a:r>
          </a:p>
          <a:p>
            <a:endParaRPr lang="en-US" altLang="zh-CN" dirty="0"/>
          </a:p>
          <a:p>
            <a:r>
              <a:rPr lang="en-US" altLang="zh-CN" dirty="0"/>
              <a:t>Then, we purify this cluster as much as possible to estimate the frequencies of the Line of sight signal.</a:t>
            </a:r>
          </a:p>
          <a:p>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r>
              <a:rPr lang="en-US" altLang="zh-CN" dirty="0">
                <a:latin typeface="Georgia" panose="02040502050405020303" pitchFamily="18" charset="0"/>
                <a:ea typeface="微软雅黑" panose="020B0503020204020204" pitchFamily="34" charset="-122"/>
                <a:cs typeface="Times New Roman" panose="02020603050405020304" pitchFamily="18" charset="0"/>
              </a:rPr>
              <a:t>Due to the time limits, please refer to our paper for more details.</a:t>
            </a:r>
          </a:p>
          <a:p>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19</a:t>
            </a:fld>
            <a:endParaRPr lang="zh-CN" altLang="en-US"/>
          </a:p>
        </p:txBody>
      </p:sp>
    </p:spTree>
    <p:extLst>
      <p:ext uri="{BB962C8B-B14F-4D97-AF65-F5344CB8AC3E}">
        <p14:creationId xmlns:p14="http://schemas.microsoft.com/office/powerpoint/2010/main" val="31795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WiFi</a:t>
            </a:r>
            <a:r>
              <a:rPr lang="en-US" altLang="zh-CN" dirty="0"/>
              <a:t>-based device localization is a key technology for smart applications.</a:t>
            </a:r>
          </a:p>
          <a:p>
            <a:endParaRPr lang="en-US" altLang="zh-CN" dirty="0"/>
          </a:p>
          <a:p>
            <a:r>
              <a:rPr lang="en-US" altLang="zh-CN" dirty="0"/>
              <a:t>Generally, traditional methods calculate locations by estimating the </a:t>
            </a:r>
            <a:r>
              <a:rPr lang="en-US" altLang="zh-CN" dirty="0" err="1"/>
              <a:t>AoA</a:t>
            </a:r>
            <a:r>
              <a:rPr lang="en-US" altLang="zh-CN" dirty="0"/>
              <a:t> or </a:t>
            </a:r>
            <a:r>
              <a:rPr lang="en-US" altLang="zh-CN" dirty="0" err="1"/>
              <a:t>ToF</a:t>
            </a:r>
            <a:r>
              <a:rPr lang="en-US" altLang="zh-CN" dirty="0"/>
              <a:t> of signals from </a:t>
            </a:r>
            <a:r>
              <a:rPr lang="en-US" altLang="zh-CN" dirty="0" err="1"/>
              <a:t>WiFi</a:t>
            </a:r>
            <a:r>
              <a:rPr lang="en-US" altLang="zh-CN" dirty="0"/>
              <a:t> APs. </a:t>
            </a:r>
          </a:p>
          <a:p>
            <a:endParaRPr lang="en-US" altLang="zh-CN" dirty="0"/>
          </a:p>
          <a:p>
            <a:r>
              <a:rPr lang="en-US" altLang="zh-CN" dirty="0"/>
              <a:t>They often require the </a:t>
            </a:r>
            <a:r>
              <a:rPr lang="en-US" altLang="zh-CN" dirty="0" err="1"/>
              <a:t>WiFi</a:t>
            </a:r>
            <a:r>
              <a:rPr lang="en-US" altLang="zh-CN" dirty="0"/>
              <a:t> APs to be set in line of sight to provide accurate estimations.</a:t>
            </a:r>
          </a:p>
          <a:p>
            <a:endParaRPr lang="en-US" altLang="zh-CN" dirty="0"/>
          </a:p>
          <a:p>
            <a:r>
              <a:rPr lang="en-US" altLang="zh-CN" dirty="0"/>
              <a:t>However, a critical problem is often ignored that</a:t>
            </a:r>
          </a:p>
          <a:p>
            <a:endParaRPr lang="en-US" altLang="zh-CN" dirty="0"/>
          </a:p>
          <a:p>
            <a:r>
              <a:rPr kumimoji="1" lang="en-US" altLang="zh-CN" sz="1200" dirty="0">
                <a:latin typeface="Georgia" panose="02040502050405020303" pitchFamily="18" charset="0"/>
                <a:ea typeface="Microsoft YaHei" charset="0"/>
              </a:rPr>
              <a:t>Indoor blockages are everywhere, so the </a:t>
            </a:r>
            <a:r>
              <a:rPr kumimoji="1" lang="en-US" altLang="zh-CN" sz="1200" dirty="0" err="1">
                <a:latin typeface="Georgia" panose="02040502050405020303" pitchFamily="18" charset="0"/>
                <a:ea typeface="Microsoft YaHei" charset="0"/>
              </a:rPr>
              <a:t>WiFi</a:t>
            </a:r>
            <a:r>
              <a:rPr kumimoji="1" lang="en-US" altLang="zh-CN" sz="1200" dirty="0">
                <a:latin typeface="Georgia" panose="02040502050405020303" pitchFamily="18" charset="0"/>
                <a:ea typeface="Microsoft YaHei" charset="0"/>
              </a:rPr>
              <a:t> APs in </a:t>
            </a:r>
            <a:r>
              <a:rPr kumimoji="1" lang="en-US" altLang="zh-CN" sz="1200" dirty="0" err="1">
                <a:latin typeface="Georgia" panose="02040502050405020303" pitchFamily="18" charset="0"/>
                <a:ea typeface="Microsoft YaHei" charset="0"/>
              </a:rPr>
              <a:t>LoS</a:t>
            </a:r>
            <a:r>
              <a:rPr kumimoji="1" lang="en-US" altLang="zh-CN" sz="1200" dirty="0">
                <a:latin typeface="Georgia" panose="02040502050405020303" pitchFamily="18" charset="0"/>
                <a:ea typeface="Microsoft YaHei" charset="0"/>
              </a:rPr>
              <a:t> scenarios may be rare. </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a:t>
            </a:fld>
            <a:endParaRPr lang="zh-CN" altLang="en-US"/>
          </a:p>
        </p:txBody>
      </p:sp>
    </p:spTree>
    <p:extLst>
      <p:ext uri="{BB962C8B-B14F-4D97-AF65-F5344CB8AC3E}">
        <p14:creationId xmlns:p14="http://schemas.microsoft.com/office/powerpoint/2010/main" val="3445478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implement two low-cost PCB based LWAs </a:t>
            </a:r>
          </a:p>
          <a:p>
            <a:endParaRPr lang="en-US" altLang="zh-CN" dirty="0"/>
          </a:p>
          <a:p>
            <a:r>
              <a:rPr lang="en-US" altLang="zh-CN" dirty="0"/>
              <a:t>The LWAs works at 5.17GHz-5.33GHz, which obeys the 802.11ax protocol.</a:t>
            </a:r>
          </a:p>
          <a:p>
            <a:endParaRPr lang="en-US" altLang="zh-CN" dirty="0"/>
          </a:p>
          <a:p>
            <a:r>
              <a:rPr lang="en-US" altLang="zh-CN" dirty="0"/>
              <a:t>And evaluate the performance of BIFROST in four different indoor scenarios, hall, meeting room, corridor and classroom.</a:t>
            </a:r>
          </a:p>
          <a:p>
            <a:endParaRPr lang="en-US" altLang="zh-CN" dirty="0"/>
          </a:p>
          <a:p>
            <a:r>
              <a:rPr lang="en-US" altLang="zh-CN" dirty="0"/>
              <a:t>As the right figure shows, we deploy multiple </a:t>
            </a:r>
            <a:r>
              <a:rPr lang="en-US" altLang="zh-CN" dirty="0" err="1"/>
              <a:t>WiFi</a:t>
            </a:r>
            <a:r>
              <a:rPr lang="en-US" altLang="zh-CN" dirty="0"/>
              <a:t> APs strictly based on the real-world settings.</a:t>
            </a:r>
          </a:p>
          <a:p>
            <a:endParaRPr lang="en-US" altLang="zh-CN" dirty="0"/>
          </a:p>
          <a:p>
            <a:r>
              <a:rPr lang="en-US" altLang="zh-CN" dirty="0"/>
              <a:t>So in some scenarios, there is no </a:t>
            </a:r>
            <a:r>
              <a:rPr lang="en-US" altLang="zh-CN" dirty="0" err="1"/>
              <a:t>LoS</a:t>
            </a:r>
            <a:r>
              <a:rPr lang="en-US" altLang="zh-CN" dirty="0"/>
              <a:t> </a:t>
            </a:r>
            <a:r>
              <a:rPr lang="en-US" altLang="zh-CN" dirty="0" err="1"/>
              <a:t>WiFi</a:t>
            </a:r>
            <a:r>
              <a:rPr lang="en-US" altLang="zh-CN" dirty="0"/>
              <a:t> signals.</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20</a:t>
            </a:fld>
            <a:endParaRPr lang="zh-CN" altLang="en-US"/>
          </a:p>
        </p:txBody>
      </p:sp>
    </p:spTree>
    <p:extLst>
      <p:ext uri="{BB962C8B-B14F-4D97-AF65-F5344CB8AC3E}">
        <p14:creationId xmlns:p14="http://schemas.microsoft.com/office/powerpoint/2010/main" val="81360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first compare the performance of BIFROST and </a:t>
            </a:r>
            <a:r>
              <a:rPr lang="en-US" altLang="zh-CN" dirty="0" err="1"/>
              <a:t>SpotFi</a:t>
            </a:r>
            <a:r>
              <a:rPr lang="en-US" altLang="zh-CN" dirty="0"/>
              <a:t> in the four scenarios. </a:t>
            </a:r>
          </a:p>
          <a:p>
            <a:endParaRPr lang="en-US" altLang="zh-CN" dirty="0"/>
          </a:p>
          <a:p>
            <a:r>
              <a:rPr lang="en-US" altLang="zh-CN" dirty="0"/>
              <a:t>Due to the lack of </a:t>
            </a:r>
            <a:r>
              <a:rPr lang="en-US" altLang="zh-CN" dirty="0" err="1"/>
              <a:t>LoS</a:t>
            </a:r>
            <a:r>
              <a:rPr lang="en-US" altLang="zh-CN" dirty="0"/>
              <a:t> </a:t>
            </a:r>
            <a:r>
              <a:rPr lang="en-US" altLang="zh-CN" dirty="0" err="1"/>
              <a:t>WiFi</a:t>
            </a:r>
            <a:r>
              <a:rPr lang="en-US" altLang="zh-CN" dirty="0"/>
              <a:t> APs, </a:t>
            </a:r>
            <a:r>
              <a:rPr lang="en-US" altLang="zh-CN" dirty="0" err="1"/>
              <a:t>SpotFi</a:t>
            </a:r>
            <a:r>
              <a:rPr lang="en-US" altLang="zh-CN" dirty="0"/>
              <a:t> can't perform at its best.</a:t>
            </a:r>
          </a:p>
          <a:p>
            <a:endParaRPr lang="en-US" altLang="zh-CN" dirty="0"/>
          </a:p>
          <a:p>
            <a:r>
              <a:rPr lang="en-US" altLang="zh-CN" dirty="0"/>
              <a:t>Through all experiments, the median error of BIFROST is zero point eight one m, which is nearly fifty percent less than that of </a:t>
            </a:r>
            <a:r>
              <a:rPr lang="en-US" altLang="zh-CN" dirty="0" err="1"/>
              <a:t>SpotFi</a:t>
            </a:r>
            <a:endParaRPr lang="en-US" altLang="zh-CN" dirty="0"/>
          </a:p>
          <a:p>
            <a:endParaRPr lang="en-US" altLang="zh-CN" dirty="0"/>
          </a:p>
          <a:p>
            <a:endParaRPr lang="en-US" altLang="zh-CN" dirty="0"/>
          </a:p>
          <a:p>
            <a:endParaRPr lang="en-US" altLang="zh-CN" dirty="0"/>
          </a:p>
          <a:p>
            <a:endParaRPr lang="en-US" altLang="zh-CN" dirty="0"/>
          </a:p>
          <a:p>
            <a:r>
              <a:rPr lang="en-US" altLang="zh-CN" strike="sngStrike" dirty="0"/>
              <a:t>BIFROST outperforms </a:t>
            </a:r>
            <a:r>
              <a:rPr lang="en-US" altLang="zh-CN" strike="sngStrike" dirty="0" err="1"/>
              <a:t>SpotFi</a:t>
            </a:r>
            <a:r>
              <a:rPr lang="en-US" altLang="zh-CN" strike="sngStrike" dirty="0"/>
              <a:t> at most locations, except where the target can see at least three </a:t>
            </a:r>
            <a:r>
              <a:rPr lang="en-US" altLang="zh-CN" strike="sngStrike" dirty="0" err="1"/>
              <a:t>LoS</a:t>
            </a:r>
            <a:r>
              <a:rPr lang="en-US" altLang="zh-CN" strike="sngStrike" dirty="0"/>
              <a:t> APs. </a:t>
            </a:r>
          </a:p>
          <a:p>
            <a:endParaRPr lang="en-US" altLang="zh-CN" strike="sngStrike" dirty="0"/>
          </a:p>
          <a:p>
            <a:r>
              <a:rPr lang="en-US" altLang="zh-CN" strike="sngStrike" dirty="0"/>
              <a:t>However, results show that in this realistic setting, the chance for </a:t>
            </a:r>
            <a:r>
              <a:rPr lang="en-US" altLang="zh-CN" strike="sngStrike" dirty="0" err="1"/>
              <a:t>SpotFi</a:t>
            </a:r>
            <a:r>
              <a:rPr lang="en-US" altLang="zh-CN" strike="sngStrike" dirty="0"/>
              <a:t> to achieve better performance is less than seven percent.</a:t>
            </a:r>
          </a:p>
          <a:p>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21</a:t>
            </a:fld>
            <a:endParaRPr lang="zh-CN" altLang="en-US"/>
          </a:p>
        </p:txBody>
      </p:sp>
    </p:spTree>
    <p:extLst>
      <p:ext uri="{BB962C8B-B14F-4D97-AF65-F5344CB8AC3E}">
        <p14:creationId xmlns:p14="http://schemas.microsoft.com/office/powerpoint/2010/main" val="206637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BIFROST is proposed to deal with the problem of lack of </a:t>
            </a:r>
            <a:r>
              <a:rPr lang="en-US" altLang="zh-CN" dirty="0" err="1"/>
              <a:t>LoS</a:t>
            </a:r>
            <a:r>
              <a:rPr lang="en-US" altLang="zh-CN" dirty="0"/>
              <a:t> APs, so its performance in </a:t>
            </a:r>
            <a:r>
              <a:rPr lang="en-US" altLang="zh-CN" dirty="0" err="1"/>
              <a:t>NLoS</a:t>
            </a:r>
            <a:r>
              <a:rPr lang="en-US" altLang="zh-CN" dirty="0"/>
              <a:t> scenarios is important.</a:t>
            </a:r>
          </a:p>
          <a:p>
            <a:endParaRPr lang="en-US" altLang="zh-CN" dirty="0"/>
          </a:p>
          <a:p>
            <a:r>
              <a:rPr lang="en-US" altLang="zh-CN" dirty="0"/>
              <a:t>Thus, we conduct two groups of experiments to compare the performance of BIFRSOT and </a:t>
            </a:r>
            <a:r>
              <a:rPr lang="en-US" altLang="zh-CN" dirty="0" err="1"/>
              <a:t>SpotFi</a:t>
            </a:r>
            <a:r>
              <a:rPr lang="en-US" altLang="zh-CN" dirty="0"/>
              <a:t> in </a:t>
            </a:r>
            <a:r>
              <a:rPr lang="en-US" altLang="zh-CN" dirty="0" err="1"/>
              <a:t>NLoS</a:t>
            </a:r>
            <a:r>
              <a:rPr lang="en-US" altLang="zh-CN" dirty="0"/>
              <a:t> scenarios.</a:t>
            </a:r>
          </a:p>
          <a:p>
            <a:endParaRPr lang="en-US" altLang="zh-CN" dirty="0"/>
          </a:p>
          <a:p>
            <a:r>
              <a:rPr lang="en-US" altLang="zh-CN" dirty="0"/>
              <a:t>We set AP1 in the </a:t>
            </a:r>
            <a:r>
              <a:rPr lang="en-US" altLang="zh-CN" dirty="0" err="1"/>
              <a:t>NLoS</a:t>
            </a:r>
            <a:r>
              <a:rPr lang="en-US" altLang="zh-CN" dirty="0"/>
              <a:t>, either behind the wall or surrounded by obstacles.</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BIFROST uses AP1 to localize, and </a:t>
            </a:r>
            <a:r>
              <a:rPr lang="en-US" altLang="zh-CN" dirty="0" err="1"/>
              <a:t>SpotFi</a:t>
            </a:r>
            <a:r>
              <a:rPr lang="en-US" altLang="zh-CN" dirty="0"/>
              <a:t> uses all three APs to localize.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Results show that in both of two </a:t>
            </a:r>
            <a:r>
              <a:rPr lang="en-US" altLang="zh-CN" dirty="0" err="1"/>
              <a:t>NLoS</a:t>
            </a:r>
            <a:r>
              <a:rPr lang="en-US" altLang="zh-CN" dirty="0"/>
              <a:t> scenarios, BIFROST achieves more accurate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dirty="0"/>
          </a:p>
          <a:p>
            <a:endParaRPr lang="en-US" altLang="zh-CN" dirty="0"/>
          </a:p>
          <a:p>
            <a:r>
              <a:rPr lang="en-US" altLang="zh-CN" strike="sngStrike" dirty="0"/>
              <a:t>In the first group, we deploy the target and the LWAs in a hall. AP1 is set behind the wall while AP 2 and 3 are in </a:t>
            </a:r>
            <a:r>
              <a:rPr lang="en-US" altLang="zh-CN" strike="sngStrike" dirty="0" err="1"/>
              <a:t>LoS</a:t>
            </a:r>
            <a:r>
              <a:rPr lang="en-US" altLang="zh-CN" strike="sngStrike" dirty="0"/>
              <a:t>.</a:t>
            </a:r>
          </a:p>
          <a:p>
            <a:endParaRPr lang="en-US" altLang="zh-CN" strike="sngStrike" dirty="0"/>
          </a:p>
          <a:p>
            <a:r>
              <a:rPr lang="en-US" altLang="zh-CN" strike="sngStrike" dirty="0"/>
              <a:t>BIFROST uses AP1 to localize, and </a:t>
            </a:r>
            <a:r>
              <a:rPr lang="en-US" altLang="zh-CN" strike="sngStrike" dirty="0" err="1"/>
              <a:t>SpotFi</a:t>
            </a:r>
            <a:r>
              <a:rPr lang="en-US" altLang="zh-CN" strike="sngStrike" dirty="0"/>
              <a:t> uses all three APs to localize.</a:t>
            </a:r>
          </a:p>
          <a:p>
            <a:endParaRPr lang="en-US" altLang="zh-CN" strike="sngStrike" dirty="0"/>
          </a:p>
          <a:p>
            <a:r>
              <a:rPr lang="en-US" altLang="zh-CN" strike="sngStrike" dirty="0"/>
              <a:t>In the second group, all three APs are set in the same room, but AP1 is surrounded by several obstacles.</a:t>
            </a:r>
          </a:p>
          <a:p>
            <a:endParaRPr lang="en-US" altLang="zh-CN" strike="sngStrike" dirty="0"/>
          </a:p>
          <a:p>
            <a:r>
              <a:rPr lang="en-US" altLang="zh-CN" strike="sngStrike" dirty="0"/>
              <a:t>In both of two </a:t>
            </a:r>
            <a:r>
              <a:rPr lang="en-US" altLang="zh-CN" strike="sngStrike" dirty="0" err="1"/>
              <a:t>NLoS</a:t>
            </a:r>
            <a:r>
              <a:rPr lang="en-US" altLang="zh-CN" strike="sngStrike" dirty="0"/>
              <a:t> scenarios, BIFROST achieves more accurate results</a:t>
            </a:r>
          </a:p>
          <a:p>
            <a:endParaRPr lang="en-US" altLang="zh-CN" dirty="0"/>
          </a:p>
          <a:p>
            <a:r>
              <a:rPr lang="en-US" altLang="zh-CN" strike="sngStrike" dirty="0"/>
              <a:t>Besides, the performance of BIFROST doesn’t degrade drastically in </a:t>
            </a:r>
            <a:r>
              <a:rPr lang="en-US" altLang="zh-CN" strike="sngStrike" dirty="0" err="1"/>
              <a:t>NLoS</a:t>
            </a:r>
            <a:r>
              <a:rPr lang="en-US" altLang="zh-CN" strike="sngStrike" dirty="0"/>
              <a:t> settings. </a:t>
            </a:r>
            <a:endParaRPr lang="zh-CN" altLang="en-US" strike="sngStrike"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22</a:t>
            </a:fld>
            <a:endParaRPr lang="zh-CN" altLang="en-US"/>
          </a:p>
        </p:txBody>
      </p:sp>
    </p:spTree>
    <p:extLst>
      <p:ext uri="{BB962C8B-B14F-4D97-AF65-F5344CB8AC3E}">
        <p14:creationId xmlns:p14="http://schemas.microsoft.com/office/powerpoint/2010/main" val="4086857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Besides from working independently, BIFROST is also expected to work with other methods in the real world setting.</a:t>
            </a:r>
          </a:p>
          <a:p>
            <a:endParaRPr lang="en-US" altLang="zh-CN" dirty="0"/>
          </a:p>
          <a:p>
            <a:r>
              <a:rPr lang="en-US" altLang="zh-CN" dirty="0"/>
              <a:t>So we further investigate if Bifrost can aid </a:t>
            </a:r>
            <a:r>
              <a:rPr lang="en-US" altLang="zh-CN" dirty="0" err="1"/>
              <a:t>SpotFi</a:t>
            </a:r>
            <a:r>
              <a:rPr lang="en-US" altLang="zh-CN" dirty="0"/>
              <a:t> to improve localization accuracy where the </a:t>
            </a:r>
            <a:r>
              <a:rPr lang="en-US" altLang="zh-CN" dirty="0" err="1"/>
              <a:t>LoS</a:t>
            </a:r>
            <a:r>
              <a:rPr lang="en-US" altLang="zh-CN" dirty="0"/>
              <a:t> APs are limited.</a:t>
            </a:r>
          </a:p>
          <a:p>
            <a:endParaRPr lang="en-US" altLang="zh-CN" dirty="0"/>
          </a:p>
          <a:p>
            <a:r>
              <a:rPr lang="en-US" altLang="zh-CN" dirty="0"/>
              <a:t>Results show that </a:t>
            </a:r>
            <a:r>
              <a:rPr kumimoji="1" lang="en-US" altLang="zh-CN" sz="1200" dirty="0">
                <a:latin typeface="Georgia" panose="02040502050405020303" pitchFamily="18" charset="0"/>
                <a:ea typeface="Microsoft YaHei" charset="0"/>
              </a:rPr>
              <a:t>BIFROST can enhance localization accuracy of </a:t>
            </a:r>
            <a:r>
              <a:rPr kumimoji="1" lang="en-US" altLang="zh-CN" sz="1200" dirty="0" err="1">
                <a:latin typeface="Georgia" panose="02040502050405020303" pitchFamily="18" charset="0"/>
                <a:ea typeface="Microsoft YaHei" charset="0"/>
              </a:rPr>
              <a:t>SpotFi</a:t>
            </a:r>
            <a:r>
              <a:rPr kumimoji="1" lang="en-US" altLang="zh-CN" sz="1200" dirty="0">
                <a:latin typeface="Georgia" panose="02040502050405020303" pitchFamily="18" charset="0"/>
                <a:ea typeface="Microsoft YaHei" charset="0"/>
              </a:rPr>
              <a:t> to achieve nearly </a:t>
            </a:r>
            <a:r>
              <a:rPr kumimoji="1" lang="en-US" altLang="zh-CN" sz="1200" b="1" dirty="0">
                <a:solidFill>
                  <a:srgbClr val="660874"/>
                </a:solidFill>
                <a:latin typeface="Century Schoolbook" panose="02040604050505020304" pitchFamily="18" charset="0"/>
                <a:ea typeface="Cambria Math" panose="02040503050406030204" pitchFamily="18" charset="0"/>
                <a:cs typeface="Times New Roman" panose="02020603050405020304" pitchFamily="18" charset="0"/>
              </a:rPr>
              <a:t>thirty-three percent </a:t>
            </a:r>
            <a:r>
              <a:rPr kumimoji="1" lang="en-US" altLang="zh-CN" sz="1200" dirty="0">
                <a:latin typeface="Georgia" panose="02040502050405020303" pitchFamily="18" charset="0"/>
                <a:ea typeface="Microsoft YaHei" charset="0"/>
              </a:rPr>
              <a:t>error reduction </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23</a:t>
            </a:fld>
            <a:endParaRPr lang="zh-CN" altLang="en-US"/>
          </a:p>
        </p:txBody>
      </p:sp>
    </p:spTree>
    <p:extLst>
      <p:ext uri="{BB962C8B-B14F-4D97-AF65-F5344CB8AC3E}">
        <p14:creationId xmlns:p14="http://schemas.microsoft.com/office/powerpoint/2010/main" val="1702905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we conduct an ablation study.</a:t>
            </a:r>
          </a:p>
          <a:p>
            <a:endParaRPr lang="en-US" altLang="zh-CN" dirty="0"/>
          </a:p>
          <a:p>
            <a:r>
              <a:rPr lang="en-US" altLang="zh-CN" dirty="0"/>
              <a:t>Results</a:t>
            </a:r>
            <a:r>
              <a:rPr lang="zh-CN" altLang="en-US" dirty="0"/>
              <a:t> </a:t>
            </a:r>
            <a:r>
              <a:rPr lang="en-US" altLang="zh-CN" dirty="0"/>
              <a:t>show</a:t>
            </a:r>
            <a:r>
              <a:rPr lang="zh-CN" altLang="en-US" dirty="0"/>
              <a:t> </a:t>
            </a:r>
            <a:r>
              <a:rPr lang="en-US" altLang="zh-CN" dirty="0"/>
              <a:t>that</a:t>
            </a:r>
            <a:r>
              <a:rPr lang="zh-CN" altLang="en-US" dirty="0"/>
              <a:t> </a:t>
            </a:r>
            <a:r>
              <a:rPr kumimoji="1" lang="en-US" altLang="zh-CN" sz="1200" dirty="0">
                <a:latin typeface="Georgia" panose="02040502050405020303" pitchFamily="18" charset="0"/>
                <a:ea typeface="Microsoft YaHei" charset="0"/>
              </a:rPr>
              <a:t>each sub-module in our algorithm contributes to the better performance</a:t>
            </a:r>
            <a:endParaRPr lang="en-US" altLang="zh-CN"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24</a:t>
            </a:fld>
            <a:endParaRPr lang="zh-CN" altLang="en-US"/>
          </a:p>
        </p:txBody>
      </p:sp>
    </p:spTree>
    <p:extLst>
      <p:ext uri="{BB962C8B-B14F-4D97-AF65-F5344CB8AC3E}">
        <p14:creationId xmlns:p14="http://schemas.microsoft.com/office/powerpoint/2010/main" val="437406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we analyze the impact of different factors on the performance of BIFROST.</a:t>
            </a:r>
          </a:p>
          <a:p>
            <a:endParaRPr lang="en-US" altLang="zh-CN" dirty="0"/>
          </a:p>
          <a:p>
            <a:r>
              <a:rPr lang="en-US" altLang="zh-CN" dirty="0"/>
              <a:t>Specifically, as the distance between AP and LWAs increase, the localization error will increase.</a:t>
            </a:r>
          </a:p>
          <a:p>
            <a:endParaRPr lang="en-US" altLang="zh-CN" dirty="0"/>
          </a:p>
          <a:p>
            <a:r>
              <a:rPr lang="en-US" altLang="zh-CN" dirty="0"/>
              <a:t>Besides, as the transmission power increase, the localization error will reduce.</a:t>
            </a:r>
          </a:p>
          <a:p>
            <a:endParaRPr lang="en-US" altLang="zh-CN" dirty="0"/>
          </a:p>
          <a:p>
            <a:r>
              <a:rPr lang="en-US" altLang="zh-CN" dirty="0"/>
              <a:t>Although </a:t>
            </a:r>
            <a:r>
              <a:rPr kumimoji="1" lang="en-US" altLang="zh-CN" sz="1200" spc="-50" dirty="0">
                <a:latin typeface="Georgia" panose="02040502050405020303" pitchFamily="18" charset="0"/>
                <a:ea typeface="Microsoft YaHei" charset="0"/>
              </a:rPr>
              <a:t>these factors influence the system performance differently, yet the absolute accuracy never degrades drastically</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25</a:t>
            </a:fld>
            <a:endParaRPr lang="zh-CN" altLang="en-US"/>
          </a:p>
        </p:txBody>
      </p:sp>
    </p:spTree>
    <p:extLst>
      <p:ext uri="{BB962C8B-B14F-4D97-AF65-F5344CB8AC3E}">
        <p14:creationId xmlns:p14="http://schemas.microsoft.com/office/powerpoint/2010/main" val="1651811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as BIFROST reuse the ambient </a:t>
            </a:r>
            <a:r>
              <a:rPr lang="en-US" altLang="zh-CN" dirty="0" err="1"/>
              <a:t>WiFi</a:t>
            </a:r>
            <a:r>
              <a:rPr lang="en-US" altLang="zh-CN" dirty="0"/>
              <a:t> signals, one may curious about its impact on the </a:t>
            </a:r>
            <a:r>
              <a:rPr lang="en-US" altLang="zh-CN" dirty="0" err="1"/>
              <a:t>WiFi</a:t>
            </a:r>
            <a:r>
              <a:rPr lang="en-US" altLang="zh-CN" dirty="0"/>
              <a:t> connections.</a:t>
            </a:r>
          </a:p>
          <a:p>
            <a:endParaRPr lang="en-US" altLang="zh-CN" dirty="0"/>
          </a:p>
          <a:p>
            <a:r>
              <a:rPr lang="en-US" altLang="zh-CN" dirty="0"/>
              <a:t>So we conduct experiments to evaluate the packet loss rate of the target and throughput of other </a:t>
            </a:r>
            <a:r>
              <a:rPr lang="en-US" altLang="zh-CN" dirty="0" err="1"/>
              <a:t>wifi</a:t>
            </a:r>
            <a:r>
              <a:rPr lang="en-US" altLang="zh-CN" dirty="0"/>
              <a:t> links.</a:t>
            </a:r>
          </a:p>
          <a:p>
            <a:endParaRPr lang="en-US" altLang="zh-CN" dirty="0"/>
          </a:p>
          <a:p>
            <a:r>
              <a:rPr lang="en-US" altLang="zh-CN" dirty="0"/>
              <a:t>As the results show, </a:t>
            </a:r>
            <a:r>
              <a:rPr kumimoji="1" lang="en-US" altLang="zh-CN" sz="1200" spc="-50" dirty="0">
                <a:latin typeface="Georgia" panose="02040502050405020303" pitchFamily="18" charset="0"/>
                <a:ea typeface="Microsoft YaHei" charset="0"/>
              </a:rPr>
              <a:t>the deployment of BIFROST has almost no impact on the link between the AP and the target or other links.</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26</a:t>
            </a:fld>
            <a:endParaRPr lang="zh-CN" altLang="en-US"/>
          </a:p>
        </p:txBody>
      </p:sp>
    </p:spTree>
    <p:extLst>
      <p:ext uri="{BB962C8B-B14F-4D97-AF65-F5344CB8AC3E}">
        <p14:creationId xmlns:p14="http://schemas.microsoft.com/office/powerpoint/2010/main" val="778599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To summarize, we in this paper propose BIFROST, which can enhance </a:t>
            </a:r>
            <a:r>
              <a:rPr kumimoji="1" lang="en-US" altLang="zh-CN" sz="1200" b="0" dirty="0">
                <a:latin typeface="Georgia" panose="02040502050405020303" pitchFamily="18" charset="0"/>
                <a:ea typeface="Microsoft YaHei" charset="0"/>
              </a:rPr>
              <a:t>the availability of indoor </a:t>
            </a:r>
            <a:r>
              <a:rPr kumimoji="1" lang="en-US" altLang="zh-CN" sz="1200" b="0" dirty="0" err="1">
                <a:latin typeface="Georgia" panose="02040502050405020303" pitchFamily="18" charset="0"/>
                <a:ea typeface="Microsoft YaHei" charset="0"/>
              </a:rPr>
              <a:t>WiFi</a:t>
            </a:r>
            <a:r>
              <a:rPr kumimoji="1" lang="en-US" altLang="zh-CN" sz="1200" b="0" dirty="0">
                <a:latin typeface="Georgia" panose="02040502050405020303" pitchFamily="18" charset="0"/>
                <a:ea typeface="Microsoft YaHei" charset="0"/>
              </a:rPr>
              <a:t> localization</a:t>
            </a:r>
          </a:p>
          <a:p>
            <a:endParaRPr kumimoji="1" lang="en-US" altLang="zh-CN" sz="1200" b="0" dirty="0">
              <a:latin typeface="Georgia" panose="02040502050405020303" pitchFamily="18" charset="0"/>
              <a:ea typeface="Microsoft YaHei" charset="0"/>
            </a:endParaRPr>
          </a:p>
          <a:p>
            <a:r>
              <a:rPr kumimoji="1" lang="en-US" altLang="zh-CN" sz="1200" b="0" dirty="0">
                <a:latin typeface="Georgia" panose="02040502050405020303" pitchFamily="18" charset="0"/>
                <a:ea typeface="Microsoft YaHei" charset="0"/>
              </a:rPr>
              <a:t>The key innovation of BIFROST is the exploration of the </a:t>
            </a:r>
            <a:r>
              <a:rPr kumimoji="1" lang="en-US" altLang="zh-CN" sz="1200" b="0" dirty="0">
                <a:solidFill>
                  <a:srgbClr val="81308C"/>
                </a:solidFill>
                <a:latin typeface="Georgia" panose="02040502050405020303" pitchFamily="18" charset="0"/>
                <a:ea typeface="Microsoft YaHei" charset="0"/>
              </a:rPr>
              <a:t>signal polarization </a:t>
            </a:r>
            <a:r>
              <a:rPr kumimoji="1" lang="en-US" altLang="zh-CN" sz="1200" b="0" dirty="0">
                <a:latin typeface="Georgia" panose="02040502050405020303" pitchFamily="18" charset="0"/>
                <a:ea typeface="Microsoft YaHei" charset="0"/>
              </a:rPr>
              <a:t>and </a:t>
            </a:r>
            <a:r>
              <a:rPr kumimoji="1" lang="en-US" altLang="zh-CN" sz="1200" b="0" dirty="0">
                <a:solidFill>
                  <a:srgbClr val="81308C"/>
                </a:solidFill>
                <a:latin typeface="Georgia" panose="02040502050405020303" pitchFamily="18" charset="0"/>
                <a:ea typeface="Microsoft YaHei" charset="0"/>
              </a:rPr>
              <a:t>dispersion effect</a:t>
            </a:r>
          </a:p>
          <a:p>
            <a:endParaRPr kumimoji="1" lang="en-US" altLang="zh-CN" sz="1200" b="0" dirty="0">
              <a:solidFill>
                <a:srgbClr val="81308C"/>
              </a:solidFill>
              <a:latin typeface="Georgia" panose="02040502050405020303" pitchFamily="18" charset="0"/>
              <a:ea typeface="Microsoft YaHei" charset="0"/>
            </a:endParaRPr>
          </a:p>
          <a:p>
            <a:r>
              <a:rPr kumimoji="1" lang="en-US" altLang="zh-CN" sz="1200" b="0" dirty="0">
                <a:solidFill>
                  <a:srgbClr val="81308C"/>
                </a:solidFill>
                <a:latin typeface="Georgia" panose="02040502050405020303" pitchFamily="18" charset="0"/>
                <a:ea typeface="Microsoft YaHei" charset="0"/>
              </a:rPr>
              <a:t>this innovation embodies the concept of RF computing</a:t>
            </a:r>
          </a:p>
          <a:p>
            <a:endParaRPr kumimoji="1" lang="en-US" altLang="zh-CN" sz="1200" b="0" dirty="0">
              <a:solidFill>
                <a:srgbClr val="81308C"/>
              </a:solidFill>
              <a:latin typeface="Georgia" panose="02040502050405020303" pitchFamily="18" charset="0"/>
              <a:ea typeface="Microsoft YaHei" charset="0"/>
            </a:endParaRPr>
          </a:p>
          <a:p>
            <a:r>
              <a:rPr lang="en-US" altLang="zh-CN" b="0" dirty="0"/>
              <a:t>BIFROST can either </a:t>
            </a:r>
            <a:r>
              <a:rPr kumimoji="1" lang="en-US" altLang="zh-CN" sz="1200" dirty="0">
                <a:latin typeface="Georgia" panose="02040502050405020303" pitchFamily="18" charset="0"/>
                <a:ea typeface="Microsoft YaHei" charset="0"/>
              </a:rPr>
              <a:t>operate independently or improve the performance of other methods</a:t>
            </a:r>
            <a:endParaRPr lang="en-US" altLang="zh-CN" b="0" dirty="0"/>
          </a:p>
          <a:p>
            <a:endParaRPr kumimoji="1" lang="en-US" altLang="zh-CN" sz="1200" b="0" dirty="0">
              <a:latin typeface="Georgia" panose="02040502050405020303" pitchFamily="18" charset="0"/>
              <a:ea typeface="Microsoft YaHei" charset="0"/>
            </a:endParaRPr>
          </a:p>
          <a:p>
            <a:r>
              <a:rPr kumimoji="1" lang="en-US" altLang="zh-CN" sz="1200" b="0" dirty="0">
                <a:latin typeface="Georgia" panose="02040502050405020303" pitchFamily="18" charset="0"/>
                <a:ea typeface="Microsoft YaHei" charset="0"/>
              </a:rPr>
              <a:t>And its function doesn’t </a:t>
            </a:r>
            <a:r>
              <a:rPr kumimoji="1" lang="en-US" altLang="zh-CN" sz="1200" dirty="0">
                <a:latin typeface="Georgia" panose="02040502050405020303" pitchFamily="18" charset="0"/>
                <a:ea typeface="Microsoft YaHei" charset="0"/>
              </a:rPr>
              <a:t>affect the </a:t>
            </a:r>
            <a:r>
              <a:rPr kumimoji="1" lang="en-US" altLang="zh-CN" sz="1200" dirty="0" err="1">
                <a:latin typeface="Georgia" panose="02040502050405020303" pitchFamily="18" charset="0"/>
                <a:ea typeface="Microsoft YaHei" charset="0"/>
              </a:rPr>
              <a:t>WiFi</a:t>
            </a:r>
            <a:r>
              <a:rPr kumimoji="1" lang="en-US" altLang="zh-CN" sz="1200" dirty="0">
                <a:latin typeface="Georgia" panose="02040502050405020303" pitchFamily="18" charset="0"/>
                <a:ea typeface="Microsoft YaHei" charset="0"/>
              </a:rPr>
              <a:t> networks.</a:t>
            </a:r>
            <a:endParaRPr lang="zh-CN" altLang="en-US" b="0"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27</a:t>
            </a:fld>
            <a:endParaRPr lang="zh-CN" altLang="en-US"/>
          </a:p>
        </p:txBody>
      </p:sp>
    </p:spTree>
    <p:extLst>
      <p:ext uri="{BB962C8B-B14F-4D97-AF65-F5344CB8AC3E}">
        <p14:creationId xmlns:p14="http://schemas.microsoft.com/office/powerpoint/2010/main" val="1782723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Thanks for your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Please visit our website for more details.</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9BF3A-664C-479E-8502-925B1B70A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305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how about the proportion of the </a:t>
            </a:r>
            <a:r>
              <a:rPr lang="en-US" altLang="zh-CN" dirty="0" err="1"/>
              <a:t>LoS</a:t>
            </a:r>
            <a:r>
              <a:rPr lang="en-US" altLang="zh-CN" dirty="0"/>
              <a:t> </a:t>
            </a:r>
            <a:r>
              <a:rPr lang="en-US" altLang="zh-CN" dirty="0" err="1"/>
              <a:t>WiFi</a:t>
            </a:r>
            <a:r>
              <a:rPr lang="en-US" altLang="zh-CN" dirty="0"/>
              <a:t> APs in the real-world indoor settings?</a:t>
            </a:r>
          </a:p>
          <a:p>
            <a:endParaRPr lang="en-US" altLang="zh-CN" dirty="0"/>
          </a:p>
          <a:p>
            <a:r>
              <a:rPr lang="en-US" altLang="zh-CN" dirty="0"/>
              <a:t>To figure out this question, we conduct an investigation in a library and an office in our school.</a:t>
            </a:r>
          </a:p>
          <a:p>
            <a:endParaRPr lang="en-US" altLang="zh-CN" dirty="0"/>
          </a:p>
          <a:p>
            <a:r>
              <a:rPr lang="en-US" altLang="zh-CN" dirty="0"/>
              <a:t>We count the </a:t>
            </a:r>
            <a:r>
              <a:rPr lang="en-US" altLang="zh-CN" dirty="0" err="1"/>
              <a:t>LoS</a:t>
            </a:r>
            <a:r>
              <a:rPr lang="en-US" altLang="zh-CN" dirty="0"/>
              <a:t> APs in every space separated by walls, such as halls, classrooms, meeting rooms and corridors.</a:t>
            </a:r>
          </a:p>
          <a:p>
            <a:endParaRPr lang="en-US" altLang="zh-CN" dirty="0"/>
          </a:p>
          <a:p>
            <a:r>
              <a:rPr lang="en-US" altLang="zh-CN" dirty="0"/>
              <a:t>The investigation results show that only less than five percent rooms can have at least three line of sight aps.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Moreover, in nearly half of all the rooms, there is not even one </a:t>
            </a:r>
            <a:r>
              <a:rPr lang="en-US" altLang="zh-CN" dirty="0" err="1"/>
              <a:t>LoS</a:t>
            </a:r>
            <a:r>
              <a:rPr lang="en-US" altLang="zh-CN" dirty="0"/>
              <a:t> AP available. </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3</a:t>
            </a:fld>
            <a:endParaRPr lang="zh-CN" altLang="en-US"/>
          </a:p>
        </p:txBody>
      </p:sp>
    </p:spTree>
    <p:extLst>
      <p:ext uri="{BB962C8B-B14F-4D97-AF65-F5344CB8AC3E}">
        <p14:creationId xmlns:p14="http://schemas.microsoft.com/office/powerpoint/2010/main" val="213805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we wonder that</a:t>
            </a:r>
          </a:p>
          <a:p>
            <a:endParaRPr lang="en-US" altLang="zh-CN" dirty="0"/>
          </a:p>
          <a:p>
            <a:r>
              <a:rPr lang="en-US" altLang="zh-CN" dirty="0"/>
              <a:t>How to localize a device when </a:t>
            </a:r>
            <a:r>
              <a:rPr lang="en-US" altLang="zh-CN" dirty="0" err="1"/>
              <a:t>LoS</a:t>
            </a:r>
            <a:r>
              <a:rPr lang="en-US" altLang="zh-CN" dirty="0"/>
              <a:t> APs are insufficient?</a:t>
            </a:r>
            <a:endParaRPr lang="zh-CN" altLang="en-US"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4</a:t>
            </a:fld>
            <a:endParaRPr lang="zh-CN" altLang="en-US"/>
          </a:p>
        </p:txBody>
      </p:sp>
    </p:spTree>
    <p:extLst>
      <p:ext uri="{BB962C8B-B14F-4D97-AF65-F5344CB8AC3E}">
        <p14:creationId xmlns:p14="http://schemas.microsoft.com/office/powerpoint/2010/main" val="55259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what we think</a:t>
            </a:r>
          </a:p>
          <a:p>
            <a:endParaRPr lang="en-US" altLang="zh-CN" dirty="0"/>
          </a:p>
          <a:p>
            <a:r>
              <a:rPr lang="en-US" altLang="zh-CN" dirty="0"/>
              <a:t>Now that the contradiction is between the </a:t>
            </a:r>
            <a:r>
              <a:rPr lang="en-US" altLang="zh-CN" b="1" u="sng" dirty="0"/>
              <a:t>need</a:t>
            </a:r>
            <a:r>
              <a:rPr lang="en-US" altLang="zh-CN" dirty="0"/>
              <a:t> for line-of-sight signal and the </a:t>
            </a:r>
            <a:r>
              <a:rPr lang="en-US" altLang="zh-CN" b="1" u="sng" dirty="0">
                <a:effectLst/>
              </a:rPr>
              <a:t>lack</a:t>
            </a:r>
            <a:r>
              <a:rPr lang="en-US" altLang="zh-CN" dirty="0"/>
              <a:t> of line-of-sight signal, </a:t>
            </a:r>
          </a:p>
          <a:p>
            <a:endParaRPr lang="en-US" altLang="zh-CN" dirty="0"/>
          </a:p>
          <a:p>
            <a:r>
              <a:rPr lang="en-US" altLang="zh-CN" dirty="0"/>
              <a:t>so why don’t we reinvent the ambient </a:t>
            </a:r>
            <a:r>
              <a:rPr lang="en-US" altLang="zh-CN" dirty="0" err="1"/>
              <a:t>WiFi</a:t>
            </a:r>
            <a:r>
              <a:rPr lang="en-US" altLang="zh-CN" dirty="0"/>
              <a:t> signals to transform the </a:t>
            </a:r>
            <a:r>
              <a:rPr lang="en-US" altLang="zh-CN" dirty="0" err="1"/>
              <a:t>NLoS</a:t>
            </a:r>
            <a:r>
              <a:rPr lang="en-US" altLang="zh-CN" dirty="0"/>
              <a:t> </a:t>
            </a:r>
            <a:r>
              <a:rPr lang="en-US" altLang="zh-CN" dirty="0" err="1"/>
              <a:t>WiFi</a:t>
            </a:r>
            <a:r>
              <a:rPr lang="en-US" altLang="zh-CN" dirty="0"/>
              <a:t> signals </a:t>
            </a:r>
          </a:p>
          <a:p>
            <a:endParaRPr lang="en-US" altLang="zh-CN" dirty="0"/>
          </a:p>
          <a:p>
            <a:r>
              <a:rPr lang="en-US" altLang="zh-CN" dirty="0"/>
              <a:t>into the signals that can be used for localization?</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5</a:t>
            </a:fld>
            <a:endParaRPr lang="zh-CN" altLang="en-US"/>
          </a:p>
        </p:txBody>
      </p:sp>
    </p:spTree>
    <p:extLst>
      <p:ext uri="{BB962C8B-B14F-4D97-AF65-F5344CB8AC3E}">
        <p14:creationId xmlns:p14="http://schemas.microsoft.com/office/powerpoint/2010/main" val="109843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Inspired by the research progress on leaky wave antenna in recent years, </a:t>
            </a:r>
          </a:p>
          <a:p>
            <a:endParaRPr lang="en-US" altLang="zh-CN" dirty="0"/>
          </a:p>
          <a:p>
            <a:r>
              <a:rPr lang="en-US" altLang="zh-CN" dirty="0"/>
              <a:t>We exploit leaky wave antenna and dispersion effect of wireless signals to achieve this purpose.</a:t>
            </a:r>
          </a:p>
          <a:p>
            <a:endParaRPr lang="en-US" altLang="zh-CN" dirty="0"/>
          </a:p>
          <a:p>
            <a:r>
              <a:rPr lang="en-US" altLang="zh-CN" dirty="0"/>
              <a:t>The abbreviation of leaky wave antenna is LWA. </a:t>
            </a:r>
          </a:p>
          <a:p>
            <a:endParaRPr lang="en-US" altLang="zh-CN" dirty="0"/>
          </a:p>
          <a:p>
            <a:r>
              <a:rPr lang="en-US" altLang="zh-CN" dirty="0"/>
              <a:t>It can receive signals and radiate them at different frequencies towards different directions.</a:t>
            </a:r>
          </a:p>
          <a:p>
            <a:endParaRPr lang="en-US" altLang="zh-CN" dirty="0"/>
          </a:p>
          <a:p>
            <a:r>
              <a:rPr lang="en-US" altLang="zh-CN" dirty="0"/>
              <a:t>So the signal will show frequency and spatial division multiplexing features, and we can call it FSDM feature.</a:t>
            </a:r>
          </a:p>
          <a:p>
            <a:endParaRPr lang="en-US" altLang="zh-CN" dirty="0"/>
          </a:p>
          <a:p>
            <a:r>
              <a:rPr lang="en-US" altLang="zh-CN" dirty="0"/>
              <a:t>Our insight is that we can deploy two LWAs to transform the ambient </a:t>
            </a:r>
            <a:r>
              <a:rPr lang="en-US" altLang="zh-CN" dirty="0" err="1"/>
              <a:t>WiFi</a:t>
            </a:r>
            <a:r>
              <a:rPr lang="en-US" altLang="zh-CN" dirty="0"/>
              <a:t> signals to the FSDM signals.</a:t>
            </a:r>
          </a:p>
          <a:p>
            <a:endParaRPr lang="en-US" altLang="zh-CN" dirty="0"/>
          </a:p>
          <a:p>
            <a:r>
              <a:rPr lang="en-US" altLang="zh-CN" dirty="0"/>
              <a:t>So if the target device is at different locations, it can receive signals with different frequencies</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a result, it can </a:t>
            </a:r>
            <a:r>
              <a:rPr lang="en-US" altLang="zh-CN" dirty="0">
                <a:latin typeface="Georgia" panose="02040502050405020303" pitchFamily="18" charset="0"/>
                <a:ea typeface="微软雅黑" panose="020B0503020204020204" pitchFamily="34" charset="-122"/>
                <a:cs typeface="Times New Roman" panose="02020603050405020304" pitchFamily="18" charset="0"/>
              </a:rPr>
              <a:t>estimate </a:t>
            </a:r>
            <a:r>
              <a:rPr lang="en-US" altLang="zh-CN" dirty="0" err="1">
                <a:latin typeface="Georgia" panose="02040502050405020303" pitchFamily="18" charset="0"/>
                <a:ea typeface="微软雅黑" panose="020B0503020204020204" pitchFamily="34" charset="-122"/>
                <a:cs typeface="Times New Roman" panose="02020603050405020304" pitchFamily="18" charset="0"/>
              </a:rPr>
              <a:t>AoAs</a:t>
            </a:r>
            <a:r>
              <a:rPr lang="en-US" altLang="zh-CN" dirty="0">
                <a:latin typeface="Georgia" panose="02040502050405020303" pitchFamily="18" charset="0"/>
                <a:ea typeface="微软雅黑" panose="020B0503020204020204" pitchFamily="34" charset="-122"/>
                <a:cs typeface="Times New Roman" panose="02020603050405020304" pitchFamily="18" charset="0"/>
              </a:rPr>
              <a:t> and location by simply analyzing the received spectrum.</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6</a:t>
            </a:fld>
            <a:endParaRPr lang="zh-CN" altLang="en-US"/>
          </a:p>
        </p:txBody>
      </p:sp>
    </p:spTree>
    <p:extLst>
      <p:ext uri="{BB962C8B-B14F-4D97-AF65-F5344CB8AC3E}">
        <p14:creationId xmlns:p14="http://schemas.microsoft.com/office/powerpoint/2010/main" val="379920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the above insight, we propose our novel approach, called BIFROST.</a:t>
            </a:r>
          </a:p>
          <a:p>
            <a:endParaRPr lang="en-US" altLang="zh-CN" dirty="0"/>
          </a:p>
          <a:p>
            <a:r>
              <a:rPr lang="en-US" altLang="zh-CN" dirty="0"/>
              <a:t>BIFROST is the name of a rainbow bridge In Norse mythology, and we use this name to highlight the dispersion effect of LWA</a:t>
            </a:r>
          </a:p>
          <a:p>
            <a:endParaRPr lang="en-US" altLang="zh-CN" dirty="0"/>
          </a:p>
          <a:p>
            <a:r>
              <a:rPr lang="en-US" altLang="zh-CN" dirty="0"/>
              <a:t>BIFROST can work in any environment with </a:t>
            </a:r>
            <a:r>
              <a:rPr lang="en-US" altLang="zh-CN" dirty="0" err="1"/>
              <a:t>WiFi</a:t>
            </a:r>
            <a:r>
              <a:rPr lang="en-US" altLang="zh-CN" dirty="0"/>
              <a:t> coverage, no matter whether the </a:t>
            </a:r>
            <a:r>
              <a:rPr lang="en-US" altLang="zh-CN" dirty="0" err="1"/>
              <a:t>WiFi</a:t>
            </a:r>
            <a:r>
              <a:rPr lang="en-US" altLang="zh-CN" dirty="0"/>
              <a:t> AP is </a:t>
            </a:r>
            <a:r>
              <a:rPr lang="en-US" altLang="zh-CN" dirty="0" err="1"/>
              <a:t>LoS</a:t>
            </a:r>
            <a:r>
              <a:rPr lang="en-US" altLang="zh-CN" dirty="0"/>
              <a:t> or </a:t>
            </a:r>
            <a:r>
              <a:rPr lang="en-US" altLang="zh-CN" dirty="0" err="1"/>
              <a:t>NLoS</a:t>
            </a:r>
            <a:r>
              <a:rPr lang="en-US" altLang="zh-CN" dirty="0"/>
              <a:t>.  </a:t>
            </a:r>
          </a:p>
          <a:p>
            <a:endParaRPr lang="en-US" altLang="zh-CN" dirty="0"/>
          </a:p>
          <a:p>
            <a:r>
              <a:rPr lang="en-US" altLang="zh-CN" dirty="0"/>
              <a:t>In other words, BIFROST can achieve the goal that where there is </a:t>
            </a:r>
            <a:r>
              <a:rPr lang="en-US" altLang="zh-CN" dirty="0" err="1"/>
              <a:t>WiFi</a:t>
            </a:r>
            <a:r>
              <a:rPr lang="en-US" altLang="zh-CN" dirty="0"/>
              <a:t> signal, one can be localized. </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7</a:t>
            </a:fld>
            <a:endParaRPr lang="zh-CN" altLang="en-US"/>
          </a:p>
        </p:txBody>
      </p:sp>
    </p:spTree>
    <p:extLst>
      <p:ext uri="{BB962C8B-B14F-4D97-AF65-F5344CB8AC3E}">
        <p14:creationId xmlns:p14="http://schemas.microsoft.com/office/powerpoint/2010/main" val="3864384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to achieve this goal, the following challenges must be tackled in our design.</a:t>
            </a:r>
          </a:p>
          <a:p>
            <a:endParaRPr lang="en-US" altLang="zh-CN" dirty="0"/>
          </a:p>
          <a:p>
            <a:r>
              <a:rPr lang="en-US" altLang="zh-CN" dirty="0"/>
              <a:t>The first challenge is the ambiguity between different LWAs. </a:t>
            </a:r>
          </a:p>
          <a:p>
            <a:endParaRPr lang="en-US" altLang="zh-CN" dirty="0"/>
          </a:p>
          <a:p>
            <a:r>
              <a:rPr lang="en-US" altLang="zh-CN" dirty="0"/>
              <a:t>As we use two LWAs to provide two </a:t>
            </a:r>
            <a:r>
              <a:rPr lang="en-US" altLang="zh-CN" dirty="0" err="1"/>
              <a:t>AoAs</a:t>
            </a:r>
            <a:r>
              <a:rPr lang="en-US" altLang="zh-CN" dirty="0"/>
              <a:t> for the target, how to distinguish them may be a problem</a:t>
            </a:r>
          </a:p>
          <a:p>
            <a:endParaRPr lang="en-US" altLang="zh-CN" dirty="0"/>
          </a:p>
          <a:p>
            <a:endParaRPr lang="en-US" altLang="zh-CN" dirty="0"/>
          </a:p>
          <a:p>
            <a:endParaRPr lang="en-US" altLang="zh-CN" dirty="0"/>
          </a:p>
          <a:p>
            <a:endParaRPr lang="en-US" altLang="zh-CN" dirty="0"/>
          </a:p>
          <a:p>
            <a:endParaRPr lang="en-US" altLang="zh-CN" dirty="0"/>
          </a:p>
          <a:p>
            <a:r>
              <a:rPr lang="en-US" altLang="zh-CN" strike="sngStrike" dirty="0"/>
              <a:t>it is almost impossible for the target to distinguish one LWA from the other. This may lead to the ambiguity of location and even the breakdown of our system.</a:t>
            </a:r>
          </a:p>
        </p:txBody>
      </p:sp>
      <p:sp>
        <p:nvSpPr>
          <p:cNvPr id="4" name="灯片编号占位符 3"/>
          <p:cNvSpPr>
            <a:spLocks noGrp="1"/>
          </p:cNvSpPr>
          <p:nvPr>
            <p:ph type="sldNum" sz="quarter" idx="5"/>
          </p:nvPr>
        </p:nvSpPr>
        <p:spPr/>
        <p:txBody>
          <a:bodyPr/>
          <a:lstStyle/>
          <a:p>
            <a:fld id="{768D9084-2E1A-413C-AC8E-7A48E069624D}" type="slidenum">
              <a:rPr lang="zh-CN" altLang="en-US" smtClean="0"/>
              <a:t>8</a:t>
            </a:fld>
            <a:endParaRPr lang="zh-CN" altLang="en-US"/>
          </a:p>
        </p:txBody>
      </p:sp>
    </p:spTree>
    <p:extLst>
      <p:ext uri="{BB962C8B-B14F-4D97-AF65-F5344CB8AC3E}">
        <p14:creationId xmlns:p14="http://schemas.microsoft.com/office/powerpoint/2010/main" val="272137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challenge is the interference from the </a:t>
            </a:r>
            <a:r>
              <a:rPr lang="en-US" altLang="zh-CN" dirty="0" err="1"/>
              <a:t>WiFi</a:t>
            </a:r>
            <a:r>
              <a:rPr lang="en-US" altLang="zh-CN" dirty="0"/>
              <a:t> signals. </a:t>
            </a:r>
          </a:p>
          <a:p>
            <a:endParaRPr lang="en-US" altLang="zh-CN" dirty="0"/>
          </a:p>
          <a:p>
            <a:r>
              <a:rPr lang="en-US" altLang="zh-CN" dirty="0"/>
              <a:t>As the FSDM signals are transformed from existing </a:t>
            </a:r>
            <a:r>
              <a:rPr lang="en-US" altLang="zh-CN" dirty="0" err="1"/>
              <a:t>WiFi</a:t>
            </a:r>
            <a:r>
              <a:rPr lang="en-US" altLang="zh-CN" dirty="0"/>
              <a:t> signals, </a:t>
            </a:r>
          </a:p>
          <a:p>
            <a:endParaRPr lang="en-US" altLang="zh-CN" dirty="0"/>
          </a:p>
          <a:p>
            <a:r>
              <a:rPr lang="en-US" altLang="zh-CN" dirty="0"/>
              <a:t>they are in the same frequency band and can be received by a target device</a:t>
            </a:r>
          </a:p>
          <a:p>
            <a:endParaRPr lang="en-US" altLang="zh-CN" dirty="0"/>
          </a:p>
          <a:p>
            <a:r>
              <a:rPr lang="en-US" altLang="zh-CN" dirty="0"/>
              <a:t>Directly using such signals leads to incorrect </a:t>
            </a:r>
            <a:r>
              <a:rPr lang="en-US" altLang="zh-CN" dirty="0" err="1"/>
              <a:t>AoA</a:t>
            </a:r>
            <a:r>
              <a:rPr lang="en-US" altLang="zh-CN" dirty="0"/>
              <a:t> estimation. </a:t>
            </a:r>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trike="sngStrike" dirty="0"/>
              <a:t>the two types of signals operate within the same frequency band and can be simultaneously received by a target device. </a:t>
            </a:r>
          </a:p>
          <a:p>
            <a:endParaRPr lang="en-US" altLang="zh-CN" dirty="0"/>
          </a:p>
        </p:txBody>
      </p:sp>
      <p:sp>
        <p:nvSpPr>
          <p:cNvPr id="4" name="灯片编号占位符 3"/>
          <p:cNvSpPr>
            <a:spLocks noGrp="1"/>
          </p:cNvSpPr>
          <p:nvPr>
            <p:ph type="sldNum" sz="quarter" idx="5"/>
          </p:nvPr>
        </p:nvSpPr>
        <p:spPr/>
        <p:txBody>
          <a:bodyPr/>
          <a:lstStyle/>
          <a:p>
            <a:fld id="{768D9084-2E1A-413C-AC8E-7A48E069624D}" type="slidenum">
              <a:rPr lang="zh-CN" altLang="en-US" smtClean="0"/>
              <a:t>9</a:t>
            </a:fld>
            <a:endParaRPr lang="zh-CN" altLang="en-US"/>
          </a:p>
        </p:txBody>
      </p:sp>
    </p:spTree>
    <p:extLst>
      <p:ext uri="{BB962C8B-B14F-4D97-AF65-F5344CB8AC3E}">
        <p14:creationId xmlns:p14="http://schemas.microsoft.com/office/powerpoint/2010/main" val="3342806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981113-C283-4C71-A7D1-B16FF35A019E}"/>
              </a:ext>
            </a:extLst>
          </p:cNvPr>
          <p:cNvSpPr>
            <a:spLocks noGrp="1"/>
          </p:cNvSpPr>
          <p:nvPr>
            <p:ph type="ctrTitle"/>
          </p:nvPr>
        </p:nvSpPr>
        <p:spPr>
          <a:xfrm>
            <a:off x="1524000" y="1122363"/>
            <a:ext cx="9144000" cy="2387600"/>
          </a:xfrm>
        </p:spPr>
        <p:txBody>
          <a:bodyPr anchor="b"/>
          <a:lstStyle>
            <a:lvl1pPr algn="ctr">
              <a:defRPr sz="60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4DA6B314-65F9-478E-AE3A-9BAE264C1031}"/>
              </a:ext>
            </a:extLst>
          </p:cNvPr>
          <p:cNvSpPr>
            <a:spLocks noGrp="1"/>
          </p:cNvSpPr>
          <p:nvPr>
            <p:ph type="subTitle" idx="1"/>
          </p:nvPr>
        </p:nvSpPr>
        <p:spPr>
          <a:xfrm>
            <a:off x="1524000" y="3602038"/>
            <a:ext cx="9144000" cy="1655762"/>
          </a:xfrm>
        </p:spPr>
        <p:txBody>
          <a:bodyPr/>
          <a:lstStyle>
            <a:lvl1pPr marL="0" indent="0" algn="ctr">
              <a:buNone/>
              <a:defRPr sz="2400" b="0">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id="{C1BA05D5-FFC1-486E-B7F7-8DDBDE5022E1}"/>
              </a:ext>
            </a:extLst>
          </p:cNvPr>
          <p:cNvSpPr>
            <a:spLocks noGrp="1"/>
          </p:cNvSpPr>
          <p:nvPr>
            <p:ph type="dt" sz="half" idx="10"/>
          </p:nvPr>
        </p:nvSpPr>
        <p:spPr>
          <a:xfrm>
            <a:off x="838200" y="6356350"/>
            <a:ext cx="2743200" cy="365125"/>
          </a:xfrm>
          <a:prstGeom prst="rect">
            <a:avLst/>
          </a:prstGeom>
        </p:spPr>
        <p:txBody>
          <a:bodyPr/>
          <a:lstStyle/>
          <a:p>
            <a:fld id="{CBE50096-5CCC-4CBD-ABAA-334FDC074E0A}" type="datetime1">
              <a:rPr lang="zh-CN" altLang="en-US" smtClean="0"/>
              <a:t>2023/11/19</a:t>
            </a:fld>
            <a:endParaRPr lang="zh-CN" altLang="en-US"/>
          </a:p>
        </p:txBody>
      </p:sp>
      <p:sp>
        <p:nvSpPr>
          <p:cNvPr id="5" name="页脚占位符 4">
            <a:extLst>
              <a:ext uri="{FF2B5EF4-FFF2-40B4-BE49-F238E27FC236}">
                <a16:creationId xmlns:a16="http://schemas.microsoft.com/office/drawing/2014/main" id="{5193FCA6-B5C0-4EC6-A971-86942CFF01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C95BC9-6A95-4058-A12A-9B91EA6C6958}"/>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spTree>
    <p:extLst>
      <p:ext uri="{BB962C8B-B14F-4D97-AF65-F5344CB8AC3E}">
        <p14:creationId xmlns:p14="http://schemas.microsoft.com/office/powerpoint/2010/main" val="111316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FC94B8-1E89-47F0-A1CF-8BDFC42F0A40}"/>
              </a:ext>
            </a:extLst>
          </p:cNvPr>
          <p:cNvSpPr>
            <a:spLocks noGrp="1"/>
          </p:cNvSpPr>
          <p:nvPr>
            <p:ph type="title"/>
          </p:nvPr>
        </p:nvSpPr>
        <p:spPr>
          <a:xfrm>
            <a:off x="369125" y="0"/>
            <a:ext cx="10515600" cy="900979"/>
          </a:xfrm>
        </p:spPr>
        <p:txBody>
          <a:bodyPr>
            <a:normAutofit/>
          </a:bodyPr>
          <a:lstStyle>
            <a:lvl1pPr>
              <a:defRPr sz="3600" b="1">
                <a:solidFill>
                  <a:schemeClr val="tx1"/>
                </a:solidFill>
                <a:latin typeface="Georgia" panose="02040502050405020303" pitchFamily="18" charset="0"/>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071B6270-3A37-470B-9B4D-9DB4833973D8}"/>
              </a:ext>
            </a:extLst>
          </p:cNvPr>
          <p:cNvSpPr>
            <a:spLocks noGrp="1"/>
          </p:cNvSpPr>
          <p:nvPr>
            <p:ph idx="1"/>
          </p:nvPr>
        </p:nvSpPr>
        <p:spPr>
          <a:xfrm>
            <a:off x="369125" y="1202170"/>
            <a:ext cx="11458698" cy="5085813"/>
          </a:xfrm>
        </p:spPr>
        <p:txBody>
          <a:bodyPr/>
          <a:lstStyle>
            <a:lvl1pPr>
              <a:defRPr>
                <a:latin typeface="Georgia" panose="02040502050405020303" pitchFamily="18" charset="0"/>
                <a:ea typeface="微软雅黑 Light" panose="020B0502040204020203" pitchFamily="34" charset="-122"/>
              </a:defRPr>
            </a:lvl1pPr>
            <a:lvl2pPr>
              <a:defRPr>
                <a:latin typeface="Georgia" panose="02040502050405020303" pitchFamily="18" charset="0"/>
                <a:ea typeface="微软雅黑 Light" panose="020B0502040204020203" pitchFamily="34" charset="-122"/>
              </a:defRPr>
            </a:lvl2pPr>
            <a:lvl3pPr>
              <a:defRPr>
                <a:latin typeface="Georgia" panose="02040502050405020303" pitchFamily="18" charset="0"/>
                <a:ea typeface="微软雅黑 Light" panose="020B0502040204020203" pitchFamily="34" charset="-122"/>
              </a:defRPr>
            </a:lvl3pPr>
            <a:lvl4pPr>
              <a:defRPr>
                <a:latin typeface="Georgia" panose="02040502050405020303" pitchFamily="18" charset="0"/>
                <a:ea typeface="微软雅黑 Light" panose="020B0502040204020203" pitchFamily="34" charset="-122"/>
              </a:defRPr>
            </a:lvl4pPr>
            <a:lvl5pPr>
              <a:defRPr>
                <a:latin typeface="Georgia" panose="02040502050405020303" pitchFamily="18" charset="0"/>
                <a:ea typeface="微软雅黑 Light" panose="020B0502040204020203" pitchFamily="34"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D388EE58-27C5-42F0-9A8E-8F5749C2ADAB}"/>
              </a:ext>
            </a:extLst>
          </p:cNvPr>
          <p:cNvSpPr>
            <a:spLocks noGrp="1"/>
          </p:cNvSpPr>
          <p:nvPr>
            <p:ph type="dt" sz="half" idx="10"/>
          </p:nvPr>
        </p:nvSpPr>
        <p:spPr>
          <a:xfrm>
            <a:off x="838200" y="6356350"/>
            <a:ext cx="2743200" cy="365125"/>
          </a:xfrm>
          <a:prstGeom prst="rect">
            <a:avLst/>
          </a:prstGeom>
        </p:spPr>
        <p:txBody>
          <a:bodyPr/>
          <a:lstStyle/>
          <a:p>
            <a:fld id="{866A16B2-8F78-490E-8A4B-BCB27328E075}" type="datetime1">
              <a:rPr lang="zh-CN" altLang="en-US" smtClean="0"/>
              <a:t>2023/11/19</a:t>
            </a:fld>
            <a:endParaRPr lang="zh-CN" altLang="en-US"/>
          </a:p>
        </p:txBody>
      </p:sp>
      <p:sp>
        <p:nvSpPr>
          <p:cNvPr id="5" name="页脚占位符 4">
            <a:extLst>
              <a:ext uri="{FF2B5EF4-FFF2-40B4-BE49-F238E27FC236}">
                <a16:creationId xmlns:a16="http://schemas.microsoft.com/office/drawing/2014/main" id="{97A1A1FB-30C8-4CEC-ABED-B90544A99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CADD46B-C85A-462E-B685-598B9ED2892A}"/>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cxnSp>
        <p:nvCxnSpPr>
          <p:cNvPr id="7" name="直接连接符 6">
            <a:extLst>
              <a:ext uri="{FF2B5EF4-FFF2-40B4-BE49-F238E27FC236}">
                <a16:creationId xmlns:a16="http://schemas.microsoft.com/office/drawing/2014/main" id="{AED4A35F-A330-4969-853E-2A5C3D3E810E}"/>
              </a:ext>
            </a:extLst>
          </p:cNvPr>
          <p:cNvCxnSpPr>
            <a:cxnSpLocks/>
          </p:cNvCxnSpPr>
          <p:nvPr userDrawn="1"/>
        </p:nvCxnSpPr>
        <p:spPr>
          <a:xfrm>
            <a:off x="0" y="711202"/>
            <a:ext cx="12192000" cy="0"/>
          </a:xfrm>
          <a:prstGeom prst="line">
            <a:avLst/>
          </a:prstGeom>
          <a:ln w="28575">
            <a:solidFill>
              <a:schemeClr val="tx1">
                <a:alpha val="5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67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938E02-87EE-43BC-957F-212503DBAEC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0E00941-F3A4-453E-96D9-C576CD133E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7B1DE0E6-744C-485B-97D0-7375F2B8DC34}"/>
              </a:ext>
            </a:extLst>
          </p:cNvPr>
          <p:cNvSpPr>
            <a:spLocks noGrp="1"/>
          </p:cNvSpPr>
          <p:nvPr>
            <p:ph type="dt" sz="half" idx="10"/>
          </p:nvPr>
        </p:nvSpPr>
        <p:spPr>
          <a:xfrm>
            <a:off x="838200" y="6356350"/>
            <a:ext cx="2743200" cy="365125"/>
          </a:xfrm>
          <a:prstGeom prst="rect">
            <a:avLst/>
          </a:prstGeom>
        </p:spPr>
        <p:txBody>
          <a:bodyPr/>
          <a:lstStyle/>
          <a:p>
            <a:fld id="{4219DC8D-0301-40DF-BADD-82AA46305DBF}" type="datetime1">
              <a:rPr lang="zh-CN" altLang="en-US" smtClean="0"/>
              <a:t>2023/11/19</a:t>
            </a:fld>
            <a:endParaRPr lang="zh-CN" altLang="en-US"/>
          </a:p>
        </p:txBody>
      </p:sp>
      <p:sp>
        <p:nvSpPr>
          <p:cNvPr id="5" name="页脚占位符 4">
            <a:extLst>
              <a:ext uri="{FF2B5EF4-FFF2-40B4-BE49-F238E27FC236}">
                <a16:creationId xmlns:a16="http://schemas.microsoft.com/office/drawing/2014/main" id="{2A496B66-DC46-42C0-863D-C4DC88D59D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61E3A19-39A6-4F83-A205-54C0845B0CF6}"/>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spTree>
    <p:extLst>
      <p:ext uri="{BB962C8B-B14F-4D97-AF65-F5344CB8AC3E}">
        <p14:creationId xmlns:p14="http://schemas.microsoft.com/office/powerpoint/2010/main" val="46957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8411C-BED4-4832-9D71-BD1AE5C60B28}"/>
              </a:ext>
            </a:extLst>
          </p:cNvPr>
          <p:cNvSpPr>
            <a:spLocks noGrp="1"/>
          </p:cNvSpPr>
          <p:nvPr>
            <p:ph type="title"/>
          </p:nvPr>
        </p:nvSpPr>
        <p:spPr/>
        <p:txBody>
          <a:bodyPr/>
          <a:lstStyle>
            <a:lvl1pPr>
              <a:defRPr>
                <a:latin typeface="Georgia" panose="02040502050405020303" pitchFamily="18" charset="0"/>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711BE7C-1ADB-4888-A8CC-6C88CD0D6CF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6248E63-5738-4ADD-AA4E-9A1104DCFE3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00FE0B-B0FE-4CE9-88B4-C5FA5B465FFE}"/>
              </a:ext>
            </a:extLst>
          </p:cNvPr>
          <p:cNvSpPr>
            <a:spLocks noGrp="1"/>
          </p:cNvSpPr>
          <p:nvPr>
            <p:ph type="dt" sz="half" idx="10"/>
          </p:nvPr>
        </p:nvSpPr>
        <p:spPr>
          <a:xfrm>
            <a:off x="838200" y="6356350"/>
            <a:ext cx="2743200" cy="365125"/>
          </a:xfrm>
          <a:prstGeom prst="rect">
            <a:avLst/>
          </a:prstGeom>
        </p:spPr>
        <p:txBody>
          <a:bodyPr/>
          <a:lstStyle/>
          <a:p>
            <a:fld id="{3355F8E2-45EF-44C2-A138-44B21BFD316C}" type="datetime1">
              <a:rPr lang="zh-CN" altLang="en-US" smtClean="0"/>
              <a:t>2023/11/19</a:t>
            </a:fld>
            <a:endParaRPr lang="zh-CN" altLang="en-US"/>
          </a:p>
        </p:txBody>
      </p:sp>
      <p:sp>
        <p:nvSpPr>
          <p:cNvPr id="6" name="页脚占位符 5">
            <a:extLst>
              <a:ext uri="{FF2B5EF4-FFF2-40B4-BE49-F238E27FC236}">
                <a16:creationId xmlns:a16="http://schemas.microsoft.com/office/drawing/2014/main" id="{4583EC80-8F22-4AD4-AE08-9E6EA2FF06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1B805F0-0441-4E10-AA52-BDDE588E8B47}"/>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spTree>
    <p:extLst>
      <p:ext uri="{BB962C8B-B14F-4D97-AF65-F5344CB8AC3E}">
        <p14:creationId xmlns:p14="http://schemas.microsoft.com/office/powerpoint/2010/main" val="361006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BD1917-53E2-42C5-9DCB-5507068DE6B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9809F3-0DC4-4D60-AFB6-0F60C3E55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18A3F94-081B-4F74-A028-14ABF1F7903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304312CC-9FE9-4794-8B52-B0BC2F9E03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F985BF-BD12-451B-9576-AE80D2DCF20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D9A3F4B-14EF-49D1-AB03-F84E732379F5}"/>
              </a:ext>
            </a:extLst>
          </p:cNvPr>
          <p:cNvSpPr>
            <a:spLocks noGrp="1"/>
          </p:cNvSpPr>
          <p:nvPr>
            <p:ph type="dt" sz="half" idx="10"/>
          </p:nvPr>
        </p:nvSpPr>
        <p:spPr>
          <a:xfrm>
            <a:off x="838200" y="6356350"/>
            <a:ext cx="2743200" cy="365125"/>
          </a:xfrm>
          <a:prstGeom prst="rect">
            <a:avLst/>
          </a:prstGeom>
        </p:spPr>
        <p:txBody>
          <a:bodyPr/>
          <a:lstStyle/>
          <a:p>
            <a:fld id="{6C08BA83-D32A-4C9E-AEB5-FF0AF79D9977}" type="datetime1">
              <a:rPr lang="zh-CN" altLang="en-US" smtClean="0"/>
              <a:t>2023/11/19</a:t>
            </a:fld>
            <a:endParaRPr lang="zh-CN" altLang="en-US"/>
          </a:p>
        </p:txBody>
      </p:sp>
      <p:sp>
        <p:nvSpPr>
          <p:cNvPr id="8" name="页脚占位符 7">
            <a:extLst>
              <a:ext uri="{FF2B5EF4-FFF2-40B4-BE49-F238E27FC236}">
                <a16:creationId xmlns:a16="http://schemas.microsoft.com/office/drawing/2014/main" id="{CEE8E7FE-BCEB-45A0-8CB2-CF94BE91A8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A205685-F1A1-4459-86F8-76EEDB5E760B}"/>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spTree>
    <p:extLst>
      <p:ext uri="{BB962C8B-B14F-4D97-AF65-F5344CB8AC3E}">
        <p14:creationId xmlns:p14="http://schemas.microsoft.com/office/powerpoint/2010/main" val="236539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AE46DF-6926-454B-A689-ECD647B4156D}"/>
              </a:ext>
            </a:extLst>
          </p:cNvPr>
          <p:cNvSpPr>
            <a:spLocks noGrp="1"/>
          </p:cNvSpPr>
          <p:nvPr>
            <p:ph type="title"/>
          </p:nvPr>
        </p:nvSpPr>
        <p:spPr/>
        <p:txBody>
          <a:bodyPr/>
          <a:lstStyle>
            <a:lvl1pPr>
              <a:defRPr>
                <a:latin typeface="Georgia" panose="02040502050405020303" pitchFamily="18" charset="0"/>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A7197884-21C7-4A52-904C-A75D7524BE7E}"/>
              </a:ext>
            </a:extLst>
          </p:cNvPr>
          <p:cNvSpPr>
            <a:spLocks noGrp="1"/>
          </p:cNvSpPr>
          <p:nvPr>
            <p:ph type="dt" sz="half" idx="10"/>
          </p:nvPr>
        </p:nvSpPr>
        <p:spPr>
          <a:xfrm>
            <a:off x="838200" y="6356350"/>
            <a:ext cx="2743200" cy="365125"/>
          </a:xfrm>
          <a:prstGeom prst="rect">
            <a:avLst/>
          </a:prstGeom>
        </p:spPr>
        <p:txBody>
          <a:bodyPr/>
          <a:lstStyle/>
          <a:p>
            <a:fld id="{3B450282-8DB2-4150-8309-266031F4CF82}" type="datetime1">
              <a:rPr lang="zh-CN" altLang="en-US" smtClean="0"/>
              <a:t>2023/11/19</a:t>
            </a:fld>
            <a:endParaRPr lang="zh-CN" altLang="en-US"/>
          </a:p>
        </p:txBody>
      </p:sp>
      <p:sp>
        <p:nvSpPr>
          <p:cNvPr id="4" name="页脚占位符 3">
            <a:extLst>
              <a:ext uri="{FF2B5EF4-FFF2-40B4-BE49-F238E27FC236}">
                <a16:creationId xmlns:a16="http://schemas.microsoft.com/office/drawing/2014/main" id="{E6CCD2E6-2CD8-4620-84C6-E4A9F8769D0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5333C0CA-2074-4D49-92E3-09093185C50D}"/>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spTree>
    <p:extLst>
      <p:ext uri="{BB962C8B-B14F-4D97-AF65-F5344CB8AC3E}">
        <p14:creationId xmlns:p14="http://schemas.microsoft.com/office/powerpoint/2010/main" val="389929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EC5A6FC-5290-405F-94CA-9F4EF76CD559}"/>
              </a:ext>
            </a:extLst>
          </p:cNvPr>
          <p:cNvSpPr>
            <a:spLocks noGrp="1"/>
          </p:cNvSpPr>
          <p:nvPr>
            <p:ph type="dt" sz="half" idx="10"/>
          </p:nvPr>
        </p:nvSpPr>
        <p:spPr>
          <a:xfrm>
            <a:off x="838200" y="6356350"/>
            <a:ext cx="2743200" cy="365125"/>
          </a:xfrm>
          <a:prstGeom prst="rect">
            <a:avLst/>
          </a:prstGeom>
        </p:spPr>
        <p:txBody>
          <a:bodyPr/>
          <a:lstStyle/>
          <a:p>
            <a:fld id="{504DA901-87CB-4E4E-8D1D-EB000998212F}" type="datetime1">
              <a:rPr lang="zh-CN" altLang="en-US" smtClean="0"/>
              <a:t>2023/11/19</a:t>
            </a:fld>
            <a:endParaRPr lang="zh-CN" altLang="en-US"/>
          </a:p>
        </p:txBody>
      </p:sp>
      <p:sp>
        <p:nvSpPr>
          <p:cNvPr id="3" name="页脚占位符 2">
            <a:extLst>
              <a:ext uri="{FF2B5EF4-FFF2-40B4-BE49-F238E27FC236}">
                <a16:creationId xmlns:a16="http://schemas.microsoft.com/office/drawing/2014/main" id="{B4CDCD1B-024C-439F-A88A-A579F0D187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CE2E981-5BB2-4B90-945C-347F6CDCD119}"/>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spTree>
    <p:extLst>
      <p:ext uri="{BB962C8B-B14F-4D97-AF65-F5344CB8AC3E}">
        <p14:creationId xmlns:p14="http://schemas.microsoft.com/office/powerpoint/2010/main" val="137348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6F7F8D-3851-41E6-8318-6A36124F708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C520BC6-99E3-4CE4-8EAB-F1E395651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1B3C950-6A5A-4DE3-8AAB-B2923D790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A3253B3-4103-4B51-84C8-B186DA37C915}"/>
              </a:ext>
            </a:extLst>
          </p:cNvPr>
          <p:cNvSpPr>
            <a:spLocks noGrp="1"/>
          </p:cNvSpPr>
          <p:nvPr>
            <p:ph type="dt" sz="half" idx="10"/>
          </p:nvPr>
        </p:nvSpPr>
        <p:spPr>
          <a:xfrm>
            <a:off x="838200" y="6356350"/>
            <a:ext cx="2743200" cy="365125"/>
          </a:xfrm>
          <a:prstGeom prst="rect">
            <a:avLst/>
          </a:prstGeom>
        </p:spPr>
        <p:txBody>
          <a:bodyPr/>
          <a:lstStyle/>
          <a:p>
            <a:fld id="{00211849-7A83-4B3D-A599-8175913C7B3A}" type="datetime1">
              <a:rPr lang="zh-CN" altLang="en-US" smtClean="0"/>
              <a:t>2023/11/19</a:t>
            </a:fld>
            <a:endParaRPr lang="zh-CN" altLang="en-US"/>
          </a:p>
        </p:txBody>
      </p:sp>
      <p:sp>
        <p:nvSpPr>
          <p:cNvPr id="6" name="页脚占位符 5">
            <a:extLst>
              <a:ext uri="{FF2B5EF4-FFF2-40B4-BE49-F238E27FC236}">
                <a16:creationId xmlns:a16="http://schemas.microsoft.com/office/drawing/2014/main" id="{2AD0C934-CEDB-448E-B8F8-2DAF54C206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93CB90A-B458-4726-9E53-998EA47AB738}"/>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spTree>
    <p:extLst>
      <p:ext uri="{BB962C8B-B14F-4D97-AF65-F5344CB8AC3E}">
        <p14:creationId xmlns:p14="http://schemas.microsoft.com/office/powerpoint/2010/main" val="273769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8DD545-3D60-43C1-84C7-43CD43BC4DF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6515A7-B28E-4D61-A492-49440D4893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C14678B-2706-459A-BD12-D3AD63DC2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43FA24D-83EB-493D-9379-404164BE0224}"/>
              </a:ext>
            </a:extLst>
          </p:cNvPr>
          <p:cNvSpPr>
            <a:spLocks noGrp="1"/>
          </p:cNvSpPr>
          <p:nvPr>
            <p:ph type="dt" sz="half" idx="10"/>
          </p:nvPr>
        </p:nvSpPr>
        <p:spPr>
          <a:xfrm>
            <a:off x="838200" y="6356350"/>
            <a:ext cx="2743200" cy="365125"/>
          </a:xfrm>
          <a:prstGeom prst="rect">
            <a:avLst/>
          </a:prstGeom>
        </p:spPr>
        <p:txBody>
          <a:bodyPr/>
          <a:lstStyle/>
          <a:p>
            <a:fld id="{272352C1-C5EC-43F9-9E37-33A2E93081D4}" type="datetime1">
              <a:rPr lang="zh-CN" altLang="en-US" smtClean="0"/>
              <a:t>2023/11/19</a:t>
            </a:fld>
            <a:endParaRPr lang="zh-CN" altLang="en-US"/>
          </a:p>
        </p:txBody>
      </p:sp>
      <p:sp>
        <p:nvSpPr>
          <p:cNvPr id="6" name="页脚占位符 5">
            <a:extLst>
              <a:ext uri="{FF2B5EF4-FFF2-40B4-BE49-F238E27FC236}">
                <a16:creationId xmlns:a16="http://schemas.microsoft.com/office/drawing/2014/main" id="{B240E504-A1EB-4727-A2F4-13B98DFFA4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30C9A2-390E-418A-848E-0677ECA4EE27}"/>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spTree>
    <p:extLst>
      <p:ext uri="{BB962C8B-B14F-4D97-AF65-F5344CB8AC3E}">
        <p14:creationId xmlns:p14="http://schemas.microsoft.com/office/powerpoint/2010/main" val="204164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6D364C6-25F3-4A08-BF71-BEB040484A2B}"/>
              </a:ext>
            </a:extLst>
          </p:cNvPr>
          <p:cNvSpPr>
            <a:spLocks noGrp="1"/>
          </p:cNvSpPr>
          <p:nvPr>
            <p:ph type="title"/>
          </p:nvPr>
        </p:nvSpPr>
        <p:spPr>
          <a:xfrm>
            <a:off x="243444" y="317624"/>
            <a:ext cx="11560629"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AFE952CA-F1BD-41E3-B749-FF64ADC2B04D}"/>
              </a:ext>
            </a:extLst>
          </p:cNvPr>
          <p:cNvSpPr>
            <a:spLocks noGrp="1"/>
          </p:cNvSpPr>
          <p:nvPr>
            <p:ph type="body" idx="1"/>
          </p:nvPr>
        </p:nvSpPr>
        <p:spPr>
          <a:xfrm>
            <a:off x="243444" y="1825625"/>
            <a:ext cx="11560629" cy="4658302"/>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a:extLst>
              <a:ext uri="{FF2B5EF4-FFF2-40B4-BE49-F238E27FC236}">
                <a16:creationId xmlns:a16="http://schemas.microsoft.com/office/drawing/2014/main" id="{1F2A211A-D4FB-4341-B6C5-99AE01FAF1C9}"/>
              </a:ext>
            </a:extLst>
          </p:cNvPr>
          <p:cNvSpPr>
            <a:spLocks noGrp="1"/>
          </p:cNvSpPr>
          <p:nvPr>
            <p:ph type="sldNum" sz="quarter" idx="4"/>
          </p:nvPr>
        </p:nvSpPr>
        <p:spPr>
          <a:xfrm>
            <a:off x="9060873" y="6540376"/>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0E49DF86-A253-4663-A432-3B42799C675D}" type="slidenum">
              <a:rPr lang="zh-CN" altLang="en-US" smtClean="0"/>
              <a:t>‹#›</a:t>
            </a:fld>
            <a:endParaRPr lang="zh-CN" altLang="en-US" dirty="0"/>
          </a:p>
        </p:txBody>
      </p:sp>
    </p:spTree>
    <p:extLst>
      <p:ext uri="{BB962C8B-B14F-4D97-AF65-F5344CB8AC3E}">
        <p14:creationId xmlns:p14="http://schemas.microsoft.com/office/powerpoint/2010/main" val="2936522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400" b="1"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Light" panose="020B0502040204020203" pitchFamily="34" charset="-122"/>
          <a:ea typeface="微软雅黑 Light" panose="020B0502040204020203"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jpg"/><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1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35.jpeg"/><Relationship Id="rId7" Type="http://schemas.openxmlformats.org/officeDocument/2006/relationships/image" Target="../media/image3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9"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jpg"/><Relationship Id="rId4" Type="http://schemas.openxmlformats.org/officeDocument/2006/relationships/image" Target="../media/image20.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4E4E4484-698E-46FB-B144-135FCF0F784A}"/>
              </a:ext>
            </a:extLst>
          </p:cNvPr>
          <p:cNvSpPr>
            <a:spLocks noGrp="1"/>
          </p:cNvSpPr>
          <p:nvPr>
            <p:ph type="subTitle" idx="1"/>
          </p:nvPr>
        </p:nvSpPr>
        <p:spPr>
          <a:xfrm>
            <a:off x="529139" y="798351"/>
            <a:ext cx="11133722" cy="1214238"/>
          </a:xfrm>
        </p:spPr>
        <p:txBody>
          <a:bodyPr>
            <a:noAutofit/>
          </a:bodyPr>
          <a:lstStyle/>
          <a:p>
            <a:pPr>
              <a:lnSpc>
                <a:spcPct val="120000"/>
              </a:lnSpc>
            </a:pPr>
            <a:r>
              <a:rPr lang="en-US" altLang="zh-CN" sz="3200" b="1" dirty="0">
                <a:solidFill>
                  <a:srgbClr val="81308C"/>
                </a:solidFill>
                <a:effectLst>
                  <a:outerShdw blurRad="38100" dist="38100" dir="2700000" algn="tl">
                    <a:srgbClr val="000000">
                      <a:alpha val="43137"/>
                    </a:srgbClr>
                  </a:outerShdw>
                </a:effectLst>
                <a:latin typeface="Georgia" panose="02040502050405020303" pitchFamily="18" charset="0"/>
              </a:rPr>
              <a:t>BIFROST</a:t>
            </a:r>
            <a:r>
              <a:rPr lang="en-US" altLang="zh-CN" sz="3200" b="1" dirty="0">
                <a:latin typeface="Georgia" panose="02040502050405020303" pitchFamily="18" charset="0"/>
              </a:rPr>
              <a:t>: Reinventing </a:t>
            </a:r>
            <a:r>
              <a:rPr lang="en-US" altLang="zh-CN" sz="3200" b="1" dirty="0" err="1">
                <a:latin typeface="Georgia" panose="02040502050405020303" pitchFamily="18" charset="0"/>
              </a:rPr>
              <a:t>WiFi</a:t>
            </a:r>
            <a:r>
              <a:rPr lang="en-US" altLang="zh-CN" sz="3200" b="1" dirty="0">
                <a:latin typeface="Georgia" panose="02040502050405020303" pitchFamily="18" charset="0"/>
              </a:rPr>
              <a:t> Signals Based on Dispersion Effect for Accurate Indoor Localization</a:t>
            </a:r>
          </a:p>
        </p:txBody>
      </p:sp>
      <p:sp>
        <p:nvSpPr>
          <p:cNvPr id="6" name="矩形 5">
            <a:extLst>
              <a:ext uri="{FF2B5EF4-FFF2-40B4-BE49-F238E27FC236}">
                <a16:creationId xmlns:a16="http://schemas.microsoft.com/office/drawing/2014/main" id="{B349D785-F3B4-F5EF-965F-79CE8697A33F}"/>
              </a:ext>
            </a:extLst>
          </p:cNvPr>
          <p:cNvSpPr/>
          <p:nvPr/>
        </p:nvSpPr>
        <p:spPr>
          <a:xfrm>
            <a:off x="1507729" y="2486534"/>
            <a:ext cx="9176537" cy="993926"/>
          </a:xfrm>
          <a:prstGeom prst="rect">
            <a:avLst/>
          </a:prstGeom>
        </p:spPr>
        <p:txBody>
          <a:bodyPr wrap="square">
            <a:spAutoFit/>
          </a:bodyPr>
          <a:lstStyle/>
          <a:p>
            <a:pPr marL="0" marR="0" lvl="0" indent="0" algn="ctr" defTabSz="914400" rtl="0" eaLnBrk="1" fontAlgn="auto" latinLnBrk="0" hangingPunct="1">
              <a:lnSpc>
                <a:spcPts val="3700"/>
              </a:lnSpc>
              <a:spcBef>
                <a:spcPts val="0"/>
              </a:spcBef>
              <a:spcAft>
                <a:spcPts val="0"/>
              </a:spcAft>
              <a:buClrTx/>
              <a:buSzTx/>
              <a:buFontTx/>
              <a:buNone/>
              <a:tabLst/>
              <a:defRPr/>
            </a:pPr>
            <a:r>
              <a:rPr lang="en-US" altLang="zh-CN" sz="2400" b="1" dirty="0" err="1">
                <a:solidFill>
                  <a:prstClr val="black"/>
                </a:solidFill>
                <a:latin typeface="Georgia" panose="02040502050405020303" pitchFamily="18" charset="0"/>
                <a:ea typeface="等线" panose="02010600030101010101" pitchFamily="2" charset="-122"/>
                <a:cs typeface="Times New Roman" panose="02020603050405020304" pitchFamily="18" charset="0"/>
              </a:rPr>
              <a:t>Yimiao</a:t>
            </a:r>
            <a:r>
              <a:rPr lang="en-US" altLang="zh-CN" sz="2400" b="1" dirty="0">
                <a:solidFill>
                  <a:prstClr val="black"/>
                </a:solidFill>
                <a:latin typeface="Georgia" panose="02040502050405020303" pitchFamily="18" charset="0"/>
                <a:ea typeface="等线" panose="02010600030101010101" pitchFamily="2" charset="-122"/>
                <a:cs typeface="Times New Roman" panose="02020603050405020304" pitchFamily="18" charset="0"/>
              </a:rPr>
              <a:t> Sun</a:t>
            </a:r>
            <a:r>
              <a:rPr kumimoji="0" lang="en-US" altLang="zh-CN" sz="2400" b="0" i="0" u="none" strike="noStrike" kern="1200" cap="none" spc="0" normalizeH="0" baseline="0" noProof="0" dirty="0">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 Yuan He</a:t>
            </a:r>
            <a:r>
              <a:rPr kumimoji="0" lang="en-US" altLang="zh-CN" sz="2400" b="0" i="0" u="none" strike="noStrike" kern="1200" cap="none" spc="0" normalizeH="0" baseline="30000" noProof="0" dirty="0">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a:t>
            </a:r>
            <a:r>
              <a:rPr kumimoji="0" lang="en-US" altLang="zh-CN" sz="2400" b="0" i="0" u="none" strike="noStrike" kern="1200" cap="none" spc="0" normalizeH="0" baseline="0" noProof="0" dirty="0">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 </a:t>
            </a:r>
            <a:r>
              <a:rPr kumimoji="0" lang="en-US" altLang="zh-CN" sz="2400" b="0" i="0" u="none" strike="noStrike" kern="1200" cap="none" spc="0" normalizeH="0" baseline="0" noProof="0" dirty="0" err="1">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Jiacheng</a:t>
            </a:r>
            <a:r>
              <a:rPr kumimoji="0" lang="en-US" altLang="zh-CN" sz="2400" b="0" i="0" u="none" strike="noStrike" kern="1200" cap="none" spc="0" normalizeH="0" baseline="0" noProof="0" dirty="0">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 Zhang, Xin Na, </a:t>
            </a:r>
            <a:r>
              <a:rPr kumimoji="0" lang="en-US" altLang="zh-CN" sz="2400" b="0" i="0" u="none" strike="noStrike" kern="1200" cap="none" spc="0" normalizeH="0" baseline="0" noProof="0" dirty="0" err="1">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Yande</a:t>
            </a:r>
            <a:r>
              <a:rPr kumimoji="0" lang="en-US" altLang="zh-CN" sz="2400" b="0" i="0" u="none" strike="noStrike" kern="1200" cap="none" spc="0" normalizeH="0" baseline="0" noProof="0" dirty="0">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 Chen, </a:t>
            </a:r>
            <a:r>
              <a:rPr lang="en-US" altLang="zh-CN" sz="2400" dirty="0">
                <a:solidFill>
                  <a:prstClr val="black"/>
                </a:solidFill>
                <a:latin typeface="Georgia" panose="02040502050405020303" pitchFamily="18" charset="0"/>
                <a:ea typeface="等线" panose="02010600030101010101" pitchFamily="2" charset="-122"/>
                <a:cs typeface="Times New Roman" panose="02020603050405020304" pitchFamily="18" charset="0"/>
              </a:rPr>
              <a:t>W</a:t>
            </a:r>
            <a:r>
              <a:rPr kumimoji="0" lang="en-US" altLang="zh-CN" sz="2400" b="0" i="0" u="none" strike="noStrike" kern="1200" cap="none" spc="0" normalizeH="0" baseline="0" noProof="0" dirty="0" err="1">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eiguo</a:t>
            </a:r>
            <a:r>
              <a:rPr kumimoji="0" lang="en-US" altLang="zh-CN" sz="2400" b="0" i="0" u="none" strike="noStrike" kern="1200" cap="none" spc="0" normalizeH="0" baseline="0" noProof="0" dirty="0">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 Wang, </a:t>
            </a:r>
            <a:r>
              <a:rPr kumimoji="0" lang="en-US" altLang="zh-CN" sz="2400" b="0" i="0" u="none" strike="noStrike" kern="1200" cap="none" spc="0" normalizeH="0" baseline="0" noProof="0" dirty="0" err="1">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Xiuzhen</a:t>
            </a:r>
            <a:r>
              <a:rPr kumimoji="0" lang="en-US" altLang="zh-CN" sz="2400" b="0" i="0" u="none" strike="noStrike" kern="1200" cap="none" spc="0" normalizeH="0" baseline="0" noProof="0" dirty="0">
                <a:ln>
                  <a:noFill/>
                </a:ln>
                <a:solidFill>
                  <a:prstClr val="black"/>
                </a:solidFill>
                <a:effectLst/>
                <a:uLnTx/>
                <a:uFillTx/>
                <a:latin typeface="Georgia" panose="02040502050405020303" pitchFamily="18" charset="0"/>
                <a:ea typeface="等线" panose="02010600030101010101" pitchFamily="2" charset="-122"/>
                <a:cs typeface="Times New Roman" panose="02020603050405020304" pitchFamily="18" charset="0"/>
              </a:rPr>
              <a:t> Guo</a:t>
            </a:r>
          </a:p>
        </p:txBody>
      </p:sp>
      <p:sp>
        <p:nvSpPr>
          <p:cNvPr id="14" name="矩形 13">
            <a:extLst>
              <a:ext uri="{FF2B5EF4-FFF2-40B4-BE49-F238E27FC236}">
                <a16:creationId xmlns:a16="http://schemas.microsoft.com/office/drawing/2014/main" id="{814DFE45-4AD1-4952-8A33-0F02839E0238}"/>
              </a:ext>
            </a:extLst>
          </p:cNvPr>
          <p:cNvSpPr/>
          <p:nvPr/>
        </p:nvSpPr>
        <p:spPr>
          <a:xfrm>
            <a:off x="951685" y="3963046"/>
            <a:ext cx="1028862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1"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等线" panose="02010600030101010101" pitchFamily="2" charset="-122"/>
                <a:cs typeface="+mn-cs"/>
              </a:rPr>
              <a:t>School of Software and </a:t>
            </a:r>
            <a:r>
              <a:rPr kumimoji="0" lang="en-US" altLang="zh-CN" sz="2000" b="0" i="1"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等线" panose="02010600030101010101" pitchFamily="2" charset="-122"/>
                <a:cs typeface="+mn-cs"/>
              </a:rPr>
              <a:t>BNRist</a:t>
            </a:r>
            <a:r>
              <a:rPr kumimoji="0" lang="en-US" altLang="zh-CN" sz="2000" b="0" i="1"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等线" panose="02010600030101010101" pitchFamily="2" charset="-122"/>
                <a:cs typeface="+mn-cs"/>
              </a:rPr>
              <a:t>, Tsinghua University</a:t>
            </a:r>
          </a:p>
        </p:txBody>
      </p:sp>
      <p:pic>
        <p:nvPicPr>
          <p:cNvPr id="1030" name="Picture 6" descr="Tsinghua University">
            <a:extLst>
              <a:ext uri="{FF2B5EF4-FFF2-40B4-BE49-F238E27FC236}">
                <a16:creationId xmlns:a16="http://schemas.microsoft.com/office/drawing/2014/main" id="{4733B2F5-4F0F-4AC0-BABC-6E1BF6313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238" y="5254051"/>
            <a:ext cx="3171518" cy="1103836"/>
          </a:xfrm>
          <a:prstGeom prst="rect">
            <a:avLst/>
          </a:prstGeom>
          <a:noFill/>
          <a:extLst>
            <a:ext uri="{909E8E84-426E-40DD-AFC4-6F175D3DCCD1}">
              <a14:hiddenFill xmlns:a14="http://schemas.microsoft.com/office/drawing/2010/main">
                <a:solidFill>
                  <a:srgbClr val="FFFFFF"/>
                </a:solidFill>
              </a14:hiddenFill>
            </a:ext>
          </a:extLst>
        </p:spPr>
      </p:pic>
      <p:sp>
        <p:nvSpPr>
          <p:cNvPr id="10" name="灯片编号占位符 1">
            <a:extLst>
              <a:ext uri="{FF2B5EF4-FFF2-40B4-BE49-F238E27FC236}">
                <a16:creationId xmlns:a16="http://schemas.microsoft.com/office/drawing/2014/main" id="{778E4363-ADF8-4214-979C-65084FDD98D8}"/>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11" name="文本框 10">
            <a:extLst>
              <a:ext uri="{FF2B5EF4-FFF2-40B4-BE49-F238E27FC236}">
                <a16:creationId xmlns:a16="http://schemas.microsoft.com/office/drawing/2014/main" id="{5C4F874A-5101-4C8E-A851-EBEBDF5E94AA}"/>
              </a:ext>
            </a:extLst>
          </p:cNvPr>
          <p:cNvSpPr txBox="1"/>
          <p:nvPr/>
        </p:nvSpPr>
        <p:spPr>
          <a:xfrm>
            <a:off x="1677953" y="4428350"/>
            <a:ext cx="8836088" cy="400110"/>
          </a:xfrm>
          <a:prstGeom prst="rect">
            <a:avLst/>
          </a:prstGeom>
          <a:noFill/>
        </p:spPr>
        <p:txBody>
          <a:bodyPr wrap="square">
            <a:spAutoFit/>
          </a:bodyPr>
          <a:lstStyle/>
          <a:p>
            <a:pPr algn="ctr"/>
            <a:r>
              <a:rPr lang="en-US" altLang="zh-CN" sz="2000" b="1" dirty="0">
                <a:solidFill>
                  <a:srgbClr val="81308C"/>
                </a:solidFill>
                <a:latin typeface="Georgia" panose="02040502050405020303" pitchFamily="18" charset="0"/>
                <a:ea typeface="微软雅黑" panose="020B0503020204020204" pitchFamily="34" charset="-122"/>
              </a:rPr>
              <a:t>http://tns.thss.tsinghua.edu.cn/sun/</a:t>
            </a:r>
            <a:endParaRPr lang="zh-CN" altLang="en-US" sz="2000" b="1" dirty="0">
              <a:solidFill>
                <a:srgbClr val="81308C"/>
              </a:solidFill>
              <a:latin typeface="Georgia" panose="02040502050405020303" pitchFamily="18" charset="0"/>
              <a:ea typeface="微软雅黑" panose="020B0503020204020204" pitchFamily="34" charset="-122"/>
            </a:endParaRPr>
          </a:p>
        </p:txBody>
      </p:sp>
      <p:pic>
        <p:nvPicPr>
          <p:cNvPr id="5" name="图片 4">
            <a:extLst>
              <a:ext uri="{FF2B5EF4-FFF2-40B4-BE49-F238E27FC236}">
                <a16:creationId xmlns:a16="http://schemas.microsoft.com/office/drawing/2014/main" id="{2011B1E7-4F90-4938-923A-FFF2CE8FA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25" y="4216074"/>
            <a:ext cx="2172055" cy="2172055"/>
          </a:xfrm>
          <a:prstGeom prst="rect">
            <a:avLst/>
          </a:prstGeom>
        </p:spPr>
      </p:pic>
      <p:sp>
        <p:nvSpPr>
          <p:cNvPr id="15" name="文本框 14">
            <a:extLst>
              <a:ext uri="{FF2B5EF4-FFF2-40B4-BE49-F238E27FC236}">
                <a16:creationId xmlns:a16="http://schemas.microsoft.com/office/drawing/2014/main" id="{3C28497A-CD9C-458E-9128-274B7D3DAA81}"/>
              </a:ext>
            </a:extLst>
          </p:cNvPr>
          <p:cNvSpPr txBox="1"/>
          <p:nvPr/>
        </p:nvSpPr>
        <p:spPr>
          <a:xfrm>
            <a:off x="591924" y="6154863"/>
            <a:ext cx="2172055" cy="584775"/>
          </a:xfrm>
          <a:prstGeom prst="rect">
            <a:avLst/>
          </a:prstGeom>
          <a:noFill/>
        </p:spPr>
        <p:txBody>
          <a:bodyPr wrap="square">
            <a:spAutoFit/>
          </a:bodyPr>
          <a:lstStyle/>
          <a:p>
            <a:pPr algn="ctr"/>
            <a:r>
              <a:rPr lang="en-US" altLang="zh-CN" sz="1600" b="1" dirty="0">
                <a:solidFill>
                  <a:srgbClr val="81308C"/>
                </a:solidFill>
                <a:latin typeface="Georgia" panose="02040502050405020303" pitchFamily="18" charset="0"/>
                <a:ea typeface="微软雅黑" panose="020B0503020204020204" pitchFamily="34" charset="-122"/>
              </a:rPr>
              <a:t>Tsinghua </a:t>
            </a:r>
          </a:p>
          <a:p>
            <a:pPr algn="ctr"/>
            <a:r>
              <a:rPr lang="en-US" altLang="zh-CN" sz="1600" b="1" dirty="0">
                <a:solidFill>
                  <a:srgbClr val="81308C"/>
                </a:solidFill>
                <a:latin typeface="Georgia" panose="02040502050405020303" pitchFamily="18" charset="0"/>
                <a:ea typeface="微软雅黑" panose="020B0503020204020204" pitchFamily="34" charset="-122"/>
              </a:rPr>
              <a:t>SUN Group</a:t>
            </a:r>
            <a:endParaRPr lang="zh-CN" altLang="en-US" sz="1600" dirty="0"/>
          </a:p>
        </p:txBody>
      </p:sp>
    </p:spTree>
    <p:extLst>
      <p:ext uri="{BB962C8B-B14F-4D97-AF65-F5344CB8AC3E}">
        <p14:creationId xmlns:p14="http://schemas.microsoft.com/office/powerpoint/2010/main" val="3228742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767DE-DA9C-4527-B702-50AF4F503FBE}"/>
              </a:ext>
            </a:extLst>
          </p:cNvPr>
          <p:cNvSpPr>
            <a:spLocks noGrp="1"/>
          </p:cNvSpPr>
          <p:nvPr>
            <p:ph type="title"/>
          </p:nvPr>
        </p:nvSpPr>
        <p:spPr/>
        <p:txBody>
          <a:bodyPr/>
          <a:lstStyle/>
          <a:p>
            <a:r>
              <a:rPr lang="en-US" altLang="zh-CN" dirty="0"/>
              <a:t>Challenges</a:t>
            </a:r>
            <a:endParaRPr lang="zh-CN" altLang="en-US" dirty="0"/>
          </a:p>
        </p:txBody>
      </p:sp>
      <p:grpSp>
        <p:nvGrpSpPr>
          <p:cNvPr id="9" name="组合 8">
            <a:extLst>
              <a:ext uri="{FF2B5EF4-FFF2-40B4-BE49-F238E27FC236}">
                <a16:creationId xmlns:a16="http://schemas.microsoft.com/office/drawing/2014/main" id="{C4BBBF9A-FBC7-4CBA-8F13-901E198B18F6}"/>
              </a:ext>
            </a:extLst>
          </p:cNvPr>
          <p:cNvGrpSpPr/>
          <p:nvPr/>
        </p:nvGrpSpPr>
        <p:grpSpPr>
          <a:xfrm>
            <a:off x="4244871" y="1042545"/>
            <a:ext cx="3505116" cy="5375952"/>
            <a:chOff x="4244871" y="1042545"/>
            <a:chExt cx="3505116" cy="5375952"/>
          </a:xfrm>
        </p:grpSpPr>
        <p:sp>
          <p:nvSpPr>
            <p:cNvPr id="69" name="矩形: 圆角 68">
              <a:extLst>
                <a:ext uri="{FF2B5EF4-FFF2-40B4-BE49-F238E27FC236}">
                  <a16:creationId xmlns:a16="http://schemas.microsoft.com/office/drawing/2014/main" id="{7A88A667-5625-4B00-A2EB-F1E37748DFD6}"/>
                </a:ext>
              </a:extLst>
            </p:cNvPr>
            <p:cNvSpPr/>
            <p:nvPr/>
          </p:nvSpPr>
          <p:spPr>
            <a:xfrm>
              <a:off x="4244873" y="1042545"/>
              <a:ext cx="3505114" cy="5375952"/>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70" name="矩形: 圆顶角 69">
              <a:extLst>
                <a:ext uri="{FF2B5EF4-FFF2-40B4-BE49-F238E27FC236}">
                  <a16:creationId xmlns:a16="http://schemas.microsoft.com/office/drawing/2014/main" id="{D25D07D4-3509-45E3-86AF-B7E3EF564256}"/>
                </a:ext>
              </a:extLst>
            </p:cNvPr>
            <p:cNvSpPr/>
            <p:nvPr/>
          </p:nvSpPr>
          <p:spPr>
            <a:xfrm>
              <a:off x="4244872" y="1042546"/>
              <a:ext cx="3505115" cy="42672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2</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81" name="矩形 80">
              <a:extLst>
                <a:ext uri="{FF2B5EF4-FFF2-40B4-BE49-F238E27FC236}">
                  <a16:creationId xmlns:a16="http://schemas.microsoft.com/office/drawing/2014/main" id="{1AAE2176-20F4-43C0-811D-5B0179B507C6}"/>
                </a:ext>
              </a:extLst>
            </p:cNvPr>
            <p:cNvSpPr/>
            <p:nvPr/>
          </p:nvSpPr>
          <p:spPr>
            <a:xfrm>
              <a:off x="4244872" y="1500405"/>
              <a:ext cx="3505114"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extract FSDM signal from </a:t>
              </a:r>
              <a:r>
                <a:rPr lang="en-US" altLang="zh-CN" b="1" dirty="0" err="1">
                  <a:latin typeface="Times New Roman" panose="02020603050405020304" pitchFamily="18" charset="0"/>
                  <a:cs typeface="Times New Roman" panose="02020603050405020304" pitchFamily="18" charset="0"/>
                </a:rPr>
                <a:t>WiFi</a:t>
              </a:r>
              <a:r>
                <a:rPr lang="en-US" altLang="zh-CN" b="1" dirty="0">
                  <a:latin typeface="Times New Roman" panose="02020603050405020304" pitchFamily="18" charset="0"/>
                  <a:cs typeface="Times New Roman" panose="02020603050405020304" pitchFamily="18" charset="0"/>
                </a:rPr>
                <a:t> signal?</a:t>
              </a:r>
            </a:p>
          </p:txBody>
        </p:sp>
        <p:grpSp>
          <p:nvGrpSpPr>
            <p:cNvPr id="4" name="组合 3">
              <a:extLst>
                <a:ext uri="{FF2B5EF4-FFF2-40B4-BE49-F238E27FC236}">
                  <a16:creationId xmlns:a16="http://schemas.microsoft.com/office/drawing/2014/main" id="{F6B41C33-5DD0-4BB4-8608-68BFBEA7B466}"/>
                </a:ext>
              </a:extLst>
            </p:cNvPr>
            <p:cNvGrpSpPr/>
            <p:nvPr/>
          </p:nvGrpSpPr>
          <p:grpSpPr>
            <a:xfrm>
              <a:off x="4819260" y="2113056"/>
              <a:ext cx="2547480" cy="3421055"/>
              <a:chOff x="4626968" y="2113056"/>
              <a:chExt cx="2547480" cy="3421055"/>
            </a:xfrm>
          </p:grpSpPr>
          <p:pic>
            <p:nvPicPr>
              <p:cNvPr id="103" name="图片 102">
                <a:extLst>
                  <a:ext uri="{FF2B5EF4-FFF2-40B4-BE49-F238E27FC236}">
                    <a16:creationId xmlns:a16="http://schemas.microsoft.com/office/drawing/2014/main" id="{BD85982D-3A2A-494F-A371-DB7DCC560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090" y="4363930"/>
                <a:ext cx="1663236" cy="1170181"/>
              </a:xfrm>
              <a:prstGeom prst="rect">
                <a:avLst/>
              </a:prstGeom>
            </p:spPr>
          </p:pic>
          <p:pic>
            <p:nvPicPr>
              <p:cNvPr id="101" name="图片 100">
                <a:extLst>
                  <a:ext uri="{FF2B5EF4-FFF2-40B4-BE49-F238E27FC236}">
                    <a16:creationId xmlns:a16="http://schemas.microsoft.com/office/drawing/2014/main" id="{22B0C416-163F-42FB-9DC4-4E3276565D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6968" y="2113056"/>
                <a:ext cx="2547480" cy="1736284"/>
              </a:xfrm>
              <a:prstGeom prst="rect">
                <a:avLst/>
              </a:prstGeom>
            </p:spPr>
          </p:pic>
          <p:sp>
            <p:nvSpPr>
              <p:cNvPr id="117" name="箭头: 上 116">
                <a:extLst>
                  <a:ext uri="{FF2B5EF4-FFF2-40B4-BE49-F238E27FC236}">
                    <a16:creationId xmlns:a16="http://schemas.microsoft.com/office/drawing/2014/main" id="{17DFF448-69EB-4BCD-A8DE-E1637F0BD274}"/>
                  </a:ext>
                </a:extLst>
              </p:cNvPr>
              <p:cNvSpPr/>
              <p:nvPr/>
            </p:nvSpPr>
            <p:spPr>
              <a:xfrm rot="10800000">
                <a:off x="5743207" y="3827478"/>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38" name="文本框 37">
              <a:extLst>
                <a:ext uri="{FF2B5EF4-FFF2-40B4-BE49-F238E27FC236}">
                  <a16:creationId xmlns:a16="http://schemas.microsoft.com/office/drawing/2014/main" id="{63CAD582-0AD3-434A-BA91-4ED3D4C95F1B}"/>
                </a:ext>
              </a:extLst>
            </p:cNvPr>
            <p:cNvSpPr txBox="1"/>
            <p:nvPr/>
          </p:nvSpPr>
          <p:spPr>
            <a:xfrm>
              <a:off x="4244871" y="5732085"/>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FSDM and </a:t>
              </a:r>
              <a:r>
                <a:rPr lang="en-US" altLang="zh-CN" sz="1400" b="1" spc="-50" dirty="0" err="1">
                  <a:solidFill>
                    <a:srgbClr val="98061D"/>
                  </a:solidFill>
                  <a:latin typeface="Georgia" panose="02040502050405020303" pitchFamily="18" charset="0"/>
                  <a:ea typeface="微软雅黑" panose="020B0503020204020204" pitchFamily="34" charset="-122"/>
                  <a:cs typeface="Times New Roman" panose="02020603050405020304" pitchFamily="18" charset="0"/>
                </a:rPr>
                <a:t>WiFi</a:t>
              </a: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 signals operate within the same band, leading to interference.</a:t>
              </a:r>
              <a:endParaRPr lang="zh-CN" altLang="en-US" sz="1400" spc="-50" dirty="0">
                <a:solidFill>
                  <a:srgbClr val="98061D"/>
                </a:solidFill>
              </a:endParaRPr>
            </a:p>
          </p:txBody>
        </p:sp>
      </p:grpSp>
      <p:pic>
        <p:nvPicPr>
          <p:cNvPr id="36" name="图片 35">
            <a:extLst>
              <a:ext uri="{FF2B5EF4-FFF2-40B4-BE49-F238E27FC236}">
                <a16:creationId xmlns:a16="http://schemas.microsoft.com/office/drawing/2014/main" id="{55535254-BDEC-46BD-BABD-D05A1A726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8" name="组合 7">
            <a:extLst>
              <a:ext uri="{FF2B5EF4-FFF2-40B4-BE49-F238E27FC236}">
                <a16:creationId xmlns:a16="http://schemas.microsoft.com/office/drawing/2014/main" id="{1B63B8CE-CBC5-4B66-A38C-528A391D9D8F}"/>
              </a:ext>
            </a:extLst>
          </p:cNvPr>
          <p:cNvGrpSpPr/>
          <p:nvPr/>
        </p:nvGrpSpPr>
        <p:grpSpPr>
          <a:xfrm>
            <a:off x="362815" y="1025748"/>
            <a:ext cx="3635064" cy="5392749"/>
            <a:chOff x="362815" y="1025748"/>
            <a:chExt cx="3635064" cy="5392749"/>
          </a:xfrm>
        </p:grpSpPr>
        <p:sp>
          <p:nvSpPr>
            <p:cNvPr id="44" name="矩形: 圆角 43">
              <a:extLst>
                <a:ext uri="{FF2B5EF4-FFF2-40B4-BE49-F238E27FC236}">
                  <a16:creationId xmlns:a16="http://schemas.microsoft.com/office/drawing/2014/main" id="{A8CFC5D1-EE11-477C-8CF3-C877DC8ECE33}"/>
                </a:ext>
              </a:extLst>
            </p:cNvPr>
            <p:cNvSpPr/>
            <p:nvPr/>
          </p:nvSpPr>
          <p:spPr>
            <a:xfrm>
              <a:off x="362817" y="1025748"/>
              <a:ext cx="3505114" cy="5392749"/>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45" name="矩形: 圆顶角 44">
              <a:extLst>
                <a:ext uri="{FF2B5EF4-FFF2-40B4-BE49-F238E27FC236}">
                  <a16:creationId xmlns:a16="http://schemas.microsoft.com/office/drawing/2014/main" id="{6950B057-35B3-4A73-95B0-84915E93D44B}"/>
                </a:ext>
              </a:extLst>
            </p:cNvPr>
            <p:cNvSpPr/>
            <p:nvPr/>
          </p:nvSpPr>
          <p:spPr>
            <a:xfrm>
              <a:off x="362817" y="1025750"/>
              <a:ext cx="3505114" cy="458494"/>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1</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80" name="矩形 79">
              <a:extLst>
                <a:ext uri="{FF2B5EF4-FFF2-40B4-BE49-F238E27FC236}">
                  <a16:creationId xmlns:a16="http://schemas.microsoft.com/office/drawing/2014/main" id="{ED637B97-154D-4367-8725-F5F77CFB5DED}"/>
                </a:ext>
              </a:extLst>
            </p:cNvPr>
            <p:cNvSpPr/>
            <p:nvPr/>
          </p:nvSpPr>
          <p:spPr>
            <a:xfrm>
              <a:off x="362817" y="1500405"/>
              <a:ext cx="3635062"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distinguish the two different LWAs?</a:t>
              </a:r>
            </a:p>
          </p:txBody>
        </p:sp>
        <p:pic>
          <p:nvPicPr>
            <p:cNvPr id="92" name="图片 91">
              <a:extLst>
                <a:ext uri="{FF2B5EF4-FFF2-40B4-BE49-F238E27FC236}">
                  <a16:creationId xmlns:a16="http://schemas.microsoft.com/office/drawing/2014/main" id="{52BC92B7-9AFD-465A-96C1-FD6EB374E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754" y="4360144"/>
              <a:ext cx="1663236" cy="1170180"/>
            </a:xfrm>
            <a:prstGeom prst="rect">
              <a:avLst/>
            </a:prstGeom>
          </p:spPr>
        </p:pic>
        <p:pic>
          <p:nvPicPr>
            <p:cNvPr id="93" name="图片 92">
              <a:extLst>
                <a:ext uri="{FF2B5EF4-FFF2-40B4-BE49-F238E27FC236}">
                  <a16:creationId xmlns:a16="http://schemas.microsoft.com/office/drawing/2014/main" id="{26B9E0D3-1D66-4461-A536-0A71914A5C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783" y="2162897"/>
              <a:ext cx="2755130" cy="1566643"/>
            </a:xfrm>
            <a:prstGeom prst="rect">
              <a:avLst/>
            </a:prstGeom>
          </p:spPr>
        </p:pic>
        <p:sp>
          <p:nvSpPr>
            <p:cNvPr id="95" name="文本框 94">
              <a:extLst>
                <a:ext uri="{FF2B5EF4-FFF2-40B4-BE49-F238E27FC236}">
                  <a16:creationId xmlns:a16="http://schemas.microsoft.com/office/drawing/2014/main" id="{0A51E17F-1D1E-4522-B578-A44D49619B7F}"/>
                </a:ext>
              </a:extLst>
            </p:cNvPr>
            <p:cNvSpPr txBox="1"/>
            <p:nvPr/>
          </p:nvSpPr>
          <p:spPr>
            <a:xfrm>
              <a:off x="362815" y="5735449"/>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Different locations obtain the same frequencies, causing location ambiguity.</a:t>
              </a:r>
              <a:endParaRPr lang="zh-CN" altLang="en-US" sz="1400" spc="-50" dirty="0">
                <a:solidFill>
                  <a:srgbClr val="98061D"/>
                </a:solidFill>
              </a:endParaRPr>
            </a:p>
          </p:txBody>
        </p:sp>
        <p:sp>
          <p:nvSpPr>
            <p:cNvPr id="91" name="箭头: 上 90">
              <a:extLst>
                <a:ext uri="{FF2B5EF4-FFF2-40B4-BE49-F238E27FC236}">
                  <a16:creationId xmlns:a16="http://schemas.microsoft.com/office/drawing/2014/main" id="{30271FBA-A91E-4503-A896-CADCFC9640AA}"/>
                </a:ext>
              </a:extLst>
            </p:cNvPr>
            <p:cNvSpPr/>
            <p:nvPr/>
          </p:nvSpPr>
          <p:spPr>
            <a:xfrm rot="10800000">
              <a:off x="1957871" y="3825565"/>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43" name="矩形 42">
            <a:extLst>
              <a:ext uri="{FF2B5EF4-FFF2-40B4-BE49-F238E27FC236}">
                <a16:creationId xmlns:a16="http://schemas.microsoft.com/office/drawing/2014/main" id="{D6D97C0B-F91F-4669-B460-C8E1ACFB94E2}"/>
              </a:ext>
            </a:extLst>
          </p:cNvPr>
          <p:cNvSpPr/>
          <p:nvPr/>
        </p:nvSpPr>
        <p:spPr>
          <a:xfrm>
            <a:off x="0" y="694761"/>
            <a:ext cx="12192000" cy="593381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灯片编号占位符 1">
            <a:extLst>
              <a:ext uri="{FF2B5EF4-FFF2-40B4-BE49-F238E27FC236}">
                <a16:creationId xmlns:a16="http://schemas.microsoft.com/office/drawing/2014/main" id="{CB62E502-5F39-43FF-A955-E451B1EE53B8}"/>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schemeClr val="bg1"/>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14BA6B9C-ADF4-4A4A-A9B0-E6589E30611D}"/>
              </a:ext>
            </a:extLst>
          </p:cNvPr>
          <p:cNvGrpSpPr/>
          <p:nvPr/>
        </p:nvGrpSpPr>
        <p:grpSpPr>
          <a:xfrm>
            <a:off x="8201080" y="1040803"/>
            <a:ext cx="3507083" cy="5375952"/>
            <a:chOff x="8201080" y="1040803"/>
            <a:chExt cx="3507083" cy="5375952"/>
          </a:xfrm>
        </p:grpSpPr>
        <p:grpSp>
          <p:nvGrpSpPr>
            <p:cNvPr id="21" name="组合 20">
              <a:extLst>
                <a:ext uri="{FF2B5EF4-FFF2-40B4-BE49-F238E27FC236}">
                  <a16:creationId xmlns:a16="http://schemas.microsoft.com/office/drawing/2014/main" id="{EF12570F-CC78-47D9-9728-DA156E99A8C1}"/>
                </a:ext>
              </a:extLst>
            </p:cNvPr>
            <p:cNvGrpSpPr/>
            <p:nvPr/>
          </p:nvGrpSpPr>
          <p:grpSpPr>
            <a:xfrm>
              <a:off x="8201081" y="1040803"/>
              <a:ext cx="3505114" cy="5375952"/>
              <a:chOff x="8201080" y="1059342"/>
              <a:chExt cx="3674961" cy="5094714"/>
            </a:xfrm>
          </p:grpSpPr>
          <p:sp>
            <p:nvSpPr>
              <p:cNvPr id="76" name="矩形: 圆角 75">
                <a:extLst>
                  <a:ext uri="{FF2B5EF4-FFF2-40B4-BE49-F238E27FC236}">
                    <a16:creationId xmlns:a16="http://schemas.microsoft.com/office/drawing/2014/main" id="{D2B8F409-F74B-4160-9530-ABBEE71CC698}"/>
                  </a:ext>
                </a:extLst>
              </p:cNvPr>
              <p:cNvSpPr/>
              <p:nvPr/>
            </p:nvSpPr>
            <p:spPr>
              <a:xfrm>
                <a:off x="8201080" y="1059342"/>
                <a:ext cx="3674961" cy="509471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77" name="矩形: 圆顶角 76">
                <a:extLst>
                  <a:ext uri="{FF2B5EF4-FFF2-40B4-BE49-F238E27FC236}">
                    <a16:creationId xmlns:a16="http://schemas.microsoft.com/office/drawing/2014/main" id="{AD74A119-E32E-4D70-B88E-01CF30C62A42}"/>
                  </a:ext>
                </a:extLst>
              </p:cNvPr>
              <p:cNvSpPr/>
              <p:nvPr/>
            </p:nvSpPr>
            <p:spPr>
              <a:xfrm>
                <a:off x="8201080" y="1059342"/>
                <a:ext cx="3674961" cy="42672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3</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sp>
          <p:nvSpPr>
            <p:cNvPr id="82" name="矩形 81">
              <a:extLst>
                <a:ext uri="{FF2B5EF4-FFF2-40B4-BE49-F238E27FC236}">
                  <a16:creationId xmlns:a16="http://schemas.microsoft.com/office/drawing/2014/main" id="{4FAE3DEC-5842-4A91-B753-F2948723FDA4}"/>
                </a:ext>
              </a:extLst>
            </p:cNvPr>
            <p:cNvSpPr/>
            <p:nvPr/>
          </p:nvSpPr>
          <p:spPr>
            <a:xfrm>
              <a:off x="8201080" y="1494426"/>
              <a:ext cx="3498810"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mitigate the indoor multipath effect?</a:t>
              </a:r>
            </a:p>
          </p:txBody>
        </p:sp>
        <p:grpSp>
          <p:nvGrpSpPr>
            <p:cNvPr id="5" name="组合 4">
              <a:extLst>
                <a:ext uri="{FF2B5EF4-FFF2-40B4-BE49-F238E27FC236}">
                  <a16:creationId xmlns:a16="http://schemas.microsoft.com/office/drawing/2014/main" id="{4D1F21A1-2050-48F2-90F9-237B18710AB4}"/>
                </a:ext>
              </a:extLst>
            </p:cNvPr>
            <p:cNvGrpSpPr/>
            <p:nvPr/>
          </p:nvGrpSpPr>
          <p:grpSpPr>
            <a:xfrm>
              <a:off x="8482978" y="2232243"/>
              <a:ext cx="2941759" cy="3404526"/>
              <a:chOff x="8631640" y="2232243"/>
              <a:chExt cx="2941759" cy="3404526"/>
            </a:xfrm>
          </p:grpSpPr>
          <p:pic>
            <p:nvPicPr>
              <p:cNvPr id="108" name="图片 107">
                <a:extLst>
                  <a:ext uri="{FF2B5EF4-FFF2-40B4-BE49-F238E27FC236}">
                    <a16:creationId xmlns:a16="http://schemas.microsoft.com/office/drawing/2014/main" id="{301A1AD5-DF34-47E2-874B-5F5241CC66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3632" y="4544381"/>
                <a:ext cx="2469854" cy="1092388"/>
              </a:xfrm>
              <a:prstGeom prst="rect">
                <a:avLst/>
              </a:prstGeom>
            </p:spPr>
          </p:pic>
          <p:pic>
            <p:nvPicPr>
              <p:cNvPr id="118" name="图片 117">
                <a:extLst>
                  <a:ext uri="{FF2B5EF4-FFF2-40B4-BE49-F238E27FC236}">
                    <a16:creationId xmlns:a16="http://schemas.microsoft.com/office/drawing/2014/main" id="{8F8676CA-ED8E-492A-A43F-B7E6ED6A73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1640" y="2232243"/>
                <a:ext cx="2941759" cy="1601239"/>
              </a:xfrm>
              <a:prstGeom prst="rect">
                <a:avLst/>
              </a:prstGeom>
            </p:spPr>
          </p:pic>
          <p:sp>
            <p:nvSpPr>
              <p:cNvPr id="123" name="箭头: 上 122">
                <a:extLst>
                  <a:ext uri="{FF2B5EF4-FFF2-40B4-BE49-F238E27FC236}">
                    <a16:creationId xmlns:a16="http://schemas.microsoft.com/office/drawing/2014/main" id="{14028BA4-9ED9-49DA-9D57-1CAF77081E89}"/>
                  </a:ext>
                </a:extLst>
              </p:cNvPr>
              <p:cNvSpPr/>
              <p:nvPr/>
            </p:nvSpPr>
            <p:spPr>
              <a:xfrm rot="10800000">
                <a:off x="9881058" y="3827478"/>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42" name="文本框 41">
              <a:extLst>
                <a:ext uri="{FF2B5EF4-FFF2-40B4-BE49-F238E27FC236}">
                  <a16:creationId xmlns:a16="http://schemas.microsoft.com/office/drawing/2014/main" id="{03432354-88FC-49AE-9C50-073567B53A68}"/>
                </a:ext>
              </a:extLst>
            </p:cNvPr>
            <p:cNvSpPr txBox="1"/>
            <p:nvPr/>
          </p:nvSpPr>
          <p:spPr>
            <a:xfrm>
              <a:off x="8203049" y="5735395"/>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Indoor multipath effect affects the quality of receiving the FSDM signals.</a:t>
              </a:r>
              <a:endParaRPr lang="zh-CN" altLang="en-US" sz="1400" spc="-50" dirty="0">
                <a:solidFill>
                  <a:srgbClr val="98061D"/>
                </a:solidFill>
              </a:endParaRPr>
            </a:p>
          </p:txBody>
        </p:sp>
      </p:grpSp>
      <p:grpSp>
        <p:nvGrpSpPr>
          <p:cNvPr id="50" name="组合 49">
            <a:extLst>
              <a:ext uri="{FF2B5EF4-FFF2-40B4-BE49-F238E27FC236}">
                <a16:creationId xmlns:a16="http://schemas.microsoft.com/office/drawing/2014/main" id="{934E524B-DE95-4C71-A327-31E6CAABA793}"/>
              </a:ext>
            </a:extLst>
          </p:cNvPr>
          <p:cNvGrpSpPr/>
          <p:nvPr/>
        </p:nvGrpSpPr>
        <p:grpSpPr>
          <a:xfrm>
            <a:off x="-6000" y="6628579"/>
            <a:ext cx="12204000" cy="229422"/>
            <a:chOff x="0" y="6629400"/>
            <a:chExt cx="12204000" cy="229422"/>
          </a:xfrm>
        </p:grpSpPr>
        <p:sp>
          <p:nvSpPr>
            <p:cNvPr id="51" name="矩形 50">
              <a:extLst>
                <a:ext uri="{FF2B5EF4-FFF2-40B4-BE49-F238E27FC236}">
                  <a16:creationId xmlns:a16="http://schemas.microsoft.com/office/drawing/2014/main" id="{8CC4E763-448E-4A77-9ABA-4EBFD9E7ED9B}"/>
                </a:ext>
              </a:extLst>
            </p:cNvPr>
            <p:cNvSpPr/>
            <p:nvPr/>
          </p:nvSpPr>
          <p:spPr>
            <a:xfrm>
              <a:off x="0" y="662940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52" name="矩形 51">
              <a:extLst>
                <a:ext uri="{FF2B5EF4-FFF2-40B4-BE49-F238E27FC236}">
                  <a16:creationId xmlns:a16="http://schemas.microsoft.com/office/drawing/2014/main" id="{563D4B5C-4CC7-4634-8625-8B9E060BF0A3}"/>
                </a:ext>
              </a:extLst>
            </p:cNvPr>
            <p:cNvSpPr/>
            <p:nvPr/>
          </p:nvSpPr>
          <p:spPr>
            <a:xfrm>
              <a:off x="2034000" y="663022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53" name="矩形 52">
              <a:extLst>
                <a:ext uri="{FF2B5EF4-FFF2-40B4-BE49-F238E27FC236}">
                  <a16:creationId xmlns:a16="http://schemas.microsoft.com/office/drawing/2014/main" id="{977C9402-9C73-471D-B57F-8C62C8F0E03E}"/>
                </a:ext>
              </a:extLst>
            </p:cNvPr>
            <p:cNvSpPr/>
            <p:nvPr/>
          </p:nvSpPr>
          <p:spPr>
            <a:xfrm>
              <a:off x="4068000" y="662940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Challenge</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54" name="矩形 53">
              <a:extLst>
                <a:ext uri="{FF2B5EF4-FFF2-40B4-BE49-F238E27FC236}">
                  <a16:creationId xmlns:a16="http://schemas.microsoft.com/office/drawing/2014/main" id="{6C30E4C8-2D0B-411F-B0BF-F3273C94155E}"/>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55" name="矩形 54">
              <a:extLst>
                <a:ext uri="{FF2B5EF4-FFF2-40B4-BE49-F238E27FC236}">
                  <a16:creationId xmlns:a16="http://schemas.microsoft.com/office/drawing/2014/main" id="{AAA7FB0D-A11B-4FC9-9790-A3C898CEEB82}"/>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56" name="矩形 55">
              <a:extLst>
                <a:ext uri="{FF2B5EF4-FFF2-40B4-BE49-F238E27FC236}">
                  <a16:creationId xmlns:a16="http://schemas.microsoft.com/office/drawing/2014/main" id="{096C7050-4F27-49A2-AF2F-128211B8A2BC}"/>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31502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19FDF97A-5D4E-42D3-8809-221EC35226A5}"/>
              </a:ext>
            </a:extLst>
          </p:cNvPr>
          <p:cNvSpPr/>
          <p:nvPr/>
        </p:nvSpPr>
        <p:spPr>
          <a:xfrm>
            <a:off x="1206798" y="1433061"/>
            <a:ext cx="9778406" cy="3216266"/>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22" name="图片 21">
            <a:extLst>
              <a:ext uri="{FF2B5EF4-FFF2-40B4-BE49-F238E27FC236}">
                <a16:creationId xmlns:a16="http://schemas.microsoft.com/office/drawing/2014/main" id="{E9280F2D-9CBD-4635-86C5-86123807F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372" y="2322666"/>
            <a:ext cx="3205338" cy="1822643"/>
          </a:xfrm>
          <a:prstGeom prst="rect">
            <a:avLst/>
          </a:prstGeom>
        </p:spPr>
      </p:pic>
      <p:sp>
        <p:nvSpPr>
          <p:cNvPr id="2" name="标题 1">
            <a:extLst>
              <a:ext uri="{FF2B5EF4-FFF2-40B4-BE49-F238E27FC236}">
                <a16:creationId xmlns:a16="http://schemas.microsoft.com/office/drawing/2014/main" id="{04CE6AD7-D818-4AF1-BFF6-6B051C9EC0C0}"/>
              </a:ext>
            </a:extLst>
          </p:cNvPr>
          <p:cNvSpPr>
            <a:spLocks noGrp="1"/>
          </p:cNvSpPr>
          <p:nvPr>
            <p:ph type="title"/>
          </p:nvPr>
        </p:nvSpPr>
        <p:spPr>
          <a:xfrm>
            <a:off x="369124" y="0"/>
            <a:ext cx="11144459" cy="900979"/>
          </a:xfrm>
        </p:spPr>
        <p:txBody>
          <a:bodyPr>
            <a:normAutofit/>
          </a:bodyPr>
          <a:lstStyle/>
          <a:p>
            <a:r>
              <a:rPr lang="en-US" altLang="zh-CN" dirty="0"/>
              <a:t>How to distinguish the two different LWAs?</a:t>
            </a:r>
          </a:p>
        </p:txBody>
      </p:sp>
      <p:sp>
        <p:nvSpPr>
          <p:cNvPr id="13" name="矩形: 圆顶角 12">
            <a:extLst>
              <a:ext uri="{FF2B5EF4-FFF2-40B4-BE49-F238E27FC236}">
                <a16:creationId xmlns:a16="http://schemas.microsoft.com/office/drawing/2014/main" id="{A4D69412-4032-47A2-84FB-6E7258B9646C}"/>
              </a:ext>
            </a:extLst>
          </p:cNvPr>
          <p:cNvSpPr/>
          <p:nvPr/>
        </p:nvSpPr>
        <p:spPr>
          <a:xfrm>
            <a:off x="1206798" y="1433060"/>
            <a:ext cx="9778406"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Georgia" panose="02040502050405020303" pitchFamily="18" charset="0"/>
                <a:ea typeface="微软雅黑" panose="020B0503020204020204" pitchFamily="34" charset="-122"/>
              </a:rPr>
              <a:t>Ambiguity between Different LWAs</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15" name="箭头: 上 14">
            <a:extLst>
              <a:ext uri="{FF2B5EF4-FFF2-40B4-BE49-F238E27FC236}">
                <a16:creationId xmlns:a16="http://schemas.microsoft.com/office/drawing/2014/main" id="{5454F566-41A6-400B-86C8-A4A4045B9E4E}"/>
              </a:ext>
            </a:extLst>
          </p:cNvPr>
          <p:cNvSpPr/>
          <p:nvPr/>
        </p:nvSpPr>
        <p:spPr>
          <a:xfrm rot="5400000">
            <a:off x="6118675" y="2590098"/>
            <a:ext cx="400110" cy="1287780"/>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19" name="图片 18">
            <a:extLst>
              <a:ext uri="{FF2B5EF4-FFF2-40B4-BE49-F238E27FC236}">
                <a16:creationId xmlns:a16="http://schemas.microsoft.com/office/drawing/2014/main" id="{2C5BDE43-D23A-4DF2-B0EB-C599C403F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218" y="2614746"/>
            <a:ext cx="1745963" cy="1228384"/>
          </a:xfrm>
          <a:prstGeom prst="rect">
            <a:avLst/>
          </a:prstGeom>
        </p:spPr>
      </p:pic>
      <p:sp>
        <p:nvSpPr>
          <p:cNvPr id="24" name="文本框 23">
            <a:extLst>
              <a:ext uri="{FF2B5EF4-FFF2-40B4-BE49-F238E27FC236}">
                <a16:creationId xmlns:a16="http://schemas.microsoft.com/office/drawing/2014/main" id="{D403478A-B67D-4224-8721-C7BF418F3D69}"/>
              </a:ext>
            </a:extLst>
          </p:cNvPr>
          <p:cNvSpPr txBox="1"/>
          <p:nvPr/>
        </p:nvSpPr>
        <p:spPr>
          <a:xfrm>
            <a:off x="2585647" y="4119778"/>
            <a:ext cx="2510790"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Different locations</a:t>
            </a:r>
            <a:endParaRPr lang="zh-CN" altLang="en-US" sz="1600" dirty="0"/>
          </a:p>
        </p:txBody>
      </p:sp>
      <p:sp>
        <p:nvSpPr>
          <p:cNvPr id="25" name="文本框 24">
            <a:extLst>
              <a:ext uri="{FF2B5EF4-FFF2-40B4-BE49-F238E27FC236}">
                <a16:creationId xmlns:a16="http://schemas.microsoft.com/office/drawing/2014/main" id="{41DA5000-FFA4-40E0-94E4-D5852A4107BB}"/>
              </a:ext>
            </a:extLst>
          </p:cNvPr>
          <p:cNvSpPr txBox="1"/>
          <p:nvPr/>
        </p:nvSpPr>
        <p:spPr>
          <a:xfrm>
            <a:off x="7193751" y="4114114"/>
            <a:ext cx="2692986"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The same spectrums</a:t>
            </a:r>
            <a:endParaRPr lang="zh-CN" altLang="en-US" sz="1600" dirty="0"/>
          </a:p>
        </p:txBody>
      </p:sp>
      <p:grpSp>
        <p:nvGrpSpPr>
          <p:cNvPr id="27" name="组合 26">
            <a:extLst>
              <a:ext uri="{FF2B5EF4-FFF2-40B4-BE49-F238E27FC236}">
                <a16:creationId xmlns:a16="http://schemas.microsoft.com/office/drawing/2014/main" id="{23D41805-0D27-4610-97CB-66A13648685F}"/>
              </a:ext>
            </a:extLst>
          </p:cNvPr>
          <p:cNvGrpSpPr/>
          <p:nvPr/>
        </p:nvGrpSpPr>
        <p:grpSpPr>
          <a:xfrm>
            <a:off x="678415" y="5238458"/>
            <a:ext cx="10835170" cy="978784"/>
            <a:chOff x="574039" y="4882266"/>
            <a:chExt cx="10835170" cy="978784"/>
          </a:xfrm>
        </p:grpSpPr>
        <p:sp>
          <p:nvSpPr>
            <p:cNvPr id="28" name="矩形: 圆角 27">
              <a:extLst>
                <a:ext uri="{FF2B5EF4-FFF2-40B4-BE49-F238E27FC236}">
                  <a16:creationId xmlns:a16="http://schemas.microsoft.com/office/drawing/2014/main" id="{7F943954-59B8-40EB-A3B8-219296F3D698}"/>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F7624844-4966-47EF-90E6-476F75ED1F41}"/>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Problem</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Another signal property, besides frequency, must be explored to distinguish the two LWAs</a:t>
              </a:r>
            </a:p>
          </p:txBody>
        </p:sp>
      </p:grpSp>
      <p:sp>
        <p:nvSpPr>
          <p:cNvPr id="30" name="灯片编号占位符 1">
            <a:extLst>
              <a:ext uri="{FF2B5EF4-FFF2-40B4-BE49-F238E27FC236}">
                <a16:creationId xmlns:a16="http://schemas.microsoft.com/office/drawing/2014/main" id="{2A58C907-6075-459C-9B5F-E2D92270CED5}"/>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9444A600-73EE-475E-8A73-E0D8F20800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3" name="组合 2">
            <a:extLst>
              <a:ext uri="{FF2B5EF4-FFF2-40B4-BE49-F238E27FC236}">
                <a16:creationId xmlns:a16="http://schemas.microsoft.com/office/drawing/2014/main" id="{CE3A56F4-A2B9-4E18-8E3C-BE0774181B9C}"/>
              </a:ext>
            </a:extLst>
          </p:cNvPr>
          <p:cNvGrpSpPr/>
          <p:nvPr/>
        </p:nvGrpSpPr>
        <p:grpSpPr>
          <a:xfrm>
            <a:off x="-6000" y="6630504"/>
            <a:ext cx="12204000" cy="229422"/>
            <a:chOff x="-6000" y="6630504"/>
            <a:chExt cx="12204000" cy="229422"/>
          </a:xfrm>
        </p:grpSpPr>
        <p:sp>
          <p:nvSpPr>
            <p:cNvPr id="37" name="矩形 36">
              <a:extLst>
                <a:ext uri="{FF2B5EF4-FFF2-40B4-BE49-F238E27FC236}">
                  <a16:creationId xmlns:a16="http://schemas.microsoft.com/office/drawing/2014/main" id="{8CC4E763-448E-4A77-9ABA-4EBFD9E7ED9B}"/>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4" name="矩形 43">
              <a:extLst>
                <a:ext uri="{FF2B5EF4-FFF2-40B4-BE49-F238E27FC236}">
                  <a16:creationId xmlns:a16="http://schemas.microsoft.com/office/drawing/2014/main" id="{563D4B5C-4CC7-4634-8625-8B9E060BF0A3}"/>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5" name="矩形 44">
              <a:extLst>
                <a:ext uri="{FF2B5EF4-FFF2-40B4-BE49-F238E27FC236}">
                  <a16:creationId xmlns:a16="http://schemas.microsoft.com/office/drawing/2014/main" id="{977C9402-9C73-471D-B57F-8C62C8F0E03E}"/>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6" name="矩形 45">
              <a:extLst>
                <a:ext uri="{FF2B5EF4-FFF2-40B4-BE49-F238E27FC236}">
                  <a16:creationId xmlns:a16="http://schemas.microsoft.com/office/drawing/2014/main" id="{6C30E4C8-2D0B-411F-B0BF-F3273C94155E}"/>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47" name="矩形 46">
              <a:extLst>
                <a:ext uri="{FF2B5EF4-FFF2-40B4-BE49-F238E27FC236}">
                  <a16:creationId xmlns:a16="http://schemas.microsoft.com/office/drawing/2014/main" id="{AAA7FB0D-A11B-4FC9-9790-A3C898CEEB82}"/>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8" name="矩形 47">
              <a:extLst>
                <a:ext uri="{FF2B5EF4-FFF2-40B4-BE49-F238E27FC236}">
                  <a16:creationId xmlns:a16="http://schemas.microsoft.com/office/drawing/2014/main" id="{096C7050-4F27-49A2-AF2F-128211B8A2BC}"/>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128124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5FD8F9-C7E5-4F12-8AB2-7CE9B955ECC0}"/>
              </a:ext>
            </a:extLst>
          </p:cNvPr>
          <p:cNvSpPr>
            <a:spLocks noGrp="1"/>
          </p:cNvSpPr>
          <p:nvPr>
            <p:ph type="title"/>
          </p:nvPr>
        </p:nvSpPr>
        <p:spPr/>
        <p:txBody>
          <a:bodyPr/>
          <a:lstStyle/>
          <a:p>
            <a:r>
              <a:rPr lang="en-US" altLang="zh-CN" dirty="0"/>
              <a:t>Signal Polarization</a:t>
            </a:r>
            <a:endParaRPr lang="zh-CN" altLang="en-US" dirty="0"/>
          </a:p>
        </p:txBody>
      </p:sp>
      <p:pic>
        <p:nvPicPr>
          <p:cNvPr id="13" name="图片 12">
            <a:extLst>
              <a:ext uri="{FF2B5EF4-FFF2-40B4-BE49-F238E27FC236}">
                <a16:creationId xmlns:a16="http://schemas.microsoft.com/office/drawing/2014/main" id="{1F3E5DD5-F5D1-4089-9062-DB8C8BA92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83" y="1157385"/>
            <a:ext cx="4384160" cy="3531657"/>
          </a:xfrm>
          <a:prstGeom prst="rect">
            <a:avLst/>
          </a:prstGeom>
        </p:spPr>
      </p:pic>
      <p:grpSp>
        <p:nvGrpSpPr>
          <p:cNvPr id="15" name="组合 14">
            <a:extLst>
              <a:ext uri="{FF2B5EF4-FFF2-40B4-BE49-F238E27FC236}">
                <a16:creationId xmlns:a16="http://schemas.microsoft.com/office/drawing/2014/main" id="{B61BB812-83B0-4618-919B-F9113C99BE48}"/>
              </a:ext>
            </a:extLst>
          </p:cNvPr>
          <p:cNvGrpSpPr/>
          <p:nvPr/>
        </p:nvGrpSpPr>
        <p:grpSpPr>
          <a:xfrm>
            <a:off x="678415" y="5236698"/>
            <a:ext cx="10835170" cy="978784"/>
            <a:chOff x="574039" y="4882266"/>
            <a:chExt cx="10835170" cy="978784"/>
          </a:xfrm>
        </p:grpSpPr>
        <p:sp>
          <p:nvSpPr>
            <p:cNvPr id="16" name="矩形: 圆角 15">
              <a:extLst>
                <a:ext uri="{FF2B5EF4-FFF2-40B4-BE49-F238E27FC236}">
                  <a16:creationId xmlns:a16="http://schemas.microsoft.com/office/drawing/2014/main" id="{97A76499-7B49-4D78-8F74-54A35FBDA825}"/>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29AC8784-BE03-4C21-B484-188BAD26524B}"/>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Solution</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Exploiting orthogonal polarization to cancel the ambiguity between the two different LWAs </a:t>
              </a:r>
            </a:p>
          </p:txBody>
        </p:sp>
      </p:grpSp>
      <p:sp>
        <p:nvSpPr>
          <p:cNvPr id="19" name="矩形 18">
            <a:extLst>
              <a:ext uri="{FF2B5EF4-FFF2-40B4-BE49-F238E27FC236}">
                <a16:creationId xmlns:a16="http://schemas.microsoft.com/office/drawing/2014/main" id="{7D55919F-A269-4A58-B099-CAC40B2D05CD}"/>
              </a:ext>
            </a:extLst>
          </p:cNvPr>
          <p:cNvSpPr/>
          <p:nvPr/>
        </p:nvSpPr>
        <p:spPr>
          <a:xfrm>
            <a:off x="2882901" y="1070500"/>
            <a:ext cx="730250" cy="3675062"/>
          </a:xfrm>
          <a:prstGeom prst="rect">
            <a:avLst/>
          </a:prstGeom>
          <a:noFill/>
          <a:ln w="28575">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D779DAD3-C12F-4494-A6B1-8BF9CAA0B6DF}"/>
              </a:ext>
            </a:extLst>
          </p:cNvPr>
          <p:cNvSpPr/>
          <p:nvPr/>
        </p:nvSpPr>
        <p:spPr>
          <a:xfrm rot="5400000">
            <a:off x="2649522" y="-70369"/>
            <a:ext cx="742980" cy="4537075"/>
          </a:xfrm>
          <a:prstGeom prst="rect">
            <a:avLst/>
          </a:prstGeom>
          <a:noFill/>
          <a:ln w="28575">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4EE19B38-9573-4448-830D-AB59AB630106}"/>
              </a:ext>
            </a:extLst>
          </p:cNvPr>
          <p:cNvSpPr txBox="1"/>
          <p:nvPr/>
        </p:nvSpPr>
        <p:spPr>
          <a:xfrm>
            <a:off x="845883" y="4840986"/>
            <a:ext cx="4384160"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Polarization Mismatch</a:t>
            </a:r>
            <a:endParaRPr lang="zh-CN" altLang="en-US" sz="1600" dirty="0"/>
          </a:p>
        </p:txBody>
      </p:sp>
      <p:sp>
        <p:nvSpPr>
          <p:cNvPr id="30" name="灯片编号占位符 1">
            <a:extLst>
              <a:ext uri="{FF2B5EF4-FFF2-40B4-BE49-F238E27FC236}">
                <a16:creationId xmlns:a16="http://schemas.microsoft.com/office/drawing/2014/main" id="{93CBF718-E5EA-4A79-9246-25B49099B3F7}"/>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23" name="图片 22">
            <a:extLst>
              <a:ext uri="{FF2B5EF4-FFF2-40B4-BE49-F238E27FC236}">
                <a16:creationId xmlns:a16="http://schemas.microsoft.com/office/drawing/2014/main" id="{BF62B78B-250E-4CCA-8A81-B9BE076FB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pic>
        <p:nvPicPr>
          <p:cNvPr id="5" name="图片 4">
            <a:extLst>
              <a:ext uri="{FF2B5EF4-FFF2-40B4-BE49-F238E27FC236}">
                <a16:creationId xmlns:a16="http://schemas.microsoft.com/office/drawing/2014/main" id="{A720888F-0744-45C0-9329-543286C5D5A9}"/>
              </a:ext>
            </a:extLst>
          </p:cNvPr>
          <p:cNvPicPr>
            <a:picLocks noChangeAspect="1"/>
          </p:cNvPicPr>
          <p:nvPr/>
        </p:nvPicPr>
        <p:blipFill rotWithShape="1">
          <a:blip r:embed="rId5">
            <a:extLst>
              <a:ext uri="{28A0092B-C50C-407E-A947-70E740481C1C}">
                <a14:useLocalDpi xmlns:a14="http://schemas.microsoft.com/office/drawing/2010/main" val="0"/>
              </a:ext>
            </a:extLst>
          </a:blip>
          <a:srcRect t="11862" b="22262"/>
          <a:stretch/>
        </p:blipFill>
        <p:spPr>
          <a:xfrm>
            <a:off x="5453199" y="1715170"/>
            <a:ext cx="6454753" cy="2465746"/>
          </a:xfrm>
          <a:prstGeom prst="rect">
            <a:avLst/>
          </a:prstGeom>
        </p:spPr>
      </p:pic>
      <p:grpSp>
        <p:nvGrpSpPr>
          <p:cNvPr id="22" name="组合 21">
            <a:extLst>
              <a:ext uri="{FF2B5EF4-FFF2-40B4-BE49-F238E27FC236}">
                <a16:creationId xmlns:a16="http://schemas.microsoft.com/office/drawing/2014/main" id="{ADC4E898-A68D-481F-843C-C7BF62F1F045}"/>
              </a:ext>
            </a:extLst>
          </p:cNvPr>
          <p:cNvGrpSpPr/>
          <p:nvPr/>
        </p:nvGrpSpPr>
        <p:grpSpPr>
          <a:xfrm>
            <a:off x="-6000" y="6630504"/>
            <a:ext cx="12204000" cy="229422"/>
            <a:chOff x="-6000" y="6630504"/>
            <a:chExt cx="12204000" cy="229422"/>
          </a:xfrm>
        </p:grpSpPr>
        <p:sp>
          <p:nvSpPr>
            <p:cNvPr id="24" name="矩形 23">
              <a:extLst>
                <a:ext uri="{FF2B5EF4-FFF2-40B4-BE49-F238E27FC236}">
                  <a16:creationId xmlns:a16="http://schemas.microsoft.com/office/drawing/2014/main" id="{4B440153-399D-448B-B7E0-91CFF49C8422}"/>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5" name="矩形 24">
              <a:extLst>
                <a:ext uri="{FF2B5EF4-FFF2-40B4-BE49-F238E27FC236}">
                  <a16:creationId xmlns:a16="http://schemas.microsoft.com/office/drawing/2014/main" id="{0EABE5B2-2684-49E3-84A4-17FB0A61B71A}"/>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6" name="矩形 25">
              <a:extLst>
                <a:ext uri="{FF2B5EF4-FFF2-40B4-BE49-F238E27FC236}">
                  <a16:creationId xmlns:a16="http://schemas.microsoft.com/office/drawing/2014/main" id="{857BFF60-B891-4CE5-AB7B-999DAC150078}"/>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7" name="矩形 26">
              <a:extLst>
                <a:ext uri="{FF2B5EF4-FFF2-40B4-BE49-F238E27FC236}">
                  <a16:creationId xmlns:a16="http://schemas.microsoft.com/office/drawing/2014/main" id="{6403AC0A-8CDD-4558-AAC8-B1DE81AA6DD1}"/>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F97FCC14-BB83-4EF5-B5E2-11336F5BAF97}"/>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9" name="矩形 28">
              <a:extLst>
                <a:ext uri="{FF2B5EF4-FFF2-40B4-BE49-F238E27FC236}">
                  <a16:creationId xmlns:a16="http://schemas.microsoft.com/office/drawing/2014/main" id="{F4319C26-3F37-4D05-8EA6-60A5F0C8C3F0}"/>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3224908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5FD8F9-C7E5-4F12-8AB2-7CE9B955ECC0}"/>
              </a:ext>
            </a:extLst>
          </p:cNvPr>
          <p:cNvSpPr>
            <a:spLocks noGrp="1"/>
          </p:cNvSpPr>
          <p:nvPr>
            <p:ph type="title"/>
          </p:nvPr>
        </p:nvSpPr>
        <p:spPr/>
        <p:txBody>
          <a:bodyPr/>
          <a:lstStyle/>
          <a:p>
            <a:r>
              <a:rPr lang="en-US" altLang="zh-CN" dirty="0"/>
              <a:t>Signal Polarization</a:t>
            </a:r>
            <a:endParaRPr lang="zh-CN" altLang="en-US" dirty="0"/>
          </a:p>
        </p:txBody>
      </p:sp>
      <p:pic>
        <p:nvPicPr>
          <p:cNvPr id="13" name="图片 12">
            <a:extLst>
              <a:ext uri="{FF2B5EF4-FFF2-40B4-BE49-F238E27FC236}">
                <a16:creationId xmlns:a16="http://schemas.microsoft.com/office/drawing/2014/main" id="{1F3E5DD5-F5D1-4089-9062-DB8C8BA92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83" y="1157385"/>
            <a:ext cx="4384160" cy="3531657"/>
          </a:xfrm>
          <a:prstGeom prst="rect">
            <a:avLst/>
          </a:prstGeom>
        </p:spPr>
      </p:pic>
      <p:grpSp>
        <p:nvGrpSpPr>
          <p:cNvPr id="15" name="组合 14">
            <a:extLst>
              <a:ext uri="{FF2B5EF4-FFF2-40B4-BE49-F238E27FC236}">
                <a16:creationId xmlns:a16="http://schemas.microsoft.com/office/drawing/2014/main" id="{B61BB812-83B0-4618-919B-F9113C99BE48}"/>
              </a:ext>
            </a:extLst>
          </p:cNvPr>
          <p:cNvGrpSpPr/>
          <p:nvPr/>
        </p:nvGrpSpPr>
        <p:grpSpPr>
          <a:xfrm>
            <a:off x="678415" y="5236698"/>
            <a:ext cx="10835170" cy="978784"/>
            <a:chOff x="574039" y="4882266"/>
            <a:chExt cx="10835170" cy="978784"/>
          </a:xfrm>
        </p:grpSpPr>
        <p:sp>
          <p:nvSpPr>
            <p:cNvPr id="16" name="矩形: 圆角 15">
              <a:extLst>
                <a:ext uri="{FF2B5EF4-FFF2-40B4-BE49-F238E27FC236}">
                  <a16:creationId xmlns:a16="http://schemas.microsoft.com/office/drawing/2014/main" id="{97A76499-7B49-4D78-8F74-54A35FBDA825}"/>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29AC8784-BE03-4C21-B484-188BAD26524B}"/>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Solution</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Exploiting orthogonal circular polarization (LHCP &amp; RHCP) to cancel the ambiguity between the two different LWAs </a:t>
              </a:r>
            </a:p>
          </p:txBody>
        </p:sp>
      </p:grpSp>
      <p:sp>
        <p:nvSpPr>
          <p:cNvPr id="19" name="矩形 18">
            <a:extLst>
              <a:ext uri="{FF2B5EF4-FFF2-40B4-BE49-F238E27FC236}">
                <a16:creationId xmlns:a16="http://schemas.microsoft.com/office/drawing/2014/main" id="{7D55919F-A269-4A58-B099-CAC40B2D05CD}"/>
              </a:ext>
            </a:extLst>
          </p:cNvPr>
          <p:cNvSpPr/>
          <p:nvPr/>
        </p:nvSpPr>
        <p:spPr>
          <a:xfrm>
            <a:off x="3589020" y="1070500"/>
            <a:ext cx="1602105" cy="3675062"/>
          </a:xfrm>
          <a:prstGeom prst="rect">
            <a:avLst/>
          </a:prstGeom>
          <a:noFill/>
          <a:ln w="28575">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D779DAD3-C12F-4494-A6B1-8BF9CAA0B6DF}"/>
              </a:ext>
            </a:extLst>
          </p:cNvPr>
          <p:cNvSpPr/>
          <p:nvPr/>
        </p:nvSpPr>
        <p:spPr>
          <a:xfrm rot="5400000">
            <a:off x="2303726" y="1666077"/>
            <a:ext cx="1434572" cy="4537075"/>
          </a:xfrm>
          <a:prstGeom prst="rect">
            <a:avLst/>
          </a:prstGeom>
          <a:noFill/>
          <a:ln w="28575">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4EE19B38-9573-4448-830D-AB59AB630106}"/>
              </a:ext>
            </a:extLst>
          </p:cNvPr>
          <p:cNvSpPr txBox="1"/>
          <p:nvPr/>
        </p:nvSpPr>
        <p:spPr>
          <a:xfrm>
            <a:off x="845883" y="4840986"/>
            <a:ext cx="4384160"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Polarization Mismatch</a:t>
            </a:r>
            <a:endParaRPr lang="zh-CN" altLang="en-US" sz="1600" dirty="0"/>
          </a:p>
        </p:txBody>
      </p:sp>
      <p:sp>
        <p:nvSpPr>
          <p:cNvPr id="22" name="文本框 21">
            <a:extLst>
              <a:ext uri="{FF2B5EF4-FFF2-40B4-BE49-F238E27FC236}">
                <a16:creationId xmlns:a16="http://schemas.microsoft.com/office/drawing/2014/main" id="{EEA4A5A9-DD39-4A2A-B740-E3C02BB173A1}"/>
              </a:ext>
            </a:extLst>
          </p:cNvPr>
          <p:cNvSpPr txBox="1"/>
          <p:nvPr/>
        </p:nvSpPr>
        <p:spPr>
          <a:xfrm>
            <a:off x="5914015" y="4391379"/>
            <a:ext cx="2908438"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RHCP</a:t>
            </a:r>
            <a:endParaRPr lang="zh-CN" altLang="en-US" sz="1600" dirty="0"/>
          </a:p>
        </p:txBody>
      </p:sp>
      <p:sp>
        <p:nvSpPr>
          <p:cNvPr id="28" name="箭头: 上 27">
            <a:extLst>
              <a:ext uri="{FF2B5EF4-FFF2-40B4-BE49-F238E27FC236}">
                <a16:creationId xmlns:a16="http://schemas.microsoft.com/office/drawing/2014/main" id="{9E75D55D-BA9B-459E-95EF-87985270FC96}"/>
              </a:ext>
            </a:extLst>
          </p:cNvPr>
          <p:cNvSpPr/>
          <p:nvPr/>
        </p:nvSpPr>
        <p:spPr>
          <a:xfrm rot="16200000">
            <a:off x="5666709" y="1109505"/>
            <a:ext cx="400110" cy="827129"/>
          </a:xfrm>
          <a:prstGeom prst="upArrow">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9" name="矩形: 圆角 28">
            <a:extLst>
              <a:ext uri="{FF2B5EF4-FFF2-40B4-BE49-F238E27FC236}">
                <a16:creationId xmlns:a16="http://schemas.microsoft.com/office/drawing/2014/main" id="{EE288D45-F33C-4B1D-B7E3-231A543631C5}"/>
              </a:ext>
            </a:extLst>
          </p:cNvPr>
          <p:cNvSpPr/>
          <p:nvPr/>
        </p:nvSpPr>
        <p:spPr>
          <a:xfrm>
            <a:off x="5943677" y="1157385"/>
            <a:ext cx="3933045" cy="742978"/>
          </a:xfrm>
          <a:prstGeom prst="round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Georgia" panose="02040502050405020303" pitchFamily="18" charset="0"/>
                <a:ea typeface="微软雅黑" panose="020B0503020204020204" pitchFamily="34" charset="-122"/>
                <a:cs typeface="Times New Roman" panose="02020603050405020304" pitchFamily="18" charset="0"/>
              </a:rPr>
              <a:t>LHCP is orthogonal to RHCP</a:t>
            </a:r>
          </a:p>
        </p:txBody>
      </p:sp>
      <p:sp>
        <p:nvSpPr>
          <p:cNvPr id="30" name="灯片编号占位符 1">
            <a:extLst>
              <a:ext uri="{FF2B5EF4-FFF2-40B4-BE49-F238E27FC236}">
                <a16:creationId xmlns:a16="http://schemas.microsoft.com/office/drawing/2014/main" id="{93CBF718-E5EA-4A79-9246-25B49099B3F7}"/>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23" name="图片 22">
            <a:extLst>
              <a:ext uri="{FF2B5EF4-FFF2-40B4-BE49-F238E27FC236}">
                <a16:creationId xmlns:a16="http://schemas.microsoft.com/office/drawing/2014/main" id="{BF62B78B-250E-4CCA-8A81-B9BE076FB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pic>
        <p:nvPicPr>
          <p:cNvPr id="4" name="图片 3">
            <a:extLst>
              <a:ext uri="{FF2B5EF4-FFF2-40B4-BE49-F238E27FC236}">
                <a16:creationId xmlns:a16="http://schemas.microsoft.com/office/drawing/2014/main" id="{4DBB414A-DE3C-467C-80B9-70169241F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4015" y="2586813"/>
            <a:ext cx="5811449" cy="1810123"/>
          </a:xfrm>
          <a:prstGeom prst="rect">
            <a:avLst/>
          </a:prstGeom>
        </p:spPr>
      </p:pic>
      <p:sp>
        <p:nvSpPr>
          <p:cNvPr id="24" name="文本框 23">
            <a:extLst>
              <a:ext uri="{FF2B5EF4-FFF2-40B4-BE49-F238E27FC236}">
                <a16:creationId xmlns:a16="http://schemas.microsoft.com/office/drawing/2014/main" id="{7021E023-DAD5-49AE-92AA-3BE46F4BC334}"/>
              </a:ext>
            </a:extLst>
          </p:cNvPr>
          <p:cNvSpPr txBox="1"/>
          <p:nvPr/>
        </p:nvSpPr>
        <p:spPr>
          <a:xfrm>
            <a:off x="8819739" y="4396936"/>
            <a:ext cx="2908438"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LHCP</a:t>
            </a:r>
            <a:endParaRPr lang="zh-CN" altLang="en-US" sz="1600" dirty="0"/>
          </a:p>
        </p:txBody>
      </p:sp>
      <p:grpSp>
        <p:nvGrpSpPr>
          <p:cNvPr id="25" name="组合 24">
            <a:extLst>
              <a:ext uri="{FF2B5EF4-FFF2-40B4-BE49-F238E27FC236}">
                <a16:creationId xmlns:a16="http://schemas.microsoft.com/office/drawing/2014/main" id="{CE3A56F4-A2B9-4E18-8E3C-BE0774181B9C}"/>
              </a:ext>
            </a:extLst>
          </p:cNvPr>
          <p:cNvGrpSpPr/>
          <p:nvPr/>
        </p:nvGrpSpPr>
        <p:grpSpPr>
          <a:xfrm>
            <a:off x="-6000" y="6629490"/>
            <a:ext cx="12204000" cy="229422"/>
            <a:chOff x="-6000" y="6630504"/>
            <a:chExt cx="12204000" cy="229422"/>
          </a:xfrm>
        </p:grpSpPr>
        <p:sp>
          <p:nvSpPr>
            <p:cNvPr id="26" name="矩形 25">
              <a:extLst>
                <a:ext uri="{FF2B5EF4-FFF2-40B4-BE49-F238E27FC236}">
                  <a16:creationId xmlns:a16="http://schemas.microsoft.com/office/drawing/2014/main" id="{8CC4E763-448E-4A77-9ABA-4EBFD9E7ED9B}"/>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7" name="矩形 26">
              <a:extLst>
                <a:ext uri="{FF2B5EF4-FFF2-40B4-BE49-F238E27FC236}">
                  <a16:creationId xmlns:a16="http://schemas.microsoft.com/office/drawing/2014/main" id="{563D4B5C-4CC7-4634-8625-8B9E060BF0A3}"/>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1" name="矩形 30">
              <a:extLst>
                <a:ext uri="{FF2B5EF4-FFF2-40B4-BE49-F238E27FC236}">
                  <a16:creationId xmlns:a16="http://schemas.microsoft.com/office/drawing/2014/main" id="{977C9402-9C73-471D-B57F-8C62C8F0E03E}"/>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2" name="矩形 31">
              <a:extLst>
                <a:ext uri="{FF2B5EF4-FFF2-40B4-BE49-F238E27FC236}">
                  <a16:creationId xmlns:a16="http://schemas.microsoft.com/office/drawing/2014/main" id="{6C30E4C8-2D0B-411F-B0BF-F3273C94155E}"/>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33" name="矩形 32">
              <a:extLst>
                <a:ext uri="{FF2B5EF4-FFF2-40B4-BE49-F238E27FC236}">
                  <a16:creationId xmlns:a16="http://schemas.microsoft.com/office/drawing/2014/main" id="{AAA7FB0D-A11B-4FC9-9790-A3C898CEEB82}"/>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4" name="矩形 33">
              <a:extLst>
                <a:ext uri="{FF2B5EF4-FFF2-40B4-BE49-F238E27FC236}">
                  <a16:creationId xmlns:a16="http://schemas.microsoft.com/office/drawing/2014/main" id="{096C7050-4F27-49A2-AF2F-128211B8A2BC}"/>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3019260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lstStyle/>
          <a:p>
            <a:r>
              <a:rPr lang="en-US" altLang="zh-CN" dirty="0"/>
              <a:t>CPLWA Design</a:t>
            </a:r>
            <a:endParaRPr lang="zh-CN" altLang="en-US" dirty="0"/>
          </a:p>
        </p:txBody>
      </p:sp>
      <p:grpSp>
        <p:nvGrpSpPr>
          <p:cNvPr id="33" name="组合 32">
            <a:extLst>
              <a:ext uri="{FF2B5EF4-FFF2-40B4-BE49-F238E27FC236}">
                <a16:creationId xmlns:a16="http://schemas.microsoft.com/office/drawing/2014/main" id="{42F3685B-E702-4DE4-9CB9-704F4C7CCBDC}"/>
              </a:ext>
            </a:extLst>
          </p:cNvPr>
          <p:cNvGrpSpPr/>
          <p:nvPr/>
        </p:nvGrpSpPr>
        <p:grpSpPr>
          <a:xfrm>
            <a:off x="965200" y="872427"/>
            <a:ext cx="4889500" cy="3809818"/>
            <a:chOff x="1206500" y="1442496"/>
            <a:chExt cx="4889500" cy="3809818"/>
          </a:xfrm>
        </p:grpSpPr>
        <p:sp>
          <p:nvSpPr>
            <p:cNvPr id="26" name="矩形: 圆角 25">
              <a:extLst>
                <a:ext uri="{FF2B5EF4-FFF2-40B4-BE49-F238E27FC236}">
                  <a16:creationId xmlns:a16="http://schemas.microsoft.com/office/drawing/2014/main" id="{CB847A1A-6F33-4662-A0A8-B93686E9E689}"/>
                </a:ext>
              </a:extLst>
            </p:cNvPr>
            <p:cNvSpPr/>
            <p:nvPr/>
          </p:nvSpPr>
          <p:spPr>
            <a:xfrm>
              <a:off x="1206502" y="1447752"/>
              <a:ext cx="4889498" cy="3780818"/>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顶角 27">
              <a:extLst>
                <a:ext uri="{FF2B5EF4-FFF2-40B4-BE49-F238E27FC236}">
                  <a16:creationId xmlns:a16="http://schemas.microsoft.com/office/drawing/2014/main" id="{D4E34A00-B2E4-42F4-B577-BC4E534AE68F}"/>
                </a:ext>
              </a:extLst>
            </p:cNvPr>
            <p:cNvSpPr/>
            <p:nvPr/>
          </p:nvSpPr>
          <p:spPr>
            <a:xfrm>
              <a:off x="1206500" y="1442496"/>
              <a:ext cx="4887101"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General View of CPLWA</a:t>
              </a:r>
            </a:p>
          </p:txBody>
        </p:sp>
        <p:grpSp>
          <p:nvGrpSpPr>
            <p:cNvPr id="25" name="组合 24">
              <a:extLst>
                <a:ext uri="{FF2B5EF4-FFF2-40B4-BE49-F238E27FC236}">
                  <a16:creationId xmlns:a16="http://schemas.microsoft.com/office/drawing/2014/main" id="{A0097616-98A7-45E4-8278-E9DBA1A00290}"/>
                </a:ext>
              </a:extLst>
            </p:cNvPr>
            <p:cNvGrpSpPr/>
            <p:nvPr/>
          </p:nvGrpSpPr>
          <p:grpSpPr>
            <a:xfrm>
              <a:off x="1521929" y="2049478"/>
              <a:ext cx="4256241" cy="2858049"/>
              <a:chOff x="750659" y="2147198"/>
              <a:chExt cx="4730751" cy="3159750"/>
            </a:xfrm>
          </p:grpSpPr>
          <p:grpSp>
            <p:nvGrpSpPr>
              <p:cNvPr id="14" name="组合 13">
                <a:extLst>
                  <a:ext uri="{FF2B5EF4-FFF2-40B4-BE49-F238E27FC236}">
                    <a16:creationId xmlns:a16="http://schemas.microsoft.com/office/drawing/2014/main" id="{11AA1708-415D-460F-BEAA-662822AD39AE}"/>
                  </a:ext>
                </a:extLst>
              </p:cNvPr>
              <p:cNvGrpSpPr/>
              <p:nvPr/>
            </p:nvGrpSpPr>
            <p:grpSpPr>
              <a:xfrm>
                <a:off x="982268" y="2147198"/>
                <a:ext cx="4248554" cy="1861746"/>
                <a:chOff x="1302978" y="1858931"/>
                <a:chExt cx="4248554" cy="1861746"/>
              </a:xfrm>
            </p:grpSpPr>
            <p:pic>
              <p:nvPicPr>
                <p:cNvPr id="9" name="图片 8">
                  <a:extLst>
                    <a:ext uri="{FF2B5EF4-FFF2-40B4-BE49-F238E27FC236}">
                      <a16:creationId xmlns:a16="http://schemas.microsoft.com/office/drawing/2014/main" id="{D8F0A431-DA5B-48A1-BEB1-FE659387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978" y="1858931"/>
                  <a:ext cx="2133767" cy="1861746"/>
                </a:xfrm>
                <a:prstGeom prst="rect">
                  <a:avLst/>
                </a:prstGeom>
              </p:spPr>
            </p:pic>
            <p:pic>
              <p:nvPicPr>
                <p:cNvPr id="11" name="图片 10">
                  <a:extLst>
                    <a:ext uri="{FF2B5EF4-FFF2-40B4-BE49-F238E27FC236}">
                      <a16:creationId xmlns:a16="http://schemas.microsoft.com/office/drawing/2014/main" id="{B6D62F5F-7825-4405-8E35-B9B244FF8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482" y="1952535"/>
                  <a:ext cx="1901050" cy="1674537"/>
                </a:xfrm>
                <a:prstGeom prst="rect">
                  <a:avLst/>
                </a:prstGeom>
              </p:spPr>
            </p:pic>
          </p:grpSp>
          <p:pic>
            <p:nvPicPr>
              <p:cNvPr id="23" name="图片 22">
                <a:extLst>
                  <a:ext uri="{FF2B5EF4-FFF2-40B4-BE49-F238E27FC236}">
                    <a16:creationId xmlns:a16="http://schemas.microsoft.com/office/drawing/2014/main" id="{6824A1AE-8B99-456F-B2F7-EE92E5B5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659" y="4366817"/>
                <a:ext cx="4730751" cy="940131"/>
              </a:xfrm>
              <a:prstGeom prst="rect">
                <a:avLst/>
              </a:prstGeom>
            </p:spPr>
          </p:pic>
        </p:grpSp>
        <p:sp>
          <p:nvSpPr>
            <p:cNvPr id="30" name="文本框 29">
              <a:extLst>
                <a:ext uri="{FF2B5EF4-FFF2-40B4-BE49-F238E27FC236}">
                  <a16:creationId xmlns:a16="http://schemas.microsoft.com/office/drawing/2014/main" id="{28E07557-B6BD-4224-BEE2-7DED52F7B7A6}"/>
                </a:ext>
              </a:extLst>
            </p:cNvPr>
            <p:cNvSpPr txBox="1"/>
            <p:nvPr/>
          </p:nvSpPr>
          <p:spPr>
            <a:xfrm>
              <a:off x="1998663" y="3682167"/>
              <a:ext cx="1121092"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Unit</a:t>
              </a:r>
              <a:endParaRPr lang="zh-CN" altLang="en-US" sz="1600" dirty="0"/>
            </a:p>
          </p:txBody>
        </p:sp>
        <p:sp>
          <p:nvSpPr>
            <p:cNvPr id="31" name="文本框 30">
              <a:extLst>
                <a:ext uri="{FF2B5EF4-FFF2-40B4-BE49-F238E27FC236}">
                  <a16:creationId xmlns:a16="http://schemas.microsoft.com/office/drawing/2014/main" id="{581C6B6D-357B-4B19-AC7A-9EDAB38BE7F7}"/>
                </a:ext>
              </a:extLst>
            </p:cNvPr>
            <p:cNvSpPr txBox="1"/>
            <p:nvPr/>
          </p:nvSpPr>
          <p:spPr>
            <a:xfrm>
              <a:off x="3516671" y="3682167"/>
              <a:ext cx="2361723"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Layered structure</a:t>
              </a:r>
              <a:endParaRPr lang="zh-CN" altLang="en-US" sz="1600" dirty="0"/>
            </a:p>
          </p:txBody>
        </p:sp>
        <p:sp>
          <p:nvSpPr>
            <p:cNvPr id="32" name="文本框 31">
              <a:extLst>
                <a:ext uri="{FF2B5EF4-FFF2-40B4-BE49-F238E27FC236}">
                  <a16:creationId xmlns:a16="http://schemas.microsoft.com/office/drawing/2014/main" id="{A80BBC16-D400-423D-9F98-DCD005BEE04C}"/>
                </a:ext>
              </a:extLst>
            </p:cNvPr>
            <p:cNvSpPr txBox="1"/>
            <p:nvPr/>
          </p:nvSpPr>
          <p:spPr>
            <a:xfrm>
              <a:off x="2469187" y="4913760"/>
              <a:ext cx="2361723"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Complete design</a:t>
              </a:r>
              <a:endParaRPr lang="zh-CN" altLang="en-US" sz="1600" dirty="0"/>
            </a:p>
          </p:txBody>
        </p:sp>
      </p:grpSp>
      <p:sp>
        <p:nvSpPr>
          <p:cNvPr id="35" name="矩形: 圆角 34">
            <a:extLst>
              <a:ext uri="{FF2B5EF4-FFF2-40B4-BE49-F238E27FC236}">
                <a16:creationId xmlns:a16="http://schemas.microsoft.com/office/drawing/2014/main" id="{538B5084-F2E1-45A6-A88D-58A4F614B408}"/>
              </a:ext>
            </a:extLst>
          </p:cNvPr>
          <p:cNvSpPr/>
          <p:nvPr/>
        </p:nvSpPr>
        <p:spPr>
          <a:xfrm>
            <a:off x="6337300" y="877683"/>
            <a:ext cx="4889498" cy="3780818"/>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顶角 35">
            <a:extLst>
              <a:ext uri="{FF2B5EF4-FFF2-40B4-BE49-F238E27FC236}">
                <a16:creationId xmlns:a16="http://schemas.microsoft.com/office/drawing/2014/main" id="{AFB5EBC2-D8FA-4AA4-9813-43605AA735F5}"/>
              </a:ext>
            </a:extLst>
          </p:cNvPr>
          <p:cNvSpPr/>
          <p:nvPr/>
        </p:nvSpPr>
        <p:spPr>
          <a:xfrm>
            <a:off x="6337298" y="872427"/>
            <a:ext cx="4887101"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CP signal synthesis</a:t>
            </a:r>
          </a:p>
        </p:txBody>
      </p:sp>
      <p:grpSp>
        <p:nvGrpSpPr>
          <p:cNvPr id="51" name="组合 50">
            <a:extLst>
              <a:ext uri="{FF2B5EF4-FFF2-40B4-BE49-F238E27FC236}">
                <a16:creationId xmlns:a16="http://schemas.microsoft.com/office/drawing/2014/main" id="{7D9E5283-CC6F-4E55-BCDB-921D99B3159D}"/>
              </a:ext>
            </a:extLst>
          </p:cNvPr>
          <p:cNvGrpSpPr/>
          <p:nvPr/>
        </p:nvGrpSpPr>
        <p:grpSpPr>
          <a:xfrm>
            <a:off x="678415" y="5237636"/>
            <a:ext cx="10835170" cy="978784"/>
            <a:chOff x="574039" y="4882266"/>
            <a:chExt cx="10835170" cy="978784"/>
          </a:xfrm>
        </p:grpSpPr>
        <p:sp>
          <p:nvSpPr>
            <p:cNvPr id="52" name="矩形: 圆角 51">
              <a:extLst>
                <a:ext uri="{FF2B5EF4-FFF2-40B4-BE49-F238E27FC236}">
                  <a16:creationId xmlns:a16="http://schemas.microsoft.com/office/drawing/2014/main" id="{3872B0F3-EDB3-46B7-B337-A1D623E55511}"/>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F9F2D41B-574B-4655-A2E4-FD5D1FD08F39}"/>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CPLWA</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Orthogonal circular polarized signals can be generated by switching the signal feed port. The emitted signal is both CP and FSDM</a:t>
              </a:r>
            </a:p>
          </p:txBody>
        </p:sp>
      </p:grpSp>
      <p:sp>
        <p:nvSpPr>
          <p:cNvPr id="59" name="灯片编号占位符 1">
            <a:extLst>
              <a:ext uri="{FF2B5EF4-FFF2-40B4-BE49-F238E27FC236}">
                <a16:creationId xmlns:a16="http://schemas.microsoft.com/office/drawing/2014/main" id="{A68EB88D-FCC1-4D6D-9897-7390623DFB49}"/>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34" name="图片 33">
            <a:extLst>
              <a:ext uri="{FF2B5EF4-FFF2-40B4-BE49-F238E27FC236}">
                <a16:creationId xmlns:a16="http://schemas.microsoft.com/office/drawing/2014/main" id="{19C4F8B8-E917-4AB9-B91E-FCCC1EBF76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pic>
        <p:nvPicPr>
          <p:cNvPr id="37" name="图片 36">
            <a:extLst>
              <a:ext uri="{FF2B5EF4-FFF2-40B4-BE49-F238E27FC236}">
                <a16:creationId xmlns:a16="http://schemas.microsoft.com/office/drawing/2014/main" id="{F41E20A7-D9DD-472A-BA7C-7CAABB3AB1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0164" y="1815500"/>
            <a:ext cx="4561367" cy="2088379"/>
          </a:xfrm>
          <a:prstGeom prst="rect">
            <a:avLst/>
          </a:prstGeom>
        </p:spPr>
      </p:pic>
      <p:grpSp>
        <p:nvGrpSpPr>
          <p:cNvPr id="44" name="组合 43">
            <a:extLst>
              <a:ext uri="{FF2B5EF4-FFF2-40B4-BE49-F238E27FC236}">
                <a16:creationId xmlns:a16="http://schemas.microsoft.com/office/drawing/2014/main" id="{95B6C96A-7B5E-459F-B76B-BFEEAB3AF29E}"/>
              </a:ext>
            </a:extLst>
          </p:cNvPr>
          <p:cNvGrpSpPr/>
          <p:nvPr/>
        </p:nvGrpSpPr>
        <p:grpSpPr>
          <a:xfrm>
            <a:off x="-6000" y="6629490"/>
            <a:ext cx="12204000" cy="229422"/>
            <a:chOff x="-6000" y="6630504"/>
            <a:chExt cx="12204000" cy="229422"/>
          </a:xfrm>
        </p:grpSpPr>
        <p:sp>
          <p:nvSpPr>
            <p:cNvPr id="45" name="矩形 44">
              <a:extLst>
                <a:ext uri="{FF2B5EF4-FFF2-40B4-BE49-F238E27FC236}">
                  <a16:creationId xmlns:a16="http://schemas.microsoft.com/office/drawing/2014/main" id="{DBED5528-44B7-4C35-9DC1-E64FD4B27836}"/>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6" name="矩形 45">
              <a:extLst>
                <a:ext uri="{FF2B5EF4-FFF2-40B4-BE49-F238E27FC236}">
                  <a16:creationId xmlns:a16="http://schemas.microsoft.com/office/drawing/2014/main" id="{78A9C7B1-BD78-420A-892D-04BEF2C21C1F}"/>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7" name="矩形 46">
              <a:extLst>
                <a:ext uri="{FF2B5EF4-FFF2-40B4-BE49-F238E27FC236}">
                  <a16:creationId xmlns:a16="http://schemas.microsoft.com/office/drawing/2014/main" id="{AF2EC05E-E6CA-4EEF-9E97-D4921E26D5BB}"/>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8" name="矩形 47">
              <a:extLst>
                <a:ext uri="{FF2B5EF4-FFF2-40B4-BE49-F238E27FC236}">
                  <a16:creationId xmlns:a16="http://schemas.microsoft.com/office/drawing/2014/main" id="{BC25117C-6F66-42FC-BF31-4BAB6C6821D0}"/>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49" name="矩形 48">
              <a:extLst>
                <a:ext uri="{FF2B5EF4-FFF2-40B4-BE49-F238E27FC236}">
                  <a16:creationId xmlns:a16="http://schemas.microsoft.com/office/drawing/2014/main" id="{0366480C-BB37-4E65-85F6-AC4892745BFD}"/>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50" name="矩形 49">
              <a:extLst>
                <a:ext uri="{FF2B5EF4-FFF2-40B4-BE49-F238E27FC236}">
                  <a16:creationId xmlns:a16="http://schemas.microsoft.com/office/drawing/2014/main" id="{246BB97E-2D5D-4F25-AAC4-DBBA54129D84}"/>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186061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lstStyle/>
          <a:p>
            <a:r>
              <a:rPr lang="en-US" altLang="zh-CN" dirty="0"/>
              <a:t>CPLWA Design</a:t>
            </a:r>
            <a:endParaRPr lang="zh-CN" altLang="en-US" dirty="0"/>
          </a:p>
        </p:txBody>
      </p:sp>
      <p:grpSp>
        <p:nvGrpSpPr>
          <p:cNvPr id="33" name="组合 32">
            <a:extLst>
              <a:ext uri="{FF2B5EF4-FFF2-40B4-BE49-F238E27FC236}">
                <a16:creationId xmlns:a16="http://schemas.microsoft.com/office/drawing/2014/main" id="{42F3685B-E702-4DE4-9CB9-704F4C7CCBDC}"/>
              </a:ext>
            </a:extLst>
          </p:cNvPr>
          <p:cNvGrpSpPr/>
          <p:nvPr/>
        </p:nvGrpSpPr>
        <p:grpSpPr>
          <a:xfrm>
            <a:off x="965200" y="872427"/>
            <a:ext cx="4889500" cy="3809818"/>
            <a:chOff x="1206500" y="1442496"/>
            <a:chExt cx="4889500" cy="3809818"/>
          </a:xfrm>
        </p:grpSpPr>
        <p:sp>
          <p:nvSpPr>
            <p:cNvPr id="26" name="矩形: 圆角 25">
              <a:extLst>
                <a:ext uri="{FF2B5EF4-FFF2-40B4-BE49-F238E27FC236}">
                  <a16:creationId xmlns:a16="http://schemas.microsoft.com/office/drawing/2014/main" id="{CB847A1A-6F33-4662-A0A8-B93686E9E689}"/>
                </a:ext>
              </a:extLst>
            </p:cNvPr>
            <p:cNvSpPr/>
            <p:nvPr/>
          </p:nvSpPr>
          <p:spPr>
            <a:xfrm>
              <a:off x="1206502" y="1447752"/>
              <a:ext cx="4889498" cy="3780818"/>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顶角 27">
              <a:extLst>
                <a:ext uri="{FF2B5EF4-FFF2-40B4-BE49-F238E27FC236}">
                  <a16:creationId xmlns:a16="http://schemas.microsoft.com/office/drawing/2014/main" id="{D4E34A00-B2E4-42F4-B577-BC4E534AE68F}"/>
                </a:ext>
              </a:extLst>
            </p:cNvPr>
            <p:cNvSpPr/>
            <p:nvPr/>
          </p:nvSpPr>
          <p:spPr>
            <a:xfrm>
              <a:off x="1206500" y="1442496"/>
              <a:ext cx="4887101"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General View of CPLWA</a:t>
              </a:r>
            </a:p>
          </p:txBody>
        </p:sp>
        <p:grpSp>
          <p:nvGrpSpPr>
            <p:cNvPr id="25" name="组合 24">
              <a:extLst>
                <a:ext uri="{FF2B5EF4-FFF2-40B4-BE49-F238E27FC236}">
                  <a16:creationId xmlns:a16="http://schemas.microsoft.com/office/drawing/2014/main" id="{A0097616-98A7-45E4-8278-E9DBA1A00290}"/>
                </a:ext>
              </a:extLst>
            </p:cNvPr>
            <p:cNvGrpSpPr/>
            <p:nvPr/>
          </p:nvGrpSpPr>
          <p:grpSpPr>
            <a:xfrm>
              <a:off x="1521929" y="2049478"/>
              <a:ext cx="4256241" cy="2858049"/>
              <a:chOff x="750659" y="2147198"/>
              <a:chExt cx="4730751" cy="3159750"/>
            </a:xfrm>
          </p:grpSpPr>
          <p:grpSp>
            <p:nvGrpSpPr>
              <p:cNvPr id="14" name="组合 13">
                <a:extLst>
                  <a:ext uri="{FF2B5EF4-FFF2-40B4-BE49-F238E27FC236}">
                    <a16:creationId xmlns:a16="http://schemas.microsoft.com/office/drawing/2014/main" id="{11AA1708-415D-460F-BEAA-662822AD39AE}"/>
                  </a:ext>
                </a:extLst>
              </p:cNvPr>
              <p:cNvGrpSpPr/>
              <p:nvPr/>
            </p:nvGrpSpPr>
            <p:grpSpPr>
              <a:xfrm>
                <a:off x="982268" y="2147198"/>
                <a:ext cx="4248554" cy="1861746"/>
                <a:chOff x="1302978" y="1858931"/>
                <a:chExt cx="4248554" cy="1861746"/>
              </a:xfrm>
            </p:grpSpPr>
            <p:pic>
              <p:nvPicPr>
                <p:cNvPr id="9" name="图片 8">
                  <a:extLst>
                    <a:ext uri="{FF2B5EF4-FFF2-40B4-BE49-F238E27FC236}">
                      <a16:creationId xmlns:a16="http://schemas.microsoft.com/office/drawing/2014/main" id="{D8F0A431-DA5B-48A1-BEB1-FE659387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978" y="1858931"/>
                  <a:ext cx="2133767" cy="1861746"/>
                </a:xfrm>
                <a:prstGeom prst="rect">
                  <a:avLst/>
                </a:prstGeom>
              </p:spPr>
            </p:pic>
            <p:pic>
              <p:nvPicPr>
                <p:cNvPr id="11" name="图片 10">
                  <a:extLst>
                    <a:ext uri="{FF2B5EF4-FFF2-40B4-BE49-F238E27FC236}">
                      <a16:creationId xmlns:a16="http://schemas.microsoft.com/office/drawing/2014/main" id="{B6D62F5F-7825-4405-8E35-B9B244FF8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482" y="1952535"/>
                  <a:ext cx="1901050" cy="1674537"/>
                </a:xfrm>
                <a:prstGeom prst="rect">
                  <a:avLst/>
                </a:prstGeom>
              </p:spPr>
            </p:pic>
          </p:grpSp>
          <p:pic>
            <p:nvPicPr>
              <p:cNvPr id="23" name="图片 22">
                <a:extLst>
                  <a:ext uri="{FF2B5EF4-FFF2-40B4-BE49-F238E27FC236}">
                    <a16:creationId xmlns:a16="http://schemas.microsoft.com/office/drawing/2014/main" id="{6824A1AE-8B99-456F-B2F7-EE92E5B5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659" y="4366817"/>
                <a:ext cx="4730751" cy="940131"/>
              </a:xfrm>
              <a:prstGeom prst="rect">
                <a:avLst/>
              </a:prstGeom>
            </p:spPr>
          </p:pic>
        </p:grpSp>
        <p:sp>
          <p:nvSpPr>
            <p:cNvPr id="30" name="文本框 29">
              <a:extLst>
                <a:ext uri="{FF2B5EF4-FFF2-40B4-BE49-F238E27FC236}">
                  <a16:creationId xmlns:a16="http://schemas.microsoft.com/office/drawing/2014/main" id="{28E07557-B6BD-4224-BEE2-7DED52F7B7A6}"/>
                </a:ext>
              </a:extLst>
            </p:cNvPr>
            <p:cNvSpPr txBox="1"/>
            <p:nvPr/>
          </p:nvSpPr>
          <p:spPr>
            <a:xfrm>
              <a:off x="1998663" y="3682167"/>
              <a:ext cx="1121092"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Unit</a:t>
              </a:r>
              <a:endParaRPr lang="zh-CN" altLang="en-US" sz="1600" dirty="0"/>
            </a:p>
          </p:txBody>
        </p:sp>
        <p:sp>
          <p:nvSpPr>
            <p:cNvPr id="31" name="文本框 30">
              <a:extLst>
                <a:ext uri="{FF2B5EF4-FFF2-40B4-BE49-F238E27FC236}">
                  <a16:creationId xmlns:a16="http://schemas.microsoft.com/office/drawing/2014/main" id="{581C6B6D-357B-4B19-AC7A-9EDAB38BE7F7}"/>
                </a:ext>
              </a:extLst>
            </p:cNvPr>
            <p:cNvSpPr txBox="1"/>
            <p:nvPr/>
          </p:nvSpPr>
          <p:spPr>
            <a:xfrm>
              <a:off x="3516671" y="3682167"/>
              <a:ext cx="2361723"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Layered structure</a:t>
              </a:r>
              <a:endParaRPr lang="zh-CN" altLang="en-US" sz="1600" dirty="0"/>
            </a:p>
          </p:txBody>
        </p:sp>
        <p:sp>
          <p:nvSpPr>
            <p:cNvPr id="32" name="文本框 31">
              <a:extLst>
                <a:ext uri="{FF2B5EF4-FFF2-40B4-BE49-F238E27FC236}">
                  <a16:creationId xmlns:a16="http://schemas.microsoft.com/office/drawing/2014/main" id="{A80BBC16-D400-423D-9F98-DCD005BEE04C}"/>
                </a:ext>
              </a:extLst>
            </p:cNvPr>
            <p:cNvSpPr txBox="1"/>
            <p:nvPr/>
          </p:nvSpPr>
          <p:spPr>
            <a:xfrm>
              <a:off x="2469187" y="4913760"/>
              <a:ext cx="2361723"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Complete design</a:t>
              </a:r>
              <a:endParaRPr lang="zh-CN" altLang="en-US" sz="1600" dirty="0"/>
            </a:p>
          </p:txBody>
        </p:sp>
      </p:grpSp>
      <p:sp>
        <p:nvSpPr>
          <p:cNvPr id="35" name="矩形: 圆角 34">
            <a:extLst>
              <a:ext uri="{FF2B5EF4-FFF2-40B4-BE49-F238E27FC236}">
                <a16:creationId xmlns:a16="http://schemas.microsoft.com/office/drawing/2014/main" id="{538B5084-F2E1-45A6-A88D-58A4F614B408}"/>
              </a:ext>
            </a:extLst>
          </p:cNvPr>
          <p:cNvSpPr/>
          <p:nvPr/>
        </p:nvSpPr>
        <p:spPr>
          <a:xfrm>
            <a:off x="6337300" y="877683"/>
            <a:ext cx="4889498" cy="3780818"/>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顶角 35">
            <a:extLst>
              <a:ext uri="{FF2B5EF4-FFF2-40B4-BE49-F238E27FC236}">
                <a16:creationId xmlns:a16="http://schemas.microsoft.com/office/drawing/2014/main" id="{AFB5EBC2-D8FA-4AA4-9813-43605AA735F5}"/>
              </a:ext>
            </a:extLst>
          </p:cNvPr>
          <p:cNvSpPr/>
          <p:nvPr/>
        </p:nvSpPr>
        <p:spPr>
          <a:xfrm>
            <a:off x="6337298" y="872427"/>
            <a:ext cx="4887101"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Quick Validation</a:t>
            </a:r>
          </a:p>
        </p:txBody>
      </p:sp>
      <p:grpSp>
        <p:nvGrpSpPr>
          <p:cNvPr id="54" name="组合 53">
            <a:extLst>
              <a:ext uri="{FF2B5EF4-FFF2-40B4-BE49-F238E27FC236}">
                <a16:creationId xmlns:a16="http://schemas.microsoft.com/office/drawing/2014/main" id="{D57BE147-B1AA-43E3-9B0A-71CD6701E318}"/>
              </a:ext>
            </a:extLst>
          </p:cNvPr>
          <p:cNvGrpSpPr/>
          <p:nvPr/>
        </p:nvGrpSpPr>
        <p:grpSpPr>
          <a:xfrm>
            <a:off x="6446431" y="1698775"/>
            <a:ext cx="4666107" cy="2139865"/>
            <a:chOff x="6446431" y="2367399"/>
            <a:chExt cx="4666107" cy="2139865"/>
          </a:xfrm>
        </p:grpSpPr>
        <p:pic>
          <p:nvPicPr>
            <p:cNvPr id="46" name="图片 45">
              <a:extLst>
                <a:ext uri="{FF2B5EF4-FFF2-40B4-BE49-F238E27FC236}">
                  <a16:creationId xmlns:a16="http://schemas.microsoft.com/office/drawing/2014/main" id="{24314013-C35F-4BD4-A776-429EFC0587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31" y="2367399"/>
              <a:ext cx="2427069" cy="2139865"/>
            </a:xfrm>
            <a:prstGeom prst="rect">
              <a:avLst/>
            </a:prstGeom>
          </p:spPr>
        </p:pic>
        <p:pic>
          <p:nvPicPr>
            <p:cNvPr id="48" name="图片 47">
              <a:extLst>
                <a:ext uri="{FF2B5EF4-FFF2-40B4-BE49-F238E27FC236}">
                  <a16:creationId xmlns:a16="http://schemas.microsoft.com/office/drawing/2014/main" id="{047738AE-EF91-4A7B-9038-D97E2BFDE3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2631" y="2367399"/>
              <a:ext cx="2129907" cy="2139864"/>
            </a:xfrm>
            <a:prstGeom prst="rect">
              <a:avLst/>
            </a:prstGeom>
          </p:spPr>
        </p:pic>
      </p:grpSp>
      <p:grpSp>
        <p:nvGrpSpPr>
          <p:cNvPr id="51" name="组合 50">
            <a:extLst>
              <a:ext uri="{FF2B5EF4-FFF2-40B4-BE49-F238E27FC236}">
                <a16:creationId xmlns:a16="http://schemas.microsoft.com/office/drawing/2014/main" id="{7D9E5283-CC6F-4E55-BCDB-921D99B3159D}"/>
              </a:ext>
            </a:extLst>
          </p:cNvPr>
          <p:cNvGrpSpPr/>
          <p:nvPr/>
        </p:nvGrpSpPr>
        <p:grpSpPr>
          <a:xfrm>
            <a:off x="678415" y="5237636"/>
            <a:ext cx="10835170" cy="978784"/>
            <a:chOff x="574039" y="4882266"/>
            <a:chExt cx="10835170" cy="978784"/>
          </a:xfrm>
        </p:grpSpPr>
        <p:sp>
          <p:nvSpPr>
            <p:cNvPr id="52" name="矩形: 圆角 51">
              <a:extLst>
                <a:ext uri="{FF2B5EF4-FFF2-40B4-BE49-F238E27FC236}">
                  <a16:creationId xmlns:a16="http://schemas.microsoft.com/office/drawing/2014/main" id="{3872B0F3-EDB3-46B7-B337-A1D623E55511}"/>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F9F2D41B-574B-4655-A2E4-FD5D1FD08F39}"/>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CPLWA</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Orthogonal circular polarized signals can be generated by switching the signal feed port. The emitted signal is both CP and FSDM</a:t>
              </a:r>
            </a:p>
          </p:txBody>
        </p:sp>
      </p:grpSp>
      <p:sp>
        <p:nvSpPr>
          <p:cNvPr id="55" name="文本框 54">
            <a:extLst>
              <a:ext uri="{FF2B5EF4-FFF2-40B4-BE49-F238E27FC236}">
                <a16:creationId xmlns:a16="http://schemas.microsoft.com/office/drawing/2014/main" id="{8F2C3F36-20EF-45A1-8504-CC1E3894838C}"/>
              </a:ext>
            </a:extLst>
          </p:cNvPr>
          <p:cNvSpPr txBox="1"/>
          <p:nvPr/>
        </p:nvSpPr>
        <p:spPr>
          <a:xfrm>
            <a:off x="6337298" y="3886536"/>
            <a:ext cx="2536202"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Main beam direction</a:t>
            </a:r>
            <a:endParaRPr lang="zh-CN" altLang="en-US" sz="1600" dirty="0"/>
          </a:p>
        </p:txBody>
      </p:sp>
      <p:sp>
        <p:nvSpPr>
          <p:cNvPr id="56" name="文本框 55">
            <a:extLst>
              <a:ext uri="{FF2B5EF4-FFF2-40B4-BE49-F238E27FC236}">
                <a16:creationId xmlns:a16="http://schemas.microsoft.com/office/drawing/2014/main" id="{385A7053-BFA3-4765-8A53-82D6F929FE16}"/>
              </a:ext>
            </a:extLst>
          </p:cNvPr>
          <p:cNvSpPr txBox="1"/>
          <p:nvPr/>
        </p:nvSpPr>
        <p:spPr>
          <a:xfrm>
            <a:off x="8780848" y="3886536"/>
            <a:ext cx="2536202"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Realized gain</a:t>
            </a:r>
            <a:endParaRPr lang="zh-CN" altLang="en-US" sz="1600" dirty="0"/>
          </a:p>
        </p:txBody>
      </p:sp>
      <p:sp>
        <p:nvSpPr>
          <p:cNvPr id="59" name="灯片编号占位符 1">
            <a:extLst>
              <a:ext uri="{FF2B5EF4-FFF2-40B4-BE49-F238E27FC236}">
                <a16:creationId xmlns:a16="http://schemas.microsoft.com/office/drawing/2014/main" id="{A68EB88D-FCC1-4D6D-9897-7390623DFB49}"/>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34" name="图片 33">
            <a:extLst>
              <a:ext uri="{FF2B5EF4-FFF2-40B4-BE49-F238E27FC236}">
                <a16:creationId xmlns:a16="http://schemas.microsoft.com/office/drawing/2014/main" id="{19C4F8B8-E917-4AB9-B91E-FCCC1EBF76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37" name="组合 36">
            <a:extLst>
              <a:ext uri="{FF2B5EF4-FFF2-40B4-BE49-F238E27FC236}">
                <a16:creationId xmlns:a16="http://schemas.microsoft.com/office/drawing/2014/main" id="{0637D983-6617-4D4D-AFBC-A5E89A60337D}"/>
              </a:ext>
            </a:extLst>
          </p:cNvPr>
          <p:cNvGrpSpPr/>
          <p:nvPr/>
        </p:nvGrpSpPr>
        <p:grpSpPr>
          <a:xfrm>
            <a:off x="-6000" y="6629490"/>
            <a:ext cx="12204000" cy="229422"/>
            <a:chOff x="-6000" y="6630504"/>
            <a:chExt cx="12204000" cy="229422"/>
          </a:xfrm>
        </p:grpSpPr>
        <p:sp>
          <p:nvSpPr>
            <p:cNvPr id="38" name="矩形 37">
              <a:extLst>
                <a:ext uri="{FF2B5EF4-FFF2-40B4-BE49-F238E27FC236}">
                  <a16:creationId xmlns:a16="http://schemas.microsoft.com/office/drawing/2014/main" id="{7B2AD8E7-3D42-427F-B185-75DB6E5D2910}"/>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9" name="矩形 38">
              <a:extLst>
                <a:ext uri="{FF2B5EF4-FFF2-40B4-BE49-F238E27FC236}">
                  <a16:creationId xmlns:a16="http://schemas.microsoft.com/office/drawing/2014/main" id="{9438838B-003D-429E-BD31-2741C5AF83C4}"/>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0" name="矩形 39">
              <a:extLst>
                <a:ext uri="{FF2B5EF4-FFF2-40B4-BE49-F238E27FC236}">
                  <a16:creationId xmlns:a16="http://schemas.microsoft.com/office/drawing/2014/main" id="{543E4E3F-C42E-4D3F-9DDE-EC56CAB69C45}"/>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1" name="矩形 40">
              <a:extLst>
                <a:ext uri="{FF2B5EF4-FFF2-40B4-BE49-F238E27FC236}">
                  <a16:creationId xmlns:a16="http://schemas.microsoft.com/office/drawing/2014/main" id="{D904CA3F-19F4-474A-9DCA-4DE87AE10750}"/>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42" name="矩形 41">
              <a:extLst>
                <a:ext uri="{FF2B5EF4-FFF2-40B4-BE49-F238E27FC236}">
                  <a16:creationId xmlns:a16="http://schemas.microsoft.com/office/drawing/2014/main" id="{305F48B3-30B5-4099-8FD9-2DA0E0059E8B}"/>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3" name="矩形 42">
              <a:extLst>
                <a:ext uri="{FF2B5EF4-FFF2-40B4-BE49-F238E27FC236}">
                  <a16:creationId xmlns:a16="http://schemas.microsoft.com/office/drawing/2014/main" id="{3C3B7EAB-DA3E-46AC-A3D7-0113A29076DB}"/>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2196029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a:xfrm>
            <a:off x="369124" y="0"/>
            <a:ext cx="11144459" cy="900979"/>
          </a:xfrm>
        </p:spPr>
        <p:txBody>
          <a:bodyPr>
            <a:normAutofit/>
          </a:bodyPr>
          <a:lstStyle/>
          <a:p>
            <a:r>
              <a:rPr lang="en-US" altLang="zh-CN" dirty="0"/>
              <a:t>How to extract FSDM signal from </a:t>
            </a:r>
            <a:r>
              <a:rPr lang="en-US" altLang="zh-CN" dirty="0" err="1"/>
              <a:t>WiFi</a:t>
            </a:r>
            <a:r>
              <a:rPr lang="en-US" altLang="zh-CN" dirty="0"/>
              <a:t> signal?</a:t>
            </a:r>
          </a:p>
        </p:txBody>
      </p:sp>
      <p:grpSp>
        <p:nvGrpSpPr>
          <p:cNvPr id="13" name="组合 12">
            <a:extLst>
              <a:ext uri="{FF2B5EF4-FFF2-40B4-BE49-F238E27FC236}">
                <a16:creationId xmlns:a16="http://schemas.microsoft.com/office/drawing/2014/main" id="{1DE4560B-8DC3-4E60-9E13-A502ACC78672}"/>
              </a:ext>
            </a:extLst>
          </p:cNvPr>
          <p:cNvGrpSpPr/>
          <p:nvPr/>
        </p:nvGrpSpPr>
        <p:grpSpPr>
          <a:xfrm>
            <a:off x="678415" y="5236814"/>
            <a:ext cx="10835170" cy="978784"/>
            <a:chOff x="574039" y="4882266"/>
            <a:chExt cx="10835170" cy="978784"/>
          </a:xfrm>
        </p:grpSpPr>
        <p:sp>
          <p:nvSpPr>
            <p:cNvPr id="14" name="矩形: 圆角 13">
              <a:extLst>
                <a:ext uri="{FF2B5EF4-FFF2-40B4-BE49-F238E27FC236}">
                  <a16:creationId xmlns:a16="http://schemas.microsoft.com/office/drawing/2014/main" id="{1AC9DAF1-3D56-4832-A925-AC4F7BB13AD1}"/>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5A3D28E1-66B3-4B3D-AD77-3E83048640D0}"/>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Problem</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FSDM signals and </a:t>
              </a:r>
              <a:r>
                <a:rPr kumimoji="1" lang="en-US" altLang="zh-CN" sz="2400" dirty="0" err="1">
                  <a:latin typeface="Georgia" panose="02040502050405020303" pitchFamily="18" charset="0"/>
                  <a:ea typeface="Microsoft YaHei" charset="0"/>
                </a:rPr>
                <a:t>WiFi</a:t>
              </a:r>
              <a:r>
                <a:rPr kumimoji="1" lang="en-US" altLang="zh-CN" sz="2400" dirty="0">
                  <a:latin typeface="Georgia" panose="02040502050405020303" pitchFamily="18" charset="0"/>
                  <a:ea typeface="Microsoft YaHei" charset="0"/>
                </a:rPr>
                <a:t> signals operate within the same frequency band, so they may interfere with each other.</a:t>
              </a:r>
            </a:p>
          </p:txBody>
        </p:sp>
      </p:grpSp>
      <p:sp>
        <p:nvSpPr>
          <p:cNvPr id="6" name="矩形: 圆角 5">
            <a:extLst>
              <a:ext uri="{FF2B5EF4-FFF2-40B4-BE49-F238E27FC236}">
                <a16:creationId xmlns:a16="http://schemas.microsoft.com/office/drawing/2014/main" id="{FD485D7D-96B6-4688-BE0D-2089BA35581A}"/>
              </a:ext>
            </a:extLst>
          </p:cNvPr>
          <p:cNvSpPr/>
          <p:nvPr/>
        </p:nvSpPr>
        <p:spPr>
          <a:xfrm>
            <a:off x="1206798" y="1433061"/>
            <a:ext cx="9778406" cy="3216266"/>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7" name="矩形: 圆顶角 6">
            <a:extLst>
              <a:ext uri="{FF2B5EF4-FFF2-40B4-BE49-F238E27FC236}">
                <a16:creationId xmlns:a16="http://schemas.microsoft.com/office/drawing/2014/main" id="{513F6070-1943-4C60-B648-C9491054C6A2}"/>
              </a:ext>
            </a:extLst>
          </p:cNvPr>
          <p:cNvSpPr/>
          <p:nvPr/>
        </p:nvSpPr>
        <p:spPr>
          <a:xfrm>
            <a:off x="1206798" y="1433060"/>
            <a:ext cx="9778406"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Georgia" panose="02040502050405020303" pitchFamily="18" charset="0"/>
                <a:ea typeface="微软雅黑" panose="020B0503020204020204" pitchFamily="34" charset="-122"/>
              </a:rPr>
              <a:t>Signal Extraction from the Interfered Frequency Band</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8" name="箭头: 上 7">
            <a:extLst>
              <a:ext uri="{FF2B5EF4-FFF2-40B4-BE49-F238E27FC236}">
                <a16:creationId xmlns:a16="http://schemas.microsoft.com/office/drawing/2014/main" id="{0AA1A02A-0C65-4A66-B824-0098BF7FD8F4}"/>
              </a:ext>
            </a:extLst>
          </p:cNvPr>
          <p:cNvSpPr/>
          <p:nvPr/>
        </p:nvSpPr>
        <p:spPr>
          <a:xfrm rot="5400000">
            <a:off x="5950312" y="2590098"/>
            <a:ext cx="400110" cy="1287780"/>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9" name="图片 8">
            <a:extLst>
              <a:ext uri="{FF2B5EF4-FFF2-40B4-BE49-F238E27FC236}">
                <a16:creationId xmlns:a16="http://schemas.microsoft.com/office/drawing/2014/main" id="{98CC902B-6221-46BE-8631-D7CCBA5AA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060" y="2614746"/>
            <a:ext cx="1745963" cy="1228384"/>
          </a:xfrm>
          <a:prstGeom prst="rect">
            <a:avLst/>
          </a:prstGeom>
        </p:spPr>
      </p:pic>
      <p:sp>
        <p:nvSpPr>
          <p:cNvPr id="12" name="文本框 11">
            <a:extLst>
              <a:ext uri="{FF2B5EF4-FFF2-40B4-BE49-F238E27FC236}">
                <a16:creationId xmlns:a16="http://schemas.microsoft.com/office/drawing/2014/main" id="{99488C2D-30F6-4522-8014-F72CAF6C3FE3}"/>
              </a:ext>
            </a:extLst>
          </p:cNvPr>
          <p:cNvSpPr txBox="1"/>
          <p:nvPr/>
        </p:nvSpPr>
        <p:spPr>
          <a:xfrm>
            <a:off x="2225311" y="3971582"/>
            <a:ext cx="2876409" cy="584775"/>
          </a:xfrm>
          <a:prstGeom prst="rect">
            <a:avLst/>
          </a:prstGeom>
          <a:noFill/>
        </p:spPr>
        <p:txBody>
          <a:bodyPr wrap="square">
            <a:spAutoFit/>
          </a:bodyPr>
          <a:lstStyle/>
          <a:p>
            <a:pPr algn="ctr"/>
            <a:r>
              <a:rPr lang="en-US" altLang="zh-CN" sz="1600" b="1" dirty="0" err="1">
                <a:latin typeface="Georgia" panose="02040502050405020303" pitchFamily="18" charset="0"/>
                <a:ea typeface="微软雅黑" panose="020B0503020204020204" pitchFamily="34" charset="-122"/>
                <a:cs typeface="Times New Roman" panose="02020603050405020304" pitchFamily="18" charset="0"/>
              </a:rPr>
              <a:t>WiFi</a:t>
            </a: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 and FSDM signals in the same space</a:t>
            </a:r>
            <a:endParaRPr lang="zh-CN" altLang="en-US" sz="1600" dirty="0"/>
          </a:p>
        </p:txBody>
      </p:sp>
      <p:pic>
        <p:nvPicPr>
          <p:cNvPr id="17" name="图片 16">
            <a:extLst>
              <a:ext uri="{FF2B5EF4-FFF2-40B4-BE49-F238E27FC236}">
                <a16:creationId xmlns:a16="http://schemas.microsoft.com/office/drawing/2014/main" id="{0DAE356A-1694-45CD-8ADF-205B117998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6422" y="2148939"/>
            <a:ext cx="2674188" cy="1822643"/>
          </a:xfrm>
          <a:prstGeom prst="rect">
            <a:avLst/>
          </a:prstGeom>
        </p:spPr>
      </p:pic>
      <p:sp>
        <p:nvSpPr>
          <p:cNvPr id="11" name="文本框 10">
            <a:extLst>
              <a:ext uri="{FF2B5EF4-FFF2-40B4-BE49-F238E27FC236}">
                <a16:creationId xmlns:a16="http://schemas.microsoft.com/office/drawing/2014/main" id="{F5055B4B-4430-4F9C-8C72-3FFC7BDC0421}"/>
              </a:ext>
            </a:extLst>
          </p:cNvPr>
          <p:cNvSpPr txBox="1"/>
          <p:nvPr/>
        </p:nvSpPr>
        <p:spPr>
          <a:xfrm>
            <a:off x="7300906" y="3952829"/>
            <a:ext cx="2368509" cy="584775"/>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Overlapped noisy spectrum</a:t>
            </a:r>
            <a:endParaRPr lang="zh-CN" altLang="en-US" sz="1600" dirty="0"/>
          </a:p>
        </p:txBody>
      </p:sp>
      <p:pic>
        <p:nvPicPr>
          <p:cNvPr id="19" name="图片 18">
            <a:extLst>
              <a:ext uri="{FF2B5EF4-FFF2-40B4-BE49-F238E27FC236}">
                <a16:creationId xmlns:a16="http://schemas.microsoft.com/office/drawing/2014/main" id="{DCF4B3B8-06BA-42F5-935F-E14DA0A11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180" y="2612722"/>
            <a:ext cx="1745963" cy="1228384"/>
          </a:xfrm>
          <a:prstGeom prst="rect">
            <a:avLst/>
          </a:prstGeom>
        </p:spPr>
      </p:pic>
      <p:sp>
        <p:nvSpPr>
          <p:cNvPr id="24" name="灯片编号占位符 1">
            <a:extLst>
              <a:ext uri="{FF2B5EF4-FFF2-40B4-BE49-F238E27FC236}">
                <a16:creationId xmlns:a16="http://schemas.microsoft.com/office/drawing/2014/main" id="{8F2A9025-BCCB-4162-A2FF-CEEEAE07E56F}"/>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910957D1-8D1C-4803-AB2C-7B0F03640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23" name="组合 22">
            <a:extLst>
              <a:ext uri="{FF2B5EF4-FFF2-40B4-BE49-F238E27FC236}">
                <a16:creationId xmlns:a16="http://schemas.microsoft.com/office/drawing/2014/main" id="{894DF929-B4FB-4973-9F27-2F5AD62796B7}"/>
              </a:ext>
            </a:extLst>
          </p:cNvPr>
          <p:cNvGrpSpPr/>
          <p:nvPr/>
        </p:nvGrpSpPr>
        <p:grpSpPr>
          <a:xfrm>
            <a:off x="-6000" y="6629490"/>
            <a:ext cx="12204000" cy="229422"/>
            <a:chOff x="-6000" y="6630504"/>
            <a:chExt cx="12204000" cy="229422"/>
          </a:xfrm>
        </p:grpSpPr>
        <p:sp>
          <p:nvSpPr>
            <p:cNvPr id="25" name="矩形 24">
              <a:extLst>
                <a:ext uri="{FF2B5EF4-FFF2-40B4-BE49-F238E27FC236}">
                  <a16:creationId xmlns:a16="http://schemas.microsoft.com/office/drawing/2014/main" id="{375F6DE0-5528-447C-9B6C-CFAE49AB9117}"/>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6" name="矩形 25">
              <a:extLst>
                <a:ext uri="{FF2B5EF4-FFF2-40B4-BE49-F238E27FC236}">
                  <a16:creationId xmlns:a16="http://schemas.microsoft.com/office/drawing/2014/main" id="{ED68E8C9-6236-4D41-929E-451BF05E872B}"/>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7" name="矩形 26">
              <a:extLst>
                <a:ext uri="{FF2B5EF4-FFF2-40B4-BE49-F238E27FC236}">
                  <a16:creationId xmlns:a16="http://schemas.microsoft.com/office/drawing/2014/main" id="{F011EE63-C851-4E37-BE93-DE265E39FF50}"/>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A29430EE-A946-4249-AB51-72C433619E0D}"/>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29" name="矩形 28">
              <a:extLst>
                <a:ext uri="{FF2B5EF4-FFF2-40B4-BE49-F238E27FC236}">
                  <a16:creationId xmlns:a16="http://schemas.microsoft.com/office/drawing/2014/main" id="{9F14BCFA-F6A7-4384-9965-E54BC896E95D}"/>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0" name="矩形 29">
              <a:extLst>
                <a:ext uri="{FF2B5EF4-FFF2-40B4-BE49-F238E27FC236}">
                  <a16:creationId xmlns:a16="http://schemas.microsoft.com/office/drawing/2014/main" id="{0142BDE1-3680-4603-A7A6-208D96738927}"/>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402700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lstStyle/>
          <a:p>
            <a:r>
              <a:rPr lang="en-US" altLang="zh-CN" dirty="0"/>
              <a:t>Duty-cycled Operating Manner</a:t>
            </a:r>
            <a:endParaRPr lang="zh-CN" altLang="en-US" dirty="0"/>
          </a:p>
        </p:txBody>
      </p:sp>
      <p:grpSp>
        <p:nvGrpSpPr>
          <p:cNvPr id="13" name="组合 12">
            <a:extLst>
              <a:ext uri="{FF2B5EF4-FFF2-40B4-BE49-F238E27FC236}">
                <a16:creationId xmlns:a16="http://schemas.microsoft.com/office/drawing/2014/main" id="{1DE4560B-8DC3-4E60-9E13-A502ACC78672}"/>
              </a:ext>
            </a:extLst>
          </p:cNvPr>
          <p:cNvGrpSpPr/>
          <p:nvPr/>
        </p:nvGrpSpPr>
        <p:grpSpPr>
          <a:xfrm>
            <a:off x="678415" y="5231277"/>
            <a:ext cx="10835170" cy="978784"/>
            <a:chOff x="574039" y="4882266"/>
            <a:chExt cx="10835170" cy="978784"/>
          </a:xfrm>
        </p:grpSpPr>
        <p:sp>
          <p:nvSpPr>
            <p:cNvPr id="14" name="矩形: 圆角 13">
              <a:extLst>
                <a:ext uri="{FF2B5EF4-FFF2-40B4-BE49-F238E27FC236}">
                  <a16:creationId xmlns:a16="http://schemas.microsoft.com/office/drawing/2014/main" id="{1AC9DAF1-3D56-4832-A925-AC4F7BB13AD1}"/>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5A3D28E1-66B3-4B3D-AD77-3E83048640D0}"/>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Solution</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LWAs are periodically turned on and off to identify frequencies corresponding to the CP signal by analyzing the variation of received spectrum.</a:t>
              </a:r>
            </a:p>
          </p:txBody>
        </p:sp>
      </p:grpSp>
      <p:grpSp>
        <p:nvGrpSpPr>
          <p:cNvPr id="20" name="组合 19">
            <a:extLst>
              <a:ext uri="{FF2B5EF4-FFF2-40B4-BE49-F238E27FC236}">
                <a16:creationId xmlns:a16="http://schemas.microsoft.com/office/drawing/2014/main" id="{E4D44D52-067F-4649-9166-F3DF13855F29}"/>
              </a:ext>
            </a:extLst>
          </p:cNvPr>
          <p:cNvGrpSpPr/>
          <p:nvPr/>
        </p:nvGrpSpPr>
        <p:grpSpPr>
          <a:xfrm>
            <a:off x="2164079" y="1433060"/>
            <a:ext cx="7863840" cy="3216267"/>
            <a:chOff x="1206798" y="1433060"/>
            <a:chExt cx="9778406" cy="3216267"/>
          </a:xfrm>
        </p:grpSpPr>
        <p:sp>
          <p:nvSpPr>
            <p:cNvPr id="6" name="矩形: 圆角 5">
              <a:extLst>
                <a:ext uri="{FF2B5EF4-FFF2-40B4-BE49-F238E27FC236}">
                  <a16:creationId xmlns:a16="http://schemas.microsoft.com/office/drawing/2014/main" id="{FD485D7D-96B6-4688-BE0D-2089BA35581A}"/>
                </a:ext>
              </a:extLst>
            </p:cNvPr>
            <p:cNvSpPr/>
            <p:nvPr/>
          </p:nvSpPr>
          <p:spPr>
            <a:xfrm>
              <a:off x="1206798" y="1433061"/>
              <a:ext cx="9778406" cy="3216266"/>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7" name="矩形: 圆顶角 6">
              <a:extLst>
                <a:ext uri="{FF2B5EF4-FFF2-40B4-BE49-F238E27FC236}">
                  <a16:creationId xmlns:a16="http://schemas.microsoft.com/office/drawing/2014/main" id="{513F6070-1943-4C60-B648-C9491054C6A2}"/>
                </a:ext>
              </a:extLst>
            </p:cNvPr>
            <p:cNvSpPr/>
            <p:nvPr/>
          </p:nvSpPr>
          <p:spPr>
            <a:xfrm>
              <a:off x="1206798" y="1433060"/>
              <a:ext cx="9778406"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Georgia" panose="02040502050405020303" pitchFamily="18" charset="0"/>
                  <a:ea typeface="微软雅黑" panose="020B0503020204020204" pitchFamily="34" charset="-122"/>
                </a:rPr>
                <a:t>Identify CP Signals by Duty-cycled Operating Manner</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pic>
        <p:nvPicPr>
          <p:cNvPr id="18" name="图片 17">
            <a:extLst>
              <a:ext uri="{FF2B5EF4-FFF2-40B4-BE49-F238E27FC236}">
                <a16:creationId xmlns:a16="http://schemas.microsoft.com/office/drawing/2014/main" id="{672274E5-085F-4B07-AD41-EFF443235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8752" y="2191260"/>
            <a:ext cx="6274494" cy="2240386"/>
          </a:xfrm>
          <a:prstGeom prst="rect">
            <a:avLst/>
          </a:prstGeom>
        </p:spPr>
      </p:pic>
      <p:sp>
        <p:nvSpPr>
          <p:cNvPr id="22" name="灯片编号占位符 1">
            <a:extLst>
              <a:ext uri="{FF2B5EF4-FFF2-40B4-BE49-F238E27FC236}">
                <a16:creationId xmlns:a16="http://schemas.microsoft.com/office/drawing/2014/main" id="{2B4B38D3-CDB9-4426-A1AB-1DFA337877F6}"/>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19" name="图片 18">
            <a:extLst>
              <a:ext uri="{FF2B5EF4-FFF2-40B4-BE49-F238E27FC236}">
                <a16:creationId xmlns:a16="http://schemas.microsoft.com/office/drawing/2014/main" id="{E902492D-8F55-4797-9739-E8AD3C3E2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21" name="组合 20">
            <a:extLst>
              <a:ext uri="{FF2B5EF4-FFF2-40B4-BE49-F238E27FC236}">
                <a16:creationId xmlns:a16="http://schemas.microsoft.com/office/drawing/2014/main" id="{8AEBDD95-EEF6-4C95-890D-ED7B60041DF4}"/>
              </a:ext>
            </a:extLst>
          </p:cNvPr>
          <p:cNvGrpSpPr/>
          <p:nvPr/>
        </p:nvGrpSpPr>
        <p:grpSpPr>
          <a:xfrm>
            <a:off x="-6000" y="6629490"/>
            <a:ext cx="12204000" cy="229422"/>
            <a:chOff x="-6000" y="6630504"/>
            <a:chExt cx="12204000" cy="229422"/>
          </a:xfrm>
        </p:grpSpPr>
        <p:sp>
          <p:nvSpPr>
            <p:cNvPr id="23" name="矩形 22">
              <a:extLst>
                <a:ext uri="{FF2B5EF4-FFF2-40B4-BE49-F238E27FC236}">
                  <a16:creationId xmlns:a16="http://schemas.microsoft.com/office/drawing/2014/main" id="{5D86D902-3830-4364-A3F1-6ABEBD20286A}"/>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4" name="矩形 23">
              <a:extLst>
                <a:ext uri="{FF2B5EF4-FFF2-40B4-BE49-F238E27FC236}">
                  <a16:creationId xmlns:a16="http://schemas.microsoft.com/office/drawing/2014/main" id="{27CEBAF1-6B1C-4D1C-80BB-D02B6772BE6F}"/>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5" name="矩形 24">
              <a:extLst>
                <a:ext uri="{FF2B5EF4-FFF2-40B4-BE49-F238E27FC236}">
                  <a16:creationId xmlns:a16="http://schemas.microsoft.com/office/drawing/2014/main" id="{C31DD76F-00C4-4A57-A7A3-68825938E48D}"/>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6" name="矩形 25">
              <a:extLst>
                <a:ext uri="{FF2B5EF4-FFF2-40B4-BE49-F238E27FC236}">
                  <a16:creationId xmlns:a16="http://schemas.microsoft.com/office/drawing/2014/main" id="{6A12207D-DCF7-4C15-BD2C-FE0188BFE953}"/>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27" name="矩形 26">
              <a:extLst>
                <a:ext uri="{FF2B5EF4-FFF2-40B4-BE49-F238E27FC236}">
                  <a16:creationId xmlns:a16="http://schemas.microsoft.com/office/drawing/2014/main" id="{6E68CAA3-14B2-40A8-AD85-F117C2FDF31A}"/>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549BC055-596E-405D-9038-BBC9CFCB8C3B}"/>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1908344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normAutofit fontScale="90000"/>
          </a:bodyPr>
          <a:lstStyle/>
          <a:p>
            <a:r>
              <a:rPr lang="en-US" altLang="zh-CN" dirty="0"/>
              <a:t>How to mitigate the indoor multipath effect ?</a:t>
            </a:r>
          </a:p>
        </p:txBody>
      </p:sp>
      <p:sp>
        <p:nvSpPr>
          <p:cNvPr id="6" name="矩形: 圆角 5">
            <a:extLst>
              <a:ext uri="{FF2B5EF4-FFF2-40B4-BE49-F238E27FC236}">
                <a16:creationId xmlns:a16="http://schemas.microsoft.com/office/drawing/2014/main" id="{148D87F4-D85D-4D3F-A2E7-E0249B656222}"/>
              </a:ext>
            </a:extLst>
          </p:cNvPr>
          <p:cNvSpPr/>
          <p:nvPr/>
        </p:nvSpPr>
        <p:spPr>
          <a:xfrm>
            <a:off x="1206798" y="1433061"/>
            <a:ext cx="9778406" cy="3216266"/>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7" name="矩形: 圆顶角 6">
            <a:extLst>
              <a:ext uri="{FF2B5EF4-FFF2-40B4-BE49-F238E27FC236}">
                <a16:creationId xmlns:a16="http://schemas.microsoft.com/office/drawing/2014/main" id="{0EDDBECB-7040-4493-B24A-2B2855737A05}"/>
              </a:ext>
            </a:extLst>
          </p:cNvPr>
          <p:cNvSpPr/>
          <p:nvPr/>
        </p:nvSpPr>
        <p:spPr>
          <a:xfrm>
            <a:off x="1206798" y="1433060"/>
            <a:ext cx="9778406" cy="432000"/>
          </a:xfrm>
          <a:prstGeom prst="round2SameRect">
            <a:avLst>
              <a:gd name="adj1" fmla="val 47357"/>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Georgia" panose="02040502050405020303" pitchFamily="18" charset="0"/>
                <a:ea typeface="微软雅黑" panose="020B0503020204020204" pitchFamily="34" charset="-122"/>
              </a:rPr>
              <a:t>Indoor Multipath Effect</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8" name="箭头: 上 7">
            <a:extLst>
              <a:ext uri="{FF2B5EF4-FFF2-40B4-BE49-F238E27FC236}">
                <a16:creationId xmlns:a16="http://schemas.microsoft.com/office/drawing/2014/main" id="{1E775601-DB54-4C85-AF58-C8068A1DCF2E}"/>
              </a:ext>
            </a:extLst>
          </p:cNvPr>
          <p:cNvSpPr/>
          <p:nvPr/>
        </p:nvSpPr>
        <p:spPr>
          <a:xfrm rot="5400000">
            <a:off x="5935072" y="2590098"/>
            <a:ext cx="400110" cy="1287780"/>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9" name="图片 8">
            <a:extLst>
              <a:ext uri="{FF2B5EF4-FFF2-40B4-BE49-F238E27FC236}">
                <a16:creationId xmlns:a16="http://schemas.microsoft.com/office/drawing/2014/main" id="{B2B6D298-C849-47F8-810E-F735B59C0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820" y="2614746"/>
            <a:ext cx="1745963" cy="1228384"/>
          </a:xfrm>
          <a:prstGeom prst="rect">
            <a:avLst/>
          </a:prstGeom>
        </p:spPr>
      </p:pic>
      <p:grpSp>
        <p:nvGrpSpPr>
          <p:cNvPr id="10" name="组合 9">
            <a:extLst>
              <a:ext uri="{FF2B5EF4-FFF2-40B4-BE49-F238E27FC236}">
                <a16:creationId xmlns:a16="http://schemas.microsoft.com/office/drawing/2014/main" id="{57EE69C9-2537-4ADD-9622-DADB942A9D79}"/>
              </a:ext>
            </a:extLst>
          </p:cNvPr>
          <p:cNvGrpSpPr/>
          <p:nvPr/>
        </p:nvGrpSpPr>
        <p:grpSpPr>
          <a:xfrm>
            <a:off x="678415" y="5236814"/>
            <a:ext cx="10835170" cy="978784"/>
            <a:chOff x="574039" y="4882266"/>
            <a:chExt cx="10835170" cy="978784"/>
          </a:xfrm>
        </p:grpSpPr>
        <p:sp>
          <p:nvSpPr>
            <p:cNvPr id="11" name="矩形: 圆角 10">
              <a:extLst>
                <a:ext uri="{FF2B5EF4-FFF2-40B4-BE49-F238E27FC236}">
                  <a16:creationId xmlns:a16="http://schemas.microsoft.com/office/drawing/2014/main" id="{32CDD919-5079-4026-8B9C-895E6BB35454}"/>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26C6A52B-B7D3-4926-9B73-2BC320C755B4}"/>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Problem</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The multipath effect in the indoor environment may seriously affect the quality of the received FSDM signals and the localization accuracy.</a:t>
              </a:r>
            </a:p>
          </p:txBody>
        </p:sp>
      </p:grpSp>
      <p:pic>
        <p:nvPicPr>
          <p:cNvPr id="18" name="图片 17">
            <a:extLst>
              <a:ext uri="{FF2B5EF4-FFF2-40B4-BE49-F238E27FC236}">
                <a16:creationId xmlns:a16="http://schemas.microsoft.com/office/drawing/2014/main" id="{82C9A740-AF67-4539-AE5E-76D483312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237" y="2262925"/>
            <a:ext cx="3088076" cy="1680882"/>
          </a:xfrm>
          <a:prstGeom prst="rect">
            <a:avLst/>
          </a:prstGeom>
        </p:spPr>
      </p:pic>
      <p:pic>
        <p:nvPicPr>
          <p:cNvPr id="20" name="图片 19">
            <a:extLst>
              <a:ext uri="{FF2B5EF4-FFF2-40B4-BE49-F238E27FC236}">
                <a16:creationId xmlns:a16="http://schemas.microsoft.com/office/drawing/2014/main" id="{616A7659-B2D0-4B2A-B2A6-C70B9293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986" y="2617795"/>
            <a:ext cx="3008193" cy="1330490"/>
          </a:xfrm>
          <a:prstGeom prst="rect">
            <a:avLst/>
          </a:prstGeom>
        </p:spPr>
      </p:pic>
      <p:sp>
        <p:nvSpPr>
          <p:cNvPr id="21" name="文本框 20">
            <a:extLst>
              <a:ext uri="{FF2B5EF4-FFF2-40B4-BE49-F238E27FC236}">
                <a16:creationId xmlns:a16="http://schemas.microsoft.com/office/drawing/2014/main" id="{96DFE672-C902-4C6F-9704-6B2C87456AB7}"/>
              </a:ext>
            </a:extLst>
          </p:cNvPr>
          <p:cNvSpPr txBox="1"/>
          <p:nvPr/>
        </p:nvSpPr>
        <p:spPr>
          <a:xfrm>
            <a:off x="2392880" y="4119778"/>
            <a:ext cx="2510790"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Undesired reflection</a:t>
            </a:r>
            <a:endParaRPr lang="zh-CN" altLang="en-US" sz="1600" dirty="0"/>
          </a:p>
        </p:txBody>
      </p:sp>
      <p:sp>
        <p:nvSpPr>
          <p:cNvPr id="22" name="文本框 21">
            <a:extLst>
              <a:ext uri="{FF2B5EF4-FFF2-40B4-BE49-F238E27FC236}">
                <a16:creationId xmlns:a16="http://schemas.microsoft.com/office/drawing/2014/main" id="{120D3102-50A1-4263-A2FE-E345DD605D15}"/>
              </a:ext>
            </a:extLst>
          </p:cNvPr>
          <p:cNvSpPr txBox="1"/>
          <p:nvPr/>
        </p:nvSpPr>
        <p:spPr>
          <a:xfrm>
            <a:off x="7057803" y="4114114"/>
            <a:ext cx="3250558"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Distorted received spectrum</a:t>
            </a:r>
            <a:endParaRPr lang="zh-CN" altLang="en-US" sz="1600" dirty="0"/>
          </a:p>
        </p:txBody>
      </p:sp>
      <p:sp>
        <p:nvSpPr>
          <p:cNvPr id="23" name="灯片编号占位符 1">
            <a:extLst>
              <a:ext uri="{FF2B5EF4-FFF2-40B4-BE49-F238E27FC236}">
                <a16:creationId xmlns:a16="http://schemas.microsoft.com/office/drawing/2014/main" id="{174241F9-2621-494C-905C-68F06FC15D04}"/>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1D434A26-7194-41EC-A9CC-2269E70727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4237" y="2262103"/>
            <a:ext cx="3088076" cy="1680882"/>
          </a:xfrm>
          <a:prstGeom prst="rect">
            <a:avLst/>
          </a:prstGeom>
        </p:spPr>
      </p:pic>
      <p:pic>
        <p:nvPicPr>
          <p:cNvPr id="24" name="图片 23">
            <a:extLst>
              <a:ext uri="{FF2B5EF4-FFF2-40B4-BE49-F238E27FC236}">
                <a16:creationId xmlns:a16="http://schemas.microsoft.com/office/drawing/2014/main" id="{71399910-B686-47E7-8C2C-72F6A70548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25" name="组合 24">
            <a:extLst>
              <a:ext uri="{FF2B5EF4-FFF2-40B4-BE49-F238E27FC236}">
                <a16:creationId xmlns:a16="http://schemas.microsoft.com/office/drawing/2014/main" id="{BD8BA4C5-0464-480C-A608-D90902EEEF02}"/>
              </a:ext>
            </a:extLst>
          </p:cNvPr>
          <p:cNvGrpSpPr/>
          <p:nvPr/>
        </p:nvGrpSpPr>
        <p:grpSpPr>
          <a:xfrm>
            <a:off x="-6000" y="6629490"/>
            <a:ext cx="12204000" cy="229422"/>
            <a:chOff x="-6000" y="6630504"/>
            <a:chExt cx="12204000" cy="229422"/>
          </a:xfrm>
        </p:grpSpPr>
        <p:sp>
          <p:nvSpPr>
            <p:cNvPr id="26" name="矩形 25">
              <a:extLst>
                <a:ext uri="{FF2B5EF4-FFF2-40B4-BE49-F238E27FC236}">
                  <a16:creationId xmlns:a16="http://schemas.microsoft.com/office/drawing/2014/main" id="{8EF4829C-D925-4AAB-96E7-99BDAFF278EE}"/>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7" name="矩形 26">
              <a:extLst>
                <a:ext uri="{FF2B5EF4-FFF2-40B4-BE49-F238E27FC236}">
                  <a16:creationId xmlns:a16="http://schemas.microsoft.com/office/drawing/2014/main" id="{0E0DB89A-CFFF-4CEE-A9BC-E894831FC415}"/>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948CB46B-81FF-4F94-B29B-DB53F94DA177}"/>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9" name="矩形 28">
              <a:extLst>
                <a:ext uri="{FF2B5EF4-FFF2-40B4-BE49-F238E27FC236}">
                  <a16:creationId xmlns:a16="http://schemas.microsoft.com/office/drawing/2014/main" id="{2572C920-1CA7-4234-B5FB-9E15AB5D3BC4}"/>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36" name="矩形 35">
              <a:extLst>
                <a:ext uri="{FF2B5EF4-FFF2-40B4-BE49-F238E27FC236}">
                  <a16:creationId xmlns:a16="http://schemas.microsoft.com/office/drawing/2014/main" id="{EA5F8795-49C8-4D73-B032-5ADCF7A5F698}"/>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7" name="矩形 36">
              <a:extLst>
                <a:ext uri="{FF2B5EF4-FFF2-40B4-BE49-F238E27FC236}">
                  <a16:creationId xmlns:a16="http://schemas.microsoft.com/office/drawing/2014/main" id="{B0C7A43D-1534-41A2-BEFA-0A7F1B8CE200}"/>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2148139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lstStyle/>
          <a:p>
            <a:r>
              <a:rPr lang="en-US" altLang="zh-CN" dirty="0"/>
              <a:t>Clustering and Filtering Multipath Signals</a:t>
            </a:r>
            <a:endParaRPr lang="zh-CN" altLang="en-US" dirty="0"/>
          </a:p>
        </p:txBody>
      </p:sp>
      <p:sp>
        <p:nvSpPr>
          <p:cNvPr id="30" name="灯片编号占位符 1">
            <a:extLst>
              <a:ext uri="{FF2B5EF4-FFF2-40B4-BE49-F238E27FC236}">
                <a16:creationId xmlns:a16="http://schemas.microsoft.com/office/drawing/2014/main" id="{D65940E9-6629-4E76-8F51-00751EAB8DA7}"/>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F509D36B-44A2-497C-8899-F3CB101E4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27" name="组合 26">
            <a:extLst>
              <a:ext uri="{FF2B5EF4-FFF2-40B4-BE49-F238E27FC236}">
                <a16:creationId xmlns:a16="http://schemas.microsoft.com/office/drawing/2014/main" id="{66A2B878-8A01-417B-BC1D-152EF4094863}"/>
              </a:ext>
            </a:extLst>
          </p:cNvPr>
          <p:cNvGrpSpPr/>
          <p:nvPr/>
        </p:nvGrpSpPr>
        <p:grpSpPr>
          <a:xfrm>
            <a:off x="4737356" y="979520"/>
            <a:ext cx="7085519" cy="4542586"/>
            <a:chOff x="4891281" y="1604214"/>
            <a:chExt cx="7085519" cy="4542586"/>
          </a:xfrm>
        </p:grpSpPr>
        <p:grpSp>
          <p:nvGrpSpPr>
            <p:cNvPr id="26" name="组合 25">
              <a:extLst>
                <a:ext uri="{FF2B5EF4-FFF2-40B4-BE49-F238E27FC236}">
                  <a16:creationId xmlns:a16="http://schemas.microsoft.com/office/drawing/2014/main" id="{FEA190DA-66D5-433B-A4CC-E62E7089609D}"/>
                </a:ext>
              </a:extLst>
            </p:cNvPr>
            <p:cNvGrpSpPr/>
            <p:nvPr/>
          </p:nvGrpSpPr>
          <p:grpSpPr>
            <a:xfrm>
              <a:off x="5319269" y="1604214"/>
              <a:ext cx="6551479" cy="4542586"/>
              <a:chOff x="5319269" y="1604214"/>
              <a:chExt cx="6551479" cy="4542586"/>
            </a:xfrm>
          </p:grpSpPr>
          <p:sp>
            <p:nvSpPr>
              <p:cNvPr id="23" name="矩形: 圆角 22">
                <a:extLst>
                  <a:ext uri="{FF2B5EF4-FFF2-40B4-BE49-F238E27FC236}">
                    <a16:creationId xmlns:a16="http://schemas.microsoft.com/office/drawing/2014/main" id="{7EA1D14A-5A41-48BA-8E91-8815B2B17AF7}"/>
                  </a:ext>
                </a:extLst>
              </p:cNvPr>
              <p:cNvSpPr/>
              <p:nvPr/>
            </p:nvSpPr>
            <p:spPr>
              <a:xfrm>
                <a:off x="5319269" y="1604215"/>
                <a:ext cx="6551479" cy="4542585"/>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顶角 23">
                <a:extLst>
                  <a:ext uri="{FF2B5EF4-FFF2-40B4-BE49-F238E27FC236}">
                    <a16:creationId xmlns:a16="http://schemas.microsoft.com/office/drawing/2014/main" id="{1CF66EC5-678F-42A8-A219-790DC97AB9F2}"/>
                  </a:ext>
                </a:extLst>
              </p:cNvPr>
              <p:cNvSpPr/>
              <p:nvPr/>
            </p:nvSpPr>
            <p:spPr>
              <a:xfrm>
                <a:off x="5319269" y="1604214"/>
                <a:ext cx="6551479"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Workflow of Selecting Correct Frequencies</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sp>
          <p:nvSpPr>
            <p:cNvPr id="25" name="矩形 24">
              <a:extLst>
                <a:ext uri="{FF2B5EF4-FFF2-40B4-BE49-F238E27FC236}">
                  <a16:creationId xmlns:a16="http://schemas.microsoft.com/office/drawing/2014/main" id="{36D30DAA-421F-4B16-BE95-61210BA6B527}"/>
                </a:ext>
              </a:extLst>
            </p:cNvPr>
            <p:cNvSpPr/>
            <p:nvPr/>
          </p:nvSpPr>
          <p:spPr>
            <a:xfrm>
              <a:off x="4891281" y="2227994"/>
              <a:ext cx="7085519" cy="3620543"/>
            </a:xfrm>
            <a:prstGeom prst="rect">
              <a:avLst/>
            </a:prstGeom>
          </p:spPr>
          <p:txBody>
            <a:bodyPr wrap="square">
              <a:spAutoFit/>
            </a:bodyPr>
            <a:lstStyle/>
            <a:p>
              <a:pPr marL="800100" lvl="1" indent="-342900">
                <a:lnSpc>
                  <a:spcPct val="120000"/>
                </a:lnSpc>
                <a:spcBef>
                  <a:spcPts val="2400"/>
                </a:spcBef>
                <a:buFont typeface="+mj-lt"/>
                <a:buAutoNum type="arabicPeriod"/>
              </a:pPr>
              <a:r>
                <a:rPr lang="en-US" altLang="zh-CN" dirty="0">
                  <a:latin typeface="Georgia" panose="02040502050405020303" pitchFamily="18" charset="0"/>
                  <a:ea typeface="微软雅黑" panose="020B0503020204020204" pitchFamily="34" charset="-122"/>
                  <a:cs typeface="Times New Roman" panose="02020603050405020304" pitchFamily="18" charset="0"/>
                </a:rPr>
                <a:t>Cluster the selected subcarriers corresponding to CP signals</a:t>
              </a:r>
            </a:p>
            <a:p>
              <a:pPr marL="800100" lvl="1" indent="-342900">
                <a:lnSpc>
                  <a:spcPct val="120000"/>
                </a:lnSpc>
                <a:spcBef>
                  <a:spcPts val="2400"/>
                </a:spcBef>
                <a:buFont typeface="+mj-lt"/>
                <a:buAutoNum type="arabicPeriod"/>
              </a:pPr>
              <a:r>
                <a:rPr lang="en-US" altLang="zh-CN" dirty="0">
                  <a:latin typeface="Georgia" panose="02040502050405020303" pitchFamily="18" charset="0"/>
                  <a:ea typeface="微软雅黑" panose="020B0503020204020204" pitchFamily="34" charset="-122"/>
                  <a:cs typeface="Times New Roman" panose="02020603050405020304" pitchFamily="18" charset="0"/>
                </a:rPr>
                <a:t>Find the cluster with the highest integrated energy</a:t>
              </a:r>
            </a:p>
            <a:p>
              <a:pPr marL="800100" lvl="1" indent="-342900">
                <a:lnSpc>
                  <a:spcPct val="120000"/>
                </a:lnSpc>
                <a:spcBef>
                  <a:spcPts val="2400"/>
                </a:spcBef>
                <a:buFont typeface="+mj-lt"/>
                <a:buAutoNum type="arabicPeriod"/>
              </a:pPr>
              <a:r>
                <a:rPr lang="en-US" altLang="zh-CN" dirty="0">
                  <a:latin typeface="Georgia" panose="02040502050405020303" pitchFamily="18" charset="0"/>
                  <a:ea typeface="微软雅黑" panose="020B0503020204020204" pitchFamily="34" charset="-122"/>
                  <a:cs typeface="Times New Roman" panose="02020603050405020304" pitchFamily="18" charset="0"/>
                </a:rPr>
                <a:t>Align subcarriers bearing the highest energy in reserved clusters of RHCP and LHCP signals</a:t>
              </a:r>
            </a:p>
            <a:p>
              <a:pPr marL="800100" lvl="1" indent="-342900">
                <a:lnSpc>
                  <a:spcPct val="120000"/>
                </a:lnSpc>
                <a:spcBef>
                  <a:spcPts val="2400"/>
                </a:spcBef>
                <a:buFont typeface="+mj-lt"/>
                <a:buAutoNum type="arabicPeriod"/>
              </a:pPr>
              <a:r>
                <a:rPr lang="en-US" altLang="zh-CN" dirty="0">
                  <a:latin typeface="Georgia" panose="02040502050405020303" pitchFamily="18" charset="0"/>
                  <a:ea typeface="微软雅黑" panose="020B0503020204020204" pitchFamily="34" charset="-122"/>
                  <a:cs typeface="Times New Roman" panose="02020603050405020304" pitchFamily="18" charset="0"/>
                </a:rPr>
                <a:t>Keep the common part of clusters</a:t>
              </a:r>
            </a:p>
            <a:p>
              <a:pPr marL="800100" lvl="1" indent="-342900">
                <a:lnSpc>
                  <a:spcPct val="120000"/>
                </a:lnSpc>
                <a:spcBef>
                  <a:spcPts val="2400"/>
                </a:spcBef>
                <a:buFont typeface="+mj-lt"/>
                <a:buAutoNum type="arabicPeriod"/>
              </a:pPr>
              <a:r>
                <a:rPr lang="en-US" altLang="zh-CN" dirty="0">
                  <a:latin typeface="Georgia" panose="02040502050405020303" pitchFamily="18" charset="0"/>
                  <a:ea typeface="微软雅黑" panose="020B0503020204020204" pitchFamily="34" charset="-122"/>
                  <a:cs typeface="Times New Roman" panose="02020603050405020304" pitchFamily="18" charset="0"/>
                </a:rPr>
                <a:t>Multiply the two reserved sequences to form a matrix and output the weighted average value of the matrix.</a:t>
              </a:r>
            </a:p>
          </p:txBody>
        </p:sp>
      </p:grpSp>
      <p:pic>
        <p:nvPicPr>
          <p:cNvPr id="35" name="图片 34">
            <a:extLst>
              <a:ext uri="{FF2B5EF4-FFF2-40B4-BE49-F238E27FC236}">
                <a16:creationId xmlns:a16="http://schemas.microsoft.com/office/drawing/2014/main" id="{6B10F1FC-6517-4023-907D-C101AD3619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568" y="900979"/>
            <a:ext cx="4184790" cy="5541829"/>
          </a:xfrm>
          <a:prstGeom prst="rect">
            <a:avLst/>
          </a:prstGeom>
        </p:spPr>
      </p:pic>
      <p:sp>
        <p:nvSpPr>
          <p:cNvPr id="36" name="箭头: 上 35">
            <a:extLst>
              <a:ext uri="{FF2B5EF4-FFF2-40B4-BE49-F238E27FC236}">
                <a16:creationId xmlns:a16="http://schemas.microsoft.com/office/drawing/2014/main" id="{241335AE-C705-49B0-AA5F-9E2A607A8767}"/>
              </a:ext>
            </a:extLst>
          </p:cNvPr>
          <p:cNvSpPr/>
          <p:nvPr/>
        </p:nvSpPr>
        <p:spPr>
          <a:xfrm rot="10800000">
            <a:off x="2485760" y="2589019"/>
            <a:ext cx="318405" cy="574355"/>
          </a:xfrm>
          <a:prstGeom prst="upArrow">
            <a:avLst>
              <a:gd name="adj1" fmla="val 50000"/>
              <a:gd name="adj2" fmla="val 75878"/>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3" name="箭头: 上 42">
            <a:extLst>
              <a:ext uri="{FF2B5EF4-FFF2-40B4-BE49-F238E27FC236}">
                <a16:creationId xmlns:a16="http://schemas.microsoft.com/office/drawing/2014/main" id="{A90998CF-0A90-488D-B3B0-5CE1BE13AB83}"/>
              </a:ext>
            </a:extLst>
          </p:cNvPr>
          <p:cNvSpPr/>
          <p:nvPr/>
        </p:nvSpPr>
        <p:spPr>
          <a:xfrm rot="10800000">
            <a:off x="1337997" y="4536881"/>
            <a:ext cx="318405" cy="574355"/>
          </a:xfrm>
          <a:prstGeom prst="upArrow">
            <a:avLst>
              <a:gd name="adj1" fmla="val 50000"/>
              <a:gd name="adj2" fmla="val 75878"/>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4" name="箭头: 上 43">
            <a:extLst>
              <a:ext uri="{FF2B5EF4-FFF2-40B4-BE49-F238E27FC236}">
                <a16:creationId xmlns:a16="http://schemas.microsoft.com/office/drawing/2014/main" id="{8C3B6CCB-8130-46E5-8EF6-8F3885B5CD65}"/>
              </a:ext>
            </a:extLst>
          </p:cNvPr>
          <p:cNvSpPr/>
          <p:nvPr/>
        </p:nvSpPr>
        <p:spPr>
          <a:xfrm rot="5400000">
            <a:off x="2326556" y="5394131"/>
            <a:ext cx="318405" cy="574355"/>
          </a:xfrm>
          <a:prstGeom prst="upArrow">
            <a:avLst>
              <a:gd name="adj1" fmla="val 50000"/>
              <a:gd name="adj2" fmla="val 75878"/>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20" name="组合 19">
            <a:extLst>
              <a:ext uri="{FF2B5EF4-FFF2-40B4-BE49-F238E27FC236}">
                <a16:creationId xmlns:a16="http://schemas.microsoft.com/office/drawing/2014/main" id="{8C6F1B98-8EF6-454E-ACD8-C486A8294491}"/>
              </a:ext>
            </a:extLst>
          </p:cNvPr>
          <p:cNvGrpSpPr/>
          <p:nvPr/>
        </p:nvGrpSpPr>
        <p:grpSpPr>
          <a:xfrm>
            <a:off x="-6000" y="6629490"/>
            <a:ext cx="12204000" cy="229422"/>
            <a:chOff x="-6000" y="6630504"/>
            <a:chExt cx="12204000" cy="229422"/>
          </a:xfrm>
        </p:grpSpPr>
        <p:sp>
          <p:nvSpPr>
            <p:cNvPr id="21" name="矩形 20">
              <a:extLst>
                <a:ext uri="{FF2B5EF4-FFF2-40B4-BE49-F238E27FC236}">
                  <a16:creationId xmlns:a16="http://schemas.microsoft.com/office/drawing/2014/main" id="{AF5AB73A-4A32-4828-B26D-106AF4C01F06}"/>
                </a:ext>
              </a:extLst>
            </p:cNvPr>
            <p:cNvSpPr/>
            <p:nvPr/>
          </p:nvSpPr>
          <p:spPr>
            <a:xfrm>
              <a:off x="-6000" y="6630505"/>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74940A51-EB91-4AA6-8B64-CEF020A2C9D3}"/>
                </a:ext>
              </a:extLst>
            </p:cNvPr>
            <p:cNvSpPr/>
            <p:nvPr/>
          </p:nvSpPr>
          <p:spPr>
            <a:xfrm>
              <a:off x="2028000" y="6631326"/>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9" name="矩形 28">
              <a:extLst>
                <a:ext uri="{FF2B5EF4-FFF2-40B4-BE49-F238E27FC236}">
                  <a16:creationId xmlns:a16="http://schemas.microsoft.com/office/drawing/2014/main" id="{EEBFE851-814E-4B00-9206-67D946B38758}"/>
                </a:ext>
              </a:extLst>
            </p:cNvPr>
            <p:cNvSpPr/>
            <p:nvPr/>
          </p:nvSpPr>
          <p:spPr>
            <a:xfrm>
              <a:off x="4062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1" name="矩形 30">
              <a:extLst>
                <a:ext uri="{FF2B5EF4-FFF2-40B4-BE49-F238E27FC236}">
                  <a16:creationId xmlns:a16="http://schemas.microsoft.com/office/drawing/2014/main" id="{F1EEC616-95CE-419A-AEB5-534254E457CA}"/>
                </a:ext>
              </a:extLst>
            </p:cNvPr>
            <p:cNvSpPr/>
            <p:nvPr/>
          </p:nvSpPr>
          <p:spPr>
            <a:xfrm>
              <a:off x="6096000" y="6630504"/>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Design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32" name="矩形 31">
              <a:extLst>
                <a:ext uri="{FF2B5EF4-FFF2-40B4-BE49-F238E27FC236}">
                  <a16:creationId xmlns:a16="http://schemas.microsoft.com/office/drawing/2014/main" id="{DC4E498E-A036-4377-87DC-75D4F228EB86}"/>
                </a:ext>
              </a:extLst>
            </p:cNvPr>
            <p:cNvSpPr/>
            <p:nvPr/>
          </p:nvSpPr>
          <p:spPr>
            <a:xfrm>
              <a:off x="8130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3" name="矩形 32">
              <a:extLst>
                <a:ext uri="{FF2B5EF4-FFF2-40B4-BE49-F238E27FC236}">
                  <a16:creationId xmlns:a16="http://schemas.microsoft.com/office/drawing/2014/main" id="{4E37700B-CDB7-4BB9-B8F7-C0559A5417D2}"/>
                </a:ext>
              </a:extLst>
            </p:cNvPr>
            <p:cNvSpPr/>
            <p:nvPr/>
          </p:nvSpPr>
          <p:spPr>
            <a:xfrm>
              <a:off x="10164000" y="6630504"/>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
        <p:nvSpPr>
          <p:cNvPr id="34" name="文本框 33">
            <a:extLst>
              <a:ext uri="{FF2B5EF4-FFF2-40B4-BE49-F238E27FC236}">
                <a16:creationId xmlns:a16="http://schemas.microsoft.com/office/drawing/2014/main" id="{E6D3AF2B-3848-4E3B-8771-66274B7C7CA7}"/>
              </a:ext>
            </a:extLst>
          </p:cNvPr>
          <p:cNvSpPr txBox="1"/>
          <p:nvPr/>
        </p:nvSpPr>
        <p:spPr>
          <a:xfrm>
            <a:off x="5626925" y="5693813"/>
            <a:ext cx="6110286" cy="369332"/>
          </a:xfrm>
          <a:prstGeom prst="rect">
            <a:avLst/>
          </a:prstGeom>
          <a:noFill/>
        </p:spPr>
        <p:txBody>
          <a:bodyPr wrap="square">
            <a:spAutoFit/>
          </a:bodyPr>
          <a:lstStyle/>
          <a:p>
            <a:r>
              <a:rPr lang="en-US" altLang="zh-CN" b="1" dirty="0">
                <a:effectLst>
                  <a:outerShdw blurRad="38100" dist="38100" dir="2700000" algn="tl">
                    <a:srgbClr val="000000">
                      <a:alpha val="43137"/>
                    </a:srgbClr>
                  </a:outerShdw>
                </a:effectLst>
                <a:latin typeface="Georgia" panose="02040502050405020303" pitchFamily="18" charset="0"/>
              </a:rPr>
              <a:t>For</a:t>
            </a:r>
            <a:r>
              <a:rPr lang="zh-CN" altLang="en-US" b="1" dirty="0">
                <a:effectLst>
                  <a:outerShdw blurRad="38100" dist="38100" dir="2700000" algn="tl">
                    <a:srgbClr val="000000">
                      <a:alpha val="43137"/>
                    </a:srgbClr>
                  </a:outerShdw>
                </a:effectLst>
                <a:latin typeface="Georgia" panose="02040502050405020303" pitchFamily="18" charset="0"/>
              </a:rPr>
              <a:t> </a:t>
            </a:r>
            <a:r>
              <a:rPr lang="en-US" altLang="zh-CN" b="1" dirty="0">
                <a:effectLst>
                  <a:outerShdw blurRad="38100" dist="38100" dir="2700000" algn="tl">
                    <a:srgbClr val="000000">
                      <a:alpha val="43137"/>
                    </a:srgbClr>
                  </a:outerShdw>
                </a:effectLst>
                <a:latin typeface="Georgia" panose="02040502050405020303" pitchFamily="18" charset="0"/>
              </a:rPr>
              <a:t>more detail, please refer to our paper.</a:t>
            </a:r>
            <a:endParaRPr lang="zh-CN" altLang="en-US" b="1" dirty="0">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2354073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DD8001-F492-4D37-A2ED-38E4A219652C}"/>
              </a:ext>
            </a:extLst>
          </p:cNvPr>
          <p:cNvSpPr>
            <a:spLocks noGrp="1"/>
          </p:cNvSpPr>
          <p:nvPr>
            <p:ph type="title"/>
          </p:nvPr>
        </p:nvSpPr>
        <p:spPr>
          <a:xfrm>
            <a:off x="369124" y="0"/>
            <a:ext cx="12277930" cy="900979"/>
          </a:xfrm>
        </p:spPr>
        <p:txBody>
          <a:bodyPr>
            <a:normAutofit/>
          </a:bodyPr>
          <a:lstStyle/>
          <a:p>
            <a:r>
              <a:rPr lang="en-US" altLang="zh-CN" dirty="0"/>
              <a:t>Indoor </a:t>
            </a:r>
            <a:r>
              <a:rPr lang="en-US" altLang="zh-CN" dirty="0" err="1"/>
              <a:t>WiFi</a:t>
            </a:r>
            <a:r>
              <a:rPr lang="en-US" altLang="zh-CN" dirty="0"/>
              <a:t> Localization:</a:t>
            </a:r>
            <a:r>
              <a:rPr lang="zh-CN" altLang="en-US" dirty="0"/>
              <a:t> </a:t>
            </a:r>
            <a:r>
              <a:rPr lang="en-US" altLang="zh-CN" dirty="0" err="1"/>
              <a:t>LoS</a:t>
            </a:r>
            <a:r>
              <a:rPr lang="zh-CN" altLang="en-US" dirty="0"/>
              <a:t> </a:t>
            </a:r>
            <a:r>
              <a:rPr lang="en-US" altLang="zh-CN" i="1" dirty="0"/>
              <a:t>vs.</a:t>
            </a:r>
            <a:r>
              <a:rPr lang="zh-CN" altLang="en-US" dirty="0"/>
              <a:t> </a:t>
            </a:r>
            <a:r>
              <a:rPr lang="en-US" altLang="zh-CN" dirty="0" err="1"/>
              <a:t>NLoS</a:t>
            </a:r>
            <a:endParaRPr lang="zh-CN" altLang="en-US" dirty="0"/>
          </a:p>
        </p:txBody>
      </p:sp>
      <p:sp>
        <p:nvSpPr>
          <p:cNvPr id="12" name="矩形: 圆角 11">
            <a:extLst>
              <a:ext uri="{FF2B5EF4-FFF2-40B4-BE49-F238E27FC236}">
                <a16:creationId xmlns:a16="http://schemas.microsoft.com/office/drawing/2014/main" id="{9E59E38D-F343-428E-8367-2E7CFE01E4A5}"/>
              </a:ext>
            </a:extLst>
          </p:cNvPr>
          <p:cNvSpPr/>
          <p:nvPr/>
        </p:nvSpPr>
        <p:spPr>
          <a:xfrm>
            <a:off x="247649" y="1435426"/>
            <a:ext cx="5674486" cy="3508380"/>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EA4CB1C2-D590-4481-B83B-976166B8C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24" y="1964168"/>
            <a:ext cx="5174950" cy="2905012"/>
          </a:xfrm>
          <a:prstGeom prst="rect">
            <a:avLst/>
          </a:prstGeom>
        </p:spPr>
      </p:pic>
      <p:sp>
        <p:nvSpPr>
          <p:cNvPr id="15" name="矩形: 圆角 14">
            <a:extLst>
              <a:ext uri="{FF2B5EF4-FFF2-40B4-BE49-F238E27FC236}">
                <a16:creationId xmlns:a16="http://schemas.microsoft.com/office/drawing/2014/main" id="{8D33F5A5-9631-4446-AFDA-36D8CF89F609}"/>
              </a:ext>
            </a:extLst>
          </p:cNvPr>
          <p:cNvSpPr/>
          <p:nvPr/>
        </p:nvSpPr>
        <p:spPr>
          <a:xfrm>
            <a:off x="6269867" y="1435426"/>
            <a:ext cx="5674486" cy="3508380"/>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02571ACC-8ED1-411F-8F61-5A45AD5AC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235" y="1964168"/>
            <a:ext cx="4725749" cy="2905012"/>
          </a:xfrm>
          <a:prstGeom prst="rect">
            <a:avLst/>
          </a:prstGeom>
        </p:spPr>
      </p:pic>
      <p:pic>
        <p:nvPicPr>
          <p:cNvPr id="21" name="图片 20">
            <a:extLst>
              <a:ext uri="{FF2B5EF4-FFF2-40B4-BE49-F238E27FC236}">
                <a16:creationId xmlns:a16="http://schemas.microsoft.com/office/drawing/2014/main" id="{4AC801E3-EA86-436E-98F9-CAE607289D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sp>
        <p:nvSpPr>
          <p:cNvPr id="26" name="矩形: 圆顶角 25">
            <a:extLst>
              <a:ext uri="{FF2B5EF4-FFF2-40B4-BE49-F238E27FC236}">
                <a16:creationId xmlns:a16="http://schemas.microsoft.com/office/drawing/2014/main" id="{FD971B67-3737-4BA8-9563-1A9A226B3EFD}"/>
              </a:ext>
            </a:extLst>
          </p:cNvPr>
          <p:cNvSpPr/>
          <p:nvPr/>
        </p:nvSpPr>
        <p:spPr>
          <a:xfrm>
            <a:off x="247647" y="1430170"/>
            <a:ext cx="5671704"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Ideal Scenario</a:t>
            </a:r>
          </a:p>
        </p:txBody>
      </p:sp>
      <p:sp>
        <p:nvSpPr>
          <p:cNvPr id="27" name="矩形: 圆顶角 26">
            <a:extLst>
              <a:ext uri="{FF2B5EF4-FFF2-40B4-BE49-F238E27FC236}">
                <a16:creationId xmlns:a16="http://schemas.microsoft.com/office/drawing/2014/main" id="{E5E2DD0F-863A-42DD-95C3-0741131D881C}"/>
              </a:ext>
            </a:extLst>
          </p:cNvPr>
          <p:cNvSpPr/>
          <p:nvPr/>
        </p:nvSpPr>
        <p:spPr>
          <a:xfrm>
            <a:off x="6272647" y="1430170"/>
            <a:ext cx="5671704"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Practical Scenario</a:t>
            </a:r>
          </a:p>
        </p:txBody>
      </p:sp>
      <p:grpSp>
        <p:nvGrpSpPr>
          <p:cNvPr id="35" name="组合 34">
            <a:extLst>
              <a:ext uri="{FF2B5EF4-FFF2-40B4-BE49-F238E27FC236}">
                <a16:creationId xmlns:a16="http://schemas.microsoft.com/office/drawing/2014/main" id="{B16B4ED4-3C5F-4406-A7BA-EC7BACE9C164}"/>
              </a:ext>
            </a:extLst>
          </p:cNvPr>
          <p:cNvGrpSpPr/>
          <p:nvPr/>
        </p:nvGrpSpPr>
        <p:grpSpPr>
          <a:xfrm>
            <a:off x="678415" y="5239280"/>
            <a:ext cx="10835170" cy="978784"/>
            <a:chOff x="574039" y="4882266"/>
            <a:chExt cx="10835170" cy="978784"/>
          </a:xfrm>
        </p:grpSpPr>
        <p:sp>
          <p:nvSpPr>
            <p:cNvPr id="36" name="矩形: 圆角 35">
              <a:extLst>
                <a:ext uri="{FF2B5EF4-FFF2-40B4-BE49-F238E27FC236}">
                  <a16:creationId xmlns:a16="http://schemas.microsoft.com/office/drawing/2014/main" id="{B5100006-14CD-4E3E-AB01-1BC7F4F4C714}"/>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43DA00DE-FC23-4668-B409-8F2931F92175}"/>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98061D"/>
                  </a:solidFill>
                  <a:latin typeface="Georgia" panose="02040502050405020303" pitchFamily="18" charset="0"/>
                  <a:ea typeface="Microsoft YaHei" charset="0"/>
                </a:rPr>
                <a:t>Problem</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Indoor blockages are everywhere, so the </a:t>
              </a:r>
              <a:r>
                <a:rPr kumimoji="1" lang="en-US" altLang="zh-CN" sz="2400" dirty="0" err="1">
                  <a:latin typeface="Georgia" panose="02040502050405020303" pitchFamily="18" charset="0"/>
                  <a:ea typeface="Microsoft YaHei" charset="0"/>
                </a:rPr>
                <a:t>WiFi</a:t>
              </a:r>
              <a:r>
                <a:rPr kumimoji="1" lang="en-US" altLang="zh-CN" sz="2400" dirty="0">
                  <a:latin typeface="Georgia" panose="02040502050405020303" pitchFamily="18" charset="0"/>
                  <a:ea typeface="Microsoft YaHei" charset="0"/>
                </a:rPr>
                <a:t> APs in </a:t>
              </a:r>
              <a:r>
                <a:rPr kumimoji="1" lang="en-US" altLang="zh-CN" sz="2400" dirty="0" err="1">
                  <a:latin typeface="Georgia" panose="02040502050405020303" pitchFamily="18" charset="0"/>
                  <a:ea typeface="Microsoft YaHei" charset="0"/>
                </a:rPr>
                <a:t>LoS</a:t>
              </a:r>
              <a:r>
                <a:rPr kumimoji="1" lang="en-US" altLang="zh-CN" sz="2400" dirty="0">
                  <a:latin typeface="Georgia" panose="02040502050405020303" pitchFamily="18" charset="0"/>
                  <a:ea typeface="Microsoft YaHei" charset="0"/>
                </a:rPr>
                <a:t> scenarios may be rare. </a:t>
              </a:r>
            </a:p>
          </p:txBody>
        </p:sp>
      </p:grpSp>
      <p:sp>
        <p:nvSpPr>
          <p:cNvPr id="20" name="灯片编号占位符 1">
            <a:extLst>
              <a:ext uri="{FF2B5EF4-FFF2-40B4-BE49-F238E27FC236}">
                <a16:creationId xmlns:a16="http://schemas.microsoft.com/office/drawing/2014/main" id="{0A4082C2-1A8E-4969-A655-F5D0B78E4DA6}"/>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22" name="组合 21">
            <a:extLst>
              <a:ext uri="{FF2B5EF4-FFF2-40B4-BE49-F238E27FC236}">
                <a16:creationId xmlns:a16="http://schemas.microsoft.com/office/drawing/2014/main" id="{56661B60-9325-401D-93FD-35D635270F2E}"/>
              </a:ext>
            </a:extLst>
          </p:cNvPr>
          <p:cNvGrpSpPr/>
          <p:nvPr/>
        </p:nvGrpSpPr>
        <p:grpSpPr>
          <a:xfrm>
            <a:off x="0" y="6627464"/>
            <a:ext cx="12204000" cy="229422"/>
            <a:chOff x="0" y="6629400"/>
            <a:chExt cx="12204000" cy="229422"/>
          </a:xfrm>
        </p:grpSpPr>
        <p:sp>
          <p:nvSpPr>
            <p:cNvPr id="23" name="矩形 22">
              <a:extLst>
                <a:ext uri="{FF2B5EF4-FFF2-40B4-BE49-F238E27FC236}">
                  <a16:creationId xmlns:a16="http://schemas.microsoft.com/office/drawing/2014/main" id="{4E068112-85FD-47AA-B751-A532DA9FC901}"/>
                </a:ext>
              </a:extLst>
            </p:cNvPr>
            <p:cNvSpPr/>
            <p:nvPr/>
          </p:nvSpPr>
          <p:spPr>
            <a:xfrm>
              <a:off x="0" y="6629401"/>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Motivation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24" name="矩形 23">
              <a:extLst>
                <a:ext uri="{FF2B5EF4-FFF2-40B4-BE49-F238E27FC236}">
                  <a16:creationId xmlns:a16="http://schemas.microsoft.com/office/drawing/2014/main" id="{B5AA127F-837D-4050-8681-B59ABB21FD2D}"/>
                </a:ext>
              </a:extLst>
            </p:cNvPr>
            <p:cNvSpPr/>
            <p:nvPr/>
          </p:nvSpPr>
          <p:spPr>
            <a:xfrm>
              <a:off x="2034000" y="663022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5" name="矩形 24">
              <a:extLst>
                <a:ext uri="{FF2B5EF4-FFF2-40B4-BE49-F238E27FC236}">
                  <a16:creationId xmlns:a16="http://schemas.microsoft.com/office/drawing/2014/main" id="{FAB36D72-F714-4EB2-8CAE-02DAEBAE3E61}"/>
                </a:ext>
              </a:extLst>
            </p:cNvPr>
            <p:cNvSpPr/>
            <p:nvPr/>
          </p:nvSpPr>
          <p:spPr>
            <a:xfrm>
              <a:off x="4068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E5137340-E782-424F-AEB0-83B9FDA0B574}"/>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9" name="矩形 28">
              <a:extLst>
                <a:ext uri="{FF2B5EF4-FFF2-40B4-BE49-F238E27FC236}">
                  <a16:creationId xmlns:a16="http://schemas.microsoft.com/office/drawing/2014/main" id="{90762F89-A047-4ECF-A57D-7E9D07B0DEF7}"/>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0" name="矩形 29">
              <a:extLst>
                <a:ext uri="{FF2B5EF4-FFF2-40B4-BE49-F238E27FC236}">
                  <a16:creationId xmlns:a16="http://schemas.microsoft.com/office/drawing/2014/main" id="{0A62AC75-AA34-4D1A-A21D-80C2A0C1864B}"/>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8213072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lstStyle/>
          <a:p>
            <a:r>
              <a:rPr lang="en-US" altLang="zh-CN" dirty="0"/>
              <a:t>Implementation</a:t>
            </a:r>
            <a:endParaRPr lang="zh-CN" altLang="en-US" dirty="0"/>
          </a:p>
        </p:txBody>
      </p:sp>
      <p:sp>
        <p:nvSpPr>
          <p:cNvPr id="6" name="灯片编号占位符 1">
            <a:extLst>
              <a:ext uri="{FF2B5EF4-FFF2-40B4-BE49-F238E27FC236}">
                <a16:creationId xmlns:a16="http://schemas.microsoft.com/office/drawing/2014/main" id="{D1B85931-D998-415C-9844-514BA059298B}"/>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26" name="组合 25">
            <a:extLst>
              <a:ext uri="{FF2B5EF4-FFF2-40B4-BE49-F238E27FC236}">
                <a16:creationId xmlns:a16="http://schemas.microsoft.com/office/drawing/2014/main" id="{04BAEAC9-B99D-457B-B2B1-5BB781BD1AE5}"/>
              </a:ext>
            </a:extLst>
          </p:cNvPr>
          <p:cNvGrpSpPr/>
          <p:nvPr/>
        </p:nvGrpSpPr>
        <p:grpSpPr>
          <a:xfrm>
            <a:off x="486826" y="1024907"/>
            <a:ext cx="5433060" cy="2277093"/>
            <a:chOff x="1206798" y="1433060"/>
            <a:chExt cx="9778406" cy="2277093"/>
          </a:xfrm>
        </p:grpSpPr>
        <p:sp>
          <p:nvSpPr>
            <p:cNvPr id="18" name="矩形: 圆角 17">
              <a:extLst>
                <a:ext uri="{FF2B5EF4-FFF2-40B4-BE49-F238E27FC236}">
                  <a16:creationId xmlns:a16="http://schemas.microsoft.com/office/drawing/2014/main" id="{B8CE5F85-F308-47EC-A518-D85B96D76800}"/>
                </a:ext>
              </a:extLst>
            </p:cNvPr>
            <p:cNvSpPr/>
            <p:nvPr/>
          </p:nvSpPr>
          <p:spPr>
            <a:xfrm>
              <a:off x="1206798" y="1433061"/>
              <a:ext cx="9778406" cy="2277092"/>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9" name="矩形: 圆顶角 18">
              <a:extLst>
                <a:ext uri="{FF2B5EF4-FFF2-40B4-BE49-F238E27FC236}">
                  <a16:creationId xmlns:a16="http://schemas.microsoft.com/office/drawing/2014/main" id="{BA7525A8-5E3D-48B4-AAB2-2E99AB33B76E}"/>
                </a:ext>
              </a:extLst>
            </p:cNvPr>
            <p:cNvSpPr/>
            <p:nvPr/>
          </p:nvSpPr>
          <p:spPr>
            <a:xfrm>
              <a:off x="1206798" y="1433060"/>
              <a:ext cx="9778406" cy="432000"/>
            </a:xfrm>
            <a:prstGeom prst="round2SameRect">
              <a:avLst>
                <a:gd name="adj1" fmla="val 36333"/>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Georgia" panose="02040502050405020303" pitchFamily="18" charset="0"/>
                  <a:ea typeface="微软雅黑" panose="020B0503020204020204" pitchFamily="34" charset="-122"/>
                </a:rPr>
                <a:t>Hall and Classroom Scenarios</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pic>
        <p:nvPicPr>
          <p:cNvPr id="14" name="图片 13">
            <a:extLst>
              <a:ext uri="{FF2B5EF4-FFF2-40B4-BE49-F238E27FC236}">
                <a16:creationId xmlns:a16="http://schemas.microsoft.com/office/drawing/2014/main" id="{D51EC54B-F695-4442-86E1-EFA795BA32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4876" y="1507652"/>
            <a:ext cx="5177165" cy="1540318"/>
          </a:xfrm>
          <a:prstGeom prst="rect">
            <a:avLst/>
          </a:prstGeom>
        </p:spPr>
      </p:pic>
      <p:grpSp>
        <p:nvGrpSpPr>
          <p:cNvPr id="35" name="组合 34">
            <a:extLst>
              <a:ext uri="{FF2B5EF4-FFF2-40B4-BE49-F238E27FC236}">
                <a16:creationId xmlns:a16="http://schemas.microsoft.com/office/drawing/2014/main" id="{83C2B44A-C749-4043-8876-6F3A26E7F063}"/>
              </a:ext>
            </a:extLst>
          </p:cNvPr>
          <p:cNvGrpSpPr/>
          <p:nvPr/>
        </p:nvGrpSpPr>
        <p:grpSpPr>
          <a:xfrm>
            <a:off x="6266113" y="1713997"/>
            <a:ext cx="5433060" cy="3987747"/>
            <a:chOff x="6445132" y="1425868"/>
            <a:chExt cx="5433060" cy="3987747"/>
          </a:xfrm>
        </p:grpSpPr>
        <p:grpSp>
          <p:nvGrpSpPr>
            <p:cNvPr id="32" name="组合 31">
              <a:extLst>
                <a:ext uri="{FF2B5EF4-FFF2-40B4-BE49-F238E27FC236}">
                  <a16:creationId xmlns:a16="http://schemas.microsoft.com/office/drawing/2014/main" id="{DB6DB070-99F1-40B3-BB17-A4A0547CA2C9}"/>
                </a:ext>
              </a:extLst>
            </p:cNvPr>
            <p:cNvGrpSpPr/>
            <p:nvPr/>
          </p:nvGrpSpPr>
          <p:grpSpPr>
            <a:xfrm>
              <a:off x="6445132" y="1425868"/>
              <a:ext cx="5433060" cy="3987747"/>
              <a:chOff x="1206798" y="1433060"/>
              <a:chExt cx="9778406" cy="3987747"/>
            </a:xfrm>
          </p:grpSpPr>
          <p:sp>
            <p:nvSpPr>
              <p:cNvPr id="33" name="矩形: 圆角 32">
                <a:extLst>
                  <a:ext uri="{FF2B5EF4-FFF2-40B4-BE49-F238E27FC236}">
                    <a16:creationId xmlns:a16="http://schemas.microsoft.com/office/drawing/2014/main" id="{1BBCC410-185C-45A5-9D2C-8EB9D04F7604}"/>
                  </a:ext>
                </a:extLst>
              </p:cNvPr>
              <p:cNvSpPr/>
              <p:nvPr/>
            </p:nvSpPr>
            <p:spPr>
              <a:xfrm>
                <a:off x="1206798" y="1433061"/>
                <a:ext cx="9778406" cy="3987746"/>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4" name="矩形: 圆顶角 33">
                <a:extLst>
                  <a:ext uri="{FF2B5EF4-FFF2-40B4-BE49-F238E27FC236}">
                    <a16:creationId xmlns:a16="http://schemas.microsoft.com/office/drawing/2014/main" id="{594EB0B9-C1DE-4B8D-B7EF-CC9607395D36}"/>
                  </a:ext>
                </a:extLst>
              </p:cNvPr>
              <p:cNvSpPr/>
              <p:nvPr/>
            </p:nvSpPr>
            <p:spPr>
              <a:xfrm>
                <a:off x="1206798" y="1433060"/>
                <a:ext cx="9778406"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Georgia" panose="02040502050405020303" pitchFamily="18" charset="0"/>
                    <a:ea typeface="微软雅黑" panose="020B0503020204020204" pitchFamily="34" charset="-122"/>
                  </a:rPr>
                  <a:t>The Realistic AP Deployment</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pic>
          <p:nvPicPr>
            <p:cNvPr id="17" name="图片 16">
              <a:extLst>
                <a:ext uri="{FF2B5EF4-FFF2-40B4-BE49-F238E27FC236}">
                  <a16:creationId xmlns:a16="http://schemas.microsoft.com/office/drawing/2014/main" id="{522AD10C-D3F2-4677-8CCA-C4C6CB05E98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20914" y="2102328"/>
              <a:ext cx="5081496" cy="3195861"/>
            </a:xfrm>
            <a:prstGeom prst="rect">
              <a:avLst/>
            </a:prstGeom>
          </p:spPr>
        </p:pic>
      </p:grpSp>
      <p:grpSp>
        <p:nvGrpSpPr>
          <p:cNvPr id="31" name="组合 30">
            <a:extLst>
              <a:ext uri="{FF2B5EF4-FFF2-40B4-BE49-F238E27FC236}">
                <a16:creationId xmlns:a16="http://schemas.microsoft.com/office/drawing/2014/main" id="{36BD8FF1-71E3-4E13-9DCA-67F260164819}"/>
              </a:ext>
            </a:extLst>
          </p:cNvPr>
          <p:cNvGrpSpPr/>
          <p:nvPr/>
        </p:nvGrpSpPr>
        <p:grpSpPr>
          <a:xfrm>
            <a:off x="486826" y="3640282"/>
            <a:ext cx="5433060" cy="2804968"/>
            <a:chOff x="906780" y="3707871"/>
            <a:chExt cx="5433060" cy="2804968"/>
          </a:xfrm>
        </p:grpSpPr>
        <p:grpSp>
          <p:nvGrpSpPr>
            <p:cNvPr id="27" name="组合 26">
              <a:extLst>
                <a:ext uri="{FF2B5EF4-FFF2-40B4-BE49-F238E27FC236}">
                  <a16:creationId xmlns:a16="http://schemas.microsoft.com/office/drawing/2014/main" id="{DCD1DB99-AF4D-404C-9561-C2A4B3DAC70C}"/>
                </a:ext>
              </a:extLst>
            </p:cNvPr>
            <p:cNvGrpSpPr/>
            <p:nvPr/>
          </p:nvGrpSpPr>
          <p:grpSpPr>
            <a:xfrm>
              <a:off x="906780" y="3707871"/>
              <a:ext cx="5433060" cy="2804968"/>
              <a:chOff x="1206798" y="1433060"/>
              <a:chExt cx="9778406" cy="2804968"/>
            </a:xfrm>
          </p:grpSpPr>
          <p:sp>
            <p:nvSpPr>
              <p:cNvPr id="28" name="矩形: 圆角 27">
                <a:extLst>
                  <a:ext uri="{FF2B5EF4-FFF2-40B4-BE49-F238E27FC236}">
                    <a16:creationId xmlns:a16="http://schemas.microsoft.com/office/drawing/2014/main" id="{D5ABFC8D-7471-4DF4-A8BB-EE543673C5E0}"/>
                  </a:ext>
                </a:extLst>
              </p:cNvPr>
              <p:cNvSpPr/>
              <p:nvPr/>
            </p:nvSpPr>
            <p:spPr>
              <a:xfrm>
                <a:off x="1206798" y="1433060"/>
                <a:ext cx="9778406" cy="2804968"/>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9" name="矩形: 圆顶角 28">
                <a:extLst>
                  <a:ext uri="{FF2B5EF4-FFF2-40B4-BE49-F238E27FC236}">
                    <a16:creationId xmlns:a16="http://schemas.microsoft.com/office/drawing/2014/main" id="{585660A6-8185-4C06-95EA-A920ECDB7172}"/>
                  </a:ext>
                </a:extLst>
              </p:cNvPr>
              <p:cNvSpPr/>
              <p:nvPr/>
            </p:nvSpPr>
            <p:spPr>
              <a:xfrm>
                <a:off x="1206798" y="1433060"/>
                <a:ext cx="9778406" cy="432000"/>
              </a:xfrm>
              <a:prstGeom prst="round2SameRect">
                <a:avLst>
                  <a:gd name="adj1" fmla="val 47357"/>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Georgia" panose="02040502050405020303" pitchFamily="18" charset="0"/>
                    <a:ea typeface="微软雅黑" panose="020B0503020204020204" pitchFamily="34" charset="-122"/>
                  </a:rPr>
                  <a:t>Localized Target and the LWA</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pic>
          <p:nvPicPr>
            <p:cNvPr id="16" name="图片 15">
              <a:extLst>
                <a:ext uri="{FF2B5EF4-FFF2-40B4-BE49-F238E27FC236}">
                  <a16:creationId xmlns:a16="http://schemas.microsoft.com/office/drawing/2014/main" id="{3375298E-9F95-4F0E-BE9D-7A03610975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7217" y="4252324"/>
              <a:ext cx="5177165" cy="1993108"/>
            </a:xfrm>
            <a:prstGeom prst="rect">
              <a:avLst/>
            </a:prstGeom>
          </p:spPr>
        </p:pic>
      </p:grp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AE3EE2E7-1692-4D29-A858-4624CED193DE}"/>
                  </a:ext>
                </a:extLst>
              </p:cNvPr>
              <p:cNvSpPr txBox="1"/>
              <p:nvPr/>
            </p:nvSpPr>
            <p:spPr>
              <a:xfrm>
                <a:off x="584876" y="3063036"/>
                <a:ext cx="2539323" cy="230832"/>
              </a:xfrm>
              <a:prstGeom prst="rect">
                <a:avLst/>
              </a:prstGeom>
              <a:noFill/>
            </p:spPr>
            <p:txBody>
              <a:bodyPr wrap="square" rtlCol="0" anchor="b">
                <a:spAutoFit/>
              </a:bodyPr>
              <a:lstStyle/>
              <a:p>
                <a:pPr algn="ctr"/>
                <a:r>
                  <a:rPr lang="en-US" altLang="zh-CN" sz="900" b="1" dirty="0">
                    <a:solidFill>
                      <a:srgbClr val="81308C"/>
                    </a:solidFill>
                    <a:latin typeface="Georgia" panose="02040502050405020303" pitchFamily="18" charset="0"/>
                    <a:ea typeface="微软雅黑" panose="020B0503020204020204" pitchFamily="34" charset="-122"/>
                    <a:cs typeface="+mj-cs"/>
                  </a:rPr>
                  <a:t>(Hall: </a:t>
                </a:r>
                <a:r>
                  <a:rPr lang="en-US" altLang="zh-CN" sz="900" b="1" dirty="0">
                    <a:solidFill>
                      <a:srgbClr val="81308C"/>
                    </a:solidFill>
                    <a:latin typeface="Century Schoolbook" panose="02040604050505020304" pitchFamily="18" charset="0"/>
                    <a:ea typeface="微软雅黑" panose="020B0503020204020204" pitchFamily="34" charset="-122"/>
                    <a:cs typeface="+mj-cs"/>
                  </a:rPr>
                  <a:t>6.2</a:t>
                </a:r>
                <a:r>
                  <a:rPr lang="en-US" altLang="zh-CN" sz="900" b="1" dirty="0">
                    <a:solidFill>
                      <a:srgbClr val="81308C"/>
                    </a:solidFill>
                    <a:latin typeface="Georgia" panose="02040502050405020303" pitchFamily="18" charset="0"/>
                    <a:ea typeface="微软雅黑" panose="020B0503020204020204" pitchFamily="34" charset="-122"/>
                    <a:cs typeface="+mj-cs"/>
                  </a:rPr>
                  <a:t> m</a:t>
                </a:r>
                <a14:m>
                  <m:oMath xmlns:m="http://schemas.openxmlformats.org/officeDocument/2006/math">
                    <m:r>
                      <a:rPr lang="en-US" altLang="zh-CN" sz="900" b="1" i="0" smtClean="0">
                        <a:solidFill>
                          <a:srgbClr val="81308C"/>
                        </a:solidFill>
                        <a:latin typeface="Cambria Math" panose="02040503050406030204" pitchFamily="18" charset="0"/>
                        <a:ea typeface="微软雅黑" panose="020B0503020204020204" pitchFamily="34" charset="-122"/>
                        <a:cs typeface="+mj-cs"/>
                      </a:rPr>
                      <m:t> </m:t>
                    </m:r>
                    <m:r>
                      <a:rPr lang="en-US" altLang="zh-CN" sz="900" b="1" i="1" smtClean="0">
                        <a:solidFill>
                          <a:srgbClr val="81308C"/>
                        </a:solidFill>
                        <a:latin typeface="Cambria Math" panose="02040503050406030204" pitchFamily="18" charset="0"/>
                        <a:ea typeface="微软雅黑" panose="020B0503020204020204" pitchFamily="34" charset="-122"/>
                        <a:cs typeface="+mj-cs"/>
                      </a:rPr>
                      <m:t>×</m:t>
                    </m:r>
                  </m:oMath>
                </a14:m>
                <a:r>
                  <a:rPr lang="en-US" altLang="zh-CN" sz="900" b="1" dirty="0">
                    <a:solidFill>
                      <a:srgbClr val="81308C"/>
                    </a:solidFill>
                    <a:latin typeface="Georgia" panose="02040502050405020303" pitchFamily="18" charset="0"/>
                    <a:ea typeface="微软雅黑" panose="020B0503020204020204" pitchFamily="34" charset="-122"/>
                    <a:cs typeface="+mj-cs"/>
                  </a:rPr>
                  <a:t> </a:t>
                </a:r>
                <a:r>
                  <a:rPr lang="en-US" altLang="zh-CN" sz="900" b="1" dirty="0">
                    <a:solidFill>
                      <a:srgbClr val="81308C"/>
                    </a:solidFill>
                    <a:latin typeface="Century Schoolbook" panose="02040604050505020304" pitchFamily="18" charset="0"/>
                    <a:ea typeface="微软雅黑" panose="020B0503020204020204" pitchFamily="34" charset="-122"/>
                    <a:cs typeface="+mj-cs"/>
                  </a:rPr>
                  <a:t>4.5 </a:t>
                </a:r>
                <a:r>
                  <a:rPr lang="en-US" altLang="zh-CN" sz="900" b="1" dirty="0">
                    <a:solidFill>
                      <a:srgbClr val="81308C"/>
                    </a:solidFill>
                    <a:latin typeface="Georgia" panose="02040502050405020303" pitchFamily="18" charset="0"/>
                    <a:ea typeface="微软雅黑" panose="020B0503020204020204" pitchFamily="34" charset="-122"/>
                    <a:cs typeface="+mj-cs"/>
                  </a:rPr>
                  <a:t>m)</a:t>
                </a:r>
                <a:endParaRPr lang="zh-CN" altLang="en-US" sz="900" b="1" dirty="0">
                  <a:solidFill>
                    <a:srgbClr val="A5A5A5"/>
                  </a:solidFill>
                  <a:latin typeface="Georgia" panose="02040502050405020303" pitchFamily="18" charset="0"/>
                  <a:ea typeface="微软雅黑" panose="020B0503020204020204" pitchFamily="34" charset="-122"/>
                  <a:cs typeface="+mj-cs"/>
                </a:endParaRPr>
              </a:p>
            </p:txBody>
          </p:sp>
        </mc:Choice>
        <mc:Fallback xmlns="">
          <p:sp>
            <p:nvSpPr>
              <p:cNvPr id="25" name="文本框 24">
                <a:extLst>
                  <a:ext uri="{FF2B5EF4-FFF2-40B4-BE49-F238E27FC236}">
                    <a16:creationId xmlns:a16="http://schemas.microsoft.com/office/drawing/2014/main" id="{AE3EE2E7-1692-4D29-A858-4624CED193DE}"/>
                  </a:ext>
                </a:extLst>
              </p:cNvPr>
              <p:cNvSpPr txBox="1">
                <a:spLocks noRot="1" noChangeAspect="1" noMove="1" noResize="1" noEditPoints="1" noAdjustHandles="1" noChangeArrowheads="1" noChangeShapeType="1" noTextEdit="1"/>
              </p:cNvSpPr>
              <p:nvPr/>
            </p:nvSpPr>
            <p:spPr>
              <a:xfrm>
                <a:off x="584876" y="3063036"/>
                <a:ext cx="2539323" cy="230832"/>
              </a:xfrm>
              <a:prstGeom prst="rect">
                <a:avLst/>
              </a:prstGeom>
              <a:blipFill>
                <a:blip r:embed="rId6"/>
                <a:stretch>
                  <a:fillRect b="-1052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3B56439C-736A-46AD-BDF7-DF91791D8F20}"/>
                  </a:ext>
                </a:extLst>
              </p:cNvPr>
              <p:cNvSpPr txBox="1"/>
              <p:nvPr/>
            </p:nvSpPr>
            <p:spPr>
              <a:xfrm>
                <a:off x="3222249" y="3063036"/>
                <a:ext cx="2539323" cy="230832"/>
              </a:xfrm>
              <a:prstGeom prst="rect">
                <a:avLst/>
              </a:prstGeom>
              <a:noFill/>
            </p:spPr>
            <p:txBody>
              <a:bodyPr wrap="square" rtlCol="0" anchor="b">
                <a:spAutoFit/>
              </a:bodyPr>
              <a:lstStyle/>
              <a:p>
                <a:pPr algn="ctr"/>
                <a:r>
                  <a:rPr lang="en-US" altLang="zh-CN" sz="900" b="1" dirty="0">
                    <a:solidFill>
                      <a:srgbClr val="81308C"/>
                    </a:solidFill>
                    <a:latin typeface="Georgia" panose="02040502050405020303" pitchFamily="18" charset="0"/>
                    <a:ea typeface="微软雅黑" panose="020B0503020204020204" pitchFamily="34" charset="-122"/>
                    <a:cs typeface="+mj-cs"/>
                  </a:rPr>
                  <a:t>(Classroom: </a:t>
                </a:r>
                <a:r>
                  <a:rPr lang="en-US" altLang="zh-CN" sz="900" b="1" dirty="0">
                    <a:solidFill>
                      <a:srgbClr val="81308C"/>
                    </a:solidFill>
                    <a:latin typeface="Century Schoolbook" panose="02040604050505020304" pitchFamily="18" charset="0"/>
                    <a:ea typeface="微软雅黑" panose="020B0503020204020204" pitchFamily="34" charset="-122"/>
                    <a:cs typeface="+mj-cs"/>
                  </a:rPr>
                  <a:t>10.6</a:t>
                </a:r>
                <a:r>
                  <a:rPr lang="en-US" altLang="zh-CN" sz="900" b="1" dirty="0">
                    <a:solidFill>
                      <a:srgbClr val="81308C"/>
                    </a:solidFill>
                    <a:latin typeface="Georgia" panose="02040502050405020303" pitchFamily="18" charset="0"/>
                    <a:ea typeface="微软雅黑" panose="020B0503020204020204" pitchFamily="34" charset="-122"/>
                    <a:cs typeface="+mj-cs"/>
                  </a:rPr>
                  <a:t> m</a:t>
                </a:r>
                <a14:m>
                  <m:oMath xmlns:m="http://schemas.openxmlformats.org/officeDocument/2006/math">
                    <m:r>
                      <a:rPr lang="en-US" altLang="zh-CN" sz="900" b="1" i="0" smtClean="0">
                        <a:solidFill>
                          <a:srgbClr val="81308C"/>
                        </a:solidFill>
                        <a:latin typeface="Cambria Math" panose="02040503050406030204" pitchFamily="18" charset="0"/>
                        <a:ea typeface="微软雅黑" panose="020B0503020204020204" pitchFamily="34" charset="-122"/>
                        <a:cs typeface="+mj-cs"/>
                      </a:rPr>
                      <m:t> </m:t>
                    </m:r>
                    <m:r>
                      <a:rPr lang="en-US" altLang="zh-CN" sz="900" b="1" i="1" smtClean="0">
                        <a:solidFill>
                          <a:srgbClr val="81308C"/>
                        </a:solidFill>
                        <a:latin typeface="Cambria Math" panose="02040503050406030204" pitchFamily="18" charset="0"/>
                        <a:ea typeface="微软雅黑" panose="020B0503020204020204" pitchFamily="34" charset="-122"/>
                        <a:cs typeface="+mj-cs"/>
                      </a:rPr>
                      <m:t>×</m:t>
                    </m:r>
                  </m:oMath>
                </a14:m>
                <a:r>
                  <a:rPr lang="en-US" altLang="zh-CN" sz="900" b="1" dirty="0">
                    <a:solidFill>
                      <a:srgbClr val="81308C"/>
                    </a:solidFill>
                    <a:latin typeface="Georgia" panose="02040502050405020303" pitchFamily="18" charset="0"/>
                    <a:ea typeface="微软雅黑" panose="020B0503020204020204" pitchFamily="34" charset="-122"/>
                    <a:cs typeface="+mj-cs"/>
                  </a:rPr>
                  <a:t> </a:t>
                </a:r>
                <a:r>
                  <a:rPr lang="en-US" altLang="zh-CN" sz="900" b="1" dirty="0">
                    <a:solidFill>
                      <a:srgbClr val="81308C"/>
                    </a:solidFill>
                    <a:latin typeface="Century Schoolbook" panose="02040604050505020304" pitchFamily="18" charset="0"/>
                    <a:ea typeface="微软雅黑" panose="020B0503020204020204" pitchFamily="34" charset="-122"/>
                    <a:cs typeface="+mj-cs"/>
                  </a:rPr>
                  <a:t>7.1</a:t>
                </a:r>
                <a:r>
                  <a:rPr lang="en-US" altLang="zh-CN" sz="900" b="1" dirty="0">
                    <a:solidFill>
                      <a:srgbClr val="81308C"/>
                    </a:solidFill>
                    <a:latin typeface="Georgia" panose="02040502050405020303" pitchFamily="18" charset="0"/>
                    <a:ea typeface="微软雅黑" panose="020B0503020204020204" pitchFamily="34" charset="-122"/>
                    <a:cs typeface="+mj-cs"/>
                  </a:rPr>
                  <a:t> m)</a:t>
                </a:r>
                <a:endParaRPr lang="zh-CN" altLang="en-US" sz="900" b="1" dirty="0">
                  <a:solidFill>
                    <a:srgbClr val="A5A5A5"/>
                  </a:solidFill>
                  <a:latin typeface="Georgia" panose="02040502050405020303" pitchFamily="18" charset="0"/>
                  <a:ea typeface="微软雅黑" panose="020B0503020204020204" pitchFamily="34" charset="-122"/>
                  <a:cs typeface="+mj-cs"/>
                </a:endParaRPr>
              </a:p>
            </p:txBody>
          </p:sp>
        </mc:Choice>
        <mc:Fallback xmlns="">
          <p:sp>
            <p:nvSpPr>
              <p:cNvPr id="30" name="文本框 29">
                <a:extLst>
                  <a:ext uri="{FF2B5EF4-FFF2-40B4-BE49-F238E27FC236}">
                    <a16:creationId xmlns:a16="http://schemas.microsoft.com/office/drawing/2014/main" id="{3B56439C-736A-46AD-BDF7-DF91791D8F20}"/>
                  </a:ext>
                </a:extLst>
              </p:cNvPr>
              <p:cNvSpPr txBox="1">
                <a:spLocks noRot="1" noChangeAspect="1" noMove="1" noResize="1" noEditPoints="1" noAdjustHandles="1" noChangeArrowheads="1" noChangeShapeType="1" noTextEdit="1"/>
              </p:cNvSpPr>
              <p:nvPr/>
            </p:nvSpPr>
            <p:spPr>
              <a:xfrm>
                <a:off x="3222249" y="3063036"/>
                <a:ext cx="2539323" cy="230832"/>
              </a:xfrm>
              <a:prstGeom prst="rect">
                <a:avLst/>
              </a:prstGeom>
              <a:blipFill>
                <a:blip r:embed="rId7"/>
                <a:stretch>
                  <a:fillRect b="-10526"/>
                </a:stretch>
              </a:blipFill>
            </p:spPr>
            <p:txBody>
              <a:bodyPr/>
              <a:lstStyle/>
              <a:p>
                <a:r>
                  <a:rPr lang="zh-CN" altLang="en-US">
                    <a:noFill/>
                  </a:rPr>
                  <a:t> </a:t>
                </a:r>
              </a:p>
            </p:txBody>
          </p:sp>
        </mc:Fallback>
      </mc:AlternateContent>
      <p:sp>
        <p:nvSpPr>
          <p:cNvPr id="36" name="文本框 35">
            <a:extLst>
              <a:ext uri="{FF2B5EF4-FFF2-40B4-BE49-F238E27FC236}">
                <a16:creationId xmlns:a16="http://schemas.microsoft.com/office/drawing/2014/main" id="{809EA31E-7065-4097-9F93-344AED861185}"/>
              </a:ext>
            </a:extLst>
          </p:cNvPr>
          <p:cNvSpPr txBox="1"/>
          <p:nvPr/>
        </p:nvSpPr>
        <p:spPr>
          <a:xfrm>
            <a:off x="647263" y="6214418"/>
            <a:ext cx="5177165" cy="230832"/>
          </a:xfrm>
          <a:prstGeom prst="rect">
            <a:avLst/>
          </a:prstGeom>
          <a:noFill/>
        </p:spPr>
        <p:txBody>
          <a:bodyPr wrap="square" rtlCol="0" anchor="b">
            <a:spAutoFit/>
          </a:bodyPr>
          <a:lstStyle/>
          <a:p>
            <a:pPr algn="ctr"/>
            <a:r>
              <a:rPr lang="en-US" altLang="zh-CN" sz="900" b="1" dirty="0">
                <a:solidFill>
                  <a:srgbClr val="81308C"/>
                </a:solidFill>
                <a:latin typeface="Georgia" panose="02040502050405020303" pitchFamily="18" charset="0"/>
                <a:ea typeface="微软雅黑" panose="020B0503020204020204" pitchFamily="34" charset="-122"/>
                <a:cs typeface="+mj-cs"/>
              </a:rPr>
              <a:t>(Frequency Band: </a:t>
            </a:r>
            <a:r>
              <a:rPr lang="en-US" altLang="zh-CN" sz="900" b="1" dirty="0">
                <a:solidFill>
                  <a:srgbClr val="81308C"/>
                </a:solidFill>
                <a:latin typeface="Century Schoolbook" panose="02040604050505020304" pitchFamily="18" charset="0"/>
                <a:ea typeface="微软雅黑" panose="020B0503020204020204" pitchFamily="34" charset="-122"/>
                <a:cs typeface="+mj-cs"/>
              </a:rPr>
              <a:t>5.17 </a:t>
            </a:r>
            <a:r>
              <a:rPr lang="en-US" altLang="zh-CN" sz="900" b="1" dirty="0">
                <a:solidFill>
                  <a:srgbClr val="81308C"/>
                </a:solidFill>
                <a:latin typeface="Georgia" panose="02040502050405020303" pitchFamily="18" charset="0"/>
                <a:ea typeface="微软雅黑" panose="020B0503020204020204" pitchFamily="34" charset="-122"/>
                <a:cs typeface="+mj-cs"/>
              </a:rPr>
              <a:t>GHz ~ </a:t>
            </a:r>
            <a:r>
              <a:rPr lang="en-US" altLang="zh-CN" sz="900" b="1" dirty="0">
                <a:solidFill>
                  <a:srgbClr val="81308C"/>
                </a:solidFill>
                <a:latin typeface="Century Schoolbook" panose="02040604050505020304" pitchFamily="18" charset="0"/>
                <a:ea typeface="微软雅黑" panose="020B0503020204020204" pitchFamily="34" charset="-122"/>
                <a:cs typeface="+mj-cs"/>
              </a:rPr>
              <a:t>5.33</a:t>
            </a:r>
            <a:r>
              <a:rPr lang="en-US" altLang="zh-CN" sz="900" b="1" dirty="0">
                <a:solidFill>
                  <a:srgbClr val="81308C"/>
                </a:solidFill>
                <a:latin typeface="Georgia" panose="02040502050405020303" pitchFamily="18" charset="0"/>
                <a:ea typeface="微软雅黑" panose="020B0503020204020204" pitchFamily="34" charset="-122"/>
                <a:cs typeface="+mj-cs"/>
              </a:rPr>
              <a:t> GHz)</a:t>
            </a:r>
            <a:endParaRPr lang="zh-CN" altLang="en-US" sz="900" b="1" dirty="0">
              <a:solidFill>
                <a:srgbClr val="A5A5A5"/>
              </a:solidFill>
              <a:latin typeface="Georgia" panose="02040502050405020303" pitchFamily="18" charset="0"/>
              <a:ea typeface="微软雅黑" panose="020B0503020204020204" pitchFamily="34" charset="-122"/>
              <a:cs typeface="+mj-cs"/>
            </a:endParaRPr>
          </a:p>
        </p:txBody>
      </p:sp>
      <p:pic>
        <p:nvPicPr>
          <p:cNvPr id="37" name="图片 36">
            <a:extLst>
              <a:ext uri="{FF2B5EF4-FFF2-40B4-BE49-F238E27FC236}">
                <a16:creationId xmlns:a16="http://schemas.microsoft.com/office/drawing/2014/main" id="{4A0BFDCA-53F0-4771-92C7-F83470AB83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3" name="组合 2">
            <a:extLst>
              <a:ext uri="{FF2B5EF4-FFF2-40B4-BE49-F238E27FC236}">
                <a16:creationId xmlns:a16="http://schemas.microsoft.com/office/drawing/2014/main" id="{63045A60-CD9F-4E39-A61F-8350A9067636}"/>
              </a:ext>
            </a:extLst>
          </p:cNvPr>
          <p:cNvGrpSpPr/>
          <p:nvPr/>
        </p:nvGrpSpPr>
        <p:grpSpPr>
          <a:xfrm>
            <a:off x="-6000" y="6629490"/>
            <a:ext cx="12204000" cy="229422"/>
            <a:chOff x="-6000" y="6629490"/>
            <a:chExt cx="12204000" cy="229422"/>
          </a:xfrm>
        </p:grpSpPr>
        <p:sp>
          <p:nvSpPr>
            <p:cNvPr id="39" name="矩形 38">
              <a:extLst>
                <a:ext uri="{FF2B5EF4-FFF2-40B4-BE49-F238E27FC236}">
                  <a16:creationId xmlns:a16="http://schemas.microsoft.com/office/drawing/2014/main" id="{E54E95B1-8014-4F45-A2EA-BDE1EDCAF287}"/>
                </a:ext>
              </a:extLst>
            </p:cNvPr>
            <p:cNvSpPr/>
            <p:nvPr/>
          </p:nvSpPr>
          <p:spPr>
            <a:xfrm>
              <a:off x="-6000" y="662949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0" name="矩形 39">
              <a:extLst>
                <a:ext uri="{FF2B5EF4-FFF2-40B4-BE49-F238E27FC236}">
                  <a16:creationId xmlns:a16="http://schemas.microsoft.com/office/drawing/2014/main" id="{46A86E9C-A5F6-4C2F-B311-8CF1D2E177A3}"/>
                </a:ext>
              </a:extLst>
            </p:cNvPr>
            <p:cNvSpPr/>
            <p:nvPr/>
          </p:nvSpPr>
          <p:spPr>
            <a:xfrm>
              <a:off x="2028000" y="663031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1" name="矩形 40">
              <a:extLst>
                <a:ext uri="{FF2B5EF4-FFF2-40B4-BE49-F238E27FC236}">
                  <a16:creationId xmlns:a16="http://schemas.microsoft.com/office/drawing/2014/main" id="{392524C6-EC7C-4697-8B6D-38CE6A9844EB}"/>
                </a:ext>
              </a:extLst>
            </p:cNvPr>
            <p:cNvSpPr/>
            <p:nvPr/>
          </p:nvSpPr>
          <p:spPr>
            <a:xfrm>
              <a:off x="4062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2" name="矩形 41">
              <a:extLst>
                <a:ext uri="{FF2B5EF4-FFF2-40B4-BE49-F238E27FC236}">
                  <a16:creationId xmlns:a16="http://schemas.microsoft.com/office/drawing/2014/main" id="{F4642FBB-608E-4BA7-8A93-47316BC1A494}"/>
                </a:ext>
              </a:extLst>
            </p:cNvPr>
            <p:cNvSpPr/>
            <p:nvPr/>
          </p:nvSpPr>
          <p:spPr>
            <a:xfrm>
              <a:off x="6096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3" name="矩形 42">
              <a:extLst>
                <a:ext uri="{FF2B5EF4-FFF2-40B4-BE49-F238E27FC236}">
                  <a16:creationId xmlns:a16="http://schemas.microsoft.com/office/drawing/2014/main" id="{2E6C429F-00F1-40E9-9E74-213F84F4D722}"/>
                </a:ext>
              </a:extLst>
            </p:cNvPr>
            <p:cNvSpPr/>
            <p:nvPr/>
          </p:nvSpPr>
          <p:spPr>
            <a:xfrm>
              <a:off x="8130000" y="662949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Evaluation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44" name="矩形 43">
              <a:extLst>
                <a:ext uri="{FF2B5EF4-FFF2-40B4-BE49-F238E27FC236}">
                  <a16:creationId xmlns:a16="http://schemas.microsoft.com/office/drawing/2014/main" id="{9579F5AD-C85F-414F-AEB9-38DFFD901DD2}"/>
                </a:ext>
              </a:extLst>
            </p:cNvPr>
            <p:cNvSpPr/>
            <p:nvPr/>
          </p:nvSpPr>
          <p:spPr>
            <a:xfrm>
              <a:off x="10164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23368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normAutofit/>
          </a:bodyPr>
          <a:lstStyle/>
          <a:p>
            <a:r>
              <a:rPr lang="en-US" altLang="zh-CN" dirty="0"/>
              <a:t>Overall Performance</a:t>
            </a:r>
            <a:endParaRPr lang="zh-CN" altLang="en-US" dirty="0"/>
          </a:p>
        </p:txBody>
      </p:sp>
      <p:sp>
        <p:nvSpPr>
          <p:cNvPr id="6" name="灯片编号占位符 1">
            <a:extLst>
              <a:ext uri="{FF2B5EF4-FFF2-40B4-BE49-F238E27FC236}">
                <a16:creationId xmlns:a16="http://schemas.microsoft.com/office/drawing/2014/main" id="{D1B85931-D998-415C-9844-514BA059298B}"/>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3ED04A22-5C11-4671-A981-1595916C0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91" y="853585"/>
            <a:ext cx="2033380" cy="1969133"/>
          </a:xfrm>
          <a:prstGeom prst="rect">
            <a:avLst/>
          </a:prstGeom>
        </p:spPr>
      </p:pic>
      <p:pic>
        <p:nvPicPr>
          <p:cNvPr id="20" name="图片 19">
            <a:extLst>
              <a:ext uri="{FF2B5EF4-FFF2-40B4-BE49-F238E27FC236}">
                <a16:creationId xmlns:a16="http://schemas.microsoft.com/office/drawing/2014/main" id="{4FD94B0B-79D3-4C2E-A2B9-F95A7CE14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703" y="858076"/>
            <a:ext cx="2033380" cy="1969133"/>
          </a:xfrm>
          <a:prstGeom prst="rect">
            <a:avLst/>
          </a:prstGeom>
        </p:spPr>
      </p:pic>
      <p:sp>
        <p:nvSpPr>
          <p:cNvPr id="40" name="矩形 39">
            <a:extLst>
              <a:ext uri="{FF2B5EF4-FFF2-40B4-BE49-F238E27FC236}">
                <a16:creationId xmlns:a16="http://schemas.microsoft.com/office/drawing/2014/main" id="{A145C59B-55CE-4D04-A283-CC19D8FE66C7}"/>
              </a:ext>
            </a:extLst>
          </p:cNvPr>
          <p:cNvSpPr/>
          <p:nvPr/>
        </p:nvSpPr>
        <p:spPr>
          <a:xfrm>
            <a:off x="742972" y="2717196"/>
            <a:ext cx="2130770" cy="307777"/>
          </a:xfrm>
          <a:prstGeom prst="rect">
            <a:avLst/>
          </a:prstGeom>
        </p:spPr>
        <p:txBody>
          <a:bodyPr wrap="square">
            <a:spAutoFit/>
          </a:bodyPr>
          <a:lstStyle/>
          <a:p>
            <a:pPr algn="ctr"/>
            <a:r>
              <a:rPr lang="en-US" altLang="zh-CN" sz="1400" b="1" dirty="0">
                <a:latin typeface="Georgia" panose="02040502050405020303" pitchFamily="18" charset="0"/>
                <a:ea typeface="微软雅黑" panose="020B0503020204020204" pitchFamily="34" charset="-122"/>
                <a:cs typeface="Times New Roman" panose="02020603050405020304" pitchFamily="18" charset="0"/>
              </a:rPr>
              <a:t>Hall</a:t>
            </a:r>
            <a:endParaRPr lang="zh-CN" altLang="en-US" sz="1400" dirty="0">
              <a:latin typeface="Georgia" panose="02040502050405020303" pitchFamily="18" charset="0"/>
              <a:ea typeface="微软雅黑" panose="020B0503020204020204" pitchFamily="34" charset="-122"/>
            </a:endParaRPr>
          </a:p>
        </p:txBody>
      </p:sp>
      <p:sp>
        <p:nvSpPr>
          <p:cNvPr id="43" name="矩形 42">
            <a:extLst>
              <a:ext uri="{FF2B5EF4-FFF2-40B4-BE49-F238E27FC236}">
                <a16:creationId xmlns:a16="http://schemas.microsoft.com/office/drawing/2014/main" id="{E85929C5-5C10-47DC-A5E8-D112270F9BD1}"/>
              </a:ext>
            </a:extLst>
          </p:cNvPr>
          <p:cNvSpPr/>
          <p:nvPr/>
        </p:nvSpPr>
        <p:spPr>
          <a:xfrm>
            <a:off x="2938787" y="2717198"/>
            <a:ext cx="2130770" cy="307777"/>
          </a:xfrm>
          <a:prstGeom prst="rect">
            <a:avLst/>
          </a:prstGeom>
        </p:spPr>
        <p:txBody>
          <a:bodyPr wrap="square">
            <a:spAutoFit/>
          </a:bodyPr>
          <a:lstStyle/>
          <a:p>
            <a:pPr algn="ctr"/>
            <a:r>
              <a:rPr lang="en-US" altLang="zh-CN" sz="1400" b="1" dirty="0">
                <a:latin typeface="Georgia" panose="02040502050405020303" pitchFamily="18" charset="0"/>
                <a:ea typeface="微软雅黑" panose="020B0503020204020204" pitchFamily="34" charset="-122"/>
                <a:cs typeface="Times New Roman" panose="02020603050405020304" pitchFamily="18" charset="0"/>
              </a:rPr>
              <a:t>Corridor</a:t>
            </a:r>
            <a:endParaRPr lang="zh-CN" altLang="en-US" sz="1400" dirty="0">
              <a:latin typeface="Georgia" panose="02040502050405020303" pitchFamily="18" charset="0"/>
              <a:ea typeface="微软雅黑" panose="020B0503020204020204" pitchFamily="34" charset="-122"/>
            </a:endParaRPr>
          </a:p>
        </p:txBody>
      </p:sp>
      <p:pic>
        <p:nvPicPr>
          <p:cNvPr id="13" name="图片 12">
            <a:extLst>
              <a:ext uri="{FF2B5EF4-FFF2-40B4-BE49-F238E27FC236}">
                <a16:creationId xmlns:a16="http://schemas.microsoft.com/office/drawing/2014/main" id="{18409B71-FAA5-403D-97E4-207BE96CD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418" y="3006917"/>
            <a:ext cx="2033381" cy="1969133"/>
          </a:xfrm>
          <a:prstGeom prst="rect">
            <a:avLst/>
          </a:prstGeom>
        </p:spPr>
      </p:pic>
      <p:pic>
        <p:nvPicPr>
          <p:cNvPr id="22" name="图片 21">
            <a:extLst>
              <a:ext uri="{FF2B5EF4-FFF2-40B4-BE49-F238E27FC236}">
                <a16:creationId xmlns:a16="http://schemas.microsoft.com/office/drawing/2014/main" id="{F705AA4C-E6EE-43EF-AA78-4FCFB05981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226" y="3004107"/>
            <a:ext cx="2033381" cy="1969133"/>
          </a:xfrm>
          <a:prstGeom prst="rect">
            <a:avLst/>
          </a:prstGeom>
        </p:spPr>
      </p:pic>
      <p:sp>
        <p:nvSpPr>
          <p:cNvPr id="44" name="矩形 43">
            <a:extLst>
              <a:ext uri="{FF2B5EF4-FFF2-40B4-BE49-F238E27FC236}">
                <a16:creationId xmlns:a16="http://schemas.microsoft.com/office/drawing/2014/main" id="{148A8386-93AC-44BD-95F6-E771AAC8417F}"/>
              </a:ext>
            </a:extLst>
          </p:cNvPr>
          <p:cNvSpPr/>
          <p:nvPr/>
        </p:nvSpPr>
        <p:spPr>
          <a:xfrm>
            <a:off x="775498" y="4870536"/>
            <a:ext cx="2130770" cy="307777"/>
          </a:xfrm>
          <a:prstGeom prst="rect">
            <a:avLst/>
          </a:prstGeom>
        </p:spPr>
        <p:txBody>
          <a:bodyPr wrap="square">
            <a:spAutoFit/>
          </a:bodyPr>
          <a:lstStyle/>
          <a:p>
            <a:pPr algn="ctr"/>
            <a:r>
              <a:rPr lang="en-US" altLang="zh-CN" sz="1400" b="1" dirty="0">
                <a:latin typeface="Georgia" panose="02040502050405020303" pitchFamily="18" charset="0"/>
                <a:ea typeface="微软雅黑" panose="020B0503020204020204" pitchFamily="34" charset="-122"/>
                <a:cs typeface="Times New Roman" panose="02020603050405020304" pitchFamily="18" charset="0"/>
              </a:rPr>
              <a:t>Meeting Room</a:t>
            </a:r>
            <a:endParaRPr lang="zh-CN" altLang="en-US" sz="1400" dirty="0">
              <a:latin typeface="Georgia" panose="02040502050405020303" pitchFamily="18" charset="0"/>
              <a:ea typeface="微软雅黑" panose="020B0503020204020204" pitchFamily="34" charset="-122"/>
            </a:endParaRPr>
          </a:p>
        </p:txBody>
      </p:sp>
      <p:sp>
        <p:nvSpPr>
          <p:cNvPr id="45" name="矩形 44">
            <a:extLst>
              <a:ext uri="{FF2B5EF4-FFF2-40B4-BE49-F238E27FC236}">
                <a16:creationId xmlns:a16="http://schemas.microsoft.com/office/drawing/2014/main" id="{E85929C5-5C10-47DC-A5E8-D112270F9BD1}"/>
              </a:ext>
            </a:extLst>
          </p:cNvPr>
          <p:cNvSpPr/>
          <p:nvPr/>
        </p:nvSpPr>
        <p:spPr>
          <a:xfrm>
            <a:off x="2971307" y="4873338"/>
            <a:ext cx="2130770"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latin typeface="Georgia" panose="02040502050405020303" pitchFamily="18" charset="0"/>
                <a:ea typeface="微软雅黑" panose="020B0503020204020204" pitchFamily="34" charset="-122"/>
                <a:cs typeface="Times New Roman" panose="02020603050405020304" pitchFamily="18" charset="0"/>
              </a:rPr>
              <a:t>Classroom</a:t>
            </a:r>
            <a:endParaRPr lang="zh-CN" altLang="en-US" sz="1400" dirty="0">
              <a:latin typeface="Georgia" panose="02040502050405020303" pitchFamily="18" charset="0"/>
              <a:ea typeface="微软雅黑" panose="020B0503020204020204" pitchFamily="34" charset="-122"/>
            </a:endParaRPr>
          </a:p>
        </p:txBody>
      </p:sp>
      <p:grpSp>
        <p:nvGrpSpPr>
          <p:cNvPr id="46" name="组合 45">
            <a:extLst>
              <a:ext uri="{FF2B5EF4-FFF2-40B4-BE49-F238E27FC236}">
                <a16:creationId xmlns:a16="http://schemas.microsoft.com/office/drawing/2014/main" id="{4B31576E-22A9-4D72-834C-F12A72556457}"/>
              </a:ext>
            </a:extLst>
          </p:cNvPr>
          <p:cNvGrpSpPr/>
          <p:nvPr/>
        </p:nvGrpSpPr>
        <p:grpSpPr>
          <a:xfrm>
            <a:off x="458698" y="5236814"/>
            <a:ext cx="11363313" cy="978784"/>
            <a:chOff x="574039" y="4882266"/>
            <a:chExt cx="10835170" cy="978784"/>
          </a:xfrm>
        </p:grpSpPr>
        <p:sp>
          <p:nvSpPr>
            <p:cNvPr id="47" name="矩形: 圆角 46">
              <a:extLst>
                <a:ext uri="{FF2B5EF4-FFF2-40B4-BE49-F238E27FC236}">
                  <a16:creationId xmlns:a16="http://schemas.microsoft.com/office/drawing/2014/main" id="{C865C74C-5396-4AD9-B113-F3D5CD99E816}"/>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AA930FD7-769C-4530-A459-8A66AE4067D8}"/>
                </a:ext>
              </a:extLst>
            </p:cNvPr>
            <p:cNvSpPr/>
            <p:nvPr/>
          </p:nvSpPr>
          <p:spPr>
            <a:xfrm>
              <a:off x="745195" y="4969022"/>
              <a:ext cx="10664014" cy="738664"/>
            </a:xfrm>
            <a:prstGeom prst="rect">
              <a:avLst/>
            </a:prstGeom>
            <a:ln>
              <a:noFill/>
            </a:ln>
          </p:spPr>
          <p:txBody>
            <a:bodyPr wrap="square" lIns="0" tIns="0" rIns="0" bIns="0">
              <a:spAutoFit/>
            </a:bodyPr>
            <a:lstStyle/>
            <a:p>
              <a:pPr algn="ctr"/>
              <a:r>
                <a:rPr kumimoji="1" lang="en-US" altLang="zh-CN" sz="2400" b="1" spc="-50" dirty="0">
                  <a:solidFill>
                    <a:srgbClr val="660874"/>
                  </a:solidFill>
                  <a:latin typeface="Georgia" panose="02040502050405020303" pitchFamily="18" charset="0"/>
                  <a:ea typeface="Microsoft YaHei" charset="0"/>
                </a:rPr>
                <a:t>The median error of BIFROST is </a:t>
              </a:r>
              <a:r>
                <a:rPr kumimoji="1" lang="en-US" altLang="zh-CN" sz="2400" b="1" u="sng" spc="-50" dirty="0">
                  <a:solidFill>
                    <a:srgbClr val="660874"/>
                  </a:solidFill>
                  <a:latin typeface="Century Schoolbook" panose="02040604050505020304" pitchFamily="18" charset="0"/>
                  <a:ea typeface="Microsoft YaHei" charset="0"/>
                </a:rPr>
                <a:t>0</a:t>
              </a:r>
              <a:r>
                <a:rPr kumimoji="1" lang="en-US" altLang="zh-CN" sz="2400" b="1" u="sng" dirty="0">
                  <a:solidFill>
                    <a:srgbClr val="660874"/>
                  </a:solidFill>
                  <a:latin typeface="Century Schoolbook" panose="02040604050505020304" pitchFamily="18" charset="0"/>
                  <a:ea typeface="Cambria Math" panose="02040503050406030204" pitchFamily="18" charset="0"/>
                  <a:cs typeface="Times New Roman" panose="02020603050405020304" pitchFamily="18" charset="0"/>
                </a:rPr>
                <a:t>.81</a:t>
              </a:r>
              <a:r>
                <a:rPr kumimoji="1" lang="en-US" altLang="zh-CN" sz="2400" b="1" u="sng" spc="-50" dirty="0">
                  <a:solidFill>
                    <a:srgbClr val="660874"/>
                  </a:solidFill>
                  <a:latin typeface="Georgia" panose="02040502050405020303" pitchFamily="18" charset="0"/>
                  <a:ea typeface="Microsoft YaHei" charset="0"/>
                </a:rPr>
                <a:t>m</a:t>
              </a:r>
              <a:r>
                <a:rPr kumimoji="1" lang="en-US" altLang="zh-CN" sz="2400" b="1" spc="-50" dirty="0">
                  <a:solidFill>
                    <a:srgbClr val="660874"/>
                  </a:solidFill>
                  <a:latin typeface="Georgia" panose="02040502050405020303" pitchFamily="18" charset="0"/>
                  <a:ea typeface="Microsoft YaHei" charset="0"/>
                </a:rPr>
                <a:t>, </a:t>
              </a:r>
              <a:r>
                <a:rPr kumimoji="1" lang="en-US" altLang="zh-CN" sz="2400" b="1" u="sng" dirty="0">
                  <a:solidFill>
                    <a:srgbClr val="660874"/>
                  </a:solidFill>
                  <a:latin typeface="Century Schoolbook" panose="02040604050505020304" pitchFamily="18" charset="0"/>
                  <a:ea typeface="Cambria Math" panose="02040503050406030204" pitchFamily="18" charset="0"/>
                  <a:cs typeface="Times New Roman" panose="02020603050405020304" pitchFamily="18" charset="0"/>
                </a:rPr>
                <a:t>52.35%</a:t>
              </a:r>
              <a:r>
                <a:rPr kumimoji="1" lang="en-US" altLang="zh-CN" sz="2400" b="1" spc="-50" dirty="0">
                  <a:solidFill>
                    <a:srgbClr val="660874"/>
                  </a:solidFill>
                  <a:latin typeface="Georgia" panose="02040502050405020303" pitchFamily="18" charset="0"/>
                  <a:ea typeface="Microsoft YaHei" charset="0"/>
                </a:rPr>
                <a:t> less than that of </a:t>
              </a:r>
              <a:r>
                <a:rPr kumimoji="1" lang="en-US" altLang="zh-CN" sz="2400" b="1" spc="-50" dirty="0" err="1">
                  <a:solidFill>
                    <a:srgbClr val="660874"/>
                  </a:solidFill>
                  <a:latin typeface="Georgia" panose="02040502050405020303" pitchFamily="18" charset="0"/>
                  <a:ea typeface="Microsoft YaHei" charset="0"/>
                </a:rPr>
                <a:t>SpotFi</a:t>
              </a:r>
              <a:r>
                <a:rPr kumimoji="1" lang="en-US" altLang="zh-CN" sz="2400" b="1" spc="-50" dirty="0">
                  <a:solidFill>
                    <a:srgbClr val="660874"/>
                  </a:solidFill>
                  <a:latin typeface="Georgia" panose="02040502050405020303" pitchFamily="18" charset="0"/>
                  <a:ea typeface="Microsoft YaHei" charset="0"/>
                </a:rPr>
                <a:t> </a:t>
              </a:r>
            </a:p>
            <a:p>
              <a:pPr algn="ctr"/>
              <a:r>
                <a:rPr kumimoji="1" lang="en-US" altLang="zh-CN" sz="2400" b="1" i="1" spc="-50" dirty="0">
                  <a:solidFill>
                    <a:srgbClr val="660874"/>
                  </a:solidFill>
                  <a:latin typeface="Georgia" panose="02040502050405020303" pitchFamily="18" charset="0"/>
                  <a:ea typeface="Microsoft YaHei" charset="0"/>
                </a:rPr>
                <a:t>in the arguably realistic indoor settings</a:t>
              </a:r>
              <a:r>
                <a:rPr kumimoji="1" lang="en-US" altLang="zh-CN" sz="2400" b="1" spc="-50" dirty="0">
                  <a:solidFill>
                    <a:srgbClr val="660874"/>
                  </a:solidFill>
                  <a:latin typeface="Georgia" panose="02040502050405020303" pitchFamily="18" charset="0"/>
                  <a:ea typeface="Microsoft YaHei" charset="0"/>
                </a:rPr>
                <a:t>.</a:t>
              </a:r>
            </a:p>
          </p:txBody>
        </p:sp>
      </p:grpSp>
      <p:pic>
        <p:nvPicPr>
          <p:cNvPr id="23" name="图片 22">
            <a:extLst>
              <a:ext uri="{FF2B5EF4-FFF2-40B4-BE49-F238E27FC236}">
                <a16:creationId xmlns:a16="http://schemas.microsoft.com/office/drawing/2014/main" id="{BEEDF890-B677-456B-B536-0C163FE1A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30" name="组合 29">
            <a:extLst>
              <a:ext uri="{FF2B5EF4-FFF2-40B4-BE49-F238E27FC236}">
                <a16:creationId xmlns:a16="http://schemas.microsoft.com/office/drawing/2014/main" id="{1A9D94DB-6290-43C8-873A-DBCE1AE685EA}"/>
              </a:ext>
            </a:extLst>
          </p:cNvPr>
          <p:cNvGrpSpPr/>
          <p:nvPr/>
        </p:nvGrpSpPr>
        <p:grpSpPr>
          <a:xfrm>
            <a:off x="6266113" y="970053"/>
            <a:ext cx="5433060" cy="3987747"/>
            <a:chOff x="6445132" y="1425868"/>
            <a:chExt cx="5433060" cy="3987747"/>
          </a:xfrm>
        </p:grpSpPr>
        <p:grpSp>
          <p:nvGrpSpPr>
            <p:cNvPr id="31" name="组合 30">
              <a:extLst>
                <a:ext uri="{FF2B5EF4-FFF2-40B4-BE49-F238E27FC236}">
                  <a16:creationId xmlns:a16="http://schemas.microsoft.com/office/drawing/2014/main" id="{6C171466-15F3-48D6-BA07-9AD97E38F618}"/>
                </a:ext>
              </a:extLst>
            </p:cNvPr>
            <p:cNvGrpSpPr/>
            <p:nvPr/>
          </p:nvGrpSpPr>
          <p:grpSpPr>
            <a:xfrm>
              <a:off x="6445132" y="1425868"/>
              <a:ext cx="5433060" cy="3987747"/>
              <a:chOff x="1206798" y="1433060"/>
              <a:chExt cx="9778406" cy="3987747"/>
            </a:xfrm>
          </p:grpSpPr>
          <p:sp>
            <p:nvSpPr>
              <p:cNvPr id="33" name="矩形: 圆角 32">
                <a:extLst>
                  <a:ext uri="{FF2B5EF4-FFF2-40B4-BE49-F238E27FC236}">
                    <a16:creationId xmlns:a16="http://schemas.microsoft.com/office/drawing/2014/main" id="{75E9F472-705A-4075-B1DF-CA3C58E8D475}"/>
                  </a:ext>
                </a:extLst>
              </p:cNvPr>
              <p:cNvSpPr/>
              <p:nvPr/>
            </p:nvSpPr>
            <p:spPr>
              <a:xfrm>
                <a:off x="1206798" y="1433061"/>
                <a:ext cx="9778406" cy="3987746"/>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4" name="矩形: 圆顶角 33">
                <a:extLst>
                  <a:ext uri="{FF2B5EF4-FFF2-40B4-BE49-F238E27FC236}">
                    <a16:creationId xmlns:a16="http://schemas.microsoft.com/office/drawing/2014/main" id="{25B4DE5B-B71F-4E61-9381-975543256EA1}"/>
                  </a:ext>
                </a:extLst>
              </p:cNvPr>
              <p:cNvSpPr/>
              <p:nvPr/>
            </p:nvSpPr>
            <p:spPr>
              <a:xfrm>
                <a:off x="1206798" y="1433060"/>
                <a:ext cx="9778406"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Georgia" panose="02040502050405020303" pitchFamily="18" charset="0"/>
                    <a:ea typeface="微软雅黑" panose="020B0503020204020204" pitchFamily="34" charset="-122"/>
                  </a:rPr>
                  <a:t>The Realistic AP Deployment</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pic>
          <p:nvPicPr>
            <p:cNvPr id="32" name="图片 31">
              <a:extLst>
                <a:ext uri="{FF2B5EF4-FFF2-40B4-BE49-F238E27FC236}">
                  <a16:creationId xmlns:a16="http://schemas.microsoft.com/office/drawing/2014/main" id="{1BC8C0CA-4076-4722-9B96-44F7703326C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20914" y="2102328"/>
              <a:ext cx="5081496" cy="3195861"/>
            </a:xfrm>
            <a:prstGeom prst="rect">
              <a:avLst/>
            </a:prstGeom>
          </p:spPr>
        </p:pic>
      </p:grpSp>
      <p:grpSp>
        <p:nvGrpSpPr>
          <p:cNvPr id="38" name="组合 37">
            <a:extLst>
              <a:ext uri="{FF2B5EF4-FFF2-40B4-BE49-F238E27FC236}">
                <a16:creationId xmlns:a16="http://schemas.microsoft.com/office/drawing/2014/main" id="{17E845A2-C12D-43C4-8CDB-E3C008024CD8}"/>
              </a:ext>
            </a:extLst>
          </p:cNvPr>
          <p:cNvGrpSpPr/>
          <p:nvPr/>
        </p:nvGrpSpPr>
        <p:grpSpPr>
          <a:xfrm>
            <a:off x="-6000" y="6629490"/>
            <a:ext cx="12204000" cy="229422"/>
            <a:chOff x="-6000" y="6629490"/>
            <a:chExt cx="12204000" cy="229422"/>
          </a:xfrm>
        </p:grpSpPr>
        <p:sp>
          <p:nvSpPr>
            <p:cNvPr id="39" name="矩形 38">
              <a:extLst>
                <a:ext uri="{FF2B5EF4-FFF2-40B4-BE49-F238E27FC236}">
                  <a16:creationId xmlns:a16="http://schemas.microsoft.com/office/drawing/2014/main" id="{F6D817F0-C5C6-4A8E-A642-5C9DBF03F7A3}"/>
                </a:ext>
              </a:extLst>
            </p:cNvPr>
            <p:cNvSpPr/>
            <p:nvPr/>
          </p:nvSpPr>
          <p:spPr>
            <a:xfrm>
              <a:off x="-6000" y="662949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1" name="矩形 40">
              <a:extLst>
                <a:ext uri="{FF2B5EF4-FFF2-40B4-BE49-F238E27FC236}">
                  <a16:creationId xmlns:a16="http://schemas.microsoft.com/office/drawing/2014/main" id="{AA3D639F-803B-43B2-B650-AE06C039C75E}"/>
                </a:ext>
              </a:extLst>
            </p:cNvPr>
            <p:cNvSpPr/>
            <p:nvPr/>
          </p:nvSpPr>
          <p:spPr>
            <a:xfrm>
              <a:off x="2028000" y="663031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2" name="矩形 41">
              <a:extLst>
                <a:ext uri="{FF2B5EF4-FFF2-40B4-BE49-F238E27FC236}">
                  <a16:creationId xmlns:a16="http://schemas.microsoft.com/office/drawing/2014/main" id="{3C1B962C-6852-45A6-855D-AEF238E1FE76}"/>
                </a:ext>
              </a:extLst>
            </p:cNvPr>
            <p:cNvSpPr/>
            <p:nvPr/>
          </p:nvSpPr>
          <p:spPr>
            <a:xfrm>
              <a:off x="4062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9" name="矩形 48">
              <a:extLst>
                <a:ext uri="{FF2B5EF4-FFF2-40B4-BE49-F238E27FC236}">
                  <a16:creationId xmlns:a16="http://schemas.microsoft.com/office/drawing/2014/main" id="{E9107413-69CB-40C0-92C8-D28F57B5CC18}"/>
                </a:ext>
              </a:extLst>
            </p:cNvPr>
            <p:cNvSpPr/>
            <p:nvPr/>
          </p:nvSpPr>
          <p:spPr>
            <a:xfrm>
              <a:off x="6096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50" name="矩形 49">
              <a:extLst>
                <a:ext uri="{FF2B5EF4-FFF2-40B4-BE49-F238E27FC236}">
                  <a16:creationId xmlns:a16="http://schemas.microsoft.com/office/drawing/2014/main" id="{68458D37-7F18-4248-AADB-4A6020496FF6}"/>
                </a:ext>
              </a:extLst>
            </p:cNvPr>
            <p:cNvSpPr/>
            <p:nvPr/>
          </p:nvSpPr>
          <p:spPr>
            <a:xfrm>
              <a:off x="8130000" y="662949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Evaluation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51" name="矩形 50">
              <a:extLst>
                <a:ext uri="{FF2B5EF4-FFF2-40B4-BE49-F238E27FC236}">
                  <a16:creationId xmlns:a16="http://schemas.microsoft.com/office/drawing/2014/main" id="{E83DF42B-9154-4139-BF88-F004FF2E664F}"/>
                </a:ext>
              </a:extLst>
            </p:cNvPr>
            <p:cNvSpPr/>
            <p:nvPr/>
          </p:nvSpPr>
          <p:spPr>
            <a:xfrm>
              <a:off x="10164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3069420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normAutofit/>
          </a:bodyPr>
          <a:lstStyle/>
          <a:p>
            <a:r>
              <a:rPr lang="en-US" altLang="zh-CN" dirty="0"/>
              <a:t>Performance in </a:t>
            </a:r>
            <a:r>
              <a:rPr lang="en-US" altLang="zh-CN" dirty="0" err="1"/>
              <a:t>NLoS</a:t>
            </a:r>
            <a:endParaRPr lang="zh-CN" altLang="en-US" dirty="0"/>
          </a:p>
        </p:txBody>
      </p:sp>
      <p:sp>
        <p:nvSpPr>
          <p:cNvPr id="6" name="灯片编号占位符 1">
            <a:extLst>
              <a:ext uri="{FF2B5EF4-FFF2-40B4-BE49-F238E27FC236}">
                <a16:creationId xmlns:a16="http://schemas.microsoft.com/office/drawing/2014/main" id="{D1B85931-D998-415C-9844-514BA059298B}"/>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46" name="组合 45">
            <a:extLst>
              <a:ext uri="{FF2B5EF4-FFF2-40B4-BE49-F238E27FC236}">
                <a16:creationId xmlns:a16="http://schemas.microsoft.com/office/drawing/2014/main" id="{4B31576E-22A9-4D72-834C-F12A72556457}"/>
              </a:ext>
            </a:extLst>
          </p:cNvPr>
          <p:cNvGrpSpPr/>
          <p:nvPr/>
        </p:nvGrpSpPr>
        <p:grpSpPr>
          <a:xfrm>
            <a:off x="458698" y="5236814"/>
            <a:ext cx="11363313" cy="978784"/>
            <a:chOff x="574039" y="4882266"/>
            <a:chExt cx="10835170" cy="978784"/>
          </a:xfrm>
        </p:grpSpPr>
        <p:sp>
          <p:nvSpPr>
            <p:cNvPr id="47" name="矩形: 圆角 46">
              <a:extLst>
                <a:ext uri="{FF2B5EF4-FFF2-40B4-BE49-F238E27FC236}">
                  <a16:creationId xmlns:a16="http://schemas.microsoft.com/office/drawing/2014/main" id="{C865C74C-5396-4AD9-B113-F3D5CD99E816}"/>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AA930FD7-769C-4530-A459-8A66AE4067D8}"/>
                </a:ext>
              </a:extLst>
            </p:cNvPr>
            <p:cNvSpPr/>
            <p:nvPr/>
          </p:nvSpPr>
          <p:spPr>
            <a:xfrm>
              <a:off x="745195" y="4969022"/>
              <a:ext cx="10664014" cy="738664"/>
            </a:xfrm>
            <a:prstGeom prst="rect">
              <a:avLst/>
            </a:prstGeom>
            <a:ln>
              <a:noFill/>
            </a:ln>
          </p:spPr>
          <p:txBody>
            <a:bodyPr wrap="square" lIns="0" tIns="0" rIns="0" bIns="0">
              <a:spAutoFit/>
            </a:bodyPr>
            <a:lstStyle/>
            <a:p>
              <a:pPr algn="ctr"/>
              <a:r>
                <a:rPr kumimoji="1" lang="en-US" altLang="zh-CN" sz="2400" b="1" spc="-50" dirty="0">
                  <a:solidFill>
                    <a:srgbClr val="660874"/>
                  </a:solidFill>
                  <a:latin typeface="Georgia" panose="02040502050405020303" pitchFamily="18" charset="0"/>
                  <a:ea typeface="Microsoft YaHei" charset="0"/>
                </a:rPr>
                <a:t>BIFROST  provides stable performance when the AP is in </a:t>
              </a:r>
              <a:r>
                <a:rPr kumimoji="1" lang="en-US" altLang="zh-CN" sz="2400" b="1" spc="-50" dirty="0" err="1">
                  <a:solidFill>
                    <a:srgbClr val="660874"/>
                  </a:solidFill>
                  <a:latin typeface="Georgia" panose="02040502050405020303" pitchFamily="18" charset="0"/>
                  <a:ea typeface="Microsoft YaHei" charset="0"/>
                </a:rPr>
                <a:t>LoS</a:t>
              </a:r>
              <a:r>
                <a:rPr kumimoji="1" lang="en-US" altLang="zh-CN" sz="2400" b="1" spc="-50" dirty="0">
                  <a:solidFill>
                    <a:srgbClr val="660874"/>
                  </a:solidFill>
                  <a:latin typeface="Georgia" panose="02040502050405020303" pitchFamily="18" charset="0"/>
                  <a:ea typeface="Microsoft YaHei" charset="0"/>
                </a:rPr>
                <a:t>  and </a:t>
              </a:r>
              <a:r>
                <a:rPr kumimoji="1" lang="en-US" altLang="zh-CN" sz="2400" b="1" spc="-50" dirty="0" err="1">
                  <a:solidFill>
                    <a:srgbClr val="660874"/>
                  </a:solidFill>
                  <a:latin typeface="Georgia" panose="02040502050405020303" pitchFamily="18" charset="0"/>
                  <a:ea typeface="Microsoft YaHei" charset="0"/>
                </a:rPr>
                <a:t>NLoS</a:t>
              </a:r>
              <a:r>
                <a:rPr kumimoji="1" lang="en-US" altLang="zh-CN" sz="2400" b="1" spc="-50" dirty="0">
                  <a:solidFill>
                    <a:srgbClr val="660874"/>
                  </a:solidFill>
                  <a:latin typeface="Georgia" panose="02040502050405020303" pitchFamily="18" charset="0"/>
                  <a:ea typeface="Microsoft YaHei" charset="0"/>
                </a:rPr>
                <a:t>.</a:t>
              </a:r>
            </a:p>
            <a:p>
              <a:pPr algn="ctr"/>
              <a:r>
                <a:rPr kumimoji="1" lang="en-US" altLang="zh-CN" sz="2400" b="1" spc="-50" dirty="0">
                  <a:solidFill>
                    <a:srgbClr val="660874"/>
                  </a:solidFill>
                  <a:latin typeface="Georgia" panose="02040502050405020303" pitchFamily="18" charset="0"/>
                  <a:ea typeface="Microsoft YaHei" charset="0"/>
                </a:rPr>
                <a:t>In </a:t>
              </a:r>
              <a:r>
                <a:rPr kumimoji="1" lang="en-US" altLang="zh-CN" sz="2400" b="1" spc="-50" dirty="0" err="1">
                  <a:solidFill>
                    <a:srgbClr val="660874"/>
                  </a:solidFill>
                  <a:latin typeface="Georgia" panose="02040502050405020303" pitchFamily="18" charset="0"/>
                  <a:ea typeface="Microsoft YaHei" charset="0"/>
                </a:rPr>
                <a:t>NLoS</a:t>
              </a:r>
              <a:r>
                <a:rPr kumimoji="1" lang="en-US" altLang="zh-CN" sz="2400" b="1" spc="-50" dirty="0">
                  <a:solidFill>
                    <a:srgbClr val="660874"/>
                  </a:solidFill>
                  <a:latin typeface="Georgia" panose="02040502050405020303" pitchFamily="18" charset="0"/>
                  <a:ea typeface="Microsoft YaHei" charset="0"/>
                </a:rPr>
                <a:t> scenarios, BIFROST achieves more accurate results than SpotFi.</a:t>
              </a:r>
            </a:p>
          </p:txBody>
        </p:sp>
      </p:grpSp>
      <p:pic>
        <p:nvPicPr>
          <p:cNvPr id="7" name="图片 6">
            <a:extLst>
              <a:ext uri="{FF2B5EF4-FFF2-40B4-BE49-F238E27FC236}">
                <a16:creationId xmlns:a16="http://schemas.microsoft.com/office/drawing/2014/main" id="{1823775A-F532-4E53-90BB-F3C7EE9F6D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332" y="1464863"/>
            <a:ext cx="5126947" cy="2874380"/>
          </a:xfrm>
          <a:prstGeom prst="rect">
            <a:avLst/>
          </a:prstGeom>
        </p:spPr>
      </p:pic>
      <p:pic>
        <p:nvPicPr>
          <p:cNvPr id="15" name="图片 14">
            <a:extLst>
              <a:ext uri="{FF2B5EF4-FFF2-40B4-BE49-F238E27FC236}">
                <a16:creationId xmlns:a16="http://schemas.microsoft.com/office/drawing/2014/main" id="{452C4A0E-2944-459F-A8D0-EF378081F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127" y="1464863"/>
            <a:ext cx="3053581" cy="2874380"/>
          </a:xfrm>
          <a:prstGeom prst="rect">
            <a:avLst/>
          </a:prstGeom>
        </p:spPr>
      </p:pic>
      <p:sp>
        <p:nvSpPr>
          <p:cNvPr id="27" name="矩形 26">
            <a:extLst>
              <a:ext uri="{FF2B5EF4-FFF2-40B4-BE49-F238E27FC236}">
                <a16:creationId xmlns:a16="http://schemas.microsoft.com/office/drawing/2014/main" id="{FA7590CC-EA74-4AB7-97BC-DD108864CB62}"/>
              </a:ext>
            </a:extLst>
          </p:cNvPr>
          <p:cNvSpPr/>
          <p:nvPr/>
        </p:nvSpPr>
        <p:spPr>
          <a:xfrm>
            <a:off x="973333" y="4359122"/>
            <a:ext cx="2813808" cy="338554"/>
          </a:xfrm>
          <a:prstGeom prst="rect">
            <a:avLst/>
          </a:prstGeom>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The </a:t>
            </a:r>
            <a:r>
              <a:rPr lang="en-US" altLang="zh-CN" sz="1600" b="1" dirty="0" err="1">
                <a:latin typeface="Georgia" panose="02040502050405020303" pitchFamily="18" charset="0"/>
                <a:ea typeface="微软雅黑" panose="020B0503020204020204" pitchFamily="34" charset="-122"/>
                <a:cs typeface="Times New Roman" panose="02020603050405020304" pitchFamily="18" charset="0"/>
              </a:rPr>
              <a:t>NLoS</a:t>
            </a: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 AP </a:t>
            </a:r>
            <a:r>
              <a:rPr lang="en-US" altLang="zh-CN" sz="1600" b="1" u="sng" dirty="0">
                <a:latin typeface="Georgia" panose="02040502050405020303" pitchFamily="18" charset="0"/>
                <a:ea typeface="微软雅黑" panose="020B0503020204020204" pitchFamily="34" charset="-122"/>
                <a:cs typeface="Times New Roman" panose="02020603050405020304" pitchFamily="18" charset="0"/>
              </a:rPr>
              <a:t>outdoors</a:t>
            </a:r>
            <a:endParaRPr lang="zh-CN" altLang="en-US" sz="1600" u="sng" dirty="0">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C2B1F2D8-56D9-4F72-8110-48933636A4DA}"/>
              </a:ext>
            </a:extLst>
          </p:cNvPr>
          <p:cNvSpPr/>
          <p:nvPr/>
        </p:nvSpPr>
        <p:spPr>
          <a:xfrm>
            <a:off x="3686280" y="4361920"/>
            <a:ext cx="2813808" cy="338554"/>
          </a:xfrm>
          <a:prstGeom prst="rect">
            <a:avLst/>
          </a:prstGeom>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The </a:t>
            </a:r>
            <a:r>
              <a:rPr lang="en-US" altLang="zh-CN" sz="1600" b="1" dirty="0" err="1">
                <a:latin typeface="Georgia" panose="02040502050405020303" pitchFamily="18" charset="0"/>
                <a:ea typeface="微软雅黑" panose="020B0503020204020204" pitchFamily="34" charset="-122"/>
                <a:cs typeface="Times New Roman" panose="02020603050405020304" pitchFamily="18" charset="0"/>
              </a:rPr>
              <a:t>NLoS</a:t>
            </a: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 AP </a:t>
            </a:r>
            <a:r>
              <a:rPr lang="en-US" altLang="zh-CN" sz="1600" b="1" u="sng" dirty="0">
                <a:latin typeface="Georgia" panose="02040502050405020303" pitchFamily="18" charset="0"/>
                <a:ea typeface="微软雅黑" panose="020B0503020204020204" pitchFamily="34" charset="-122"/>
                <a:cs typeface="Times New Roman" panose="02020603050405020304" pitchFamily="18" charset="0"/>
              </a:rPr>
              <a:t>indoors</a:t>
            </a:r>
            <a:endParaRPr lang="zh-CN" altLang="en-US" sz="1600" u="sng" dirty="0">
              <a:latin typeface="Georgia" panose="02040502050405020303" pitchFamily="18" charset="0"/>
              <a:ea typeface="微软雅黑" panose="020B0503020204020204" pitchFamily="34" charset="-122"/>
            </a:endParaRPr>
          </a:p>
        </p:txBody>
      </p:sp>
      <p:sp>
        <p:nvSpPr>
          <p:cNvPr id="38" name="矩形 37">
            <a:extLst>
              <a:ext uri="{FF2B5EF4-FFF2-40B4-BE49-F238E27FC236}">
                <a16:creationId xmlns:a16="http://schemas.microsoft.com/office/drawing/2014/main" id="{014D6D27-B85A-45E1-A5A4-D2765D328794}"/>
              </a:ext>
            </a:extLst>
          </p:cNvPr>
          <p:cNvSpPr/>
          <p:nvPr/>
        </p:nvSpPr>
        <p:spPr>
          <a:xfrm>
            <a:off x="7409751" y="4362908"/>
            <a:ext cx="2906331" cy="338554"/>
          </a:xfrm>
          <a:prstGeom prst="rect">
            <a:avLst/>
          </a:prstGeom>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Performance comparison</a:t>
            </a:r>
            <a:endParaRPr lang="zh-CN" altLang="en-US" sz="1600" dirty="0">
              <a:latin typeface="Georgia" panose="02040502050405020303" pitchFamily="18" charset="0"/>
              <a:ea typeface="微软雅黑" panose="020B0503020204020204" pitchFamily="34" charset="-122"/>
            </a:endParaRPr>
          </a:p>
        </p:txBody>
      </p:sp>
      <p:pic>
        <p:nvPicPr>
          <p:cNvPr id="18" name="图片 17">
            <a:extLst>
              <a:ext uri="{FF2B5EF4-FFF2-40B4-BE49-F238E27FC236}">
                <a16:creationId xmlns:a16="http://schemas.microsoft.com/office/drawing/2014/main" id="{951E8F30-3B8E-4450-97FB-D093AABBB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26" name="组合 25">
            <a:extLst>
              <a:ext uri="{FF2B5EF4-FFF2-40B4-BE49-F238E27FC236}">
                <a16:creationId xmlns:a16="http://schemas.microsoft.com/office/drawing/2014/main" id="{F1889B5F-2268-4D32-81BB-C6D5AB8D8FEA}"/>
              </a:ext>
            </a:extLst>
          </p:cNvPr>
          <p:cNvGrpSpPr/>
          <p:nvPr/>
        </p:nvGrpSpPr>
        <p:grpSpPr>
          <a:xfrm>
            <a:off x="-6000" y="6629490"/>
            <a:ext cx="12204000" cy="229422"/>
            <a:chOff x="-6000" y="6629490"/>
            <a:chExt cx="12204000" cy="229422"/>
          </a:xfrm>
        </p:grpSpPr>
        <p:sp>
          <p:nvSpPr>
            <p:cNvPr id="29" name="矩形 28">
              <a:extLst>
                <a:ext uri="{FF2B5EF4-FFF2-40B4-BE49-F238E27FC236}">
                  <a16:creationId xmlns:a16="http://schemas.microsoft.com/office/drawing/2014/main" id="{587541FC-D5BC-49B9-94E2-DD7548698185}"/>
                </a:ext>
              </a:extLst>
            </p:cNvPr>
            <p:cNvSpPr/>
            <p:nvPr/>
          </p:nvSpPr>
          <p:spPr>
            <a:xfrm>
              <a:off x="-6000" y="662949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0" name="矩形 29">
              <a:extLst>
                <a:ext uri="{FF2B5EF4-FFF2-40B4-BE49-F238E27FC236}">
                  <a16:creationId xmlns:a16="http://schemas.microsoft.com/office/drawing/2014/main" id="{5457ECEE-1AEB-4D32-BA9C-AD35AC0B34CE}"/>
                </a:ext>
              </a:extLst>
            </p:cNvPr>
            <p:cNvSpPr/>
            <p:nvPr/>
          </p:nvSpPr>
          <p:spPr>
            <a:xfrm>
              <a:off x="2028000" y="663031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1" name="矩形 30">
              <a:extLst>
                <a:ext uri="{FF2B5EF4-FFF2-40B4-BE49-F238E27FC236}">
                  <a16:creationId xmlns:a16="http://schemas.microsoft.com/office/drawing/2014/main" id="{ADC5F191-6BCA-4006-B96F-A03D077CE863}"/>
                </a:ext>
              </a:extLst>
            </p:cNvPr>
            <p:cNvSpPr/>
            <p:nvPr/>
          </p:nvSpPr>
          <p:spPr>
            <a:xfrm>
              <a:off x="4062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2" name="矩形 31">
              <a:extLst>
                <a:ext uri="{FF2B5EF4-FFF2-40B4-BE49-F238E27FC236}">
                  <a16:creationId xmlns:a16="http://schemas.microsoft.com/office/drawing/2014/main" id="{E506EBB3-A358-4530-92A6-8F5F472BA99F}"/>
                </a:ext>
              </a:extLst>
            </p:cNvPr>
            <p:cNvSpPr/>
            <p:nvPr/>
          </p:nvSpPr>
          <p:spPr>
            <a:xfrm>
              <a:off x="6096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3" name="矩形 32">
              <a:extLst>
                <a:ext uri="{FF2B5EF4-FFF2-40B4-BE49-F238E27FC236}">
                  <a16:creationId xmlns:a16="http://schemas.microsoft.com/office/drawing/2014/main" id="{789374E5-E6D1-44FC-8C3B-63CC33F5C9E8}"/>
                </a:ext>
              </a:extLst>
            </p:cNvPr>
            <p:cNvSpPr/>
            <p:nvPr/>
          </p:nvSpPr>
          <p:spPr>
            <a:xfrm>
              <a:off x="8130000" y="662949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Evaluation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34" name="矩形 33">
              <a:extLst>
                <a:ext uri="{FF2B5EF4-FFF2-40B4-BE49-F238E27FC236}">
                  <a16:creationId xmlns:a16="http://schemas.microsoft.com/office/drawing/2014/main" id="{1EC4EFE4-27D1-47BD-88C5-1B1DD04C0BF3}"/>
                </a:ext>
              </a:extLst>
            </p:cNvPr>
            <p:cNvSpPr/>
            <p:nvPr/>
          </p:nvSpPr>
          <p:spPr>
            <a:xfrm>
              <a:off x="10164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3309111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normAutofit/>
          </a:bodyPr>
          <a:lstStyle/>
          <a:p>
            <a:r>
              <a:rPr lang="en-US" altLang="zh-CN" dirty="0"/>
              <a:t>Performance Enhancement</a:t>
            </a:r>
            <a:endParaRPr lang="zh-CN" altLang="en-US" dirty="0"/>
          </a:p>
        </p:txBody>
      </p:sp>
      <p:sp>
        <p:nvSpPr>
          <p:cNvPr id="6" name="灯片编号占位符 1">
            <a:extLst>
              <a:ext uri="{FF2B5EF4-FFF2-40B4-BE49-F238E27FC236}">
                <a16:creationId xmlns:a16="http://schemas.microsoft.com/office/drawing/2014/main" id="{D1B85931-D998-415C-9844-514BA059298B}"/>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46" name="组合 45">
            <a:extLst>
              <a:ext uri="{FF2B5EF4-FFF2-40B4-BE49-F238E27FC236}">
                <a16:creationId xmlns:a16="http://schemas.microsoft.com/office/drawing/2014/main" id="{4B31576E-22A9-4D72-834C-F12A72556457}"/>
              </a:ext>
            </a:extLst>
          </p:cNvPr>
          <p:cNvGrpSpPr/>
          <p:nvPr/>
        </p:nvGrpSpPr>
        <p:grpSpPr>
          <a:xfrm>
            <a:off x="458698" y="5236814"/>
            <a:ext cx="11363313" cy="978784"/>
            <a:chOff x="574039" y="4882266"/>
            <a:chExt cx="10835170" cy="978784"/>
          </a:xfrm>
        </p:grpSpPr>
        <p:sp>
          <p:nvSpPr>
            <p:cNvPr id="47" name="矩形: 圆角 46">
              <a:extLst>
                <a:ext uri="{FF2B5EF4-FFF2-40B4-BE49-F238E27FC236}">
                  <a16:creationId xmlns:a16="http://schemas.microsoft.com/office/drawing/2014/main" id="{C865C74C-5396-4AD9-B113-F3D5CD99E816}"/>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AA930FD7-769C-4530-A459-8A66AE4067D8}"/>
                </a:ext>
              </a:extLst>
            </p:cNvPr>
            <p:cNvSpPr/>
            <p:nvPr/>
          </p:nvSpPr>
          <p:spPr>
            <a:xfrm>
              <a:off x="745195" y="4969022"/>
              <a:ext cx="10664014" cy="738664"/>
            </a:xfrm>
            <a:prstGeom prst="rect">
              <a:avLst/>
            </a:prstGeom>
            <a:ln>
              <a:noFill/>
            </a:ln>
          </p:spPr>
          <p:txBody>
            <a:bodyPr wrap="square" lIns="0" tIns="0" rIns="0" bIns="0">
              <a:spAutoFit/>
            </a:bodyPr>
            <a:lstStyle/>
            <a:p>
              <a:pPr algn="ctr"/>
              <a:r>
                <a:rPr kumimoji="1" lang="en-US" altLang="zh-CN" sz="2400" b="1" dirty="0">
                  <a:solidFill>
                    <a:srgbClr val="660874"/>
                  </a:solidFill>
                  <a:latin typeface="Georgia" panose="02040502050405020303" pitchFamily="18" charset="0"/>
                  <a:ea typeface="Microsoft YaHei" charset="0"/>
                </a:rPr>
                <a:t>BIFROST can enhance localization accuracy of existing localization techniques and achieve </a:t>
              </a:r>
              <a:r>
                <a:rPr kumimoji="1" lang="en-US" altLang="zh-CN" sz="2400" b="1" u="sng" dirty="0">
                  <a:solidFill>
                    <a:srgbClr val="660874"/>
                  </a:solidFill>
                  <a:effectLst>
                    <a:outerShdw blurRad="38100" dist="38100" dir="2700000" algn="tl">
                      <a:srgbClr val="000000">
                        <a:alpha val="43137"/>
                      </a:srgbClr>
                    </a:outerShdw>
                  </a:effectLst>
                  <a:latin typeface="Century Schoolbook" panose="02040604050505020304" pitchFamily="18" charset="0"/>
                  <a:ea typeface="Cambria Math" panose="02040503050406030204" pitchFamily="18" charset="0"/>
                  <a:cs typeface="Times New Roman" panose="02020603050405020304" pitchFamily="18" charset="0"/>
                </a:rPr>
                <a:t>33.54%</a:t>
              </a:r>
              <a:r>
                <a:rPr kumimoji="1" lang="en-US" altLang="zh-CN" sz="2400" b="1" dirty="0">
                  <a:solidFill>
                    <a:srgbClr val="660874"/>
                  </a:solidFill>
                  <a:latin typeface="Georgia" panose="02040502050405020303" pitchFamily="18" charset="0"/>
                  <a:ea typeface="Microsoft YaHei" charset="0"/>
                </a:rPr>
                <a:t> error reduction (From </a:t>
              </a:r>
              <a:r>
                <a:rPr kumimoji="1" lang="en-US" altLang="zh-CN" sz="2400" b="1" dirty="0">
                  <a:solidFill>
                    <a:srgbClr val="660874"/>
                  </a:solidFill>
                  <a:latin typeface="Century Schoolbook" panose="02040604050505020304" pitchFamily="18" charset="0"/>
                  <a:ea typeface="Cambria Math" panose="02040503050406030204" pitchFamily="18" charset="0"/>
                  <a:cs typeface="Times New Roman" panose="02020603050405020304" pitchFamily="18" charset="0"/>
                </a:rPr>
                <a:t>1.70m</a:t>
              </a:r>
              <a:r>
                <a:rPr kumimoji="1" lang="en-US" altLang="zh-CN" sz="2400" b="1" dirty="0">
                  <a:solidFill>
                    <a:srgbClr val="660874"/>
                  </a:solidFill>
                  <a:latin typeface="Georgia" panose="02040502050405020303" pitchFamily="18" charset="0"/>
                  <a:ea typeface="Microsoft YaHei" charset="0"/>
                </a:rPr>
                <a:t> to </a:t>
              </a:r>
              <a:r>
                <a:rPr kumimoji="1" lang="en-US" altLang="zh-CN" sz="2400" b="1" dirty="0">
                  <a:solidFill>
                    <a:srgbClr val="660874"/>
                  </a:solidFill>
                  <a:latin typeface="Century Schoolbook" panose="02040604050505020304" pitchFamily="18" charset="0"/>
                  <a:ea typeface="Cambria Math" panose="02040503050406030204" pitchFamily="18" charset="0"/>
                  <a:cs typeface="Times New Roman" panose="02020603050405020304" pitchFamily="18" charset="0"/>
                </a:rPr>
                <a:t>1.13m</a:t>
              </a:r>
              <a:r>
                <a:rPr kumimoji="1" lang="en-US" altLang="zh-CN" sz="2400" b="1" dirty="0">
                  <a:solidFill>
                    <a:srgbClr val="660874"/>
                  </a:solidFill>
                  <a:latin typeface="Georgia" panose="02040502050405020303" pitchFamily="18" charset="0"/>
                  <a:ea typeface="Microsoft YaHei" charset="0"/>
                </a:rPr>
                <a:t>).</a:t>
              </a:r>
            </a:p>
          </p:txBody>
        </p:sp>
      </p:grpSp>
      <p:pic>
        <p:nvPicPr>
          <p:cNvPr id="7" name="图片 6">
            <a:extLst>
              <a:ext uri="{FF2B5EF4-FFF2-40B4-BE49-F238E27FC236}">
                <a16:creationId xmlns:a16="http://schemas.microsoft.com/office/drawing/2014/main" id="{1224B74D-83B2-4CE0-B521-BE3D9BCEF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737" y="1448503"/>
            <a:ext cx="3346525" cy="3240786"/>
          </a:xfrm>
          <a:prstGeom prst="rect">
            <a:avLst/>
          </a:prstGeom>
        </p:spPr>
      </p:pic>
      <p:pic>
        <p:nvPicPr>
          <p:cNvPr id="14" name="图片 13">
            <a:extLst>
              <a:ext uri="{FF2B5EF4-FFF2-40B4-BE49-F238E27FC236}">
                <a16:creationId xmlns:a16="http://schemas.microsoft.com/office/drawing/2014/main" id="{F838B7DC-89FD-4A04-8224-DDEB3EAEE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15" name="组合 14">
            <a:extLst>
              <a:ext uri="{FF2B5EF4-FFF2-40B4-BE49-F238E27FC236}">
                <a16:creationId xmlns:a16="http://schemas.microsoft.com/office/drawing/2014/main" id="{04D64300-FB85-458F-A145-18D966DA8FB1}"/>
              </a:ext>
            </a:extLst>
          </p:cNvPr>
          <p:cNvGrpSpPr/>
          <p:nvPr/>
        </p:nvGrpSpPr>
        <p:grpSpPr>
          <a:xfrm>
            <a:off x="-6000" y="6629490"/>
            <a:ext cx="12204000" cy="229422"/>
            <a:chOff x="-6000" y="6629490"/>
            <a:chExt cx="12204000" cy="229422"/>
          </a:xfrm>
        </p:grpSpPr>
        <p:sp>
          <p:nvSpPr>
            <p:cNvPr id="16" name="矩形 15">
              <a:extLst>
                <a:ext uri="{FF2B5EF4-FFF2-40B4-BE49-F238E27FC236}">
                  <a16:creationId xmlns:a16="http://schemas.microsoft.com/office/drawing/2014/main" id="{C4CF615F-C5BD-4FFA-8CEE-1D4FF807B13B}"/>
                </a:ext>
              </a:extLst>
            </p:cNvPr>
            <p:cNvSpPr/>
            <p:nvPr/>
          </p:nvSpPr>
          <p:spPr>
            <a:xfrm>
              <a:off x="-6000" y="662949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17" name="矩形 16">
              <a:extLst>
                <a:ext uri="{FF2B5EF4-FFF2-40B4-BE49-F238E27FC236}">
                  <a16:creationId xmlns:a16="http://schemas.microsoft.com/office/drawing/2014/main" id="{84E46BB0-CFEC-4F94-929B-591D866EE672}"/>
                </a:ext>
              </a:extLst>
            </p:cNvPr>
            <p:cNvSpPr/>
            <p:nvPr/>
          </p:nvSpPr>
          <p:spPr>
            <a:xfrm>
              <a:off x="2028000" y="663031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18" name="矩形 17">
              <a:extLst>
                <a:ext uri="{FF2B5EF4-FFF2-40B4-BE49-F238E27FC236}">
                  <a16:creationId xmlns:a16="http://schemas.microsoft.com/office/drawing/2014/main" id="{C508669B-B9E8-47D7-B397-5286B918385E}"/>
                </a:ext>
              </a:extLst>
            </p:cNvPr>
            <p:cNvSpPr/>
            <p:nvPr/>
          </p:nvSpPr>
          <p:spPr>
            <a:xfrm>
              <a:off x="4062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19" name="矩形 18">
              <a:extLst>
                <a:ext uri="{FF2B5EF4-FFF2-40B4-BE49-F238E27FC236}">
                  <a16:creationId xmlns:a16="http://schemas.microsoft.com/office/drawing/2014/main" id="{39A35FD2-2BDE-40DC-9EDF-851BD4C7CEA8}"/>
                </a:ext>
              </a:extLst>
            </p:cNvPr>
            <p:cNvSpPr/>
            <p:nvPr/>
          </p:nvSpPr>
          <p:spPr>
            <a:xfrm>
              <a:off x="6096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0" name="矩形 19">
              <a:extLst>
                <a:ext uri="{FF2B5EF4-FFF2-40B4-BE49-F238E27FC236}">
                  <a16:creationId xmlns:a16="http://schemas.microsoft.com/office/drawing/2014/main" id="{CD16F935-A9F6-4BBF-B368-F5C8A37077F9}"/>
                </a:ext>
              </a:extLst>
            </p:cNvPr>
            <p:cNvSpPr/>
            <p:nvPr/>
          </p:nvSpPr>
          <p:spPr>
            <a:xfrm>
              <a:off x="8130000" y="662949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Evaluation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21" name="矩形 20">
              <a:extLst>
                <a:ext uri="{FF2B5EF4-FFF2-40B4-BE49-F238E27FC236}">
                  <a16:creationId xmlns:a16="http://schemas.microsoft.com/office/drawing/2014/main" id="{29BA9D6E-4185-405C-9A99-A2B4278E8EED}"/>
                </a:ext>
              </a:extLst>
            </p:cNvPr>
            <p:cNvSpPr/>
            <p:nvPr/>
          </p:nvSpPr>
          <p:spPr>
            <a:xfrm>
              <a:off x="10164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296422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7753D0E-7227-4CE3-8C68-89C3E1499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537" y="1448504"/>
            <a:ext cx="3346525" cy="3271066"/>
          </a:xfrm>
          <a:prstGeom prst="rect">
            <a:avLst/>
          </a:prstGeom>
        </p:spPr>
      </p:pic>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normAutofit/>
          </a:bodyPr>
          <a:lstStyle/>
          <a:p>
            <a:r>
              <a:rPr lang="en-US" altLang="zh-CN" dirty="0"/>
              <a:t>Ablation Study</a:t>
            </a:r>
            <a:endParaRPr lang="zh-CN" altLang="en-US" dirty="0"/>
          </a:p>
        </p:txBody>
      </p:sp>
      <p:sp>
        <p:nvSpPr>
          <p:cNvPr id="6" name="灯片编号占位符 1">
            <a:extLst>
              <a:ext uri="{FF2B5EF4-FFF2-40B4-BE49-F238E27FC236}">
                <a16:creationId xmlns:a16="http://schemas.microsoft.com/office/drawing/2014/main" id="{D1B85931-D998-415C-9844-514BA059298B}"/>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46" name="组合 45">
            <a:extLst>
              <a:ext uri="{FF2B5EF4-FFF2-40B4-BE49-F238E27FC236}">
                <a16:creationId xmlns:a16="http://schemas.microsoft.com/office/drawing/2014/main" id="{4B31576E-22A9-4D72-834C-F12A72556457}"/>
              </a:ext>
            </a:extLst>
          </p:cNvPr>
          <p:cNvGrpSpPr/>
          <p:nvPr/>
        </p:nvGrpSpPr>
        <p:grpSpPr>
          <a:xfrm>
            <a:off x="458698" y="5236814"/>
            <a:ext cx="11363313" cy="978784"/>
            <a:chOff x="574039" y="4882266"/>
            <a:chExt cx="10835170" cy="978784"/>
          </a:xfrm>
        </p:grpSpPr>
        <p:sp>
          <p:nvSpPr>
            <p:cNvPr id="47" name="矩形: 圆角 46">
              <a:extLst>
                <a:ext uri="{FF2B5EF4-FFF2-40B4-BE49-F238E27FC236}">
                  <a16:creationId xmlns:a16="http://schemas.microsoft.com/office/drawing/2014/main" id="{C865C74C-5396-4AD9-B113-F3D5CD99E816}"/>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AA930FD7-769C-4530-A459-8A66AE4067D8}"/>
                </a:ext>
              </a:extLst>
            </p:cNvPr>
            <p:cNvSpPr/>
            <p:nvPr/>
          </p:nvSpPr>
          <p:spPr>
            <a:xfrm>
              <a:off x="745195" y="4969022"/>
              <a:ext cx="10664014" cy="738664"/>
            </a:xfrm>
            <a:prstGeom prst="rect">
              <a:avLst/>
            </a:prstGeom>
            <a:ln>
              <a:noFill/>
            </a:ln>
          </p:spPr>
          <p:txBody>
            <a:bodyPr wrap="square" lIns="0" tIns="0" rIns="0" bIns="0">
              <a:spAutoFit/>
            </a:bodyPr>
            <a:lstStyle/>
            <a:p>
              <a:pPr algn="ctr"/>
              <a:r>
                <a:rPr kumimoji="1" lang="en-US" altLang="zh-CN" sz="2400" b="1" dirty="0">
                  <a:solidFill>
                    <a:srgbClr val="660874"/>
                  </a:solidFill>
                  <a:latin typeface="Georgia" panose="02040502050405020303" pitchFamily="18" charset="0"/>
                  <a:ea typeface="Microsoft YaHei" charset="0"/>
                </a:rPr>
                <a:t>Each sub-module in our algorithm owes necessity </a:t>
              </a:r>
            </a:p>
            <a:p>
              <a:pPr algn="ctr"/>
              <a:r>
                <a:rPr kumimoji="1" lang="en-US" altLang="zh-CN" sz="2400" b="1" dirty="0">
                  <a:solidFill>
                    <a:srgbClr val="660874"/>
                  </a:solidFill>
                  <a:latin typeface="Georgia" panose="02040502050405020303" pitchFamily="18" charset="0"/>
                  <a:ea typeface="Microsoft YaHei" charset="0"/>
                </a:rPr>
                <a:t>and contribution to the better localization performance.</a:t>
              </a:r>
            </a:p>
          </p:txBody>
        </p:sp>
      </p:grpSp>
      <p:grpSp>
        <p:nvGrpSpPr>
          <p:cNvPr id="16" name="组合 15">
            <a:extLst>
              <a:ext uri="{FF2B5EF4-FFF2-40B4-BE49-F238E27FC236}">
                <a16:creationId xmlns:a16="http://schemas.microsoft.com/office/drawing/2014/main" id="{E2976F67-F7CE-450A-A0B4-26916D18097E}"/>
              </a:ext>
            </a:extLst>
          </p:cNvPr>
          <p:cNvGrpSpPr/>
          <p:nvPr/>
        </p:nvGrpSpPr>
        <p:grpSpPr>
          <a:xfrm>
            <a:off x="6355080" y="1154980"/>
            <a:ext cx="5384976" cy="3939881"/>
            <a:chOff x="4781712" y="1604214"/>
            <a:chExt cx="7195088" cy="3939881"/>
          </a:xfrm>
        </p:grpSpPr>
        <p:grpSp>
          <p:nvGrpSpPr>
            <p:cNvPr id="17" name="组合 16">
              <a:extLst>
                <a:ext uri="{FF2B5EF4-FFF2-40B4-BE49-F238E27FC236}">
                  <a16:creationId xmlns:a16="http://schemas.microsoft.com/office/drawing/2014/main" id="{C4176CF9-704D-48F7-AC04-6C0DE2088C2F}"/>
                </a:ext>
              </a:extLst>
            </p:cNvPr>
            <p:cNvGrpSpPr/>
            <p:nvPr/>
          </p:nvGrpSpPr>
          <p:grpSpPr>
            <a:xfrm>
              <a:off x="5319269" y="1604214"/>
              <a:ext cx="6551479" cy="3616986"/>
              <a:chOff x="5319269" y="1604214"/>
              <a:chExt cx="6551479" cy="3616986"/>
            </a:xfrm>
          </p:grpSpPr>
          <p:sp>
            <p:nvSpPr>
              <p:cNvPr id="19" name="矩形: 圆角 18">
                <a:extLst>
                  <a:ext uri="{FF2B5EF4-FFF2-40B4-BE49-F238E27FC236}">
                    <a16:creationId xmlns:a16="http://schemas.microsoft.com/office/drawing/2014/main" id="{32622801-AD5C-47CD-ADD5-EF3581D5B9F9}"/>
                  </a:ext>
                </a:extLst>
              </p:cNvPr>
              <p:cNvSpPr/>
              <p:nvPr/>
            </p:nvSpPr>
            <p:spPr>
              <a:xfrm>
                <a:off x="5319269" y="1604215"/>
                <a:ext cx="6551479" cy="3616985"/>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0" name="矩形: 圆顶角 19">
                <a:extLst>
                  <a:ext uri="{FF2B5EF4-FFF2-40B4-BE49-F238E27FC236}">
                    <a16:creationId xmlns:a16="http://schemas.microsoft.com/office/drawing/2014/main" id="{9F5472A2-8FB7-42A8-A979-A03E2D25480D}"/>
                  </a:ext>
                </a:extLst>
              </p:cNvPr>
              <p:cNvSpPr/>
              <p:nvPr/>
            </p:nvSpPr>
            <p:spPr>
              <a:xfrm>
                <a:off x="5319269" y="1604214"/>
                <a:ext cx="6551479"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b="1" dirty="0">
                    <a:solidFill>
                      <a:schemeClr val="bg1"/>
                    </a:solidFill>
                    <a:latin typeface="Georgia" panose="02040502050405020303" pitchFamily="18" charset="0"/>
                    <a:ea typeface="微软雅黑" panose="020B0503020204020204" pitchFamily="34" charset="-122"/>
                  </a:rPr>
                  <a:t>Settings of ablation study</a:t>
                </a:r>
                <a:endParaRPr lang="zh-CN" altLang="en-US" b="1" dirty="0">
                  <a:solidFill>
                    <a:schemeClr val="bg1"/>
                  </a:solidFill>
                  <a:latin typeface="Georgia" panose="02040502050405020303" pitchFamily="18" charset="0"/>
                  <a:ea typeface="微软雅黑" panose="020B0503020204020204" pitchFamily="34" charset="-122"/>
                </a:endParaRPr>
              </a:p>
            </p:txBody>
          </p:sp>
        </p:grpSp>
        <p:sp>
          <p:nvSpPr>
            <p:cNvPr id="18" name="矩形 17">
              <a:extLst>
                <a:ext uri="{FF2B5EF4-FFF2-40B4-BE49-F238E27FC236}">
                  <a16:creationId xmlns:a16="http://schemas.microsoft.com/office/drawing/2014/main" id="{15707E5B-7D10-4E06-8140-461DB2F4F287}"/>
                </a:ext>
              </a:extLst>
            </p:cNvPr>
            <p:cNvSpPr/>
            <p:nvPr/>
          </p:nvSpPr>
          <p:spPr>
            <a:xfrm>
              <a:off x="4781712" y="2227994"/>
              <a:ext cx="7195088" cy="3316101"/>
            </a:xfrm>
            <a:prstGeom prst="rect">
              <a:avLst/>
            </a:prstGeom>
          </p:spPr>
          <p:txBody>
            <a:bodyPr wrap="square">
              <a:spAutoFit/>
            </a:bodyPr>
            <a:lstStyle/>
            <a:p>
              <a:pPr lvl="1">
                <a:spcBef>
                  <a:spcPts val="2400"/>
                </a:spcBef>
              </a:pP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S1</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 Localizing with raw data.</a:t>
              </a:r>
            </a:p>
            <a:p>
              <a:pPr lvl="1">
                <a:spcBef>
                  <a:spcPts val="2400"/>
                </a:spcBef>
              </a:pP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S2</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 only </a:t>
              </a:r>
              <a:r>
                <a:rPr lang="zh-CN" altLang="en-US"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①</a:t>
              </a:r>
              <a:r>
                <a:rPr lang="en-US" altLang="zh-CN"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identifying the frequencies of CP signals</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a:t>
              </a:r>
            </a:p>
            <a:p>
              <a:pPr lvl="1">
                <a:spcBef>
                  <a:spcPts val="2400"/>
                </a:spcBef>
              </a:pP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S3</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 	</a:t>
              </a:r>
              <a:r>
                <a:rPr lang="zh-CN" altLang="en-US"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① </a:t>
              </a:r>
              <a:r>
                <a:rPr lang="en-US" altLang="zh-CN"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identifying the frequencies of CP signals </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and 	</a:t>
              </a:r>
              <a:r>
                <a:rPr lang="zh-CN" altLang="en-US"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② </a:t>
              </a:r>
              <a:r>
                <a:rPr lang="en-US" altLang="zh-CN"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filtering out the multipath signal</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a:t>
              </a:r>
            </a:p>
            <a:p>
              <a:pPr lvl="1">
                <a:spcBef>
                  <a:spcPts val="2400"/>
                </a:spcBef>
              </a:pP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S4</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 	</a:t>
              </a:r>
              <a:r>
                <a:rPr lang="zh-CN" altLang="en-US"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① </a:t>
              </a:r>
              <a:r>
                <a:rPr lang="en-US" altLang="zh-CN"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identifying the frequencies of CP signals</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      	</a:t>
              </a:r>
              <a:r>
                <a:rPr lang="zh-CN" altLang="en-US"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② </a:t>
              </a:r>
              <a:r>
                <a:rPr lang="en-US" altLang="zh-CN"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filtering out the multipath signal</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 and  	</a:t>
              </a:r>
              <a:r>
                <a:rPr lang="zh-CN" altLang="en-US"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③ </a:t>
              </a:r>
              <a:r>
                <a:rPr lang="en-US" altLang="zh-CN"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purifying the </a:t>
              </a:r>
              <a:r>
                <a:rPr lang="en-US" altLang="zh-CN" sz="1600" u="sng" dirty="0" err="1">
                  <a:solidFill>
                    <a:srgbClr val="660874"/>
                  </a:solidFill>
                  <a:latin typeface="Georgia" panose="02040502050405020303" pitchFamily="18" charset="0"/>
                  <a:ea typeface="微软雅黑" panose="020B0503020204020204" pitchFamily="34" charset="-122"/>
                  <a:cs typeface="Times New Roman" panose="02020603050405020304" pitchFamily="18" charset="0"/>
                </a:rPr>
                <a:t>LoS</a:t>
              </a:r>
              <a:r>
                <a:rPr lang="en-US" altLang="zh-CN" sz="1600" u="sng" dirty="0">
                  <a:solidFill>
                    <a:srgbClr val="660874"/>
                  </a:solidFill>
                  <a:latin typeface="Georgia" panose="02040502050405020303" pitchFamily="18" charset="0"/>
                  <a:ea typeface="微软雅黑" panose="020B0503020204020204" pitchFamily="34" charset="-122"/>
                  <a:cs typeface="Times New Roman" panose="02020603050405020304" pitchFamily="18" charset="0"/>
                </a:rPr>
                <a:t> signal for localization</a:t>
              </a:r>
              <a:r>
                <a:rPr lang="en-US" altLang="zh-CN" sz="1600" dirty="0">
                  <a:latin typeface="Georgia" panose="02040502050405020303" pitchFamily="18" charset="0"/>
                  <a:ea typeface="微软雅黑" panose="020B0503020204020204" pitchFamily="34" charset="-122"/>
                  <a:cs typeface="Times New Roman" panose="02020603050405020304" pitchFamily="18" charset="0"/>
                </a:rPr>
                <a:t>.</a:t>
              </a:r>
            </a:p>
            <a:p>
              <a:pPr marL="800100" lvl="1" indent="-342900">
                <a:lnSpc>
                  <a:spcPct val="120000"/>
                </a:lnSpc>
                <a:spcBef>
                  <a:spcPts val="2400"/>
                </a:spcBef>
                <a:buFont typeface="+mj-lt"/>
                <a:buAutoNum type="arabicPeriod"/>
              </a:pPr>
              <a:endParaRPr lang="en-US" altLang="zh-CN" sz="1600" dirty="0">
                <a:latin typeface="Georgia" panose="02040502050405020303" pitchFamily="18" charset="0"/>
                <a:ea typeface="微软雅黑" panose="020B0503020204020204" pitchFamily="34" charset="-122"/>
                <a:cs typeface="Times New Roman" panose="02020603050405020304" pitchFamily="18" charset="0"/>
              </a:endParaRPr>
            </a:p>
          </p:txBody>
        </p:sp>
      </p:grpSp>
      <p:pic>
        <p:nvPicPr>
          <p:cNvPr id="21" name="图片 20">
            <a:extLst>
              <a:ext uri="{FF2B5EF4-FFF2-40B4-BE49-F238E27FC236}">
                <a16:creationId xmlns:a16="http://schemas.microsoft.com/office/drawing/2014/main" id="{D846C2E9-2F83-4963-8ECA-DB14B73CB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22" name="组合 21">
            <a:extLst>
              <a:ext uri="{FF2B5EF4-FFF2-40B4-BE49-F238E27FC236}">
                <a16:creationId xmlns:a16="http://schemas.microsoft.com/office/drawing/2014/main" id="{0C75D9FA-5806-4232-B6CA-3D955EDA0BD8}"/>
              </a:ext>
            </a:extLst>
          </p:cNvPr>
          <p:cNvGrpSpPr/>
          <p:nvPr/>
        </p:nvGrpSpPr>
        <p:grpSpPr>
          <a:xfrm>
            <a:off x="-6000" y="6629490"/>
            <a:ext cx="12204000" cy="229422"/>
            <a:chOff x="-6000" y="6629490"/>
            <a:chExt cx="12204000" cy="229422"/>
          </a:xfrm>
        </p:grpSpPr>
        <p:sp>
          <p:nvSpPr>
            <p:cNvPr id="23" name="矩形 22">
              <a:extLst>
                <a:ext uri="{FF2B5EF4-FFF2-40B4-BE49-F238E27FC236}">
                  <a16:creationId xmlns:a16="http://schemas.microsoft.com/office/drawing/2014/main" id="{028B290E-D357-424B-8C95-FA68AB0329C6}"/>
                </a:ext>
              </a:extLst>
            </p:cNvPr>
            <p:cNvSpPr/>
            <p:nvPr/>
          </p:nvSpPr>
          <p:spPr>
            <a:xfrm>
              <a:off x="-6000" y="662949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4" name="矩形 23">
              <a:extLst>
                <a:ext uri="{FF2B5EF4-FFF2-40B4-BE49-F238E27FC236}">
                  <a16:creationId xmlns:a16="http://schemas.microsoft.com/office/drawing/2014/main" id="{BE329105-1CAD-4B56-A225-73B9DC718248}"/>
                </a:ext>
              </a:extLst>
            </p:cNvPr>
            <p:cNvSpPr/>
            <p:nvPr/>
          </p:nvSpPr>
          <p:spPr>
            <a:xfrm>
              <a:off x="2028000" y="663031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5" name="矩形 24">
              <a:extLst>
                <a:ext uri="{FF2B5EF4-FFF2-40B4-BE49-F238E27FC236}">
                  <a16:creationId xmlns:a16="http://schemas.microsoft.com/office/drawing/2014/main" id="{E54A033D-44DA-4D98-95BE-06C14681B430}"/>
                </a:ext>
              </a:extLst>
            </p:cNvPr>
            <p:cNvSpPr/>
            <p:nvPr/>
          </p:nvSpPr>
          <p:spPr>
            <a:xfrm>
              <a:off x="4062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6" name="矩形 25">
              <a:extLst>
                <a:ext uri="{FF2B5EF4-FFF2-40B4-BE49-F238E27FC236}">
                  <a16:creationId xmlns:a16="http://schemas.microsoft.com/office/drawing/2014/main" id="{50ED7FC3-681F-4697-A94E-D34983C7C996}"/>
                </a:ext>
              </a:extLst>
            </p:cNvPr>
            <p:cNvSpPr/>
            <p:nvPr/>
          </p:nvSpPr>
          <p:spPr>
            <a:xfrm>
              <a:off x="6096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7" name="矩形 26">
              <a:extLst>
                <a:ext uri="{FF2B5EF4-FFF2-40B4-BE49-F238E27FC236}">
                  <a16:creationId xmlns:a16="http://schemas.microsoft.com/office/drawing/2014/main" id="{D633D155-64A9-42EE-AD88-5481F0D46D7F}"/>
                </a:ext>
              </a:extLst>
            </p:cNvPr>
            <p:cNvSpPr/>
            <p:nvPr/>
          </p:nvSpPr>
          <p:spPr>
            <a:xfrm>
              <a:off x="8130000" y="662949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Evaluation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3566960C-6C13-464C-84A5-0295BF178E1C}"/>
                </a:ext>
              </a:extLst>
            </p:cNvPr>
            <p:cNvSpPr/>
            <p:nvPr/>
          </p:nvSpPr>
          <p:spPr>
            <a:xfrm>
              <a:off x="10164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525894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B992E0D-3082-48D9-96DF-95E287C91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077" y="1412689"/>
            <a:ext cx="2928532" cy="2931676"/>
          </a:xfrm>
          <a:prstGeom prst="rect">
            <a:avLst/>
          </a:prstGeom>
        </p:spPr>
      </p:pic>
      <p:pic>
        <p:nvPicPr>
          <p:cNvPr id="13" name="图片 12">
            <a:extLst>
              <a:ext uri="{FF2B5EF4-FFF2-40B4-BE49-F238E27FC236}">
                <a16:creationId xmlns:a16="http://schemas.microsoft.com/office/drawing/2014/main" id="{740FC5FB-AF4F-48CB-9D11-42E29DACD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886" y="1408358"/>
            <a:ext cx="3112869" cy="2940339"/>
          </a:xfrm>
          <a:prstGeom prst="rect">
            <a:avLst/>
          </a:prstGeom>
        </p:spPr>
      </p:pic>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normAutofit/>
          </a:bodyPr>
          <a:lstStyle/>
          <a:p>
            <a:r>
              <a:rPr lang="en-US" altLang="zh-CN" dirty="0"/>
              <a:t>Impacting Factors</a:t>
            </a:r>
            <a:endParaRPr lang="zh-CN" altLang="en-US" dirty="0"/>
          </a:p>
        </p:txBody>
      </p:sp>
      <p:sp>
        <p:nvSpPr>
          <p:cNvPr id="6" name="灯片编号占位符 1">
            <a:extLst>
              <a:ext uri="{FF2B5EF4-FFF2-40B4-BE49-F238E27FC236}">
                <a16:creationId xmlns:a16="http://schemas.microsoft.com/office/drawing/2014/main" id="{D1B85931-D998-415C-9844-514BA059298B}"/>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46" name="组合 45">
            <a:extLst>
              <a:ext uri="{FF2B5EF4-FFF2-40B4-BE49-F238E27FC236}">
                <a16:creationId xmlns:a16="http://schemas.microsoft.com/office/drawing/2014/main" id="{4B31576E-22A9-4D72-834C-F12A72556457}"/>
              </a:ext>
            </a:extLst>
          </p:cNvPr>
          <p:cNvGrpSpPr/>
          <p:nvPr/>
        </p:nvGrpSpPr>
        <p:grpSpPr>
          <a:xfrm>
            <a:off x="458698" y="5236814"/>
            <a:ext cx="11363313" cy="978784"/>
            <a:chOff x="574039" y="4882266"/>
            <a:chExt cx="10835170" cy="978784"/>
          </a:xfrm>
        </p:grpSpPr>
        <p:sp>
          <p:nvSpPr>
            <p:cNvPr id="47" name="矩形: 圆角 46">
              <a:extLst>
                <a:ext uri="{FF2B5EF4-FFF2-40B4-BE49-F238E27FC236}">
                  <a16:creationId xmlns:a16="http://schemas.microsoft.com/office/drawing/2014/main" id="{C865C74C-5396-4AD9-B113-F3D5CD99E816}"/>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AA930FD7-769C-4530-A459-8A66AE4067D8}"/>
                </a:ext>
              </a:extLst>
            </p:cNvPr>
            <p:cNvSpPr/>
            <p:nvPr/>
          </p:nvSpPr>
          <p:spPr>
            <a:xfrm>
              <a:off x="745195" y="4969022"/>
              <a:ext cx="10664014" cy="738664"/>
            </a:xfrm>
            <a:prstGeom prst="rect">
              <a:avLst/>
            </a:prstGeom>
            <a:ln>
              <a:noFill/>
            </a:ln>
          </p:spPr>
          <p:txBody>
            <a:bodyPr wrap="square" lIns="0" tIns="0" rIns="0" bIns="0">
              <a:spAutoFit/>
            </a:bodyPr>
            <a:lstStyle/>
            <a:p>
              <a:pPr algn="ctr"/>
              <a:r>
                <a:rPr kumimoji="1" lang="en-US" altLang="zh-CN" sz="2400" b="1" spc="-50" dirty="0">
                  <a:solidFill>
                    <a:srgbClr val="660874"/>
                  </a:solidFill>
                  <a:latin typeface="Georgia" panose="02040502050405020303" pitchFamily="18" charset="0"/>
                  <a:ea typeface="Microsoft YaHei" charset="0"/>
                </a:rPr>
                <a:t>These factors influence BIFROST’s performance differently, </a:t>
              </a:r>
            </a:p>
            <a:p>
              <a:pPr algn="ctr"/>
              <a:r>
                <a:rPr kumimoji="1" lang="en-US" altLang="zh-CN" sz="2400" b="1" spc="-50" dirty="0">
                  <a:solidFill>
                    <a:srgbClr val="660874"/>
                  </a:solidFill>
                  <a:latin typeface="Georgia" panose="02040502050405020303" pitchFamily="18" charset="0"/>
                  <a:ea typeface="Microsoft YaHei" charset="0"/>
                </a:rPr>
                <a:t>yet the absolute accuracy never degrades drastically. </a:t>
              </a:r>
            </a:p>
          </p:txBody>
        </p:sp>
      </p:grpSp>
      <p:sp>
        <p:nvSpPr>
          <p:cNvPr id="28" name="矩形 27">
            <a:extLst>
              <a:ext uri="{FF2B5EF4-FFF2-40B4-BE49-F238E27FC236}">
                <a16:creationId xmlns:a16="http://schemas.microsoft.com/office/drawing/2014/main" id="{349F760E-7D42-483B-B83C-EEB215EC0F24}"/>
              </a:ext>
            </a:extLst>
          </p:cNvPr>
          <p:cNvSpPr/>
          <p:nvPr/>
        </p:nvSpPr>
        <p:spPr>
          <a:xfrm>
            <a:off x="1898991" y="4362908"/>
            <a:ext cx="3596705" cy="338554"/>
          </a:xfrm>
          <a:prstGeom prst="rect">
            <a:avLst/>
          </a:prstGeom>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Distance between AP and LWAs</a:t>
            </a:r>
            <a:endParaRPr lang="zh-CN" altLang="en-US" sz="1600" dirty="0">
              <a:latin typeface="Georgia" panose="02040502050405020303" pitchFamily="18" charset="0"/>
              <a:ea typeface="微软雅黑" panose="020B0503020204020204" pitchFamily="34" charset="-122"/>
            </a:endParaRPr>
          </a:p>
        </p:txBody>
      </p:sp>
      <p:sp>
        <p:nvSpPr>
          <p:cNvPr id="29" name="矩形 28">
            <a:extLst>
              <a:ext uri="{FF2B5EF4-FFF2-40B4-BE49-F238E27FC236}">
                <a16:creationId xmlns:a16="http://schemas.microsoft.com/office/drawing/2014/main" id="{CE1486A8-3E39-46A8-AF4A-2AB94DF31118}"/>
              </a:ext>
            </a:extLst>
          </p:cNvPr>
          <p:cNvSpPr/>
          <p:nvPr/>
        </p:nvSpPr>
        <p:spPr>
          <a:xfrm>
            <a:off x="6521976" y="4362908"/>
            <a:ext cx="3794691" cy="338554"/>
          </a:xfrm>
          <a:prstGeom prst="rect">
            <a:avLst/>
          </a:prstGeom>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Transmission power</a:t>
            </a:r>
            <a:endParaRPr lang="zh-CN" altLang="en-US" sz="1600" dirty="0">
              <a:latin typeface="Georgia" panose="02040502050405020303" pitchFamily="18" charset="0"/>
              <a:ea typeface="微软雅黑" panose="020B0503020204020204" pitchFamily="34" charset="-122"/>
            </a:endParaRPr>
          </a:p>
        </p:txBody>
      </p:sp>
      <p:pic>
        <p:nvPicPr>
          <p:cNvPr id="17" name="图片 16">
            <a:extLst>
              <a:ext uri="{FF2B5EF4-FFF2-40B4-BE49-F238E27FC236}">
                <a16:creationId xmlns:a16="http://schemas.microsoft.com/office/drawing/2014/main" id="{664EADA7-C13C-4B4E-A1B0-716FF49DB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18" name="组合 17">
            <a:extLst>
              <a:ext uri="{FF2B5EF4-FFF2-40B4-BE49-F238E27FC236}">
                <a16:creationId xmlns:a16="http://schemas.microsoft.com/office/drawing/2014/main" id="{97B02743-F43F-47B3-ADB1-12D32AAB9263}"/>
              </a:ext>
            </a:extLst>
          </p:cNvPr>
          <p:cNvGrpSpPr/>
          <p:nvPr/>
        </p:nvGrpSpPr>
        <p:grpSpPr>
          <a:xfrm>
            <a:off x="-6000" y="6629490"/>
            <a:ext cx="12204000" cy="229422"/>
            <a:chOff x="-6000" y="6629490"/>
            <a:chExt cx="12204000" cy="229422"/>
          </a:xfrm>
        </p:grpSpPr>
        <p:sp>
          <p:nvSpPr>
            <p:cNvPr id="19" name="矩形 18">
              <a:extLst>
                <a:ext uri="{FF2B5EF4-FFF2-40B4-BE49-F238E27FC236}">
                  <a16:creationId xmlns:a16="http://schemas.microsoft.com/office/drawing/2014/main" id="{FC05531C-D979-4363-9F7B-5A74A7F84016}"/>
                </a:ext>
              </a:extLst>
            </p:cNvPr>
            <p:cNvSpPr/>
            <p:nvPr/>
          </p:nvSpPr>
          <p:spPr>
            <a:xfrm>
              <a:off x="-6000" y="662949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0" name="矩形 19">
              <a:extLst>
                <a:ext uri="{FF2B5EF4-FFF2-40B4-BE49-F238E27FC236}">
                  <a16:creationId xmlns:a16="http://schemas.microsoft.com/office/drawing/2014/main" id="{98703128-36EE-48CF-A99D-AC731ABA477E}"/>
                </a:ext>
              </a:extLst>
            </p:cNvPr>
            <p:cNvSpPr/>
            <p:nvPr/>
          </p:nvSpPr>
          <p:spPr>
            <a:xfrm>
              <a:off x="2028000" y="663031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1" name="矩形 20">
              <a:extLst>
                <a:ext uri="{FF2B5EF4-FFF2-40B4-BE49-F238E27FC236}">
                  <a16:creationId xmlns:a16="http://schemas.microsoft.com/office/drawing/2014/main" id="{65BE6FCF-2ABC-423B-8700-B96CAFA40814}"/>
                </a:ext>
              </a:extLst>
            </p:cNvPr>
            <p:cNvSpPr/>
            <p:nvPr/>
          </p:nvSpPr>
          <p:spPr>
            <a:xfrm>
              <a:off x="4062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2" name="矩形 21">
              <a:extLst>
                <a:ext uri="{FF2B5EF4-FFF2-40B4-BE49-F238E27FC236}">
                  <a16:creationId xmlns:a16="http://schemas.microsoft.com/office/drawing/2014/main" id="{7370E1D0-7AA7-45EC-889D-312CF71AABA4}"/>
                </a:ext>
              </a:extLst>
            </p:cNvPr>
            <p:cNvSpPr/>
            <p:nvPr/>
          </p:nvSpPr>
          <p:spPr>
            <a:xfrm>
              <a:off x="6096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3" name="矩形 22">
              <a:extLst>
                <a:ext uri="{FF2B5EF4-FFF2-40B4-BE49-F238E27FC236}">
                  <a16:creationId xmlns:a16="http://schemas.microsoft.com/office/drawing/2014/main" id="{D6D99A68-56BE-4AD3-B2A7-865454C0BF0B}"/>
                </a:ext>
              </a:extLst>
            </p:cNvPr>
            <p:cNvSpPr/>
            <p:nvPr/>
          </p:nvSpPr>
          <p:spPr>
            <a:xfrm>
              <a:off x="8130000" y="662949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Evaluation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24" name="矩形 23">
              <a:extLst>
                <a:ext uri="{FF2B5EF4-FFF2-40B4-BE49-F238E27FC236}">
                  <a16:creationId xmlns:a16="http://schemas.microsoft.com/office/drawing/2014/main" id="{F97FA75D-259B-497B-8AA8-2A51A62BD6CB}"/>
                </a:ext>
              </a:extLst>
            </p:cNvPr>
            <p:cNvSpPr/>
            <p:nvPr/>
          </p:nvSpPr>
          <p:spPr>
            <a:xfrm>
              <a:off x="10164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396178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B7209-4F76-40EC-9207-15AFDF4E27A3}"/>
              </a:ext>
            </a:extLst>
          </p:cNvPr>
          <p:cNvSpPr>
            <a:spLocks noGrp="1"/>
          </p:cNvSpPr>
          <p:nvPr>
            <p:ph type="title"/>
          </p:nvPr>
        </p:nvSpPr>
        <p:spPr/>
        <p:txBody>
          <a:bodyPr>
            <a:normAutofit/>
          </a:bodyPr>
          <a:lstStyle/>
          <a:p>
            <a:r>
              <a:rPr lang="en-US" altLang="zh-CN" dirty="0"/>
              <a:t>Impact on Communication</a:t>
            </a:r>
            <a:endParaRPr lang="zh-CN" altLang="en-US" dirty="0"/>
          </a:p>
        </p:txBody>
      </p:sp>
      <p:sp>
        <p:nvSpPr>
          <p:cNvPr id="6" name="灯片编号占位符 1">
            <a:extLst>
              <a:ext uri="{FF2B5EF4-FFF2-40B4-BE49-F238E27FC236}">
                <a16:creationId xmlns:a16="http://schemas.microsoft.com/office/drawing/2014/main" id="{D1B85931-D998-415C-9844-514BA059298B}"/>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46" name="组合 45">
            <a:extLst>
              <a:ext uri="{FF2B5EF4-FFF2-40B4-BE49-F238E27FC236}">
                <a16:creationId xmlns:a16="http://schemas.microsoft.com/office/drawing/2014/main" id="{4B31576E-22A9-4D72-834C-F12A72556457}"/>
              </a:ext>
            </a:extLst>
          </p:cNvPr>
          <p:cNvGrpSpPr/>
          <p:nvPr/>
        </p:nvGrpSpPr>
        <p:grpSpPr>
          <a:xfrm>
            <a:off x="458698" y="5236814"/>
            <a:ext cx="11363313" cy="978784"/>
            <a:chOff x="574039" y="4882266"/>
            <a:chExt cx="10835170" cy="978784"/>
          </a:xfrm>
        </p:grpSpPr>
        <p:sp>
          <p:nvSpPr>
            <p:cNvPr id="47" name="矩形: 圆角 46">
              <a:extLst>
                <a:ext uri="{FF2B5EF4-FFF2-40B4-BE49-F238E27FC236}">
                  <a16:creationId xmlns:a16="http://schemas.microsoft.com/office/drawing/2014/main" id="{C865C74C-5396-4AD9-B113-F3D5CD99E816}"/>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AA930FD7-769C-4530-A459-8A66AE4067D8}"/>
                </a:ext>
              </a:extLst>
            </p:cNvPr>
            <p:cNvSpPr/>
            <p:nvPr/>
          </p:nvSpPr>
          <p:spPr>
            <a:xfrm>
              <a:off x="745195" y="4969022"/>
              <a:ext cx="10664014" cy="738664"/>
            </a:xfrm>
            <a:prstGeom prst="rect">
              <a:avLst/>
            </a:prstGeom>
            <a:ln>
              <a:noFill/>
            </a:ln>
          </p:spPr>
          <p:txBody>
            <a:bodyPr wrap="square" lIns="0" tIns="0" rIns="0" bIns="0">
              <a:spAutoFit/>
            </a:bodyPr>
            <a:lstStyle/>
            <a:p>
              <a:pPr algn="ctr"/>
              <a:r>
                <a:rPr kumimoji="1" lang="en-US" altLang="zh-CN" sz="2400" b="1" spc="-50" dirty="0">
                  <a:solidFill>
                    <a:srgbClr val="660874"/>
                  </a:solidFill>
                  <a:latin typeface="Georgia" panose="02040502050405020303" pitchFamily="18" charset="0"/>
                  <a:ea typeface="Microsoft YaHei" charset="0"/>
                </a:rPr>
                <a:t>BIFROST has a negligible impact on the communication quality of either the link between the AP and the target or other </a:t>
              </a:r>
              <a:r>
                <a:rPr kumimoji="1" lang="en-US" altLang="zh-CN" sz="2400" b="1" spc="-50" dirty="0" err="1">
                  <a:solidFill>
                    <a:srgbClr val="660874"/>
                  </a:solidFill>
                  <a:latin typeface="Georgia" panose="02040502050405020303" pitchFamily="18" charset="0"/>
                  <a:ea typeface="Microsoft YaHei" charset="0"/>
                </a:rPr>
                <a:t>WiFi</a:t>
              </a:r>
              <a:r>
                <a:rPr kumimoji="1" lang="en-US" altLang="zh-CN" sz="2400" b="1" spc="-50" dirty="0">
                  <a:solidFill>
                    <a:srgbClr val="660874"/>
                  </a:solidFill>
                  <a:latin typeface="Georgia" panose="02040502050405020303" pitchFamily="18" charset="0"/>
                  <a:ea typeface="Microsoft YaHei" charset="0"/>
                </a:rPr>
                <a:t> connections.</a:t>
              </a:r>
            </a:p>
          </p:txBody>
        </p:sp>
      </p:grpSp>
      <p:grpSp>
        <p:nvGrpSpPr>
          <p:cNvPr id="16" name="组合 15">
            <a:extLst>
              <a:ext uri="{FF2B5EF4-FFF2-40B4-BE49-F238E27FC236}">
                <a16:creationId xmlns:a16="http://schemas.microsoft.com/office/drawing/2014/main" id="{5D5CEBD7-4FBF-43FF-9D99-42A16729693C}"/>
              </a:ext>
            </a:extLst>
          </p:cNvPr>
          <p:cNvGrpSpPr/>
          <p:nvPr/>
        </p:nvGrpSpPr>
        <p:grpSpPr>
          <a:xfrm>
            <a:off x="1869332" y="1447681"/>
            <a:ext cx="8447335" cy="3253781"/>
            <a:chOff x="1704656" y="1447681"/>
            <a:chExt cx="8447335" cy="3253781"/>
          </a:xfrm>
        </p:grpSpPr>
        <p:pic>
          <p:nvPicPr>
            <p:cNvPr id="26" name="图片 25">
              <a:extLst>
                <a:ext uri="{FF2B5EF4-FFF2-40B4-BE49-F238E27FC236}">
                  <a16:creationId xmlns:a16="http://schemas.microsoft.com/office/drawing/2014/main" id="{33CFDE7C-EBFF-4675-A73D-907D23849D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04656" y="1453451"/>
              <a:ext cx="3666688" cy="2910959"/>
            </a:xfrm>
            <a:prstGeom prst="rect">
              <a:avLst/>
            </a:prstGeom>
          </p:spPr>
        </p:pic>
        <p:pic>
          <p:nvPicPr>
            <p:cNvPr id="27" name="图片 26">
              <a:extLst>
                <a:ext uri="{FF2B5EF4-FFF2-40B4-BE49-F238E27FC236}">
                  <a16:creationId xmlns:a16="http://schemas.microsoft.com/office/drawing/2014/main" id="{9B84334B-63F6-4E58-8D06-2C95125AF3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98212" y="1447681"/>
              <a:ext cx="3112869" cy="2910959"/>
            </a:xfrm>
            <a:prstGeom prst="rect">
              <a:avLst/>
            </a:prstGeom>
          </p:spPr>
        </p:pic>
        <p:sp>
          <p:nvSpPr>
            <p:cNvPr id="28" name="矩形 27">
              <a:extLst>
                <a:ext uri="{FF2B5EF4-FFF2-40B4-BE49-F238E27FC236}">
                  <a16:creationId xmlns:a16="http://schemas.microsoft.com/office/drawing/2014/main" id="{349F760E-7D42-483B-B83C-EEB215EC0F24}"/>
                </a:ext>
              </a:extLst>
            </p:cNvPr>
            <p:cNvSpPr/>
            <p:nvPr/>
          </p:nvSpPr>
          <p:spPr>
            <a:xfrm>
              <a:off x="1734315" y="4362908"/>
              <a:ext cx="3596705" cy="338554"/>
            </a:xfrm>
            <a:prstGeom prst="rect">
              <a:avLst/>
            </a:prstGeom>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Impact on the AP and the target</a:t>
              </a:r>
              <a:endParaRPr lang="zh-CN" altLang="en-US" sz="1600" dirty="0">
                <a:latin typeface="Georgia" panose="02040502050405020303" pitchFamily="18" charset="0"/>
                <a:ea typeface="微软雅黑" panose="020B0503020204020204" pitchFamily="34" charset="-122"/>
              </a:endParaRPr>
            </a:p>
          </p:txBody>
        </p:sp>
        <p:sp>
          <p:nvSpPr>
            <p:cNvPr id="29" name="矩形 28">
              <a:extLst>
                <a:ext uri="{FF2B5EF4-FFF2-40B4-BE49-F238E27FC236}">
                  <a16:creationId xmlns:a16="http://schemas.microsoft.com/office/drawing/2014/main" id="{CE1486A8-3E39-46A8-AF4A-2AB94DF31118}"/>
                </a:ext>
              </a:extLst>
            </p:cNvPr>
            <p:cNvSpPr/>
            <p:nvPr/>
          </p:nvSpPr>
          <p:spPr>
            <a:xfrm>
              <a:off x="6357300" y="4362908"/>
              <a:ext cx="3794691" cy="338554"/>
            </a:xfrm>
            <a:prstGeom prst="rect">
              <a:avLst/>
            </a:prstGeom>
          </p:spPr>
          <p:txBody>
            <a:bodyPr wrap="square">
              <a:spAutoFit/>
            </a:bodyPr>
            <a:lstStyle/>
            <a:p>
              <a:pPr algn="ct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Impact on other </a:t>
              </a:r>
              <a:r>
                <a:rPr lang="en-US" altLang="zh-CN" sz="1600" b="1" dirty="0" err="1">
                  <a:latin typeface="Georgia" panose="02040502050405020303" pitchFamily="18" charset="0"/>
                  <a:ea typeface="微软雅黑" panose="020B0503020204020204" pitchFamily="34" charset="-122"/>
                  <a:cs typeface="Times New Roman" panose="02020603050405020304" pitchFamily="18" charset="0"/>
                </a:rPr>
                <a:t>WiFi</a:t>
              </a:r>
              <a:r>
                <a:rPr lang="en-US" altLang="zh-CN" sz="1600" b="1" dirty="0">
                  <a:latin typeface="Georgia" panose="02040502050405020303" pitchFamily="18" charset="0"/>
                  <a:ea typeface="微软雅黑" panose="020B0503020204020204" pitchFamily="34" charset="-122"/>
                  <a:cs typeface="Times New Roman" panose="02020603050405020304" pitchFamily="18" charset="0"/>
                </a:rPr>
                <a:t> connections</a:t>
              </a:r>
              <a:endParaRPr lang="zh-CN" altLang="en-US" sz="1600" dirty="0">
                <a:latin typeface="Georgia" panose="02040502050405020303" pitchFamily="18" charset="0"/>
                <a:ea typeface="微软雅黑" panose="020B0503020204020204" pitchFamily="34" charset="-122"/>
              </a:endParaRPr>
            </a:p>
          </p:txBody>
        </p:sp>
      </p:grpSp>
      <p:pic>
        <p:nvPicPr>
          <p:cNvPr id="18" name="图片 17">
            <a:extLst>
              <a:ext uri="{FF2B5EF4-FFF2-40B4-BE49-F238E27FC236}">
                <a16:creationId xmlns:a16="http://schemas.microsoft.com/office/drawing/2014/main" id="{15CEF1BE-C936-4518-9267-42CFA6E35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19" name="组合 18">
            <a:extLst>
              <a:ext uri="{FF2B5EF4-FFF2-40B4-BE49-F238E27FC236}">
                <a16:creationId xmlns:a16="http://schemas.microsoft.com/office/drawing/2014/main" id="{B33210C8-1602-4D43-B429-58A7DFA8327D}"/>
              </a:ext>
            </a:extLst>
          </p:cNvPr>
          <p:cNvGrpSpPr/>
          <p:nvPr/>
        </p:nvGrpSpPr>
        <p:grpSpPr>
          <a:xfrm>
            <a:off x="-6000" y="6629490"/>
            <a:ext cx="12204000" cy="229422"/>
            <a:chOff x="-6000" y="6629490"/>
            <a:chExt cx="12204000" cy="229422"/>
          </a:xfrm>
        </p:grpSpPr>
        <p:sp>
          <p:nvSpPr>
            <p:cNvPr id="20" name="矩形 19">
              <a:extLst>
                <a:ext uri="{FF2B5EF4-FFF2-40B4-BE49-F238E27FC236}">
                  <a16:creationId xmlns:a16="http://schemas.microsoft.com/office/drawing/2014/main" id="{D5A6DE94-10DC-420E-824B-9BFAA1083710}"/>
                </a:ext>
              </a:extLst>
            </p:cNvPr>
            <p:cNvSpPr/>
            <p:nvPr/>
          </p:nvSpPr>
          <p:spPr>
            <a:xfrm>
              <a:off x="-6000" y="662949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1" name="矩形 20">
              <a:extLst>
                <a:ext uri="{FF2B5EF4-FFF2-40B4-BE49-F238E27FC236}">
                  <a16:creationId xmlns:a16="http://schemas.microsoft.com/office/drawing/2014/main" id="{E17C5873-6FA1-4439-A31C-B43C5D5A983E}"/>
                </a:ext>
              </a:extLst>
            </p:cNvPr>
            <p:cNvSpPr/>
            <p:nvPr/>
          </p:nvSpPr>
          <p:spPr>
            <a:xfrm>
              <a:off x="2028000" y="663031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2" name="矩形 21">
              <a:extLst>
                <a:ext uri="{FF2B5EF4-FFF2-40B4-BE49-F238E27FC236}">
                  <a16:creationId xmlns:a16="http://schemas.microsoft.com/office/drawing/2014/main" id="{F639AAF6-1F4B-4566-A6C8-39D4CEC670EF}"/>
                </a:ext>
              </a:extLst>
            </p:cNvPr>
            <p:cNvSpPr/>
            <p:nvPr/>
          </p:nvSpPr>
          <p:spPr>
            <a:xfrm>
              <a:off x="4062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3" name="矩形 22">
              <a:extLst>
                <a:ext uri="{FF2B5EF4-FFF2-40B4-BE49-F238E27FC236}">
                  <a16:creationId xmlns:a16="http://schemas.microsoft.com/office/drawing/2014/main" id="{8A7371B7-D8AE-4CF7-A219-8A8D047D8A54}"/>
                </a:ext>
              </a:extLst>
            </p:cNvPr>
            <p:cNvSpPr/>
            <p:nvPr/>
          </p:nvSpPr>
          <p:spPr>
            <a:xfrm>
              <a:off x="6096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4" name="矩形 23">
              <a:extLst>
                <a:ext uri="{FF2B5EF4-FFF2-40B4-BE49-F238E27FC236}">
                  <a16:creationId xmlns:a16="http://schemas.microsoft.com/office/drawing/2014/main" id="{30FC2798-C81F-404E-A72F-822E018B320E}"/>
                </a:ext>
              </a:extLst>
            </p:cNvPr>
            <p:cNvSpPr/>
            <p:nvPr/>
          </p:nvSpPr>
          <p:spPr>
            <a:xfrm>
              <a:off x="8130000" y="662949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Evaluation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25" name="矩形 24">
              <a:extLst>
                <a:ext uri="{FF2B5EF4-FFF2-40B4-BE49-F238E27FC236}">
                  <a16:creationId xmlns:a16="http://schemas.microsoft.com/office/drawing/2014/main" id="{FF5AA413-F2BC-4339-9AEC-62E81AA33187}"/>
                </a:ext>
              </a:extLst>
            </p:cNvPr>
            <p:cNvSpPr/>
            <p:nvPr/>
          </p:nvSpPr>
          <p:spPr>
            <a:xfrm>
              <a:off x="10164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2232573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D70FF-51A5-4097-90AF-D9BA07591EAE}"/>
              </a:ext>
            </a:extLst>
          </p:cNvPr>
          <p:cNvSpPr>
            <a:spLocks noGrp="1"/>
          </p:cNvSpPr>
          <p:nvPr>
            <p:ph type="title"/>
          </p:nvPr>
        </p:nvSpPr>
        <p:spPr/>
        <p:txBody>
          <a:bodyPr/>
          <a:lstStyle/>
          <a:p>
            <a:r>
              <a:rPr lang="en-US" altLang="zh-CN" dirty="0"/>
              <a:t>Conclusion</a:t>
            </a:r>
            <a:endParaRPr lang="zh-CN" altLang="en-US" dirty="0"/>
          </a:p>
        </p:txBody>
      </p:sp>
      <p:sp>
        <p:nvSpPr>
          <p:cNvPr id="10" name="灯片编号占位符 1">
            <a:extLst>
              <a:ext uri="{FF2B5EF4-FFF2-40B4-BE49-F238E27FC236}">
                <a16:creationId xmlns:a16="http://schemas.microsoft.com/office/drawing/2014/main" id="{1E13D44B-722B-4A7A-BA8B-2588DDBB1F2A}"/>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74CE8249-3239-4B82-9FB1-E9FE99CC1685}"/>
              </a:ext>
            </a:extLst>
          </p:cNvPr>
          <p:cNvSpPr/>
          <p:nvPr/>
        </p:nvSpPr>
        <p:spPr>
          <a:xfrm>
            <a:off x="894897" y="1662492"/>
            <a:ext cx="10301112" cy="1200329"/>
          </a:xfrm>
          <a:prstGeom prst="rect">
            <a:avLst/>
          </a:prstGeom>
          <a:ln>
            <a:noFill/>
          </a:ln>
        </p:spPr>
        <p:txBody>
          <a:bodyPr wrap="square">
            <a:spAutoFit/>
          </a:bodyPr>
          <a:lstStyle/>
          <a:p>
            <a:pPr marL="457200" indent="-457200">
              <a:buFont typeface="Arial" panose="020B0604020202020204" pitchFamily="34" charset="0"/>
              <a:buChar char="•"/>
            </a:pPr>
            <a:r>
              <a:rPr kumimoji="1" lang="en-US" altLang="zh-CN" sz="2400" dirty="0">
                <a:latin typeface="Georgia" panose="02040502050405020303" pitchFamily="18" charset="0"/>
                <a:ea typeface="Microsoft YaHei" charset="0"/>
              </a:rPr>
              <a:t>BIFROST tackles a significant problem, namely the limited availability of </a:t>
            </a:r>
            <a:r>
              <a:rPr kumimoji="1" lang="en-US" altLang="zh-CN" sz="2400" dirty="0" err="1">
                <a:latin typeface="Georgia" panose="02040502050405020303" pitchFamily="18" charset="0"/>
                <a:ea typeface="Microsoft YaHei" charset="0"/>
              </a:rPr>
              <a:t>LoS</a:t>
            </a:r>
            <a:r>
              <a:rPr kumimoji="1" lang="en-US" altLang="zh-CN" sz="2400" dirty="0">
                <a:latin typeface="Georgia" panose="02040502050405020303" pitchFamily="18" charset="0"/>
                <a:ea typeface="Microsoft YaHei" charset="0"/>
              </a:rPr>
              <a:t> signals, to </a:t>
            </a:r>
            <a:r>
              <a:rPr kumimoji="1" lang="en-US" altLang="zh-CN" sz="2400" b="1" dirty="0">
                <a:solidFill>
                  <a:srgbClr val="660874"/>
                </a:solidFill>
                <a:latin typeface="Georgia" panose="02040502050405020303" pitchFamily="18" charset="0"/>
                <a:ea typeface="Microsoft YaHei" charset="0"/>
              </a:rPr>
              <a:t>enhance the availability of indoor </a:t>
            </a:r>
            <a:r>
              <a:rPr kumimoji="1" lang="en-US" altLang="zh-CN" sz="2400" b="1" dirty="0" err="1">
                <a:solidFill>
                  <a:srgbClr val="660874"/>
                </a:solidFill>
                <a:latin typeface="Georgia" panose="02040502050405020303" pitchFamily="18" charset="0"/>
                <a:ea typeface="Microsoft YaHei" charset="0"/>
              </a:rPr>
              <a:t>WiFi</a:t>
            </a:r>
            <a:r>
              <a:rPr kumimoji="1" lang="en-US" altLang="zh-CN" sz="2400" b="1" dirty="0">
                <a:solidFill>
                  <a:srgbClr val="660874"/>
                </a:solidFill>
                <a:latin typeface="Georgia" panose="02040502050405020303" pitchFamily="18" charset="0"/>
                <a:ea typeface="Microsoft YaHei" charset="0"/>
              </a:rPr>
              <a:t> </a:t>
            </a:r>
            <a:r>
              <a:rPr kumimoji="1" lang="en-US" altLang="zh-CN" sz="2400" b="1" dirty="0" err="1">
                <a:solidFill>
                  <a:srgbClr val="660874"/>
                </a:solidFill>
                <a:latin typeface="Georgia" panose="02040502050405020303" pitchFamily="18" charset="0"/>
                <a:ea typeface="Microsoft YaHei" charset="0"/>
              </a:rPr>
              <a:t>locali-zation</a:t>
            </a:r>
            <a:r>
              <a:rPr kumimoji="1" lang="en-US" altLang="zh-CN" sz="2400" dirty="0">
                <a:latin typeface="Georgia" panose="02040502050405020303" pitchFamily="18" charset="0"/>
                <a:ea typeface="Microsoft YaHei" charset="0"/>
              </a:rPr>
              <a:t>.</a:t>
            </a:r>
            <a:endParaRPr lang="zh-CN" altLang="en-US" sz="2400" dirty="0">
              <a:latin typeface="Georgia" panose="02040502050405020303" pitchFamily="18" charset="0"/>
            </a:endParaRPr>
          </a:p>
        </p:txBody>
      </p:sp>
      <p:sp>
        <p:nvSpPr>
          <p:cNvPr id="12" name="矩形 11">
            <a:extLst>
              <a:ext uri="{FF2B5EF4-FFF2-40B4-BE49-F238E27FC236}">
                <a16:creationId xmlns:a16="http://schemas.microsoft.com/office/drawing/2014/main" id="{B517DC2C-226E-42C9-A051-CFEC02FED09F}"/>
              </a:ext>
            </a:extLst>
          </p:cNvPr>
          <p:cNvSpPr/>
          <p:nvPr/>
        </p:nvSpPr>
        <p:spPr>
          <a:xfrm>
            <a:off x="894896" y="2969067"/>
            <a:ext cx="10301113" cy="830997"/>
          </a:xfrm>
          <a:prstGeom prst="rect">
            <a:avLst/>
          </a:prstGeom>
          <a:ln>
            <a:noFill/>
          </a:ln>
        </p:spPr>
        <p:txBody>
          <a:bodyPr wrap="square">
            <a:spAutoFit/>
          </a:bodyPr>
          <a:lstStyle/>
          <a:p>
            <a:pPr marL="457200" indent="-457200">
              <a:buFont typeface="Arial" panose="020B0604020202020204" pitchFamily="34" charset="0"/>
              <a:buChar char="•"/>
            </a:pPr>
            <a:r>
              <a:rPr kumimoji="1" lang="en-US" altLang="zh-CN" sz="2400" dirty="0">
                <a:latin typeface="Georgia" panose="02040502050405020303" pitchFamily="18" charset="0"/>
                <a:ea typeface="Microsoft YaHei" charset="0"/>
              </a:rPr>
              <a:t>The key innovation is the exploration of the </a:t>
            </a:r>
            <a:r>
              <a:rPr kumimoji="1" lang="en-US" altLang="zh-CN" sz="2400" b="1" dirty="0">
                <a:solidFill>
                  <a:srgbClr val="660874"/>
                </a:solidFill>
                <a:latin typeface="Georgia" panose="02040502050405020303" pitchFamily="18" charset="0"/>
                <a:ea typeface="Microsoft YaHei" charset="0"/>
              </a:rPr>
              <a:t>signal polarization </a:t>
            </a:r>
            <a:r>
              <a:rPr kumimoji="1" lang="en-US" altLang="zh-CN" sz="2400" dirty="0">
                <a:latin typeface="Georgia" panose="02040502050405020303" pitchFamily="18" charset="0"/>
                <a:ea typeface="Microsoft YaHei" charset="0"/>
              </a:rPr>
              <a:t>and </a:t>
            </a:r>
            <a:r>
              <a:rPr kumimoji="1" lang="en-US" altLang="zh-CN" sz="2400" b="1" dirty="0">
                <a:solidFill>
                  <a:srgbClr val="81308C"/>
                </a:solidFill>
                <a:latin typeface="Georgia" panose="02040502050405020303" pitchFamily="18" charset="0"/>
                <a:ea typeface="Microsoft YaHei" charset="0"/>
              </a:rPr>
              <a:t>dispersion effect</a:t>
            </a:r>
            <a:r>
              <a:rPr kumimoji="1" lang="en-US" altLang="zh-CN" sz="2400" dirty="0">
                <a:latin typeface="Georgia" panose="02040502050405020303" pitchFamily="18" charset="0"/>
                <a:ea typeface="Microsoft YaHei" charset="0"/>
              </a:rPr>
              <a:t>, which embodies the concept of </a:t>
            </a:r>
            <a:r>
              <a:rPr kumimoji="1" lang="en-US" altLang="zh-CN" sz="2400" b="1" i="1" u="sng" dirty="0">
                <a:solidFill>
                  <a:srgbClr val="660874"/>
                </a:solidFill>
                <a:latin typeface="Georgia" panose="02040502050405020303" pitchFamily="18" charset="0"/>
                <a:ea typeface="Microsoft YaHei" charset="0"/>
              </a:rPr>
              <a:t>RF computing</a:t>
            </a:r>
            <a:r>
              <a:rPr kumimoji="1" lang="en-US" altLang="zh-CN" sz="2400" dirty="0">
                <a:latin typeface="Georgia" panose="02040502050405020303" pitchFamily="18" charset="0"/>
                <a:ea typeface="Microsoft YaHei" charset="0"/>
              </a:rPr>
              <a:t>. </a:t>
            </a:r>
            <a:endParaRPr lang="zh-CN" altLang="en-US" sz="2400" dirty="0">
              <a:latin typeface="Georgia" panose="02040502050405020303" pitchFamily="18" charset="0"/>
            </a:endParaRPr>
          </a:p>
        </p:txBody>
      </p:sp>
      <p:sp>
        <p:nvSpPr>
          <p:cNvPr id="13" name="矩形 12">
            <a:extLst>
              <a:ext uri="{FF2B5EF4-FFF2-40B4-BE49-F238E27FC236}">
                <a16:creationId xmlns:a16="http://schemas.microsoft.com/office/drawing/2014/main" id="{7A1C6959-392A-4F13-A9E6-6D5CC3E4FD56}"/>
              </a:ext>
            </a:extLst>
          </p:cNvPr>
          <p:cNvSpPr/>
          <p:nvPr/>
        </p:nvSpPr>
        <p:spPr>
          <a:xfrm>
            <a:off x="894897" y="4275643"/>
            <a:ext cx="10301114" cy="1200329"/>
          </a:xfrm>
          <a:prstGeom prst="rect">
            <a:avLst/>
          </a:prstGeom>
          <a:ln>
            <a:noFill/>
          </a:ln>
        </p:spPr>
        <p:txBody>
          <a:bodyPr wrap="square">
            <a:spAutoFit/>
          </a:bodyPr>
          <a:lstStyle/>
          <a:p>
            <a:pPr marL="457200" indent="-457200">
              <a:buFont typeface="Arial" panose="020B0604020202020204" pitchFamily="34" charset="0"/>
              <a:buChar char="•"/>
            </a:pPr>
            <a:r>
              <a:rPr kumimoji="1" lang="en-US" altLang="zh-CN" sz="2400" b="1" dirty="0">
                <a:solidFill>
                  <a:srgbClr val="660874"/>
                </a:solidFill>
                <a:latin typeface="Georgia" panose="02040502050405020303" pitchFamily="18" charset="0"/>
                <a:ea typeface="Microsoft YaHei" charset="0"/>
              </a:rPr>
              <a:t>BIFROST</a:t>
            </a:r>
            <a:r>
              <a:rPr kumimoji="1" lang="en-US" altLang="zh-CN" sz="2400" dirty="0">
                <a:latin typeface="Georgia" panose="02040502050405020303" pitchFamily="18" charset="0"/>
                <a:ea typeface="Microsoft YaHei" charset="0"/>
              </a:rPr>
              <a:t> can either improve the performance of other methods, or operate independently to outperform the STOA, </a:t>
            </a:r>
            <a:r>
              <a:rPr kumimoji="1" lang="en-US" altLang="zh-CN" sz="2400" b="1" dirty="0">
                <a:solidFill>
                  <a:srgbClr val="660874"/>
                </a:solidFill>
                <a:latin typeface="Georgia" panose="02040502050405020303" pitchFamily="18" charset="0"/>
                <a:ea typeface="Microsoft YaHei" charset="0"/>
              </a:rPr>
              <a:t>without affecting the ongoing data communication of </a:t>
            </a:r>
            <a:r>
              <a:rPr kumimoji="1" lang="en-US" altLang="zh-CN" sz="2400" b="1" dirty="0" err="1">
                <a:solidFill>
                  <a:srgbClr val="660874"/>
                </a:solidFill>
                <a:latin typeface="Georgia" panose="02040502050405020303" pitchFamily="18" charset="0"/>
                <a:ea typeface="Microsoft YaHei" charset="0"/>
              </a:rPr>
              <a:t>WiFi</a:t>
            </a:r>
            <a:r>
              <a:rPr kumimoji="1" lang="en-US" altLang="zh-CN" sz="2400" b="1" dirty="0">
                <a:solidFill>
                  <a:srgbClr val="660874"/>
                </a:solidFill>
                <a:latin typeface="Georgia" panose="02040502050405020303" pitchFamily="18" charset="0"/>
                <a:ea typeface="Microsoft YaHei" charset="0"/>
              </a:rPr>
              <a:t> networks</a:t>
            </a:r>
            <a:r>
              <a:rPr kumimoji="1" lang="en-US" altLang="zh-CN" sz="2400" dirty="0">
                <a:latin typeface="Georgia" panose="02040502050405020303" pitchFamily="18" charset="0"/>
                <a:ea typeface="Microsoft YaHei" charset="0"/>
              </a:rPr>
              <a:t>.</a:t>
            </a:r>
            <a:endParaRPr lang="zh-CN" altLang="en-US" sz="2400" dirty="0">
              <a:latin typeface="Georgia" panose="02040502050405020303" pitchFamily="18" charset="0"/>
            </a:endParaRPr>
          </a:p>
        </p:txBody>
      </p:sp>
      <p:pic>
        <p:nvPicPr>
          <p:cNvPr id="14" name="图片 13">
            <a:extLst>
              <a:ext uri="{FF2B5EF4-FFF2-40B4-BE49-F238E27FC236}">
                <a16:creationId xmlns:a16="http://schemas.microsoft.com/office/drawing/2014/main" id="{C51B1064-134C-4EA9-9536-09701CD16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22" name="组合 21">
            <a:extLst>
              <a:ext uri="{FF2B5EF4-FFF2-40B4-BE49-F238E27FC236}">
                <a16:creationId xmlns:a16="http://schemas.microsoft.com/office/drawing/2014/main" id="{49F7EAFF-C9CD-4A01-B9F9-B037AB248FD5}"/>
              </a:ext>
            </a:extLst>
          </p:cNvPr>
          <p:cNvGrpSpPr/>
          <p:nvPr/>
        </p:nvGrpSpPr>
        <p:grpSpPr>
          <a:xfrm>
            <a:off x="-6000" y="6629490"/>
            <a:ext cx="12204000" cy="229422"/>
            <a:chOff x="-6000" y="6629490"/>
            <a:chExt cx="12204000" cy="229422"/>
          </a:xfrm>
        </p:grpSpPr>
        <p:sp>
          <p:nvSpPr>
            <p:cNvPr id="23" name="矩形 22">
              <a:extLst>
                <a:ext uri="{FF2B5EF4-FFF2-40B4-BE49-F238E27FC236}">
                  <a16:creationId xmlns:a16="http://schemas.microsoft.com/office/drawing/2014/main" id="{8F4488F6-6820-44BC-BD67-9CB1F1B55EAD}"/>
                </a:ext>
              </a:extLst>
            </p:cNvPr>
            <p:cNvSpPr/>
            <p:nvPr/>
          </p:nvSpPr>
          <p:spPr>
            <a:xfrm>
              <a:off x="-6000" y="662949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4" name="矩形 23">
              <a:extLst>
                <a:ext uri="{FF2B5EF4-FFF2-40B4-BE49-F238E27FC236}">
                  <a16:creationId xmlns:a16="http://schemas.microsoft.com/office/drawing/2014/main" id="{EE3646D8-E314-4CE5-9459-9BA837C60E65}"/>
                </a:ext>
              </a:extLst>
            </p:cNvPr>
            <p:cNvSpPr/>
            <p:nvPr/>
          </p:nvSpPr>
          <p:spPr>
            <a:xfrm>
              <a:off x="2028000" y="663031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5" name="矩形 24">
              <a:extLst>
                <a:ext uri="{FF2B5EF4-FFF2-40B4-BE49-F238E27FC236}">
                  <a16:creationId xmlns:a16="http://schemas.microsoft.com/office/drawing/2014/main" id="{7A6F8239-F196-489B-B000-C6812260EBDE}"/>
                </a:ext>
              </a:extLst>
            </p:cNvPr>
            <p:cNvSpPr/>
            <p:nvPr/>
          </p:nvSpPr>
          <p:spPr>
            <a:xfrm>
              <a:off x="4062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6" name="矩形 25">
              <a:extLst>
                <a:ext uri="{FF2B5EF4-FFF2-40B4-BE49-F238E27FC236}">
                  <a16:creationId xmlns:a16="http://schemas.microsoft.com/office/drawing/2014/main" id="{97239317-1CCA-4CDA-B9F2-7801BB18C15B}"/>
                </a:ext>
              </a:extLst>
            </p:cNvPr>
            <p:cNvSpPr/>
            <p:nvPr/>
          </p:nvSpPr>
          <p:spPr>
            <a:xfrm>
              <a:off x="6096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7" name="矩形 26">
              <a:extLst>
                <a:ext uri="{FF2B5EF4-FFF2-40B4-BE49-F238E27FC236}">
                  <a16:creationId xmlns:a16="http://schemas.microsoft.com/office/drawing/2014/main" id="{9306D0CE-1C0D-4AB9-A905-A211F709CED1}"/>
                </a:ext>
              </a:extLst>
            </p:cNvPr>
            <p:cNvSpPr/>
            <p:nvPr/>
          </p:nvSpPr>
          <p:spPr>
            <a:xfrm>
              <a:off x="8130000" y="662949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8" name="矩形 27">
              <a:extLst>
                <a:ext uri="{FF2B5EF4-FFF2-40B4-BE49-F238E27FC236}">
                  <a16:creationId xmlns:a16="http://schemas.microsoft.com/office/drawing/2014/main" id="{50AB9226-DFA8-4187-AEAD-EC7074D6D1AF}"/>
                </a:ext>
              </a:extLst>
            </p:cNvPr>
            <p:cNvSpPr/>
            <p:nvPr/>
          </p:nvSpPr>
          <p:spPr>
            <a:xfrm>
              <a:off x="10164000" y="662949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Conclusion</a:t>
              </a:r>
              <a:endParaRPr lang="zh-CN" altLang="en-US" sz="1600" b="1" dirty="0">
                <a:solidFill>
                  <a:schemeClr val="bg1"/>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1652659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灯片编号占位符 1">
            <a:extLst>
              <a:ext uri="{FF2B5EF4-FFF2-40B4-BE49-F238E27FC236}">
                <a16:creationId xmlns:a16="http://schemas.microsoft.com/office/drawing/2014/main" id="{F4C7DE64-CC49-4F13-BEA3-439F686342A2}"/>
              </a:ext>
            </a:extLst>
          </p:cNvPr>
          <p:cNvSpPr txBox="1">
            <a:spLocks/>
          </p:cNvSpPr>
          <p:nvPr/>
        </p:nvSpPr>
        <p:spPr>
          <a:xfrm>
            <a:off x="11513584" y="6357887"/>
            <a:ext cx="678416" cy="2286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0E49DF86-A253-4663-A432-3B42799C675D}" type="slidenum">
              <a:rPr lang="zh-CN" altLang="en-US" smtClean="0">
                <a:solidFill>
                  <a:prstClr val="black">
                    <a:tint val="75000"/>
                  </a:prstClr>
                </a:solidFill>
                <a:latin typeface="等线" panose="020F0502020204030204"/>
                <a:ea typeface="等线" panose="02010600030101010101" pitchFamily="2" charset="-122"/>
              </a:rPr>
              <a:pPr algn="ctr">
                <a:defRPr/>
              </a:pPr>
              <a:t>28</a:t>
            </a:fld>
            <a:endParaRPr lang="zh-CN" altLang="en-US" dirty="0">
              <a:solidFill>
                <a:prstClr val="black">
                  <a:tint val="75000"/>
                </a:prstClr>
              </a:solidFill>
              <a:latin typeface="等线" panose="020F0502020204030204"/>
              <a:ea typeface="等线" panose="02010600030101010101" pitchFamily="2" charset="-122"/>
            </a:endParaRPr>
          </a:p>
        </p:txBody>
      </p:sp>
      <p:pic>
        <p:nvPicPr>
          <p:cNvPr id="27" name="Picture 6" descr="Tsinghua University">
            <a:extLst>
              <a:ext uri="{FF2B5EF4-FFF2-40B4-BE49-F238E27FC236}">
                <a16:creationId xmlns:a16="http://schemas.microsoft.com/office/drawing/2014/main" id="{2D8858E3-3891-41B9-AB68-DD6DC8523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140" y="129297"/>
            <a:ext cx="2522593" cy="877980"/>
          </a:xfrm>
          <a:prstGeom prst="rect">
            <a:avLst/>
          </a:prstGeom>
          <a:noFill/>
          <a:extLst>
            <a:ext uri="{909E8E84-426E-40DD-AFC4-6F175D3DCCD1}">
              <a14:hiddenFill xmlns:a14="http://schemas.microsoft.com/office/drawing/2010/main">
                <a:solidFill>
                  <a:srgbClr val="FFFFFF"/>
                </a:solidFill>
              </a14:hiddenFill>
            </a:ext>
          </a:extLst>
        </p:spPr>
      </p:pic>
      <p:sp>
        <p:nvSpPr>
          <p:cNvPr id="46" name="文本框 45">
            <a:extLst>
              <a:ext uri="{FF2B5EF4-FFF2-40B4-BE49-F238E27FC236}">
                <a16:creationId xmlns:a16="http://schemas.microsoft.com/office/drawing/2014/main" id="{CAB0D1A3-D765-4097-8991-64AEC8AD4F92}"/>
              </a:ext>
            </a:extLst>
          </p:cNvPr>
          <p:cNvSpPr txBox="1"/>
          <p:nvPr/>
        </p:nvSpPr>
        <p:spPr>
          <a:xfrm>
            <a:off x="98606" y="129297"/>
            <a:ext cx="2324554" cy="584775"/>
          </a:xfrm>
          <a:prstGeom prst="rect">
            <a:avLst/>
          </a:prstGeom>
          <a:noFill/>
        </p:spPr>
        <p:txBody>
          <a:bodyPr wrap="square">
            <a:spAutoFit/>
          </a:bodyPr>
          <a:lstStyle/>
          <a:p>
            <a:pPr algn="ctr"/>
            <a:r>
              <a:rPr kumimoji="1" lang="en-US" altLang="zh-CN" sz="3200" b="1" dirty="0">
                <a:solidFill>
                  <a:srgbClr val="81308C"/>
                </a:solidFill>
                <a:effectLst>
                  <a:outerShdw blurRad="38100" dist="38100" dir="2700000" algn="tl">
                    <a:srgbClr val="000000">
                      <a:alpha val="43137"/>
                    </a:srgbClr>
                  </a:outerShdw>
                </a:effectLst>
                <a:latin typeface="Georgia" panose="02040502050405020303" pitchFamily="18" charset="0"/>
                <a:ea typeface="Microsoft YaHei" charset="0"/>
              </a:rPr>
              <a:t>BIFROST</a:t>
            </a:r>
            <a:endParaRPr lang="zh-CN" altLang="en-US" sz="3200" dirty="0">
              <a:effectLst>
                <a:outerShdw blurRad="38100" dist="38100" dir="2700000" algn="tl">
                  <a:srgbClr val="000000">
                    <a:alpha val="43137"/>
                  </a:srgbClr>
                </a:outerShdw>
              </a:effectLst>
            </a:endParaRPr>
          </a:p>
        </p:txBody>
      </p:sp>
      <p:sp>
        <p:nvSpPr>
          <p:cNvPr id="35" name="标题 1">
            <a:extLst>
              <a:ext uri="{FF2B5EF4-FFF2-40B4-BE49-F238E27FC236}">
                <a16:creationId xmlns:a16="http://schemas.microsoft.com/office/drawing/2014/main" id="{75FD9518-F8ED-497D-8342-37BE1D67E27F}"/>
              </a:ext>
            </a:extLst>
          </p:cNvPr>
          <p:cNvSpPr txBox="1">
            <a:spLocks/>
          </p:cNvSpPr>
          <p:nvPr/>
        </p:nvSpPr>
        <p:spPr>
          <a:xfrm>
            <a:off x="3212834" y="2189939"/>
            <a:ext cx="5766331" cy="9709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微软雅黑" panose="020B0503020204020204" pitchFamily="34" charset="-122"/>
                <a:ea typeface="微软雅黑" panose="020B0503020204020204" pitchFamily="34" charset="-122"/>
                <a:cs typeface="+mj-cs"/>
              </a:defRPr>
            </a:lvl1pPr>
          </a:lstStyle>
          <a:p>
            <a:pPr>
              <a:lnSpc>
                <a:spcPct val="150000"/>
              </a:lnSpc>
            </a:pPr>
            <a:r>
              <a:rPr lang="en-US" altLang="zh-CN" sz="6600" dirty="0">
                <a:solidFill>
                  <a:srgbClr val="660874"/>
                </a:solidFill>
                <a:effectLst>
                  <a:outerShdw blurRad="38100" dist="38100" dir="2700000" algn="tl">
                    <a:srgbClr val="000000">
                      <a:alpha val="43137"/>
                    </a:srgbClr>
                  </a:outerShdw>
                </a:effectLst>
                <a:latin typeface="Georgia" panose="02040502050405020303" pitchFamily="18" charset="0"/>
              </a:rPr>
              <a:t>Thank You!</a:t>
            </a:r>
          </a:p>
        </p:txBody>
      </p:sp>
      <p:grpSp>
        <p:nvGrpSpPr>
          <p:cNvPr id="41" name="组合 40">
            <a:extLst>
              <a:ext uri="{FF2B5EF4-FFF2-40B4-BE49-F238E27FC236}">
                <a16:creationId xmlns:a16="http://schemas.microsoft.com/office/drawing/2014/main" id="{4A113DCA-7099-40AA-9C1B-678C45E5ADB1}"/>
              </a:ext>
            </a:extLst>
          </p:cNvPr>
          <p:cNvGrpSpPr/>
          <p:nvPr/>
        </p:nvGrpSpPr>
        <p:grpSpPr>
          <a:xfrm>
            <a:off x="1999934" y="4016554"/>
            <a:ext cx="8192123" cy="2341333"/>
            <a:chOff x="1777749" y="4399205"/>
            <a:chExt cx="8192123" cy="2341333"/>
          </a:xfrm>
        </p:grpSpPr>
        <p:grpSp>
          <p:nvGrpSpPr>
            <p:cNvPr id="43" name="组合 42">
              <a:extLst>
                <a:ext uri="{FF2B5EF4-FFF2-40B4-BE49-F238E27FC236}">
                  <a16:creationId xmlns:a16="http://schemas.microsoft.com/office/drawing/2014/main" id="{CC727C4C-DF5A-4F65-A308-85F778F8BD75}"/>
                </a:ext>
              </a:extLst>
            </p:cNvPr>
            <p:cNvGrpSpPr/>
            <p:nvPr/>
          </p:nvGrpSpPr>
          <p:grpSpPr>
            <a:xfrm>
              <a:off x="6222501" y="4399205"/>
              <a:ext cx="3747371" cy="2341333"/>
              <a:chOff x="3701060" y="3889980"/>
              <a:chExt cx="3747371" cy="2341333"/>
            </a:xfrm>
          </p:grpSpPr>
          <p:pic>
            <p:nvPicPr>
              <p:cNvPr id="49" name="图片 48">
                <a:extLst>
                  <a:ext uri="{FF2B5EF4-FFF2-40B4-BE49-F238E27FC236}">
                    <a16:creationId xmlns:a16="http://schemas.microsoft.com/office/drawing/2014/main" id="{2BD3FA27-37A3-4EE5-9D8C-7315F7EB3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717" y="3889980"/>
                <a:ext cx="2172056" cy="2172056"/>
              </a:xfrm>
              <a:prstGeom prst="rect">
                <a:avLst/>
              </a:prstGeom>
            </p:spPr>
          </p:pic>
          <p:sp>
            <p:nvSpPr>
              <p:cNvPr id="48" name="文本框 47">
                <a:extLst>
                  <a:ext uri="{FF2B5EF4-FFF2-40B4-BE49-F238E27FC236}">
                    <a16:creationId xmlns:a16="http://schemas.microsoft.com/office/drawing/2014/main" id="{5717D2ED-C18C-4F8A-BA62-CC12953A213F}"/>
                  </a:ext>
                </a:extLst>
              </p:cNvPr>
              <p:cNvSpPr txBox="1"/>
              <p:nvPr/>
            </p:nvSpPr>
            <p:spPr>
              <a:xfrm>
                <a:off x="3701060" y="5892759"/>
                <a:ext cx="3747371" cy="338554"/>
              </a:xfrm>
              <a:prstGeom prst="rect">
                <a:avLst/>
              </a:prstGeom>
              <a:noFill/>
            </p:spPr>
            <p:txBody>
              <a:bodyPr wrap="square">
                <a:spAutoFit/>
              </a:bodyPr>
              <a:lstStyle>
                <a:defPPr>
                  <a:defRPr lang="zh-CN"/>
                </a:defPPr>
                <a:lvl1pPr algn="ctr">
                  <a:defRPr sz="1600" b="1">
                    <a:solidFill>
                      <a:srgbClr val="81308C"/>
                    </a:solidFill>
                    <a:latin typeface="Georgia" panose="02040502050405020303" pitchFamily="18" charset="0"/>
                    <a:ea typeface="微软雅黑" panose="020B0503020204020204" pitchFamily="34" charset="-122"/>
                  </a:defRPr>
                </a:lvl1pPr>
              </a:lstStyle>
              <a:p>
                <a:r>
                  <a:rPr lang="zh-CN" altLang="en-US" dirty="0">
                    <a:solidFill>
                      <a:schemeClr val="tx1"/>
                    </a:solidFill>
                  </a:rPr>
                  <a:t>https://yimiao-sun.github.io/</a:t>
                </a:r>
              </a:p>
            </p:txBody>
          </p:sp>
        </p:grpSp>
        <p:grpSp>
          <p:nvGrpSpPr>
            <p:cNvPr id="44" name="组合 43">
              <a:extLst>
                <a:ext uri="{FF2B5EF4-FFF2-40B4-BE49-F238E27FC236}">
                  <a16:creationId xmlns:a16="http://schemas.microsoft.com/office/drawing/2014/main" id="{B1361DC9-D0E1-43C0-94B8-2A2DC5A914D6}"/>
                </a:ext>
              </a:extLst>
            </p:cNvPr>
            <p:cNvGrpSpPr/>
            <p:nvPr/>
          </p:nvGrpSpPr>
          <p:grpSpPr>
            <a:xfrm>
              <a:off x="1777749" y="4399205"/>
              <a:ext cx="4070523" cy="2341333"/>
              <a:chOff x="7782269" y="3889980"/>
              <a:chExt cx="4070523" cy="2341333"/>
            </a:xfrm>
          </p:grpSpPr>
          <p:pic>
            <p:nvPicPr>
              <p:cNvPr id="47" name="图片 46">
                <a:extLst>
                  <a:ext uri="{FF2B5EF4-FFF2-40B4-BE49-F238E27FC236}">
                    <a16:creationId xmlns:a16="http://schemas.microsoft.com/office/drawing/2014/main" id="{8B525F75-3520-492C-B405-CD8DA765E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584" y="3889980"/>
                <a:ext cx="2172055" cy="2172055"/>
              </a:xfrm>
              <a:prstGeom prst="rect">
                <a:avLst/>
              </a:prstGeom>
            </p:spPr>
          </p:pic>
          <p:sp>
            <p:nvSpPr>
              <p:cNvPr id="45" name="文本框 44">
                <a:extLst>
                  <a:ext uri="{FF2B5EF4-FFF2-40B4-BE49-F238E27FC236}">
                    <a16:creationId xmlns:a16="http://schemas.microsoft.com/office/drawing/2014/main" id="{F28AD53F-D99A-4C3C-AB02-C089D8E222A2}"/>
                  </a:ext>
                </a:extLst>
              </p:cNvPr>
              <p:cNvSpPr txBox="1"/>
              <p:nvPr/>
            </p:nvSpPr>
            <p:spPr>
              <a:xfrm>
                <a:off x="7782269" y="5892759"/>
                <a:ext cx="4070523" cy="338554"/>
              </a:xfrm>
              <a:prstGeom prst="rect">
                <a:avLst/>
              </a:prstGeom>
              <a:noFill/>
            </p:spPr>
            <p:txBody>
              <a:bodyPr wrap="square">
                <a:spAutoFit/>
              </a:bodyPr>
              <a:lstStyle/>
              <a:p>
                <a:pPr algn="ctr"/>
                <a:r>
                  <a:rPr lang="en-US" altLang="zh-CN" sz="1600" b="1" dirty="0">
                    <a:latin typeface="Georgia" panose="02040502050405020303" pitchFamily="18" charset="0"/>
                    <a:ea typeface="微软雅黑" panose="020B0503020204020204" pitchFamily="34" charset="-122"/>
                  </a:rPr>
                  <a:t>http://tns.thss.tsinghua.edu.cn/sun/</a:t>
                </a:r>
                <a:endParaRPr lang="zh-CN" altLang="en-US" sz="1600" b="1" dirty="0">
                  <a:latin typeface="Georgia" panose="02040502050405020303" pitchFamily="18" charset="0"/>
                  <a:ea typeface="微软雅黑" panose="020B0503020204020204" pitchFamily="34" charset="-122"/>
                </a:endParaRPr>
              </a:p>
            </p:txBody>
          </p:sp>
        </p:grpSp>
      </p:grpSp>
      <p:sp>
        <p:nvSpPr>
          <p:cNvPr id="50" name="文本框 49">
            <a:extLst>
              <a:ext uri="{FF2B5EF4-FFF2-40B4-BE49-F238E27FC236}">
                <a16:creationId xmlns:a16="http://schemas.microsoft.com/office/drawing/2014/main" id="{0DE9E4A4-B09F-4B79-AF5D-AD6027FAD6DA}"/>
              </a:ext>
            </a:extLst>
          </p:cNvPr>
          <p:cNvSpPr txBox="1"/>
          <p:nvPr/>
        </p:nvSpPr>
        <p:spPr>
          <a:xfrm>
            <a:off x="3771137" y="3669464"/>
            <a:ext cx="4400368" cy="461665"/>
          </a:xfrm>
          <a:prstGeom prst="rect">
            <a:avLst/>
          </a:prstGeom>
          <a:noFill/>
        </p:spPr>
        <p:txBody>
          <a:bodyPr wrap="square">
            <a:spAutoFit/>
          </a:bodyPr>
          <a:lstStyle/>
          <a:p>
            <a:pPr algn="ctr"/>
            <a:r>
              <a:rPr lang="en-US" altLang="zh-CN" sz="2400" b="1" dirty="0">
                <a:effectLst>
                  <a:outerShdw blurRad="38100" dist="38100" dir="2700000" algn="tl">
                    <a:srgbClr val="000000">
                      <a:alpha val="43137"/>
                    </a:srgbClr>
                  </a:outerShdw>
                </a:effectLst>
                <a:latin typeface="Georgia" panose="02040502050405020303" pitchFamily="18" charset="0"/>
              </a:rPr>
              <a:t>Please find more details in:</a:t>
            </a:r>
            <a:endParaRPr lang="zh-CN" altLang="en-US" sz="2400" b="1" dirty="0"/>
          </a:p>
        </p:txBody>
      </p:sp>
    </p:spTree>
    <p:extLst>
      <p:ext uri="{BB962C8B-B14F-4D97-AF65-F5344CB8AC3E}">
        <p14:creationId xmlns:p14="http://schemas.microsoft.com/office/powerpoint/2010/main" val="3403835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6A7DD9-794B-4A22-8753-3588B7C14FD2}"/>
              </a:ext>
            </a:extLst>
          </p:cNvPr>
          <p:cNvSpPr>
            <a:spLocks noGrp="1"/>
          </p:cNvSpPr>
          <p:nvPr>
            <p:ph type="title"/>
          </p:nvPr>
        </p:nvSpPr>
        <p:spPr>
          <a:xfrm>
            <a:off x="369125" y="0"/>
            <a:ext cx="13146850" cy="900979"/>
          </a:xfrm>
        </p:spPr>
        <p:txBody>
          <a:bodyPr>
            <a:normAutofit/>
          </a:bodyPr>
          <a:lstStyle/>
          <a:p>
            <a:r>
              <a:rPr lang="en-US" altLang="zh-CN" dirty="0"/>
              <a:t>Most Indoor Rooms Can’t See any </a:t>
            </a:r>
            <a:r>
              <a:rPr lang="en-US" altLang="zh-CN" dirty="0" err="1"/>
              <a:t>LoS</a:t>
            </a:r>
            <a:r>
              <a:rPr lang="en-US" altLang="zh-CN" dirty="0"/>
              <a:t> AP</a:t>
            </a:r>
            <a:endParaRPr lang="zh-CN" altLang="en-US" dirty="0"/>
          </a:p>
        </p:txBody>
      </p:sp>
      <p:sp>
        <p:nvSpPr>
          <p:cNvPr id="26" name="灯片编号占位符 1">
            <a:extLst>
              <a:ext uri="{FF2B5EF4-FFF2-40B4-BE49-F238E27FC236}">
                <a16:creationId xmlns:a16="http://schemas.microsoft.com/office/drawing/2014/main" id="{00641D05-D892-4A0F-9B28-FDAD73289EAE}"/>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grpSp>
        <p:nvGrpSpPr>
          <p:cNvPr id="14" name="组合 13">
            <a:extLst>
              <a:ext uri="{FF2B5EF4-FFF2-40B4-BE49-F238E27FC236}">
                <a16:creationId xmlns:a16="http://schemas.microsoft.com/office/drawing/2014/main" id="{88C0BE4A-9277-4E8B-AC01-9A3F78FF57E3}"/>
              </a:ext>
            </a:extLst>
          </p:cNvPr>
          <p:cNvGrpSpPr/>
          <p:nvPr/>
        </p:nvGrpSpPr>
        <p:grpSpPr>
          <a:xfrm>
            <a:off x="5704777" y="1009207"/>
            <a:ext cx="5650845" cy="2622866"/>
            <a:chOff x="6201947" y="1142323"/>
            <a:chExt cx="5650845" cy="2622866"/>
          </a:xfrm>
        </p:grpSpPr>
        <p:pic>
          <p:nvPicPr>
            <p:cNvPr id="6" name="图片 5">
              <a:extLst>
                <a:ext uri="{FF2B5EF4-FFF2-40B4-BE49-F238E27FC236}">
                  <a16:creationId xmlns:a16="http://schemas.microsoft.com/office/drawing/2014/main" id="{24A04777-68BD-42A0-94B5-DA7956454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8737" y="1142323"/>
              <a:ext cx="2264055" cy="2622866"/>
            </a:xfrm>
            <a:prstGeom prst="rect">
              <a:avLst/>
            </a:prstGeom>
          </p:spPr>
        </p:pic>
        <p:pic>
          <p:nvPicPr>
            <p:cNvPr id="8" name="图片 7">
              <a:extLst>
                <a:ext uri="{FF2B5EF4-FFF2-40B4-BE49-F238E27FC236}">
                  <a16:creationId xmlns:a16="http://schemas.microsoft.com/office/drawing/2014/main" id="{5AC46A03-07C0-4D12-9323-B0D70896D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947" y="1142323"/>
              <a:ext cx="2328253" cy="2622866"/>
            </a:xfrm>
            <a:prstGeom prst="rect">
              <a:avLst/>
            </a:prstGeom>
          </p:spPr>
        </p:pic>
      </p:grpSp>
      <p:sp>
        <p:nvSpPr>
          <p:cNvPr id="40" name="文本框 39">
            <a:extLst>
              <a:ext uri="{FF2B5EF4-FFF2-40B4-BE49-F238E27FC236}">
                <a16:creationId xmlns:a16="http://schemas.microsoft.com/office/drawing/2014/main" id="{ABF2039A-BF78-4603-917E-21C12AE1E51C}"/>
              </a:ext>
            </a:extLst>
          </p:cNvPr>
          <p:cNvSpPr txBox="1"/>
          <p:nvPr/>
        </p:nvSpPr>
        <p:spPr>
          <a:xfrm>
            <a:off x="4961104" y="4482723"/>
            <a:ext cx="7421396" cy="1542153"/>
          </a:xfrm>
          <a:prstGeom prst="rect">
            <a:avLst/>
          </a:prstGeom>
          <a:noFill/>
        </p:spPr>
        <p:txBody>
          <a:bodyPr wrap="square">
            <a:spAutoFit/>
          </a:bodyPr>
          <a:lstStyle/>
          <a:p>
            <a:pPr>
              <a:lnSpc>
                <a:spcPct val="150000"/>
              </a:lnSpc>
            </a:pPr>
            <a:r>
              <a:rPr kumimoji="1" lang="en-US" altLang="zh-CN" sz="2600" b="1" spc="-100" dirty="0">
                <a:latin typeface="Georgia" panose="02040502050405020303" pitchFamily="18" charset="0"/>
                <a:ea typeface="Microsoft YaHei" charset="0"/>
              </a:rPr>
              <a:t>Less than </a:t>
            </a:r>
            <a:r>
              <a:rPr kumimoji="1" lang="en-US" altLang="zh-CN" sz="4000" b="1" u="sng" spc="-100" dirty="0">
                <a:solidFill>
                  <a:srgbClr val="660874"/>
                </a:solidFill>
                <a:effectLst>
                  <a:outerShdw blurRad="38100" dist="38100" dir="2700000" algn="tl">
                    <a:srgbClr val="000000">
                      <a:alpha val="43137"/>
                    </a:srgbClr>
                  </a:outerShdw>
                </a:effectLst>
                <a:latin typeface="Century Schoolbook" panose="02040604050505020304" pitchFamily="18" charset="0"/>
                <a:ea typeface="Microsoft YaHei" charset="0"/>
              </a:rPr>
              <a:t>5% </a:t>
            </a:r>
            <a:r>
              <a:rPr kumimoji="1" lang="en-US" altLang="zh-CN" sz="2600" b="1" spc="-100" dirty="0">
                <a:latin typeface="Georgia" panose="02040502050405020303" pitchFamily="18" charset="0"/>
                <a:ea typeface="Microsoft YaHei" charset="0"/>
              </a:rPr>
              <a:t>rooms can see sufficient </a:t>
            </a:r>
            <a:r>
              <a:rPr kumimoji="1" lang="en-US" altLang="zh-CN" sz="2600" b="1" spc="-100" dirty="0" err="1">
                <a:latin typeface="Georgia" panose="02040502050405020303" pitchFamily="18" charset="0"/>
                <a:ea typeface="Microsoft YaHei" charset="0"/>
              </a:rPr>
              <a:t>LoS</a:t>
            </a:r>
            <a:r>
              <a:rPr kumimoji="1" lang="en-US" altLang="zh-CN" sz="2600" b="1" spc="-100" dirty="0">
                <a:latin typeface="Georgia" panose="02040502050405020303" pitchFamily="18" charset="0"/>
                <a:ea typeface="Microsoft YaHei" charset="0"/>
              </a:rPr>
              <a:t> APs in our real-world investigations.</a:t>
            </a:r>
            <a:endParaRPr kumimoji="1" lang="en-US" altLang="zh-CN" sz="2600" b="1" spc="-100" dirty="0">
              <a:solidFill>
                <a:srgbClr val="660874"/>
              </a:solidFill>
              <a:effectLst>
                <a:outerShdw blurRad="38100" dist="38100" dir="2700000" algn="tl">
                  <a:srgbClr val="000000">
                    <a:alpha val="43137"/>
                  </a:srgbClr>
                </a:outerShdw>
              </a:effectLst>
              <a:latin typeface="Century Schoolbook" panose="02040604050505020304" pitchFamily="18" charset="0"/>
              <a:ea typeface="Microsoft YaHei" charset="0"/>
            </a:endParaRPr>
          </a:p>
        </p:txBody>
      </p:sp>
      <p:grpSp>
        <p:nvGrpSpPr>
          <p:cNvPr id="19" name="组合 18">
            <a:extLst>
              <a:ext uri="{FF2B5EF4-FFF2-40B4-BE49-F238E27FC236}">
                <a16:creationId xmlns:a16="http://schemas.microsoft.com/office/drawing/2014/main" id="{1250D7EC-9F02-4B8B-843F-925D61CC2F80}"/>
              </a:ext>
            </a:extLst>
          </p:cNvPr>
          <p:cNvGrpSpPr/>
          <p:nvPr/>
        </p:nvGrpSpPr>
        <p:grpSpPr>
          <a:xfrm>
            <a:off x="869511" y="1144927"/>
            <a:ext cx="3636862" cy="4974291"/>
            <a:chOff x="869511" y="1383596"/>
            <a:chExt cx="3636862" cy="4974291"/>
          </a:xfrm>
        </p:grpSpPr>
        <p:grpSp>
          <p:nvGrpSpPr>
            <p:cNvPr id="3" name="组合 2">
              <a:extLst>
                <a:ext uri="{FF2B5EF4-FFF2-40B4-BE49-F238E27FC236}">
                  <a16:creationId xmlns:a16="http://schemas.microsoft.com/office/drawing/2014/main" id="{828499A9-D229-4D9D-941E-E2C8D055E83A}"/>
                </a:ext>
              </a:extLst>
            </p:cNvPr>
            <p:cNvGrpSpPr/>
            <p:nvPr/>
          </p:nvGrpSpPr>
          <p:grpSpPr>
            <a:xfrm>
              <a:off x="869511" y="1383596"/>
              <a:ext cx="3633094" cy="2144127"/>
              <a:chOff x="1746934" y="1324100"/>
              <a:chExt cx="3311976" cy="1954614"/>
            </a:xfrm>
          </p:grpSpPr>
          <p:pic>
            <p:nvPicPr>
              <p:cNvPr id="4" name="图片 3">
                <a:extLst>
                  <a:ext uri="{FF2B5EF4-FFF2-40B4-BE49-F238E27FC236}">
                    <a16:creationId xmlns:a16="http://schemas.microsoft.com/office/drawing/2014/main" id="{51437E8F-B7CD-49C2-9EB0-A0C6278CCCC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46934" y="1324100"/>
                <a:ext cx="3311976" cy="1954614"/>
              </a:xfrm>
              <a:prstGeom prst="rect">
                <a:avLst/>
              </a:prstGeom>
              <a:ln w="12700" cap="sq">
                <a:solidFill>
                  <a:srgbClr val="000000"/>
                </a:solidFill>
                <a:prstDash val="solid"/>
                <a:miter lim="800000"/>
              </a:ln>
              <a:effectLst>
                <a:outerShdw blurRad="50800" dist="38100" dir="5400000" algn="t" rotWithShape="0">
                  <a:prstClr val="black">
                    <a:alpha val="40000"/>
                  </a:prstClr>
                </a:outerShdw>
              </a:effectLst>
            </p:spPr>
          </p:pic>
          <p:sp>
            <p:nvSpPr>
              <p:cNvPr id="24" name="椭圆 23">
                <a:extLst>
                  <a:ext uri="{FF2B5EF4-FFF2-40B4-BE49-F238E27FC236}">
                    <a16:creationId xmlns:a16="http://schemas.microsoft.com/office/drawing/2014/main" id="{068394D2-5AFF-4D48-ABB1-D6881942F59D}"/>
                  </a:ext>
                </a:extLst>
              </p:cNvPr>
              <p:cNvSpPr/>
              <p:nvPr/>
            </p:nvSpPr>
            <p:spPr>
              <a:xfrm>
                <a:off x="4127007" y="2511383"/>
                <a:ext cx="202229" cy="202229"/>
              </a:xfrm>
              <a:prstGeom prst="ellipse">
                <a:avLst/>
              </a:prstGeom>
              <a:noFill/>
              <a:ln w="19050">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8229C0CB-F3A2-4178-BB04-9D961B718F21}"/>
                  </a:ext>
                </a:extLst>
              </p:cNvPr>
              <p:cNvSpPr/>
              <p:nvPr/>
            </p:nvSpPr>
            <p:spPr>
              <a:xfrm>
                <a:off x="2379170" y="2507369"/>
                <a:ext cx="202229" cy="202229"/>
              </a:xfrm>
              <a:prstGeom prst="ellipse">
                <a:avLst/>
              </a:prstGeom>
              <a:noFill/>
              <a:ln w="19050">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06FA7C35-4F8D-4BB8-892D-E060DD8182FE}"/>
                </a:ext>
              </a:extLst>
            </p:cNvPr>
            <p:cNvGrpSpPr/>
            <p:nvPr/>
          </p:nvGrpSpPr>
          <p:grpSpPr>
            <a:xfrm>
              <a:off x="873279" y="4213760"/>
              <a:ext cx="3633094" cy="2144127"/>
              <a:chOff x="1493142" y="925440"/>
              <a:chExt cx="3753476" cy="2193956"/>
            </a:xfrm>
          </p:grpSpPr>
          <p:pic>
            <p:nvPicPr>
              <p:cNvPr id="41" name="图片 40">
                <a:extLst>
                  <a:ext uri="{FF2B5EF4-FFF2-40B4-BE49-F238E27FC236}">
                    <a16:creationId xmlns:a16="http://schemas.microsoft.com/office/drawing/2014/main" id="{2556053A-541E-4849-B972-BA8E3020C59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93142" y="925440"/>
                <a:ext cx="3753476" cy="2193956"/>
              </a:xfrm>
              <a:prstGeom prst="rect">
                <a:avLst/>
              </a:prstGeom>
              <a:ln w="12700" cap="sq">
                <a:solidFill>
                  <a:srgbClr val="000000"/>
                </a:solidFill>
                <a:prstDash val="solid"/>
                <a:miter lim="800000"/>
              </a:ln>
              <a:effectLst>
                <a:outerShdw blurRad="50800" dist="38100" dir="5400000" algn="t" rotWithShape="0">
                  <a:prstClr val="black">
                    <a:alpha val="40000"/>
                  </a:prstClr>
                </a:outerShdw>
              </a:effectLst>
            </p:spPr>
          </p:pic>
          <p:sp>
            <p:nvSpPr>
              <p:cNvPr id="42" name="椭圆 41">
                <a:extLst>
                  <a:ext uri="{FF2B5EF4-FFF2-40B4-BE49-F238E27FC236}">
                    <a16:creationId xmlns:a16="http://schemas.microsoft.com/office/drawing/2014/main" id="{68E645F4-81D1-45EF-A495-1ADC28CE0385}"/>
                  </a:ext>
                </a:extLst>
              </p:cNvPr>
              <p:cNvSpPr/>
              <p:nvPr/>
            </p:nvSpPr>
            <p:spPr>
              <a:xfrm>
                <a:off x="2264838" y="925440"/>
                <a:ext cx="504691" cy="504691"/>
              </a:xfrm>
              <a:prstGeom prst="ellipse">
                <a:avLst/>
              </a:prstGeom>
              <a:noFill/>
              <a:ln w="19050">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B7C3A5E8-400F-4D0B-BE4E-F7D3DF415324}"/>
                  </a:ext>
                </a:extLst>
              </p:cNvPr>
              <p:cNvSpPr/>
              <p:nvPr/>
            </p:nvSpPr>
            <p:spPr>
              <a:xfrm>
                <a:off x="3737110" y="1793231"/>
                <a:ext cx="229187" cy="229187"/>
              </a:xfrm>
              <a:prstGeom prst="ellipse">
                <a:avLst/>
              </a:prstGeom>
              <a:noFill/>
              <a:ln w="19050">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4" name="文本框 63">
            <a:extLst>
              <a:ext uri="{FF2B5EF4-FFF2-40B4-BE49-F238E27FC236}">
                <a16:creationId xmlns:a16="http://schemas.microsoft.com/office/drawing/2014/main" id="{A4E04C75-4170-49F1-8CF2-A60D74674628}"/>
              </a:ext>
            </a:extLst>
          </p:cNvPr>
          <p:cNvSpPr txBox="1"/>
          <p:nvPr/>
        </p:nvSpPr>
        <p:spPr>
          <a:xfrm>
            <a:off x="5324094" y="3694243"/>
            <a:ext cx="3236912" cy="369332"/>
          </a:xfrm>
          <a:prstGeom prst="rect">
            <a:avLst/>
          </a:prstGeom>
          <a:noFill/>
        </p:spPr>
        <p:txBody>
          <a:bodyPr wrap="square">
            <a:spAutoFit/>
          </a:bodyPr>
          <a:lstStyle/>
          <a:p>
            <a:pPr algn="ctr"/>
            <a:r>
              <a:rPr lang="en-US" altLang="zh-CN" sz="1800" b="1" dirty="0">
                <a:latin typeface="Georgia" panose="02040502050405020303" pitchFamily="18" charset="0"/>
                <a:ea typeface="微软雅黑" panose="020B0503020204020204" pitchFamily="34" charset="-122"/>
              </a:rPr>
              <a:t>Library (</a:t>
            </a:r>
            <a:r>
              <a:rPr lang="en-US" altLang="zh-CN" sz="1800" b="1" dirty="0">
                <a:latin typeface="Century Schoolbook" panose="02040604050505020304" pitchFamily="18" charset="0"/>
                <a:ea typeface="微软雅黑" panose="020B0503020204020204" pitchFamily="34" charset="-122"/>
              </a:rPr>
              <a:t>48</a:t>
            </a:r>
            <a:r>
              <a:rPr lang="en-US" altLang="zh-CN" sz="1800" b="1" dirty="0">
                <a:latin typeface="Georgia" panose="02040502050405020303" pitchFamily="18" charset="0"/>
                <a:ea typeface="微软雅黑" panose="020B0503020204020204" pitchFamily="34" charset="-122"/>
              </a:rPr>
              <a:t> rooms)</a:t>
            </a:r>
          </a:p>
        </p:txBody>
      </p:sp>
      <p:sp>
        <p:nvSpPr>
          <p:cNvPr id="65" name="文本框 64">
            <a:extLst>
              <a:ext uri="{FF2B5EF4-FFF2-40B4-BE49-F238E27FC236}">
                <a16:creationId xmlns:a16="http://schemas.microsoft.com/office/drawing/2014/main" id="{36C9A18A-5F80-4F14-8E26-D8F794C6CF99}"/>
              </a:ext>
            </a:extLst>
          </p:cNvPr>
          <p:cNvSpPr txBox="1"/>
          <p:nvPr/>
        </p:nvSpPr>
        <p:spPr>
          <a:xfrm>
            <a:off x="8605138" y="3694243"/>
            <a:ext cx="3236912" cy="369332"/>
          </a:xfrm>
          <a:prstGeom prst="rect">
            <a:avLst/>
          </a:prstGeom>
          <a:noFill/>
        </p:spPr>
        <p:txBody>
          <a:bodyPr wrap="square">
            <a:spAutoFit/>
          </a:bodyPr>
          <a:lstStyle/>
          <a:p>
            <a:pPr algn="ctr"/>
            <a:r>
              <a:rPr lang="en-US" altLang="zh-CN" sz="1800" b="1" dirty="0">
                <a:latin typeface="Georgia" panose="02040502050405020303" pitchFamily="18" charset="0"/>
                <a:ea typeface="微软雅黑" panose="020B0503020204020204" pitchFamily="34" charset="-122"/>
              </a:rPr>
              <a:t>Office (</a:t>
            </a:r>
            <a:r>
              <a:rPr lang="en-US" altLang="zh-CN" sz="1800" b="1" dirty="0">
                <a:latin typeface="Century Schoolbook" panose="02040604050505020304" pitchFamily="18" charset="0"/>
                <a:ea typeface="微软雅黑" panose="020B0503020204020204" pitchFamily="34" charset="-122"/>
              </a:rPr>
              <a:t>54</a:t>
            </a:r>
            <a:r>
              <a:rPr lang="en-US" altLang="zh-CN" sz="1800" b="1" dirty="0">
                <a:latin typeface="Georgia" panose="02040502050405020303" pitchFamily="18" charset="0"/>
                <a:ea typeface="微软雅黑" panose="020B0503020204020204" pitchFamily="34" charset="-122"/>
              </a:rPr>
              <a:t> rooms)</a:t>
            </a:r>
          </a:p>
        </p:txBody>
      </p:sp>
      <p:pic>
        <p:nvPicPr>
          <p:cNvPr id="27" name="图片 26">
            <a:extLst>
              <a:ext uri="{FF2B5EF4-FFF2-40B4-BE49-F238E27FC236}">
                <a16:creationId xmlns:a16="http://schemas.microsoft.com/office/drawing/2014/main" id="{8EFFBB38-973C-453F-80F6-91045B904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35" name="组合 34">
            <a:extLst>
              <a:ext uri="{FF2B5EF4-FFF2-40B4-BE49-F238E27FC236}">
                <a16:creationId xmlns:a16="http://schemas.microsoft.com/office/drawing/2014/main" id="{3C224C76-DC11-46DF-A225-83D677E7AD92}"/>
              </a:ext>
            </a:extLst>
          </p:cNvPr>
          <p:cNvGrpSpPr/>
          <p:nvPr/>
        </p:nvGrpSpPr>
        <p:grpSpPr>
          <a:xfrm>
            <a:off x="0" y="6627464"/>
            <a:ext cx="12204000" cy="229422"/>
            <a:chOff x="0" y="6629400"/>
            <a:chExt cx="12204000" cy="229422"/>
          </a:xfrm>
        </p:grpSpPr>
        <p:sp>
          <p:nvSpPr>
            <p:cNvPr id="36" name="矩形 35">
              <a:extLst>
                <a:ext uri="{FF2B5EF4-FFF2-40B4-BE49-F238E27FC236}">
                  <a16:creationId xmlns:a16="http://schemas.microsoft.com/office/drawing/2014/main" id="{75D71A78-DB75-41EB-A60B-8D4C5345454C}"/>
                </a:ext>
              </a:extLst>
            </p:cNvPr>
            <p:cNvSpPr/>
            <p:nvPr/>
          </p:nvSpPr>
          <p:spPr>
            <a:xfrm>
              <a:off x="0" y="6629401"/>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Motivation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38" name="矩形 37">
              <a:extLst>
                <a:ext uri="{FF2B5EF4-FFF2-40B4-BE49-F238E27FC236}">
                  <a16:creationId xmlns:a16="http://schemas.microsoft.com/office/drawing/2014/main" id="{1CCB2CFE-76E9-4B22-AB67-7E14B25EDFAC}"/>
                </a:ext>
              </a:extLst>
            </p:cNvPr>
            <p:cNvSpPr/>
            <p:nvPr/>
          </p:nvSpPr>
          <p:spPr>
            <a:xfrm>
              <a:off x="2034000" y="663022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9" name="矩形 38">
              <a:extLst>
                <a:ext uri="{FF2B5EF4-FFF2-40B4-BE49-F238E27FC236}">
                  <a16:creationId xmlns:a16="http://schemas.microsoft.com/office/drawing/2014/main" id="{A02AB9DD-88FD-41F7-8276-ED363ECDB8AA}"/>
                </a:ext>
              </a:extLst>
            </p:cNvPr>
            <p:cNvSpPr/>
            <p:nvPr/>
          </p:nvSpPr>
          <p:spPr>
            <a:xfrm>
              <a:off x="4068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4" name="矩形 43">
              <a:extLst>
                <a:ext uri="{FF2B5EF4-FFF2-40B4-BE49-F238E27FC236}">
                  <a16:creationId xmlns:a16="http://schemas.microsoft.com/office/drawing/2014/main" id="{F94082F4-9D62-49CF-8E78-90CE27538C42}"/>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5" name="矩形 44">
              <a:extLst>
                <a:ext uri="{FF2B5EF4-FFF2-40B4-BE49-F238E27FC236}">
                  <a16:creationId xmlns:a16="http://schemas.microsoft.com/office/drawing/2014/main" id="{9C31EAB4-C4E7-4780-813D-E172808EC2E4}"/>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6" name="矩形 45">
              <a:extLst>
                <a:ext uri="{FF2B5EF4-FFF2-40B4-BE49-F238E27FC236}">
                  <a16:creationId xmlns:a16="http://schemas.microsoft.com/office/drawing/2014/main" id="{9230738E-10F6-4BF3-9B8F-F4F82C5F24FA}"/>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1338071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6A7DD9-794B-4A22-8753-3588B7C14FD2}"/>
              </a:ext>
            </a:extLst>
          </p:cNvPr>
          <p:cNvSpPr>
            <a:spLocks noGrp="1"/>
          </p:cNvSpPr>
          <p:nvPr>
            <p:ph type="title"/>
          </p:nvPr>
        </p:nvSpPr>
        <p:spPr>
          <a:xfrm>
            <a:off x="369125" y="0"/>
            <a:ext cx="13146850" cy="900979"/>
          </a:xfrm>
        </p:spPr>
        <p:txBody>
          <a:bodyPr>
            <a:normAutofit/>
          </a:bodyPr>
          <a:lstStyle/>
          <a:p>
            <a:r>
              <a:rPr lang="en-US" altLang="zh-CN" dirty="0"/>
              <a:t>Most Indoor Rooms Can’t See any </a:t>
            </a:r>
            <a:r>
              <a:rPr lang="en-US" altLang="zh-CN" dirty="0" err="1"/>
              <a:t>LoS</a:t>
            </a:r>
            <a:r>
              <a:rPr lang="en-US" altLang="zh-CN" dirty="0"/>
              <a:t> AP</a:t>
            </a:r>
            <a:endParaRPr lang="zh-CN" altLang="en-US" dirty="0"/>
          </a:p>
        </p:txBody>
      </p:sp>
      <p:grpSp>
        <p:nvGrpSpPr>
          <p:cNvPr id="14" name="组合 13">
            <a:extLst>
              <a:ext uri="{FF2B5EF4-FFF2-40B4-BE49-F238E27FC236}">
                <a16:creationId xmlns:a16="http://schemas.microsoft.com/office/drawing/2014/main" id="{88C0BE4A-9277-4E8B-AC01-9A3F78FF57E3}"/>
              </a:ext>
            </a:extLst>
          </p:cNvPr>
          <p:cNvGrpSpPr/>
          <p:nvPr/>
        </p:nvGrpSpPr>
        <p:grpSpPr>
          <a:xfrm>
            <a:off x="5704777" y="1009207"/>
            <a:ext cx="5650845" cy="2622866"/>
            <a:chOff x="6201947" y="1142323"/>
            <a:chExt cx="5650845" cy="2622866"/>
          </a:xfrm>
        </p:grpSpPr>
        <p:pic>
          <p:nvPicPr>
            <p:cNvPr id="6" name="图片 5">
              <a:extLst>
                <a:ext uri="{FF2B5EF4-FFF2-40B4-BE49-F238E27FC236}">
                  <a16:creationId xmlns:a16="http://schemas.microsoft.com/office/drawing/2014/main" id="{24A04777-68BD-42A0-94B5-DA7956454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8737" y="1142323"/>
              <a:ext cx="2264055" cy="2622866"/>
            </a:xfrm>
            <a:prstGeom prst="rect">
              <a:avLst/>
            </a:prstGeom>
          </p:spPr>
        </p:pic>
        <p:pic>
          <p:nvPicPr>
            <p:cNvPr id="8" name="图片 7">
              <a:extLst>
                <a:ext uri="{FF2B5EF4-FFF2-40B4-BE49-F238E27FC236}">
                  <a16:creationId xmlns:a16="http://schemas.microsoft.com/office/drawing/2014/main" id="{5AC46A03-07C0-4D12-9323-B0D70896D9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947" y="1142323"/>
              <a:ext cx="2328253" cy="2622866"/>
            </a:xfrm>
            <a:prstGeom prst="rect">
              <a:avLst/>
            </a:prstGeom>
          </p:spPr>
        </p:pic>
      </p:grpSp>
      <p:sp>
        <p:nvSpPr>
          <p:cNvPr id="40" name="文本框 39">
            <a:extLst>
              <a:ext uri="{FF2B5EF4-FFF2-40B4-BE49-F238E27FC236}">
                <a16:creationId xmlns:a16="http://schemas.microsoft.com/office/drawing/2014/main" id="{ABF2039A-BF78-4603-917E-21C12AE1E51C}"/>
              </a:ext>
            </a:extLst>
          </p:cNvPr>
          <p:cNvSpPr txBox="1"/>
          <p:nvPr/>
        </p:nvSpPr>
        <p:spPr>
          <a:xfrm>
            <a:off x="4770604" y="4482723"/>
            <a:ext cx="7519192" cy="1497205"/>
          </a:xfrm>
          <a:prstGeom prst="rect">
            <a:avLst/>
          </a:prstGeom>
          <a:noFill/>
        </p:spPr>
        <p:txBody>
          <a:bodyPr wrap="square">
            <a:spAutoFit/>
          </a:bodyPr>
          <a:lstStyle/>
          <a:p>
            <a:pPr>
              <a:lnSpc>
                <a:spcPct val="150000"/>
              </a:lnSpc>
            </a:pPr>
            <a:r>
              <a:rPr kumimoji="1" lang="en-US" altLang="zh-CN" sz="2600" b="1" spc="-100" dirty="0">
                <a:latin typeface="Georgia" panose="02040502050405020303" pitchFamily="18" charset="0"/>
                <a:ea typeface="Microsoft YaHei" charset="0"/>
              </a:rPr>
              <a:t>The chance to receive sufficient </a:t>
            </a:r>
            <a:r>
              <a:rPr kumimoji="1" lang="en-US" altLang="zh-CN" sz="2600" b="1" spc="-100" dirty="0" err="1">
                <a:latin typeface="Georgia" panose="02040502050405020303" pitchFamily="18" charset="0"/>
                <a:ea typeface="Microsoft YaHei" charset="0"/>
              </a:rPr>
              <a:t>LoS</a:t>
            </a:r>
            <a:r>
              <a:rPr kumimoji="1" lang="en-US" altLang="zh-CN" sz="2600" b="1" spc="-100" dirty="0">
                <a:latin typeface="Georgia" panose="02040502050405020303" pitchFamily="18" charset="0"/>
                <a:ea typeface="Microsoft YaHei" charset="0"/>
              </a:rPr>
              <a:t> signals is less than </a:t>
            </a:r>
            <a:r>
              <a:rPr kumimoji="1" lang="en-US" altLang="zh-CN" sz="4000" b="1" u="sng" spc="-100" dirty="0">
                <a:solidFill>
                  <a:srgbClr val="660874"/>
                </a:solidFill>
                <a:effectLst>
                  <a:outerShdw blurRad="38100" dist="38100" dir="2700000" algn="tl">
                    <a:srgbClr val="000000">
                      <a:alpha val="43137"/>
                    </a:srgbClr>
                  </a:outerShdw>
                </a:effectLst>
                <a:latin typeface="Century Schoolbook" panose="02040604050505020304" pitchFamily="18" charset="0"/>
                <a:ea typeface="Microsoft YaHei" charset="0"/>
              </a:rPr>
              <a:t>5%</a:t>
            </a:r>
            <a:r>
              <a:rPr kumimoji="1" lang="en-US" altLang="zh-CN" sz="2600" b="1" spc="-100" dirty="0">
                <a:solidFill>
                  <a:srgbClr val="660874"/>
                </a:solidFill>
                <a:effectLst>
                  <a:outerShdw blurRad="38100" dist="38100" dir="2700000" algn="tl">
                    <a:srgbClr val="000000">
                      <a:alpha val="43137"/>
                    </a:srgbClr>
                  </a:outerShdw>
                </a:effectLst>
                <a:latin typeface="Century Schoolbook" panose="02040604050505020304" pitchFamily="18" charset="0"/>
                <a:ea typeface="Microsoft YaHei" charset="0"/>
              </a:rPr>
              <a:t> </a:t>
            </a:r>
            <a:r>
              <a:rPr kumimoji="1" lang="en-US" altLang="zh-CN" sz="2600" b="1" spc="-100" dirty="0">
                <a:latin typeface="Georgia" panose="02040502050405020303" pitchFamily="18" charset="0"/>
                <a:ea typeface="Microsoft YaHei" charset="0"/>
              </a:rPr>
              <a:t>in our real-world investigations</a:t>
            </a:r>
            <a:endParaRPr kumimoji="1" lang="en-US" altLang="zh-CN" sz="2600" b="1" spc="-100" dirty="0">
              <a:solidFill>
                <a:srgbClr val="660874"/>
              </a:solidFill>
              <a:effectLst>
                <a:outerShdw blurRad="38100" dist="38100" dir="2700000" algn="tl">
                  <a:srgbClr val="000000">
                    <a:alpha val="43137"/>
                  </a:srgbClr>
                </a:outerShdw>
              </a:effectLst>
              <a:latin typeface="Century Schoolbook" panose="02040604050505020304" pitchFamily="18" charset="0"/>
              <a:ea typeface="Microsoft YaHei" charset="0"/>
            </a:endParaRPr>
          </a:p>
        </p:txBody>
      </p:sp>
      <p:grpSp>
        <p:nvGrpSpPr>
          <p:cNvPr id="19" name="组合 18">
            <a:extLst>
              <a:ext uri="{FF2B5EF4-FFF2-40B4-BE49-F238E27FC236}">
                <a16:creationId xmlns:a16="http://schemas.microsoft.com/office/drawing/2014/main" id="{1250D7EC-9F02-4B8B-843F-925D61CC2F80}"/>
              </a:ext>
            </a:extLst>
          </p:cNvPr>
          <p:cNvGrpSpPr/>
          <p:nvPr/>
        </p:nvGrpSpPr>
        <p:grpSpPr>
          <a:xfrm>
            <a:off x="869511" y="1144927"/>
            <a:ext cx="3636862" cy="4974291"/>
            <a:chOff x="869511" y="1383596"/>
            <a:chExt cx="3636862" cy="4974291"/>
          </a:xfrm>
        </p:grpSpPr>
        <p:grpSp>
          <p:nvGrpSpPr>
            <p:cNvPr id="3" name="组合 2">
              <a:extLst>
                <a:ext uri="{FF2B5EF4-FFF2-40B4-BE49-F238E27FC236}">
                  <a16:creationId xmlns:a16="http://schemas.microsoft.com/office/drawing/2014/main" id="{828499A9-D229-4D9D-941E-E2C8D055E83A}"/>
                </a:ext>
              </a:extLst>
            </p:cNvPr>
            <p:cNvGrpSpPr/>
            <p:nvPr/>
          </p:nvGrpSpPr>
          <p:grpSpPr>
            <a:xfrm>
              <a:off x="869511" y="1383596"/>
              <a:ext cx="3633094" cy="2144127"/>
              <a:chOff x="1746934" y="1324100"/>
              <a:chExt cx="3311976" cy="1954614"/>
            </a:xfrm>
          </p:grpSpPr>
          <p:pic>
            <p:nvPicPr>
              <p:cNvPr id="4" name="图片 3">
                <a:extLst>
                  <a:ext uri="{FF2B5EF4-FFF2-40B4-BE49-F238E27FC236}">
                    <a16:creationId xmlns:a16="http://schemas.microsoft.com/office/drawing/2014/main" id="{51437E8F-B7CD-49C2-9EB0-A0C6278CCCC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46934" y="1324100"/>
                <a:ext cx="3311976" cy="1954614"/>
              </a:xfrm>
              <a:prstGeom prst="rect">
                <a:avLst/>
              </a:prstGeom>
              <a:ln w="12700" cap="sq">
                <a:solidFill>
                  <a:srgbClr val="000000"/>
                </a:solidFill>
                <a:prstDash val="solid"/>
                <a:miter lim="800000"/>
              </a:ln>
              <a:effectLst>
                <a:outerShdw blurRad="50800" dist="38100" dir="5400000" algn="t" rotWithShape="0">
                  <a:prstClr val="black">
                    <a:alpha val="40000"/>
                  </a:prstClr>
                </a:outerShdw>
              </a:effectLst>
            </p:spPr>
          </p:pic>
          <p:sp>
            <p:nvSpPr>
              <p:cNvPr id="24" name="椭圆 23">
                <a:extLst>
                  <a:ext uri="{FF2B5EF4-FFF2-40B4-BE49-F238E27FC236}">
                    <a16:creationId xmlns:a16="http://schemas.microsoft.com/office/drawing/2014/main" id="{068394D2-5AFF-4D48-ABB1-D6881942F59D}"/>
                  </a:ext>
                </a:extLst>
              </p:cNvPr>
              <p:cNvSpPr/>
              <p:nvPr/>
            </p:nvSpPr>
            <p:spPr>
              <a:xfrm>
                <a:off x="4127007" y="2511383"/>
                <a:ext cx="202229" cy="202229"/>
              </a:xfrm>
              <a:prstGeom prst="ellipse">
                <a:avLst/>
              </a:prstGeom>
              <a:noFill/>
              <a:ln w="19050">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8229C0CB-F3A2-4178-BB04-9D961B718F21}"/>
                  </a:ext>
                </a:extLst>
              </p:cNvPr>
              <p:cNvSpPr/>
              <p:nvPr/>
            </p:nvSpPr>
            <p:spPr>
              <a:xfrm>
                <a:off x="2379170" y="2507369"/>
                <a:ext cx="202229" cy="202229"/>
              </a:xfrm>
              <a:prstGeom prst="ellipse">
                <a:avLst/>
              </a:prstGeom>
              <a:noFill/>
              <a:ln w="19050">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06FA7C35-4F8D-4BB8-892D-E060DD8182FE}"/>
                </a:ext>
              </a:extLst>
            </p:cNvPr>
            <p:cNvGrpSpPr/>
            <p:nvPr/>
          </p:nvGrpSpPr>
          <p:grpSpPr>
            <a:xfrm>
              <a:off x="873279" y="4213760"/>
              <a:ext cx="3633094" cy="2144127"/>
              <a:chOff x="1493142" y="925440"/>
              <a:chExt cx="3753476" cy="2193956"/>
            </a:xfrm>
          </p:grpSpPr>
          <p:pic>
            <p:nvPicPr>
              <p:cNvPr id="41" name="图片 40">
                <a:extLst>
                  <a:ext uri="{FF2B5EF4-FFF2-40B4-BE49-F238E27FC236}">
                    <a16:creationId xmlns:a16="http://schemas.microsoft.com/office/drawing/2014/main" id="{2556053A-541E-4849-B972-BA8E3020C59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93142" y="925440"/>
                <a:ext cx="3753476" cy="2193956"/>
              </a:xfrm>
              <a:prstGeom prst="rect">
                <a:avLst/>
              </a:prstGeom>
              <a:ln w="12700" cap="sq">
                <a:solidFill>
                  <a:srgbClr val="000000"/>
                </a:solidFill>
                <a:prstDash val="solid"/>
                <a:miter lim="800000"/>
              </a:ln>
              <a:effectLst>
                <a:outerShdw blurRad="50800" dist="38100" dir="5400000" algn="t" rotWithShape="0">
                  <a:prstClr val="black">
                    <a:alpha val="40000"/>
                  </a:prstClr>
                </a:outerShdw>
              </a:effectLst>
            </p:spPr>
          </p:pic>
          <p:sp>
            <p:nvSpPr>
              <p:cNvPr id="42" name="椭圆 41">
                <a:extLst>
                  <a:ext uri="{FF2B5EF4-FFF2-40B4-BE49-F238E27FC236}">
                    <a16:creationId xmlns:a16="http://schemas.microsoft.com/office/drawing/2014/main" id="{68E645F4-81D1-45EF-A495-1ADC28CE0385}"/>
                  </a:ext>
                </a:extLst>
              </p:cNvPr>
              <p:cNvSpPr/>
              <p:nvPr/>
            </p:nvSpPr>
            <p:spPr>
              <a:xfrm>
                <a:off x="2264838" y="925440"/>
                <a:ext cx="504691" cy="504691"/>
              </a:xfrm>
              <a:prstGeom prst="ellipse">
                <a:avLst/>
              </a:prstGeom>
              <a:noFill/>
              <a:ln w="19050">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B7C3A5E8-400F-4D0B-BE4E-F7D3DF415324}"/>
                  </a:ext>
                </a:extLst>
              </p:cNvPr>
              <p:cNvSpPr/>
              <p:nvPr/>
            </p:nvSpPr>
            <p:spPr>
              <a:xfrm>
                <a:off x="3737110" y="1793231"/>
                <a:ext cx="229187" cy="229187"/>
              </a:xfrm>
              <a:prstGeom prst="ellipse">
                <a:avLst/>
              </a:prstGeom>
              <a:noFill/>
              <a:ln w="19050">
                <a:solidFill>
                  <a:srgbClr val="980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4" name="文本框 63">
            <a:extLst>
              <a:ext uri="{FF2B5EF4-FFF2-40B4-BE49-F238E27FC236}">
                <a16:creationId xmlns:a16="http://schemas.microsoft.com/office/drawing/2014/main" id="{A4E04C75-4170-49F1-8CF2-A60D74674628}"/>
              </a:ext>
            </a:extLst>
          </p:cNvPr>
          <p:cNvSpPr txBox="1"/>
          <p:nvPr/>
        </p:nvSpPr>
        <p:spPr>
          <a:xfrm>
            <a:off x="5324094" y="3694243"/>
            <a:ext cx="3236912" cy="369332"/>
          </a:xfrm>
          <a:prstGeom prst="rect">
            <a:avLst/>
          </a:prstGeom>
          <a:noFill/>
        </p:spPr>
        <p:txBody>
          <a:bodyPr wrap="square">
            <a:spAutoFit/>
          </a:bodyPr>
          <a:lstStyle/>
          <a:p>
            <a:pPr algn="ctr"/>
            <a:r>
              <a:rPr lang="en-US" altLang="zh-CN" sz="1800" b="1" dirty="0">
                <a:latin typeface="Georgia" panose="02040502050405020303" pitchFamily="18" charset="0"/>
                <a:ea typeface="微软雅黑" panose="020B0503020204020204" pitchFamily="34" charset="-122"/>
              </a:rPr>
              <a:t>Library (</a:t>
            </a:r>
            <a:r>
              <a:rPr lang="en-US" altLang="zh-CN" sz="1800" b="1" dirty="0">
                <a:latin typeface="Century Schoolbook" panose="02040604050505020304" pitchFamily="18" charset="0"/>
                <a:ea typeface="微软雅黑" panose="020B0503020204020204" pitchFamily="34" charset="-122"/>
              </a:rPr>
              <a:t>48</a:t>
            </a:r>
            <a:r>
              <a:rPr lang="en-US" altLang="zh-CN" sz="1800" b="1" dirty="0">
                <a:latin typeface="Georgia" panose="02040502050405020303" pitchFamily="18" charset="0"/>
                <a:ea typeface="微软雅黑" panose="020B0503020204020204" pitchFamily="34" charset="-122"/>
              </a:rPr>
              <a:t> rooms)</a:t>
            </a:r>
          </a:p>
        </p:txBody>
      </p:sp>
      <p:sp>
        <p:nvSpPr>
          <p:cNvPr id="65" name="文本框 64">
            <a:extLst>
              <a:ext uri="{FF2B5EF4-FFF2-40B4-BE49-F238E27FC236}">
                <a16:creationId xmlns:a16="http://schemas.microsoft.com/office/drawing/2014/main" id="{36C9A18A-5F80-4F14-8E26-D8F794C6CF99}"/>
              </a:ext>
            </a:extLst>
          </p:cNvPr>
          <p:cNvSpPr txBox="1"/>
          <p:nvPr/>
        </p:nvSpPr>
        <p:spPr>
          <a:xfrm>
            <a:off x="8605138" y="3694243"/>
            <a:ext cx="3236912" cy="369332"/>
          </a:xfrm>
          <a:prstGeom prst="rect">
            <a:avLst/>
          </a:prstGeom>
          <a:noFill/>
        </p:spPr>
        <p:txBody>
          <a:bodyPr wrap="square">
            <a:spAutoFit/>
          </a:bodyPr>
          <a:lstStyle/>
          <a:p>
            <a:pPr algn="ctr"/>
            <a:r>
              <a:rPr lang="en-US" altLang="zh-CN" sz="1800" b="1" dirty="0">
                <a:latin typeface="Georgia" panose="02040502050405020303" pitchFamily="18" charset="0"/>
                <a:ea typeface="微软雅黑" panose="020B0503020204020204" pitchFamily="34" charset="-122"/>
              </a:rPr>
              <a:t>Office (</a:t>
            </a:r>
            <a:r>
              <a:rPr lang="en-US" altLang="zh-CN" sz="1800" b="1" dirty="0">
                <a:latin typeface="Century Schoolbook" panose="02040604050505020304" pitchFamily="18" charset="0"/>
                <a:ea typeface="微软雅黑" panose="020B0503020204020204" pitchFamily="34" charset="-122"/>
              </a:rPr>
              <a:t>54</a:t>
            </a:r>
            <a:r>
              <a:rPr lang="en-US" altLang="zh-CN" sz="1800" b="1" dirty="0">
                <a:latin typeface="Georgia" panose="02040502050405020303" pitchFamily="18" charset="0"/>
                <a:ea typeface="微软雅黑" panose="020B0503020204020204" pitchFamily="34" charset="-122"/>
              </a:rPr>
              <a:t> rooms)</a:t>
            </a:r>
          </a:p>
        </p:txBody>
      </p:sp>
      <p:sp>
        <p:nvSpPr>
          <p:cNvPr id="27" name="矩形 26">
            <a:extLst>
              <a:ext uri="{FF2B5EF4-FFF2-40B4-BE49-F238E27FC236}">
                <a16:creationId xmlns:a16="http://schemas.microsoft.com/office/drawing/2014/main" id="{C93FF64E-2E93-40B4-9686-32ECF5748952}"/>
              </a:ext>
            </a:extLst>
          </p:cNvPr>
          <p:cNvSpPr/>
          <p:nvPr/>
        </p:nvSpPr>
        <p:spPr>
          <a:xfrm>
            <a:off x="0" y="694761"/>
            <a:ext cx="12192000" cy="593381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82D24B1D-21DB-4552-AB04-F7BD965AE673}"/>
              </a:ext>
            </a:extLst>
          </p:cNvPr>
          <p:cNvSpPr/>
          <p:nvPr/>
        </p:nvSpPr>
        <p:spPr>
          <a:xfrm>
            <a:off x="0" y="3223647"/>
            <a:ext cx="12192000" cy="808128"/>
          </a:xfrm>
          <a:prstGeom prst="rect">
            <a:avLst/>
          </a:prstGeom>
          <a:solidFill>
            <a:srgbClr val="98061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3400" b="1" spc="-60" dirty="0">
                <a:solidFill>
                  <a:schemeClr val="bg1"/>
                </a:solidFill>
                <a:latin typeface="Georgia" panose="02040502050405020303" pitchFamily="18" charset="0"/>
                <a:ea typeface="微软雅黑" panose="020B0503020204020204" pitchFamily="34" charset="-122"/>
                <a:cs typeface="Times New Roman" panose="02020603050405020304" pitchFamily="18" charset="0"/>
              </a:rPr>
              <a:t>How to localize a device when </a:t>
            </a:r>
            <a:r>
              <a:rPr lang="en-US" altLang="zh-CN" sz="3400" b="1" spc="-60" dirty="0" err="1">
                <a:solidFill>
                  <a:schemeClr val="bg1"/>
                </a:solidFill>
                <a:latin typeface="Georgia" panose="02040502050405020303" pitchFamily="18" charset="0"/>
                <a:ea typeface="微软雅黑" panose="020B0503020204020204" pitchFamily="34" charset="-122"/>
                <a:cs typeface="Times New Roman" panose="02020603050405020304" pitchFamily="18" charset="0"/>
              </a:rPr>
              <a:t>LoS</a:t>
            </a:r>
            <a:r>
              <a:rPr lang="en-US" altLang="zh-CN" sz="3400" b="1" spc="-60" dirty="0">
                <a:solidFill>
                  <a:schemeClr val="bg1"/>
                </a:solidFill>
                <a:latin typeface="Georgia" panose="02040502050405020303" pitchFamily="18" charset="0"/>
                <a:ea typeface="微软雅黑" panose="020B0503020204020204" pitchFamily="34" charset="-122"/>
                <a:cs typeface="Times New Roman" panose="02020603050405020304" pitchFamily="18" charset="0"/>
              </a:rPr>
              <a:t> APs  are insufficient? </a:t>
            </a:r>
            <a:endParaRPr lang="zh-CN" altLang="en-US" sz="3400" b="1" spc="-60" dirty="0">
              <a:solidFill>
                <a:schemeClr val="bg1"/>
              </a:solidFill>
              <a:latin typeface="Georgia" panose="02040502050405020303" pitchFamily="18" charset="0"/>
              <a:ea typeface="微软雅黑" panose="020B0503020204020204" pitchFamily="34" charset="-122"/>
              <a:cs typeface="Times New Roman" panose="02020603050405020304" pitchFamily="18" charset="0"/>
            </a:endParaRPr>
          </a:p>
        </p:txBody>
      </p:sp>
      <p:pic>
        <p:nvPicPr>
          <p:cNvPr id="35" name="图片 34">
            <a:extLst>
              <a:ext uri="{FF2B5EF4-FFF2-40B4-BE49-F238E27FC236}">
                <a16:creationId xmlns:a16="http://schemas.microsoft.com/office/drawing/2014/main" id="{AFA040B6-9FE0-4AA4-8EA0-1F12E08CA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sp>
        <p:nvSpPr>
          <p:cNvPr id="26" name="灯片编号占位符 1">
            <a:extLst>
              <a:ext uri="{FF2B5EF4-FFF2-40B4-BE49-F238E27FC236}">
                <a16:creationId xmlns:a16="http://schemas.microsoft.com/office/drawing/2014/main" id="{00641D05-D892-4A0F-9B28-FDAD73289EAE}"/>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schemeClr val="bg1"/>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grpSp>
        <p:nvGrpSpPr>
          <p:cNvPr id="71" name="组合 70">
            <a:extLst>
              <a:ext uri="{FF2B5EF4-FFF2-40B4-BE49-F238E27FC236}">
                <a16:creationId xmlns:a16="http://schemas.microsoft.com/office/drawing/2014/main" id="{EC2BF483-2F45-4DCC-AE66-B3CAE0E256D8}"/>
              </a:ext>
            </a:extLst>
          </p:cNvPr>
          <p:cNvGrpSpPr/>
          <p:nvPr/>
        </p:nvGrpSpPr>
        <p:grpSpPr>
          <a:xfrm>
            <a:off x="0" y="6627464"/>
            <a:ext cx="12204000" cy="229422"/>
            <a:chOff x="0" y="6629400"/>
            <a:chExt cx="12204000" cy="229422"/>
          </a:xfrm>
        </p:grpSpPr>
        <p:sp>
          <p:nvSpPr>
            <p:cNvPr id="72" name="矩形 71">
              <a:extLst>
                <a:ext uri="{FF2B5EF4-FFF2-40B4-BE49-F238E27FC236}">
                  <a16:creationId xmlns:a16="http://schemas.microsoft.com/office/drawing/2014/main" id="{3728EC89-1752-4578-B27F-F30E04A1E76D}"/>
                </a:ext>
              </a:extLst>
            </p:cNvPr>
            <p:cNvSpPr/>
            <p:nvPr/>
          </p:nvSpPr>
          <p:spPr>
            <a:xfrm>
              <a:off x="0" y="6629401"/>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solidFill>
                  <a:latin typeface="Georgia" panose="02040502050405020303" pitchFamily="18" charset="0"/>
                  <a:ea typeface="微软雅黑" panose="020B0503020204020204" pitchFamily="34" charset="-122"/>
                </a:rPr>
                <a:t>Motivation</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73" name="矩形 72">
              <a:extLst>
                <a:ext uri="{FF2B5EF4-FFF2-40B4-BE49-F238E27FC236}">
                  <a16:creationId xmlns:a16="http://schemas.microsoft.com/office/drawing/2014/main" id="{C7C50508-73D7-48FE-B736-04782256CA33}"/>
                </a:ext>
              </a:extLst>
            </p:cNvPr>
            <p:cNvSpPr/>
            <p:nvPr/>
          </p:nvSpPr>
          <p:spPr>
            <a:xfrm>
              <a:off x="2034000" y="663022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74" name="矩形 73">
              <a:extLst>
                <a:ext uri="{FF2B5EF4-FFF2-40B4-BE49-F238E27FC236}">
                  <a16:creationId xmlns:a16="http://schemas.microsoft.com/office/drawing/2014/main" id="{6268AD75-558B-4F44-A6A7-E7F5FD264D65}"/>
                </a:ext>
              </a:extLst>
            </p:cNvPr>
            <p:cNvSpPr/>
            <p:nvPr/>
          </p:nvSpPr>
          <p:spPr>
            <a:xfrm>
              <a:off x="4068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75" name="矩形 74">
              <a:extLst>
                <a:ext uri="{FF2B5EF4-FFF2-40B4-BE49-F238E27FC236}">
                  <a16:creationId xmlns:a16="http://schemas.microsoft.com/office/drawing/2014/main" id="{6268AD75-558B-4F44-A6A7-E7F5FD264D65}"/>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76" name="矩形 75">
              <a:extLst>
                <a:ext uri="{FF2B5EF4-FFF2-40B4-BE49-F238E27FC236}">
                  <a16:creationId xmlns:a16="http://schemas.microsoft.com/office/drawing/2014/main" id="{3CE5FDC1-369F-45D1-87EA-02ADD24D7919}"/>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77" name="矩形 76">
              <a:extLst>
                <a:ext uri="{FF2B5EF4-FFF2-40B4-BE49-F238E27FC236}">
                  <a16:creationId xmlns:a16="http://schemas.microsoft.com/office/drawing/2014/main" id="{4ECECB1A-213C-4FA0-8CD7-D739FDD085F2}"/>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267191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DD8001-F492-4D37-A2ED-38E4A219652C}"/>
              </a:ext>
            </a:extLst>
          </p:cNvPr>
          <p:cNvSpPr>
            <a:spLocks noGrp="1"/>
          </p:cNvSpPr>
          <p:nvPr>
            <p:ph type="title"/>
          </p:nvPr>
        </p:nvSpPr>
        <p:spPr>
          <a:xfrm>
            <a:off x="369124" y="0"/>
            <a:ext cx="12277930" cy="900979"/>
          </a:xfrm>
        </p:spPr>
        <p:txBody>
          <a:bodyPr>
            <a:normAutofit/>
          </a:bodyPr>
          <a:lstStyle/>
          <a:p>
            <a:r>
              <a:rPr lang="en-US" altLang="zh-CN" dirty="0"/>
              <a:t>Our Solution</a:t>
            </a:r>
            <a:endParaRPr lang="zh-CN" altLang="en-US" dirty="0"/>
          </a:p>
        </p:txBody>
      </p:sp>
      <p:pic>
        <p:nvPicPr>
          <p:cNvPr id="21" name="图片 20">
            <a:extLst>
              <a:ext uri="{FF2B5EF4-FFF2-40B4-BE49-F238E27FC236}">
                <a16:creationId xmlns:a16="http://schemas.microsoft.com/office/drawing/2014/main" id="{4AC801E3-EA86-436E-98F9-CAE607289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35" name="组合 34">
            <a:extLst>
              <a:ext uri="{FF2B5EF4-FFF2-40B4-BE49-F238E27FC236}">
                <a16:creationId xmlns:a16="http://schemas.microsoft.com/office/drawing/2014/main" id="{B16B4ED4-3C5F-4406-A7BA-EC7BACE9C164}"/>
              </a:ext>
            </a:extLst>
          </p:cNvPr>
          <p:cNvGrpSpPr/>
          <p:nvPr/>
        </p:nvGrpSpPr>
        <p:grpSpPr>
          <a:xfrm>
            <a:off x="678415" y="5239280"/>
            <a:ext cx="10835170" cy="978784"/>
            <a:chOff x="574039" y="4882266"/>
            <a:chExt cx="10835170" cy="978784"/>
          </a:xfrm>
        </p:grpSpPr>
        <p:sp>
          <p:nvSpPr>
            <p:cNvPr id="36" name="矩形: 圆角 35">
              <a:extLst>
                <a:ext uri="{FF2B5EF4-FFF2-40B4-BE49-F238E27FC236}">
                  <a16:creationId xmlns:a16="http://schemas.microsoft.com/office/drawing/2014/main" id="{B5100006-14CD-4E3E-AB01-1BC7F4F4C714}"/>
                </a:ext>
              </a:extLst>
            </p:cNvPr>
            <p:cNvSpPr/>
            <p:nvPr/>
          </p:nvSpPr>
          <p:spPr>
            <a:xfrm>
              <a:off x="574039" y="4882266"/>
              <a:ext cx="10835169" cy="97878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43DA00DE-FC23-4668-B409-8F2931F92175}"/>
                </a:ext>
              </a:extLst>
            </p:cNvPr>
            <p:cNvSpPr/>
            <p:nvPr/>
          </p:nvSpPr>
          <p:spPr>
            <a:xfrm>
              <a:off x="745195" y="4969022"/>
              <a:ext cx="10664014" cy="738664"/>
            </a:xfrm>
            <a:prstGeom prst="rect">
              <a:avLst/>
            </a:prstGeom>
            <a:ln>
              <a:noFill/>
            </a:ln>
          </p:spPr>
          <p:txBody>
            <a:bodyPr wrap="square" lIns="0" tIns="0" rIns="0" bIns="0">
              <a:spAutoFit/>
            </a:bodyPr>
            <a:lstStyle/>
            <a:p>
              <a:r>
                <a:rPr kumimoji="1" lang="en-US" altLang="zh-CN" sz="2400" b="1" dirty="0">
                  <a:solidFill>
                    <a:srgbClr val="81308C"/>
                  </a:solidFill>
                  <a:latin typeface="Georgia" panose="02040502050405020303" pitchFamily="18" charset="0"/>
                  <a:ea typeface="Microsoft YaHei" charset="0"/>
                </a:rPr>
                <a:t>Solution</a:t>
              </a:r>
              <a:r>
                <a:rPr kumimoji="1" lang="en-US" altLang="zh-CN" sz="2400" b="1" dirty="0">
                  <a:latin typeface="Georgia" panose="02040502050405020303" pitchFamily="18" charset="0"/>
                  <a:ea typeface="Microsoft YaHei" charset="0"/>
                </a:rPr>
                <a:t>: </a:t>
              </a:r>
              <a:r>
                <a:rPr kumimoji="1" lang="en-US" altLang="zh-CN" sz="2400" dirty="0">
                  <a:latin typeface="Georgia" panose="02040502050405020303" pitchFamily="18" charset="0"/>
                  <a:ea typeface="Microsoft YaHei" charset="0"/>
                </a:rPr>
                <a:t>Reinventing the ambient </a:t>
              </a:r>
              <a:r>
                <a:rPr kumimoji="1" lang="en-US" altLang="zh-CN" sz="2400" dirty="0" err="1">
                  <a:latin typeface="Georgia" panose="02040502050405020303" pitchFamily="18" charset="0"/>
                  <a:ea typeface="Microsoft YaHei" charset="0"/>
                </a:rPr>
                <a:t>WiFi</a:t>
              </a:r>
              <a:r>
                <a:rPr kumimoji="1" lang="en-US" altLang="zh-CN" sz="2400" dirty="0">
                  <a:latin typeface="Georgia" panose="02040502050405020303" pitchFamily="18" charset="0"/>
                  <a:ea typeface="Microsoft YaHei" charset="0"/>
                </a:rPr>
                <a:t> signals to create the </a:t>
              </a:r>
              <a:r>
                <a:rPr kumimoji="1" lang="en-US" altLang="zh-CN" sz="2400" dirty="0" err="1">
                  <a:latin typeface="Georgia" panose="02040502050405020303" pitchFamily="18" charset="0"/>
                  <a:ea typeface="Microsoft YaHei" charset="0"/>
                </a:rPr>
                <a:t>LoS</a:t>
              </a:r>
              <a:r>
                <a:rPr kumimoji="1" lang="en-US" altLang="zh-CN" sz="2400" dirty="0">
                  <a:latin typeface="Georgia" panose="02040502050405020303" pitchFamily="18" charset="0"/>
                  <a:ea typeface="Microsoft YaHei" charset="0"/>
                </a:rPr>
                <a:t> paths for indoor localization.</a:t>
              </a:r>
            </a:p>
          </p:txBody>
        </p:sp>
      </p:grpSp>
      <p:sp>
        <p:nvSpPr>
          <p:cNvPr id="20" name="灯片编号占位符 1">
            <a:extLst>
              <a:ext uri="{FF2B5EF4-FFF2-40B4-BE49-F238E27FC236}">
                <a16:creationId xmlns:a16="http://schemas.microsoft.com/office/drawing/2014/main" id="{0A4082C2-1A8E-4969-A655-F5D0B78E4DA6}"/>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9364E0-BFF8-479C-A3BA-A22DE11AE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4222" y="828881"/>
            <a:ext cx="7977556" cy="4257035"/>
          </a:xfrm>
          <a:prstGeom prst="rect">
            <a:avLst/>
          </a:prstGeom>
        </p:spPr>
      </p:pic>
      <p:grpSp>
        <p:nvGrpSpPr>
          <p:cNvPr id="11" name="组合 10">
            <a:extLst>
              <a:ext uri="{FF2B5EF4-FFF2-40B4-BE49-F238E27FC236}">
                <a16:creationId xmlns:a16="http://schemas.microsoft.com/office/drawing/2014/main" id="{49F67FEB-DAD8-4222-BB58-08CAA5EFC249}"/>
              </a:ext>
            </a:extLst>
          </p:cNvPr>
          <p:cNvGrpSpPr/>
          <p:nvPr/>
        </p:nvGrpSpPr>
        <p:grpSpPr>
          <a:xfrm>
            <a:off x="0" y="6629400"/>
            <a:ext cx="12204000" cy="229422"/>
            <a:chOff x="0" y="6629400"/>
            <a:chExt cx="12204000" cy="229422"/>
          </a:xfrm>
        </p:grpSpPr>
        <p:sp>
          <p:nvSpPr>
            <p:cNvPr id="3" name="矩形 2">
              <a:extLst>
                <a:ext uri="{FF2B5EF4-FFF2-40B4-BE49-F238E27FC236}">
                  <a16:creationId xmlns:a16="http://schemas.microsoft.com/office/drawing/2014/main" id="{3728EC89-1752-4578-B27F-F30E04A1E76D}"/>
                </a:ext>
              </a:extLst>
            </p:cNvPr>
            <p:cNvSpPr/>
            <p:nvPr/>
          </p:nvSpPr>
          <p:spPr>
            <a:xfrm>
              <a:off x="0" y="662940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16" name="矩形 15">
              <a:extLst>
                <a:ext uri="{FF2B5EF4-FFF2-40B4-BE49-F238E27FC236}">
                  <a16:creationId xmlns:a16="http://schemas.microsoft.com/office/drawing/2014/main" id="{C7C50508-73D7-48FE-B736-04782256CA33}"/>
                </a:ext>
              </a:extLst>
            </p:cNvPr>
            <p:cNvSpPr/>
            <p:nvPr/>
          </p:nvSpPr>
          <p:spPr>
            <a:xfrm>
              <a:off x="2034000" y="6630222"/>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Georgia" panose="02040502050405020303" pitchFamily="18" charset="0"/>
                  <a:ea typeface="微软雅黑" panose="020B0503020204020204" pitchFamily="34" charset="-122"/>
                </a:rPr>
                <a:t>BIFROST</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17" name="矩形 16">
              <a:extLst>
                <a:ext uri="{FF2B5EF4-FFF2-40B4-BE49-F238E27FC236}">
                  <a16:creationId xmlns:a16="http://schemas.microsoft.com/office/drawing/2014/main" id="{6268AD75-558B-4F44-A6A7-E7F5FD264D65}"/>
                </a:ext>
              </a:extLst>
            </p:cNvPr>
            <p:cNvSpPr/>
            <p:nvPr/>
          </p:nvSpPr>
          <p:spPr>
            <a:xfrm>
              <a:off x="4068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18" name="矩形 17">
              <a:extLst>
                <a:ext uri="{FF2B5EF4-FFF2-40B4-BE49-F238E27FC236}">
                  <a16:creationId xmlns:a16="http://schemas.microsoft.com/office/drawing/2014/main" id="{6268AD75-558B-4F44-A6A7-E7F5FD264D65}"/>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19" name="矩形 18">
              <a:extLst>
                <a:ext uri="{FF2B5EF4-FFF2-40B4-BE49-F238E27FC236}">
                  <a16:creationId xmlns:a16="http://schemas.microsoft.com/office/drawing/2014/main" id="{3CE5FDC1-369F-45D1-87EA-02ADD24D7919}"/>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22" name="矩形 21">
              <a:extLst>
                <a:ext uri="{FF2B5EF4-FFF2-40B4-BE49-F238E27FC236}">
                  <a16:creationId xmlns:a16="http://schemas.microsoft.com/office/drawing/2014/main" id="{4ECECB1A-213C-4FA0-8CD7-D739FDD085F2}"/>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536505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767DE-DA9C-4527-B702-50AF4F503FBE}"/>
              </a:ext>
            </a:extLst>
          </p:cNvPr>
          <p:cNvSpPr>
            <a:spLocks noGrp="1"/>
          </p:cNvSpPr>
          <p:nvPr>
            <p:ph type="title"/>
          </p:nvPr>
        </p:nvSpPr>
        <p:spPr/>
        <p:txBody>
          <a:bodyPr/>
          <a:lstStyle/>
          <a:p>
            <a:r>
              <a:rPr lang="en-US" altLang="zh-CN" dirty="0"/>
              <a:t>Key Technique</a:t>
            </a:r>
            <a:endParaRPr lang="zh-CN" altLang="en-US" dirty="0"/>
          </a:p>
        </p:txBody>
      </p:sp>
      <p:pic>
        <p:nvPicPr>
          <p:cNvPr id="93" name="图片 92">
            <a:extLst>
              <a:ext uri="{FF2B5EF4-FFF2-40B4-BE49-F238E27FC236}">
                <a16:creationId xmlns:a16="http://schemas.microsoft.com/office/drawing/2014/main" id="{E31DCE9A-227A-412F-BB64-B2CFB81D99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4712" y="1617140"/>
            <a:ext cx="4319222" cy="3194489"/>
          </a:xfrm>
          <a:prstGeom prst="rect">
            <a:avLst/>
          </a:prstGeom>
        </p:spPr>
      </p:pic>
      <p:grpSp>
        <p:nvGrpSpPr>
          <p:cNvPr id="99" name="组合 98">
            <a:extLst>
              <a:ext uri="{FF2B5EF4-FFF2-40B4-BE49-F238E27FC236}">
                <a16:creationId xmlns:a16="http://schemas.microsoft.com/office/drawing/2014/main" id="{4DD1D586-C583-45CC-B625-D6CA8DFC2068}"/>
              </a:ext>
            </a:extLst>
          </p:cNvPr>
          <p:cNvGrpSpPr/>
          <p:nvPr/>
        </p:nvGrpSpPr>
        <p:grpSpPr>
          <a:xfrm>
            <a:off x="272701" y="5141606"/>
            <a:ext cx="6140256" cy="1283435"/>
            <a:chOff x="589320" y="5128959"/>
            <a:chExt cx="6337868" cy="1301408"/>
          </a:xfrm>
        </p:grpSpPr>
        <p:sp>
          <p:nvSpPr>
            <p:cNvPr id="100" name="矩形: 圆角 28">
              <a:extLst>
                <a:ext uri="{FF2B5EF4-FFF2-40B4-BE49-F238E27FC236}">
                  <a16:creationId xmlns:a16="http://schemas.microsoft.com/office/drawing/2014/main" id="{1B003810-E1EE-4D4A-AD0C-55A09D59B889}"/>
                </a:ext>
              </a:extLst>
            </p:cNvPr>
            <p:cNvSpPr/>
            <p:nvPr/>
          </p:nvSpPr>
          <p:spPr>
            <a:xfrm>
              <a:off x="589320" y="5128959"/>
              <a:ext cx="6286500" cy="1284599"/>
            </a:xfrm>
            <a:prstGeom prst="roundRect">
              <a:avLst>
                <a:gd name="adj" fmla="val 16616"/>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1" name="矩形 100">
              <a:extLst>
                <a:ext uri="{FF2B5EF4-FFF2-40B4-BE49-F238E27FC236}">
                  <a16:creationId xmlns:a16="http://schemas.microsoft.com/office/drawing/2014/main" id="{673C7E9E-639F-40C2-854A-E9097EB399A1}"/>
                </a:ext>
              </a:extLst>
            </p:cNvPr>
            <p:cNvSpPr/>
            <p:nvPr/>
          </p:nvSpPr>
          <p:spPr>
            <a:xfrm>
              <a:off x="640688" y="5213229"/>
              <a:ext cx="6286500" cy="1217138"/>
            </a:xfrm>
            <a:prstGeom prst="rect">
              <a:avLst/>
            </a:prstGeom>
          </p:spPr>
          <p:txBody>
            <a:bodyPr wrap="square">
              <a:spAutoFit/>
            </a:bodyPr>
            <a:lstStyle/>
            <a:p>
              <a:r>
                <a:rPr kumimoji="1" lang="en-US" altLang="zh-CN" sz="2400" b="1" dirty="0">
                  <a:solidFill>
                    <a:srgbClr val="81308C"/>
                  </a:solidFill>
                  <a:latin typeface="Georgia" panose="02040502050405020303" pitchFamily="18" charset="0"/>
                  <a:ea typeface="Microsoft YaHei" charset="0"/>
                </a:rPr>
                <a:t>Leaky Wave Antenna (LWA)</a:t>
              </a:r>
              <a:r>
                <a:rPr kumimoji="1" lang="en-US" altLang="zh-CN" sz="2400" b="1" dirty="0">
                  <a:latin typeface="Georgia" panose="02040502050405020303" pitchFamily="18" charset="0"/>
                  <a:ea typeface="Microsoft YaHei" charset="0"/>
                </a:rPr>
                <a:t>: Signals with different frequencies will be radiated to different directions.</a:t>
              </a:r>
              <a:endParaRPr lang="zh-CN" altLang="en-US" sz="2400" b="1" dirty="0">
                <a:latin typeface="Georgia" panose="02040502050405020303" pitchFamily="18" charset="0"/>
              </a:endParaRPr>
            </a:p>
          </p:txBody>
        </p:sp>
      </p:grpSp>
      <p:grpSp>
        <p:nvGrpSpPr>
          <p:cNvPr id="111" name="组合 110">
            <a:extLst>
              <a:ext uri="{FF2B5EF4-FFF2-40B4-BE49-F238E27FC236}">
                <a16:creationId xmlns:a16="http://schemas.microsoft.com/office/drawing/2014/main" id="{8D783D9A-9193-4FBA-97D5-AAB88B2A6CDE}"/>
              </a:ext>
            </a:extLst>
          </p:cNvPr>
          <p:cNvGrpSpPr/>
          <p:nvPr/>
        </p:nvGrpSpPr>
        <p:grpSpPr>
          <a:xfrm flipH="1">
            <a:off x="31296" y="986590"/>
            <a:ext cx="3634246" cy="3021958"/>
            <a:chOff x="3633330" y="936153"/>
            <a:chExt cx="3634246" cy="3021958"/>
          </a:xfrm>
        </p:grpSpPr>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E1B9F055-19C6-4F23-A525-2215EE12DC0C}"/>
                    </a:ext>
                  </a:extLst>
                </p:cNvPr>
                <p:cNvSpPr txBox="1"/>
                <p:nvPr/>
              </p:nvSpPr>
              <p:spPr>
                <a:xfrm flipH="1">
                  <a:off x="4212238" y="3675982"/>
                  <a:ext cx="2989163" cy="282129"/>
                </a:xfrm>
                <a:prstGeom prst="rect">
                  <a:avLst/>
                </a:prstGeom>
                <a:noFill/>
              </p:spPr>
              <p:txBody>
                <a:bodyPr wrap="square" lIns="0" tIns="0" rIns="0" bIns="0" rtlCol="0">
                  <a:spAutoFit/>
                </a:bodyPr>
                <a:lstStyle/>
                <a:p>
                  <a:pPr>
                    <a:lnSpc>
                      <a:spcPts val="2160"/>
                    </a:lnSpc>
                  </a:pPr>
                  <a14:m>
                    <m:oMathPara xmlns:m="http://schemas.openxmlformats.org/officeDocument/2006/math">
                      <m:oMathParaPr>
                        <m:jc m:val="centerGroup"/>
                      </m:oMathParaPr>
                      <m:oMath xmlns:m="http://schemas.openxmlformats.org/officeDocument/2006/math">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𝜽</m:t>
                        </m:r>
                        <m:d>
                          <m:d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𝒇</m:t>
                            </m:r>
                          </m:e>
                        </m:d>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m:t>
                        </m:r>
                        <m:func>
                          <m:func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funcPr>
                          <m:fNa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𝒂𝒓𝒄𝒄𝒐𝒔</m:t>
                            </m:r>
                          </m:fName>
                          <m:e>
                            <m:d>
                              <m:dPr>
                                <m:begChr m:val="["/>
                                <m:endChr m:val="]"/>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f>
                                  <m:f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𝜷</m:t>
                                    </m:r>
                                    <m:d>
                                      <m:d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𝒇</m:t>
                                        </m:r>
                                      </m:e>
                                    </m:d>
                                  </m:num>
                                  <m:den>
                                    <m:sSub>
                                      <m:sSub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𝒌</m:t>
                                        </m:r>
                                      </m:e>
                                      <m:sub>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𝟎</m:t>
                                        </m:r>
                                      </m:sub>
                                    </m:sSub>
                                    <m:d>
                                      <m:d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𝒇</m:t>
                                        </m:r>
                                      </m:e>
                                    </m:d>
                                  </m:den>
                                </m:f>
                              </m:e>
                            </m:d>
                          </m:e>
                        </m:func>
                      </m:oMath>
                    </m:oMathPara>
                  </a14:m>
                  <a:endParaRPr lang="zh-CN" altLang="en-US" b="1" i="1" kern="1000" dirty="0">
                    <a:solidFill>
                      <a:schemeClr val="tx1"/>
                    </a:solidFill>
                    <a:effectLst>
                      <a:outerShdw blurRad="38100" dist="38100" dir="2700000" algn="tl">
                        <a:srgbClr val="000000">
                          <a:alpha val="43137"/>
                        </a:srgbClr>
                      </a:outerShdw>
                    </a:effectLst>
                  </a:endParaRPr>
                </a:p>
              </p:txBody>
            </p:sp>
          </mc:Choice>
          <mc:Fallback xmlns="">
            <p:sp>
              <p:nvSpPr>
                <p:cNvPr id="98" name="文本框 97">
                  <a:extLst>
                    <a:ext uri="{FF2B5EF4-FFF2-40B4-BE49-F238E27FC236}">
                      <a16:creationId xmlns:a16="http://schemas.microsoft.com/office/drawing/2014/main" id="{E1B9F055-19C6-4F23-A525-2215EE12DC0C}"/>
                    </a:ext>
                  </a:extLst>
                </p:cNvPr>
                <p:cNvSpPr txBox="1">
                  <a:spLocks noRot="1" noChangeAspect="1" noMove="1" noResize="1" noEditPoints="1" noAdjustHandles="1" noChangeArrowheads="1" noChangeShapeType="1" noTextEdit="1"/>
                </p:cNvSpPr>
                <p:nvPr/>
              </p:nvSpPr>
              <p:spPr>
                <a:xfrm flipH="1">
                  <a:off x="4212238" y="3675982"/>
                  <a:ext cx="2989163" cy="282129"/>
                </a:xfrm>
                <a:prstGeom prst="rect">
                  <a:avLst/>
                </a:prstGeom>
                <a:blipFill>
                  <a:blip r:embed="rId5"/>
                  <a:stretch>
                    <a:fillRect t="-91489" b="-68085"/>
                  </a:stretch>
                </a:blipFill>
              </p:spPr>
              <p:txBody>
                <a:bodyPr/>
                <a:lstStyle/>
                <a:p>
                  <a:r>
                    <a:rPr lang="zh-CN" altLang="en-US">
                      <a:noFill/>
                    </a:rPr>
                    <a:t> </a:t>
                  </a:r>
                </a:p>
              </p:txBody>
            </p:sp>
          </mc:Fallback>
        </mc:AlternateContent>
        <p:sp>
          <p:nvSpPr>
            <p:cNvPr id="112" name="箭头: 圆角右 111">
              <a:extLst>
                <a:ext uri="{FF2B5EF4-FFF2-40B4-BE49-F238E27FC236}">
                  <a16:creationId xmlns:a16="http://schemas.microsoft.com/office/drawing/2014/main" id="{08E8F92D-4475-4516-B1B3-A35F6A4244D7}"/>
                </a:ext>
              </a:extLst>
            </p:cNvPr>
            <p:cNvSpPr/>
            <p:nvPr/>
          </p:nvSpPr>
          <p:spPr>
            <a:xfrm rot="10800000">
              <a:off x="4390568" y="1503598"/>
              <a:ext cx="1316250" cy="827129"/>
            </a:xfrm>
            <a:prstGeom prst="bentArrow">
              <a:avLst>
                <a:gd name="adj1" fmla="val 30918"/>
                <a:gd name="adj2" fmla="val 25000"/>
                <a:gd name="adj3" fmla="val 41275"/>
                <a:gd name="adj4" fmla="val 43750"/>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5000"/>
                </a:lnSpc>
              </a:pPr>
              <a:endParaRPr lang="zh-CN" altLang="en-US" b="1" spc="-60">
                <a:solidFill>
                  <a:schemeClr val="bg1"/>
                </a:solidFill>
                <a:latin typeface="Georgia" panose="02040502050405020303" pitchFamily="18" charset="0"/>
                <a:ea typeface="微软雅黑" panose="020B0503020204020204" pitchFamily="34" charset="-122"/>
                <a:cs typeface="Times New Roman" panose="02020603050405020304" pitchFamily="18" charset="0"/>
              </a:endParaRPr>
            </a:p>
          </p:txBody>
        </p:sp>
        <p:sp>
          <p:nvSpPr>
            <p:cNvPr id="96" name="矩形: 圆角 95">
              <a:extLst>
                <a:ext uri="{FF2B5EF4-FFF2-40B4-BE49-F238E27FC236}">
                  <a16:creationId xmlns:a16="http://schemas.microsoft.com/office/drawing/2014/main" id="{891F56C2-4A67-44C6-91DC-846896308E9D}"/>
                </a:ext>
              </a:extLst>
            </p:cNvPr>
            <p:cNvSpPr/>
            <p:nvPr/>
          </p:nvSpPr>
          <p:spPr>
            <a:xfrm>
              <a:off x="3633330" y="936153"/>
              <a:ext cx="3634246" cy="900979"/>
            </a:xfrm>
            <a:prstGeom prst="roundRect">
              <a:avLst>
                <a:gd name="adj" fmla="val 27950"/>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5000"/>
                </a:lnSpc>
              </a:pPr>
              <a:r>
                <a:rPr lang="en-US" altLang="zh-CN" b="1" spc="-60" dirty="0">
                  <a:solidFill>
                    <a:schemeClr val="bg1"/>
                  </a:solidFill>
                  <a:latin typeface="Georgia" panose="02040502050405020303" pitchFamily="18" charset="0"/>
                  <a:ea typeface="微软雅黑" panose="020B0503020204020204" pitchFamily="34" charset="-122"/>
                  <a:cs typeface="Times New Roman" panose="02020603050405020304" pitchFamily="18" charset="0"/>
                </a:rPr>
                <a:t>Frequency and Spatial </a:t>
              </a:r>
            </a:p>
            <a:p>
              <a:pPr algn="ctr">
                <a:lnSpc>
                  <a:spcPct val="125000"/>
                </a:lnSpc>
              </a:pPr>
              <a:r>
                <a:rPr lang="en-US" altLang="zh-CN" b="1" spc="-60" dirty="0">
                  <a:solidFill>
                    <a:schemeClr val="bg1"/>
                  </a:solidFill>
                  <a:latin typeface="Georgia" panose="02040502050405020303" pitchFamily="18" charset="0"/>
                  <a:ea typeface="微软雅黑" panose="020B0503020204020204" pitchFamily="34" charset="-122"/>
                  <a:cs typeface="Times New Roman" panose="02020603050405020304" pitchFamily="18" charset="0"/>
                </a:rPr>
                <a:t>Division Multiplexing (FSDM)</a:t>
              </a:r>
            </a:p>
          </p:txBody>
        </p:sp>
      </p:grpSp>
      <p:grpSp>
        <p:nvGrpSpPr>
          <p:cNvPr id="114" name="组合 113">
            <a:extLst>
              <a:ext uri="{FF2B5EF4-FFF2-40B4-BE49-F238E27FC236}">
                <a16:creationId xmlns:a16="http://schemas.microsoft.com/office/drawing/2014/main" id="{BCCBFFA5-38FE-49C7-8860-906D92EFB743}"/>
              </a:ext>
            </a:extLst>
          </p:cNvPr>
          <p:cNvGrpSpPr/>
          <p:nvPr/>
        </p:nvGrpSpPr>
        <p:grpSpPr>
          <a:xfrm>
            <a:off x="6406283" y="992256"/>
            <a:ext cx="5585401" cy="5466555"/>
            <a:chOff x="4891281" y="1604214"/>
            <a:chExt cx="7085519" cy="5466555"/>
          </a:xfrm>
        </p:grpSpPr>
        <p:grpSp>
          <p:nvGrpSpPr>
            <p:cNvPr id="115" name="组合 114">
              <a:extLst>
                <a:ext uri="{FF2B5EF4-FFF2-40B4-BE49-F238E27FC236}">
                  <a16:creationId xmlns:a16="http://schemas.microsoft.com/office/drawing/2014/main" id="{6D0330D6-B26D-4AD1-BA11-8EB5F210CD54}"/>
                </a:ext>
              </a:extLst>
            </p:cNvPr>
            <p:cNvGrpSpPr/>
            <p:nvPr/>
          </p:nvGrpSpPr>
          <p:grpSpPr>
            <a:xfrm>
              <a:off x="5319269" y="1604214"/>
              <a:ext cx="6551479" cy="5466555"/>
              <a:chOff x="5319269" y="1604214"/>
              <a:chExt cx="6551479" cy="5466555"/>
            </a:xfrm>
          </p:grpSpPr>
          <p:sp>
            <p:nvSpPr>
              <p:cNvPr id="117" name="矩形: 圆角 116">
                <a:extLst>
                  <a:ext uri="{FF2B5EF4-FFF2-40B4-BE49-F238E27FC236}">
                    <a16:creationId xmlns:a16="http://schemas.microsoft.com/office/drawing/2014/main" id="{584DEE05-5D6E-4486-8B22-DA8D81B68567}"/>
                  </a:ext>
                </a:extLst>
              </p:cNvPr>
              <p:cNvSpPr/>
              <p:nvPr/>
            </p:nvSpPr>
            <p:spPr>
              <a:xfrm>
                <a:off x="5319269" y="1604215"/>
                <a:ext cx="6551479" cy="546655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圆顶角 117">
                <a:extLst>
                  <a:ext uri="{FF2B5EF4-FFF2-40B4-BE49-F238E27FC236}">
                    <a16:creationId xmlns:a16="http://schemas.microsoft.com/office/drawing/2014/main" id="{53E42FD3-CEE0-4F36-B09B-0BB0DEFBA59E}"/>
                  </a:ext>
                </a:extLst>
              </p:cNvPr>
              <p:cNvSpPr/>
              <p:nvPr/>
            </p:nvSpPr>
            <p:spPr>
              <a:xfrm>
                <a:off x="5319269" y="1604214"/>
                <a:ext cx="6551479"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Basic Idea</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sp>
          <p:nvSpPr>
            <p:cNvPr id="116" name="矩形 115">
              <a:extLst>
                <a:ext uri="{FF2B5EF4-FFF2-40B4-BE49-F238E27FC236}">
                  <a16:creationId xmlns:a16="http://schemas.microsoft.com/office/drawing/2014/main" id="{AA166FC9-FE98-45CE-866D-930CC48550AD}"/>
                </a:ext>
              </a:extLst>
            </p:cNvPr>
            <p:cNvSpPr/>
            <p:nvPr/>
          </p:nvSpPr>
          <p:spPr>
            <a:xfrm>
              <a:off x="4891281" y="2227994"/>
              <a:ext cx="7085519" cy="4303807"/>
            </a:xfrm>
            <a:prstGeom prst="rect">
              <a:avLst/>
            </a:prstGeom>
          </p:spPr>
          <p:txBody>
            <a:bodyPr wrap="square">
              <a:spAutoFit/>
            </a:bodyPr>
            <a:lstStyle/>
            <a:p>
              <a:pPr marL="800100" lvl="1" indent="-342900">
                <a:buFont typeface="+mj-lt"/>
                <a:buAutoNum type="arabicPeriod"/>
              </a:pPr>
              <a:r>
                <a:rPr lang="en-US" altLang="zh-CN" dirty="0">
                  <a:latin typeface="Georgia" panose="02040502050405020303" pitchFamily="18" charset="0"/>
                  <a:ea typeface="微软雅黑" panose="020B0503020204020204" pitchFamily="34" charset="-122"/>
                  <a:cs typeface="Times New Roman" panose="02020603050405020304" pitchFamily="18" charset="0"/>
                </a:rPr>
                <a:t>Employ two LWAs to radiate FSDM signals</a:t>
              </a: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r>
                <a:rPr lang="en-US" altLang="zh-CN" dirty="0">
                  <a:latin typeface="Georgia" panose="02040502050405020303" pitchFamily="18" charset="0"/>
                  <a:ea typeface="微软雅黑" panose="020B0503020204020204" pitchFamily="34" charset="-122"/>
                  <a:cs typeface="Times New Roman" panose="02020603050405020304" pitchFamily="18" charset="0"/>
                </a:rPr>
                <a:t>Capture frequencies of the two FSDM signals</a:t>
              </a: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a:p>
              <a:pPr marL="800100" lvl="1" indent="-342900">
                <a:buFont typeface="+mj-lt"/>
                <a:buAutoNum type="arabicPeriod"/>
              </a:pPr>
              <a:r>
                <a:rPr lang="en-US" altLang="zh-CN" dirty="0">
                  <a:latin typeface="Georgia" panose="02040502050405020303" pitchFamily="18" charset="0"/>
                  <a:ea typeface="微软雅黑" panose="020B0503020204020204" pitchFamily="34" charset="-122"/>
                  <a:cs typeface="Times New Roman" panose="02020603050405020304" pitchFamily="18" charset="0"/>
                </a:rPr>
                <a:t>Estimate </a:t>
              </a:r>
              <a:r>
                <a:rPr lang="en-US" altLang="zh-CN" dirty="0" err="1">
                  <a:latin typeface="Georgia" panose="02040502050405020303" pitchFamily="18" charset="0"/>
                  <a:ea typeface="微软雅黑" panose="020B0503020204020204" pitchFamily="34" charset="-122"/>
                  <a:cs typeface="Times New Roman" panose="02020603050405020304" pitchFamily="18" charset="0"/>
                </a:rPr>
                <a:t>AoAs</a:t>
              </a:r>
              <a:r>
                <a:rPr lang="en-US" altLang="zh-CN" dirty="0">
                  <a:latin typeface="Georgia" panose="02040502050405020303" pitchFamily="18" charset="0"/>
                  <a:ea typeface="微软雅黑" panose="020B0503020204020204" pitchFamily="34" charset="-122"/>
                  <a:cs typeface="Times New Roman" panose="02020603050405020304" pitchFamily="18" charset="0"/>
                </a:rPr>
                <a:t> and location by finding the frequencies with the highest energy.</a:t>
              </a:r>
            </a:p>
            <a:p>
              <a:pPr marL="800100" lvl="1" indent="-342900">
                <a:lnSpc>
                  <a:spcPct val="120000"/>
                </a:lnSpc>
                <a:spcBef>
                  <a:spcPts val="2400"/>
                </a:spcBef>
                <a:buFont typeface="+mj-lt"/>
                <a:buAutoNum type="arabicPeriod"/>
              </a:pPr>
              <a:endParaRPr lang="en-US" altLang="zh-CN" dirty="0">
                <a:latin typeface="Georgia" panose="02040502050405020303" pitchFamily="18" charset="0"/>
                <a:ea typeface="微软雅黑" panose="020B0503020204020204" pitchFamily="34" charset="-122"/>
                <a:cs typeface="Times New Roman" panose="02020603050405020304" pitchFamily="18" charset="0"/>
              </a:endParaRPr>
            </a:p>
          </p:txBody>
        </p:sp>
      </p:grpSp>
      <p:pic>
        <p:nvPicPr>
          <p:cNvPr id="102" name="图片 101">
            <a:extLst>
              <a:ext uri="{FF2B5EF4-FFF2-40B4-BE49-F238E27FC236}">
                <a16:creationId xmlns:a16="http://schemas.microsoft.com/office/drawing/2014/main" id="{57E78875-50B3-425D-B719-F253B928B65F}"/>
              </a:ext>
            </a:extLst>
          </p:cNvPr>
          <p:cNvPicPr>
            <a:picLocks noChangeAspect="1"/>
          </p:cNvPicPr>
          <p:nvPr/>
        </p:nvPicPr>
        <p:blipFill rotWithShape="1">
          <a:blip r:embed="rId6">
            <a:extLst>
              <a:ext uri="{28A0092B-C50C-407E-A947-70E740481C1C}">
                <a14:useLocalDpi xmlns:a14="http://schemas.microsoft.com/office/drawing/2010/main" val="0"/>
              </a:ext>
            </a:extLst>
          </a:blip>
          <a:srcRect l="4426" r="3920"/>
          <a:stretch/>
        </p:blipFill>
        <p:spPr>
          <a:xfrm>
            <a:off x="8320398" y="1962688"/>
            <a:ext cx="1846988" cy="1376718"/>
          </a:xfrm>
          <a:prstGeom prst="rect">
            <a:avLst/>
          </a:prstGeom>
        </p:spPr>
      </p:pic>
      <p:pic>
        <p:nvPicPr>
          <p:cNvPr id="16" name="图片 15">
            <a:extLst>
              <a:ext uri="{FF2B5EF4-FFF2-40B4-BE49-F238E27FC236}">
                <a16:creationId xmlns:a16="http://schemas.microsoft.com/office/drawing/2014/main" id="{BDD5C91F-7DAD-473C-ACC7-F659F1886D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0481" y="3562358"/>
            <a:ext cx="2057004" cy="1147961"/>
          </a:xfrm>
          <a:prstGeom prst="rect">
            <a:avLst/>
          </a:prstGeom>
        </p:spPr>
      </p:pic>
      <p:pic>
        <p:nvPicPr>
          <p:cNvPr id="18" name="图片 17">
            <a:extLst>
              <a:ext uri="{FF2B5EF4-FFF2-40B4-BE49-F238E27FC236}">
                <a16:creationId xmlns:a16="http://schemas.microsoft.com/office/drawing/2014/main" id="{6AAE616E-DFAE-453C-8BE3-51BAD483B7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3106" y="5285728"/>
            <a:ext cx="1641572" cy="1078128"/>
          </a:xfrm>
          <a:prstGeom prst="rect">
            <a:avLst/>
          </a:prstGeom>
        </p:spPr>
      </p:pic>
      <p:sp>
        <p:nvSpPr>
          <p:cNvPr id="126" name="灯片编号占位符 1">
            <a:extLst>
              <a:ext uri="{FF2B5EF4-FFF2-40B4-BE49-F238E27FC236}">
                <a16:creationId xmlns:a16="http://schemas.microsoft.com/office/drawing/2014/main" id="{EA7AD1FE-7923-431B-992C-35A5F292A401}"/>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29" name="图片 28">
            <a:extLst>
              <a:ext uri="{FF2B5EF4-FFF2-40B4-BE49-F238E27FC236}">
                <a16:creationId xmlns:a16="http://schemas.microsoft.com/office/drawing/2014/main" id="{09DF19FE-FCAA-44BF-B8DC-80EB787702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30" name="组合 29">
            <a:extLst>
              <a:ext uri="{FF2B5EF4-FFF2-40B4-BE49-F238E27FC236}">
                <a16:creationId xmlns:a16="http://schemas.microsoft.com/office/drawing/2014/main" id="{6EAB2507-EC7A-4BF0-A6CE-E24CEAED9EB4}"/>
              </a:ext>
            </a:extLst>
          </p:cNvPr>
          <p:cNvGrpSpPr/>
          <p:nvPr/>
        </p:nvGrpSpPr>
        <p:grpSpPr>
          <a:xfrm>
            <a:off x="0" y="6629400"/>
            <a:ext cx="12204000" cy="229422"/>
            <a:chOff x="0" y="6629400"/>
            <a:chExt cx="12204000" cy="229422"/>
          </a:xfrm>
        </p:grpSpPr>
        <p:sp>
          <p:nvSpPr>
            <p:cNvPr id="31" name="矩形 30">
              <a:extLst>
                <a:ext uri="{FF2B5EF4-FFF2-40B4-BE49-F238E27FC236}">
                  <a16:creationId xmlns:a16="http://schemas.microsoft.com/office/drawing/2014/main" id="{CFC3D626-E252-4358-B37D-42830120104E}"/>
                </a:ext>
              </a:extLst>
            </p:cNvPr>
            <p:cNvSpPr/>
            <p:nvPr/>
          </p:nvSpPr>
          <p:spPr>
            <a:xfrm>
              <a:off x="0" y="662940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2" name="矩形 31">
              <a:extLst>
                <a:ext uri="{FF2B5EF4-FFF2-40B4-BE49-F238E27FC236}">
                  <a16:creationId xmlns:a16="http://schemas.microsoft.com/office/drawing/2014/main" id="{65C5D3AB-DFE4-4A42-B34A-A98EF3609C6D}"/>
                </a:ext>
              </a:extLst>
            </p:cNvPr>
            <p:cNvSpPr/>
            <p:nvPr/>
          </p:nvSpPr>
          <p:spPr>
            <a:xfrm>
              <a:off x="2034000" y="6630222"/>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Georgia" panose="02040502050405020303" pitchFamily="18" charset="0"/>
                  <a:ea typeface="微软雅黑" panose="020B0503020204020204" pitchFamily="34" charset="-122"/>
                </a:rPr>
                <a:t>BIFROST</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33" name="矩形 32">
              <a:extLst>
                <a:ext uri="{FF2B5EF4-FFF2-40B4-BE49-F238E27FC236}">
                  <a16:creationId xmlns:a16="http://schemas.microsoft.com/office/drawing/2014/main" id="{2391B1DD-D569-4C11-93B9-BF48BCB63842}"/>
                </a:ext>
              </a:extLst>
            </p:cNvPr>
            <p:cNvSpPr/>
            <p:nvPr/>
          </p:nvSpPr>
          <p:spPr>
            <a:xfrm>
              <a:off x="4068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4" name="矩形 33">
              <a:extLst>
                <a:ext uri="{FF2B5EF4-FFF2-40B4-BE49-F238E27FC236}">
                  <a16:creationId xmlns:a16="http://schemas.microsoft.com/office/drawing/2014/main" id="{E44B7E01-8501-469B-BDF6-05084689C542}"/>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5" name="矩形 34">
              <a:extLst>
                <a:ext uri="{FF2B5EF4-FFF2-40B4-BE49-F238E27FC236}">
                  <a16:creationId xmlns:a16="http://schemas.microsoft.com/office/drawing/2014/main" id="{A0151464-AF37-4379-A11C-93F69C5C01C9}"/>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6" name="矩形 35">
              <a:extLst>
                <a:ext uri="{FF2B5EF4-FFF2-40B4-BE49-F238E27FC236}">
                  <a16:creationId xmlns:a16="http://schemas.microsoft.com/office/drawing/2014/main" id="{7345F695-2BCC-417A-B9B6-613A281A87A9}"/>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90936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767DE-DA9C-4527-B702-50AF4F503FBE}"/>
              </a:ext>
            </a:extLst>
          </p:cNvPr>
          <p:cNvSpPr>
            <a:spLocks noGrp="1"/>
          </p:cNvSpPr>
          <p:nvPr>
            <p:ph type="title"/>
          </p:nvPr>
        </p:nvSpPr>
        <p:spPr/>
        <p:txBody>
          <a:bodyPr/>
          <a:lstStyle/>
          <a:p>
            <a:r>
              <a:rPr lang="en-US" altLang="zh-CN" dirty="0"/>
              <a:t>BIFROST</a:t>
            </a:r>
            <a:endParaRPr lang="zh-CN" altLang="en-US" dirty="0"/>
          </a:p>
        </p:txBody>
      </p:sp>
      <p:pic>
        <p:nvPicPr>
          <p:cNvPr id="93" name="图片 92">
            <a:extLst>
              <a:ext uri="{FF2B5EF4-FFF2-40B4-BE49-F238E27FC236}">
                <a16:creationId xmlns:a16="http://schemas.microsoft.com/office/drawing/2014/main" id="{E31DCE9A-227A-412F-BB64-B2CFB81D99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4712" y="1617140"/>
            <a:ext cx="4319222" cy="3194489"/>
          </a:xfrm>
          <a:prstGeom prst="rect">
            <a:avLst/>
          </a:prstGeom>
        </p:spPr>
      </p:pic>
      <p:grpSp>
        <p:nvGrpSpPr>
          <p:cNvPr id="111" name="组合 110">
            <a:extLst>
              <a:ext uri="{FF2B5EF4-FFF2-40B4-BE49-F238E27FC236}">
                <a16:creationId xmlns:a16="http://schemas.microsoft.com/office/drawing/2014/main" id="{8D783D9A-9193-4FBA-97D5-AAB88B2A6CDE}"/>
              </a:ext>
            </a:extLst>
          </p:cNvPr>
          <p:cNvGrpSpPr/>
          <p:nvPr/>
        </p:nvGrpSpPr>
        <p:grpSpPr>
          <a:xfrm flipH="1">
            <a:off x="31296" y="986590"/>
            <a:ext cx="3634246" cy="3021958"/>
            <a:chOff x="3633330" y="936153"/>
            <a:chExt cx="3634246" cy="3021958"/>
          </a:xfrm>
        </p:grpSpPr>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E1B9F055-19C6-4F23-A525-2215EE12DC0C}"/>
                    </a:ext>
                  </a:extLst>
                </p:cNvPr>
                <p:cNvSpPr txBox="1"/>
                <p:nvPr/>
              </p:nvSpPr>
              <p:spPr>
                <a:xfrm flipH="1">
                  <a:off x="4212238" y="3675982"/>
                  <a:ext cx="2989163" cy="282129"/>
                </a:xfrm>
                <a:prstGeom prst="rect">
                  <a:avLst/>
                </a:prstGeom>
                <a:noFill/>
              </p:spPr>
              <p:txBody>
                <a:bodyPr wrap="square" lIns="0" tIns="0" rIns="0" bIns="0" rtlCol="0">
                  <a:spAutoFit/>
                </a:bodyPr>
                <a:lstStyle/>
                <a:p>
                  <a:pPr>
                    <a:lnSpc>
                      <a:spcPts val="2160"/>
                    </a:lnSpc>
                  </a:pPr>
                  <a14:m>
                    <m:oMathPara xmlns:m="http://schemas.openxmlformats.org/officeDocument/2006/math">
                      <m:oMathParaPr>
                        <m:jc m:val="centerGroup"/>
                      </m:oMathParaPr>
                      <m:oMath xmlns:m="http://schemas.openxmlformats.org/officeDocument/2006/math">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𝜽</m:t>
                        </m:r>
                        <m:d>
                          <m:d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𝒇</m:t>
                            </m:r>
                          </m:e>
                        </m:d>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m:t>
                        </m:r>
                        <m:func>
                          <m:func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funcPr>
                          <m:fNa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𝒂𝒓𝒄𝒄𝒐𝒔</m:t>
                            </m:r>
                          </m:fName>
                          <m:e>
                            <m:d>
                              <m:dPr>
                                <m:begChr m:val="["/>
                                <m:endChr m:val="]"/>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f>
                                  <m:f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𝜷</m:t>
                                    </m:r>
                                    <m:d>
                                      <m:d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𝒇</m:t>
                                        </m:r>
                                      </m:e>
                                    </m:d>
                                  </m:num>
                                  <m:den>
                                    <m:sSub>
                                      <m:sSub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𝒌</m:t>
                                        </m:r>
                                      </m:e>
                                      <m:sub>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𝟎</m:t>
                                        </m:r>
                                      </m:sub>
                                    </m:sSub>
                                    <m:d>
                                      <m:dPr>
                                        <m:ctrlP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en-US" altLang="zh-CN" b="1" i="1" kern="1000" smtClean="0">
                                            <a:solidFill>
                                              <a:schemeClr val="tx1"/>
                                            </a:solidFill>
                                            <a:effectLst>
                                              <a:outerShdw blurRad="38100" dist="38100" dir="2700000" algn="tl">
                                                <a:srgbClr val="000000">
                                                  <a:alpha val="43137"/>
                                                </a:srgbClr>
                                              </a:outerShdw>
                                            </a:effectLst>
                                            <a:latin typeface="Cambria Math" panose="02040503050406030204" pitchFamily="18" charset="0"/>
                                          </a:rPr>
                                          <m:t>𝒇</m:t>
                                        </m:r>
                                      </m:e>
                                    </m:d>
                                  </m:den>
                                </m:f>
                              </m:e>
                            </m:d>
                          </m:e>
                        </m:func>
                      </m:oMath>
                    </m:oMathPara>
                  </a14:m>
                  <a:endParaRPr lang="zh-CN" altLang="en-US" b="1" i="1" kern="1000" dirty="0">
                    <a:solidFill>
                      <a:schemeClr val="tx1"/>
                    </a:solidFill>
                    <a:effectLst>
                      <a:outerShdw blurRad="38100" dist="38100" dir="2700000" algn="tl">
                        <a:srgbClr val="000000">
                          <a:alpha val="43137"/>
                        </a:srgbClr>
                      </a:outerShdw>
                    </a:effectLst>
                  </a:endParaRPr>
                </a:p>
              </p:txBody>
            </p:sp>
          </mc:Choice>
          <mc:Fallback xmlns="">
            <p:sp>
              <p:nvSpPr>
                <p:cNvPr id="98" name="文本框 97">
                  <a:extLst>
                    <a:ext uri="{FF2B5EF4-FFF2-40B4-BE49-F238E27FC236}">
                      <a16:creationId xmlns:a16="http://schemas.microsoft.com/office/drawing/2014/main" id="{E1B9F055-19C6-4F23-A525-2215EE12DC0C}"/>
                    </a:ext>
                  </a:extLst>
                </p:cNvPr>
                <p:cNvSpPr txBox="1">
                  <a:spLocks noRot="1" noChangeAspect="1" noMove="1" noResize="1" noEditPoints="1" noAdjustHandles="1" noChangeArrowheads="1" noChangeShapeType="1" noTextEdit="1"/>
                </p:cNvSpPr>
                <p:nvPr/>
              </p:nvSpPr>
              <p:spPr>
                <a:xfrm flipH="1">
                  <a:off x="4212238" y="3675982"/>
                  <a:ext cx="2989163" cy="282129"/>
                </a:xfrm>
                <a:prstGeom prst="rect">
                  <a:avLst/>
                </a:prstGeom>
                <a:blipFill>
                  <a:blip r:embed="rId5"/>
                  <a:stretch>
                    <a:fillRect t="-91489" b="-68085"/>
                  </a:stretch>
                </a:blipFill>
              </p:spPr>
              <p:txBody>
                <a:bodyPr/>
                <a:lstStyle/>
                <a:p>
                  <a:r>
                    <a:rPr lang="zh-CN" altLang="en-US">
                      <a:noFill/>
                    </a:rPr>
                    <a:t> </a:t>
                  </a:r>
                </a:p>
              </p:txBody>
            </p:sp>
          </mc:Fallback>
        </mc:AlternateContent>
        <p:sp>
          <p:nvSpPr>
            <p:cNvPr id="112" name="箭头: 圆角右 111">
              <a:extLst>
                <a:ext uri="{FF2B5EF4-FFF2-40B4-BE49-F238E27FC236}">
                  <a16:creationId xmlns:a16="http://schemas.microsoft.com/office/drawing/2014/main" id="{08E8F92D-4475-4516-B1B3-A35F6A4244D7}"/>
                </a:ext>
              </a:extLst>
            </p:cNvPr>
            <p:cNvSpPr/>
            <p:nvPr/>
          </p:nvSpPr>
          <p:spPr>
            <a:xfrm rot="10800000">
              <a:off x="4390568" y="1503598"/>
              <a:ext cx="1316250" cy="827129"/>
            </a:xfrm>
            <a:prstGeom prst="bentArrow">
              <a:avLst>
                <a:gd name="adj1" fmla="val 30918"/>
                <a:gd name="adj2" fmla="val 25000"/>
                <a:gd name="adj3" fmla="val 41275"/>
                <a:gd name="adj4" fmla="val 43750"/>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5000"/>
                </a:lnSpc>
              </a:pPr>
              <a:endParaRPr lang="zh-CN" altLang="en-US" b="1" spc="-60">
                <a:solidFill>
                  <a:schemeClr val="bg1"/>
                </a:solidFill>
                <a:latin typeface="Georgia" panose="02040502050405020303" pitchFamily="18" charset="0"/>
                <a:ea typeface="微软雅黑" panose="020B0503020204020204" pitchFamily="34" charset="-122"/>
                <a:cs typeface="Times New Roman" panose="02020603050405020304" pitchFamily="18" charset="0"/>
              </a:endParaRPr>
            </a:p>
          </p:txBody>
        </p:sp>
        <p:sp>
          <p:nvSpPr>
            <p:cNvPr id="96" name="矩形: 圆角 95">
              <a:extLst>
                <a:ext uri="{FF2B5EF4-FFF2-40B4-BE49-F238E27FC236}">
                  <a16:creationId xmlns:a16="http://schemas.microsoft.com/office/drawing/2014/main" id="{891F56C2-4A67-44C6-91DC-846896308E9D}"/>
                </a:ext>
              </a:extLst>
            </p:cNvPr>
            <p:cNvSpPr/>
            <p:nvPr/>
          </p:nvSpPr>
          <p:spPr>
            <a:xfrm>
              <a:off x="3633330" y="936153"/>
              <a:ext cx="3634246" cy="900979"/>
            </a:xfrm>
            <a:prstGeom prst="roundRect">
              <a:avLst>
                <a:gd name="adj" fmla="val 27950"/>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5000"/>
                </a:lnSpc>
              </a:pPr>
              <a:r>
                <a:rPr lang="en-US" altLang="zh-CN" b="1" spc="-60" dirty="0">
                  <a:solidFill>
                    <a:schemeClr val="bg1"/>
                  </a:solidFill>
                  <a:latin typeface="Georgia" panose="02040502050405020303" pitchFamily="18" charset="0"/>
                  <a:ea typeface="微软雅黑" panose="020B0503020204020204" pitchFamily="34" charset="-122"/>
                  <a:cs typeface="Times New Roman" panose="02020603050405020304" pitchFamily="18" charset="0"/>
                </a:rPr>
                <a:t>Frequency and Spatial </a:t>
              </a:r>
            </a:p>
            <a:p>
              <a:pPr algn="ctr">
                <a:lnSpc>
                  <a:spcPct val="125000"/>
                </a:lnSpc>
              </a:pPr>
              <a:r>
                <a:rPr lang="en-US" altLang="zh-CN" b="1" spc="-60" dirty="0">
                  <a:solidFill>
                    <a:schemeClr val="bg1"/>
                  </a:solidFill>
                  <a:latin typeface="Georgia" panose="02040502050405020303" pitchFamily="18" charset="0"/>
                  <a:ea typeface="微软雅黑" panose="020B0503020204020204" pitchFamily="34" charset="-122"/>
                  <a:cs typeface="Times New Roman" panose="02020603050405020304" pitchFamily="18" charset="0"/>
                </a:rPr>
                <a:t>Division Multiplexing (FSDM)</a:t>
              </a:r>
            </a:p>
          </p:txBody>
        </p:sp>
      </p:grpSp>
      <p:sp>
        <p:nvSpPr>
          <p:cNvPr id="39" name="矩形 38">
            <a:extLst>
              <a:ext uri="{FF2B5EF4-FFF2-40B4-BE49-F238E27FC236}">
                <a16:creationId xmlns:a16="http://schemas.microsoft.com/office/drawing/2014/main" id="{F140BFD2-9940-46AB-9BEB-2E100AE39C59}"/>
              </a:ext>
            </a:extLst>
          </p:cNvPr>
          <p:cNvSpPr/>
          <p:nvPr/>
        </p:nvSpPr>
        <p:spPr>
          <a:xfrm>
            <a:off x="0" y="694761"/>
            <a:ext cx="12192000" cy="593381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9" name="组合 98">
            <a:extLst>
              <a:ext uri="{FF2B5EF4-FFF2-40B4-BE49-F238E27FC236}">
                <a16:creationId xmlns:a16="http://schemas.microsoft.com/office/drawing/2014/main" id="{4DD1D586-C583-45CC-B625-D6CA8DFC2068}"/>
              </a:ext>
            </a:extLst>
          </p:cNvPr>
          <p:cNvGrpSpPr/>
          <p:nvPr/>
        </p:nvGrpSpPr>
        <p:grpSpPr>
          <a:xfrm>
            <a:off x="271588" y="3142951"/>
            <a:ext cx="6090491" cy="1266858"/>
            <a:chOff x="589320" y="5128959"/>
            <a:chExt cx="6286501" cy="1284599"/>
          </a:xfrm>
        </p:grpSpPr>
        <p:sp>
          <p:nvSpPr>
            <p:cNvPr id="100" name="矩形: 圆角 28">
              <a:extLst>
                <a:ext uri="{FF2B5EF4-FFF2-40B4-BE49-F238E27FC236}">
                  <a16:creationId xmlns:a16="http://schemas.microsoft.com/office/drawing/2014/main" id="{1B003810-E1EE-4D4A-AD0C-55A09D59B889}"/>
                </a:ext>
              </a:extLst>
            </p:cNvPr>
            <p:cNvSpPr/>
            <p:nvPr/>
          </p:nvSpPr>
          <p:spPr>
            <a:xfrm>
              <a:off x="589320" y="5128959"/>
              <a:ext cx="6286500" cy="1284599"/>
            </a:xfrm>
            <a:prstGeom prst="roundRect">
              <a:avLst>
                <a:gd name="adj" fmla="val 16616"/>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1" name="矩形 100">
              <a:extLst>
                <a:ext uri="{FF2B5EF4-FFF2-40B4-BE49-F238E27FC236}">
                  <a16:creationId xmlns:a16="http://schemas.microsoft.com/office/drawing/2014/main" id="{673C7E9E-639F-40C2-854A-E9097EB399A1}"/>
                </a:ext>
              </a:extLst>
            </p:cNvPr>
            <p:cNvSpPr/>
            <p:nvPr/>
          </p:nvSpPr>
          <p:spPr>
            <a:xfrm>
              <a:off x="589321" y="5320817"/>
              <a:ext cx="6286500" cy="799560"/>
            </a:xfrm>
            <a:prstGeom prst="rect">
              <a:avLst/>
            </a:prstGeom>
          </p:spPr>
          <p:txBody>
            <a:bodyPr wrap="square">
              <a:spAutoFit/>
            </a:bodyPr>
            <a:lstStyle/>
            <a:p>
              <a:pPr algn="ctr"/>
              <a:r>
                <a:rPr kumimoji="1" lang="en-US" altLang="zh-CN" sz="2800" b="1" dirty="0">
                  <a:solidFill>
                    <a:srgbClr val="81308C"/>
                  </a:solidFill>
                  <a:latin typeface="Georgia" panose="02040502050405020303" pitchFamily="18" charset="0"/>
                  <a:ea typeface="Microsoft YaHei" charset="0"/>
                </a:rPr>
                <a:t>Where there is </a:t>
              </a:r>
              <a:r>
                <a:rPr kumimoji="1" lang="en-US" altLang="zh-CN" sz="2800" b="1" dirty="0" err="1">
                  <a:solidFill>
                    <a:srgbClr val="81308C"/>
                  </a:solidFill>
                  <a:latin typeface="Georgia" panose="02040502050405020303" pitchFamily="18" charset="0"/>
                  <a:ea typeface="Microsoft YaHei" charset="0"/>
                </a:rPr>
                <a:t>WiFi</a:t>
              </a:r>
              <a:r>
                <a:rPr kumimoji="1" lang="en-US" altLang="zh-CN" sz="2800" b="1" dirty="0">
                  <a:solidFill>
                    <a:srgbClr val="81308C"/>
                  </a:solidFill>
                  <a:latin typeface="Georgia" panose="02040502050405020303" pitchFamily="18" charset="0"/>
                  <a:ea typeface="Microsoft YaHei" charset="0"/>
                </a:rPr>
                <a:t> signal, </a:t>
              </a:r>
            </a:p>
            <a:p>
              <a:pPr algn="ctr"/>
              <a:r>
                <a:rPr kumimoji="1" lang="en-US" altLang="zh-CN" sz="2800" b="1" dirty="0">
                  <a:solidFill>
                    <a:srgbClr val="81308C"/>
                  </a:solidFill>
                  <a:latin typeface="Georgia" panose="02040502050405020303" pitchFamily="18" charset="0"/>
                  <a:ea typeface="Microsoft YaHei" charset="0"/>
                </a:rPr>
                <a:t>one can be localized. </a:t>
              </a:r>
              <a:endParaRPr lang="zh-CN" altLang="en-US" sz="2800" b="1" dirty="0">
                <a:latin typeface="Georgia" panose="02040502050405020303" pitchFamily="18" charset="0"/>
              </a:endParaRPr>
            </a:p>
          </p:txBody>
        </p:sp>
      </p:grpSp>
      <p:grpSp>
        <p:nvGrpSpPr>
          <p:cNvPr id="34" name="组合 33">
            <a:extLst>
              <a:ext uri="{FF2B5EF4-FFF2-40B4-BE49-F238E27FC236}">
                <a16:creationId xmlns:a16="http://schemas.microsoft.com/office/drawing/2014/main" id="{2CDA5832-0F8B-48E5-884E-3EFD8C21F2C5}"/>
              </a:ext>
            </a:extLst>
          </p:cNvPr>
          <p:cNvGrpSpPr/>
          <p:nvPr/>
        </p:nvGrpSpPr>
        <p:grpSpPr>
          <a:xfrm>
            <a:off x="6864052" y="990734"/>
            <a:ext cx="4923640" cy="5466554"/>
            <a:chOff x="7113507" y="900979"/>
            <a:chExt cx="4388829" cy="5143247"/>
          </a:xfrm>
        </p:grpSpPr>
        <p:grpSp>
          <p:nvGrpSpPr>
            <p:cNvPr id="35" name="组合 34">
              <a:extLst>
                <a:ext uri="{FF2B5EF4-FFF2-40B4-BE49-F238E27FC236}">
                  <a16:creationId xmlns:a16="http://schemas.microsoft.com/office/drawing/2014/main" id="{463DC54F-3E1E-46BA-AF36-2205871329BC}"/>
                </a:ext>
              </a:extLst>
            </p:cNvPr>
            <p:cNvGrpSpPr/>
            <p:nvPr/>
          </p:nvGrpSpPr>
          <p:grpSpPr>
            <a:xfrm>
              <a:off x="7113507" y="900979"/>
              <a:ext cx="4388829" cy="5143247"/>
              <a:chOff x="6976347" y="868123"/>
              <a:chExt cx="4690159" cy="5143247"/>
            </a:xfrm>
          </p:grpSpPr>
          <p:sp>
            <p:nvSpPr>
              <p:cNvPr id="37" name="矩形: 圆角 36">
                <a:extLst>
                  <a:ext uri="{FF2B5EF4-FFF2-40B4-BE49-F238E27FC236}">
                    <a16:creationId xmlns:a16="http://schemas.microsoft.com/office/drawing/2014/main" id="{63AEE81E-C4E0-4FFB-9BC0-2E916CA4AEB0}"/>
                  </a:ext>
                </a:extLst>
              </p:cNvPr>
              <p:cNvSpPr/>
              <p:nvPr/>
            </p:nvSpPr>
            <p:spPr>
              <a:xfrm>
                <a:off x="6976615" y="876249"/>
                <a:ext cx="4689891" cy="5135121"/>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圆顶角 37">
                <a:extLst>
                  <a:ext uri="{FF2B5EF4-FFF2-40B4-BE49-F238E27FC236}">
                    <a16:creationId xmlns:a16="http://schemas.microsoft.com/office/drawing/2014/main" id="{CAD6F6C9-65B8-4461-A747-698D40A82B7C}"/>
                  </a:ext>
                </a:extLst>
              </p:cNvPr>
              <p:cNvSpPr/>
              <p:nvPr/>
            </p:nvSpPr>
            <p:spPr>
              <a:xfrm>
                <a:off x="6976347" y="868123"/>
                <a:ext cx="4689891" cy="43200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High-level Principle</a:t>
                </a:r>
              </a:p>
            </p:txBody>
          </p:sp>
        </p:grpSp>
        <p:pic>
          <p:nvPicPr>
            <p:cNvPr id="36" name="图片 35">
              <a:extLst>
                <a:ext uri="{FF2B5EF4-FFF2-40B4-BE49-F238E27FC236}">
                  <a16:creationId xmlns:a16="http://schemas.microsoft.com/office/drawing/2014/main" id="{BFA957E3-7EBE-400D-AB13-E5BFB930CF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02711" y="1703495"/>
              <a:ext cx="4210170" cy="4126800"/>
            </a:xfrm>
            <a:prstGeom prst="rect">
              <a:avLst/>
            </a:prstGeom>
          </p:spPr>
        </p:pic>
      </p:grpSp>
      <p:pic>
        <p:nvPicPr>
          <p:cNvPr id="29" name="图片 28">
            <a:extLst>
              <a:ext uri="{FF2B5EF4-FFF2-40B4-BE49-F238E27FC236}">
                <a16:creationId xmlns:a16="http://schemas.microsoft.com/office/drawing/2014/main" id="{4B3A67AA-3D5E-4497-9433-0C81D8421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sp>
        <p:nvSpPr>
          <p:cNvPr id="40" name="灯片编号占位符 1">
            <a:extLst>
              <a:ext uri="{FF2B5EF4-FFF2-40B4-BE49-F238E27FC236}">
                <a16:creationId xmlns:a16="http://schemas.microsoft.com/office/drawing/2014/main" id="{E80889CA-E196-44DF-9B86-9422CAA63A54}"/>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schemeClr val="bg1"/>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grpSp>
        <p:nvGrpSpPr>
          <p:cNvPr id="30" name="组合 29">
            <a:extLst>
              <a:ext uri="{FF2B5EF4-FFF2-40B4-BE49-F238E27FC236}">
                <a16:creationId xmlns:a16="http://schemas.microsoft.com/office/drawing/2014/main" id="{22F9C0B3-07ED-4004-BBA3-AFA1AB963B6D}"/>
              </a:ext>
            </a:extLst>
          </p:cNvPr>
          <p:cNvGrpSpPr/>
          <p:nvPr/>
        </p:nvGrpSpPr>
        <p:grpSpPr>
          <a:xfrm>
            <a:off x="0" y="6629400"/>
            <a:ext cx="12204000" cy="229422"/>
            <a:chOff x="0" y="6629400"/>
            <a:chExt cx="12204000" cy="229422"/>
          </a:xfrm>
        </p:grpSpPr>
        <p:sp>
          <p:nvSpPr>
            <p:cNvPr id="31" name="矩形 30">
              <a:extLst>
                <a:ext uri="{FF2B5EF4-FFF2-40B4-BE49-F238E27FC236}">
                  <a16:creationId xmlns:a16="http://schemas.microsoft.com/office/drawing/2014/main" id="{56709A06-9281-48B4-A6A6-F94655FAB9BF}"/>
                </a:ext>
              </a:extLst>
            </p:cNvPr>
            <p:cNvSpPr/>
            <p:nvPr/>
          </p:nvSpPr>
          <p:spPr>
            <a:xfrm>
              <a:off x="0" y="662940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32" name="矩形 31">
              <a:extLst>
                <a:ext uri="{FF2B5EF4-FFF2-40B4-BE49-F238E27FC236}">
                  <a16:creationId xmlns:a16="http://schemas.microsoft.com/office/drawing/2014/main" id="{562865B0-59C6-4FE6-9CB0-D9E9A87FD529}"/>
                </a:ext>
              </a:extLst>
            </p:cNvPr>
            <p:cNvSpPr/>
            <p:nvPr/>
          </p:nvSpPr>
          <p:spPr>
            <a:xfrm>
              <a:off x="2034000" y="6630222"/>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Georgia" panose="02040502050405020303" pitchFamily="18" charset="0"/>
                  <a:ea typeface="微软雅黑" panose="020B0503020204020204" pitchFamily="34" charset="-122"/>
                </a:rPr>
                <a:t>BIFROST</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33" name="矩形 32">
              <a:extLst>
                <a:ext uri="{FF2B5EF4-FFF2-40B4-BE49-F238E27FC236}">
                  <a16:creationId xmlns:a16="http://schemas.microsoft.com/office/drawing/2014/main" id="{72A7C7B2-2AED-40D5-9DD6-CA7D0459B80A}"/>
                </a:ext>
              </a:extLst>
            </p:cNvPr>
            <p:cNvSpPr/>
            <p:nvPr/>
          </p:nvSpPr>
          <p:spPr>
            <a:xfrm>
              <a:off x="4068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Challenge</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1" name="矩形 40">
              <a:extLst>
                <a:ext uri="{FF2B5EF4-FFF2-40B4-BE49-F238E27FC236}">
                  <a16:creationId xmlns:a16="http://schemas.microsoft.com/office/drawing/2014/main" id="{BE083265-A288-4E0B-A48C-8150341CB24C}"/>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2" name="矩形 41">
              <a:extLst>
                <a:ext uri="{FF2B5EF4-FFF2-40B4-BE49-F238E27FC236}">
                  <a16:creationId xmlns:a16="http://schemas.microsoft.com/office/drawing/2014/main" id="{179836FD-7C7E-4976-92F3-D08DE7AFB2A0}"/>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3" name="矩形 42">
              <a:extLst>
                <a:ext uri="{FF2B5EF4-FFF2-40B4-BE49-F238E27FC236}">
                  <a16:creationId xmlns:a16="http://schemas.microsoft.com/office/drawing/2014/main" id="{2624FF5F-C6BF-433B-BD7E-7D3F3614557E}"/>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2325794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767DE-DA9C-4527-B702-50AF4F503FBE}"/>
              </a:ext>
            </a:extLst>
          </p:cNvPr>
          <p:cNvSpPr>
            <a:spLocks noGrp="1"/>
          </p:cNvSpPr>
          <p:nvPr>
            <p:ph type="title"/>
          </p:nvPr>
        </p:nvSpPr>
        <p:spPr/>
        <p:txBody>
          <a:bodyPr/>
          <a:lstStyle/>
          <a:p>
            <a:r>
              <a:rPr lang="en-US" altLang="zh-CN" dirty="0"/>
              <a:t>Challenges</a:t>
            </a:r>
            <a:endParaRPr lang="zh-CN" altLang="en-US" dirty="0"/>
          </a:p>
        </p:txBody>
      </p:sp>
      <p:grpSp>
        <p:nvGrpSpPr>
          <p:cNvPr id="9" name="组合 8">
            <a:extLst>
              <a:ext uri="{FF2B5EF4-FFF2-40B4-BE49-F238E27FC236}">
                <a16:creationId xmlns:a16="http://schemas.microsoft.com/office/drawing/2014/main" id="{C4BBBF9A-FBC7-4CBA-8F13-901E198B18F6}"/>
              </a:ext>
            </a:extLst>
          </p:cNvPr>
          <p:cNvGrpSpPr/>
          <p:nvPr/>
        </p:nvGrpSpPr>
        <p:grpSpPr>
          <a:xfrm>
            <a:off x="4244871" y="1042545"/>
            <a:ext cx="3505116" cy="5375952"/>
            <a:chOff x="4244871" y="1042545"/>
            <a:chExt cx="3505116" cy="5375952"/>
          </a:xfrm>
        </p:grpSpPr>
        <p:sp>
          <p:nvSpPr>
            <p:cNvPr id="69" name="矩形: 圆角 68">
              <a:extLst>
                <a:ext uri="{FF2B5EF4-FFF2-40B4-BE49-F238E27FC236}">
                  <a16:creationId xmlns:a16="http://schemas.microsoft.com/office/drawing/2014/main" id="{7A88A667-5625-4B00-A2EB-F1E37748DFD6}"/>
                </a:ext>
              </a:extLst>
            </p:cNvPr>
            <p:cNvSpPr/>
            <p:nvPr/>
          </p:nvSpPr>
          <p:spPr>
            <a:xfrm>
              <a:off x="4244873" y="1042545"/>
              <a:ext cx="3505114" cy="5375952"/>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70" name="矩形: 圆顶角 69">
              <a:extLst>
                <a:ext uri="{FF2B5EF4-FFF2-40B4-BE49-F238E27FC236}">
                  <a16:creationId xmlns:a16="http://schemas.microsoft.com/office/drawing/2014/main" id="{D25D07D4-3509-45E3-86AF-B7E3EF564256}"/>
                </a:ext>
              </a:extLst>
            </p:cNvPr>
            <p:cNvSpPr/>
            <p:nvPr/>
          </p:nvSpPr>
          <p:spPr>
            <a:xfrm>
              <a:off x="4244872" y="1042546"/>
              <a:ext cx="3505115" cy="42672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2</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81" name="矩形 80">
              <a:extLst>
                <a:ext uri="{FF2B5EF4-FFF2-40B4-BE49-F238E27FC236}">
                  <a16:creationId xmlns:a16="http://schemas.microsoft.com/office/drawing/2014/main" id="{1AAE2176-20F4-43C0-811D-5B0179B507C6}"/>
                </a:ext>
              </a:extLst>
            </p:cNvPr>
            <p:cNvSpPr/>
            <p:nvPr/>
          </p:nvSpPr>
          <p:spPr>
            <a:xfrm>
              <a:off x="4244872" y="1500405"/>
              <a:ext cx="3505114"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extract FSDM signal from </a:t>
              </a:r>
              <a:r>
                <a:rPr lang="en-US" altLang="zh-CN" b="1" dirty="0" err="1">
                  <a:latin typeface="Times New Roman" panose="02020603050405020304" pitchFamily="18" charset="0"/>
                  <a:cs typeface="Times New Roman" panose="02020603050405020304" pitchFamily="18" charset="0"/>
                </a:rPr>
                <a:t>WiFi</a:t>
              </a:r>
              <a:r>
                <a:rPr lang="en-US" altLang="zh-CN" b="1" dirty="0">
                  <a:latin typeface="Times New Roman" panose="02020603050405020304" pitchFamily="18" charset="0"/>
                  <a:cs typeface="Times New Roman" panose="02020603050405020304" pitchFamily="18" charset="0"/>
                </a:rPr>
                <a:t> signal?</a:t>
              </a:r>
            </a:p>
          </p:txBody>
        </p:sp>
        <p:grpSp>
          <p:nvGrpSpPr>
            <p:cNvPr id="4" name="组合 3">
              <a:extLst>
                <a:ext uri="{FF2B5EF4-FFF2-40B4-BE49-F238E27FC236}">
                  <a16:creationId xmlns:a16="http://schemas.microsoft.com/office/drawing/2014/main" id="{F6B41C33-5DD0-4BB4-8608-68BFBEA7B466}"/>
                </a:ext>
              </a:extLst>
            </p:cNvPr>
            <p:cNvGrpSpPr/>
            <p:nvPr/>
          </p:nvGrpSpPr>
          <p:grpSpPr>
            <a:xfrm>
              <a:off x="4819260" y="2113056"/>
              <a:ext cx="2547480" cy="3421055"/>
              <a:chOff x="4626968" y="2113056"/>
              <a:chExt cx="2547480" cy="3421055"/>
            </a:xfrm>
          </p:grpSpPr>
          <p:pic>
            <p:nvPicPr>
              <p:cNvPr id="103" name="图片 102">
                <a:extLst>
                  <a:ext uri="{FF2B5EF4-FFF2-40B4-BE49-F238E27FC236}">
                    <a16:creationId xmlns:a16="http://schemas.microsoft.com/office/drawing/2014/main" id="{BD85982D-3A2A-494F-A371-DB7DCC560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090" y="4363930"/>
                <a:ext cx="1663236" cy="1170181"/>
              </a:xfrm>
              <a:prstGeom prst="rect">
                <a:avLst/>
              </a:prstGeom>
            </p:spPr>
          </p:pic>
          <p:pic>
            <p:nvPicPr>
              <p:cNvPr id="101" name="图片 100">
                <a:extLst>
                  <a:ext uri="{FF2B5EF4-FFF2-40B4-BE49-F238E27FC236}">
                    <a16:creationId xmlns:a16="http://schemas.microsoft.com/office/drawing/2014/main" id="{22B0C416-163F-42FB-9DC4-4E3276565D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6968" y="2113056"/>
                <a:ext cx="2547480" cy="1736284"/>
              </a:xfrm>
              <a:prstGeom prst="rect">
                <a:avLst/>
              </a:prstGeom>
            </p:spPr>
          </p:pic>
          <p:sp>
            <p:nvSpPr>
              <p:cNvPr id="117" name="箭头: 上 116">
                <a:extLst>
                  <a:ext uri="{FF2B5EF4-FFF2-40B4-BE49-F238E27FC236}">
                    <a16:creationId xmlns:a16="http://schemas.microsoft.com/office/drawing/2014/main" id="{17DFF448-69EB-4BCD-A8DE-E1637F0BD274}"/>
                  </a:ext>
                </a:extLst>
              </p:cNvPr>
              <p:cNvSpPr/>
              <p:nvPr/>
            </p:nvSpPr>
            <p:spPr>
              <a:xfrm rot="10800000">
                <a:off x="5743207" y="3827478"/>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38" name="文本框 37">
              <a:extLst>
                <a:ext uri="{FF2B5EF4-FFF2-40B4-BE49-F238E27FC236}">
                  <a16:creationId xmlns:a16="http://schemas.microsoft.com/office/drawing/2014/main" id="{63CAD582-0AD3-434A-BA91-4ED3D4C95F1B}"/>
                </a:ext>
              </a:extLst>
            </p:cNvPr>
            <p:cNvSpPr txBox="1"/>
            <p:nvPr/>
          </p:nvSpPr>
          <p:spPr>
            <a:xfrm>
              <a:off x="4244871" y="5732085"/>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FSDM and </a:t>
              </a:r>
              <a:r>
                <a:rPr lang="en-US" altLang="zh-CN" sz="1400" b="1" spc="-50" dirty="0" err="1">
                  <a:solidFill>
                    <a:srgbClr val="98061D"/>
                  </a:solidFill>
                  <a:latin typeface="Georgia" panose="02040502050405020303" pitchFamily="18" charset="0"/>
                  <a:ea typeface="微软雅黑" panose="020B0503020204020204" pitchFamily="34" charset="-122"/>
                  <a:cs typeface="Times New Roman" panose="02020603050405020304" pitchFamily="18" charset="0"/>
                </a:rPr>
                <a:t>WiFi</a:t>
              </a: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 signals operate within the same band, leading to interference.</a:t>
              </a:r>
              <a:endParaRPr lang="zh-CN" altLang="en-US" sz="1400" spc="-50" dirty="0">
                <a:solidFill>
                  <a:srgbClr val="98061D"/>
                </a:solidFill>
              </a:endParaRPr>
            </a:p>
          </p:txBody>
        </p:sp>
      </p:grpSp>
      <p:grpSp>
        <p:nvGrpSpPr>
          <p:cNvPr id="10" name="组合 9">
            <a:extLst>
              <a:ext uri="{FF2B5EF4-FFF2-40B4-BE49-F238E27FC236}">
                <a16:creationId xmlns:a16="http://schemas.microsoft.com/office/drawing/2014/main" id="{14BA6B9C-ADF4-4A4A-A9B0-E6589E30611D}"/>
              </a:ext>
            </a:extLst>
          </p:cNvPr>
          <p:cNvGrpSpPr/>
          <p:nvPr/>
        </p:nvGrpSpPr>
        <p:grpSpPr>
          <a:xfrm>
            <a:off x="8201080" y="1040803"/>
            <a:ext cx="3507083" cy="5375952"/>
            <a:chOff x="8201080" y="1040803"/>
            <a:chExt cx="3507083" cy="5375952"/>
          </a:xfrm>
        </p:grpSpPr>
        <p:grpSp>
          <p:nvGrpSpPr>
            <p:cNvPr id="21" name="组合 20">
              <a:extLst>
                <a:ext uri="{FF2B5EF4-FFF2-40B4-BE49-F238E27FC236}">
                  <a16:creationId xmlns:a16="http://schemas.microsoft.com/office/drawing/2014/main" id="{EF12570F-CC78-47D9-9728-DA156E99A8C1}"/>
                </a:ext>
              </a:extLst>
            </p:cNvPr>
            <p:cNvGrpSpPr/>
            <p:nvPr/>
          </p:nvGrpSpPr>
          <p:grpSpPr>
            <a:xfrm>
              <a:off x="8201081" y="1040803"/>
              <a:ext cx="3505114" cy="5375952"/>
              <a:chOff x="8201080" y="1059342"/>
              <a:chExt cx="3674961" cy="5094714"/>
            </a:xfrm>
          </p:grpSpPr>
          <p:sp>
            <p:nvSpPr>
              <p:cNvPr id="76" name="矩形: 圆角 75">
                <a:extLst>
                  <a:ext uri="{FF2B5EF4-FFF2-40B4-BE49-F238E27FC236}">
                    <a16:creationId xmlns:a16="http://schemas.microsoft.com/office/drawing/2014/main" id="{D2B8F409-F74B-4160-9530-ABBEE71CC698}"/>
                  </a:ext>
                </a:extLst>
              </p:cNvPr>
              <p:cNvSpPr/>
              <p:nvPr/>
            </p:nvSpPr>
            <p:spPr>
              <a:xfrm>
                <a:off x="8201080" y="1059342"/>
                <a:ext cx="3674961" cy="509471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77" name="矩形: 圆顶角 76">
                <a:extLst>
                  <a:ext uri="{FF2B5EF4-FFF2-40B4-BE49-F238E27FC236}">
                    <a16:creationId xmlns:a16="http://schemas.microsoft.com/office/drawing/2014/main" id="{AD74A119-E32E-4D70-B88E-01CF30C62A42}"/>
                  </a:ext>
                </a:extLst>
              </p:cNvPr>
              <p:cNvSpPr/>
              <p:nvPr/>
            </p:nvSpPr>
            <p:spPr>
              <a:xfrm>
                <a:off x="8201080" y="1059342"/>
                <a:ext cx="3674961" cy="42672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3</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sp>
          <p:nvSpPr>
            <p:cNvPr id="82" name="矩形 81">
              <a:extLst>
                <a:ext uri="{FF2B5EF4-FFF2-40B4-BE49-F238E27FC236}">
                  <a16:creationId xmlns:a16="http://schemas.microsoft.com/office/drawing/2014/main" id="{4FAE3DEC-5842-4A91-B753-F2948723FDA4}"/>
                </a:ext>
              </a:extLst>
            </p:cNvPr>
            <p:cNvSpPr/>
            <p:nvPr/>
          </p:nvSpPr>
          <p:spPr>
            <a:xfrm>
              <a:off x="8201080" y="1494426"/>
              <a:ext cx="3498810"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mitigate the indoor multipath effect?</a:t>
              </a:r>
            </a:p>
          </p:txBody>
        </p:sp>
        <p:grpSp>
          <p:nvGrpSpPr>
            <p:cNvPr id="5" name="组合 4">
              <a:extLst>
                <a:ext uri="{FF2B5EF4-FFF2-40B4-BE49-F238E27FC236}">
                  <a16:creationId xmlns:a16="http://schemas.microsoft.com/office/drawing/2014/main" id="{4D1F21A1-2050-48F2-90F9-237B18710AB4}"/>
                </a:ext>
              </a:extLst>
            </p:cNvPr>
            <p:cNvGrpSpPr/>
            <p:nvPr/>
          </p:nvGrpSpPr>
          <p:grpSpPr>
            <a:xfrm>
              <a:off x="8482978" y="2232243"/>
              <a:ext cx="2941759" cy="3404526"/>
              <a:chOff x="8631640" y="2232243"/>
              <a:chExt cx="2941759" cy="3404526"/>
            </a:xfrm>
          </p:grpSpPr>
          <p:pic>
            <p:nvPicPr>
              <p:cNvPr id="108" name="图片 107">
                <a:extLst>
                  <a:ext uri="{FF2B5EF4-FFF2-40B4-BE49-F238E27FC236}">
                    <a16:creationId xmlns:a16="http://schemas.microsoft.com/office/drawing/2014/main" id="{301A1AD5-DF34-47E2-874B-5F5241CC6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3632" y="4544381"/>
                <a:ext cx="2469854" cy="1092388"/>
              </a:xfrm>
              <a:prstGeom prst="rect">
                <a:avLst/>
              </a:prstGeom>
            </p:spPr>
          </p:pic>
          <p:pic>
            <p:nvPicPr>
              <p:cNvPr id="118" name="图片 117">
                <a:extLst>
                  <a:ext uri="{FF2B5EF4-FFF2-40B4-BE49-F238E27FC236}">
                    <a16:creationId xmlns:a16="http://schemas.microsoft.com/office/drawing/2014/main" id="{8F8676CA-ED8E-492A-A43F-B7E6ED6A7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1640" y="2232243"/>
                <a:ext cx="2941759" cy="1601239"/>
              </a:xfrm>
              <a:prstGeom prst="rect">
                <a:avLst/>
              </a:prstGeom>
            </p:spPr>
          </p:pic>
          <p:sp>
            <p:nvSpPr>
              <p:cNvPr id="123" name="箭头: 上 122">
                <a:extLst>
                  <a:ext uri="{FF2B5EF4-FFF2-40B4-BE49-F238E27FC236}">
                    <a16:creationId xmlns:a16="http://schemas.microsoft.com/office/drawing/2014/main" id="{14028BA4-9ED9-49DA-9D57-1CAF77081E89}"/>
                  </a:ext>
                </a:extLst>
              </p:cNvPr>
              <p:cNvSpPr/>
              <p:nvPr/>
            </p:nvSpPr>
            <p:spPr>
              <a:xfrm rot="10800000">
                <a:off x="9881058" y="3827478"/>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42" name="文本框 41">
              <a:extLst>
                <a:ext uri="{FF2B5EF4-FFF2-40B4-BE49-F238E27FC236}">
                  <a16:creationId xmlns:a16="http://schemas.microsoft.com/office/drawing/2014/main" id="{03432354-88FC-49AE-9C50-073567B53A68}"/>
                </a:ext>
              </a:extLst>
            </p:cNvPr>
            <p:cNvSpPr txBox="1"/>
            <p:nvPr/>
          </p:nvSpPr>
          <p:spPr>
            <a:xfrm>
              <a:off x="8203049" y="5735395"/>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Indoor multipath effect affects the quality of receiving the FSDM signals.</a:t>
              </a:r>
              <a:endParaRPr lang="zh-CN" altLang="en-US" sz="1400" spc="-50" dirty="0">
                <a:solidFill>
                  <a:srgbClr val="98061D"/>
                </a:solidFill>
              </a:endParaRPr>
            </a:p>
          </p:txBody>
        </p:sp>
      </p:grpSp>
      <p:pic>
        <p:nvPicPr>
          <p:cNvPr id="36" name="图片 35">
            <a:extLst>
              <a:ext uri="{FF2B5EF4-FFF2-40B4-BE49-F238E27FC236}">
                <a16:creationId xmlns:a16="http://schemas.microsoft.com/office/drawing/2014/main" id="{55535254-BDEC-46BD-BABD-D05A1A7266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sp>
        <p:nvSpPr>
          <p:cNvPr id="43" name="矩形 42">
            <a:extLst>
              <a:ext uri="{FF2B5EF4-FFF2-40B4-BE49-F238E27FC236}">
                <a16:creationId xmlns:a16="http://schemas.microsoft.com/office/drawing/2014/main" id="{D6D97C0B-F91F-4669-B460-C8E1ACFB94E2}"/>
              </a:ext>
            </a:extLst>
          </p:cNvPr>
          <p:cNvSpPr/>
          <p:nvPr/>
        </p:nvSpPr>
        <p:spPr>
          <a:xfrm>
            <a:off x="0" y="694761"/>
            <a:ext cx="12192000" cy="593381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灯片编号占位符 1">
            <a:extLst>
              <a:ext uri="{FF2B5EF4-FFF2-40B4-BE49-F238E27FC236}">
                <a16:creationId xmlns:a16="http://schemas.microsoft.com/office/drawing/2014/main" id="{CB62E502-5F39-43FF-A955-E451B1EE53B8}"/>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schemeClr val="bg1"/>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grpSp>
        <p:nvGrpSpPr>
          <p:cNvPr id="8" name="组合 7">
            <a:extLst>
              <a:ext uri="{FF2B5EF4-FFF2-40B4-BE49-F238E27FC236}">
                <a16:creationId xmlns:a16="http://schemas.microsoft.com/office/drawing/2014/main" id="{1B63B8CE-CBC5-4B66-A38C-528A391D9D8F}"/>
              </a:ext>
            </a:extLst>
          </p:cNvPr>
          <p:cNvGrpSpPr/>
          <p:nvPr/>
        </p:nvGrpSpPr>
        <p:grpSpPr>
          <a:xfrm>
            <a:off x="362815" y="1025748"/>
            <a:ext cx="3635064" cy="5392749"/>
            <a:chOff x="362815" y="1025748"/>
            <a:chExt cx="3635064" cy="5392749"/>
          </a:xfrm>
        </p:grpSpPr>
        <p:sp>
          <p:nvSpPr>
            <p:cNvPr id="44" name="矩形: 圆角 43">
              <a:extLst>
                <a:ext uri="{FF2B5EF4-FFF2-40B4-BE49-F238E27FC236}">
                  <a16:creationId xmlns:a16="http://schemas.microsoft.com/office/drawing/2014/main" id="{A8CFC5D1-EE11-477C-8CF3-C877DC8ECE33}"/>
                </a:ext>
              </a:extLst>
            </p:cNvPr>
            <p:cNvSpPr/>
            <p:nvPr/>
          </p:nvSpPr>
          <p:spPr>
            <a:xfrm>
              <a:off x="362817" y="1025748"/>
              <a:ext cx="3505114" cy="5392749"/>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45" name="矩形: 圆顶角 44">
              <a:extLst>
                <a:ext uri="{FF2B5EF4-FFF2-40B4-BE49-F238E27FC236}">
                  <a16:creationId xmlns:a16="http://schemas.microsoft.com/office/drawing/2014/main" id="{6950B057-35B3-4A73-95B0-84915E93D44B}"/>
                </a:ext>
              </a:extLst>
            </p:cNvPr>
            <p:cNvSpPr/>
            <p:nvPr/>
          </p:nvSpPr>
          <p:spPr>
            <a:xfrm>
              <a:off x="362817" y="1025750"/>
              <a:ext cx="3505114" cy="458494"/>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1</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80" name="矩形 79">
              <a:extLst>
                <a:ext uri="{FF2B5EF4-FFF2-40B4-BE49-F238E27FC236}">
                  <a16:creationId xmlns:a16="http://schemas.microsoft.com/office/drawing/2014/main" id="{ED637B97-154D-4367-8725-F5F77CFB5DED}"/>
                </a:ext>
              </a:extLst>
            </p:cNvPr>
            <p:cNvSpPr/>
            <p:nvPr/>
          </p:nvSpPr>
          <p:spPr>
            <a:xfrm>
              <a:off x="362817" y="1500405"/>
              <a:ext cx="3635062"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distinguish the two different LWAs?</a:t>
              </a:r>
            </a:p>
          </p:txBody>
        </p:sp>
        <p:pic>
          <p:nvPicPr>
            <p:cNvPr id="92" name="图片 91">
              <a:extLst>
                <a:ext uri="{FF2B5EF4-FFF2-40B4-BE49-F238E27FC236}">
                  <a16:creationId xmlns:a16="http://schemas.microsoft.com/office/drawing/2014/main" id="{52BC92B7-9AFD-465A-96C1-FD6EB374EA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3754" y="4360144"/>
              <a:ext cx="1663236" cy="1170180"/>
            </a:xfrm>
            <a:prstGeom prst="rect">
              <a:avLst/>
            </a:prstGeom>
          </p:spPr>
        </p:pic>
        <p:pic>
          <p:nvPicPr>
            <p:cNvPr id="93" name="图片 92">
              <a:extLst>
                <a:ext uri="{FF2B5EF4-FFF2-40B4-BE49-F238E27FC236}">
                  <a16:creationId xmlns:a16="http://schemas.microsoft.com/office/drawing/2014/main" id="{26B9E0D3-1D66-4461-A536-0A71914A5C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783" y="2162897"/>
              <a:ext cx="2755130" cy="1566643"/>
            </a:xfrm>
            <a:prstGeom prst="rect">
              <a:avLst/>
            </a:prstGeom>
          </p:spPr>
        </p:pic>
        <p:sp>
          <p:nvSpPr>
            <p:cNvPr id="95" name="文本框 94">
              <a:extLst>
                <a:ext uri="{FF2B5EF4-FFF2-40B4-BE49-F238E27FC236}">
                  <a16:creationId xmlns:a16="http://schemas.microsoft.com/office/drawing/2014/main" id="{0A51E17F-1D1E-4522-B578-A44D49619B7F}"/>
                </a:ext>
              </a:extLst>
            </p:cNvPr>
            <p:cNvSpPr txBox="1"/>
            <p:nvPr/>
          </p:nvSpPr>
          <p:spPr>
            <a:xfrm>
              <a:off x="362815" y="5735449"/>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Different locations obtain the same frequencies, causing location ambiguity.</a:t>
              </a:r>
              <a:endParaRPr lang="zh-CN" altLang="en-US" sz="1400" spc="-50" dirty="0">
                <a:solidFill>
                  <a:srgbClr val="98061D"/>
                </a:solidFill>
              </a:endParaRPr>
            </a:p>
          </p:txBody>
        </p:sp>
        <p:sp>
          <p:nvSpPr>
            <p:cNvPr id="91" name="箭头: 上 90">
              <a:extLst>
                <a:ext uri="{FF2B5EF4-FFF2-40B4-BE49-F238E27FC236}">
                  <a16:creationId xmlns:a16="http://schemas.microsoft.com/office/drawing/2014/main" id="{30271FBA-A91E-4503-A896-CADCFC9640AA}"/>
                </a:ext>
              </a:extLst>
            </p:cNvPr>
            <p:cNvSpPr/>
            <p:nvPr/>
          </p:nvSpPr>
          <p:spPr>
            <a:xfrm rot="10800000">
              <a:off x="1957871" y="3825565"/>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grpSp>
        <p:nvGrpSpPr>
          <p:cNvPr id="6" name="组合 5">
            <a:extLst>
              <a:ext uri="{FF2B5EF4-FFF2-40B4-BE49-F238E27FC236}">
                <a16:creationId xmlns:a16="http://schemas.microsoft.com/office/drawing/2014/main" id="{934E524B-DE95-4C71-A327-31E6CAABA793}"/>
              </a:ext>
            </a:extLst>
          </p:cNvPr>
          <p:cNvGrpSpPr/>
          <p:nvPr/>
        </p:nvGrpSpPr>
        <p:grpSpPr>
          <a:xfrm>
            <a:off x="0" y="6629400"/>
            <a:ext cx="12204000" cy="229422"/>
            <a:chOff x="0" y="6629400"/>
            <a:chExt cx="12204000" cy="229422"/>
          </a:xfrm>
        </p:grpSpPr>
        <p:sp>
          <p:nvSpPr>
            <p:cNvPr id="40" name="矩形 39">
              <a:extLst>
                <a:ext uri="{FF2B5EF4-FFF2-40B4-BE49-F238E27FC236}">
                  <a16:creationId xmlns:a16="http://schemas.microsoft.com/office/drawing/2014/main" id="{8CC4E763-448E-4A77-9ABA-4EBFD9E7ED9B}"/>
                </a:ext>
              </a:extLst>
            </p:cNvPr>
            <p:cNvSpPr/>
            <p:nvPr/>
          </p:nvSpPr>
          <p:spPr>
            <a:xfrm>
              <a:off x="0" y="662940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1" name="矩形 40">
              <a:extLst>
                <a:ext uri="{FF2B5EF4-FFF2-40B4-BE49-F238E27FC236}">
                  <a16:creationId xmlns:a16="http://schemas.microsoft.com/office/drawing/2014/main" id="{563D4B5C-4CC7-4634-8625-8B9E060BF0A3}"/>
                </a:ext>
              </a:extLst>
            </p:cNvPr>
            <p:cNvSpPr/>
            <p:nvPr/>
          </p:nvSpPr>
          <p:spPr>
            <a:xfrm>
              <a:off x="2034000" y="663022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6" name="矩形 45">
              <a:extLst>
                <a:ext uri="{FF2B5EF4-FFF2-40B4-BE49-F238E27FC236}">
                  <a16:creationId xmlns:a16="http://schemas.microsoft.com/office/drawing/2014/main" id="{977C9402-9C73-471D-B57F-8C62C8F0E03E}"/>
                </a:ext>
              </a:extLst>
            </p:cNvPr>
            <p:cNvSpPr/>
            <p:nvPr/>
          </p:nvSpPr>
          <p:spPr>
            <a:xfrm>
              <a:off x="4068000" y="662940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Georgia" panose="02040502050405020303" pitchFamily="18" charset="0"/>
                  <a:ea typeface="微软雅黑" panose="020B0503020204020204" pitchFamily="34" charset="-122"/>
                </a:rPr>
                <a:t>Challenge</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47" name="矩形 46">
              <a:extLst>
                <a:ext uri="{FF2B5EF4-FFF2-40B4-BE49-F238E27FC236}">
                  <a16:creationId xmlns:a16="http://schemas.microsoft.com/office/drawing/2014/main" id="{6C30E4C8-2D0B-411F-B0BF-F3273C94155E}"/>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8" name="矩形 47">
              <a:extLst>
                <a:ext uri="{FF2B5EF4-FFF2-40B4-BE49-F238E27FC236}">
                  <a16:creationId xmlns:a16="http://schemas.microsoft.com/office/drawing/2014/main" id="{AAA7FB0D-A11B-4FC9-9790-A3C898CEEB82}"/>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9" name="矩形 48">
              <a:extLst>
                <a:ext uri="{FF2B5EF4-FFF2-40B4-BE49-F238E27FC236}">
                  <a16:creationId xmlns:a16="http://schemas.microsoft.com/office/drawing/2014/main" id="{096C7050-4F27-49A2-AF2F-128211B8A2BC}"/>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1864752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767DE-DA9C-4527-B702-50AF4F503FBE}"/>
              </a:ext>
            </a:extLst>
          </p:cNvPr>
          <p:cNvSpPr>
            <a:spLocks noGrp="1"/>
          </p:cNvSpPr>
          <p:nvPr>
            <p:ph type="title"/>
          </p:nvPr>
        </p:nvSpPr>
        <p:spPr/>
        <p:txBody>
          <a:bodyPr/>
          <a:lstStyle/>
          <a:p>
            <a:r>
              <a:rPr lang="en-US" altLang="zh-CN" dirty="0"/>
              <a:t>Challenges</a:t>
            </a:r>
            <a:endParaRPr lang="zh-CN" altLang="en-US" dirty="0"/>
          </a:p>
        </p:txBody>
      </p:sp>
      <p:grpSp>
        <p:nvGrpSpPr>
          <p:cNvPr id="10" name="组合 9">
            <a:extLst>
              <a:ext uri="{FF2B5EF4-FFF2-40B4-BE49-F238E27FC236}">
                <a16:creationId xmlns:a16="http://schemas.microsoft.com/office/drawing/2014/main" id="{14BA6B9C-ADF4-4A4A-A9B0-E6589E30611D}"/>
              </a:ext>
            </a:extLst>
          </p:cNvPr>
          <p:cNvGrpSpPr/>
          <p:nvPr/>
        </p:nvGrpSpPr>
        <p:grpSpPr>
          <a:xfrm>
            <a:off x="8201080" y="1040803"/>
            <a:ext cx="3507083" cy="5375952"/>
            <a:chOff x="8201080" y="1040803"/>
            <a:chExt cx="3507083" cy="5375952"/>
          </a:xfrm>
        </p:grpSpPr>
        <p:grpSp>
          <p:nvGrpSpPr>
            <p:cNvPr id="21" name="组合 20">
              <a:extLst>
                <a:ext uri="{FF2B5EF4-FFF2-40B4-BE49-F238E27FC236}">
                  <a16:creationId xmlns:a16="http://schemas.microsoft.com/office/drawing/2014/main" id="{EF12570F-CC78-47D9-9728-DA156E99A8C1}"/>
                </a:ext>
              </a:extLst>
            </p:cNvPr>
            <p:cNvGrpSpPr/>
            <p:nvPr/>
          </p:nvGrpSpPr>
          <p:grpSpPr>
            <a:xfrm>
              <a:off x="8201081" y="1040803"/>
              <a:ext cx="3505114" cy="5375952"/>
              <a:chOff x="8201080" y="1059342"/>
              <a:chExt cx="3674961" cy="5094714"/>
            </a:xfrm>
          </p:grpSpPr>
          <p:sp>
            <p:nvSpPr>
              <p:cNvPr id="76" name="矩形: 圆角 75">
                <a:extLst>
                  <a:ext uri="{FF2B5EF4-FFF2-40B4-BE49-F238E27FC236}">
                    <a16:creationId xmlns:a16="http://schemas.microsoft.com/office/drawing/2014/main" id="{D2B8F409-F74B-4160-9530-ABBEE71CC698}"/>
                  </a:ext>
                </a:extLst>
              </p:cNvPr>
              <p:cNvSpPr/>
              <p:nvPr/>
            </p:nvSpPr>
            <p:spPr>
              <a:xfrm>
                <a:off x="8201080" y="1059342"/>
                <a:ext cx="3674961" cy="5094714"/>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77" name="矩形: 圆顶角 76">
                <a:extLst>
                  <a:ext uri="{FF2B5EF4-FFF2-40B4-BE49-F238E27FC236}">
                    <a16:creationId xmlns:a16="http://schemas.microsoft.com/office/drawing/2014/main" id="{AD74A119-E32E-4D70-B88E-01CF30C62A42}"/>
                  </a:ext>
                </a:extLst>
              </p:cNvPr>
              <p:cNvSpPr/>
              <p:nvPr/>
            </p:nvSpPr>
            <p:spPr>
              <a:xfrm>
                <a:off x="8201080" y="1059342"/>
                <a:ext cx="3674961" cy="42672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3</a:t>
                </a:r>
                <a:endParaRPr lang="zh-CN" altLang="en-US" sz="2000" b="1" dirty="0">
                  <a:solidFill>
                    <a:schemeClr val="bg1"/>
                  </a:solidFill>
                  <a:latin typeface="Georgia" panose="02040502050405020303" pitchFamily="18" charset="0"/>
                  <a:ea typeface="微软雅黑" panose="020B0503020204020204" pitchFamily="34" charset="-122"/>
                </a:endParaRPr>
              </a:p>
            </p:txBody>
          </p:sp>
        </p:grpSp>
        <p:sp>
          <p:nvSpPr>
            <p:cNvPr id="82" name="矩形 81">
              <a:extLst>
                <a:ext uri="{FF2B5EF4-FFF2-40B4-BE49-F238E27FC236}">
                  <a16:creationId xmlns:a16="http://schemas.microsoft.com/office/drawing/2014/main" id="{4FAE3DEC-5842-4A91-B753-F2948723FDA4}"/>
                </a:ext>
              </a:extLst>
            </p:cNvPr>
            <p:cNvSpPr/>
            <p:nvPr/>
          </p:nvSpPr>
          <p:spPr>
            <a:xfrm>
              <a:off x="8201080" y="1494426"/>
              <a:ext cx="3498810"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mitigate the indoor multipath effect?</a:t>
              </a:r>
            </a:p>
          </p:txBody>
        </p:sp>
        <p:grpSp>
          <p:nvGrpSpPr>
            <p:cNvPr id="5" name="组合 4">
              <a:extLst>
                <a:ext uri="{FF2B5EF4-FFF2-40B4-BE49-F238E27FC236}">
                  <a16:creationId xmlns:a16="http://schemas.microsoft.com/office/drawing/2014/main" id="{4D1F21A1-2050-48F2-90F9-237B18710AB4}"/>
                </a:ext>
              </a:extLst>
            </p:cNvPr>
            <p:cNvGrpSpPr/>
            <p:nvPr/>
          </p:nvGrpSpPr>
          <p:grpSpPr>
            <a:xfrm>
              <a:off x="8482978" y="2232243"/>
              <a:ext cx="2941759" cy="3404526"/>
              <a:chOff x="8631640" y="2232243"/>
              <a:chExt cx="2941759" cy="3404526"/>
            </a:xfrm>
          </p:grpSpPr>
          <p:pic>
            <p:nvPicPr>
              <p:cNvPr id="108" name="图片 107">
                <a:extLst>
                  <a:ext uri="{FF2B5EF4-FFF2-40B4-BE49-F238E27FC236}">
                    <a16:creationId xmlns:a16="http://schemas.microsoft.com/office/drawing/2014/main" id="{301A1AD5-DF34-47E2-874B-5F5241CC6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632" y="4544381"/>
                <a:ext cx="2469854" cy="1092388"/>
              </a:xfrm>
              <a:prstGeom prst="rect">
                <a:avLst/>
              </a:prstGeom>
            </p:spPr>
          </p:pic>
          <p:pic>
            <p:nvPicPr>
              <p:cNvPr id="118" name="图片 117">
                <a:extLst>
                  <a:ext uri="{FF2B5EF4-FFF2-40B4-BE49-F238E27FC236}">
                    <a16:creationId xmlns:a16="http://schemas.microsoft.com/office/drawing/2014/main" id="{8F8676CA-ED8E-492A-A43F-B7E6ED6A7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640" y="2232243"/>
                <a:ext cx="2941759" cy="1601239"/>
              </a:xfrm>
              <a:prstGeom prst="rect">
                <a:avLst/>
              </a:prstGeom>
            </p:spPr>
          </p:pic>
          <p:sp>
            <p:nvSpPr>
              <p:cNvPr id="123" name="箭头: 上 122">
                <a:extLst>
                  <a:ext uri="{FF2B5EF4-FFF2-40B4-BE49-F238E27FC236}">
                    <a16:creationId xmlns:a16="http://schemas.microsoft.com/office/drawing/2014/main" id="{14028BA4-9ED9-49DA-9D57-1CAF77081E89}"/>
                  </a:ext>
                </a:extLst>
              </p:cNvPr>
              <p:cNvSpPr/>
              <p:nvPr/>
            </p:nvSpPr>
            <p:spPr>
              <a:xfrm rot="10800000">
                <a:off x="9881058" y="3827478"/>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42" name="文本框 41">
              <a:extLst>
                <a:ext uri="{FF2B5EF4-FFF2-40B4-BE49-F238E27FC236}">
                  <a16:creationId xmlns:a16="http://schemas.microsoft.com/office/drawing/2014/main" id="{03432354-88FC-49AE-9C50-073567B53A68}"/>
                </a:ext>
              </a:extLst>
            </p:cNvPr>
            <p:cNvSpPr txBox="1"/>
            <p:nvPr/>
          </p:nvSpPr>
          <p:spPr>
            <a:xfrm>
              <a:off x="8203049" y="5735395"/>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Indoor multipath effect affects the quality of receiving the FSDM signals.</a:t>
              </a:r>
              <a:endParaRPr lang="zh-CN" altLang="en-US" sz="1400" spc="-50" dirty="0">
                <a:solidFill>
                  <a:srgbClr val="98061D"/>
                </a:solidFill>
              </a:endParaRPr>
            </a:p>
          </p:txBody>
        </p:sp>
      </p:grpSp>
      <p:pic>
        <p:nvPicPr>
          <p:cNvPr id="36" name="图片 35">
            <a:extLst>
              <a:ext uri="{FF2B5EF4-FFF2-40B4-BE49-F238E27FC236}">
                <a16:creationId xmlns:a16="http://schemas.microsoft.com/office/drawing/2014/main" id="{55535254-BDEC-46BD-BABD-D05A1A726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9989" y="10004"/>
            <a:ext cx="681036" cy="681036"/>
          </a:xfrm>
          <a:prstGeom prst="rect">
            <a:avLst/>
          </a:prstGeom>
        </p:spPr>
      </p:pic>
      <p:grpSp>
        <p:nvGrpSpPr>
          <p:cNvPr id="8" name="组合 7">
            <a:extLst>
              <a:ext uri="{FF2B5EF4-FFF2-40B4-BE49-F238E27FC236}">
                <a16:creationId xmlns:a16="http://schemas.microsoft.com/office/drawing/2014/main" id="{1B63B8CE-CBC5-4B66-A38C-528A391D9D8F}"/>
              </a:ext>
            </a:extLst>
          </p:cNvPr>
          <p:cNvGrpSpPr/>
          <p:nvPr/>
        </p:nvGrpSpPr>
        <p:grpSpPr>
          <a:xfrm>
            <a:off x="362815" y="1025748"/>
            <a:ext cx="3635064" cy="5392749"/>
            <a:chOff x="362815" y="1025748"/>
            <a:chExt cx="3635064" cy="5392749"/>
          </a:xfrm>
        </p:grpSpPr>
        <p:sp>
          <p:nvSpPr>
            <p:cNvPr id="44" name="矩形: 圆角 43">
              <a:extLst>
                <a:ext uri="{FF2B5EF4-FFF2-40B4-BE49-F238E27FC236}">
                  <a16:creationId xmlns:a16="http://schemas.microsoft.com/office/drawing/2014/main" id="{A8CFC5D1-EE11-477C-8CF3-C877DC8ECE33}"/>
                </a:ext>
              </a:extLst>
            </p:cNvPr>
            <p:cNvSpPr/>
            <p:nvPr/>
          </p:nvSpPr>
          <p:spPr>
            <a:xfrm>
              <a:off x="362817" y="1025748"/>
              <a:ext cx="3505114" cy="5392749"/>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45" name="矩形: 圆顶角 44">
              <a:extLst>
                <a:ext uri="{FF2B5EF4-FFF2-40B4-BE49-F238E27FC236}">
                  <a16:creationId xmlns:a16="http://schemas.microsoft.com/office/drawing/2014/main" id="{6950B057-35B3-4A73-95B0-84915E93D44B}"/>
                </a:ext>
              </a:extLst>
            </p:cNvPr>
            <p:cNvSpPr/>
            <p:nvPr/>
          </p:nvSpPr>
          <p:spPr>
            <a:xfrm>
              <a:off x="362817" y="1025750"/>
              <a:ext cx="3505114" cy="458494"/>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1</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80" name="矩形 79">
              <a:extLst>
                <a:ext uri="{FF2B5EF4-FFF2-40B4-BE49-F238E27FC236}">
                  <a16:creationId xmlns:a16="http://schemas.microsoft.com/office/drawing/2014/main" id="{ED637B97-154D-4367-8725-F5F77CFB5DED}"/>
                </a:ext>
              </a:extLst>
            </p:cNvPr>
            <p:cNvSpPr/>
            <p:nvPr/>
          </p:nvSpPr>
          <p:spPr>
            <a:xfrm>
              <a:off x="362817" y="1500405"/>
              <a:ext cx="3635062"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distinguish the two different LWAs?</a:t>
              </a:r>
            </a:p>
          </p:txBody>
        </p:sp>
        <p:pic>
          <p:nvPicPr>
            <p:cNvPr id="92" name="图片 91">
              <a:extLst>
                <a:ext uri="{FF2B5EF4-FFF2-40B4-BE49-F238E27FC236}">
                  <a16:creationId xmlns:a16="http://schemas.microsoft.com/office/drawing/2014/main" id="{52BC92B7-9AFD-465A-96C1-FD6EB374EA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754" y="4360144"/>
              <a:ext cx="1663236" cy="1170180"/>
            </a:xfrm>
            <a:prstGeom prst="rect">
              <a:avLst/>
            </a:prstGeom>
          </p:spPr>
        </p:pic>
        <p:pic>
          <p:nvPicPr>
            <p:cNvPr id="93" name="图片 92">
              <a:extLst>
                <a:ext uri="{FF2B5EF4-FFF2-40B4-BE49-F238E27FC236}">
                  <a16:creationId xmlns:a16="http://schemas.microsoft.com/office/drawing/2014/main" id="{26B9E0D3-1D66-4461-A536-0A71914A5C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783" y="2162897"/>
              <a:ext cx="2755130" cy="1566643"/>
            </a:xfrm>
            <a:prstGeom prst="rect">
              <a:avLst/>
            </a:prstGeom>
          </p:spPr>
        </p:pic>
        <p:sp>
          <p:nvSpPr>
            <p:cNvPr id="95" name="文本框 94">
              <a:extLst>
                <a:ext uri="{FF2B5EF4-FFF2-40B4-BE49-F238E27FC236}">
                  <a16:creationId xmlns:a16="http://schemas.microsoft.com/office/drawing/2014/main" id="{0A51E17F-1D1E-4522-B578-A44D49619B7F}"/>
                </a:ext>
              </a:extLst>
            </p:cNvPr>
            <p:cNvSpPr txBox="1"/>
            <p:nvPr/>
          </p:nvSpPr>
          <p:spPr>
            <a:xfrm>
              <a:off x="362815" y="5735449"/>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Different locations obtain the same frequencies, causing location ambiguity.</a:t>
              </a:r>
              <a:endParaRPr lang="zh-CN" altLang="en-US" sz="1400" spc="-50" dirty="0">
                <a:solidFill>
                  <a:srgbClr val="98061D"/>
                </a:solidFill>
              </a:endParaRPr>
            </a:p>
          </p:txBody>
        </p:sp>
        <p:sp>
          <p:nvSpPr>
            <p:cNvPr id="91" name="箭头: 上 90">
              <a:extLst>
                <a:ext uri="{FF2B5EF4-FFF2-40B4-BE49-F238E27FC236}">
                  <a16:creationId xmlns:a16="http://schemas.microsoft.com/office/drawing/2014/main" id="{30271FBA-A91E-4503-A896-CADCFC9640AA}"/>
                </a:ext>
              </a:extLst>
            </p:cNvPr>
            <p:cNvSpPr/>
            <p:nvPr/>
          </p:nvSpPr>
          <p:spPr>
            <a:xfrm rot="10800000">
              <a:off x="1957871" y="3825565"/>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43" name="矩形 42">
            <a:extLst>
              <a:ext uri="{FF2B5EF4-FFF2-40B4-BE49-F238E27FC236}">
                <a16:creationId xmlns:a16="http://schemas.microsoft.com/office/drawing/2014/main" id="{D6D97C0B-F91F-4669-B460-C8E1ACFB94E2}"/>
              </a:ext>
            </a:extLst>
          </p:cNvPr>
          <p:cNvSpPr/>
          <p:nvPr/>
        </p:nvSpPr>
        <p:spPr>
          <a:xfrm>
            <a:off x="0" y="694761"/>
            <a:ext cx="12192000" cy="593381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C4BBBF9A-FBC7-4CBA-8F13-901E198B18F6}"/>
              </a:ext>
            </a:extLst>
          </p:cNvPr>
          <p:cNvGrpSpPr/>
          <p:nvPr/>
        </p:nvGrpSpPr>
        <p:grpSpPr>
          <a:xfrm>
            <a:off x="4244871" y="1042545"/>
            <a:ext cx="3505116" cy="5375952"/>
            <a:chOff x="4244871" y="1042545"/>
            <a:chExt cx="3505116" cy="5375952"/>
          </a:xfrm>
        </p:grpSpPr>
        <p:sp>
          <p:nvSpPr>
            <p:cNvPr id="69" name="矩形: 圆角 68">
              <a:extLst>
                <a:ext uri="{FF2B5EF4-FFF2-40B4-BE49-F238E27FC236}">
                  <a16:creationId xmlns:a16="http://schemas.microsoft.com/office/drawing/2014/main" id="{7A88A667-5625-4B00-A2EB-F1E37748DFD6}"/>
                </a:ext>
              </a:extLst>
            </p:cNvPr>
            <p:cNvSpPr/>
            <p:nvPr/>
          </p:nvSpPr>
          <p:spPr>
            <a:xfrm>
              <a:off x="4244873" y="1042545"/>
              <a:ext cx="3505114" cy="5375952"/>
            </a:xfrm>
            <a:prstGeom prst="roundRect">
              <a:avLst>
                <a:gd name="adj" fmla="val 7810"/>
              </a:avLst>
            </a:prstGeom>
            <a:solidFill>
              <a:schemeClr val="bg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Georgia" panose="02040502050405020303" pitchFamily="18" charset="0"/>
              </a:endParaRPr>
            </a:p>
          </p:txBody>
        </p:sp>
        <p:sp>
          <p:nvSpPr>
            <p:cNvPr id="70" name="矩形: 圆顶角 69">
              <a:extLst>
                <a:ext uri="{FF2B5EF4-FFF2-40B4-BE49-F238E27FC236}">
                  <a16:creationId xmlns:a16="http://schemas.microsoft.com/office/drawing/2014/main" id="{D25D07D4-3509-45E3-86AF-B7E3EF564256}"/>
                </a:ext>
              </a:extLst>
            </p:cNvPr>
            <p:cNvSpPr/>
            <p:nvPr/>
          </p:nvSpPr>
          <p:spPr>
            <a:xfrm>
              <a:off x="4244872" y="1042546"/>
              <a:ext cx="3505115" cy="426720"/>
            </a:xfrm>
            <a:prstGeom prst="round2SameRect">
              <a:avLst>
                <a:gd name="adj1" fmla="val 50000"/>
                <a:gd name="adj2" fmla="val 0"/>
              </a:avLst>
            </a:prstGeom>
            <a:solidFill>
              <a:srgbClr val="660874"/>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US" altLang="zh-CN" sz="2000" b="1" dirty="0">
                  <a:solidFill>
                    <a:schemeClr val="bg1"/>
                  </a:solidFill>
                  <a:latin typeface="Georgia" panose="02040502050405020303" pitchFamily="18" charset="0"/>
                  <a:ea typeface="微软雅黑" panose="020B0503020204020204" pitchFamily="34" charset="-122"/>
                </a:rPr>
                <a:t>Challenge 2</a:t>
              </a:r>
              <a:endParaRPr lang="zh-CN" altLang="en-US" sz="2000" b="1" dirty="0">
                <a:solidFill>
                  <a:schemeClr val="bg1"/>
                </a:solidFill>
                <a:latin typeface="Georgia" panose="02040502050405020303" pitchFamily="18" charset="0"/>
                <a:ea typeface="微软雅黑" panose="020B0503020204020204" pitchFamily="34" charset="-122"/>
              </a:endParaRPr>
            </a:p>
          </p:txBody>
        </p:sp>
        <p:sp>
          <p:nvSpPr>
            <p:cNvPr id="81" name="矩形 80">
              <a:extLst>
                <a:ext uri="{FF2B5EF4-FFF2-40B4-BE49-F238E27FC236}">
                  <a16:creationId xmlns:a16="http://schemas.microsoft.com/office/drawing/2014/main" id="{1AAE2176-20F4-43C0-811D-5B0179B507C6}"/>
                </a:ext>
              </a:extLst>
            </p:cNvPr>
            <p:cNvSpPr/>
            <p:nvPr/>
          </p:nvSpPr>
          <p:spPr>
            <a:xfrm>
              <a:off x="4244872" y="1500405"/>
              <a:ext cx="3505114" cy="646331"/>
            </a:xfrm>
            <a:prstGeom prst="rect">
              <a:avLst/>
            </a:prstGeom>
          </p:spPr>
          <p:txBody>
            <a:bodyPr wrap="squar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How to extract FSDM signal from </a:t>
              </a:r>
              <a:r>
                <a:rPr lang="en-US" altLang="zh-CN" b="1" dirty="0" err="1">
                  <a:latin typeface="Times New Roman" panose="02020603050405020304" pitchFamily="18" charset="0"/>
                  <a:cs typeface="Times New Roman" panose="02020603050405020304" pitchFamily="18" charset="0"/>
                </a:rPr>
                <a:t>WiFi</a:t>
              </a:r>
              <a:r>
                <a:rPr lang="en-US" altLang="zh-CN" b="1" dirty="0">
                  <a:latin typeface="Times New Roman" panose="02020603050405020304" pitchFamily="18" charset="0"/>
                  <a:cs typeface="Times New Roman" panose="02020603050405020304" pitchFamily="18" charset="0"/>
                </a:rPr>
                <a:t> signal?</a:t>
              </a:r>
            </a:p>
          </p:txBody>
        </p:sp>
        <p:grpSp>
          <p:nvGrpSpPr>
            <p:cNvPr id="4" name="组合 3">
              <a:extLst>
                <a:ext uri="{FF2B5EF4-FFF2-40B4-BE49-F238E27FC236}">
                  <a16:creationId xmlns:a16="http://schemas.microsoft.com/office/drawing/2014/main" id="{F6B41C33-5DD0-4BB4-8608-68BFBEA7B466}"/>
                </a:ext>
              </a:extLst>
            </p:cNvPr>
            <p:cNvGrpSpPr/>
            <p:nvPr/>
          </p:nvGrpSpPr>
          <p:grpSpPr>
            <a:xfrm>
              <a:off x="4819260" y="2113056"/>
              <a:ext cx="2547480" cy="3421055"/>
              <a:chOff x="4626968" y="2113056"/>
              <a:chExt cx="2547480" cy="3421055"/>
            </a:xfrm>
          </p:grpSpPr>
          <p:pic>
            <p:nvPicPr>
              <p:cNvPr id="103" name="图片 102">
                <a:extLst>
                  <a:ext uri="{FF2B5EF4-FFF2-40B4-BE49-F238E27FC236}">
                    <a16:creationId xmlns:a16="http://schemas.microsoft.com/office/drawing/2014/main" id="{BD85982D-3A2A-494F-A371-DB7DCC560F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9090" y="4363930"/>
                <a:ext cx="1663236" cy="1170181"/>
              </a:xfrm>
              <a:prstGeom prst="rect">
                <a:avLst/>
              </a:prstGeom>
            </p:spPr>
          </p:pic>
          <p:pic>
            <p:nvPicPr>
              <p:cNvPr id="101" name="图片 100">
                <a:extLst>
                  <a:ext uri="{FF2B5EF4-FFF2-40B4-BE49-F238E27FC236}">
                    <a16:creationId xmlns:a16="http://schemas.microsoft.com/office/drawing/2014/main" id="{22B0C416-163F-42FB-9DC4-4E3276565DC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26968" y="2113056"/>
                <a:ext cx="2547480" cy="1736284"/>
              </a:xfrm>
              <a:prstGeom prst="rect">
                <a:avLst/>
              </a:prstGeom>
            </p:spPr>
          </p:pic>
          <p:sp>
            <p:nvSpPr>
              <p:cNvPr id="117" name="箭头: 上 116">
                <a:extLst>
                  <a:ext uri="{FF2B5EF4-FFF2-40B4-BE49-F238E27FC236}">
                    <a16:creationId xmlns:a16="http://schemas.microsoft.com/office/drawing/2014/main" id="{17DFF448-69EB-4BCD-A8DE-E1637F0BD274}"/>
                  </a:ext>
                </a:extLst>
              </p:cNvPr>
              <p:cNvSpPr/>
              <p:nvPr/>
            </p:nvSpPr>
            <p:spPr>
              <a:xfrm rot="10800000">
                <a:off x="5743207" y="3827478"/>
                <a:ext cx="315002" cy="685369"/>
              </a:xfrm>
              <a:prstGeom prst="upArrow">
                <a:avLst>
                  <a:gd name="adj1" fmla="val 50000"/>
                  <a:gd name="adj2" fmla="val 72854"/>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sp>
          <p:nvSpPr>
            <p:cNvPr id="38" name="文本框 37">
              <a:extLst>
                <a:ext uri="{FF2B5EF4-FFF2-40B4-BE49-F238E27FC236}">
                  <a16:creationId xmlns:a16="http://schemas.microsoft.com/office/drawing/2014/main" id="{63CAD582-0AD3-434A-BA91-4ED3D4C95F1B}"/>
                </a:ext>
              </a:extLst>
            </p:cNvPr>
            <p:cNvSpPr txBox="1"/>
            <p:nvPr/>
          </p:nvSpPr>
          <p:spPr>
            <a:xfrm>
              <a:off x="4244871" y="5732085"/>
              <a:ext cx="3505114" cy="523220"/>
            </a:xfrm>
            <a:prstGeom prst="rect">
              <a:avLst/>
            </a:prstGeom>
            <a:noFill/>
          </p:spPr>
          <p:txBody>
            <a:bodyPr wrap="square" lIns="0" rIns="0">
              <a:spAutoFit/>
            </a:bodyPr>
            <a:lstStyle/>
            <a:p>
              <a:pPr algn="ct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FSDM and </a:t>
              </a:r>
              <a:r>
                <a:rPr lang="en-US" altLang="zh-CN" sz="1400" b="1" spc="-50" dirty="0" err="1">
                  <a:solidFill>
                    <a:srgbClr val="98061D"/>
                  </a:solidFill>
                  <a:latin typeface="Georgia" panose="02040502050405020303" pitchFamily="18" charset="0"/>
                  <a:ea typeface="微软雅黑" panose="020B0503020204020204" pitchFamily="34" charset="-122"/>
                  <a:cs typeface="Times New Roman" panose="02020603050405020304" pitchFamily="18" charset="0"/>
                </a:rPr>
                <a:t>WiFi</a:t>
              </a:r>
              <a:r>
                <a:rPr lang="en-US" altLang="zh-CN" sz="1400" b="1" spc="-50" dirty="0">
                  <a:solidFill>
                    <a:srgbClr val="98061D"/>
                  </a:solidFill>
                  <a:latin typeface="Georgia" panose="02040502050405020303" pitchFamily="18" charset="0"/>
                  <a:ea typeface="微软雅黑" panose="020B0503020204020204" pitchFamily="34" charset="-122"/>
                  <a:cs typeface="Times New Roman" panose="02020603050405020304" pitchFamily="18" charset="0"/>
                </a:rPr>
                <a:t> signals operate within the same band, leading to interference.</a:t>
              </a:r>
              <a:endParaRPr lang="zh-CN" altLang="en-US" sz="1400" spc="-50" dirty="0">
                <a:solidFill>
                  <a:srgbClr val="98061D"/>
                </a:solidFill>
              </a:endParaRPr>
            </a:p>
          </p:txBody>
        </p:sp>
      </p:grpSp>
      <p:sp>
        <p:nvSpPr>
          <p:cNvPr id="22" name="灯片编号占位符 1">
            <a:extLst>
              <a:ext uri="{FF2B5EF4-FFF2-40B4-BE49-F238E27FC236}">
                <a16:creationId xmlns:a16="http://schemas.microsoft.com/office/drawing/2014/main" id="{CB62E502-5F39-43FF-A955-E451B1EE53B8}"/>
              </a:ext>
            </a:extLst>
          </p:cNvPr>
          <p:cNvSpPr>
            <a:spLocks noGrp="1"/>
          </p:cNvSpPr>
          <p:nvPr>
            <p:ph type="sldNum" sz="quarter" idx="12"/>
          </p:nvPr>
        </p:nvSpPr>
        <p:spPr>
          <a:xfrm>
            <a:off x="11513584" y="6357887"/>
            <a:ext cx="67841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49DF86-A253-4663-A432-3B42799C675D}" type="slidenum">
              <a:rPr kumimoji="0" lang="zh-CN" altLang="en-US" sz="1200" b="0" i="0" u="none" strike="noStrike" kern="1200" cap="none" spc="0" normalizeH="0" baseline="0" noProof="0" smtClean="0">
                <a:ln>
                  <a:noFill/>
                </a:ln>
                <a:solidFill>
                  <a:schemeClr val="bg1"/>
                </a:solidFill>
                <a:effectLst/>
                <a:uLnTx/>
                <a:uFillTx/>
                <a:latin typeface="等线" panose="020F0502020204030204"/>
                <a:ea typeface="等线" panose="02010600030101010101"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grpSp>
        <p:nvGrpSpPr>
          <p:cNvPr id="39" name="组合 38">
            <a:extLst>
              <a:ext uri="{FF2B5EF4-FFF2-40B4-BE49-F238E27FC236}">
                <a16:creationId xmlns:a16="http://schemas.microsoft.com/office/drawing/2014/main" id="{892C0119-866B-4A35-B8CB-130547DB54E5}"/>
              </a:ext>
            </a:extLst>
          </p:cNvPr>
          <p:cNvGrpSpPr/>
          <p:nvPr/>
        </p:nvGrpSpPr>
        <p:grpSpPr>
          <a:xfrm>
            <a:off x="0" y="6629400"/>
            <a:ext cx="12204000" cy="229422"/>
            <a:chOff x="0" y="6629400"/>
            <a:chExt cx="12204000" cy="229422"/>
          </a:xfrm>
        </p:grpSpPr>
        <p:sp>
          <p:nvSpPr>
            <p:cNvPr id="40" name="矩形 39">
              <a:extLst>
                <a:ext uri="{FF2B5EF4-FFF2-40B4-BE49-F238E27FC236}">
                  <a16:creationId xmlns:a16="http://schemas.microsoft.com/office/drawing/2014/main" id="{0AE7145F-82FB-4092-B2FF-F815E288D2A7}"/>
                </a:ext>
              </a:extLst>
            </p:cNvPr>
            <p:cNvSpPr/>
            <p:nvPr/>
          </p:nvSpPr>
          <p:spPr>
            <a:xfrm>
              <a:off x="0" y="6629401"/>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Motivation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1" name="矩形 40">
              <a:extLst>
                <a:ext uri="{FF2B5EF4-FFF2-40B4-BE49-F238E27FC236}">
                  <a16:creationId xmlns:a16="http://schemas.microsoft.com/office/drawing/2014/main" id="{CA7831CA-195C-43C8-AFBC-962DACB65CCB}"/>
                </a:ext>
              </a:extLst>
            </p:cNvPr>
            <p:cNvSpPr/>
            <p:nvPr/>
          </p:nvSpPr>
          <p:spPr>
            <a:xfrm>
              <a:off x="2034000" y="6630222"/>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BIFROST</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6" name="矩形 45">
              <a:extLst>
                <a:ext uri="{FF2B5EF4-FFF2-40B4-BE49-F238E27FC236}">
                  <a16:creationId xmlns:a16="http://schemas.microsoft.com/office/drawing/2014/main" id="{E4B5008C-1B5F-4C4F-83F4-21FBC27A3B23}"/>
                </a:ext>
              </a:extLst>
            </p:cNvPr>
            <p:cNvSpPr/>
            <p:nvPr/>
          </p:nvSpPr>
          <p:spPr>
            <a:xfrm>
              <a:off x="4068000" y="6629400"/>
              <a:ext cx="2034000" cy="228600"/>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Georgia" panose="02040502050405020303" pitchFamily="18" charset="0"/>
                  <a:ea typeface="微软雅黑" panose="020B0503020204020204" pitchFamily="34" charset="-122"/>
                </a:rPr>
                <a:t>Challenge</a:t>
              </a:r>
              <a:endParaRPr lang="zh-CN" altLang="en-US" sz="1600" b="1" dirty="0">
                <a:solidFill>
                  <a:schemeClr val="bg1"/>
                </a:solidFill>
                <a:latin typeface="Georgia" panose="02040502050405020303" pitchFamily="18" charset="0"/>
                <a:ea typeface="微软雅黑" panose="020B0503020204020204" pitchFamily="34" charset="-122"/>
              </a:endParaRPr>
            </a:p>
          </p:txBody>
        </p:sp>
        <p:sp>
          <p:nvSpPr>
            <p:cNvPr id="47" name="矩形 46">
              <a:extLst>
                <a:ext uri="{FF2B5EF4-FFF2-40B4-BE49-F238E27FC236}">
                  <a16:creationId xmlns:a16="http://schemas.microsoft.com/office/drawing/2014/main" id="{1CC60D12-38B2-498C-BBD9-D0F001F83B2B}"/>
                </a:ext>
              </a:extLst>
            </p:cNvPr>
            <p:cNvSpPr/>
            <p:nvPr/>
          </p:nvSpPr>
          <p:spPr>
            <a:xfrm>
              <a:off x="6102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Design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8" name="矩形 47">
              <a:extLst>
                <a:ext uri="{FF2B5EF4-FFF2-40B4-BE49-F238E27FC236}">
                  <a16:creationId xmlns:a16="http://schemas.microsoft.com/office/drawing/2014/main" id="{EA0BAB14-70AF-42CB-BFA0-430D71CCF1AA}"/>
                </a:ext>
              </a:extLst>
            </p:cNvPr>
            <p:cNvSpPr/>
            <p:nvPr/>
          </p:nvSpPr>
          <p:spPr>
            <a:xfrm>
              <a:off x="8136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Evaluation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sp>
          <p:nvSpPr>
            <p:cNvPr id="49" name="矩形 48">
              <a:extLst>
                <a:ext uri="{FF2B5EF4-FFF2-40B4-BE49-F238E27FC236}">
                  <a16:creationId xmlns:a16="http://schemas.microsoft.com/office/drawing/2014/main" id="{DE3E30C3-060D-4575-B3B7-2D49023A0A66}"/>
                </a:ext>
              </a:extLst>
            </p:cNvPr>
            <p:cNvSpPr/>
            <p:nvPr/>
          </p:nvSpPr>
          <p:spPr>
            <a:xfrm>
              <a:off x="10170000" y="6629400"/>
              <a:ext cx="2034000" cy="228600"/>
            </a:xfrm>
            <a:prstGeom prst="rect">
              <a:avLst/>
            </a:prstGeom>
            <a:solidFill>
              <a:srgbClr val="66087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b="1" dirty="0">
                  <a:solidFill>
                    <a:schemeClr val="bg1">
                      <a:alpha val="50000"/>
                    </a:schemeClr>
                  </a:solidFill>
                  <a:latin typeface="Georgia" panose="02040502050405020303" pitchFamily="18" charset="0"/>
                  <a:ea typeface="微软雅黑" panose="020B0503020204020204" pitchFamily="34" charset="-122"/>
                </a:rPr>
                <a:t>Conclusion</a:t>
              </a:r>
              <a:endParaRPr lang="zh-CN" altLang="en-US" sz="1600" b="1" dirty="0">
                <a:solidFill>
                  <a:schemeClr val="bg1">
                    <a:alpha val="50000"/>
                  </a:schemeClr>
                </a:solidFill>
                <a:latin typeface="Georgia" panose="02040502050405020303" pitchFamily="18" charset="0"/>
                <a:ea typeface="微软雅黑" panose="020B0503020204020204" pitchFamily="34" charset="-122"/>
              </a:endParaRPr>
            </a:p>
          </p:txBody>
        </p:sp>
      </p:grpSp>
    </p:spTree>
    <p:extLst>
      <p:ext uri="{BB962C8B-B14F-4D97-AF65-F5344CB8AC3E}">
        <p14:creationId xmlns:p14="http://schemas.microsoft.com/office/powerpoint/2010/main" val="3115568801"/>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12472</TotalTime>
  <Words>3454</Words>
  <Application>Microsoft Office PowerPoint</Application>
  <PresentationFormat>宽屏</PresentationFormat>
  <Paragraphs>630</Paragraphs>
  <Slides>28</Slides>
  <Notes>28</Notes>
  <HiddenSlides>2</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28</vt:i4>
      </vt:variant>
    </vt:vector>
  </HeadingPairs>
  <TitlesOfParts>
    <vt:vector size="37" baseType="lpstr">
      <vt:lpstr>等线</vt:lpstr>
      <vt:lpstr>微软雅黑</vt:lpstr>
      <vt:lpstr>微软雅黑 Light</vt:lpstr>
      <vt:lpstr>Arial</vt:lpstr>
      <vt:lpstr>Cambria Math</vt:lpstr>
      <vt:lpstr>Century Schoolbook</vt:lpstr>
      <vt:lpstr>Georgia</vt:lpstr>
      <vt:lpstr>Times New Roman</vt:lpstr>
      <vt:lpstr>1_Office 主题​​</vt:lpstr>
      <vt:lpstr>PowerPoint 演示文稿</vt:lpstr>
      <vt:lpstr>Indoor WiFi Localization: LoS vs. NLoS</vt:lpstr>
      <vt:lpstr>Most Indoor Rooms Can’t See any LoS AP</vt:lpstr>
      <vt:lpstr>Most Indoor Rooms Can’t See any LoS AP</vt:lpstr>
      <vt:lpstr>Our Solution</vt:lpstr>
      <vt:lpstr>Key Technique</vt:lpstr>
      <vt:lpstr>BIFROST</vt:lpstr>
      <vt:lpstr>Challenges</vt:lpstr>
      <vt:lpstr>Challenges</vt:lpstr>
      <vt:lpstr>Challenges</vt:lpstr>
      <vt:lpstr>How to distinguish the two different LWAs?</vt:lpstr>
      <vt:lpstr>Signal Polarization</vt:lpstr>
      <vt:lpstr>Signal Polarization</vt:lpstr>
      <vt:lpstr>CPLWA Design</vt:lpstr>
      <vt:lpstr>CPLWA Design</vt:lpstr>
      <vt:lpstr>How to extract FSDM signal from WiFi signal?</vt:lpstr>
      <vt:lpstr>Duty-cycled Operating Manner</vt:lpstr>
      <vt:lpstr>How to mitigate the indoor multipath effect ?</vt:lpstr>
      <vt:lpstr>Clustering and Filtering Multipath Signals</vt:lpstr>
      <vt:lpstr>Implementation</vt:lpstr>
      <vt:lpstr>Overall Performance</vt:lpstr>
      <vt:lpstr>Performance in NLoS</vt:lpstr>
      <vt:lpstr>Performance Enhancement</vt:lpstr>
      <vt:lpstr>Ablation Study</vt:lpstr>
      <vt:lpstr>Impacting Factors</vt:lpstr>
      <vt:lpstr>Impact on Communication</vt:lpstr>
      <vt:lpstr>Conclusion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shui</dc:creator>
  <cp:lastModifiedBy>shui</cp:lastModifiedBy>
  <cp:revision>601</cp:revision>
  <dcterms:created xsi:type="dcterms:W3CDTF">2023-10-16T11:18:43Z</dcterms:created>
  <dcterms:modified xsi:type="dcterms:W3CDTF">2023-11-19T14:56:26Z</dcterms:modified>
</cp:coreProperties>
</file>