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1" r:id="rId2"/>
    <p:sldId id="323" r:id="rId3"/>
    <p:sldId id="329" r:id="rId4"/>
    <p:sldId id="330" r:id="rId5"/>
    <p:sldId id="331" r:id="rId6"/>
    <p:sldId id="332" r:id="rId7"/>
    <p:sldId id="335" r:id="rId8"/>
    <p:sldId id="333" r:id="rId9"/>
    <p:sldId id="324" r:id="rId10"/>
    <p:sldId id="337" r:id="rId11"/>
    <p:sldId id="340" r:id="rId12"/>
    <p:sldId id="338" r:id="rId13"/>
    <p:sldId id="336" r:id="rId14"/>
    <p:sldId id="344" r:id="rId15"/>
    <p:sldId id="343" r:id="rId16"/>
    <p:sldId id="339" r:id="rId17"/>
    <p:sldId id="372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71" r:id="rId26"/>
    <p:sldId id="377" r:id="rId27"/>
    <p:sldId id="376" r:id="rId28"/>
    <p:sldId id="380" r:id="rId29"/>
    <p:sldId id="381" r:id="rId30"/>
    <p:sldId id="378" r:id="rId31"/>
    <p:sldId id="373" r:id="rId32"/>
    <p:sldId id="327" r:id="rId33"/>
    <p:sldId id="356" r:id="rId34"/>
    <p:sldId id="362" r:id="rId35"/>
    <p:sldId id="374" r:id="rId36"/>
    <p:sldId id="360" r:id="rId37"/>
    <p:sldId id="328" r:id="rId38"/>
    <p:sldId id="318" r:id="rId39"/>
    <p:sldId id="382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>
          <p15:clr>
            <a:srgbClr val="A4A3A4"/>
          </p15:clr>
        </p15:guide>
        <p15:guide id="2" pos="55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1B"/>
    <a:srgbClr val="7F7F7F"/>
    <a:srgbClr val="595959"/>
    <a:srgbClr val="414455"/>
    <a:srgbClr val="0062AC"/>
    <a:srgbClr val="4B4E61"/>
    <a:srgbClr val="767171"/>
    <a:srgbClr val="019ED5"/>
    <a:srgbClr val="0070C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2" autoAdjust="0"/>
  </p:normalViewPr>
  <p:slideViewPr>
    <p:cSldViewPr snapToGrid="0">
      <p:cViewPr varScale="1">
        <p:scale>
          <a:sx n="111" d="100"/>
          <a:sy n="111" d="100"/>
        </p:scale>
        <p:origin x="228" y="108"/>
      </p:cViewPr>
      <p:guideLst>
        <p:guide orient="horz" pos="1049"/>
        <p:guide pos="554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37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everyone.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Haotian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 from Tsinghua University. Today I’m presenting Sense Me on the Ride: Accurate Mobile Sensing Over a LoRa Backscatter Channel. 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collaborators are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Jiacheng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Xiuzhen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Guo and my adviser, Yuan He.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Our proposal is attractive owing to multiple advantages.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b="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First,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Palantir does not occupy the communication channel of LoRa or backscatter, but senses the cyclists on the side channel, instead.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Palantir extends the sensing range to 100 m,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and performs long-range sensing with a battery-free tag.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Moreover,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Palantir is extremely robust against the influence of mobility, and hence can sense the condition of mobile targets for the first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5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At a high level, The basis of Palantir's sensing is that the OOK modulated signal can be divided into two states of ON and Off in the time domain.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dirty="0"/>
              <a:t>These time domain signals can be stabilized  by removing the modulation of CSS and then manifest two clusters in the</a:t>
            </a:r>
            <a:r>
              <a:rPr lang="zh-CN" altLang="en-US" sz="1800" dirty="0"/>
              <a:t> </a:t>
            </a:r>
            <a:r>
              <a:rPr lang="en-US" altLang="zh-CN" sz="1800" dirty="0"/>
              <a:t>IQ</a:t>
            </a:r>
            <a:r>
              <a:rPr lang="zh-CN" altLang="en-US" sz="1800" dirty="0"/>
              <a:t> </a:t>
            </a:r>
            <a:r>
              <a:rPr lang="en-US" altLang="zh-CN" sz="1800" dirty="0"/>
              <a:t>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signal in the OFF state is utilized as a reference in the sensing model to sense the movement of the target, and we will explain this model further.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3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At a high level, The basis of Palantir's sensing is that the OOK modulated signal can be divided into two states of ON and Off in the time domain.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dirty="0"/>
              <a:t>These time domain signals can be stabilized  by removing the modulation of CSS and then manifest two clusters in the</a:t>
            </a:r>
            <a:r>
              <a:rPr lang="zh-CN" altLang="en-US" sz="1200" dirty="0"/>
              <a:t> </a:t>
            </a:r>
            <a:r>
              <a:rPr lang="en-US" altLang="zh-CN" sz="1200" dirty="0"/>
              <a:t>IQ</a:t>
            </a:r>
            <a:r>
              <a:rPr lang="zh-CN" altLang="en-US" sz="1200" dirty="0"/>
              <a:t> </a:t>
            </a:r>
            <a:r>
              <a:rPr lang="en-US" altLang="zh-CN" sz="1200" dirty="0"/>
              <a:t>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signal in the OFF state is utilized as a reference in the sensing model to sense the movement of the target, and we will explain this model further.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At a high level, The basis of Palantir's sensing is that the OOK modulated signal can be divided into two states of ON and Off in the time domain.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dirty="0"/>
              <a:t>These time domain signals can be stabilized  by removing the modulation of CSS and then manifest two clusters in the</a:t>
            </a:r>
            <a:r>
              <a:rPr lang="zh-CN" altLang="en-US" sz="1800" dirty="0"/>
              <a:t> </a:t>
            </a:r>
            <a:r>
              <a:rPr lang="en-US" altLang="zh-CN" sz="1800" dirty="0"/>
              <a:t>IQ</a:t>
            </a:r>
            <a:r>
              <a:rPr lang="zh-CN" altLang="en-US" sz="1800" dirty="0"/>
              <a:t> </a:t>
            </a:r>
            <a:r>
              <a:rPr lang="en-US" altLang="zh-CN" sz="1800" dirty="0"/>
              <a:t>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signal in the OFF state is utilized as a reference in the sensing model to sense the movement of the target, and we will explain this model further.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18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Theoretically, to perform sensing with LoRa backscatter, we firstly need to remove the  </a:t>
            </a:r>
            <a:r>
              <a:rPr lang="en-US" altLang="zh-CN" dirty="0" err="1"/>
              <a:t>css</a:t>
            </a:r>
            <a:r>
              <a:rPr lang="en-US" altLang="zh-CN" dirty="0"/>
              <a:t> modulation of LoRa on the baseband. </a:t>
            </a:r>
          </a:p>
          <a:p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dirty="0"/>
              <a:t> A conjugate multiplication, as described in this figure, explains how to perform signal stabilization in theory.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86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Then we can perform sensing with the stabilized signal.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signal in the OFF state does not contain the backscatter signal, while the ON state is a composite of the LoRa signal and the backscatter signal. </a:t>
            </a:r>
            <a:endParaRPr lang="en-US" altLang="zh-CN" dirty="0"/>
          </a:p>
          <a:p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dirty="0"/>
              <a:t> The stabilized signal will manifest two clusters in the IQ domain, representing the ON and OFF states, respectively.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This means that the target of interest is uniquely marked via the switch of ON and OFF states in the time domain, and we can derive the backscatter signal by a subtraction of clusters in the IQ coordinate system.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76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Since the movement of backscatter tag changes the propagation distance of signal, the backscatter signal in IQ domain rotates with the move of the tag.</a:t>
            </a:r>
          </a:p>
          <a:p>
            <a:r>
              <a:rPr lang="en-US" altLang="zh-CN" dirty="0"/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 </a:t>
            </a:r>
            <a:r>
              <a:rPr lang="en-US" altLang="zh-CN" dirty="0"/>
              <a:t>Hence we can sense the movement of the tag by calculating the rotation angle of the backscatter signal.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64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However, it is non-trivial to complete the sensing task in reality because sensing sets higher requirements on channel quality than communication. </a:t>
            </a:r>
          </a:p>
          <a:p>
            <a:r>
              <a:rPr lang="en-US" altLang="zh-CN" dirty="0"/>
              <a:t>Many redundancy introduced for the robustness of communication does not benefit sensing tasks.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Specifically, we separate four types of challenges that are coupled with each other, and they must be solved to perform accurate sensing.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51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Firstly, although LoRa does not modulate the data in amplitude, the amplitude of the LoRa signal sent by the commercial device manifests a visible instability </a:t>
            </a: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in the micro-benchmark experiment.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9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These amplitude instabilities may submerge the state change of the backscatter signal and hence results in an inseparable cluster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38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Wireless sensing is a key enabling technology for ubiquitous Internet of Things applications.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past decade, we have witnessed a large body of studies on wireless sensing.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wireless technologies for sensing range from acoustic, RFID and Wi-Fi to LoRa and millimeter-Wave.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11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Secondly, carrier frequency offset, sample time offset, and clock drift are widely present in every transmitter-receiver pair.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These</a:t>
            </a:r>
            <a:r>
              <a:rPr lang="zh-CN" altLang="en-US" sz="1800" dirty="0">
                <a:effectLst/>
                <a:latin typeface="+mn-lt"/>
                <a:cs typeface="+mn-cs"/>
              </a:rPr>
              <a:t> </a:t>
            </a:r>
            <a:r>
              <a:rPr lang="en-US" altLang="zh-CN" sz="1800" dirty="0">
                <a:effectLst/>
                <a:latin typeface="+mn-lt"/>
                <a:cs typeface="+mn-cs"/>
              </a:rPr>
              <a:t>offset and drift distort the phase of the received signal,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and the existing compensation methods designed for communication cannot be applied to sensing tasks.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65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a result, the ON and OFF state will manifest concentric circles instead of clusters, which significantly reduce the accuracy of sensing.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To make matters worse, due to the large number of frequency hopping in CSS modulation, spectrum leakage is very common in LoRa signals. 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 The spectrum leakage will couple with the aforementioned offsets and drifts, so that the original continuous signal is divided into discrete segments.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2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Finally, we find that the clusters of the received signal are arc-shaped, which means that the signal suffers from multiplicative noise.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140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the result of multiplicative noise is the disturbance to the clustering algorithm in IQ domain.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31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order to solve these four types of challenges, we design the system of Palantir.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The overall design includes four modules, namely LoRa preprocessing, signal shaping ,clustering and sensing.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first module, Palantir calculates the starting time and frequency of each LoRa chirp. </a:t>
            </a: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Next, Palantir shapes the amplitude and phase of the received signal, respectively.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0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amplitude shaping part is used to remove the low-frequency amplitude envelope through a filtering algorithm while retaining the ON-OFF state transition. </a:t>
            </a: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 the signal phase, the baseband waveform is removed by conjugate multiplication. The offset and drift are modeled mathematically, and then compensated by curve fitting.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06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signal after shaping will be stable in the time domain, so that it can be clustered.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83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order to deal with multiplicative noise, Palantir performs clustering in the logarithm of the amplitude-phase coordinate system.</a:t>
            </a:r>
          </a:p>
          <a:p>
            <a:pPr algn="just"/>
            <a:r>
              <a:rPr lang="en-US" altLang="zh-CN" sz="1800" b="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This is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because the multiplicative noise in IQ domain  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appears to be additive in the logarithm of the amplitude-phase domain.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16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Although the cluster of OFF state acts as a reference and is expected to be static,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it manifests a phase difference between adjacent sensing windows due to the joint influence of sample time offset and spectrum leakage.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Fortunately, we can reasonably assume that the tag movement between the adjacent sensing units is small.  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So Palantir can align the cluster centers and ensure the consistency of the judgment of cluster's ON-OFF state to avoid ambiguity.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sensing capabilities extensively cover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motion and activity sensing, mobility measurement, environmental sensing, and material sensing.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28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Finally, Palantir gets the  backscatter signal in IQ domain and senses the movement of the target by tracking the change of the signal.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85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With the complete system design, we build a prototype and conduct experiments to study the performance of Palantir in various situations. 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We take a commercial LoRa node as our transmitter and a USRP as the receiver.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Both the transmitter and the receiver are equipped with an omni-directional antenna.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The LoRa node runs at 902 MHz with a spreading factor of 11 and a bandwidth of 500 KHz. </a:t>
            </a: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 WISP  is used as the backscatter tag. And a reciprocating machine is used to generate a controllable periodic motion in the benchmark experiment, and it is fixed on a trolley.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90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The USRP is placed at a fixed position on a road and samples at 1 </a:t>
            </a:r>
            <a:r>
              <a:rPr lang="en-US" altLang="zh-CN" sz="12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MHz.</a:t>
            </a: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We change the position of the Transmitter and Backscatter on the outdoor asphalt road, and move them with a trolley to simulate a mobile scenario.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14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Palantir senses the motion period and the motion amplitude of the tag to determine how fast and how deep the breath is, respectively.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rely on the deviation of the sensed period and amplitude to evaluate the performance of Palantir.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first conduct benchmark experiments to study the performance of Palantir under different TX-RX distance.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motion period deviation and motion amplitude deviation when the TX-RX distance is 10 m have  medians of 0.3% and 4.39%, respectively.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As the distance between the TX and RX widens, the sensing accuracy decreases due to the decrease of signal noise ratio. 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Nevertheless, the median deviation of motion period remains as small as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−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0.2%,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5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further evaluate Palantir under different motion amplitudes and motion frequencies. And the results show that Palantir works well in various settings.</a:t>
            </a:r>
          </a:p>
          <a:p>
            <a:pPr algn="just"/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 evaluate the robustness against the interference of other mobile target, a volunteer is instructed to move in different speed. </a:t>
            </a:r>
          </a:p>
          <a:p>
            <a:pPr algn="just"/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also evaluate the performance of Palantir in mobile scenarios by moving the trolley at different speed.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89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we conduct a case study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about respiration sensing while riding a bicycle.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attach the omni-directional antenna to the public bicycle. The Backscatter is attached onto the clothes on the chest.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14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latin typeface="LinLibertineT"/>
              </a:rPr>
              <a:t>The respiration of a volunteer is</a:t>
            </a:r>
            <a:r>
              <a:rPr lang="en-US" altLang="zh-CN" dirty="0"/>
              <a:t> sensed at different distance.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 Then, the volunteer is instructed to ride the bicycle at different speeds. Here we show some of our sensing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BiolinumT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The red dotted lines mark the respiratory period detected by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BiolinumT"/>
              </a:rPr>
              <a:t>Palantir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r>
              <a:rPr lang="en-US" altLang="zh-CN" sz="2800" dirty="0"/>
              <a:t> </a:t>
            </a:r>
            <a:br>
              <a:rPr lang="en-US" altLang="zh-CN" sz="2800" dirty="0"/>
            </a:br>
            <a:r>
              <a:rPr lang="en-US" altLang="zh-CN" sz="2800" dirty="0"/>
              <a:t> It is shown that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BiolinumT"/>
              </a:rPr>
              <a:t>Palantir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obtains stable respiratory period , which can be used as a clue for respiration monitoring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47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To sum up, in this work, we present Palantir</a:t>
            </a:r>
            <a:r>
              <a:rPr lang="en-US" altLang="zh-CN" b="0" dirty="0"/>
              <a:t>, </a:t>
            </a:r>
            <a:r>
              <a:rPr lang="en-US" altLang="zh-CN" sz="1200" b="0" dirty="0">
                <a:solidFill>
                  <a:srgbClr val="595959"/>
                </a:solidFill>
                <a:cs typeface="+mn-ea"/>
                <a:sym typeface="+mn-lt"/>
              </a:rPr>
              <a:t>a first-of-its-kind long-range sensing system based on the LoRa backscatter.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595959"/>
                </a:solidFill>
                <a:cs typeface="+mn-ea"/>
                <a:sym typeface="+mn-lt"/>
              </a:rPr>
              <a:t>  Palantir extends the sensing range to 100 m and can be applied to both stationary and mobile targets.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595959"/>
                </a:solidFill>
                <a:cs typeface="+mn-ea"/>
                <a:sym typeface="+mn-lt"/>
              </a:rPr>
              <a:t> 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b="0" dirty="0">
                <a:solidFill>
                  <a:srgbClr val="595959"/>
                </a:solidFill>
                <a:cs typeface="+mn-ea"/>
                <a:sym typeface="+mn-lt"/>
              </a:rPr>
              <a:t>To achieve this , we Separate the coupled challenges and design a complete signal processing scheme</a:t>
            </a:r>
            <a:r>
              <a:rPr lang="en-US" altLang="zh-CN" sz="1200" b="1" dirty="0">
                <a:solidFill>
                  <a:srgbClr val="595959"/>
                </a:solidFill>
                <a:cs typeface="+mn-ea"/>
                <a:sym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  Although we design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BiolinumT"/>
              </a:rPr>
              <a:t>Palantir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based on the LoRa backscatter, our work fills the gaps between sensing and communication that commonly exist in all kinds of wireless signals.</a:t>
            </a:r>
            <a:r>
              <a:rPr lang="en-US" altLang="zh-CN" sz="2800" dirty="0"/>
              <a:t> </a:t>
            </a:r>
            <a:endParaRPr lang="en-US" altLang="zh-CN" sz="18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 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We evaluate the performance of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BiolinumT"/>
              </a:rPr>
              <a:t>Palantir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LinLibertineT"/>
              </a:rPr>
              <a:t>by performing comprehensive benchmark experiments, and we also build a prototype and conduct a case study of respiration monitoring in the real world.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9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These will conclude my talk. Thank you for your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However, there is still a missing piece in the conception of ubiquitous wireless sensing, that is, how to sense the condition of a mobile target, especially at a long range.  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17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Our work in this paper creates a new sensing technology for cyclists in the public bicycle sharing systems. Many of such bicycles are equipped with a long-range communication module, such as LoRa, so that their location data can be uploaded.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These communication modules can act as the signal sources for wireless sensing.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36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As a key technology of low-power wide area network, LoRa extends the communication range to several kilometers via CSS modulation.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Previous studies have utilized LoRa signal to extend the range of wireless sensing to tens of meters.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1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However, as the sensing range increases,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there are more moving targets that fall inside the sensing range and therefore submerge the signal reflection of the target of interest.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 to distinguish the target of interest from other moving targets in the environment has become an urgent challenge.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81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Some previous works leverage beamforming to mark the area where the target is located, but at the same time it limits the ability to sense moving targets. </a:t>
            </a:r>
          </a:p>
          <a:p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Therefore, these existing works cannot perform sensing on mobile targets.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4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technology we invent, namely Palantir, utilizes the LoRa communication as the excitation carrier and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【Animation】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attaches a simple OOK-modulated backscatter tag for cyclist sensing.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24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A570754-7CC1-48C5-B04B-FB03F5F306FA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5">
            <a:extLst>
              <a:ext uri="{FF2B5EF4-FFF2-40B4-BE49-F238E27FC236}">
                <a16:creationId xmlns:a16="http://schemas.microsoft.com/office/drawing/2014/main" id="{4970D4A3-F08D-4B9C-BFF1-B39D67D6170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graphicFrame>
        <p:nvGraphicFramePr>
          <p:cNvPr id="21" name="表格 3">
            <a:extLst>
              <a:ext uri="{FF2B5EF4-FFF2-40B4-BE49-F238E27FC236}">
                <a16:creationId xmlns:a16="http://schemas.microsoft.com/office/drawing/2014/main" id="{E0477351-87D2-43D0-A5DC-F5521399569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5157930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5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界定与表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2017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>
                <a:latin typeface="黑体" pitchFamily="49" charset="-122"/>
                <a:ea typeface="黑体" pitchFamily="49" charset="-122"/>
              </a:rPr>
              <a:t>研究方法与思路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/>
        </p:nvGraphicFramePr>
        <p:xfrm>
          <a:off x="0" y="1268760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绪论</a:t>
              </a: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3668" y="2079006"/>
            <a:ext cx="1696206" cy="788186"/>
            <a:chOff x="2257770" y="1738764"/>
            <a:chExt cx="1696206" cy="788186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257770" y="1738764"/>
              <a:ext cx="1691680" cy="788186"/>
              <a:chOff x="0" y="1272662"/>
              <a:chExt cx="1691680" cy="788186"/>
            </a:xfrm>
            <a:solidFill>
              <a:srgbClr val="0070C0"/>
            </a:solidFill>
          </p:grpSpPr>
          <p:sp>
            <p:nvSpPr>
              <p:cNvPr id="28" name="矩形 27"/>
              <p:cNvSpPr/>
              <p:nvPr userDrawn="1"/>
            </p:nvSpPr>
            <p:spPr>
              <a:xfrm>
                <a:off x="0" y="1272662"/>
                <a:ext cx="1691680" cy="788186"/>
              </a:xfrm>
              <a:prstGeom prst="rect">
                <a:avLst/>
              </a:prstGeom>
              <a:solidFill>
                <a:srgbClr val="41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研究方法与思路</a:t>
                </a:r>
              </a:p>
            </p:txBody>
          </p:sp>
          <p:sp>
            <p:nvSpPr>
              <p:cNvPr id="29" name="等腰三角形 28"/>
              <p:cNvSpPr/>
              <p:nvPr userDrawn="1"/>
            </p:nvSpPr>
            <p:spPr>
              <a:xfrm rot="16200000">
                <a:off x="1547664" y="1594748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等腰三角形 19"/>
            <p:cNvSpPr/>
            <p:nvPr userDrawn="1"/>
          </p:nvSpPr>
          <p:spPr>
            <a:xfrm rot="16200000">
              <a:off x="3809960" y="2082116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257542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881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研究方法与思路</a:t>
            </a: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199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关键技术与难点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6200000">
            <a:off x="1547664" y="31742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257542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研究方法与思路</a:t>
            </a: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199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研究成果与应用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257542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影响因素辨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绪论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研究方法与思路</a:t>
            </a: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199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研究成果与应用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257542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响因素辨识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310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论文总结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/>
        </p:nvGraphicFramePr>
        <p:xfrm>
          <a:off x="8194" y="1295576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绪论</a:t>
              </a: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668" y="2079006"/>
            <a:ext cx="1691680" cy="78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研究方法与思路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2439" y="4510374"/>
            <a:ext cx="1691680" cy="788186"/>
            <a:chOff x="2311936" y="2060849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2311936" y="2060849"/>
              <a:ext cx="1691680" cy="7881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论文总结</a:t>
              </a:r>
            </a:p>
          </p:txBody>
        </p:sp>
        <p:sp>
          <p:nvSpPr>
            <p:cNvPr id="13" name="等腰三角形 12"/>
            <p:cNvSpPr/>
            <p:nvPr userDrawn="1"/>
          </p:nvSpPr>
          <p:spPr>
            <a:xfrm rot="16200000">
              <a:off x="3857302" y="238293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257542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2A8-D6B6-4FDA-A495-4D437BAFBB6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927-E55F-4D12-BD2D-8ABE6C912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C3A5CF0-2DE3-4E83-9996-527E029A1356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5">
            <a:extLst>
              <a:ext uri="{FF2B5EF4-FFF2-40B4-BE49-F238E27FC236}">
                <a16:creationId xmlns:a16="http://schemas.microsoft.com/office/drawing/2014/main" id="{C1FB947F-3105-4085-8B50-1DB6B979D1E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9C19809B-BBBD-4187-A372-3B1BC4E72D9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3080657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59477F-B409-4A99-9654-BDB64A67713B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2009076-EA8F-4660-B4CC-9257D931B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2ECAC04-C17C-45BE-B72D-CDFECE91310D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82BC7B7D-1013-4674-9590-79E5DF7AE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A310EDC-6513-4E02-93B6-91A03C870D93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>
            <a:extLst>
              <a:ext uri="{FF2B5EF4-FFF2-40B4-BE49-F238E27FC236}">
                <a16:creationId xmlns:a16="http://schemas.microsoft.com/office/drawing/2014/main" id="{65D39812-7DFA-4FA4-97D6-6B378FB13D6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graphicFrame>
        <p:nvGraphicFramePr>
          <p:cNvPr id="18" name="表格 3">
            <a:extLst>
              <a:ext uri="{FF2B5EF4-FFF2-40B4-BE49-F238E27FC236}">
                <a16:creationId xmlns:a16="http://schemas.microsoft.com/office/drawing/2014/main" id="{025F79CE-2F33-4CD6-AA16-8A1E7989D4E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8752674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41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635B1D3-F86F-457C-9754-DFDC95268998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ED559F2-8E2F-4349-8410-E4E3DB08E1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五边形 15">
            <a:extLst>
              <a:ext uri="{FF2B5EF4-FFF2-40B4-BE49-F238E27FC236}">
                <a16:creationId xmlns:a16="http://schemas.microsoft.com/office/drawing/2014/main" id="{95F5F9A8-ADD1-40BC-A12A-0AF0A2690A17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1C45F62-53EC-4B8C-ACAC-49DFEC762CFC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表格 3">
            <a:extLst>
              <a:ext uri="{FF2B5EF4-FFF2-40B4-BE49-F238E27FC236}">
                <a16:creationId xmlns:a16="http://schemas.microsoft.com/office/drawing/2014/main" id="{2D639F67-D6A1-487A-9860-64D3E675686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9822967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E096D6-E0C0-47D7-B195-D3A35DAC5297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E2268FBB-6EA9-4C37-9831-B6F333B55E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五边形 15">
            <a:extLst>
              <a:ext uri="{FF2B5EF4-FFF2-40B4-BE49-F238E27FC236}">
                <a16:creationId xmlns:a16="http://schemas.microsoft.com/office/drawing/2014/main" id="{9C58FB46-55DC-4E72-82E6-4D950E733811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AED2E6B-83BE-483E-BD85-CB3CB8172030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表格 3">
            <a:extLst>
              <a:ext uri="{FF2B5EF4-FFF2-40B4-BE49-F238E27FC236}">
                <a16:creationId xmlns:a16="http://schemas.microsoft.com/office/drawing/2014/main" id="{5511ED70-3B1C-45F9-B158-8B5A40BC302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8457994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8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D5F2CE-7B74-4AA0-B351-227C372E98F6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DA2F44CC-C560-4290-9296-79A97C93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边形 15">
            <a:extLst>
              <a:ext uri="{FF2B5EF4-FFF2-40B4-BE49-F238E27FC236}">
                <a16:creationId xmlns:a16="http://schemas.microsoft.com/office/drawing/2014/main" id="{E26F6503-A9A5-4A8E-9DDC-9200CCC9D88E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ACFD17-E08F-4FE4-8A45-EC7A75499702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表格 3">
            <a:extLst>
              <a:ext uri="{FF2B5EF4-FFF2-40B4-BE49-F238E27FC236}">
                <a16:creationId xmlns:a16="http://schemas.microsoft.com/office/drawing/2014/main" id="{A001830F-3263-425C-A846-62AEE098999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11627387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913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Theoretical Model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6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研究方法与思路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绪论</a:t>
              </a: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210764" y="50928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绪 论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8605894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9713890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 userDrawn="1"/>
        </p:nvSpPr>
        <p:spPr>
          <a:xfrm>
            <a:off x="9713890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10821886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 userDrawn="1"/>
        </p:nvSpPr>
        <p:spPr>
          <a:xfrm>
            <a:off x="10821885" y="1287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贡献与创新</a:t>
            </a:r>
          </a:p>
        </p:txBody>
      </p:sp>
      <p:pic>
        <p:nvPicPr>
          <p:cNvPr id="15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655085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6993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210764" y="50928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绪 论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5" name="文本框 19"/>
          <p:cNvSpPr txBox="1"/>
          <p:nvPr userDrawn="1"/>
        </p:nvSpPr>
        <p:spPr>
          <a:xfrm>
            <a:off x="8605894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9713890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1"/>
          <p:cNvSpPr txBox="1"/>
          <p:nvPr userDrawn="1"/>
        </p:nvSpPr>
        <p:spPr>
          <a:xfrm>
            <a:off x="9713890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10821886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3"/>
          <p:cNvSpPr txBox="1"/>
          <p:nvPr userDrawn="1"/>
        </p:nvSpPr>
        <p:spPr>
          <a:xfrm>
            <a:off x="10821885" y="1287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贡献与创新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研究方法与思路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" name="组合 2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28" name="矩形 2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绪论</a:t>
              </a:r>
            </a:p>
          </p:txBody>
        </p:sp>
        <p:sp>
          <p:nvSpPr>
            <p:cNvPr id="29" name="等腰三角形 2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655085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绪论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210764" y="50928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绪 论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6" name="文本框 19"/>
          <p:cNvSpPr txBox="1"/>
          <p:nvPr userDrawn="1"/>
        </p:nvSpPr>
        <p:spPr>
          <a:xfrm>
            <a:off x="8605894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713890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1"/>
          <p:cNvSpPr txBox="1"/>
          <p:nvPr userDrawn="1"/>
        </p:nvSpPr>
        <p:spPr>
          <a:xfrm>
            <a:off x="9713890" y="139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</a:p>
        </p:txBody>
      </p:sp>
      <p:cxnSp>
        <p:nvCxnSpPr>
          <p:cNvPr id="29" name="直接连接符 28"/>
          <p:cNvCxnSpPr/>
          <p:nvPr userDrawn="1"/>
        </p:nvCxnSpPr>
        <p:spPr>
          <a:xfrm>
            <a:off x="10821886" y="116016"/>
            <a:ext cx="0" cy="382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3"/>
          <p:cNvSpPr txBox="1"/>
          <p:nvPr userDrawn="1"/>
        </p:nvSpPr>
        <p:spPr>
          <a:xfrm>
            <a:off x="10821885" y="1287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贡献与创新</a:t>
            </a:r>
          </a:p>
        </p:txBody>
      </p: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研究方法与思路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关键技术与难点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研究成果与应用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论文总结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绪论</a:t>
              </a: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Picture 2" descr="C:\Users\ASUS\Desktop\PPT\06  PPT\61清华大学\清华大学校徽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37" y="655085"/>
            <a:ext cx="686452" cy="6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B38-F5A3-43C5-844B-413AEF3C02AD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A7-01C9-499F-A740-DA0EEA530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515" y="2016041"/>
            <a:ext cx="1072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zh-CN" sz="2800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Accurate Mobile Sensing over a LoRa Backscatter Channel</a:t>
            </a:r>
            <a:endParaRPr lang="zh-CN" altLang="en-US" sz="2800" b="1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89" y="4019588"/>
            <a:ext cx="66346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Haotian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Jiang,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Jiacheng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Zhang,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Xiuzhen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Guo, and Yuan 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8502" y="4416787"/>
            <a:ext cx="23976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Tsinghua University</a:t>
            </a:r>
          </a:p>
        </p:txBody>
      </p:sp>
      <p:sp>
        <p:nvSpPr>
          <p:cNvPr id="7" name="矩形 6"/>
          <p:cNvSpPr/>
          <p:nvPr/>
        </p:nvSpPr>
        <p:spPr>
          <a:xfrm>
            <a:off x="6816174" y="4036422"/>
            <a:ext cx="5375827" cy="760730"/>
          </a:xfrm>
          <a:prstGeom prst="rect">
            <a:avLst/>
          </a:prstGeom>
          <a:solidFill>
            <a:srgbClr val="414455"/>
          </a:solidFill>
          <a:ln>
            <a:solidFill>
              <a:srgbClr val="005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149196"/>
            <a:ext cx="1663516" cy="1504551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0971" y="1131090"/>
            <a:ext cx="78231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Sense Me on the Ride:</a:t>
            </a:r>
          </a:p>
        </p:txBody>
      </p:sp>
      <p:pic>
        <p:nvPicPr>
          <p:cNvPr id="1026" name="Picture 2" descr="C:\Users\ASUS\Desktop\PPT\06  PPT\61清华大学\清华大学校徽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" y="1242598"/>
            <a:ext cx="1313337" cy="13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LoRa Backscatter-Based Sensing</a:t>
            </a:r>
          </a:p>
        </p:txBody>
      </p:sp>
      <p:grpSp>
        <p:nvGrpSpPr>
          <p:cNvPr id="5" name="100m">
            <a:extLst>
              <a:ext uri="{FF2B5EF4-FFF2-40B4-BE49-F238E27FC236}">
                <a16:creationId xmlns:a16="http://schemas.microsoft.com/office/drawing/2014/main" id="{7946E90F-E20F-4747-9117-DD43DB89B430}"/>
              </a:ext>
            </a:extLst>
          </p:cNvPr>
          <p:cNvGrpSpPr/>
          <p:nvPr/>
        </p:nvGrpSpPr>
        <p:grpSpPr>
          <a:xfrm>
            <a:off x="7829361" y="2690363"/>
            <a:ext cx="3981639" cy="774126"/>
            <a:chOff x="7838886" y="2257425"/>
            <a:chExt cx="3981639" cy="77412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009ABD-47E9-429C-A763-57DC9B1E2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886" y="2257425"/>
              <a:ext cx="774126" cy="774126"/>
            </a:xfrm>
            <a:prstGeom prst="rect">
              <a:avLst/>
            </a:prstGeom>
          </p:spPr>
        </p:pic>
        <p:sp>
          <p:nvSpPr>
            <p:cNvPr id="7" name="矩形 7">
              <a:extLst>
                <a:ext uri="{FF2B5EF4-FFF2-40B4-BE49-F238E27FC236}">
                  <a16:creationId xmlns:a16="http://schemas.microsoft.com/office/drawing/2014/main" id="{9BC1DF6C-17A4-4D1F-9B34-452EECB6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194" y="2460592"/>
              <a:ext cx="3021331" cy="36779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0" indent="-28575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100-Meter Sensing Range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batter-free">
            <a:extLst>
              <a:ext uri="{FF2B5EF4-FFF2-40B4-BE49-F238E27FC236}">
                <a16:creationId xmlns:a16="http://schemas.microsoft.com/office/drawing/2014/main" id="{4E6A7A56-182F-40B0-9321-BEED18E353FF}"/>
              </a:ext>
            </a:extLst>
          </p:cNvPr>
          <p:cNvGrpSpPr/>
          <p:nvPr/>
        </p:nvGrpSpPr>
        <p:grpSpPr>
          <a:xfrm>
            <a:off x="7848411" y="3720575"/>
            <a:ext cx="4515039" cy="774127"/>
            <a:chOff x="7857936" y="3287637"/>
            <a:chExt cx="4515039" cy="77412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829E29A-F285-43E8-A55D-955CCD1AA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936" y="3287637"/>
              <a:ext cx="774127" cy="774127"/>
            </a:xfrm>
            <a:prstGeom prst="rect">
              <a:avLst/>
            </a:prstGeom>
          </p:spPr>
        </p:pic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27501811-79DF-404F-A0EE-523D13B8F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195" y="3490804"/>
              <a:ext cx="3573780" cy="36779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0" indent="-28575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Battery-Free Tag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mobile">
            <a:extLst>
              <a:ext uri="{FF2B5EF4-FFF2-40B4-BE49-F238E27FC236}">
                <a16:creationId xmlns:a16="http://schemas.microsoft.com/office/drawing/2014/main" id="{4D72C951-0EA1-47E8-86FA-D39FE36AB42F}"/>
              </a:ext>
            </a:extLst>
          </p:cNvPr>
          <p:cNvGrpSpPr/>
          <p:nvPr/>
        </p:nvGrpSpPr>
        <p:grpSpPr>
          <a:xfrm>
            <a:off x="7860514" y="4769510"/>
            <a:ext cx="4502936" cy="774126"/>
            <a:chOff x="7870039" y="4336572"/>
            <a:chExt cx="4502936" cy="7741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7AAFD2A-BA0D-4399-B5BA-79E022CB8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039" y="4336572"/>
              <a:ext cx="774126" cy="774126"/>
            </a:xfrm>
            <a:prstGeom prst="rect">
              <a:avLst/>
            </a:prstGeom>
          </p:spPr>
        </p:pic>
        <p:sp>
          <p:nvSpPr>
            <p:cNvPr id="13" name="矩形 7">
              <a:extLst>
                <a:ext uri="{FF2B5EF4-FFF2-40B4-BE49-F238E27FC236}">
                  <a16:creationId xmlns:a16="http://schemas.microsoft.com/office/drawing/2014/main" id="{C7519DFC-CA1C-4DD0-8BC0-2B9A80641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195" y="4521016"/>
              <a:ext cx="3573780" cy="36779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0" indent="-28575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Condition of Mobile Target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4" name="sideChannal">
            <a:extLst>
              <a:ext uri="{FF2B5EF4-FFF2-40B4-BE49-F238E27FC236}">
                <a16:creationId xmlns:a16="http://schemas.microsoft.com/office/drawing/2014/main" id="{727AE90D-BD16-47D8-A46D-EE4A9BD6B774}"/>
              </a:ext>
            </a:extLst>
          </p:cNvPr>
          <p:cNvGrpSpPr/>
          <p:nvPr/>
        </p:nvGrpSpPr>
        <p:grpSpPr>
          <a:xfrm>
            <a:off x="7860514" y="1725589"/>
            <a:ext cx="4101360" cy="774126"/>
            <a:chOff x="7838886" y="2257425"/>
            <a:chExt cx="4101360" cy="77412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28BC499-9CFB-42EA-92CB-6AC6D59E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8886" y="2257425"/>
              <a:ext cx="774126" cy="774126"/>
            </a:xfrm>
            <a:prstGeom prst="rect">
              <a:avLst/>
            </a:prstGeom>
          </p:spPr>
        </p:pic>
        <p:sp>
          <p:nvSpPr>
            <p:cNvPr id="16" name="矩形 7">
              <a:extLst>
                <a:ext uri="{FF2B5EF4-FFF2-40B4-BE49-F238E27FC236}">
                  <a16:creationId xmlns:a16="http://schemas.microsoft.com/office/drawing/2014/main" id="{94E3423D-D5E9-4038-9DD3-2105EB6D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194" y="2460592"/>
              <a:ext cx="3141052" cy="36779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0" indent="-28575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2000" b="1" dirty="0">
                  <a:cs typeface="+mn-ea"/>
                  <a:sym typeface="+mn-lt"/>
                </a:rPr>
                <a:t>Sensing with Side-Channel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aphicFrame>
        <p:nvGraphicFramePr>
          <p:cNvPr id="17" name="2">
            <a:extLst>
              <a:ext uri="{FF2B5EF4-FFF2-40B4-BE49-F238E27FC236}">
                <a16:creationId xmlns:a16="http://schemas.microsoft.com/office/drawing/2014/main" id="{012649AD-5A01-402F-BBC2-750092FBF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15106"/>
              </p:ext>
            </p:extLst>
          </p:nvPr>
        </p:nvGraphicFramePr>
        <p:xfrm>
          <a:off x="342360" y="1539125"/>
          <a:ext cx="7175402" cy="423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PDF" r:id="rId8" imgW="0" imgH="360" progId="FoxitPhantomPDF.Document">
                  <p:embed/>
                </p:oleObj>
              </mc:Choice>
              <mc:Fallback>
                <p:oleObj name="PDF" r:id="rId8" imgW="0" imgH="360" progId="FoxitPhantomPDF.Document">
                  <p:embed/>
                  <p:pic>
                    <p:nvPicPr>
                      <p:cNvPr id="6" name="2">
                        <a:extLst>
                          <a:ext uri="{FF2B5EF4-FFF2-40B4-BE49-F238E27FC236}">
                            <a16:creationId xmlns:a16="http://schemas.microsoft.com/office/drawing/2014/main" id="{961BD355-F56A-4974-B52C-CB8E23943F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360" y="1539125"/>
                        <a:ext cx="7175402" cy="423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Overview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692AC68-7E3B-46CE-9EDB-36638B70E363}"/>
              </a:ext>
            </a:extLst>
          </p:cNvPr>
          <p:cNvSpPr/>
          <p:nvPr/>
        </p:nvSpPr>
        <p:spPr>
          <a:xfrm>
            <a:off x="6516807" y="2309250"/>
            <a:ext cx="4251959" cy="18173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ON6">
            <a:extLst>
              <a:ext uri="{FF2B5EF4-FFF2-40B4-BE49-F238E27FC236}">
                <a16:creationId xmlns:a16="http://schemas.microsoft.com/office/drawing/2014/main" id="{69EFD467-1963-4B26-9A3B-EEB4FFE01C6B}"/>
              </a:ext>
            </a:extLst>
          </p:cNvPr>
          <p:cNvCxnSpPr>
            <a:cxnSpLocks/>
          </p:cNvCxnSpPr>
          <p:nvPr/>
        </p:nvCxnSpPr>
        <p:spPr>
          <a:xfrm>
            <a:off x="10430601" y="278892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ON5">
            <a:extLst>
              <a:ext uri="{FF2B5EF4-FFF2-40B4-BE49-F238E27FC236}">
                <a16:creationId xmlns:a16="http://schemas.microsoft.com/office/drawing/2014/main" id="{396C7B29-114B-4EC7-8DF3-C0C7D4217FD2}"/>
              </a:ext>
            </a:extLst>
          </p:cNvPr>
          <p:cNvCxnSpPr>
            <a:cxnSpLocks/>
          </p:cNvCxnSpPr>
          <p:nvPr/>
        </p:nvCxnSpPr>
        <p:spPr>
          <a:xfrm>
            <a:off x="9927681" y="278892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N4">
            <a:extLst>
              <a:ext uri="{FF2B5EF4-FFF2-40B4-BE49-F238E27FC236}">
                <a16:creationId xmlns:a16="http://schemas.microsoft.com/office/drawing/2014/main" id="{09870741-9864-4935-A8AD-9CCD4A5F1947}"/>
              </a:ext>
            </a:extLst>
          </p:cNvPr>
          <p:cNvCxnSpPr>
            <a:cxnSpLocks/>
          </p:cNvCxnSpPr>
          <p:nvPr/>
        </p:nvCxnSpPr>
        <p:spPr>
          <a:xfrm>
            <a:off x="9408597" y="278892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N3">
            <a:extLst>
              <a:ext uri="{FF2B5EF4-FFF2-40B4-BE49-F238E27FC236}">
                <a16:creationId xmlns:a16="http://schemas.microsoft.com/office/drawing/2014/main" id="{984F2CCD-249B-4739-B7BF-7B62E810DFC2}"/>
              </a:ext>
            </a:extLst>
          </p:cNvPr>
          <p:cNvCxnSpPr>
            <a:cxnSpLocks/>
          </p:cNvCxnSpPr>
          <p:nvPr/>
        </p:nvCxnSpPr>
        <p:spPr>
          <a:xfrm>
            <a:off x="8905677" y="279273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N2">
            <a:extLst>
              <a:ext uri="{FF2B5EF4-FFF2-40B4-BE49-F238E27FC236}">
                <a16:creationId xmlns:a16="http://schemas.microsoft.com/office/drawing/2014/main" id="{80EA3212-914A-4143-B077-FBECCD25CF3D}"/>
              </a:ext>
            </a:extLst>
          </p:cNvPr>
          <p:cNvCxnSpPr>
            <a:cxnSpLocks/>
          </p:cNvCxnSpPr>
          <p:nvPr/>
        </p:nvCxnSpPr>
        <p:spPr>
          <a:xfrm>
            <a:off x="8402757" y="278892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N1">
            <a:extLst>
              <a:ext uri="{FF2B5EF4-FFF2-40B4-BE49-F238E27FC236}">
                <a16:creationId xmlns:a16="http://schemas.microsoft.com/office/drawing/2014/main" id="{B6CB34F3-53F3-4825-9349-FE4B2A4B75EF}"/>
              </a:ext>
            </a:extLst>
          </p:cNvPr>
          <p:cNvCxnSpPr>
            <a:cxnSpLocks/>
          </p:cNvCxnSpPr>
          <p:nvPr/>
        </p:nvCxnSpPr>
        <p:spPr>
          <a:xfrm>
            <a:off x="7899837" y="2788920"/>
            <a:ext cx="25146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FF6">
            <a:extLst>
              <a:ext uri="{FF2B5EF4-FFF2-40B4-BE49-F238E27FC236}">
                <a16:creationId xmlns:a16="http://schemas.microsoft.com/office/drawing/2014/main" id="{1AB11710-A0BC-458B-8D0B-66BAD3674B2D}"/>
              </a:ext>
            </a:extLst>
          </p:cNvPr>
          <p:cNvCxnSpPr>
            <a:cxnSpLocks/>
          </p:cNvCxnSpPr>
          <p:nvPr/>
        </p:nvCxnSpPr>
        <p:spPr>
          <a:xfrm>
            <a:off x="10179141" y="349758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FF5">
            <a:extLst>
              <a:ext uri="{FF2B5EF4-FFF2-40B4-BE49-F238E27FC236}">
                <a16:creationId xmlns:a16="http://schemas.microsoft.com/office/drawing/2014/main" id="{26CCCF54-1511-4FCB-BB89-A4B9546311B7}"/>
              </a:ext>
            </a:extLst>
          </p:cNvPr>
          <p:cNvCxnSpPr>
            <a:cxnSpLocks/>
          </p:cNvCxnSpPr>
          <p:nvPr/>
        </p:nvCxnSpPr>
        <p:spPr>
          <a:xfrm>
            <a:off x="9676221" y="350901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FF4">
            <a:extLst>
              <a:ext uri="{FF2B5EF4-FFF2-40B4-BE49-F238E27FC236}">
                <a16:creationId xmlns:a16="http://schemas.microsoft.com/office/drawing/2014/main" id="{EB24C5C2-EE2D-4593-A065-C1D219D881D4}"/>
              </a:ext>
            </a:extLst>
          </p:cNvPr>
          <p:cNvCxnSpPr>
            <a:cxnSpLocks/>
          </p:cNvCxnSpPr>
          <p:nvPr/>
        </p:nvCxnSpPr>
        <p:spPr>
          <a:xfrm>
            <a:off x="9157137" y="349758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FF3">
            <a:extLst>
              <a:ext uri="{FF2B5EF4-FFF2-40B4-BE49-F238E27FC236}">
                <a16:creationId xmlns:a16="http://schemas.microsoft.com/office/drawing/2014/main" id="{61334C6D-1AD0-49FD-A906-21452848853F}"/>
              </a:ext>
            </a:extLst>
          </p:cNvPr>
          <p:cNvCxnSpPr>
            <a:cxnSpLocks/>
          </p:cNvCxnSpPr>
          <p:nvPr/>
        </p:nvCxnSpPr>
        <p:spPr>
          <a:xfrm>
            <a:off x="8654217" y="349758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FF2">
            <a:extLst>
              <a:ext uri="{FF2B5EF4-FFF2-40B4-BE49-F238E27FC236}">
                <a16:creationId xmlns:a16="http://schemas.microsoft.com/office/drawing/2014/main" id="{9D2CC749-278A-49EB-BE0B-B51976C4FFEB}"/>
              </a:ext>
            </a:extLst>
          </p:cNvPr>
          <p:cNvCxnSpPr>
            <a:cxnSpLocks/>
          </p:cNvCxnSpPr>
          <p:nvPr/>
        </p:nvCxnSpPr>
        <p:spPr>
          <a:xfrm>
            <a:off x="8151297" y="350901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FF1">
            <a:extLst>
              <a:ext uri="{FF2B5EF4-FFF2-40B4-BE49-F238E27FC236}">
                <a16:creationId xmlns:a16="http://schemas.microsoft.com/office/drawing/2014/main" id="{0E2D4633-3315-44CB-BF4B-DC6186FF8758}"/>
              </a:ext>
            </a:extLst>
          </p:cNvPr>
          <p:cNvCxnSpPr>
            <a:cxnSpLocks/>
          </p:cNvCxnSpPr>
          <p:nvPr/>
        </p:nvCxnSpPr>
        <p:spPr>
          <a:xfrm>
            <a:off x="7648377" y="3509010"/>
            <a:ext cx="25146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11">
            <a:extLst>
              <a:ext uri="{FF2B5EF4-FFF2-40B4-BE49-F238E27FC236}">
                <a16:creationId xmlns:a16="http://schemas.microsoft.com/office/drawing/2014/main" id="{DE7F4501-E0FF-4720-A6A4-88ED6DFC4CDD}"/>
              </a:ext>
            </a:extLst>
          </p:cNvPr>
          <p:cNvCxnSpPr>
            <a:cxnSpLocks/>
          </p:cNvCxnSpPr>
          <p:nvPr/>
        </p:nvCxnSpPr>
        <p:spPr>
          <a:xfrm>
            <a:off x="10430601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10">
            <a:extLst>
              <a:ext uri="{FF2B5EF4-FFF2-40B4-BE49-F238E27FC236}">
                <a16:creationId xmlns:a16="http://schemas.microsoft.com/office/drawing/2014/main" id="{3D8228DD-6B63-4E37-BEB5-A377F6688EE6}"/>
              </a:ext>
            </a:extLst>
          </p:cNvPr>
          <p:cNvCxnSpPr>
            <a:cxnSpLocks/>
          </p:cNvCxnSpPr>
          <p:nvPr/>
        </p:nvCxnSpPr>
        <p:spPr>
          <a:xfrm>
            <a:off x="10179141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9">
            <a:extLst>
              <a:ext uri="{FF2B5EF4-FFF2-40B4-BE49-F238E27FC236}">
                <a16:creationId xmlns:a16="http://schemas.microsoft.com/office/drawing/2014/main" id="{8DCB05E2-F554-48F9-9CD9-9B1AE9C162B2}"/>
              </a:ext>
            </a:extLst>
          </p:cNvPr>
          <p:cNvCxnSpPr>
            <a:cxnSpLocks/>
          </p:cNvCxnSpPr>
          <p:nvPr/>
        </p:nvCxnSpPr>
        <p:spPr>
          <a:xfrm>
            <a:off x="9927681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8">
            <a:extLst>
              <a:ext uri="{FF2B5EF4-FFF2-40B4-BE49-F238E27FC236}">
                <a16:creationId xmlns:a16="http://schemas.microsoft.com/office/drawing/2014/main" id="{119E2180-1A22-4343-9408-F943F824062B}"/>
              </a:ext>
            </a:extLst>
          </p:cNvPr>
          <p:cNvCxnSpPr>
            <a:cxnSpLocks/>
          </p:cNvCxnSpPr>
          <p:nvPr/>
        </p:nvCxnSpPr>
        <p:spPr>
          <a:xfrm>
            <a:off x="9676221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7">
            <a:extLst>
              <a:ext uri="{FF2B5EF4-FFF2-40B4-BE49-F238E27FC236}">
                <a16:creationId xmlns:a16="http://schemas.microsoft.com/office/drawing/2014/main" id="{A9B44FA5-DDCC-47DD-8BDE-4712C648E5A4}"/>
              </a:ext>
            </a:extLst>
          </p:cNvPr>
          <p:cNvCxnSpPr>
            <a:cxnSpLocks/>
          </p:cNvCxnSpPr>
          <p:nvPr/>
        </p:nvCxnSpPr>
        <p:spPr>
          <a:xfrm>
            <a:off x="940859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6">
            <a:extLst>
              <a:ext uri="{FF2B5EF4-FFF2-40B4-BE49-F238E27FC236}">
                <a16:creationId xmlns:a16="http://schemas.microsoft.com/office/drawing/2014/main" id="{F078CCC6-B7FB-4DE9-A9A8-7DC0045D1AE4}"/>
              </a:ext>
            </a:extLst>
          </p:cNvPr>
          <p:cNvCxnSpPr>
            <a:cxnSpLocks/>
          </p:cNvCxnSpPr>
          <p:nvPr/>
        </p:nvCxnSpPr>
        <p:spPr>
          <a:xfrm>
            <a:off x="915713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5">
            <a:extLst>
              <a:ext uri="{FF2B5EF4-FFF2-40B4-BE49-F238E27FC236}">
                <a16:creationId xmlns:a16="http://schemas.microsoft.com/office/drawing/2014/main" id="{FCF983E2-0175-46E9-BE81-4C47BC6545F2}"/>
              </a:ext>
            </a:extLst>
          </p:cNvPr>
          <p:cNvCxnSpPr>
            <a:cxnSpLocks/>
          </p:cNvCxnSpPr>
          <p:nvPr/>
        </p:nvCxnSpPr>
        <p:spPr>
          <a:xfrm>
            <a:off x="8905677" y="277749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4">
            <a:extLst>
              <a:ext uri="{FF2B5EF4-FFF2-40B4-BE49-F238E27FC236}">
                <a16:creationId xmlns:a16="http://schemas.microsoft.com/office/drawing/2014/main" id="{3246DA6D-85DC-40BA-A090-DAA574679A46}"/>
              </a:ext>
            </a:extLst>
          </p:cNvPr>
          <p:cNvCxnSpPr>
            <a:cxnSpLocks/>
          </p:cNvCxnSpPr>
          <p:nvPr/>
        </p:nvCxnSpPr>
        <p:spPr>
          <a:xfrm>
            <a:off x="864659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3">
            <a:extLst>
              <a:ext uri="{FF2B5EF4-FFF2-40B4-BE49-F238E27FC236}">
                <a16:creationId xmlns:a16="http://schemas.microsoft.com/office/drawing/2014/main" id="{3C7F1DB5-582D-47F6-8C55-20EA0CDD6659}"/>
              </a:ext>
            </a:extLst>
          </p:cNvPr>
          <p:cNvCxnSpPr>
            <a:cxnSpLocks/>
          </p:cNvCxnSpPr>
          <p:nvPr/>
        </p:nvCxnSpPr>
        <p:spPr>
          <a:xfrm>
            <a:off x="840275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2">
            <a:extLst>
              <a:ext uri="{FF2B5EF4-FFF2-40B4-BE49-F238E27FC236}">
                <a16:creationId xmlns:a16="http://schemas.microsoft.com/office/drawing/2014/main" id="{7C9446B5-D3C2-4C74-B6EB-14B9B2D07615}"/>
              </a:ext>
            </a:extLst>
          </p:cNvPr>
          <p:cNvCxnSpPr>
            <a:cxnSpLocks/>
          </p:cNvCxnSpPr>
          <p:nvPr/>
        </p:nvCxnSpPr>
        <p:spPr>
          <a:xfrm>
            <a:off x="815129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1">
            <a:extLst>
              <a:ext uri="{FF2B5EF4-FFF2-40B4-BE49-F238E27FC236}">
                <a16:creationId xmlns:a16="http://schemas.microsoft.com/office/drawing/2014/main" id="{6644E16E-F8A6-4557-AF39-EB9ECC6306CB}"/>
              </a:ext>
            </a:extLst>
          </p:cNvPr>
          <p:cNvCxnSpPr>
            <a:cxnSpLocks/>
          </p:cNvCxnSpPr>
          <p:nvPr/>
        </p:nvCxnSpPr>
        <p:spPr>
          <a:xfrm>
            <a:off x="7899837" y="2788920"/>
            <a:ext cx="0" cy="72009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N">
            <a:extLst>
              <a:ext uri="{FF2B5EF4-FFF2-40B4-BE49-F238E27FC236}">
                <a16:creationId xmlns:a16="http://schemas.microsoft.com/office/drawing/2014/main" id="{0CEBDD40-E8A7-46FB-B465-2F0424F1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74" y="2605251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ON 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OFF">
            <a:extLst>
              <a:ext uri="{FF2B5EF4-FFF2-40B4-BE49-F238E27FC236}">
                <a16:creationId xmlns:a16="http://schemas.microsoft.com/office/drawing/2014/main" id="{F33B2D8A-9CF7-4737-B5C5-CF3B37C5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177" y="3267504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OFF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0" name="Backscatter">
            <a:extLst>
              <a:ext uri="{FF2B5EF4-FFF2-40B4-BE49-F238E27FC236}">
                <a16:creationId xmlns:a16="http://schemas.microsoft.com/office/drawing/2014/main" id="{2E6B40A2-916F-40B7-ABF6-0D9C2776F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67" y="4212345"/>
            <a:ext cx="4251959" cy="44133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OOK modulation of Backscatter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2" name="矩形 7">
            <a:extLst>
              <a:ext uri="{FF2B5EF4-FFF2-40B4-BE49-F238E27FC236}">
                <a16:creationId xmlns:a16="http://schemas.microsoft.com/office/drawing/2014/main" id="{F61C41F3-F205-4782-B9A3-1A17379C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4590209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OOK-modulation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Two states in the time domain</a:t>
            </a:r>
          </a:p>
        </p:txBody>
      </p:sp>
    </p:spTree>
    <p:extLst>
      <p:ext uri="{BB962C8B-B14F-4D97-AF65-F5344CB8AC3E}">
        <p14:creationId xmlns:p14="http://schemas.microsoft.com/office/powerpoint/2010/main" val="42910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Overview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8982316-28FF-4F3D-A077-937679F2A42E}"/>
              </a:ext>
            </a:extLst>
          </p:cNvPr>
          <p:cNvSpPr/>
          <p:nvPr/>
        </p:nvSpPr>
        <p:spPr>
          <a:xfrm>
            <a:off x="6516807" y="2309250"/>
            <a:ext cx="4251959" cy="18173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ON6">
            <a:extLst>
              <a:ext uri="{FF2B5EF4-FFF2-40B4-BE49-F238E27FC236}">
                <a16:creationId xmlns:a16="http://schemas.microsoft.com/office/drawing/2014/main" id="{A493A509-232C-48A3-9346-744568EFD406}"/>
              </a:ext>
            </a:extLst>
          </p:cNvPr>
          <p:cNvCxnSpPr>
            <a:cxnSpLocks/>
          </p:cNvCxnSpPr>
          <p:nvPr/>
        </p:nvCxnSpPr>
        <p:spPr>
          <a:xfrm>
            <a:off x="10430601" y="278892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N5">
            <a:extLst>
              <a:ext uri="{FF2B5EF4-FFF2-40B4-BE49-F238E27FC236}">
                <a16:creationId xmlns:a16="http://schemas.microsoft.com/office/drawing/2014/main" id="{0F12748D-7AB3-4072-BA2E-E3BB19E0C5B5}"/>
              </a:ext>
            </a:extLst>
          </p:cNvPr>
          <p:cNvCxnSpPr>
            <a:cxnSpLocks/>
          </p:cNvCxnSpPr>
          <p:nvPr/>
        </p:nvCxnSpPr>
        <p:spPr>
          <a:xfrm>
            <a:off x="9927681" y="278892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N4">
            <a:extLst>
              <a:ext uri="{FF2B5EF4-FFF2-40B4-BE49-F238E27FC236}">
                <a16:creationId xmlns:a16="http://schemas.microsoft.com/office/drawing/2014/main" id="{D5BC2FF4-C422-4818-A390-6FB194C6CE15}"/>
              </a:ext>
            </a:extLst>
          </p:cNvPr>
          <p:cNvCxnSpPr>
            <a:cxnSpLocks/>
          </p:cNvCxnSpPr>
          <p:nvPr/>
        </p:nvCxnSpPr>
        <p:spPr>
          <a:xfrm>
            <a:off x="9408597" y="278892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N3">
            <a:extLst>
              <a:ext uri="{FF2B5EF4-FFF2-40B4-BE49-F238E27FC236}">
                <a16:creationId xmlns:a16="http://schemas.microsoft.com/office/drawing/2014/main" id="{858DBE07-381B-4C7E-8DAB-A1A5CFD08EB1}"/>
              </a:ext>
            </a:extLst>
          </p:cNvPr>
          <p:cNvCxnSpPr>
            <a:cxnSpLocks/>
          </p:cNvCxnSpPr>
          <p:nvPr/>
        </p:nvCxnSpPr>
        <p:spPr>
          <a:xfrm>
            <a:off x="8905677" y="279273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N2">
            <a:extLst>
              <a:ext uri="{FF2B5EF4-FFF2-40B4-BE49-F238E27FC236}">
                <a16:creationId xmlns:a16="http://schemas.microsoft.com/office/drawing/2014/main" id="{8632C194-B01E-4899-9D79-BF54B849042D}"/>
              </a:ext>
            </a:extLst>
          </p:cNvPr>
          <p:cNvCxnSpPr>
            <a:cxnSpLocks/>
          </p:cNvCxnSpPr>
          <p:nvPr/>
        </p:nvCxnSpPr>
        <p:spPr>
          <a:xfrm>
            <a:off x="8402757" y="278892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N1">
            <a:extLst>
              <a:ext uri="{FF2B5EF4-FFF2-40B4-BE49-F238E27FC236}">
                <a16:creationId xmlns:a16="http://schemas.microsoft.com/office/drawing/2014/main" id="{EDB5A376-B855-4BBA-88F9-62C440551477}"/>
              </a:ext>
            </a:extLst>
          </p:cNvPr>
          <p:cNvCxnSpPr>
            <a:cxnSpLocks/>
          </p:cNvCxnSpPr>
          <p:nvPr/>
        </p:nvCxnSpPr>
        <p:spPr>
          <a:xfrm>
            <a:off x="7899837" y="278892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FF6">
            <a:extLst>
              <a:ext uri="{FF2B5EF4-FFF2-40B4-BE49-F238E27FC236}">
                <a16:creationId xmlns:a16="http://schemas.microsoft.com/office/drawing/2014/main" id="{7D7A2DF3-9C8E-4466-8D66-8FECD77FB4A8}"/>
              </a:ext>
            </a:extLst>
          </p:cNvPr>
          <p:cNvCxnSpPr>
            <a:cxnSpLocks/>
          </p:cNvCxnSpPr>
          <p:nvPr/>
        </p:nvCxnSpPr>
        <p:spPr>
          <a:xfrm>
            <a:off x="10179141" y="349758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FF5">
            <a:extLst>
              <a:ext uri="{FF2B5EF4-FFF2-40B4-BE49-F238E27FC236}">
                <a16:creationId xmlns:a16="http://schemas.microsoft.com/office/drawing/2014/main" id="{98C9BC43-6ED9-4B1B-9B4D-1AF8C6155B1F}"/>
              </a:ext>
            </a:extLst>
          </p:cNvPr>
          <p:cNvCxnSpPr>
            <a:cxnSpLocks/>
          </p:cNvCxnSpPr>
          <p:nvPr/>
        </p:nvCxnSpPr>
        <p:spPr>
          <a:xfrm>
            <a:off x="9676221" y="350901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FF4">
            <a:extLst>
              <a:ext uri="{FF2B5EF4-FFF2-40B4-BE49-F238E27FC236}">
                <a16:creationId xmlns:a16="http://schemas.microsoft.com/office/drawing/2014/main" id="{86D433C3-C2EF-48B3-84DF-E55E4EB1D50D}"/>
              </a:ext>
            </a:extLst>
          </p:cNvPr>
          <p:cNvCxnSpPr>
            <a:cxnSpLocks/>
          </p:cNvCxnSpPr>
          <p:nvPr/>
        </p:nvCxnSpPr>
        <p:spPr>
          <a:xfrm>
            <a:off x="9157137" y="349758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FF3">
            <a:extLst>
              <a:ext uri="{FF2B5EF4-FFF2-40B4-BE49-F238E27FC236}">
                <a16:creationId xmlns:a16="http://schemas.microsoft.com/office/drawing/2014/main" id="{8730BAEC-76BE-43E8-80B5-37AE2A5B213B}"/>
              </a:ext>
            </a:extLst>
          </p:cNvPr>
          <p:cNvCxnSpPr>
            <a:cxnSpLocks/>
          </p:cNvCxnSpPr>
          <p:nvPr/>
        </p:nvCxnSpPr>
        <p:spPr>
          <a:xfrm>
            <a:off x="8654217" y="349758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FF2">
            <a:extLst>
              <a:ext uri="{FF2B5EF4-FFF2-40B4-BE49-F238E27FC236}">
                <a16:creationId xmlns:a16="http://schemas.microsoft.com/office/drawing/2014/main" id="{4E9E8321-238D-4642-82A3-976C6483DA58}"/>
              </a:ext>
            </a:extLst>
          </p:cNvPr>
          <p:cNvCxnSpPr>
            <a:cxnSpLocks/>
          </p:cNvCxnSpPr>
          <p:nvPr/>
        </p:nvCxnSpPr>
        <p:spPr>
          <a:xfrm>
            <a:off x="8151297" y="350901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FF1">
            <a:extLst>
              <a:ext uri="{FF2B5EF4-FFF2-40B4-BE49-F238E27FC236}">
                <a16:creationId xmlns:a16="http://schemas.microsoft.com/office/drawing/2014/main" id="{C16181DB-4E4C-45C1-A422-77782814F3F6}"/>
              </a:ext>
            </a:extLst>
          </p:cNvPr>
          <p:cNvCxnSpPr>
            <a:cxnSpLocks/>
          </p:cNvCxnSpPr>
          <p:nvPr/>
        </p:nvCxnSpPr>
        <p:spPr>
          <a:xfrm>
            <a:off x="7648377" y="3509010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N">
            <a:extLst>
              <a:ext uri="{FF2B5EF4-FFF2-40B4-BE49-F238E27FC236}">
                <a16:creationId xmlns:a16="http://schemas.microsoft.com/office/drawing/2014/main" id="{0C6808E3-5CF9-4C59-8D1A-793F59D5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74" y="2605251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ON 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6" name="OFF">
            <a:extLst>
              <a:ext uri="{FF2B5EF4-FFF2-40B4-BE49-F238E27FC236}">
                <a16:creationId xmlns:a16="http://schemas.microsoft.com/office/drawing/2014/main" id="{AB3E6D06-57A0-4714-B6C4-C64BEC07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177" y="3267504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OFF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7" name="Backscatter">
            <a:extLst>
              <a:ext uri="{FF2B5EF4-FFF2-40B4-BE49-F238E27FC236}">
                <a16:creationId xmlns:a16="http://schemas.microsoft.com/office/drawing/2014/main" id="{0C7D6F6D-3909-4724-9BC1-C58EDBAC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67" y="4212345"/>
            <a:ext cx="4251959" cy="44133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OOK modulation of Backscatter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0" name="矩形 7">
            <a:extLst>
              <a:ext uri="{FF2B5EF4-FFF2-40B4-BE49-F238E27FC236}">
                <a16:creationId xmlns:a16="http://schemas.microsoft.com/office/drawing/2014/main" id="{3FD6EA82-2D53-4DC1-BD6E-94644AA25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4590209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OOK-modulation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Two states in the time domain</a:t>
            </a:r>
          </a:p>
        </p:txBody>
      </p:sp>
      <p:sp>
        <p:nvSpPr>
          <p:cNvPr id="51" name="矩形 7">
            <a:extLst>
              <a:ext uri="{FF2B5EF4-FFF2-40B4-BE49-F238E27FC236}">
                <a16:creationId xmlns:a16="http://schemas.microsoft.com/office/drawing/2014/main" id="{0F0D7BC0-7280-49C2-8BFB-042D7B57A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2841800"/>
            <a:ext cx="515804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Stabilization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Remove the modulation of CSS</a:t>
            </a:r>
          </a:p>
        </p:txBody>
      </p:sp>
    </p:spTree>
    <p:extLst>
      <p:ext uri="{BB962C8B-B14F-4D97-AF65-F5344CB8AC3E}">
        <p14:creationId xmlns:p14="http://schemas.microsoft.com/office/powerpoint/2010/main" val="178258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Overview</a:t>
            </a:r>
          </a:p>
        </p:txBody>
      </p:sp>
      <p:cxnSp>
        <p:nvCxnSpPr>
          <p:cNvPr id="7" name="ON6">
            <a:extLst>
              <a:ext uri="{FF2B5EF4-FFF2-40B4-BE49-F238E27FC236}">
                <a16:creationId xmlns:a16="http://schemas.microsoft.com/office/drawing/2014/main" id="{68743FB5-5AAB-453C-ABB9-60BCD916DF1E}"/>
              </a:ext>
            </a:extLst>
          </p:cNvPr>
          <p:cNvCxnSpPr>
            <a:cxnSpLocks/>
          </p:cNvCxnSpPr>
          <p:nvPr/>
        </p:nvCxnSpPr>
        <p:spPr>
          <a:xfrm>
            <a:off x="8784872" y="3513844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N5">
            <a:extLst>
              <a:ext uri="{FF2B5EF4-FFF2-40B4-BE49-F238E27FC236}">
                <a16:creationId xmlns:a16="http://schemas.microsoft.com/office/drawing/2014/main" id="{4FC9A387-1E6B-494A-908A-93F136C103DA}"/>
              </a:ext>
            </a:extLst>
          </p:cNvPr>
          <p:cNvCxnSpPr>
            <a:cxnSpLocks/>
          </p:cNvCxnSpPr>
          <p:nvPr/>
        </p:nvCxnSpPr>
        <p:spPr>
          <a:xfrm>
            <a:off x="8784872" y="351625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N4">
            <a:extLst>
              <a:ext uri="{FF2B5EF4-FFF2-40B4-BE49-F238E27FC236}">
                <a16:creationId xmlns:a16="http://schemas.microsoft.com/office/drawing/2014/main" id="{7A91581C-9C32-403D-97CD-C136926588E6}"/>
              </a:ext>
            </a:extLst>
          </p:cNvPr>
          <p:cNvCxnSpPr>
            <a:cxnSpLocks/>
          </p:cNvCxnSpPr>
          <p:nvPr/>
        </p:nvCxnSpPr>
        <p:spPr>
          <a:xfrm>
            <a:off x="8784872" y="351625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N3">
            <a:extLst>
              <a:ext uri="{FF2B5EF4-FFF2-40B4-BE49-F238E27FC236}">
                <a16:creationId xmlns:a16="http://schemas.microsoft.com/office/drawing/2014/main" id="{64D723E6-D9A4-4299-AEE2-B3F95FF30BFA}"/>
              </a:ext>
            </a:extLst>
          </p:cNvPr>
          <p:cNvCxnSpPr>
            <a:cxnSpLocks/>
          </p:cNvCxnSpPr>
          <p:nvPr/>
        </p:nvCxnSpPr>
        <p:spPr>
          <a:xfrm>
            <a:off x="8784872" y="3517654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N2">
            <a:extLst>
              <a:ext uri="{FF2B5EF4-FFF2-40B4-BE49-F238E27FC236}">
                <a16:creationId xmlns:a16="http://schemas.microsoft.com/office/drawing/2014/main" id="{BC083C65-B3DF-40B1-90C8-3F4E40D12C24}"/>
              </a:ext>
            </a:extLst>
          </p:cNvPr>
          <p:cNvCxnSpPr>
            <a:cxnSpLocks/>
          </p:cNvCxnSpPr>
          <p:nvPr/>
        </p:nvCxnSpPr>
        <p:spPr>
          <a:xfrm>
            <a:off x="8784872" y="351625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N1">
            <a:extLst>
              <a:ext uri="{FF2B5EF4-FFF2-40B4-BE49-F238E27FC236}">
                <a16:creationId xmlns:a16="http://schemas.microsoft.com/office/drawing/2014/main" id="{CBBB5AFF-AEE7-428C-AC9C-28D60A314C5F}"/>
              </a:ext>
            </a:extLst>
          </p:cNvPr>
          <p:cNvCxnSpPr>
            <a:cxnSpLocks/>
          </p:cNvCxnSpPr>
          <p:nvPr/>
        </p:nvCxnSpPr>
        <p:spPr>
          <a:xfrm>
            <a:off x="8784872" y="3516250"/>
            <a:ext cx="72000" cy="0"/>
          </a:xfrm>
          <a:prstGeom prst="line">
            <a:avLst/>
          </a:prstGeom>
          <a:ln w="57150">
            <a:solidFill>
              <a:srgbClr val="B0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FF6">
            <a:extLst>
              <a:ext uri="{FF2B5EF4-FFF2-40B4-BE49-F238E27FC236}">
                <a16:creationId xmlns:a16="http://schemas.microsoft.com/office/drawing/2014/main" id="{CC67F4C2-33E7-4C23-9FCA-7E96B12569D8}"/>
              </a:ext>
            </a:extLst>
          </p:cNvPr>
          <p:cNvCxnSpPr>
            <a:cxnSpLocks/>
          </p:cNvCxnSpPr>
          <p:nvPr/>
        </p:nvCxnSpPr>
        <p:spPr>
          <a:xfrm>
            <a:off x="9062707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FF5">
            <a:extLst>
              <a:ext uri="{FF2B5EF4-FFF2-40B4-BE49-F238E27FC236}">
                <a16:creationId xmlns:a16="http://schemas.microsoft.com/office/drawing/2014/main" id="{92932DFB-2C72-495D-8290-FCB58A6894BF}"/>
              </a:ext>
            </a:extLst>
          </p:cNvPr>
          <p:cNvCxnSpPr>
            <a:cxnSpLocks/>
          </p:cNvCxnSpPr>
          <p:nvPr/>
        </p:nvCxnSpPr>
        <p:spPr>
          <a:xfrm>
            <a:off x="9062707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FF4">
            <a:extLst>
              <a:ext uri="{FF2B5EF4-FFF2-40B4-BE49-F238E27FC236}">
                <a16:creationId xmlns:a16="http://schemas.microsoft.com/office/drawing/2014/main" id="{0D9C670C-8890-4B21-8168-E6663EBFF8E7}"/>
              </a:ext>
            </a:extLst>
          </p:cNvPr>
          <p:cNvCxnSpPr>
            <a:cxnSpLocks/>
          </p:cNvCxnSpPr>
          <p:nvPr/>
        </p:nvCxnSpPr>
        <p:spPr>
          <a:xfrm>
            <a:off x="9062707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FF3">
            <a:extLst>
              <a:ext uri="{FF2B5EF4-FFF2-40B4-BE49-F238E27FC236}">
                <a16:creationId xmlns:a16="http://schemas.microsoft.com/office/drawing/2014/main" id="{110092DD-BC53-4B7E-AAB7-3476E8BD01D4}"/>
              </a:ext>
            </a:extLst>
          </p:cNvPr>
          <p:cNvCxnSpPr>
            <a:cxnSpLocks/>
          </p:cNvCxnSpPr>
          <p:nvPr/>
        </p:nvCxnSpPr>
        <p:spPr>
          <a:xfrm>
            <a:off x="9062707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FF2">
            <a:extLst>
              <a:ext uri="{FF2B5EF4-FFF2-40B4-BE49-F238E27FC236}">
                <a16:creationId xmlns:a16="http://schemas.microsoft.com/office/drawing/2014/main" id="{668E7530-604F-4B07-BD29-1374C7BE285B}"/>
              </a:ext>
            </a:extLst>
          </p:cNvPr>
          <p:cNvCxnSpPr>
            <a:cxnSpLocks/>
          </p:cNvCxnSpPr>
          <p:nvPr/>
        </p:nvCxnSpPr>
        <p:spPr>
          <a:xfrm>
            <a:off x="9060206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FF1">
            <a:extLst>
              <a:ext uri="{FF2B5EF4-FFF2-40B4-BE49-F238E27FC236}">
                <a16:creationId xmlns:a16="http://schemas.microsoft.com/office/drawing/2014/main" id="{F53A1A30-0EF6-4D73-A8CD-4D1FF105698C}"/>
              </a:ext>
            </a:extLst>
          </p:cNvPr>
          <p:cNvCxnSpPr>
            <a:cxnSpLocks/>
          </p:cNvCxnSpPr>
          <p:nvPr/>
        </p:nvCxnSpPr>
        <p:spPr>
          <a:xfrm>
            <a:off x="9060206" y="4053459"/>
            <a:ext cx="72000" cy="0"/>
          </a:xfrm>
          <a:prstGeom prst="line">
            <a:avLst/>
          </a:prstGeom>
          <a:ln w="57150">
            <a:solidFill>
              <a:srgbClr val="003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N">
            <a:extLst>
              <a:ext uri="{FF2B5EF4-FFF2-40B4-BE49-F238E27FC236}">
                <a16:creationId xmlns:a16="http://schemas.microsoft.com/office/drawing/2014/main" id="{4ABF1235-FB98-4727-B17A-C0476C8A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656" y="2990012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ON 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0" name="OFF">
            <a:extLst>
              <a:ext uri="{FF2B5EF4-FFF2-40B4-BE49-F238E27FC236}">
                <a16:creationId xmlns:a16="http://schemas.microsoft.com/office/drawing/2014/main" id="{C9C93E6C-AECB-4A2F-B9FA-D425DDB1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213" y="3851732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OFF State</a:t>
            </a:r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21" name="Y">
            <a:extLst>
              <a:ext uri="{FF2B5EF4-FFF2-40B4-BE49-F238E27FC236}">
                <a16:creationId xmlns:a16="http://schemas.microsoft.com/office/drawing/2014/main" id="{E68F2E95-D8AE-41F5-819E-CAC35F817FF9}"/>
              </a:ext>
            </a:extLst>
          </p:cNvPr>
          <p:cNvCxnSpPr/>
          <p:nvPr/>
        </p:nvCxnSpPr>
        <p:spPr>
          <a:xfrm flipV="1">
            <a:off x="7691012" y="2600045"/>
            <a:ext cx="0" cy="1965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X">
            <a:extLst>
              <a:ext uri="{FF2B5EF4-FFF2-40B4-BE49-F238E27FC236}">
                <a16:creationId xmlns:a16="http://schemas.microsoft.com/office/drawing/2014/main" id="{973C781C-4700-4475-B741-F821D8D69ECC}"/>
              </a:ext>
            </a:extLst>
          </p:cNvPr>
          <p:cNvCxnSpPr>
            <a:cxnSpLocks/>
          </p:cNvCxnSpPr>
          <p:nvPr/>
        </p:nvCxnSpPr>
        <p:spPr>
          <a:xfrm>
            <a:off x="7681487" y="4566005"/>
            <a:ext cx="22136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diton">
            <a:extLst>
              <a:ext uri="{FF2B5EF4-FFF2-40B4-BE49-F238E27FC236}">
                <a16:creationId xmlns:a16="http://schemas.microsoft.com/office/drawing/2014/main" id="{23C7DFE7-E70C-4ABE-B60F-F1C7220655A3}"/>
              </a:ext>
            </a:extLst>
          </p:cNvPr>
          <p:cNvCxnSpPr>
            <a:cxnSpLocks/>
          </p:cNvCxnSpPr>
          <p:nvPr/>
        </p:nvCxnSpPr>
        <p:spPr>
          <a:xfrm flipH="1" flipV="1">
            <a:off x="8844307" y="3554580"/>
            <a:ext cx="251899" cy="44438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onditionText">
            <a:extLst>
              <a:ext uri="{FF2B5EF4-FFF2-40B4-BE49-F238E27FC236}">
                <a16:creationId xmlns:a16="http://schemas.microsoft.com/office/drawing/2014/main" id="{D6340B12-6AE7-46CA-8E43-CF9942A4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206" y="3461468"/>
            <a:ext cx="1578119" cy="3677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Condition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矩形 7">
            <a:extLst>
              <a:ext uri="{FF2B5EF4-FFF2-40B4-BE49-F238E27FC236}">
                <a16:creationId xmlns:a16="http://schemas.microsoft.com/office/drawing/2014/main" id="{FC592C43-4DF5-48A3-9346-BB3A5C6B1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4590209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OOK-modulation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Two states in the time domain</a:t>
            </a:r>
          </a:p>
        </p:txBody>
      </p:sp>
      <p:sp>
        <p:nvSpPr>
          <p:cNvPr id="26" name="矩形 7">
            <a:extLst>
              <a:ext uri="{FF2B5EF4-FFF2-40B4-BE49-F238E27FC236}">
                <a16:creationId xmlns:a16="http://schemas.microsoft.com/office/drawing/2014/main" id="{F9BE4ABF-C4FF-461F-8DCF-47085851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2841800"/>
            <a:ext cx="515804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Stabilization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Remove the modulation of CSS</a:t>
            </a: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C7C097AA-0FAF-4EBA-B619-404C83304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4263800"/>
            <a:ext cx="515804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Sensing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OFF State acts as a reference</a:t>
            </a:r>
          </a:p>
        </p:txBody>
      </p:sp>
    </p:spTree>
    <p:extLst>
      <p:ext uri="{BB962C8B-B14F-4D97-AF65-F5344CB8AC3E}">
        <p14:creationId xmlns:p14="http://schemas.microsoft.com/office/powerpoint/2010/main" val="198521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Theoretical Sensing Model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C16871-40DB-4A43-827C-996D07E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2836895"/>
            <a:ext cx="2553770" cy="23154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A1BE5B-1447-40F6-A69C-D87CA3839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2850728"/>
            <a:ext cx="2553770" cy="22877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DB7A7AF-5DF3-4D50-9CCA-E075A9F2FCF6}"/>
              </a:ext>
            </a:extLst>
          </p:cNvPr>
          <p:cNvSpPr txBox="1"/>
          <p:nvPr/>
        </p:nvSpPr>
        <p:spPr>
          <a:xfrm>
            <a:off x="1234828" y="5140806"/>
            <a:ext cx="16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Data Chirp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0C61D8-F57E-4089-8F84-AB42DCC48220}"/>
              </a:ext>
            </a:extLst>
          </p:cNvPr>
          <p:cNvSpPr txBox="1"/>
          <p:nvPr/>
        </p:nvSpPr>
        <p:spPr>
          <a:xfrm>
            <a:off x="4814047" y="5138480"/>
            <a:ext cx="221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Conjugate Chirp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DCF81D-3F98-422E-BC66-9BF79A8BC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53" y="3994604"/>
            <a:ext cx="454957" cy="4549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7297A5-629D-401D-8934-CDC7317D3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1856" y="3873045"/>
            <a:ext cx="698073" cy="6980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E8A707-D0BB-44AF-B8D1-751965C10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16" y="2821826"/>
            <a:ext cx="2271215" cy="23639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A8352BD-F43F-47A3-AB20-5DF4B3F123BE}"/>
              </a:ext>
            </a:extLst>
          </p:cNvPr>
          <p:cNvSpPr txBox="1"/>
          <p:nvPr/>
        </p:nvSpPr>
        <p:spPr>
          <a:xfrm>
            <a:off x="8571769" y="5129747"/>
            <a:ext cx="221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Stabilized Signal</a:t>
            </a:r>
            <a:endParaRPr lang="zh-CN" altLang="en-US" sz="2000" b="1" dirty="0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D0EF20E4-EF6A-470A-B3C9-B7FD6D0C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" y="1455344"/>
            <a:ext cx="10928981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Stabilization : Conjugate multiplication</a:t>
            </a:r>
            <a:r>
              <a:rPr lang="en-US" altLang="zh-CN" sz="2400" b="1" dirty="0"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Theoretical Sensing 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DEA0E1-3F56-4BAD-ACF7-03DB3CDFE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05" y="2472292"/>
            <a:ext cx="3732149" cy="2794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DFCFDE-0930-4DF9-9270-2B83D9BEC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4" y="2504501"/>
            <a:ext cx="4394173" cy="2762051"/>
          </a:xfrm>
          <a:prstGeom prst="rect">
            <a:avLst/>
          </a:prstGeom>
        </p:spPr>
      </p:pic>
      <p:sp>
        <p:nvSpPr>
          <p:cNvPr id="7" name="矩形 7">
            <a:extLst>
              <a:ext uri="{FF2B5EF4-FFF2-40B4-BE49-F238E27FC236}">
                <a16:creationId xmlns:a16="http://schemas.microsoft.com/office/drawing/2014/main" id="{1D9BD191-6038-460C-8A2D-E8417309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" y="1455344"/>
            <a:ext cx="10928981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Sensing : OFF State acts as a reference</a:t>
            </a:r>
            <a:endParaRPr lang="en-US" altLang="zh-CN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5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Theoretical Sensing 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E52BA3-A0E7-49F7-AFEA-A5C055DF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62" y="2837510"/>
            <a:ext cx="3337948" cy="28051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A4C076-5D1E-4710-BF6C-0B7F5E172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83" y="1522019"/>
            <a:ext cx="2744046" cy="1466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7AEC59-3868-4F0F-8CE4-2290C9B55891}"/>
                  </a:ext>
                </a:extLst>
              </p:cNvPr>
              <p:cNvSpPr txBox="1"/>
              <p:nvPr/>
            </p:nvSpPr>
            <p:spPr>
              <a:xfrm>
                <a:off x="525907" y="2575900"/>
                <a:ext cx="5497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</a:rPr>
                  <a:t>Rotation of backscatter signal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7AEC59-3868-4F0F-8CE4-2290C9B5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7" y="2575900"/>
                <a:ext cx="5497815" cy="523220"/>
              </a:xfrm>
              <a:prstGeom prst="rect">
                <a:avLst/>
              </a:prstGeom>
              <a:blipFill>
                <a:blip r:embed="rId5"/>
                <a:stretch>
                  <a:fillRect l="-2217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E5050A-DF42-4978-92BA-D4CE4669743E}"/>
                  </a:ext>
                </a:extLst>
              </p:cNvPr>
              <p:cNvSpPr txBox="1"/>
              <p:nvPr/>
            </p:nvSpPr>
            <p:spPr>
              <a:xfrm>
                <a:off x="643857" y="4906332"/>
                <a:ext cx="5497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</a:rPr>
                  <a:t>Movement of target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E5050A-DF42-4978-92BA-D4CE4669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7" y="4906332"/>
                <a:ext cx="5497815" cy="523220"/>
              </a:xfrm>
              <a:prstGeom prst="rect">
                <a:avLst/>
              </a:prstGeom>
              <a:blipFill>
                <a:blip r:embed="rId6"/>
                <a:stretch>
                  <a:fillRect l="-2331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下 8">
            <a:extLst>
              <a:ext uri="{FF2B5EF4-FFF2-40B4-BE49-F238E27FC236}">
                <a16:creationId xmlns:a16="http://schemas.microsoft.com/office/drawing/2014/main" id="{96389056-262B-4554-AD82-CCDF3C0A22F6}"/>
              </a:ext>
            </a:extLst>
          </p:cNvPr>
          <p:cNvSpPr/>
          <p:nvPr/>
        </p:nvSpPr>
        <p:spPr>
          <a:xfrm>
            <a:off x="1923797" y="3360730"/>
            <a:ext cx="817481" cy="1545602"/>
          </a:xfrm>
          <a:prstGeom prst="downArrow">
            <a:avLst/>
          </a:prstGeom>
          <a:solidFill>
            <a:srgbClr val="B1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52274F9-00A3-4C5F-8F78-CFB3378DAC2C}"/>
                  </a:ext>
                </a:extLst>
              </p:cNvPr>
              <p:cNvSpPr txBox="1"/>
              <p:nvPr/>
            </p:nvSpPr>
            <p:spPr>
              <a:xfrm>
                <a:off x="2741278" y="3610759"/>
                <a:ext cx="3282444" cy="91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𝑪𝒂𝒓𝒓𝒊𝒆𝒓</m:t>
                              </m:r>
                            </m:sub>
                          </m:sSub>
                        </m:den>
                      </m:f>
                      <m:r>
                        <a:rPr lang="zh-CN" alt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zh-CN" alt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52274F9-00A3-4C5F-8F78-CFB3378DA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78" y="3610759"/>
                <a:ext cx="3282444" cy="911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7">
            <a:extLst>
              <a:ext uri="{FF2B5EF4-FFF2-40B4-BE49-F238E27FC236}">
                <a16:creationId xmlns:a16="http://schemas.microsoft.com/office/drawing/2014/main" id="{A04B75B9-062F-454B-81B9-D6360181F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" y="1455344"/>
            <a:ext cx="10928981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Sensing : Movement of target</a:t>
            </a:r>
            <a:endParaRPr lang="en-US" altLang="zh-CN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1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3C1A8F-563D-4723-952B-ED28C3E6C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9" y="2270869"/>
            <a:ext cx="4526334" cy="2151048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65967ED0-3CDB-45C3-8EE5-0FAA5DCD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2235200"/>
            <a:ext cx="2631440" cy="4413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Communication</a:t>
            </a: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440B97E4-BA40-4D08-93FB-11E85326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3740123"/>
            <a:ext cx="2631440" cy="4413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Sensing</a:t>
            </a:r>
          </a:p>
        </p:txBody>
      </p:sp>
      <p:sp>
        <p:nvSpPr>
          <p:cNvPr id="5" name="乘号 4">
            <a:extLst>
              <a:ext uri="{FF2B5EF4-FFF2-40B4-BE49-F238E27FC236}">
                <a16:creationId xmlns:a16="http://schemas.microsoft.com/office/drawing/2014/main" id="{ECDDC251-3244-4A69-9665-31E2D3116009}"/>
              </a:ext>
            </a:extLst>
          </p:cNvPr>
          <p:cNvSpPr/>
          <p:nvPr/>
        </p:nvSpPr>
        <p:spPr>
          <a:xfrm>
            <a:off x="9276081" y="3627829"/>
            <a:ext cx="792480" cy="794088"/>
          </a:xfrm>
          <a:prstGeom prst="mathMultiply">
            <a:avLst>
              <a:gd name="adj1" fmla="val 17110"/>
            </a:avLst>
          </a:prstGeom>
          <a:solidFill>
            <a:srgbClr val="B1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 形 5">
            <a:extLst>
              <a:ext uri="{FF2B5EF4-FFF2-40B4-BE49-F238E27FC236}">
                <a16:creationId xmlns:a16="http://schemas.microsoft.com/office/drawing/2014/main" id="{8F13AB56-9E73-48E0-889C-75DC84AB41B6}"/>
              </a:ext>
            </a:extLst>
          </p:cNvPr>
          <p:cNvSpPr/>
          <p:nvPr/>
        </p:nvSpPr>
        <p:spPr>
          <a:xfrm rot="18587943">
            <a:off x="9309967" y="2160459"/>
            <a:ext cx="652709" cy="393968"/>
          </a:xfrm>
          <a:prstGeom prst="corner">
            <a:avLst>
              <a:gd name="adj1" fmla="val 36573"/>
              <a:gd name="adj2" fmla="val 34999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8F3E0FCF-5FE8-4089-984C-D3F47782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6" y="4730161"/>
            <a:ext cx="11610753" cy="12286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cs typeface="+mn-ea"/>
                <a:sym typeface="+mn-lt"/>
              </a:rPr>
              <a:t>Sensing sets higher requirements on channel quality than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249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29C419-5131-45E1-8BD6-5E3D1D907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4050"/>
            <a:ext cx="5084775" cy="38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B1001B"/>
                </a:solidFill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solidFill>
                <a:srgbClr val="B1001B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9E0EBC-6BBA-4971-8D2B-804F22B94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19" y="1817798"/>
            <a:ext cx="5098870" cy="3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Wireless Sensing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27DB06-4CFB-42C8-B6BE-DCF3EAB1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8" y="3193065"/>
            <a:ext cx="1392989" cy="139298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0A60E5D-D7EE-4FCB-BECC-B01DA93B7BFE}"/>
              </a:ext>
            </a:extLst>
          </p:cNvPr>
          <p:cNvSpPr txBox="1"/>
          <p:nvPr/>
        </p:nvSpPr>
        <p:spPr>
          <a:xfrm>
            <a:off x="599667" y="4692841"/>
            <a:ext cx="15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Acoustic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25E111-144F-4041-BDD5-7655418DD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6" y="3148153"/>
            <a:ext cx="1839174" cy="14772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686B67-EADE-4366-B8EA-E2556584F0C7}"/>
              </a:ext>
            </a:extLst>
          </p:cNvPr>
          <p:cNvSpPr txBox="1"/>
          <p:nvPr/>
        </p:nvSpPr>
        <p:spPr>
          <a:xfrm>
            <a:off x="2641691" y="4692841"/>
            <a:ext cx="161634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RFID</a:t>
            </a: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0A22C8-B35E-4A49-AC4D-BBC16E0EE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18" y="3016529"/>
            <a:ext cx="1843258" cy="18432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82FEC1D-F38D-4D8D-B631-CED977B5F05C}"/>
              </a:ext>
            </a:extLst>
          </p:cNvPr>
          <p:cNvSpPr txBox="1"/>
          <p:nvPr/>
        </p:nvSpPr>
        <p:spPr>
          <a:xfrm>
            <a:off x="5046141" y="4706850"/>
            <a:ext cx="177692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Wi-Fi</a:t>
            </a:r>
            <a:endParaRPr lang="zh-CN" altLang="en-US" sz="24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8FAEF1-47AD-4640-92A8-F4D064FFC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47" y="3327575"/>
            <a:ext cx="1823000" cy="11184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F813E4-FCCE-4EB8-9F6E-6FFBD1EE8A5A}"/>
              </a:ext>
            </a:extLst>
          </p:cNvPr>
          <p:cNvSpPr txBox="1"/>
          <p:nvPr/>
        </p:nvSpPr>
        <p:spPr>
          <a:xfrm>
            <a:off x="7626774" y="4692841"/>
            <a:ext cx="13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LoRa</a:t>
            </a:r>
            <a:endParaRPr lang="zh-CN" altLang="en-US" sz="24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C5DAA9-7BCE-4A04-A0AA-1BD4E1FB8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77" y="3237373"/>
            <a:ext cx="1439566" cy="14395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B7206F0-22A3-419B-B916-8B64D6A925A5}"/>
              </a:ext>
            </a:extLst>
          </p:cNvPr>
          <p:cNvSpPr txBox="1"/>
          <p:nvPr/>
        </p:nvSpPr>
        <p:spPr>
          <a:xfrm>
            <a:off x="9750179" y="4692841"/>
            <a:ext cx="16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/>
              <a:t>mmWave</a:t>
            </a:r>
            <a:endParaRPr lang="zh-CN" altLang="en-US" sz="2400" b="1" dirty="0"/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4D359919-F8E4-476D-872C-79571CD2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" y="1455344"/>
            <a:ext cx="10928981" cy="10750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Wireless Sensing has become a key enabling technology for ubiquitous Internet of Things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86736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5C6E8079-708C-491E-AF7E-2F01DF8B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2447312"/>
            <a:ext cx="5356520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Offset and Drift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9A0254-D7F4-4F24-AA31-356C9BD30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79" y="2010144"/>
            <a:ext cx="3294276" cy="25508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F8594D-667B-424A-A9A2-E4EDD8FCF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51" y="2019669"/>
            <a:ext cx="3381893" cy="25508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85A20A-289A-414D-8AA8-2CC1E3889C3F}"/>
              </a:ext>
            </a:extLst>
          </p:cNvPr>
          <p:cNvSpPr txBox="1"/>
          <p:nvPr/>
        </p:nvSpPr>
        <p:spPr>
          <a:xfrm>
            <a:off x="5330282" y="4561021"/>
            <a:ext cx="3294276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Carrier Frequency Offset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3C70DD-C04C-4930-8090-253E6799364A}"/>
              </a:ext>
            </a:extLst>
          </p:cNvPr>
          <p:cNvSpPr txBox="1"/>
          <p:nvPr/>
        </p:nvSpPr>
        <p:spPr>
          <a:xfrm>
            <a:off x="8818007" y="4561020"/>
            <a:ext cx="3294276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Sample Time Offset</a:t>
            </a:r>
          </a:p>
        </p:txBody>
      </p:sp>
    </p:spTree>
    <p:extLst>
      <p:ext uri="{BB962C8B-B14F-4D97-AF65-F5344CB8AC3E}">
        <p14:creationId xmlns:p14="http://schemas.microsoft.com/office/powerpoint/2010/main" val="128300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5C6E8079-708C-491E-AF7E-2F01DF8B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2447312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Offset and Drift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B1001B"/>
                </a:solidFill>
                <a:cs typeface="+mn-ea"/>
                <a:sym typeface="+mn-lt"/>
              </a:rPr>
              <a:t>Phases are distorted.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6E28FA-7F89-4208-9E28-A0FE3F149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14" y="1721701"/>
            <a:ext cx="5160118" cy="40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7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CFD82A-DC9B-4470-B461-0E3DF4045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26" y="2186630"/>
            <a:ext cx="3154412" cy="28607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A29AAC-D08E-4175-BEF0-FF621F101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38" y="2186630"/>
            <a:ext cx="3798167" cy="28607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5C6E8079-708C-491E-AF7E-2F01DF8B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2447312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Offset and Drift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Phases are distorted.</a:t>
            </a:r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0041AFD7-011D-45D7-B832-14528B10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3452610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Spectrum Leakage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B1001B"/>
                </a:solidFill>
                <a:cs typeface="+mn-ea"/>
                <a:sym typeface="+mn-lt"/>
              </a:rPr>
              <a:t>Signal are broken into pieces.</a:t>
            </a:r>
          </a:p>
        </p:txBody>
      </p:sp>
    </p:spTree>
    <p:extLst>
      <p:ext uri="{BB962C8B-B14F-4D97-AF65-F5344CB8AC3E}">
        <p14:creationId xmlns:p14="http://schemas.microsoft.com/office/powerpoint/2010/main" val="328533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5C6E8079-708C-491E-AF7E-2F01DF8B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2447312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Offset and Drift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Phases are distorted.</a:t>
            </a:r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0041AFD7-011D-45D7-B832-14528B10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3452610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Spectrum Leakage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Signal are broken into pieces.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E8564C35-A0C7-4DFA-8745-AC12026C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4457908"/>
            <a:ext cx="5356520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Multiplicative Noise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07FE67-B877-4B79-B952-664D9099C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05" y="1671489"/>
            <a:ext cx="5117702" cy="41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D4B9A4A-2448-444E-8FEF-F5F5FA5F8FB9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Challenges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BF64F1A3-EFDF-43F3-BF9D-9D265D4E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48162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Instability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State changes are submerged.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5C6E8079-708C-491E-AF7E-2F01DF8B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2447312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Offset and Drift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Phases are distorted.</a:t>
            </a:r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0041AFD7-011D-45D7-B832-14528B10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3452610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Spectrum Leakage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Signal are broken into pieces.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E8564C35-A0C7-4DFA-8745-AC12026C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4457908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B1001B"/>
                </a:solidFill>
                <a:cs typeface="+mn-ea"/>
                <a:sym typeface="+mn-lt"/>
              </a:rPr>
              <a:t>Multiplicative Noise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B1001B"/>
                </a:solidFill>
                <a:cs typeface="+mn-ea"/>
                <a:sym typeface="+mn-lt"/>
              </a:rPr>
              <a:t>Clustering algorithm is disturbed.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6AD60-69FF-4BA7-93BE-79353AB30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26" y="1824654"/>
            <a:ext cx="5292056" cy="38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pic>
        <p:nvPicPr>
          <p:cNvPr id="15" name="4">
            <a:extLst>
              <a:ext uri="{FF2B5EF4-FFF2-40B4-BE49-F238E27FC236}">
                <a16:creationId xmlns:a16="http://schemas.microsoft.com/office/drawing/2014/main" id="{0A7D0FC5-6DEB-410A-8D1F-E4D2345AD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11763375" cy="2701290"/>
          </a:xfrm>
          <a:prstGeom prst="rect">
            <a:avLst/>
          </a:prstGeom>
        </p:spPr>
      </p:pic>
      <p:pic>
        <p:nvPicPr>
          <p:cNvPr id="7" name="1">
            <a:extLst>
              <a:ext uri="{FF2B5EF4-FFF2-40B4-BE49-F238E27FC236}">
                <a16:creationId xmlns:a16="http://schemas.microsoft.com/office/drawing/2014/main" id="{26FD0628-CA57-4CD8-B211-A927FBE27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3929512" cy="2701290"/>
          </a:xfrm>
          <a:prstGeom prst="rect">
            <a:avLst/>
          </a:prstGeom>
        </p:spPr>
      </p:pic>
      <p:pic>
        <p:nvPicPr>
          <p:cNvPr id="8" name="2">
            <a:extLst>
              <a:ext uri="{FF2B5EF4-FFF2-40B4-BE49-F238E27FC236}">
                <a16:creationId xmlns:a16="http://schemas.microsoft.com/office/drawing/2014/main" id="{0D2C37F6-9D40-4947-9B63-29851B5CB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5996520" cy="27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19479A-345B-4343-9079-D641783DF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6" y="2447312"/>
            <a:ext cx="5646220" cy="2739712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5744B38F-F580-4007-936A-DEFB2105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Amplitude Envelope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25304C8E-D115-4994-B8D5-AD8653D4A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480" y="1445818"/>
            <a:ext cx="5356520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Impact of Offset and Drift</a:t>
            </a:r>
            <a:endParaRPr lang="en-US" altLang="zh-CN" sz="2400" b="1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5CC776-3326-4BE4-A713-9A256BAADA3B}"/>
                  </a:ext>
                </a:extLst>
              </p:cNvPr>
              <p:cNvSpPr txBox="1"/>
              <p:nvPr/>
            </p:nvSpPr>
            <p:spPr>
              <a:xfrm>
                <a:off x="6919169" y="2247257"/>
                <a:ext cx="44523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𝑏𝑎𝑠𝑒𝑏𝑎𝑛𝑑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5CC776-3326-4BE4-A713-9A256BAAD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69" y="2247257"/>
                <a:ext cx="4452319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0F0021-FB7F-4E6F-9902-B4CBB427E62A}"/>
                  </a:ext>
                </a:extLst>
              </p:cNvPr>
              <p:cNvSpPr txBox="1"/>
              <p:nvPr/>
            </p:nvSpPr>
            <p:spPr>
              <a:xfrm>
                <a:off x="6573578" y="2902022"/>
                <a:ext cx="5143500" cy="101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0</m:t>
                        </m:r>
                      </m:sub>
                    </m:sSub>
                    <m:r>
                      <a:rPr lang="en-US" altLang="zh-CN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b="1" dirty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and</m:t>
                    </m:r>
                    <m:r>
                      <a:rPr lang="en-US" altLang="zh-CN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 are determined by offsets and drifts.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0F0021-FB7F-4E6F-9902-B4CBB427E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78" y="2902022"/>
                <a:ext cx="5143500" cy="1013804"/>
              </a:xfrm>
              <a:prstGeom prst="rect">
                <a:avLst/>
              </a:prstGeom>
              <a:blipFill>
                <a:blip r:embed="rId5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pic>
        <p:nvPicPr>
          <p:cNvPr id="5" name="2">
            <a:extLst>
              <a:ext uri="{FF2B5EF4-FFF2-40B4-BE49-F238E27FC236}">
                <a16:creationId xmlns:a16="http://schemas.microsoft.com/office/drawing/2014/main" id="{C0544435-22D8-4C98-B841-CE72E21B7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5996520" cy="2701290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EA846720-D9ED-4CBD-80AA-BFF01DED2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9781042" cy="27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D81C9716-51EB-424E-803D-6D0013B9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51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Multiplicative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F25ABA-F227-4BC6-9F9E-83D0FA06A531}"/>
                  </a:ext>
                </a:extLst>
              </p:cNvPr>
              <p:cNvSpPr txBox="1"/>
              <p:nvPr/>
            </p:nvSpPr>
            <p:spPr>
              <a:xfrm>
                <a:off x="816856" y="2107292"/>
                <a:ext cx="4452319" cy="440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𝑛𝑜𝑖𝑠𝑒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F25ABA-F227-4BC6-9F9E-83D0FA06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6" y="2107292"/>
                <a:ext cx="4452319" cy="440890"/>
              </a:xfrm>
              <a:prstGeom prst="rect">
                <a:avLst/>
              </a:prstGeom>
              <a:blipFill>
                <a:blip r:embed="rId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D005736-2B86-4967-927E-B094C0B46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94" y="2694770"/>
            <a:ext cx="3856075" cy="28920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2142E0-9504-41EA-8BF7-B330E72A0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2" y="2694770"/>
            <a:ext cx="3856075" cy="289205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6E532B0-A3F7-4C93-A9C3-63DAB056ED2B}"/>
              </a:ext>
            </a:extLst>
          </p:cNvPr>
          <p:cNvSpPr txBox="1"/>
          <p:nvPr/>
        </p:nvSpPr>
        <p:spPr>
          <a:xfrm>
            <a:off x="1142506" y="5602192"/>
            <a:ext cx="2896817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I-Q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2457EC-8E17-42CE-AB38-D995B302DA60}"/>
              </a:ext>
            </a:extLst>
          </p:cNvPr>
          <p:cNvSpPr txBox="1"/>
          <p:nvPr/>
        </p:nvSpPr>
        <p:spPr>
          <a:xfrm>
            <a:off x="6686686" y="5602192"/>
            <a:ext cx="3716690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Logarithm of Amplitude-Phase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BDA686-6BDD-4455-AFF2-724601861F7C}"/>
                  </a:ext>
                </a:extLst>
              </p:cNvPr>
              <p:cNvSpPr txBox="1"/>
              <p:nvPr/>
            </p:nvSpPr>
            <p:spPr>
              <a:xfrm>
                <a:off x="6318871" y="1887140"/>
                <a:ext cx="53565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𝐿𝑜𝑔𝑎𝑟𝑖𝑡h𝑚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𝐴𝑚𝑝𝑙𝑖𝑡𝑢𝑑𝑒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𝑙𝑜𝑔𝐴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BDA686-6BDD-4455-AFF2-724601861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71" y="1887140"/>
                <a:ext cx="5356520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118A480-C9A8-4E09-A1E3-E954B2E20393}"/>
                  </a:ext>
                </a:extLst>
              </p:cNvPr>
              <p:cNvSpPr txBox="1"/>
              <p:nvPr/>
            </p:nvSpPr>
            <p:spPr>
              <a:xfrm>
                <a:off x="5932296" y="2349003"/>
                <a:ext cx="61296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118A480-C9A8-4E09-A1E3-E954B2E2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296" y="2349003"/>
                <a:ext cx="612967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D81C9716-51EB-424E-803D-6D0013B9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Cluster Identification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551F679-5D95-47DC-9E69-78152E6DB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33" y="1844483"/>
            <a:ext cx="7130962" cy="312618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8EBE5BC-238D-4462-9E8A-56AD3E670003}"/>
              </a:ext>
            </a:extLst>
          </p:cNvPr>
          <p:cNvSpPr txBox="1"/>
          <p:nvPr/>
        </p:nvSpPr>
        <p:spPr>
          <a:xfrm>
            <a:off x="0" y="2695184"/>
            <a:ext cx="478140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The movement between the adjacent sensing units is small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0C1AF7-4169-4A2E-A5D8-CECE89A2BE85}"/>
              </a:ext>
            </a:extLst>
          </p:cNvPr>
          <p:cNvSpPr txBox="1"/>
          <p:nvPr/>
        </p:nvSpPr>
        <p:spPr>
          <a:xfrm>
            <a:off x="4647591" y="4970664"/>
            <a:ext cx="2896817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Misaligned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49AB7B-2F05-4416-98A9-AAF1573B3557}"/>
              </a:ext>
            </a:extLst>
          </p:cNvPr>
          <p:cNvSpPr txBox="1"/>
          <p:nvPr/>
        </p:nvSpPr>
        <p:spPr>
          <a:xfrm>
            <a:off x="8525814" y="4996197"/>
            <a:ext cx="2896817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30000"/>
              </a:lnSpc>
              <a:defRPr/>
            </a:pPr>
            <a:r>
              <a:rPr lang="en-US" altLang="zh-CN" b="1" dirty="0">
                <a:cs typeface="+mn-ea"/>
                <a:sym typeface="+mn-lt"/>
              </a:rPr>
              <a:t>Aligned </a:t>
            </a:r>
          </a:p>
        </p:txBody>
      </p:sp>
    </p:spTree>
    <p:extLst>
      <p:ext uri="{BB962C8B-B14F-4D97-AF65-F5344CB8AC3E}">
        <p14:creationId xmlns:p14="http://schemas.microsoft.com/office/powerpoint/2010/main" val="24431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Wireless Sensing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EEFDF0-DC7D-4144-94A9-4711AB97C584}"/>
              </a:ext>
            </a:extLst>
          </p:cNvPr>
          <p:cNvSpPr txBox="1"/>
          <p:nvPr/>
        </p:nvSpPr>
        <p:spPr>
          <a:xfrm>
            <a:off x="3547408" y="1611956"/>
            <a:ext cx="2834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motion and activity sensing</a:t>
            </a:r>
            <a:endParaRPr lang="zh-CN" altLang="en-US" sz="24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891715-577D-474A-AF0D-D8A0C2EDE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68" y="3815996"/>
            <a:ext cx="3056197" cy="20036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6F3B989-A860-472F-A04C-B5D7AFB5C46F}"/>
              </a:ext>
            </a:extLst>
          </p:cNvPr>
          <p:cNvSpPr txBox="1"/>
          <p:nvPr/>
        </p:nvSpPr>
        <p:spPr>
          <a:xfrm>
            <a:off x="9598978" y="3752096"/>
            <a:ext cx="312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material sensing</a:t>
            </a:r>
            <a:endParaRPr lang="zh-CN" altLang="en-US" sz="24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FA27D0-9CB4-4D4E-86EF-6B66D4203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8" y="1613220"/>
            <a:ext cx="3011767" cy="19249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EDC34C-2533-40A1-9FAF-CAB469401A2D}"/>
              </a:ext>
            </a:extLst>
          </p:cNvPr>
          <p:cNvSpPr txBox="1"/>
          <p:nvPr/>
        </p:nvSpPr>
        <p:spPr>
          <a:xfrm>
            <a:off x="9517973" y="1607222"/>
            <a:ext cx="268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mobility measurement</a:t>
            </a:r>
            <a:endParaRPr lang="zh-CN" altLang="en-US" sz="24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49B635-8B07-4A69-BD8A-42E948E84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6344"/>
          <a:stretch/>
        </p:blipFill>
        <p:spPr>
          <a:xfrm>
            <a:off x="434124" y="3844852"/>
            <a:ext cx="3011767" cy="192491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003E765-23E5-4FDA-B31D-8E3177910D52}"/>
              </a:ext>
            </a:extLst>
          </p:cNvPr>
          <p:cNvSpPr txBox="1"/>
          <p:nvPr/>
        </p:nvSpPr>
        <p:spPr>
          <a:xfrm>
            <a:off x="3563375" y="3798262"/>
            <a:ext cx="269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environmental sensing</a:t>
            </a:r>
            <a:endParaRPr lang="zh-CN" altLang="en-US" sz="2400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FBE8E32-020C-4A91-8C10-095E09893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9" y="1613221"/>
            <a:ext cx="3056197" cy="19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System Design</a:t>
            </a:r>
          </a:p>
        </p:txBody>
      </p:sp>
      <p:pic>
        <p:nvPicPr>
          <p:cNvPr id="4" name="3">
            <a:extLst>
              <a:ext uri="{FF2B5EF4-FFF2-40B4-BE49-F238E27FC236}">
                <a16:creationId xmlns:a16="http://schemas.microsoft.com/office/drawing/2014/main" id="{EA846720-D9ED-4CBD-80AA-BFF01DED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9781042" cy="2701290"/>
          </a:xfrm>
          <a:prstGeom prst="rect">
            <a:avLst/>
          </a:prstGeom>
        </p:spPr>
      </p:pic>
      <p:pic>
        <p:nvPicPr>
          <p:cNvPr id="15" name="4">
            <a:extLst>
              <a:ext uri="{FF2B5EF4-FFF2-40B4-BE49-F238E27FC236}">
                <a16:creationId xmlns:a16="http://schemas.microsoft.com/office/drawing/2014/main" id="{0A7D0FC5-6DEB-410A-8D1F-E4D2345AD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080706"/>
            <a:ext cx="11763375" cy="27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E722AB-6824-43D0-A1BA-EC6D02AEB617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Settings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E8AEE9-A78F-4F75-BD80-7928762A7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87" y="1577641"/>
            <a:ext cx="5203004" cy="3702718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363C8C35-1B8A-4666-A9FA-D19323957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5203004" cy="40423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Receiver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USRP N210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Transmitter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 err="1">
                <a:cs typeface="+mn-ea"/>
                <a:sym typeface="+mn-lt"/>
              </a:rPr>
              <a:t>Semtech</a:t>
            </a:r>
            <a:r>
              <a:rPr lang="en-US" altLang="zh-CN" sz="2400" dirty="0">
                <a:cs typeface="+mn-ea"/>
                <a:sym typeface="+mn-lt"/>
              </a:rPr>
              <a:t> SX1276 chip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Carrier Frequency: 902MHz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Bandwidth: 500KHz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Backscatter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WISP 5.0</a:t>
            </a:r>
          </a:p>
        </p:txBody>
      </p:sp>
    </p:spTree>
    <p:extLst>
      <p:ext uri="{BB962C8B-B14F-4D97-AF65-F5344CB8AC3E}">
        <p14:creationId xmlns:p14="http://schemas.microsoft.com/office/powerpoint/2010/main" val="2806486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E722AB-6824-43D0-A1BA-EC6D02AEB617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Settings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C6BDE3-4940-41F0-98F4-3B27DB948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87" y="1558307"/>
            <a:ext cx="5290484" cy="3722052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F49B0D95-D63A-404B-B37C-CC27402A5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5203004" cy="40423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Receiver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USRP N210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Transmitter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 err="1">
                <a:cs typeface="+mn-ea"/>
                <a:sym typeface="+mn-lt"/>
              </a:rPr>
              <a:t>Semtech</a:t>
            </a:r>
            <a:r>
              <a:rPr lang="en-US" altLang="zh-CN" sz="2400" dirty="0">
                <a:cs typeface="+mn-ea"/>
                <a:sym typeface="+mn-lt"/>
              </a:rPr>
              <a:t> SX1276 chip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Carrier Frequency: 902MHz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Bandwidth: 500KHz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Backscatter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+mn-ea"/>
                <a:sym typeface="+mn-lt"/>
              </a:rPr>
              <a:t>WISP 5.0</a:t>
            </a:r>
          </a:p>
        </p:txBody>
      </p:sp>
    </p:spTree>
    <p:extLst>
      <p:ext uri="{BB962C8B-B14F-4D97-AF65-F5344CB8AC3E}">
        <p14:creationId xmlns:p14="http://schemas.microsoft.com/office/powerpoint/2010/main" val="94120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E862AE-3084-4E4F-9AA0-7F01C0E43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59" y="1539259"/>
            <a:ext cx="2860346" cy="332777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5BBF7DD-E7F8-4C10-AFF9-EAA72DEDCF23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Evaluation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52D715-27B0-47DE-8648-A861F98FA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17" y="1539259"/>
            <a:ext cx="2860345" cy="3327772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9B0F6AEA-E07B-47FC-8485-CC980C6C7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5203004" cy="37222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What we sense?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Motion period</a:t>
            </a:r>
          </a:p>
          <a:p>
            <a:pPr marL="1200150" lvl="2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cs typeface="+mn-ea"/>
                <a:sym typeface="+mn-lt"/>
              </a:rPr>
              <a:t>How fast a cyclist breaths?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Motion amplitude</a:t>
            </a:r>
          </a:p>
          <a:p>
            <a:pPr marL="1200150" lvl="2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cs typeface="+mn-ea"/>
                <a:sym typeface="+mn-lt"/>
              </a:rPr>
              <a:t>How deep a cyclist breaths?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Metrics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Motion period deviation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Motion amplitude deviation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918268-2BE9-453F-A358-E8DE05AB4C7C}"/>
              </a:ext>
            </a:extLst>
          </p:cNvPr>
          <p:cNvSpPr txBox="1"/>
          <p:nvPr/>
        </p:nvSpPr>
        <p:spPr>
          <a:xfrm>
            <a:off x="5757804" y="4867031"/>
            <a:ext cx="2896817" cy="38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altLang="zh-CN" sz="1600" b="1" dirty="0">
                <a:cs typeface="+mn-ea"/>
                <a:sym typeface="+mn-lt"/>
              </a:rPr>
              <a:t>Motion period deviation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1F6937-BC8A-4C51-8C09-5C780B31E9BB}"/>
              </a:ext>
            </a:extLst>
          </p:cNvPr>
          <p:cNvSpPr txBox="1"/>
          <p:nvPr/>
        </p:nvSpPr>
        <p:spPr>
          <a:xfrm>
            <a:off x="8891519" y="4867031"/>
            <a:ext cx="3213776" cy="38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altLang="zh-CN" sz="1600" b="1" dirty="0">
                <a:cs typeface="+mn-ea"/>
                <a:sym typeface="+mn-lt"/>
              </a:rPr>
              <a:t>Motion amplitude deviation</a:t>
            </a:r>
          </a:p>
        </p:txBody>
      </p:sp>
    </p:spTree>
    <p:extLst>
      <p:ext uri="{BB962C8B-B14F-4D97-AF65-F5344CB8AC3E}">
        <p14:creationId xmlns:p14="http://schemas.microsoft.com/office/powerpoint/2010/main" val="36450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BBF7DD-E7F8-4C10-AFF9-EAA72DEDCF23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Evaluation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08475A-3C0D-4E5F-8486-E1B248AA4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4" y="2286167"/>
            <a:ext cx="2605054" cy="30307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D37072-2545-4643-995A-441186A9F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16" y="2286168"/>
            <a:ext cx="2605054" cy="3030763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4E1A795F-C4A0-43EF-991E-9182B314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4" y="1541069"/>
            <a:ext cx="7265405" cy="4413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Motion period deviation of Palantir in different 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2B1C25-9823-45B5-89EF-3C4774770C07}"/>
              </a:ext>
            </a:extLst>
          </p:cNvPr>
          <p:cNvSpPr txBox="1"/>
          <p:nvPr/>
        </p:nvSpPr>
        <p:spPr>
          <a:xfrm>
            <a:off x="1007224" y="5420634"/>
            <a:ext cx="162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Motion Amplitude</a:t>
            </a:r>
            <a:endParaRPr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27370F-6C92-4DB1-8F54-C4F5348883C9}"/>
              </a:ext>
            </a:extLst>
          </p:cNvPr>
          <p:cNvSpPr txBox="1"/>
          <p:nvPr/>
        </p:nvSpPr>
        <p:spPr>
          <a:xfrm>
            <a:off x="3893786" y="5420634"/>
            <a:ext cx="162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Motion Frequency</a:t>
            </a:r>
            <a:endParaRPr lang="zh-CN" altLang="en-US" sz="20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4C85C12-5385-4A63-ABF5-B92763CA3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78" y="2286167"/>
            <a:ext cx="2605054" cy="30307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785B3-29AF-451D-BEF4-EE26A6D0E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40" y="2286167"/>
            <a:ext cx="2605054" cy="30307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239000A-9BA7-4605-8F91-FA04FCCB41FC}"/>
              </a:ext>
            </a:extLst>
          </p:cNvPr>
          <p:cNvSpPr txBox="1"/>
          <p:nvPr/>
        </p:nvSpPr>
        <p:spPr>
          <a:xfrm>
            <a:off x="6780348" y="5420634"/>
            <a:ext cx="16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Interference</a:t>
            </a:r>
            <a:endParaRPr lang="zh-CN" altLang="en-US" sz="20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3C6ABB-35E5-4EB9-ADB8-3EB036B124E3}"/>
              </a:ext>
            </a:extLst>
          </p:cNvPr>
          <p:cNvSpPr txBox="1"/>
          <p:nvPr/>
        </p:nvSpPr>
        <p:spPr>
          <a:xfrm>
            <a:off x="9730708" y="5316930"/>
            <a:ext cx="162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Mobile</a:t>
            </a:r>
          </a:p>
          <a:p>
            <a:pPr algn="ctr"/>
            <a:r>
              <a:rPr lang="en-US" altLang="zh-CN" sz="2000" b="1" dirty="0"/>
              <a:t>Scenario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66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E722AB-6824-43D0-A1BA-EC6D02AEB617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Case Study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D1B16E-C4FF-44EC-BEE7-832DA81C3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0875" y="2093198"/>
            <a:ext cx="3589237" cy="2691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50EBAC-2926-42DC-843D-CA3E8C2A7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2700" y="2093198"/>
            <a:ext cx="3589236" cy="26919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495934B-BB3D-4A18-9794-8D05F4CF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55" y="1541069"/>
            <a:ext cx="5203004" cy="36357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Receiver: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Stationary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Transmitter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Attached on a sharing bicycle</a:t>
            </a:r>
            <a:endParaRPr lang="en-US" altLang="zh-CN" sz="2800" b="1" dirty="0">
              <a:cs typeface="+mn-ea"/>
              <a:sym typeface="+mn-lt"/>
            </a:endParaRP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cs typeface="+mn-ea"/>
                <a:sym typeface="+mn-lt"/>
              </a:rPr>
              <a:t>Backscatter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Attached to a volunteer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2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65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9C1A847-5B4B-4E6E-9F4D-10B8A6AC7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03" y="3796813"/>
            <a:ext cx="3257199" cy="22412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B96026-87E0-49F2-8CFC-FF0AF6CF8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03" y="3796812"/>
            <a:ext cx="3257201" cy="22412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F34F42-DFF3-4468-998A-D92482DC1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05" y="1602792"/>
            <a:ext cx="3257199" cy="22412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D8E1622-619C-4C17-B072-510E32D2F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02" y="1602791"/>
            <a:ext cx="3257200" cy="2241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5BBF7DD-E7F8-4C10-AFF9-EAA72DEDCF23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Case Study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BEA3E2-BFD9-474E-A310-5FE3409EEA5A}"/>
              </a:ext>
            </a:extLst>
          </p:cNvPr>
          <p:cNvSpPr txBox="1"/>
          <p:nvPr/>
        </p:nvSpPr>
        <p:spPr>
          <a:xfrm>
            <a:off x="0" y="2263292"/>
            <a:ext cx="2896817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30000"/>
              </a:lnSpc>
              <a:defRPr/>
            </a:pPr>
            <a:r>
              <a:rPr lang="en-US" altLang="zh-CN" sz="2000" b="1" dirty="0">
                <a:cs typeface="+mn-ea"/>
                <a:sym typeface="+mn-lt"/>
              </a:rPr>
              <a:t>Stationary in 10 m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9251C4-9E38-4600-A4EB-233F58095E54}"/>
              </a:ext>
            </a:extLst>
          </p:cNvPr>
          <p:cNvSpPr txBox="1"/>
          <p:nvPr/>
        </p:nvSpPr>
        <p:spPr>
          <a:xfrm>
            <a:off x="8949017" y="2263292"/>
            <a:ext cx="2896817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altLang="zh-CN" sz="2000" b="1" dirty="0">
                <a:cs typeface="+mn-ea"/>
                <a:sym typeface="+mn-lt"/>
              </a:rPr>
              <a:t>Stationary in 100 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C49BA1-874B-4FC2-BD20-D9BF2CB2524B}"/>
              </a:ext>
            </a:extLst>
          </p:cNvPr>
          <p:cNvSpPr txBox="1"/>
          <p:nvPr/>
        </p:nvSpPr>
        <p:spPr>
          <a:xfrm>
            <a:off x="-1" y="4710993"/>
            <a:ext cx="2896817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30000"/>
              </a:lnSpc>
              <a:defRPr/>
            </a:pPr>
            <a:r>
              <a:rPr lang="en-US" altLang="zh-CN" sz="2000" b="1" dirty="0">
                <a:cs typeface="+mn-ea"/>
                <a:sym typeface="+mn-lt"/>
              </a:rPr>
              <a:t>Riding at low speed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531739F-6462-4FF0-9747-1289E81475C8}"/>
              </a:ext>
            </a:extLst>
          </p:cNvPr>
          <p:cNvSpPr txBox="1"/>
          <p:nvPr/>
        </p:nvSpPr>
        <p:spPr>
          <a:xfrm>
            <a:off x="8993972" y="4710993"/>
            <a:ext cx="2896817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altLang="zh-CN" sz="2000" b="1" dirty="0">
                <a:cs typeface="+mn-ea"/>
                <a:sym typeface="+mn-lt"/>
              </a:rPr>
              <a:t>Riding at high speed</a:t>
            </a:r>
          </a:p>
        </p:txBody>
      </p:sp>
    </p:spTree>
    <p:extLst>
      <p:ext uri="{BB962C8B-B14F-4D97-AF65-F5344CB8AC3E}">
        <p14:creationId xmlns:p14="http://schemas.microsoft.com/office/powerpoint/2010/main" val="3174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8D2E09A-8727-4FF8-8E81-76E8D12B1CA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Conclusion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A79D96AC-43B1-4BA6-BB94-0F3480F2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21" y="1560119"/>
            <a:ext cx="11449557" cy="124803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Present a first-of-its-kind long-range sensing system based on the LoRa backscatter.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>
                <a:cs typeface="+mn-ea"/>
                <a:sym typeface="+mn-lt"/>
              </a:rPr>
              <a:t>Extends the sensing range to 100 m.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>
                <a:cs typeface="+mn-ea"/>
                <a:sym typeface="+mn-lt"/>
              </a:rPr>
              <a:t>Applied to both stationary and mobile targets.</a:t>
            </a: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7648B0F1-AAE1-4338-A63B-F91EDCD0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20" y="2942326"/>
            <a:ext cx="11449557" cy="124803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Separate the coupled challenges and design a complete signal processing scheme. 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>
                <a:cs typeface="+mn-ea"/>
                <a:sym typeface="+mn-lt"/>
              </a:rPr>
              <a:t>Fill the gaps between sensing and communication.</a:t>
            </a:r>
          </a:p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1B614F68-0259-48DA-A6F6-E0795E02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20" y="3996683"/>
            <a:ext cx="11449557" cy="9214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Evaluate the performance of Palantir by performing comprehensive benchmark experiments.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89FD026-1056-4E00-87BA-B25B003F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19" y="5052327"/>
            <a:ext cx="11449557" cy="44133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cs typeface="+mn-ea"/>
                <a:sym typeface="+mn-lt"/>
              </a:rPr>
              <a:t>Build a prototype and conduct a case study of respiration monitoring.</a:t>
            </a:r>
            <a:endParaRPr lang="en-US" altLang="zh-CN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8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87167" y="2468192"/>
            <a:ext cx="8910536" cy="143634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Thanks for Listening</a:t>
            </a:r>
            <a:endParaRPr lang="zh-CN" altLang="en-US" sz="6600" b="1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1"/>
            <a:ext cx="12192000" cy="112474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" y="5733256"/>
            <a:ext cx="12192000" cy="112474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E1E401-2171-4F66-91C4-41F251E25A72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595959"/>
                </a:solidFill>
              </a:rPr>
              <a:t>Backup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D81C9716-51EB-424E-803D-6D0013B9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6" y="1445819"/>
            <a:ext cx="5356520" cy="10014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>
                <a:solidFill>
                  <a:srgbClr val="595959"/>
                </a:solidFill>
                <a:cs typeface="+mn-ea"/>
                <a:sym typeface="+mn-lt"/>
              </a:rPr>
              <a:t>Cluster Identification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EBE5BC-238D-4462-9E8A-56AD3E670003}"/>
              </a:ext>
            </a:extLst>
          </p:cNvPr>
          <p:cNvSpPr txBox="1"/>
          <p:nvPr/>
        </p:nvSpPr>
        <p:spPr>
          <a:xfrm>
            <a:off x="0" y="2695184"/>
            <a:ext cx="478140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The movement between the adjacent sensing units is small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498F9A-5EED-4CE1-A3B7-0A08F31FF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76" y="1104633"/>
            <a:ext cx="5504893" cy="48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How to Sense a Long-Range Mobile Target?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B2E4DC-0E49-4E0A-8E1B-BD3A9C431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" y="1899869"/>
            <a:ext cx="4976107" cy="361086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E2C6A12-9A3B-41C1-AF2A-B9D037E67E57}"/>
              </a:ext>
            </a:extLst>
          </p:cNvPr>
          <p:cNvSpPr txBox="1"/>
          <p:nvPr/>
        </p:nvSpPr>
        <p:spPr>
          <a:xfrm>
            <a:off x="6473381" y="1899869"/>
            <a:ext cx="497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Long-Range Mobile Target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FBD302-D217-4A6A-A1EB-20337332D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72" y="2025696"/>
            <a:ext cx="1185864" cy="1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How to Sense a Long-Range Mobile Target?</a:t>
            </a:r>
          </a:p>
        </p:txBody>
      </p:sp>
      <p:graphicFrame>
        <p:nvGraphicFramePr>
          <p:cNvPr id="6" name="bg">
            <a:extLst>
              <a:ext uri="{FF2B5EF4-FFF2-40B4-BE49-F238E27FC236}">
                <a16:creationId xmlns:a16="http://schemas.microsoft.com/office/drawing/2014/main" id="{0718C946-D12C-40C9-8B1C-66A2E2D04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26823"/>
              </p:ext>
            </p:extLst>
          </p:nvPr>
        </p:nvGraphicFramePr>
        <p:xfrm>
          <a:off x="342361" y="1536353"/>
          <a:ext cx="7180102" cy="423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PDF" r:id="rId4" imgW="0" imgH="360" progId="FoxitPhantomPDF.Document">
                  <p:embed/>
                </p:oleObj>
              </mc:Choice>
              <mc:Fallback>
                <p:oleObj name="PDF" r:id="rId4" imgW="0" imgH="360" progId="FoxitPhantomPDF.Document">
                  <p:embed/>
                  <p:pic>
                    <p:nvPicPr>
                      <p:cNvPr id="5" name="bg">
                        <a:extLst>
                          <a:ext uri="{FF2B5EF4-FFF2-40B4-BE49-F238E27FC236}">
                            <a16:creationId xmlns:a16="http://schemas.microsoft.com/office/drawing/2014/main" id="{DE5DF9E5-6E41-46A0-82E9-4E5F4F47E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361" y="1536353"/>
                        <a:ext cx="7180102" cy="4236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yclist1">
            <a:extLst>
              <a:ext uri="{FF2B5EF4-FFF2-40B4-BE49-F238E27FC236}">
                <a16:creationId xmlns:a16="http://schemas.microsoft.com/office/drawing/2014/main" id="{95D9A41C-D4EB-4B10-8B1C-F29D03DA2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81" y="2124122"/>
            <a:ext cx="1859563" cy="1481346"/>
          </a:xfrm>
          <a:prstGeom prst="rect">
            <a:avLst/>
          </a:prstGeom>
        </p:spPr>
      </p:pic>
      <p:pic>
        <p:nvPicPr>
          <p:cNvPr id="8" name="cyclist2">
            <a:extLst>
              <a:ext uri="{FF2B5EF4-FFF2-40B4-BE49-F238E27FC236}">
                <a16:creationId xmlns:a16="http://schemas.microsoft.com/office/drawing/2014/main" id="{73956F90-F630-499C-92C1-B3AC3ADFD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81" y="2124122"/>
            <a:ext cx="1859563" cy="1481346"/>
          </a:xfrm>
          <a:prstGeom prst="rect">
            <a:avLst/>
          </a:prstGeom>
        </p:spPr>
      </p:pic>
      <p:pic>
        <p:nvPicPr>
          <p:cNvPr id="9" name="11">
            <a:extLst>
              <a:ext uri="{FF2B5EF4-FFF2-40B4-BE49-F238E27FC236}">
                <a16:creationId xmlns:a16="http://schemas.microsoft.com/office/drawing/2014/main" id="{19FD0394-C659-4AB7-AEB9-F740E94EF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31" y="5362076"/>
            <a:ext cx="650235" cy="311570"/>
          </a:xfrm>
          <a:prstGeom prst="rect">
            <a:avLst/>
          </a:prstGeom>
        </p:spPr>
      </p:pic>
      <p:pic>
        <p:nvPicPr>
          <p:cNvPr id="10" name="12">
            <a:extLst>
              <a:ext uri="{FF2B5EF4-FFF2-40B4-BE49-F238E27FC236}">
                <a16:creationId xmlns:a16="http://schemas.microsoft.com/office/drawing/2014/main" id="{901C56F6-46A1-43D7-BD52-B5DEE6238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56" y="2964297"/>
            <a:ext cx="650235" cy="286466"/>
          </a:xfrm>
          <a:prstGeom prst="rect">
            <a:avLst/>
          </a:prstGeom>
        </p:spPr>
      </p:pic>
      <p:pic>
        <p:nvPicPr>
          <p:cNvPr id="11" name="Gateway">
            <a:extLst>
              <a:ext uri="{FF2B5EF4-FFF2-40B4-BE49-F238E27FC236}">
                <a16:creationId xmlns:a16="http://schemas.microsoft.com/office/drawing/2014/main" id="{BDC2E3C2-2574-4035-9D54-E056F40A7B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10" y="2001112"/>
            <a:ext cx="1005580" cy="1604356"/>
          </a:xfrm>
          <a:prstGeom prst="rect">
            <a:avLst/>
          </a:prstGeom>
        </p:spPr>
      </p:pic>
      <p:pic>
        <p:nvPicPr>
          <p:cNvPr id="12" name="LoRa">
            <a:extLst>
              <a:ext uri="{FF2B5EF4-FFF2-40B4-BE49-F238E27FC236}">
                <a16:creationId xmlns:a16="http://schemas.microsoft.com/office/drawing/2014/main" id="{BE5ACA4B-AADB-4856-BBA8-88E02681B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00" y="2332425"/>
            <a:ext cx="2197154" cy="1064740"/>
          </a:xfrm>
          <a:prstGeom prst="rect">
            <a:avLst/>
          </a:prstGeom>
        </p:spPr>
      </p:pic>
      <p:graphicFrame>
        <p:nvGraphicFramePr>
          <p:cNvPr id="16" name="1">
            <a:extLst>
              <a:ext uri="{FF2B5EF4-FFF2-40B4-BE49-F238E27FC236}">
                <a16:creationId xmlns:a16="http://schemas.microsoft.com/office/drawing/2014/main" id="{EBE6AA37-46EE-4BFC-8C59-DF892B133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23537"/>
              </p:ext>
            </p:extLst>
          </p:nvPr>
        </p:nvGraphicFramePr>
        <p:xfrm>
          <a:off x="342360" y="1536353"/>
          <a:ext cx="7180100" cy="42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PDF" r:id="rId11" imgW="0" imgH="360" progId="FoxitPhantomPDF.Document">
                  <p:embed/>
                </p:oleObj>
              </mc:Choice>
              <mc:Fallback>
                <p:oleObj name="PDF" r:id="rId11" imgW="0" imgH="360" progId="FoxitPhantomPDF.Document">
                  <p:embed/>
                  <p:pic>
                    <p:nvPicPr>
                      <p:cNvPr id="3" name="1">
                        <a:extLst>
                          <a:ext uri="{FF2B5EF4-FFF2-40B4-BE49-F238E27FC236}">
                            <a16:creationId xmlns:a16="http://schemas.microsoft.com/office/drawing/2014/main" id="{48BB31B3-2BE7-4AD7-93A1-10E1C7293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360" y="1536353"/>
                        <a:ext cx="7180100" cy="423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8633 0.28542 " pathEditMode="relative" rAng="0" ptsTypes="AA">
                                      <p:cBhvr>
                                        <p:cTn id="1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142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200" fill="hold"/>
                                        <p:tgtEl>
                                          <p:spTgt spid="7"/>
                                        </p:tgtEl>
                                      </p:cBhvr>
                                      <p:by x="72000" y="72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50612 -0.03565 " pathEditMode="relative" rAng="0" ptsTypes="AA">
                                      <p:cBhvr>
                                        <p:cTn id="2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17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200" fill="hold"/>
                                        <p:tgtEl>
                                          <p:spTgt spid="8"/>
                                        </p:tgtEl>
                                      </p:cBhvr>
                                      <p:by x="44000" y="4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1927 0.28426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142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116 L -0.45286 0.05324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How to Sense a Long-Range Mobile Target?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FE4377-07C3-4EF8-BDFA-CB537922C489}"/>
              </a:ext>
            </a:extLst>
          </p:cNvPr>
          <p:cNvSpPr txBox="1"/>
          <p:nvPr/>
        </p:nvSpPr>
        <p:spPr>
          <a:xfrm>
            <a:off x="276413" y="5209935"/>
            <a:ext cx="33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CSS modulation of LoRa</a:t>
            </a: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E4E9BB-8D3B-41F3-BE3E-05FD54113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5" y="1625563"/>
            <a:ext cx="619991" cy="61999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7B7DC23-136F-43A9-80F1-DC79FDDBC52F}"/>
              </a:ext>
            </a:extLst>
          </p:cNvPr>
          <p:cNvGrpSpPr/>
          <p:nvPr/>
        </p:nvGrpSpPr>
        <p:grpSpPr>
          <a:xfrm rot="20589463">
            <a:off x="5456262" y="2574376"/>
            <a:ext cx="4982688" cy="209464"/>
            <a:chOff x="6183338" y="4376112"/>
            <a:chExt cx="4982688" cy="20946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DF6A190-0FC8-4164-9FF6-AD0F7C7FEAA3}"/>
                </a:ext>
              </a:extLst>
            </p:cNvPr>
            <p:cNvSpPr/>
            <p:nvPr/>
          </p:nvSpPr>
          <p:spPr>
            <a:xfrm>
              <a:off x="6495683" y="4441356"/>
              <a:ext cx="4346044" cy="78979"/>
            </a:xfrm>
            <a:prstGeom prst="rect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03CFA30A-49B7-4246-904E-4485466F63C9}"/>
                </a:ext>
              </a:extLst>
            </p:cNvPr>
            <p:cNvSpPr/>
            <p:nvPr/>
          </p:nvSpPr>
          <p:spPr>
            <a:xfrm rot="5400000">
              <a:off x="10892774" y="4312324"/>
              <a:ext cx="209463" cy="337041"/>
            </a:xfrm>
            <a:prstGeom prst="triangle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268A89A6-F2B0-4DD1-AA1F-CA2D3E9CD7DB}"/>
                </a:ext>
              </a:extLst>
            </p:cNvPr>
            <p:cNvSpPr/>
            <p:nvPr/>
          </p:nvSpPr>
          <p:spPr>
            <a:xfrm rot="16200000">
              <a:off x="6247127" y="4312323"/>
              <a:ext cx="209463" cy="337041"/>
            </a:xfrm>
            <a:prstGeom prst="triangle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4FCE457-AC9C-4FF9-880A-65232A21F1FB}"/>
              </a:ext>
            </a:extLst>
          </p:cNvPr>
          <p:cNvSpPr txBox="1"/>
          <p:nvPr/>
        </p:nvSpPr>
        <p:spPr>
          <a:xfrm>
            <a:off x="8228356" y="2632350"/>
            <a:ext cx="338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3272"/>
                </a:solidFill>
              </a:rPr>
              <a:t>Communication range:</a:t>
            </a:r>
          </a:p>
          <a:p>
            <a:pPr algn="ctr"/>
            <a:r>
              <a:rPr lang="en-US" altLang="zh-CN" sz="2400" b="1" dirty="0">
                <a:solidFill>
                  <a:srgbClr val="003272"/>
                </a:solidFill>
              </a:rPr>
              <a:t> several kilometers</a:t>
            </a:r>
            <a:endParaRPr lang="zh-CN" altLang="en-US" sz="2400" b="1" dirty="0">
              <a:solidFill>
                <a:srgbClr val="003272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5E8746-F785-4FAB-9DA2-4C7C03790233}"/>
              </a:ext>
            </a:extLst>
          </p:cNvPr>
          <p:cNvSpPr txBox="1"/>
          <p:nvPr/>
        </p:nvSpPr>
        <p:spPr>
          <a:xfrm>
            <a:off x="7737391" y="3843456"/>
            <a:ext cx="117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Sensing</a:t>
            </a:r>
          </a:p>
          <a:p>
            <a:pPr algn="ctr"/>
            <a:r>
              <a:rPr lang="en-US" altLang="zh-CN" sz="2000" b="1" dirty="0"/>
              <a:t>Target</a:t>
            </a:r>
            <a:endParaRPr lang="zh-CN" altLang="en-US" sz="20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56C40C-0A69-46F1-892F-8DD814709979}"/>
              </a:ext>
            </a:extLst>
          </p:cNvPr>
          <p:cNvSpPr txBox="1"/>
          <p:nvPr/>
        </p:nvSpPr>
        <p:spPr>
          <a:xfrm>
            <a:off x="10794919" y="1586456"/>
            <a:ext cx="128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LoRa node</a:t>
            </a:r>
            <a:endParaRPr lang="zh-CN" altLang="en-US" sz="20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476144-10B9-43E7-AECF-655EAE41C379}"/>
              </a:ext>
            </a:extLst>
          </p:cNvPr>
          <p:cNvSpPr txBox="1"/>
          <p:nvPr/>
        </p:nvSpPr>
        <p:spPr>
          <a:xfrm>
            <a:off x="4490968" y="4101508"/>
            <a:ext cx="35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1001B"/>
                </a:solidFill>
              </a:rPr>
              <a:t>Sensing range:</a:t>
            </a:r>
          </a:p>
          <a:p>
            <a:pPr algn="ctr"/>
            <a:r>
              <a:rPr lang="en-US" altLang="zh-CN" sz="2400" b="1" dirty="0">
                <a:solidFill>
                  <a:srgbClr val="B1001B"/>
                </a:solidFill>
              </a:rPr>
              <a:t> tens of meters</a:t>
            </a:r>
            <a:endParaRPr lang="zh-CN" altLang="en-US" sz="2400" b="1" dirty="0">
              <a:solidFill>
                <a:srgbClr val="B1001B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1EE3372-2FEA-40C3-97D7-9F539D7BA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50" y="3163817"/>
            <a:ext cx="886197" cy="9293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5A4F2F2-F70B-40EF-9F93-DA3D92267BC4}"/>
              </a:ext>
            </a:extLst>
          </p:cNvPr>
          <p:cNvSpPr txBox="1"/>
          <p:nvPr/>
        </p:nvSpPr>
        <p:spPr>
          <a:xfrm>
            <a:off x="4442463" y="2507051"/>
            <a:ext cx="12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LoRa Gateway</a:t>
            </a:r>
            <a:endParaRPr lang="zh-CN" altLang="en-US" sz="2000" b="1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8510EB5-2813-4708-9165-CBE94F421528}"/>
              </a:ext>
            </a:extLst>
          </p:cNvPr>
          <p:cNvGrpSpPr/>
          <p:nvPr/>
        </p:nvGrpSpPr>
        <p:grpSpPr>
          <a:xfrm rot="576927">
            <a:off x="5588907" y="3738698"/>
            <a:ext cx="1606844" cy="173962"/>
            <a:chOff x="6183338" y="4376112"/>
            <a:chExt cx="2250412" cy="209463"/>
          </a:xfrm>
          <a:solidFill>
            <a:srgbClr val="B1001B"/>
          </a:solidFill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6838218-8DDB-4399-894D-554B8F7A6134}"/>
                </a:ext>
              </a:extLst>
            </p:cNvPr>
            <p:cNvSpPr/>
            <p:nvPr/>
          </p:nvSpPr>
          <p:spPr>
            <a:xfrm>
              <a:off x="6495683" y="4441355"/>
              <a:ext cx="1606291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1001B"/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7FB5C640-79EA-45C0-8A06-C1331603EFFE}"/>
                </a:ext>
              </a:extLst>
            </p:cNvPr>
            <p:cNvSpPr/>
            <p:nvPr/>
          </p:nvSpPr>
          <p:spPr>
            <a:xfrm rot="5400000">
              <a:off x="8160498" y="4312323"/>
              <a:ext cx="209463" cy="3370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1001B"/>
                </a:solidFill>
              </a:endParaRP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A99F465B-BC8C-4AF4-BEBE-91C33D4F1F82}"/>
                </a:ext>
              </a:extLst>
            </p:cNvPr>
            <p:cNvSpPr/>
            <p:nvPr/>
          </p:nvSpPr>
          <p:spPr>
            <a:xfrm rot="16200000">
              <a:off x="6247127" y="4312323"/>
              <a:ext cx="209463" cy="3370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1001B"/>
                </a:solidFill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B99FE99-C8CE-40F8-8DEF-97B0BFB0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00" y="3833921"/>
            <a:ext cx="760809" cy="76080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222AE8-ED57-417B-9332-58347D9C2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" y="1715000"/>
            <a:ext cx="3434871" cy="34280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F0913F6-974F-4B6E-B74B-912D4AC56C45}"/>
              </a:ext>
            </a:extLst>
          </p:cNvPr>
          <p:cNvSpPr txBox="1"/>
          <p:nvPr/>
        </p:nvSpPr>
        <p:spPr>
          <a:xfrm>
            <a:off x="246498" y="5765987"/>
            <a:ext cx="107420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* </a:t>
            </a:r>
            <a:r>
              <a:rPr lang="en-US" altLang="zh-CN" sz="1100" dirty="0" err="1"/>
              <a:t>Fusang</a:t>
            </a:r>
            <a:r>
              <a:rPr lang="en-US" altLang="zh-CN" sz="1100" dirty="0"/>
              <a:t> Zhang, </a:t>
            </a:r>
            <a:r>
              <a:rPr lang="en-US" altLang="zh-CN" sz="1100" dirty="0" err="1"/>
              <a:t>Zhaoxin</a:t>
            </a:r>
            <a:r>
              <a:rPr lang="en-US" altLang="zh-CN" sz="1100" dirty="0"/>
              <a:t> Chang, Kai </a:t>
            </a:r>
            <a:r>
              <a:rPr lang="en-US" altLang="zh-CN" sz="1100" dirty="0" err="1"/>
              <a:t>Niu</a:t>
            </a:r>
            <a:r>
              <a:rPr lang="en-US" altLang="zh-CN" sz="1100" dirty="0"/>
              <a:t>, </a:t>
            </a:r>
            <a:r>
              <a:rPr lang="en-US" altLang="zh-CN" sz="1100" dirty="0" err="1"/>
              <a:t>Jie</a:t>
            </a:r>
            <a:r>
              <a:rPr lang="en-US" altLang="zh-CN" sz="1100" dirty="0"/>
              <a:t> </a:t>
            </a:r>
            <a:r>
              <a:rPr lang="en-US" altLang="zh-CN" sz="1100" dirty="0" err="1"/>
              <a:t>Xiong</a:t>
            </a:r>
            <a:r>
              <a:rPr lang="en-US" altLang="zh-CN" sz="1100" dirty="0"/>
              <a:t>, </a:t>
            </a:r>
            <a:r>
              <a:rPr lang="en-US" altLang="zh-CN" sz="1100" dirty="0" err="1"/>
              <a:t>Beihong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Jin</a:t>
            </a:r>
            <a:r>
              <a:rPr lang="en-US" altLang="zh-CN" sz="1100" dirty="0"/>
              <a:t>, Qin </a:t>
            </a:r>
            <a:r>
              <a:rPr lang="en-US" altLang="zh-CN" sz="1100" dirty="0" err="1"/>
              <a:t>Lv</a:t>
            </a:r>
            <a:r>
              <a:rPr lang="en-US" altLang="zh-CN" sz="1100" dirty="0"/>
              <a:t>, and Daqing Zhang. 2020. Exploring LoRa for Long-range Through-wall Sensing. Proc. ACM Interact. Mob. Wearable Ubiquitous Technol. 4, 2, Article 68 (June 2020), 27 pages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3956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How to Sense a Long-Range Mobile Target?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3097D24-33CC-4C99-A767-C9EE6B9F99DE}"/>
              </a:ext>
            </a:extLst>
          </p:cNvPr>
          <p:cNvSpPr/>
          <p:nvPr/>
        </p:nvSpPr>
        <p:spPr>
          <a:xfrm>
            <a:off x="4328549" y="1395732"/>
            <a:ext cx="4255598" cy="4249908"/>
          </a:xfrm>
          <a:prstGeom prst="ellipse">
            <a:avLst/>
          </a:prstGeom>
          <a:solidFill>
            <a:srgbClr val="1A99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1001B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CAA33B-418F-486B-ABD7-E950DB257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86" y="3052229"/>
            <a:ext cx="886197" cy="92935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17BE00D-BD66-4320-9143-2D763FBEA8BD}"/>
              </a:ext>
            </a:extLst>
          </p:cNvPr>
          <p:cNvGrpSpPr/>
          <p:nvPr/>
        </p:nvGrpSpPr>
        <p:grpSpPr>
          <a:xfrm rot="576927">
            <a:off x="6929443" y="3627110"/>
            <a:ext cx="1606844" cy="173962"/>
            <a:chOff x="6183338" y="4376112"/>
            <a:chExt cx="2250412" cy="209463"/>
          </a:xfrm>
          <a:solidFill>
            <a:srgbClr val="B1001B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C22563F-64F5-45F0-A774-6B527E4B4C92}"/>
                </a:ext>
              </a:extLst>
            </p:cNvPr>
            <p:cNvSpPr/>
            <p:nvPr/>
          </p:nvSpPr>
          <p:spPr>
            <a:xfrm>
              <a:off x="6495683" y="4441355"/>
              <a:ext cx="1606291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1001B"/>
                </a:solidFill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6ED5607C-5398-4D26-B1B2-69F0F2F5ED12}"/>
                </a:ext>
              </a:extLst>
            </p:cNvPr>
            <p:cNvSpPr/>
            <p:nvPr/>
          </p:nvSpPr>
          <p:spPr>
            <a:xfrm rot="5400000">
              <a:off x="8160498" y="4312323"/>
              <a:ext cx="209463" cy="3370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1001B"/>
                </a:solidFill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DD3B274C-0AAD-44C9-8143-10756226AF82}"/>
                </a:ext>
              </a:extLst>
            </p:cNvPr>
            <p:cNvSpPr/>
            <p:nvPr/>
          </p:nvSpPr>
          <p:spPr>
            <a:xfrm rot="16200000">
              <a:off x="6247127" y="4312323"/>
              <a:ext cx="209463" cy="3370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B1001B"/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3BDC224-B95D-4B92-A9D6-356B67639E0F}"/>
              </a:ext>
            </a:extLst>
          </p:cNvPr>
          <p:cNvSpPr txBox="1"/>
          <p:nvPr/>
        </p:nvSpPr>
        <p:spPr>
          <a:xfrm>
            <a:off x="831433" y="2121722"/>
            <a:ext cx="350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Long Sensing Range</a:t>
            </a:r>
            <a:endParaRPr lang="zh-CN" altLang="en-US" sz="2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522747-0442-40A9-AD53-67BC466092BC}"/>
              </a:ext>
            </a:extLst>
          </p:cNvPr>
          <p:cNvSpPr txBox="1"/>
          <p:nvPr/>
        </p:nvSpPr>
        <p:spPr>
          <a:xfrm>
            <a:off x="5782999" y="2395463"/>
            <a:ext cx="12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LoRa Gateway</a:t>
            </a:r>
            <a:endParaRPr lang="zh-CN" altLang="en-US" sz="20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8B34368-6FFB-4B2F-A8CB-3FC91A788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0" y="1722530"/>
            <a:ext cx="760809" cy="7608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B723AF-11A7-415D-A115-284066643A10}"/>
              </a:ext>
            </a:extLst>
          </p:cNvPr>
          <p:cNvSpPr txBox="1"/>
          <p:nvPr/>
        </p:nvSpPr>
        <p:spPr>
          <a:xfrm>
            <a:off x="9289018" y="1921667"/>
            <a:ext cx="189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Sensing Target</a:t>
            </a:r>
            <a:endParaRPr lang="zh-CN" altLang="en-US" sz="20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0EC7B7-9F5D-4CD9-97B7-B873F03CB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76" y="2540946"/>
            <a:ext cx="483209" cy="4832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01276B-4774-415D-A94F-8CEEF638E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89" y="2975819"/>
            <a:ext cx="454829" cy="45482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6277A9B-BEF0-4E09-868E-B9E5A3169D05}"/>
              </a:ext>
            </a:extLst>
          </p:cNvPr>
          <p:cNvSpPr txBox="1"/>
          <p:nvPr/>
        </p:nvSpPr>
        <p:spPr>
          <a:xfrm>
            <a:off x="9293969" y="3001786"/>
            <a:ext cx="277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Other Moving Target</a:t>
            </a:r>
            <a:endParaRPr lang="zh-CN" altLang="en-US" sz="20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678BD5C-711C-4A03-B085-AA31738AA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8" y="4542167"/>
            <a:ext cx="454829" cy="4548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5FC2E0-8DE3-4AD0-92BF-45101183F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3" y="3305278"/>
            <a:ext cx="454829" cy="4548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66C0A18-0087-4E8D-A39D-8F4F626EC7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87" y="1733358"/>
            <a:ext cx="454829" cy="45482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30CB579-4723-439A-A6D9-65516298F0BF}"/>
              </a:ext>
            </a:extLst>
          </p:cNvPr>
          <p:cNvSpPr txBox="1"/>
          <p:nvPr/>
        </p:nvSpPr>
        <p:spPr>
          <a:xfrm>
            <a:off x="820290" y="4747443"/>
            <a:ext cx="350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More Moving Targets</a:t>
            </a:r>
            <a:endParaRPr lang="zh-CN" altLang="en-US" sz="2800" b="1" dirty="0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02ACCE8E-7C4A-4398-BADB-CE60AC4F586E}"/>
              </a:ext>
            </a:extLst>
          </p:cNvPr>
          <p:cNvSpPr/>
          <p:nvPr/>
        </p:nvSpPr>
        <p:spPr>
          <a:xfrm>
            <a:off x="1938865" y="2923392"/>
            <a:ext cx="817481" cy="1545602"/>
          </a:xfrm>
          <a:prstGeom prst="downArrow">
            <a:avLst/>
          </a:prstGeom>
          <a:solidFill>
            <a:srgbClr val="B1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C1987E-6428-4BF2-BA56-CD92AA4D6EDF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How to Sense a Long-Range Mobile Target?</a:t>
            </a:r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6C46630B-9AC1-404E-A005-21708DC43E06}"/>
              </a:ext>
            </a:extLst>
          </p:cNvPr>
          <p:cNvSpPr/>
          <p:nvPr/>
        </p:nvSpPr>
        <p:spPr>
          <a:xfrm>
            <a:off x="1938865" y="2923392"/>
            <a:ext cx="817481" cy="1545602"/>
          </a:xfrm>
          <a:prstGeom prst="downArrow">
            <a:avLst/>
          </a:prstGeom>
          <a:solidFill>
            <a:srgbClr val="B1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41436124-7313-429C-A9A1-9626B55A5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04" y="2270172"/>
            <a:ext cx="886197" cy="92935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D8383C2B-DFAC-4CBE-B5B1-163D6B4E17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1999">
            <a:off x="5080232" y="3477623"/>
            <a:ext cx="2273623" cy="2376030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30CF92F8-625A-412A-ACBF-63C3473DAE95}"/>
              </a:ext>
            </a:extLst>
          </p:cNvPr>
          <p:cNvSpPr txBox="1"/>
          <p:nvPr/>
        </p:nvSpPr>
        <p:spPr>
          <a:xfrm>
            <a:off x="4542557" y="1639867"/>
            <a:ext cx="12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LoRa Gateway</a:t>
            </a:r>
            <a:endParaRPr lang="zh-CN" altLang="en-US" sz="2000" b="1" dirty="0"/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52E477E1-38F7-48C7-9CB9-10B8F5473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88" y="4576980"/>
            <a:ext cx="886197" cy="929350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DA407A69-9312-4765-8CE8-15A2AF23EB30}"/>
              </a:ext>
            </a:extLst>
          </p:cNvPr>
          <p:cNvSpPr txBox="1"/>
          <p:nvPr/>
        </p:nvSpPr>
        <p:spPr>
          <a:xfrm>
            <a:off x="4475978" y="3926475"/>
            <a:ext cx="12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LoRa Gateway</a:t>
            </a:r>
            <a:endParaRPr lang="zh-CN" altLang="en-US" sz="2000" b="1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591B79E0-A00F-45BE-BF61-3C7DA908FB4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359">
            <a:off x="5091566" y="2696563"/>
            <a:ext cx="2273623" cy="237603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1A950DD1-EE6D-4727-A0CC-6987EC6AB5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70" y="3035891"/>
            <a:ext cx="454829" cy="454829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28D9A19-F671-42AE-BFD7-BF48F162A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7" y="5228492"/>
            <a:ext cx="454829" cy="454829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0576CB85-AA51-49F3-BA51-3C732EDC6CE4}"/>
              </a:ext>
            </a:extLst>
          </p:cNvPr>
          <p:cNvSpPr txBox="1"/>
          <p:nvPr/>
        </p:nvSpPr>
        <p:spPr>
          <a:xfrm>
            <a:off x="650247" y="4705272"/>
            <a:ext cx="350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Stationary Target</a:t>
            </a:r>
            <a:endParaRPr lang="zh-CN" altLang="en-US" sz="2800" b="1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C7E209A9-7990-4472-BD08-A9F3AFA17F3A}"/>
              </a:ext>
            </a:extLst>
          </p:cNvPr>
          <p:cNvSpPr txBox="1"/>
          <p:nvPr/>
        </p:nvSpPr>
        <p:spPr>
          <a:xfrm>
            <a:off x="685262" y="2242621"/>
            <a:ext cx="350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Beamforming</a:t>
            </a:r>
            <a:endParaRPr lang="zh-CN" altLang="en-US" sz="2800" b="1" dirty="0"/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C9BB6E04-D8E7-47A3-A16A-FB90B9D6A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06" y="3988593"/>
            <a:ext cx="645768" cy="645768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22C94EEC-FA07-47A2-8E15-611EC3B056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0" y="1722530"/>
            <a:ext cx="760809" cy="760809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B8FA0A4E-77FB-42F5-A7D3-CD9FEA8DA2F3}"/>
              </a:ext>
            </a:extLst>
          </p:cNvPr>
          <p:cNvSpPr txBox="1"/>
          <p:nvPr/>
        </p:nvSpPr>
        <p:spPr>
          <a:xfrm>
            <a:off x="9289018" y="1921667"/>
            <a:ext cx="189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Sensing Target</a:t>
            </a:r>
            <a:endParaRPr lang="zh-CN" altLang="en-US" sz="2000" b="1" dirty="0"/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D3F45690-659E-4918-B335-3606817AA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89" y="2975819"/>
            <a:ext cx="454829" cy="454829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E848DF63-C474-4C38-8A0F-7EFA85D86710}"/>
              </a:ext>
            </a:extLst>
          </p:cNvPr>
          <p:cNvSpPr txBox="1"/>
          <p:nvPr/>
        </p:nvSpPr>
        <p:spPr>
          <a:xfrm>
            <a:off x="9293969" y="3001786"/>
            <a:ext cx="277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Other Moving Target</a:t>
            </a:r>
            <a:endParaRPr lang="zh-CN" altLang="en-US" sz="20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B69F78-042B-4C08-BB5A-D3A4CAE24F2C}"/>
              </a:ext>
            </a:extLst>
          </p:cNvPr>
          <p:cNvSpPr txBox="1"/>
          <p:nvPr/>
        </p:nvSpPr>
        <p:spPr>
          <a:xfrm>
            <a:off x="271324" y="5850962"/>
            <a:ext cx="107420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* </a:t>
            </a:r>
            <a:r>
              <a:rPr lang="en-US" altLang="zh-CN" sz="1100" dirty="0" err="1"/>
              <a:t>Binbin</a:t>
            </a:r>
            <a:r>
              <a:rPr lang="en-US" altLang="zh-CN" sz="1100" dirty="0"/>
              <a:t> </a:t>
            </a:r>
            <a:r>
              <a:rPr lang="en-US" altLang="zh-CN" sz="1100" dirty="0" err="1"/>
              <a:t>Xie</a:t>
            </a:r>
            <a:r>
              <a:rPr lang="en-US" altLang="zh-CN" sz="1100" dirty="0"/>
              <a:t> and </a:t>
            </a:r>
            <a:r>
              <a:rPr lang="en-US" altLang="zh-CN" sz="1100" dirty="0" err="1"/>
              <a:t>Jie</a:t>
            </a:r>
            <a:r>
              <a:rPr lang="en-US" altLang="zh-CN" sz="1100" dirty="0"/>
              <a:t> </a:t>
            </a:r>
            <a:r>
              <a:rPr lang="en-US" altLang="zh-CN" sz="1100" dirty="0" err="1"/>
              <a:t>Xiong</a:t>
            </a:r>
            <a:r>
              <a:rPr lang="en-US" altLang="zh-CN" sz="1100" dirty="0"/>
              <a:t>. 2020. Combating interference for long range LoRa sensing. In Proceedings of the 18th Conference on Embedded Networked Sensor Systems (</a:t>
            </a:r>
            <a:r>
              <a:rPr lang="en-US" altLang="zh-CN" sz="1100" dirty="0" err="1"/>
              <a:t>SenSys</a:t>
            </a:r>
            <a:r>
              <a:rPr lang="en-US" altLang="zh-CN" sz="1100" dirty="0"/>
              <a:t> '20).</a:t>
            </a:r>
            <a:endParaRPr lang="zh-CN" altLang="en-US" sz="11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CF541BD-2ED3-41EB-BC32-71E142B46C43}"/>
              </a:ext>
            </a:extLst>
          </p:cNvPr>
          <p:cNvSpPr txBox="1"/>
          <p:nvPr/>
        </p:nvSpPr>
        <p:spPr>
          <a:xfrm>
            <a:off x="7163761" y="4892406"/>
            <a:ext cx="373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B1001B"/>
                </a:solidFill>
              </a:rPr>
              <a:t>Fail to sense mobile target</a:t>
            </a:r>
            <a:endParaRPr lang="zh-CN" altLang="en-US" sz="2400" b="1" dirty="0">
              <a:solidFill>
                <a:srgbClr val="B10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16524 0.0055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/>
      <p:bldP spid="7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BFDDD42-985C-4AA2-BA92-7F5A4E159C54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/>
              <a:t>Palantir : LoRa Backscatter-Based Sensing</a:t>
            </a:r>
          </a:p>
        </p:txBody>
      </p:sp>
      <p:graphicFrame>
        <p:nvGraphicFramePr>
          <p:cNvPr id="4" name="1">
            <a:extLst>
              <a:ext uri="{FF2B5EF4-FFF2-40B4-BE49-F238E27FC236}">
                <a16:creationId xmlns:a16="http://schemas.microsoft.com/office/drawing/2014/main" id="{B26D5A11-3211-4994-BC73-ED65CF5E2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55820"/>
              </p:ext>
            </p:extLst>
          </p:nvPr>
        </p:nvGraphicFramePr>
        <p:xfrm>
          <a:off x="342360" y="1539125"/>
          <a:ext cx="7180100" cy="42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PDF" r:id="rId4" imgW="0" imgH="360" progId="FoxitPhantomPDF.Document">
                  <p:embed/>
                </p:oleObj>
              </mc:Choice>
              <mc:Fallback>
                <p:oleObj name="PDF" r:id="rId4" imgW="0" imgH="360" progId="FoxitPhantomPDF.Document">
                  <p:embed/>
                  <p:pic>
                    <p:nvPicPr>
                      <p:cNvPr id="17" name="1">
                        <a:extLst>
                          <a:ext uri="{FF2B5EF4-FFF2-40B4-BE49-F238E27FC236}">
                            <a16:creationId xmlns:a16="http://schemas.microsoft.com/office/drawing/2014/main" id="{429E4885-78CE-46C0-A946-A152EA8C0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360" y="1539125"/>
                        <a:ext cx="7180100" cy="423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ag">
            <a:extLst>
              <a:ext uri="{FF2B5EF4-FFF2-40B4-BE49-F238E27FC236}">
                <a16:creationId xmlns:a16="http://schemas.microsoft.com/office/drawing/2014/main" id="{F4188907-E424-4887-9A83-EBF9D898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80" y="2335197"/>
            <a:ext cx="1974149" cy="1060937"/>
          </a:xfrm>
          <a:prstGeom prst="rect">
            <a:avLst/>
          </a:prstGeom>
        </p:spPr>
      </p:pic>
      <p:graphicFrame>
        <p:nvGraphicFramePr>
          <p:cNvPr id="6" name="2">
            <a:extLst>
              <a:ext uri="{FF2B5EF4-FFF2-40B4-BE49-F238E27FC236}">
                <a16:creationId xmlns:a16="http://schemas.microsoft.com/office/drawing/2014/main" id="{961BD355-F56A-4974-B52C-CB8E23943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2976"/>
              </p:ext>
            </p:extLst>
          </p:nvPr>
        </p:nvGraphicFramePr>
        <p:xfrm>
          <a:off x="342360" y="1541896"/>
          <a:ext cx="7175402" cy="423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PDF" r:id="rId7" imgW="0" imgH="360" progId="FoxitPhantomPDF.Document">
                  <p:embed/>
                </p:oleObj>
              </mc:Choice>
              <mc:Fallback>
                <p:oleObj name="PDF" r:id="rId7" imgW="0" imgH="360" progId="FoxitPhantomPDF.Document">
                  <p:embed/>
                  <p:pic>
                    <p:nvPicPr>
                      <p:cNvPr id="4" name="2">
                        <a:extLst>
                          <a:ext uri="{FF2B5EF4-FFF2-40B4-BE49-F238E27FC236}">
                            <a16:creationId xmlns:a16="http://schemas.microsoft.com/office/drawing/2014/main" id="{E0442A1F-63F9-4740-B4D9-4EE65BCD4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360" y="1541896"/>
                        <a:ext cx="7175402" cy="423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7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62239 0.18519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3023</Words>
  <Application>Microsoft Office PowerPoint</Application>
  <PresentationFormat>宽屏</PresentationFormat>
  <Paragraphs>341</Paragraphs>
  <Slides>39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Arial Unicode MS</vt:lpstr>
      <vt:lpstr>LinBiolinumT</vt:lpstr>
      <vt:lpstr>LinLibertineT</vt:lpstr>
      <vt:lpstr>等线</vt:lpstr>
      <vt:lpstr>黑体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PDF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毕业答辩类</dc:title>
  <dc:subject>RP</dc:subject>
  <dc:creator>ASUS</dc:creator>
  <cp:keywords>RP</cp:keywords>
  <dc:description>RP</dc:description>
  <cp:lastModifiedBy>jht</cp:lastModifiedBy>
  <cp:revision>94</cp:revision>
  <dcterms:created xsi:type="dcterms:W3CDTF">2018-03-09T07:37:07Z</dcterms:created>
  <dcterms:modified xsi:type="dcterms:W3CDTF">2021-11-16T09:02:15Z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