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57" r:id="rId4"/>
    <p:sldId id="260" r:id="rId5"/>
    <p:sldId id="299" r:id="rId6"/>
    <p:sldId id="317" r:id="rId7"/>
    <p:sldId id="318" r:id="rId8"/>
    <p:sldId id="266" r:id="rId9"/>
    <p:sldId id="300" r:id="rId10"/>
    <p:sldId id="268" r:id="rId11"/>
    <p:sldId id="320" r:id="rId12"/>
    <p:sldId id="264" r:id="rId13"/>
    <p:sldId id="267" r:id="rId14"/>
    <p:sldId id="301" r:id="rId15"/>
    <p:sldId id="325" r:id="rId16"/>
    <p:sldId id="270" r:id="rId17"/>
    <p:sldId id="271" r:id="rId18"/>
    <p:sldId id="327" r:id="rId19"/>
    <p:sldId id="328" r:id="rId20"/>
    <p:sldId id="330" r:id="rId21"/>
    <p:sldId id="329" r:id="rId22"/>
    <p:sldId id="272" r:id="rId23"/>
    <p:sldId id="315" r:id="rId24"/>
    <p:sldId id="275" r:id="rId25"/>
    <p:sldId id="277" r:id="rId26"/>
    <p:sldId id="307" r:id="rId27"/>
    <p:sldId id="322" r:id="rId28"/>
    <p:sldId id="282" r:id="rId29"/>
    <p:sldId id="316" r:id="rId30"/>
    <p:sldId id="284" r:id="rId31"/>
    <p:sldId id="321" r:id="rId32"/>
    <p:sldId id="286" r:id="rId33"/>
    <p:sldId id="287" r:id="rId34"/>
    <p:sldId id="305" r:id="rId35"/>
    <p:sldId id="294" r:id="rId36"/>
    <p:sldId id="331" r:id="rId37"/>
    <p:sldId id="298" r:id="rId38"/>
    <p:sldId id="297" r:id="rId39"/>
    <p:sldId id="265" r:id="rId40"/>
    <p:sldId id="273" r:id="rId41"/>
    <p:sldId id="274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85" r:id="rId50"/>
    <p:sldId id="332" r:id="rId51"/>
    <p:sldId id="333" r:id="rId52"/>
    <p:sldId id="334" r:id="rId53"/>
    <p:sldId id="335" r:id="rId54"/>
    <p:sldId id="336" r:id="rId55"/>
    <p:sldId id="337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6FAC46"/>
    <a:srgbClr val="92D050"/>
    <a:srgbClr val="5B9BD5"/>
    <a:srgbClr val="FF0000"/>
    <a:srgbClr val="2E75B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6" autoAdjust="0"/>
    <p:restoredTop sz="65515" autoAdjust="0"/>
  </p:normalViewPr>
  <p:slideViewPr>
    <p:cSldViewPr snapToGrid="0">
      <p:cViewPr varScale="1">
        <p:scale>
          <a:sx n="69" d="100"/>
          <a:sy n="69" d="100"/>
        </p:scale>
        <p:origin x="664" y="11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8C103-6450-4992-814D-54FE0CF7C22B}" type="datetimeFigureOut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A82CD-FF97-4428-85C1-F5C9758B86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2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</a:t>
            </a:r>
            <a:r>
              <a:rPr lang="en-US" altLang="zh-CN" baseline="0" dirty="0"/>
              <a:t> afternoon everyone, I’m </a:t>
            </a:r>
            <a:r>
              <a:rPr lang="en-US" altLang="zh-CN" baseline="0" dirty="0" err="1"/>
              <a:t>MengJin</a:t>
            </a:r>
            <a:r>
              <a:rPr lang="en-US" altLang="zh-CN" baseline="0" dirty="0"/>
              <a:t> from northwest university in Xi’an China.</a:t>
            </a:r>
          </a:p>
          <a:p>
            <a:r>
              <a:rPr lang="en-US" altLang="zh-CN" baseline="0" dirty="0"/>
              <a:t>Today, I’m going to show with you our recent work, titled ”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: Practical Parallel Decoding for Backscatter Communication”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This is a joint work between northwest university and Tsinghua university.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8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en-US" altLang="zh-CN" baseline="0" dirty="0"/>
              <a:t> in practice, </a:t>
            </a:r>
            <a:r>
              <a:rPr lang="en-US" altLang="zh-CN" dirty="0"/>
              <a:t>we observe both</a:t>
            </a:r>
            <a:r>
              <a:rPr lang="en-US" altLang="zh-CN" baseline="0" dirty="0"/>
              <a:t> </a:t>
            </a:r>
            <a:r>
              <a:rPr lang="en-US" altLang="zh-CN" dirty="0"/>
              <a:t>dynamic and irregular</a:t>
            </a:r>
            <a:r>
              <a:rPr lang="en-US" altLang="zh-CN" baseline="0" dirty="0"/>
              <a:t> </a:t>
            </a:r>
            <a:r>
              <a:rPr lang="en-US" altLang="zh-CN" dirty="0"/>
              <a:t>signals in the IQ domain.</a:t>
            </a:r>
          </a:p>
          <a:p>
            <a:r>
              <a:rPr lang="en-US" altLang="zh-CN" dirty="0"/>
              <a:t>For</a:t>
            </a:r>
            <a:r>
              <a:rPr lang="en-US" altLang="zh-CN" baseline="0" dirty="0"/>
              <a:t> example, if the tags are moved,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91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the position of the cluster will change with the dynamic environment.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And also, when two tags become to close, tags may backscatter the signals from nearby tags. </a:t>
            </a:r>
          </a:p>
          <a:p>
            <a:r>
              <a:rPr lang="en-US" altLang="zh-CN" baseline="0" dirty="0"/>
              <a:t>In this case, we can observe the non-linear dependency in the collided signals.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At last, in a low SNR scenario, noise from the environment will increase the radius of the clusters, which incurs overlap between clusters. So we cannot even separate different clusters in this case.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Clearly, its challenging to identify the clusters based on their locations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IQ</a:t>
            </a:r>
            <a:r>
              <a:rPr lang="zh-CN" altLang="en-US" baseline="0" dirty="0"/>
              <a:t> </a:t>
            </a:r>
            <a:r>
              <a:rPr lang="en-US" altLang="zh-CN" baseline="0" dirty="0"/>
              <a:t>domain.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26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en-US" altLang="zh-CN" baseline="0" dirty="0"/>
              <a:t> solve this problem, </a:t>
            </a:r>
            <a:r>
              <a:rPr lang="en-US" altLang="zh-CN" dirty="0"/>
              <a:t>some more recent works combine time and IQ domain signal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clusters.</a:t>
            </a:r>
          </a:p>
          <a:p>
            <a:r>
              <a:rPr lang="en-US" altLang="zh-CN" baseline="0" dirty="0"/>
              <a:t>Specifically, by leveraging the reader’s capacity to sample at a much higher rate than the tag, we can extract each signal edge.</a:t>
            </a:r>
          </a:p>
          <a:p>
            <a:r>
              <a:rPr lang="en-US" altLang="zh-CN" baseline="0" dirty="0"/>
              <a:t>If all the tags have stable bit duration, we can map these edges to the flipping of the tags.</a:t>
            </a:r>
          </a:p>
          <a:p>
            <a:r>
              <a:rPr lang="en-US" altLang="zh-CN" baseline="0" dirty="0"/>
              <a:t>Then, using the IQ domain information, we can finally identify the combined state of the collided signal.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However, underlying this method is an assumption that: bit duration of all the tags are stable.</a:t>
            </a:r>
          </a:p>
          <a:p>
            <a:r>
              <a:rPr lang="en-US" altLang="zh-CN" baseline="0" dirty="0"/>
              <a:t>That’s to say, they require that the clock of the tags have low drifting rate, which is unrealistic in today’s backscatter systems.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7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Due to the low cost design, the clock in backscatter tags typically have high drifting rates.</a:t>
            </a:r>
          </a:p>
          <a:p>
            <a:r>
              <a:rPr lang="en-US" altLang="zh-CN" dirty="0"/>
              <a:t>As</a:t>
            </a:r>
            <a:r>
              <a:rPr lang="en-US" altLang="zh-CN" baseline="0" dirty="0"/>
              <a:t> we know, to separate the signals from different tags, the clock drifting rate should be lower than 200ppm.</a:t>
            </a:r>
          </a:p>
          <a:p>
            <a:r>
              <a:rPr lang="en-US" altLang="zh-CN" baseline="0" dirty="0"/>
              <a:t>However, based on our measurement, 70% of tags’ drifting rate fall between 40 thousand and 68000ppm.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5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above experimental results motivate</a:t>
            </a:r>
            <a:r>
              <a:rPr lang="en-US" altLang="zh-CN" baseline="0" dirty="0"/>
              <a:t> us to think about a question that: how to identify the combined states of each cluster based on such dynamic and irregular signals?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32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idea is to use signal’s transition probability</a:t>
            </a:r>
            <a:r>
              <a:rPr lang="en-US" altLang="zh-CN" baseline="0" dirty="0"/>
              <a:t> between clusters.</a:t>
            </a:r>
          </a:p>
          <a:p>
            <a:r>
              <a:rPr lang="en-US" altLang="zh-CN" dirty="0"/>
              <a:t>We find that although the positions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dirty="0"/>
              <a:t>signals are dynamic and irregular, </a:t>
            </a:r>
            <a:endParaRPr lang="zh-CN" altLang="en-US" dirty="0"/>
          </a:p>
          <a:p>
            <a:r>
              <a:rPr lang="en-US" altLang="zh-CN" dirty="0"/>
              <a:t>signals’ transition probabilities between different clusters are</a:t>
            </a:r>
            <a:r>
              <a:rPr lang="en-US" altLang="zh-CN" baseline="0" dirty="0"/>
              <a:t> </a:t>
            </a:r>
            <a:r>
              <a:rPr lang="en-US" altLang="zh-CN" dirty="0"/>
              <a:t>highly stable.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慢慢说</a:t>
            </a:r>
            <a:r>
              <a:rPr lang="en-US" altLang="zh-CN" dirty="0"/>
              <a:t>】Indeed, a higher transition probability</a:t>
            </a:r>
            <a:r>
              <a:rPr lang="en-US" altLang="zh-CN" baseline="0" dirty="0"/>
              <a:t> </a:t>
            </a:r>
            <a:r>
              <a:rPr lang="en-US" altLang="zh-CN" dirty="0"/>
              <a:t>between two clusters implies the higher similarity between their</a:t>
            </a:r>
            <a:r>
              <a:rPr lang="en-US" altLang="zh-CN" baseline="0" dirty="0"/>
              <a:t> </a:t>
            </a:r>
            <a:r>
              <a:rPr lang="en-US" altLang="zh-CN" dirty="0"/>
              <a:t>corresponding combined states.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97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transition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LL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LH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much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LL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HH.</a:t>
            </a:r>
            <a:r>
              <a:rPr lang="zh-CN" altLang="en-US" baseline="0" dirty="0"/>
              <a:t>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3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</a:t>
            </a:r>
            <a:r>
              <a:rPr lang="zh-CN" altLang="en-US" dirty="0"/>
              <a:t>’</a:t>
            </a:r>
            <a:r>
              <a:rPr lang="en-US" altLang="zh-CN" dirty="0"/>
              <a:t>s look at the reason behind.</a:t>
            </a:r>
          </a:p>
          <a:p>
            <a:r>
              <a:rPr lang="en-US" altLang="zh-CN" dirty="0"/>
              <a:t>In practice,</a:t>
            </a:r>
            <a:r>
              <a:rPr lang="en-US" altLang="zh-CN" baseline="0" dirty="0"/>
              <a:t> signal’s transition between different clusters is caused by the flipping of the tags.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21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Since flipping of different tags are interleaved most of the time.</a:t>
            </a:r>
          </a:p>
          <a:p>
            <a:r>
              <a:rPr lang="en-US" altLang="zh-CN" baseline="0" dirty="0"/>
              <a:t>So, signal transitions are usually caused by flipping of only one tag.</a:t>
            </a:r>
          </a:p>
          <a:p>
            <a:endParaRPr lang="zh-CN" altLang="en-US" baseline="0" dirty="0"/>
          </a:p>
          <a:p>
            <a:r>
              <a:rPr lang="en-US" altLang="zh-CN" baseline="0" dirty="0"/>
              <a:t>That’s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say, signals usually transfer between clusters whose combined states have only one different states.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71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course,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some</a:t>
            </a:r>
            <a:r>
              <a:rPr lang="zh-CN" altLang="en-US" baseline="0" dirty="0"/>
              <a:t> </a:t>
            </a:r>
            <a:r>
              <a:rPr lang="en-US" altLang="zh-CN" b="1" baseline="0" dirty="0"/>
              <a:t>rare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cases,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tags</a:t>
            </a:r>
            <a:r>
              <a:rPr lang="zh-CN" altLang="en-US" baseline="0" dirty="0"/>
              <a:t> </a:t>
            </a:r>
            <a:r>
              <a:rPr lang="en-US" altLang="zh-CN" baseline="0" dirty="0"/>
              <a:t>may</a:t>
            </a:r>
            <a:r>
              <a:rPr lang="zh-CN" altLang="en-US" baseline="0" dirty="0"/>
              <a:t> </a:t>
            </a:r>
            <a:r>
              <a:rPr lang="en-US" altLang="zh-CN" baseline="0" dirty="0"/>
              <a:t>flip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their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exactly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same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time.</a:t>
            </a:r>
            <a:endParaRPr lang="zh-CN" altLang="en-US" baseline="0" dirty="0"/>
          </a:p>
          <a:p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leads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signal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clusters</a:t>
            </a:r>
            <a:r>
              <a:rPr lang="zh-CN" altLang="en-US" baseline="0" dirty="0"/>
              <a:t> </a:t>
            </a:r>
            <a:r>
              <a:rPr lang="en-US" altLang="zh-CN" baseline="0" dirty="0"/>
              <a:t>whose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different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states.</a:t>
            </a:r>
            <a:endParaRPr lang="zh-CN" altLang="en-US" baseline="0" dirty="0"/>
          </a:p>
          <a:p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probability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such</a:t>
            </a:r>
            <a:r>
              <a:rPr lang="zh-CN" altLang="en-US" baseline="0" dirty="0"/>
              <a:t> </a:t>
            </a:r>
            <a:r>
              <a:rPr lang="en-US" altLang="zh-CN" baseline="0" dirty="0"/>
              <a:t>signal</a:t>
            </a:r>
            <a:r>
              <a:rPr lang="zh-CN" altLang="en-US" baseline="0" dirty="0"/>
              <a:t> </a:t>
            </a:r>
            <a:r>
              <a:rPr lang="en-US" altLang="zh-CN" baseline="0" dirty="0"/>
              <a:t>alignment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very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5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Backscatter technology</a:t>
            </a:r>
            <a:r>
              <a:rPr lang="en-US" altLang="zh-CN" baseline="0" dirty="0"/>
              <a:t> provide benefits of energy harvesting and low power communication, which make it attractive to many applications.</a:t>
            </a:r>
          </a:p>
          <a:p>
            <a:r>
              <a:rPr lang="en-US" altLang="zh-CN" baseline="0" dirty="0"/>
              <a:t>Most of these applications involve a large number of deployed tags to transmit large volumes of data.</a:t>
            </a:r>
          </a:p>
          <a:p>
            <a:r>
              <a:rPr lang="en-US" altLang="zh-CN" baseline="0" dirty="0"/>
              <a:t>Therefore, how to fully utilize the channels and enhance network throughput, turns to be a very important problem.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842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Let’s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look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concrete</a:t>
            </a:r>
            <a:r>
              <a:rPr lang="zh-CN" altLang="en-US" baseline="0" dirty="0"/>
              <a:t> </a:t>
            </a:r>
            <a:r>
              <a:rPr lang="en-US" altLang="zh-CN" baseline="0" dirty="0"/>
              <a:t>example.</a:t>
            </a:r>
            <a:endParaRPr lang="zh-CN" altLang="en-US" baseline="0" dirty="0"/>
          </a:p>
          <a:p>
            <a:r>
              <a:rPr lang="en-US" altLang="zh-CN" baseline="0" dirty="0"/>
              <a:t>If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transmit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100kbps</a:t>
            </a:r>
            <a:endParaRPr lang="zh-CN" altLang="en-US" baseline="0" dirty="0"/>
          </a:p>
          <a:p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reader’s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sampling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rate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will</a:t>
            </a:r>
            <a:r>
              <a:rPr lang="zh-CN" altLang="en-US" baseline="0" dirty="0"/>
              <a:t> </a:t>
            </a:r>
            <a:r>
              <a:rPr lang="en-US" altLang="zh-CN" baseline="0" dirty="0"/>
              <a:t>be</a:t>
            </a:r>
            <a:r>
              <a:rPr lang="zh-CN" altLang="en-US" baseline="0" dirty="0"/>
              <a:t> </a:t>
            </a:r>
            <a:r>
              <a:rPr lang="en-US" altLang="zh-CN" baseline="0" dirty="0"/>
              <a:t>250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times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bit</a:t>
            </a:r>
            <a:r>
              <a:rPr lang="zh-CN" altLang="en-US" baseline="0" dirty="0"/>
              <a:t> </a:t>
            </a:r>
            <a:r>
              <a:rPr lang="en-US" altLang="zh-CN" baseline="0" dirty="0"/>
              <a:t>rate.</a:t>
            </a:r>
            <a:endParaRPr lang="zh-CN" altLang="en-US" baseline="0" dirty="0"/>
          </a:p>
          <a:p>
            <a:r>
              <a:rPr lang="en-US" altLang="zh-CN" baseline="0" dirty="0"/>
              <a:t>So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case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probability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tags</a:t>
            </a:r>
            <a:r>
              <a:rPr lang="zh-CN" altLang="en-US" baseline="0" dirty="0"/>
              <a:t> </a:t>
            </a:r>
            <a:r>
              <a:rPr lang="en-US" altLang="zh-CN" baseline="0" dirty="0"/>
              <a:t>flip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their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exactly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same</a:t>
            </a:r>
            <a:r>
              <a:rPr lang="zh-CN" altLang="en-US" baseline="0" dirty="0"/>
              <a:t> </a:t>
            </a:r>
            <a:r>
              <a:rPr lang="en-US" altLang="zh-CN" baseline="0" dirty="0"/>
              <a:t>time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1.2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percent.</a:t>
            </a:r>
            <a:r>
              <a:rPr lang="zh-CN" altLang="en-US" baseline="0" dirty="0"/>
              <a:t> </a:t>
            </a:r>
          </a:p>
          <a:p>
            <a:endParaRPr lang="zh-CN" altLang="en-US" baseline="0" dirty="0"/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12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That’s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why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signal</a:t>
            </a:r>
            <a:r>
              <a:rPr lang="zh-CN" altLang="en-US" baseline="0" dirty="0"/>
              <a:t> </a:t>
            </a:r>
            <a:r>
              <a:rPr lang="en-US" altLang="zh-CN" baseline="0" dirty="0"/>
              <a:t>usually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clusters</a:t>
            </a:r>
            <a:r>
              <a:rPr lang="zh-CN" altLang="en-US" baseline="0" dirty="0"/>
              <a:t> </a:t>
            </a:r>
            <a:r>
              <a:rPr lang="en-US" altLang="zh-CN" baseline="0" dirty="0"/>
              <a:t>whose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different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state.</a:t>
            </a:r>
            <a:endParaRPr lang="zh-CN" altLang="en-US" baseline="0" dirty="0"/>
          </a:p>
          <a:p>
            <a:endParaRPr lang="zh-CN" altLang="en-US" baseline="0" dirty="0"/>
          </a:p>
          <a:p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term</a:t>
            </a:r>
            <a:r>
              <a:rPr lang="zh-CN" altLang="en-US" baseline="0" dirty="0"/>
              <a:t> </a:t>
            </a:r>
            <a:r>
              <a:rPr lang="en-US" altLang="zh-CN" baseline="0" dirty="0"/>
              <a:t>such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pair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neighbor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clusters.</a:t>
            </a:r>
            <a:endParaRPr lang="zh-CN" altLang="en-US" baseline="0" dirty="0"/>
          </a:p>
          <a:p>
            <a:endParaRPr lang="zh-CN" altLang="en-US" baseline="0" dirty="0"/>
          </a:p>
          <a:p>
            <a:r>
              <a:rPr lang="en-US" altLang="zh-CN" baseline="0" dirty="0"/>
              <a:t>So, if we can identify the combined state of one cluster, we can then identify the combined states of its neighbors, and then its neighbors’ neighbors.</a:t>
            </a:r>
          </a:p>
          <a:p>
            <a:r>
              <a:rPr lang="en-US" altLang="zh-CN" baseline="0" dirty="0"/>
              <a:t>And finally, we can identify the combined states of all the clusters, step by step.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8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</a:t>
            </a:r>
            <a:r>
              <a:rPr lang="en-US" altLang="zh-CN" baseline="0" dirty="0"/>
              <a:t> we take the 3 tag collision case as an example to explain how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works.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first target is to construct </a:t>
            </a:r>
            <a:r>
              <a:rPr lang="en-US" altLang="zh-CN" baseline="0" dirty="0"/>
              <a:t>a graph to connect all the neighbor clusters.</a:t>
            </a:r>
          </a:p>
          <a:p>
            <a:r>
              <a:rPr lang="en-US" altLang="zh-CN" baseline="0" dirty="0"/>
              <a:t>We term this graph as One Flip Graph.</a:t>
            </a:r>
          </a:p>
          <a:p>
            <a:r>
              <a:rPr lang="en-US" altLang="zh-CN" baseline="0" dirty="0"/>
              <a:t>The nodes in the One Flip Graph are the symbol clusters.</a:t>
            </a:r>
          </a:p>
          <a:p>
            <a:r>
              <a:rPr lang="en-US" altLang="zh-CN" baseline="0" dirty="0"/>
              <a:t>And, if two clusters are neighbor clusters, we build a connection between them.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To construct the One Flip Graph, we first cluster the received symbols,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calculate the transition probability between each two clusters.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Then,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 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probability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find the neighbors for each cluster.</a:t>
            </a:r>
          </a:p>
          <a:p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finally we get the One Flip Graph.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34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one</a:t>
            </a:r>
            <a:r>
              <a:rPr lang="en-US" altLang="zh-CN" baseline="0" dirty="0"/>
              <a:t> </a:t>
            </a:r>
            <a:r>
              <a:rPr lang="en-US" altLang="zh-CN" dirty="0"/>
              <a:t>problem we face here is how to handle the false connections</a:t>
            </a:r>
            <a:r>
              <a:rPr lang="en-US" altLang="zh-CN" baseline="0" dirty="0"/>
              <a:t> </a:t>
            </a:r>
            <a:r>
              <a:rPr lang="en-US" altLang="zh-CN" dirty="0"/>
              <a:t>in the</a:t>
            </a:r>
            <a:r>
              <a:rPr lang="en-US" altLang="zh-CN" baseline="0" dirty="0"/>
              <a:t> </a:t>
            </a:r>
            <a:r>
              <a:rPr lang="en-US" altLang="zh-CN" dirty="0"/>
              <a:t>OFG,</a:t>
            </a:r>
            <a:r>
              <a:rPr lang="zh-CN" altLang="en-US" baseline="0" dirty="0"/>
              <a:t> </a:t>
            </a:r>
            <a:r>
              <a:rPr lang="en-US" altLang="zh-CN" baseline="0" dirty="0"/>
              <a:t>which</a:t>
            </a:r>
            <a:r>
              <a:rPr lang="zh-CN" altLang="en-US" baseline="0" dirty="0"/>
              <a:t> </a:t>
            </a:r>
            <a:r>
              <a:rPr lang="en-US" altLang="zh-CN" baseline="0" dirty="0"/>
              <a:t>may</a:t>
            </a:r>
            <a:r>
              <a:rPr lang="zh-CN" altLang="en-US" baseline="0" dirty="0"/>
              <a:t> </a:t>
            </a:r>
            <a:r>
              <a:rPr lang="en-US" altLang="zh-CN" baseline="0" dirty="0"/>
              <a:t>happen</a:t>
            </a:r>
            <a:r>
              <a:rPr lang="zh-CN" altLang="en-US" baseline="0" dirty="0"/>
              <a:t> </a:t>
            </a:r>
            <a:r>
              <a:rPr lang="en-US" altLang="zh-CN" baseline="0" dirty="0"/>
              <a:t>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concurrent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level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very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Indeed,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false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connections</a:t>
            </a:r>
            <a:r>
              <a:rPr lang="zh-CN" altLang="en-US" baseline="0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fact </a:t>
            </a:r>
            <a:r>
              <a:rPr lang="en-US" altLang="zh-CN" baseline="0" dirty="0"/>
              <a:t>that: if all the connections in the OFG are correctly formed, there will be no loops with an odd number of nodes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OFG. </a:t>
            </a:r>
          </a:p>
          <a:p>
            <a:endParaRPr lang="zh-CN" altLang="en-US" baseline="0" dirty="0"/>
          </a:p>
          <a:p>
            <a:r>
              <a:rPr lang="en-US" altLang="zh-CN" baseline="0" dirty="0"/>
              <a:t>For example,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3-tag</a:t>
            </a:r>
            <a:r>
              <a:rPr lang="zh-CN" altLang="en-US" baseline="0" dirty="0"/>
              <a:t> </a:t>
            </a:r>
            <a:r>
              <a:rPr lang="en-US" altLang="zh-CN" baseline="0" dirty="0"/>
              <a:t>collision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case, we can see the loop with four,</a:t>
            </a:r>
            <a:r>
              <a:rPr lang="zh-CN" altLang="en-US" baseline="0" dirty="0"/>
              <a:t> </a:t>
            </a:r>
            <a:r>
              <a:rPr lang="en-US" altLang="zh-CN" baseline="0" dirty="0"/>
              <a:t>six,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eight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However, a false connection always forms a loop 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an odd number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So </a:t>
            </a:r>
            <a:r>
              <a:rPr lang="en-US" altLang="zh-CN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 can avoid forming false connections by detecting such </a:t>
            </a:r>
            <a:r>
              <a:rPr lang="zh-CN" altLang="en-US" sz="1200" b="0" dirty="0">
                <a:solidFill>
                  <a:srgbClr val="FF0000"/>
                </a:solidFill>
                <a:latin typeface="Calibri" panose="020F0502020204030204" pitchFamily="34" charset="0"/>
              </a:rPr>
              <a:t>abnormal loops</a:t>
            </a: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063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have</a:t>
            </a:r>
            <a:r>
              <a:rPr lang="en-US" altLang="zh-CN" baseline="0" dirty="0"/>
              <a:t> the one flip graph, the next target is to identify the combined state of each node in the graph.</a:t>
            </a:r>
          </a:p>
          <a:p>
            <a:r>
              <a:rPr lang="en-US" altLang="zh-CN" baseline="0" dirty="0"/>
              <a:t>First, we need an anchor node whose combined state is known.</a:t>
            </a:r>
          </a:p>
          <a:p>
            <a:r>
              <a:rPr lang="en-US" altLang="zh-CN" baseline="0" dirty="0"/>
              <a:t>We consider the node LLL as the anchor node because we can always identify this node when all tags are being charged.</a:t>
            </a:r>
          </a:p>
          <a:p>
            <a:endParaRPr lang="zh-CN" altLang="en-US" baseline="0" dirty="0"/>
          </a:p>
          <a:p>
            <a:r>
              <a:rPr lang="en-US" altLang="zh-CN" baseline="0" dirty="0"/>
              <a:t>Then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layer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</a:t>
            </a:r>
            <a:r>
              <a:rPr lang="zh-CN" altLang="en-US" baseline="0" dirty="0"/>
              <a:t> </a:t>
            </a:r>
            <a:r>
              <a:rPr lang="en-US" altLang="zh-CN" baseline="0" dirty="0"/>
              <a:t>based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distance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achor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endParaRPr lang="zh-CN" altLang="en-US" baseline="0" dirty="0"/>
          </a:p>
          <a:p>
            <a:r>
              <a:rPr lang="en-US" altLang="zh-CN" baseline="0" dirty="0"/>
              <a:t>Then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</a:t>
            </a:r>
            <a:r>
              <a:rPr lang="zh-CN" altLang="en-US" baseline="0" dirty="0"/>
              <a:t> </a:t>
            </a:r>
            <a:r>
              <a:rPr lang="en-US" altLang="zh-CN" baseline="0" dirty="0"/>
              <a:t>layer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layer,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anchor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76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Now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introduce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to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clusters.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Clearly,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first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layer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have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only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state.</a:t>
            </a:r>
            <a:endParaRPr lang="zh-CN" altLang="en-US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can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their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HLL,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LHL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and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LLH,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without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loss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generality.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Then,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other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theri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neigbors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layer,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whose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are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identified.</a:t>
            </a:r>
            <a:endParaRPr lang="zh-CN" altLang="en-US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Like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this</a:t>
            </a:r>
            <a:endParaRPr lang="zh-CN" altLang="en-US" sz="12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  <a:p>
            <a:endParaRPr lang="zh-CN" altLang="en-US" sz="12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47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Then,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other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theri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neigbors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layer,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whose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are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identified.</a:t>
            </a:r>
            <a:endParaRPr lang="zh-CN" altLang="en-US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Like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this</a:t>
            </a:r>
            <a:endParaRPr lang="zh-CN" altLang="en-US" sz="12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  <a:p>
            <a:endParaRPr lang="zh-CN" altLang="en-US" sz="1200" b="0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6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Then,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other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theri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neigbors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layer,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whose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states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are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identified.</a:t>
            </a:r>
            <a:endParaRPr lang="zh-CN" altLang="en-US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Like</a:t>
            </a:r>
            <a:r>
              <a:rPr lang="zh-CN" alt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this</a:t>
            </a:r>
            <a:endParaRPr lang="zh-CN" altLang="en-US" sz="12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  <a:p>
            <a:endParaRPr lang="zh-CN" altLang="en-US" sz="1200" b="0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51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identify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all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14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solve this problem, parallel</a:t>
            </a:r>
            <a:r>
              <a:rPr lang="en-US" altLang="zh-CN" baseline="0" dirty="0"/>
              <a:t> transmission is explored in many recent works.</a:t>
            </a:r>
          </a:p>
          <a:p>
            <a:r>
              <a:rPr lang="en-US" altLang="zh-CN" baseline="0" dirty="0"/>
              <a:t>They allow the tags to transmit in parallel,,,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6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</a:t>
            </a:r>
            <a:r>
              <a:rPr lang="en-US" altLang="zh-CN" baseline="0" dirty="0"/>
              <a:t>, by checking this combined states,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outputs a sequence of “H“ and “L" states to represents the transmitted signal for each tag.</a:t>
            </a:r>
          </a:p>
          <a:p>
            <a:r>
              <a:rPr lang="en-US" altLang="zh-CN" baseline="0" dirty="0"/>
              <a:t>These binary sequence can be decode by the conventional single tag decoder.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368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</a:t>
            </a:r>
            <a:r>
              <a:rPr lang="en-US" altLang="zh-CN" baseline="0" dirty="0"/>
              <a:t> let's</a:t>
            </a:r>
            <a:r>
              <a:rPr lang="zh-CN" altLang="en-US" baseline="0" dirty="0"/>
              <a:t> </a:t>
            </a:r>
            <a:r>
              <a:rPr lang="en-US" altLang="zh-CN" baseline="0" dirty="0"/>
              <a:t>look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7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implemented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on USRP N210 software defined radio. </a:t>
            </a:r>
            <a:endParaRPr lang="zh-CN" altLang="en-US" baseline="0" dirty="0"/>
          </a:p>
          <a:p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this</a:t>
            </a:r>
            <a:r>
              <a:rPr lang="zh-CN" altLang="en-US" baseline="0" dirty="0"/>
              <a:t> </a:t>
            </a:r>
            <a:r>
              <a:rPr lang="en-US" altLang="zh-CN" baseline="0" dirty="0"/>
              <a:t>reader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to read the programmable tags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71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compare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with two methods: </a:t>
            </a:r>
          </a:p>
          <a:p>
            <a:r>
              <a:rPr lang="en-US" altLang="zh-CN" baseline="0" dirty="0"/>
              <a:t>The first is CB, which identifies the clusters based on their locations on the IQ domain.</a:t>
            </a:r>
          </a:p>
          <a:p>
            <a:r>
              <a:rPr lang="en-US" altLang="zh-CN" baseline="0" dirty="0"/>
              <a:t>The second is </a:t>
            </a:r>
            <a:r>
              <a:rPr lang="en-US" altLang="zh-CN" baseline="0" dirty="0" err="1"/>
              <a:t>BiGroup</a:t>
            </a:r>
            <a:r>
              <a:rPr lang="en-US" altLang="zh-CN" baseline="0" dirty="0"/>
              <a:t>, which combines the time and IQ domain information to identify the clusters.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62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first compares the</a:t>
            </a:r>
            <a:r>
              <a:rPr lang="en-US" altLang="zh-CN" baseline="0" dirty="0"/>
              <a:t> </a:t>
            </a:r>
            <a:r>
              <a:rPr lang="en-US" altLang="zh-CN" dirty="0"/>
              <a:t>throughput achieved by different schemes for different numbers</a:t>
            </a:r>
            <a:r>
              <a:rPr lang="en-US" altLang="zh-CN" baseline="0" dirty="0"/>
              <a:t> </a:t>
            </a:r>
            <a:r>
              <a:rPr lang="en-US" altLang="zh-CN" dirty="0"/>
              <a:t>of tags.</a:t>
            </a:r>
            <a:endParaRPr lang="zh-CN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can see that the throughput of </a:t>
            </a:r>
            <a:r>
              <a:rPr lang="en-US" altLang="zh-CN" dirty="0" err="1"/>
              <a:t>FlipTracer</a:t>
            </a:r>
            <a:r>
              <a:rPr lang="en-US" altLang="zh-CN" dirty="0"/>
              <a:t> is</a:t>
            </a:r>
            <a:r>
              <a:rPr lang="en-US" altLang="zh-CN" baseline="0" dirty="0"/>
              <a:t> </a:t>
            </a:r>
            <a:r>
              <a:rPr lang="en-US" altLang="zh-CN" dirty="0"/>
              <a:t>very close to the </a:t>
            </a:r>
            <a:r>
              <a:rPr lang="en-US" altLang="zh-CN" dirty="0" err="1"/>
              <a:t>upperbound</a:t>
            </a:r>
            <a:r>
              <a:rPr lang="en-US" altLang="zh-CN" dirty="0"/>
              <a:t> in all cases.</a:t>
            </a:r>
            <a:endParaRPr lang="zh-CN" altLang="en-US" dirty="0"/>
          </a:p>
          <a:p>
            <a:r>
              <a:rPr lang="en-US" altLang="zh-CN" dirty="0"/>
              <a:t>And the</a:t>
            </a:r>
            <a:r>
              <a:rPr lang="en-US" altLang="zh-CN" baseline="0" dirty="0"/>
              <a:t> </a:t>
            </a:r>
            <a:r>
              <a:rPr lang="en-US" altLang="zh-CN" dirty="0"/>
              <a:t>gain of </a:t>
            </a:r>
            <a:r>
              <a:rPr lang="en-US" altLang="zh-CN" dirty="0" err="1"/>
              <a:t>FlipTracer</a:t>
            </a:r>
            <a:r>
              <a:rPr lang="en-US" altLang="zh-CN" dirty="0"/>
              <a:t> is big: in the 5-tag collision case,</a:t>
            </a:r>
            <a:r>
              <a:rPr lang="en-US" altLang="zh-CN" baseline="0" dirty="0"/>
              <a:t> </a:t>
            </a:r>
            <a:r>
              <a:rPr lang="en-US" altLang="zh-CN" dirty="0" err="1"/>
              <a:t>FlipTracer</a:t>
            </a:r>
            <a:r>
              <a:rPr lang="en-US" altLang="zh-CN" dirty="0"/>
              <a:t> is 2.5× better than </a:t>
            </a:r>
            <a:r>
              <a:rPr lang="en-US" altLang="zh-CN" dirty="0" err="1"/>
              <a:t>BiGroup</a:t>
            </a:r>
            <a:r>
              <a:rPr lang="en-US" altLang="zh-CN" dirty="0"/>
              <a:t> and 15× better than CB.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70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further investigate the maximum throughput of </a:t>
            </a:r>
            <a:r>
              <a:rPr lang="en-US" altLang="zh-CN" dirty="0" err="1"/>
              <a:t>FlipTracer</a:t>
            </a:r>
            <a:r>
              <a:rPr lang="en-US" altLang="zh-CN" dirty="0"/>
              <a:t>,</a:t>
            </a:r>
            <a:r>
              <a:rPr lang="en-US" altLang="zh-CN" baseline="0" dirty="0"/>
              <a:t> </a:t>
            </a:r>
            <a:r>
              <a:rPr lang="en-US" altLang="zh-CN" dirty="0"/>
              <a:t>Then we keep the number of tags as 5,</a:t>
            </a:r>
            <a:r>
              <a:rPr lang="en-US" altLang="zh-CN" baseline="0" dirty="0"/>
              <a:t> and then increase the bitrate of the 5 tags from 100Kbps to 600Kbps.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 result shows that the maximum throughput that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can support is concurrent transfer from 5 tags at 500Kbps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Since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maximum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throughput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programmable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tags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support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250Kbps,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conduct</a:t>
            </a:r>
            <a:r>
              <a:rPr lang="zh-CN" altLang="en-US" baseline="0" dirty="0"/>
              <a:t> </a:t>
            </a:r>
            <a:r>
              <a:rPr lang="en-US" altLang="zh-CN" baseline="0" dirty="0"/>
              <a:t>simulations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see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FlipTracer</a:t>
            </a:r>
            <a:r>
              <a:rPr lang="zh-CN" altLang="en-US" baseline="0" dirty="0"/>
              <a:t> </a:t>
            </a:r>
            <a:r>
              <a:rPr lang="en-US" altLang="zh-CN" baseline="0" dirty="0"/>
              <a:t>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tags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transmit</a:t>
            </a:r>
            <a:r>
              <a:rPr lang="zh-CN" altLang="en-US" baseline="0" dirty="0"/>
              <a:t> </a:t>
            </a:r>
            <a:r>
              <a:rPr lang="en-US" altLang="zh-CN" baseline="0" dirty="0"/>
              <a:t>at</a:t>
            </a:r>
            <a:r>
              <a:rPr lang="zh-CN" altLang="en-US" baseline="0" dirty="0"/>
              <a:t> </a:t>
            </a:r>
            <a:r>
              <a:rPr lang="en-US" altLang="zh-CN" baseline="0" dirty="0"/>
              <a:t>500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600</a:t>
            </a:r>
            <a:r>
              <a:rPr lang="zh-CN" altLang="en-US" baseline="0" dirty="0"/>
              <a:t> </a:t>
            </a:r>
            <a:r>
              <a:rPr lang="en-US" altLang="zh-CN" baseline="0" dirty="0"/>
              <a:t>Kbps.</a:t>
            </a:r>
            <a:endParaRPr lang="zh-CN" altLang="en-US" dirty="0"/>
          </a:p>
          <a:p>
            <a:endParaRPr lang="zh-CN" altLang="en-US" baseline="0" dirty="0"/>
          </a:p>
          <a:p>
            <a:endParaRPr lang="zh-CN" altLang="en-US" baseline="0" dirty="0"/>
          </a:p>
          <a:p>
            <a:endParaRPr lang="zh-CN" altLang="en-US" baseline="0" dirty="0"/>
          </a:p>
          <a:p>
            <a:r>
              <a:rPr lang="en-US" altLang="zh-CN" baseline="0" dirty="0"/>
              <a:t>we conduct simulations to see the performance of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when the tags transmit at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bit</a:t>
            </a:r>
            <a:r>
              <a:rPr lang="zh-CN" altLang="en-US" baseline="0" dirty="0"/>
              <a:t> </a:t>
            </a:r>
            <a:r>
              <a:rPr lang="en-US" altLang="zh-CN" baseline="0" dirty="0"/>
              <a:t>rate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maximum</a:t>
            </a:r>
            <a:r>
              <a:rPr lang="zh-CN" altLang="en-US" baseline="0" dirty="0"/>
              <a:t> </a:t>
            </a:r>
            <a:r>
              <a:rPr lang="en-US" altLang="zh-CN" baseline="0" dirty="0"/>
              <a:t>bit</a:t>
            </a:r>
            <a:r>
              <a:rPr lang="zh-CN" altLang="en-US" baseline="0" dirty="0"/>
              <a:t> </a:t>
            </a:r>
            <a:r>
              <a:rPr lang="en-US" altLang="zh-CN" baseline="0" dirty="0"/>
              <a:t>rate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programmable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tags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support.</a:t>
            </a:r>
          </a:p>
          <a:p>
            <a:r>
              <a:rPr lang="en-US" altLang="zh-CN" baseline="0" dirty="0"/>
              <a:t>The result shows that the maximum throughput that </a:t>
            </a:r>
            <a:r>
              <a:rPr lang="en-US" altLang="zh-CN" baseline="0" dirty="0" err="1"/>
              <a:t>FlipTracer</a:t>
            </a:r>
            <a:r>
              <a:rPr lang="en-US" altLang="zh-CN" baseline="0" dirty="0"/>
              <a:t> can support is concurrent transfer from 5 tags at 500Kbps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32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further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conduct</a:t>
            </a:r>
            <a:r>
              <a:rPr lang="zh-CN" altLang="en-US" baseline="0" dirty="0"/>
              <a:t> </a:t>
            </a:r>
            <a:r>
              <a:rPr lang="en-US" altLang="zh-CN" baseline="0" dirty="0"/>
              <a:t>experiments</a:t>
            </a:r>
            <a:r>
              <a:rPr lang="zh-CN" altLang="en-US" baseline="0" dirty="0"/>
              <a:t> </a:t>
            </a:r>
            <a:r>
              <a:rPr lang="en-US" altLang="zh-CN" baseline="0" dirty="0"/>
              <a:t>under</a:t>
            </a:r>
            <a:r>
              <a:rPr lang="zh-CN" altLang="en-US" baseline="0" dirty="0"/>
              <a:t> </a:t>
            </a:r>
            <a:r>
              <a:rPr lang="en-US" altLang="zh-CN" baseline="0" dirty="0"/>
              <a:t>different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environments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see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impact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practical</a:t>
            </a:r>
            <a:r>
              <a:rPr lang="zh-CN" altLang="en-US" baseline="0" dirty="0"/>
              <a:t> </a:t>
            </a:r>
            <a:r>
              <a:rPr lang="en-US" altLang="zh-CN" baseline="0" dirty="0"/>
              <a:t>factors.</a:t>
            </a: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see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that,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FlipTracer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robust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both</a:t>
            </a:r>
            <a:r>
              <a:rPr lang="zh-CN" altLang="en-US" baseline="0" dirty="0"/>
              <a:t> </a:t>
            </a:r>
            <a:r>
              <a:rPr lang="en-US" altLang="zh-CN" baseline="0" dirty="0"/>
              <a:t>poor</a:t>
            </a:r>
            <a:r>
              <a:rPr lang="zh-CN" altLang="en-US" baseline="0" dirty="0"/>
              <a:t> </a:t>
            </a:r>
            <a:r>
              <a:rPr lang="en-US" altLang="zh-CN" baseline="0" dirty="0"/>
              <a:t>channel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dynamic</a:t>
            </a:r>
            <a:r>
              <a:rPr lang="zh-CN" altLang="en-US" baseline="0" dirty="0"/>
              <a:t> </a:t>
            </a:r>
            <a:r>
              <a:rPr lang="en-US" altLang="zh-CN" baseline="0" dirty="0"/>
              <a:t>environment.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conclusion, </a:t>
            </a:r>
          </a:p>
          <a:p>
            <a:r>
              <a:rPr lang="en-US" altLang="zh-CN" dirty="0" err="1"/>
              <a:t>FlipTracer</a:t>
            </a:r>
            <a:r>
              <a:rPr lang="en-US" altLang="zh-CN" baseline="0" dirty="0"/>
              <a:t> is the first…..</a:t>
            </a:r>
          </a:p>
          <a:p>
            <a:r>
              <a:rPr lang="en-US" altLang="zh-CN" baseline="0" dirty="0"/>
              <a:t>To do so, it </a:t>
            </a:r>
          </a:p>
          <a:p>
            <a:r>
              <a:rPr lang="en-US" altLang="zh-CN" baseline="0" dirty="0"/>
              <a:t>It is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28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attention,</a:t>
            </a:r>
            <a:r>
              <a:rPr lang="zh-CN" altLang="en-US" baseline="0" dirty="0"/>
              <a:t> </a:t>
            </a:r>
            <a:r>
              <a:rPr lang="en-US" altLang="zh-CN" baseline="0" dirty="0"/>
              <a:t>I’m</a:t>
            </a:r>
            <a:r>
              <a:rPr lang="zh-CN" altLang="en-US" baseline="0" dirty="0"/>
              <a:t> </a:t>
            </a:r>
            <a:r>
              <a:rPr lang="en-US" altLang="zh-CN" baseline="0" dirty="0"/>
              <a:t>happy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take</a:t>
            </a:r>
            <a:r>
              <a:rPr lang="zh-CN" altLang="en-US" baseline="0" dirty="0"/>
              <a:t> </a:t>
            </a:r>
            <a:r>
              <a:rPr lang="en-US" altLang="zh-CN" baseline="0" dirty="0"/>
              <a:t>your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question</a:t>
            </a:r>
            <a:endParaRPr lang="zh-CN" altLang="en-US" baseline="0" dirty="0"/>
          </a:p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185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96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the collision will be decoded at</a:t>
            </a:r>
            <a:r>
              <a:rPr lang="en-US" altLang="zh-CN" baseline="0" dirty="0"/>
              <a:t> the reader side.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3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let me introduce how to clustering</a:t>
            </a:r>
            <a:r>
              <a:rPr lang="en-US" altLang="zh-CN" baseline="0" dirty="0"/>
              <a:t> the signal symbols.</a:t>
            </a:r>
          </a:p>
          <a:p>
            <a:r>
              <a:rPr lang="en-US" altLang="zh-CN" baseline="0" dirty="0"/>
              <a:t>The challenge we meet here is how to separate the overlapping clusters, which are common in noisy environments.</a:t>
            </a:r>
          </a:p>
          <a:p>
            <a:endParaRPr lang="en-US" altLang="zh-CN" dirty="0"/>
          </a:p>
          <a:p>
            <a:r>
              <a:rPr lang="en-US" altLang="zh-CN" dirty="0"/>
              <a:t>Specifically, we can find</a:t>
            </a:r>
            <a:r>
              <a:rPr lang="en-US" altLang="zh-CN" baseline="0" dirty="0"/>
              <a:t> the cluster centers, symbols belong to each cluster based on some existing clustering method.</a:t>
            </a:r>
          </a:p>
          <a:p>
            <a:r>
              <a:rPr lang="en-US" altLang="zh-CN" baseline="0" dirty="0"/>
              <a:t>However, what about the symbols located on the overlapped area?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We call these symbols as confused symbols.</a:t>
            </a:r>
            <a:endParaRPr lang="en-US" altLang="zh-CN" dirty="0"/>
          </a:p>
          <a:p>
            <a:r>
              <a:rPr lang="en-US" altLang="zh-CN" b="1" dirty="0"/>
              <a:t>In this paper, we separate</a:t>
            </a:r>
            <a:r>
              <a:rPr lang="en-US" altLang="zh-CN" b="1" baseline="0" dirty="0"/>
              <a:t> the confused symbols based on a intuition that: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the signal will dwell on a certain cluster for a while</a:t>
            </a:r>
            <a:r>
              <a:rPr lang="en-US" altLang="zh-CN" b="1" baseline="0" dirty="0"/>
              <a:t> </a:t>
            </a:r>
            <a:r>
              <a:rPr lang="en-US" altLang="zh-CN" b="1" dirty="0"/>
              <a:t>between two transitions, thus successive symbols are likely to belong to the same cluster.</a:t>
            </a:r>
            <a:endParaRPr lang="zh-CN" altLang="en-US" b="1" dirty="0"/>
          </a:p>
          <a:p>
            <a:r>
              <a:rPr lang="en-US" altLang="zh-CN" b="1" dirty="0"/>
              <a:t>Therefore, we can identify</a:t>
            </a:r>
            <a:r>
              <a:rPr lang="en-US" altLang="zh-CN" b="1" baseline="0" dirty="0"/>
              <a:t> these confused symbols based on the symbols before and after them.</a:t>
            </a:r>
          </a:p>
          <a:p>
            <a:endParaRPr lang="en-US" altLang="zh-CN" b="1" baseline="0" dirty="0"/>
          </a:p>
          <a:p>
            <a:r>
              <a:rPr lang="en-US" altLang="zh-CN" b="1" baseline="0" dirty="0"/>
              <a:t>Then the confused symbols can be separated.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===========</a:t>
            </a:r>
          </a:p>
          <a:p>
            <a:endParaRPr lang="en-US" altLang="zh-CN" dirty="0"/>
          </a:p>
          <a:p>
            <a:r>
              <a:rPr lang="en-US" altLang="zh-CN" dirty="0"/>
              <a:t>To do this, we </a:t>
            </a:r>
            <a:r>
              <a:rPr lang="en-US" altLang="zh-CN" baseline="0" dirty="0"/>
              <a:t>first find the cluster centers based on the local densities of the symbols.</a:t>
            </a:r>
          </a:p>
          <a:p>
            <a:r>
              <a:rPr lang="en-US" altLang="zh-CN" baseline="0" dirty="0"/>
              <a:t>And then, we estimate the probability that each symbol I belongs to each cluster ck.</a:t>
            </a:r>
          </a:p>
          <a:p>
            <a:r>
              <a:rPr lang="en-US" altLang="zh-CN" baseline="0" dirty="0"/>
              <a:t>Here, the probability is calculated using a clustering method which has been published in Since at 2014.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symbols located the have similar </a:t>
            </a:r>
            <a:r>
              <a:rPr lang="en-US" altLang="zh-CN" baseline="0" dirty="0" err="1"/>
              <a:t>Pdi</a:t>
            </a:r>
            <a:r>
              <a:rPr lang="en-US" altLang="zh-CN" baseline="0" dirty="0"/>
              <a:t> for more than one cluster, we denote symbol I as confused symbol.</a:t>
            </a:r>
          </a:p>
          <a:p>
            <a:r>
              <a:rPr lang="en-US" altLang="zh-CN" baseline="0" dirty="0"/>
              <a:t>We further use time domain information to clustering these confused symbols.</a:t>
            </a:r>
          </a:p>
          <a:p>
            <a:endParaRPr lang="en-US" altLang="zh-CN" dirty="0"/>
          </a:p>
          <a:p>
            <a:r>
              <a:rPr lang="en-US" altLang="zh-CN" dirty="0"/>
              <a:t>In practice, the signal will dwell on a certain cluster for a while</a:t>
            </a:r>
            <a:r>
              <a:rPr lang="en-US" altLang="zh-CN" baseline="0" dirty="0"/>
              <a:t> </a:t>
            </a:r>
            <a:r>
              <a:rPr lang="en-US" altLang="zh-CN" dirty="0"/>
              <a:t>between two transitions, thus successive symbols are likely to belong to the same cluster.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208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7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fact, the assignments of the first layer clusters only determines the ID of the tags.</a:t>
            </a:r>
          </a:p>
          <a:p>
            <a:r>
              <a:rPr lang="en-US" altLang="zh-CN" dirty="0"/>
              <a:t>This ID is not the ID that embedded</a:t>
            </a:r>
            <a:r>
              <a:rPr lang="en-US" altLang="zh-CN" baseline="0" dirty="0"/>
              <a:t> in the packet.</a:t>
            </a:r>
          </a:p>
          <a:p>
            <a:r>
              <a:rPr lang="en-US" altLang="zh-CN" baseline="0" dirty="0"/>
              <a:t>It just used in the parallel decoding process to distinguish or to denote different tags.</a:t>
            </a:r>
          </a:p>
          <a:p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For example, in this case, if we denote the tag, which leads to transition between cluster 1 and 2 as Tag no.1.</a:t>
            </a:r>
          </a:p>
          <a:p>
            <a:r>
              <a:rPr lang="en-US" altLang="zh-CN" baseline="0" dirty="0"/>
              <a:t>Then we can denote the combined state of cluster 2 as HLL.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Of course there some other assignments, like this.</a:t>
            </a:r>
          </a:p>
          <a:p>
            <a:r>
              <a:rPr lang="en-US" altLang="zh-CN" baseline="0" dirty="0"/>
              <a:t>And of course the combined state of the clusters have also changed.</a:t>
            </a:r>
          </a:p>
          <a:p>
            <a:r>
              <a:rPr lang="en-US" altLang="zh-CN" baseline="0" dirty="0"/>
              <a:t>But such difference only affects the ID of the tags.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207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example,</a:t>
            </a:r>
            <a:r>
              <a:rPr lang="en-US" altLang="zh-CN" baseline="0" dirty="0"/>
              <a:t> if the reader receives a sequence of signals in the order of cluster 1 2 5 and 8.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84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</a:t>
            </a:r>
            <a:r>
              <a:rPr lang="en-US" altLang="zh-CN" baseline="0" dirty="0"/>
              <a:t> the sequences transmitted by the three tags are like this.</a:t>
            </a:r>
          </a:p>
          <a:p>
            <a:r>
              <a:rPr lang="en-US" altLang="zh-CN" baseline="0" dirty="0"/>
              <a:t>We can see that,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23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only difference</a:t>
            </a:r>
            <a:r>
              <a:rPr lang="en-US" altLang="zh-CN" baseline="0" dirty="0"/>
              <a:t> is the ID of the tags.</a:t>
            </a:r>
          </a:p>
          <a:p>
            <a:r>
              <a:rPr lang="en-US" altLang="zh-CN" baseline="0" dirty="0"/>
              <a:t>It doesn’t matter because what we really care about is: </a:t>
            </a:r>
          </a:p>
          <a:p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There are three tags, the transmitting:</a:t>
            </a:r>
          </a:p>
          <a:p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 L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HHH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altLang="zh-CN" sz="12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enough</a:t>
            </a:r>
            <a:endParaRPr lang="zh-CN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540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</a:t>
            </a:r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in a N tag collision case, we what to identify the combined state of a cluster that located at layer L. we denote such cluster as CLJ.</a:t>
            </a: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of course,  the combined state of CLJ has l “H” states. We denotes the index of the H states as k1, to Kl</a:t>
            </a:r>
          </a:p>
          <a:p>
            <a:endParaRPr lang="en-US" altLang="zh-CN" sz="1200" b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know that, CLJ has L father clusters on Layer l-1.</a:t>
            </a: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father clusters have l-1 H states. </a:t>
            </a: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combined states of the father clusters and that of cluster CLJ have only one different state.</a:t>
            </a: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for these l father clusters, the index of ’H’ states are like this</a:t>
            </a:r>
          </a:p>
          <a:p>
            <a:endParaRPr lang="en-US" altLang="zh-CN" sz="1200" b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00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combined states of these father clusters have been identified, the index k1 to kl are known.</a:t>
            </a:r>
          </a:p>
          <a:p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So,,,</a:t>
            </a:r>
          </a:p>
          <a:p>
            <a:endParaRPr lang="en-US" altLang="zh-CN" sz="1200" b="0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999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the combined state</a:t>
            </a:r>
            <a:r>
              <a:rPr lang="en-US" altLang="zh-CN" sz="1200" b="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cluster CLJ can be identified accordingly.</a:t>
            </a:r>
            <a:endParaRPr lang="zh-CN" altLang="en-US" sz="1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748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just use the predictable state flipping pattern of the standardized</a:t>
            </a:r>
            <a:r>
              <a:rPr lang="en-US" altLang="zh-CN" baseline="0" dirty="0"/>
              <a:t> code.</a:t>
            </a:r>
          </a:p>
          <a:p>
            <a:r>
              <a:rPr lang="en-US" altLang="zh-CN" baseline="0" dirty="0"/>
              <a:t>Here we use the fm0 code as a vehicle to describe our method.</a:t>
            </a:r>
          </a:p>
          <a:p>
            <a:endParaRPr lang="en-US" altLang="zh-CN" baseline="0" dirty="0"/>
          </a:p>
          <a:p>
            <a:r>
              <a:rPr lang="en-US" altLang="zh-CN" dirty="0"/>
              <a:t>FM0 code inevitably inverts the signal state at every bit boundary.</a:t>
            </a:r>
          </a:p>
          <a:p>
            <a:r>
              <a:rPr lang="en-US" altLang="zh-CN" dirty="0"/>
              <a:t>Thus it is a obvious error if two chips</a:t>
            </a:r>
            <a:r>
              <a:rPr lang="en-US" altLang="zh-CN" baseline="0" dirty="0"/>
              <a:t> </a:t>
            </a:r>
            <a:r>
              <a:rPr lang="en-US" altLang="zh-CN" dirty="0"/>
              <a:t>on the opposite sides of a bit boundary have the same state.</a:t>
            </a:r>
          </a:p>
          <a:p>
            <a:r>
              <a:rPr lang="en-US" altLang="zh-CN" dirty="0"/>
              <a:t>We</a:t>
            </a:r>
            <a:r>
              <a:rPr lang="en-US" altLang="zh-CN" baseline="0" dirty="0"/>
              <a:t> </a:t>
            </a:r>
            <a:r>
              <a:rPr lang="en-US" altLang="zh-CN" dirty="0"/>
              <a:t>term such a bit boundary as an abnormal bit boundary…</a:t>
            </a:r>
          </a:p>
          <a:p>
            <a:r>
              <a:rPr lang="en-US" altLang="zh-CN" dirty="0"/>
              <a:t>and the state</a:t>
            </a:r>
            <a:r>
              <a:rPr lang="en-US" altLang="zh-CN" baseline="0" dirty="0"/>
              <a:t> </a:t>
            </a:r>
            <a:r>
              <a:rPr lang="en-US" altLang="zh-CN" dirty="0"/>
              <a:t>sequence with a length of 6 chips</a:t>
            </a:r>
            <a:r>
              <a:rPr lang="en-US" altLang="zh-CN" baseline="0" dirty="0"/>
              <a:t> </a:t>
            </a:r>
            <a:r>
              <a:rPr lang="en-US" altLang="zh-CN" dirty="0"/>
              <a:t>centered at this abnormal boundary is considered as a suspicious segment.</a:t>
            </a:r>
          </a:p>
          <a:p>
            <a:endParaRPr lang="en-US" altLang="zh-CN" dirty="0"/>
          </a:p>
          <a:p>
            <a:r>
              <a:rPr lang="en-US" altLang="zh-CN" dirty="0"/>
              <a:t>Once we detect an abnormal bit boundary,</a:t>
            </a:r>
            <a:r>
              <a:rPr lang="en-US" altLang="zh-CN" baseline="0" dirty="0"/>
              <a:t> </a:t>
            </a:r>
            <a:r>
              <a:rPr lang="en-US" altLang="zh-CN" dirty="0"/>
              <a:t>we use a Conditional Random Field based decoder to correct the</a:t>
            </a:r>
            <a:r>
              <a:rPr lang="en-US" altLang="zh-CN" baseline="0" dirty="0"/>
              <a:t> </a:t>
            </a:r>
            <a:r>
              <a:rPr lang="en-US" altLang="zh-CN" dirty="0"/>
              <a:t>errors in the corresponding segment.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3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achieve this version, we need a parallel</a:t>
            </a:r>
            <a:r>
              <a:rPr lang="en-US" altLang="zh-CN" baseline="0" dirty="0"/>
              <a:t> decoding method to decode the collided signal.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837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Clearly,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first</a:t>
            </a:r>
            <a:r>
              <a:rPr lang="zh-CN" altLang="en-US" baseline="0" dirty="0"/>
              <a:t> </a:t>
            </a:r>
            <a:r>
              <a:rPr lang="en-US" altLang="zh-CN" baseline="0" dirty="0"/>
              <a:t>layer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nodes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H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state.</a:t>
            </a:r>
            <a:endParaRPr lang="zh-CN" alt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fact,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index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en-US" altLang="zh-CN" dirty="0"/>
              <a:t> means the ID of the tags</a:t>
            </a:r>
            <a:r>
              <a:rPr lang="zh-CN" altLang="en-US" dirty="0"/>
              <a:t>（我们指定的）</a:t>
            </a:r>
            <a:r>
              <a:rPr lang="en-US" altLang="zh-CN" dirty="0"/>
              <a:t>.</a:t>
            </a:r>
          </a:p>
          <a:p>
            <a:endParaRPr lang="en-US" altLang="zh-CN" baseline="0" dirty="0"/>
          </a:p>
          <a:p>
            <a:r>
              <a:rPr lang="en-US" altLang="zh-CN" dirty="0"/>
              <a:t>If we</a:t>
            </a:r>
            <a:r>
              <a:rPr lang="en-US" altLang="zh-CN" baseline="0" dirty="0"/>
              <a:t> </a:t>
            </a:r>
            <a:r>
              <a:rPr lang="en-US" altLang="zh-CN" dirty="0"/>
              <a:t>denote the tag that cause transitions between node 1 and 2,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and3,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4 as tag</a:t>
            </a:r>
            <a:r>
              <a:rPr lang="zh-CN" altLang="en-US" baseline="0" dirty="0"/>
              <a:t> </a:t>
            </a:r>
            <a:r>
              <a:rPr lang="en-US" altLang="zh-CN" baseline="0" dirty="0"/>
              <a:t>no.1, no2,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no3,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then we can identify node 2 as HLL,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3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LHL,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4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LLH.</a:t>
            </a:r>
            <a:endParaRPr lang="zh-CN" altLang="en-US" baseline="0" dirty="0"/>
          </a:p>
          <a:p>
            <a:endParaRPr lang="zh-CN" altLang="en-US" baseline="0" dirty="0"/>
          </a:p>
          <a:p>
            <a:r>
              <a:rPr lang="en-US" altLang="zh-CN" baseline="0" dirty="0"/>
              <a:t>========</a:t>
            </a:r>
            <a:endParaRPr lang="zh-CN" altLang="en-US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In the same way, if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cause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transition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between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1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cluster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3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tag</a:t>
            </a:r>
            <a:r>
              <a:rPr lang="zh-CN" altLang="en-US" baseline="0" dirty="0"/>
              <a:t> </a:t>
            </a:r>
            <a:r>
              <a:rPr lang="en-US" altLang="zh-CN" baseline="0" dirty="0"/>
              <a:t>no.</a:t>
            </a:r>
            <a:r>
              <a:rPr lang="zh-CN" altLang="en-US" baseline="0" dirty="0"/>
              <a:t> </a:t>
            </a:r>
            <a:r>
              <a:rPr lang="en-US" altLang="zh-CN" baseline="0" dirty="0"/>
              <a:t>2,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 identify the cluster 3 as LHL, and then cluster 4 LLH.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558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en-US" altLang="zh-CN" dirty="0"/>
              <a:t> identify</a:t>
            </a:r>
            <a:r>
              <a:rPr lang="en-US" altLang="zh-CN" baseline="0" dirty="0"/>
              <a:t> a cluster based on its upper layer neighbor clusters.</a:t>
            </a:r>
            <a:endParaRPr lang="zh-CN" altLang="en-US" baseline="0" dirty="0"/>
          </a:p>
          <a:p>
            <a:endParaRPr lang="en-US" altLang="zh-CN" dirty="0"/>
          </a:p>
          <a:p>
            <a:r>
              <a:rPr lang="en-US" altLang="zh-CN" baseline="0" dirty="0"/>
              <a:t>Here we take node 5 as an example</a:t>
            </a:r>
            <a:endParaRPr lang="zh-CN" altLang="en-US" baseline="0" dirty="0"/>
          </a:p>
          <a:p>
            <a:r>
              <a:rPr lang="en-US" altLang="zh-CN" baseline="0" dirty="0"/>
              <a:t>Since node 5 is on second layer, thus we know its combined state must have two H states.</a:t>
            </a:r>
          </a:p>
          <a:p>
            <a:r>
              <a:rPr lang="en-US" altLang="zh-CN" baseline="0" dirty="0"/>
              <a:t>But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 we identify the H 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5. </a:t>
            </a:r>
            <a:endParaRPr lang="zh-CN" altLang="en-US" baseline="0" dirty="0"/>
          </a:p>
          <a:p>
            <a:r>
              <a:rPr lang="en-US" altLang="zh-CN" baseline="0" dirty="0"/>
              <a:t>Indeed,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neighbors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5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upper</a:t>
            </a:r>
            <a:r>
              <a:rPr lang="zh-CN" altLang="en-US" baseline="0" dirty="0"/>
              <a:t> </a:t>
            </a:r>
            <a:r>
              <a:rPr lang="en-US" altLang="zh-CN" baseline="0" dirty="0"/>
              <a:t>layer,</a:t>
            </a:r>
            <a:r>
              <a:rPr lang="zh-CN" altLang="en-US" baseline="0" dirty="0"/>
              <a:t> </a:t>
            </a:r>
            <a:r>
              <a:rPr lang="en-US" altLang="zh-CN" baseline="0" dirty="0"/>
              <a:t>whose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combined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state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</a:t>
            </a:r>
            <a:r>
              <a:rPr lang="zh-CN" altLang="en-US" baseline="0" dirty="0"/>
              <a:t> </a:t>
            </a:r>
            <a:r>
              <a:rPr lang="en-US" altLang="zh-CN" baseline="0" dirty="0"/>
              <a:t>been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identified.</a:t>
            </a:r>
            <a:endParaRPr lang="zh-CN" altLang="en-US" baseline="0" dirty="0"/>
          </a:p>
          <a:p>
            <a:endParaRPr lang="zh-CN" altLang="en-US" baseline="0" dirty="0"/>
          </a:p>
          <a:p>
            <a:r>
              <a:rPr lang="en-US" altLang="zh-CN" baseline="0" dirty="0"/>
              <a:t>Clearly, node 5</a:t>
            </a:r>
            <a:r>
              <a:rPr lang="zh-CN" altLang="en-US" baseline="0" dirty="0"/>
              <a:t> </a:t>
            </a:r>
            <a:r>
              <a:rPr lang="en-US" altLang="zh-CN" baseline="0" dirty="0"/>
              <a:t>must have two neighbors on the first layer, whose combined states have only one H state.</a:t>
            </a:r>
          </a:p>
          <a:p>
            <a:r>
              <a:rPr lang="en-US" altLang="zh-CN" baseline="0" dirty="0"/>
              <a:t>They</a:t>
            </a:r>
            <a:r>
              <a:rPr lang="zh-CN" altLang="en-US" baseline="0" dirty="0"/>
              <a:t> </a:t>
            </a:r>
            <a:r>
              <a:rPr lang="en-US" altLang="zh-CN" baseline="0" dirty="0"/>
              <a:t>are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2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node</a:t>
            </a:r>
            <a:r>
              <a:rPr lang="zh-CN" altLang="en-US" baseline="0" dirty="0"/>
              <a:t> </a:t>
            </a:r>
            <a:r>
              <a:rPr lang="en-US" altLang="zh-CN" baseline="0" dirty="0"/>
              <a:t>3.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46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Since these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neighbors</a:t>
            </a:r>
            <a:r>
              <a:rPr lang="zh-CN" altLang="en-US" baseline="0" dirty="0"/>
              <a:t> </a:t>
            </a:r>
            <a:r>
              <a:rPr lang="en-US" altLang="zh-CN" baseline="0" dirty="0"/>
              <a:t>have been identified as HLL and LHL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1178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So 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 combined state of node 5 as HHL, </a:t>
            </a:r>
          </a:p>
          <a:p>
            <a:r>
              <a:rPr lang="en-US" altLang="zh-CN" baseline="0" dirty="0"/>
              <a:t>And similarly, the combined state of node 6 must be HLH, and that of node 7 must be LHH.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527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</a:t>
            </a:r>
            <a:r>
              <a:rPr lang="en-US" altLang="zh-CN" baseline="0" dirty="0"/>
              <a:t> we can also identify node 8 as HHH in the same way.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 the combined</a:t>
            </a:r>
            <a:r>
              <a:rPr lang="en-US" altLang="zh-CN" baseline="0" dirty="0"/>
              <a:t> states of all the nodes are identified.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29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</a:t>
            </a:r>
            <a:r>
              <a:rPr lang="en-US" altLang="zh-CN" baseline="0" dirty="0"/>
              <a:t> talking about the parallel decoding, </a:t>
            </a:r>
            <a:r>
              <a:rPr lang="en-US" altLang="zh-CN" dirty="0"/>
              <a:t>let’s first look at</a:t>
            </a:r>
            <a:r>
              <a:rPr lang="en-US" altLang="zh-CN" baseline="0" dirty="0"/>
              <a:t> the signal when only one tag is transmitting.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Since tags encodes its data by reflecting or absorbing the carrier waves, there are two magnitude in the time domain.</a:t>
            </a:r>
          </a:p>
          <a:p>
            <a:r>
              <a:rPr lang="en-US" altLang="zh-CN" baseline="0" dirty="0"/>
              <a:t>We can use a threshold to decode the signal.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05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If we look at the IQ plan, we see two symbol clusters, representing the two backscatter states.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60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have</a:t>
            </a:r>
            <a:r>
              <a:rPr lang="en-US" altLang="zh-CN" baseline="0" dirty="0"/>
              <a:t> two tags.</a:t>
            </a:r>
          </a:p>
          <a:p>
            <a:r>
              <a:rPr lang="en-US" altLang="zh-CN" baseline="0" dirty="0"/>
              <a:t>Since each tag have two states, thus we have four states in total</a:t>
            </a:r>
          </a:p>
          <a:p>
            <a:r>
              <a:rPr lang="en-US" altLang="zh-CN" baseline="0" dirty="0"/>
              <a:t>These states represents the combined state of the two tags.</a:t>
            </a:r>
          </a:p>
          <a:p>
            <a:r>
              <a:rPr lang="en-US" altLang="zh-CN" baseline="0" dirty="0"/>
              <a:t>Now the problem is: how can we identify the combined state of the signals.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7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baseline="0" dirty="0"/>
              <a:t>Theoretically</a:t>
            </a:r>
            <a:r>
              <a:rPr lang="en-US" altLang="zh-CN" baseline="0" dirty="0"/>
              <a:t>, channel coefficients of tags are stable and can</a:t>
            </a:r>
            <a:r>
              <a:rPr lang="zh-CN" altLang="en-US" baseline="0" dirty="0"/>
              <a:t> </a:t>
            </a:r>
            <a:r>
              <a:rPr lang="en-US" altLang="zh-CN" baseline="0" dirty="0"/>
              <a:t>be linearly combined when collision occurs.</a:t>
            </a:r>
          </a:p>
          <a:p>
            <a:r>
              <a:rPr lang="en-US" altLang="zh-CN" baseline="0" dirty="0"/>
              <a:t>That’s to say, the four clusters create a </a:t>
            </a:r>
            <a:r>
              <a:rPr lang="en-US" altLang="zh-CN" b="1" baseline="0" dirty="0"/>
              <a:t>parallelogram</a:t>
            </a:r>
            <a:r>
              <a:rPr lang="en-US" altLang="zh-CN" baseline="0" dirty="0"/>
              <a:t> in IQ plan.</a:t>
            </a:r>
          </a:p>
          <a:p>
            <a:r>
              <a:rPr lang="en-US" altLang="zh-CN" baseline="0" dirty="0"/>
              <a:t>So, if one of these clusters is identified, such as LL, it seems that all the other clusters can be further identified based on their location in the IQ domain.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A82CD-FF97-4428-85C1-F5C9758B86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15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5BA-35DE-5E4C-B7E5-2EB5AC1DD7B7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0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9169-D8AD-BE44-BC32-55140383B44B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55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FAA-3A3B-EC48-BA24-964DE9D2B815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5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574D-868B-7C4E-A64D-CEDA54C67C87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4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17DE-55CD-9B4F-BB50-DFCA12EC062A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FB75-8109-0341-B1F7-91E1C64228E3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1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74F1-24ED-3C40-9B06-AE75555B398E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0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900E-94B0-234B-8CEF-D0C67936D921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3374-E9A2-0943-8F56-1E955DD01F1A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5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9947-2C40-F34D-86C4-C0F32F0647D4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6E6E-B2D2-4248-AB4A-83D66C96494C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8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2D77-33E1-E24A-840A-F8F62DF61821}" type="datetime1">
              <a:rPr lang="zh-CN" altLang="en-US" smtClean="0"/>
              <a:t>2019/9/18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BF53-E54A-4DC8-997F-9F8111C72A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4.emf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emf"/><Relationship Id="rId9" Type="http://schemas.openxmlformats.org/officeDocument/2006/relationships/image" Target="../media/image270.png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emf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25.emf"/><Relationship Id="rId5" Type="http://schemas.openxmlformats.org/officeDocument/2006/relationships/image" Target="../media/image440.png"/><Relationship Id="rId10" Type="http://schemas.openxmlformats.org/officeDocument/2006/relationships/image" Target="../media/image22.emf"/><Relationship Id="rId4" Type="http://schemas.openxmlformats.org/officeDocument/2006/relationships/image" Target="../media/image23.emf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7" Type="http://schemas.openxmlformats.org/officeDocument/2006/relationships/image" Target="../media/image490.png"/><Relationship Id="rId12" Type="http://schemas.openxmlformats.org/officeDocument/2006/relationships/image" Target="../media/image55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63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7" Type="http://schemas.openxmlformats.org/officeDocument/2006/relationships/image" Target="../media/image490.png"/><Relationship Id="rId12" Type="http://schemas.openxmlformats.org/officeDocument/2006/relationships/image" Target="../media/image66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63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Relationship Id="rId1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947" y="5339089"/>
            <a:ext cx="1246287" cy="1241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906" y="5292930"/>
            <a:ext cx="1334843" cy="1330192"/>
          </a:xfrm>
          <a:prstGeom prst="rect">
            <a:avLst/>
          </a:prstGeom>
        </p:spPr>
      </p:pic>
      <p:sp>
        <p:nvSpPr>
          <p:cNvPr id="10" name="任意形状 9"/>
          <p:cNvSpPr/>
          <p:nvPr/>
        </p:nvSpPr>
        <p:spPr>
          <a:xfrm>
            <a:off x="-115410" y="0"/>
            <a:ext cx="12535270" cy="6995604"/>
          </a:xfrm>
          <a:custGeom>
            <a:avLst/>
            <a:gdLst>
              <a:gd name="connsiteX0" fmla="*/ 11563140 w 12535270"/>
              <a:gd name="connsiteY0" fmla="*/ 5290397 h 6995604"/>
              <a:gd name="connsiteX1" fmla="*/ 10898771 w 12535270"/>
              <a:gd name="connsiteY1" fmla="*/ 5954766 h 6995604"/>
              <a:gd name="connsiteX2" fmla="*/ 11563140 w 12535270"/>
              <a:gd name="connsiteY2" fmla="*/ 6619135 h 6995604"/>
              <a:gd name="connsiteX3" fmla="*/ 12227509 w 12535270"/>
              <a:gd name="connsiteY3" fmla="*/ 5954766 h 6995604"/>
              <a:gd name="connsiteX4" fmla="*/ 11563140 w 12535270"/>
              <a:gd name="connsiteY4" fmla="*/ 5290397 h 6995604"/>
              <a:gd name="connsiteX5" fmla="*/ 10024045 w 12535270"/>
              <a:gd name="connsiteY5" fmla="*/ 5290397 h 6995604"/>
              <a:gd name="connsiteX6" fmla="*/ 9359676 w 12535270"/>
              <a:gd name="connsiteY6" fmla="*/ 5954766 h 6995604"/>
              <a:gd name="connsiteX7" fmla="*/ 10024045 w 12535270"/>
              <a:gd name="connsiteY7" fmla="*/ 6619135 h 6995604"/>
              <a:gd name="connsiteX8" fmla="*/ 10688414 w 12535270"/>
              <a:gd name="connsiteY8" fmla="*/ 5954766 h 6995604"/>
              <a:gd name="connsiteX9" fmla="*/ 10024045 w 12535270"/>
              <a:gd name="connsiteY9" fmla="*/ 5290397 h 6995604"/>
              <a:gd name="connsiteX10" fmla="*/ 0 w 12535270"/>
              <a:gd name="connsiteY10" fmla="*/ 0 h 6995604"/>
              <a:gd name="connsiteX11" fmla="*/ 12535270 w 12535270"/>
              <a:gd name="connsiteY11" fmla="*/ 0 h 6995604"/>
              <a:gd name="connsiteX12" fmla="*/ 12535270 w 12535270"/>
              <a:gd name="connsiteY12" fmla="*/ 6995604 h 6995604"/>
              <a:gd name="connsiteX13" fmla="*/ 0 w 12535270"/>
              <a:gd name="connsiteY13" fmla="*/ 6995604 h 69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35270" h="6995604">
                <a:moveTo>
                  <a:pt x="11563140" y="5290397"/>
                </a:moveTo>
                <a:cubicBezTo>
                  <a:pt x="11196219" y="5290397"/>
                  <a:pt x="10898771" y="5587845"/>
                  <a:pt x="10898771" y="5954766"/>
                </a:cubicBezTo>
                <a:cubicBezTo>
                  <a:pt x="10898771" y="6321687"/>
                  <a:pt x="11196219" y="6619135"/>
                  <a:pt x="11563140" y="6619135"/>
                </a:cubicBezTo>
                <a:cubicBezTo>
                  <a:pt x="11930061" y="6619135"/>
                  <a:pt x="12227509" y="6321687"/>
                  <a:pt x="12227509" y="5954766"/>
                </a:cubicBezTo>
                <a:cubicBezTo>
                  <a:pt x="12227509" y="5587845"/>
                  <a:pt x="11930061" y="5290397"/>
                  <a:pt x="11563140" y="5290397"/>
                </a:cubicBezTo>
                <a:close/>
                <a:moveTo>
                  <a:pt x="10024045" y="5290397"/>
                </a:moveTo>
                <a:cubicBezTo>
                  <a:pt x="9657124" y="5290397"/>
                  <a:pt x="9359676" y="5587845"/>
                  <a:pt x="9359676" y="5954766"/>
                </a:cubicBezTo>
                <a:cubicBezTo>
                  <a:pt x="9359676" y="6321687"/>
                  <a:pt x="9657124" y="6619135"/>
                  <a:pt x="10024045" y="6619135"/>
                </a:cubicBezTo>
                <a:cubicBezTo>
                  <a:pt x="10390966" y="6619135"/>
                  <a:pt x="10688414" y="6321687"/>
                  <a:pt x="10688414" y="5954766"/>
                </a:cubicBezTo>
                <a:cubicBezTo>
                  <a:pt x="10688414" y="5587845"/>
                  <a:pt x="10390966" y="5290397"/>
                  <a:pt x="10024045" y="5290397"/>
                </a:cubicBezTo>
                <a:close/>
                <a:moveTo>
                  <a:pt x="0" y="0"/>
                </a:moveTo>
                <a:lnTo>
                  <a:pt x="12535270" y="0"/>
                </a:lnTo>
                <a:lnTo>
                  <a:pt x="12535270" y="6995604"/>
                </a:lnTo>
                <a:lnTo>
                  <a:pt x="0" y="6995604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91230" y="1410199"/>
            <a:ext cx="11131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92D050"/>
                </a:solidFill>
                <a:latin typeface="Sathu" charset="-34"/>
                <a:ea typeface="Sathu" charset="-34"/>
                <a:cs typeface="Sathu" charset="-34"/>
              </a:rPr>
              <a:t>FlipTracer: Practical Parallel Decoding for Backscatter Communication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1805" y="4131405"/>
            <a:ext cx="8113078" cy="2317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Meng Jin</a:t>
            </a:r>
            <a:r>
              <a:rPr lang="en-US" altLang="zh-CN" sz="2400" b="1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, Yuan He</a:t>
            </a:r>
            <a:r>
              <a:rPr lang="en-US" altLang="zh-CN" sz="2400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, Xin Meng</a:t>
            </a:r>
            <a:r>
              <a:rPr lang="en-US" altLang="zh-CN" sz="2400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dirty="0" err="1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Yilun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Zheng</a:t>
            </a:r>
            <a:r>
              <a:rPr lang="en-US" altLang="zh-CN" sz="2400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, </a:t>
            </a:r>
            <a:r>
              <a:rPr lang="en-US" altLang="zh-CN" sz="2400" dirty="0" err="1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Dingyi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Fang</a:t>
            </a:r>
            <a:r>
              <a:rPr lang="en-US" altLang="zh-CN" sz="2400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, </a:t>
            </a:r>
            <a:r>
              <a:rPr lang="en-US" altLang="zh-CN" sz="2400" dirty="0" err="1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Xiaojiang</a:t>
            </a:r>
            <a:r>
              <a:rPr lang="en-US" altLang="zh-CN" sz="24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Chen</a:t>
            </a:r>
            <a:r>
              <a:rPr lang="en-US" altLang="zh-CN" sz="2400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endParaRPr lang="en-US" altLang="zh-CN" sz="2400" dirty="0">
              <a:solidFill>
                <a:schemeClr val="bg1"/>
              </a:solidFill>
              <a:latin typeface="Seravek" charset="0"/>
              <a:ea typeface="Seravek" charset="0"/>
              <a:cs typeface="Seravek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zh-CN" sz="2400" b="1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Northwest University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400" b="1" baseline="300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Tsinghua University</a:t>
            </a:r>
          </a:p>
        </p:txBody>
      </p:sp>
    </p:spTree>
    <p:extLst>
      <p:ext uri="{BB962C8B-B14F-4D97-AF65-F5344CB8AC3E}">
        <p14:creationId xmlns:p14="http://schemas.microsoft.com/office/powerpoint/2010/main" val="136649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78259" y="1326490"/>
            <a:ext cx="766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IQ domain signals are dynamic and irregular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Dynamics in the IQ domain</a:t>
            </a:r>
            <a:endParaRPr lang="zh-CN" altLang="en-US" sz="66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08003" y="2165640"/>
            <a:ext cx="4115290" cy="3740856"/>
            <a:chOff x="208003" y="2165640"/>
            <a:chExt cx="4115290" cy="3740856"/>
          </a:xfrm>
        </p:grpSpPr>
        <p:sp>
          <p:nvSpPr>
            <p:cNvPr id="8" name="文本框 7"/>
            <p:cNvSpPr txBox="1"/>
            <p:nvPr/>
          </p:nvSpPr>
          <p:spPr>
            <a:xfrm>
              <a:off x="1038225" y="5506386"/>
              <a:ext cx="2598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Movement of the tag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03" y="2165640"/>
              <a:ext cx="4115290" cy="3278880"/>
            </a:xfrm>
            <a:prstGeom prst="rect">
              <a:avLst/>
            </a:prstGeom>
          </p:spPr>
        </p:pic>
      </p:grpSp>
      <p:sp>
        <p:nvSpPr>
          <p:cNvPr id="32" name="弧形 31"/>
          <p:cNvSpPr/>
          <p:nvPr/>
        </p:nvSpPr>
        <p:spPr>
          <a:xfrm rot="11391101">
            <a:off x="1871689" y="2929383"/>
            <a:ext cx="849642" cy="1202949"/>
          </a:xfrm>
          <a:prstGeom prst="arc">
            <a:avLst>
              <a:gd name="adj1" fmla="val 14639203"/>
              <a:gd name="adj2" fmla="val 1603384"/>
            </a:avLst>
          </a:prstGeom>
          <a:ln w="28575">
            <a:solidFill>
              <a:srgbClr val="FF0000"/>
            </a:solidFill>
            <a:prstDash val="sysDash"/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-383958" y="3775380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Caused by dynamic environment</a:t>
            </a:r>
            <a:endParaRPr lang="zh-CN" altLang="en-US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39772" y="640494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6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8040816" y="2181607"/>
            <a:ext cx="4214684" cy="3728660"/>
            <a:chOff x="8040816" y="2181607"/>
            <a:chExt cx="4214684" cy="372866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0816" y="2181607"/>
              <a:ext cx="4214684" cy="3358072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8997462" y="2494640"/>
              <a:ext cx="2690935" cy="2357316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850386" y="5510157"/>
              <a:ext cx="2897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Noise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155258" y="2158856"/>
            <a:ext cx="4242617" cy="3747640"/>
            <a:chOff x="4155258" y="2158856"/>
            <a:chExt cx="4242617" cy="3747640"/>
          </a:xfrm>
        </p:grpSpPr>
        <p:grpSp>
          <p:nvGrpSpPr>
            <p:cNvPr id="18" name="组合 17"/>
            <p:cNvGrpSpPr/>
            <p:nvPr/>
          </p:nvGrpSpPr>
          <p:grpSpPr>
            <a:xfrm>
              <a:off x="4155258" y="2158856"/>
              <a:ext cx="4242617" cy="3400116"/>
              <a:chOff x="4396558" y="2013716"/>
              <a:chExt cx="4319420" cy="344152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558" y="2013716"/>
                <a:ext cx="4319420" cy="3441522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5210978" y="2305444"/>
                <a:ext cx="3035149" cy="2508927"/>
              </a:xfrm>
              <a:prstGeom prst="rect">
                <a:avLst/>
              </a:prstGeom>
              <a:solidFill>
                <a:schemeClr val="bg1">
                  <a:alpha val="49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5074533" y="5506386"/>
              <a:ext cx="28312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Near-field interference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08" y="2158856"/>
            <a:ext cx="4123804" cy="32856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8259" y="1326490"/>
            <a:ext cx="766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IQ domain signals are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and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irregular</a:t>
            </a:r>
            <a:endParaRPr lang="zh-CN" altLang="en-US" sz="2800" b="1" dirty="0">
              <a:solidFill>
                <a:srgbClr val="6FAC46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8225" y="5506386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Movement of the tag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Dynamics in the IQ domain</a:t>
            </a:r>
            <a:endParaRPr lang="zh-CN" altLang="en-US" sz="6600" dirty="0"/>
          </a:p>
        </p:txBody>
      </p:sp>
      <p:sp>
        <p:nvSpPr>
          <p:cNvPr id="4" name="弧形 3"/>
          <p:cNvSpPr/>
          <p:nvPr/>
        </p:nvSpPr>
        <p:spPr>
          <a:xfrm rot="11391101">
            <a:off x="1871689" y="2929383"/>
            <a:ext cx="849642" cy="1202949"/>
          </a:xfrm>
          <a:prstGeom prst="arc">
            <a:avLst>
              <a:gd name="adj1" fmla="val 14639203"/>
              <a:gd name="adj2" fmla="val 1603384"/>
            </a:avLst>
          </a:prstGeom>
          <a:ln w="28575">
            <a:solidFill>
              <a:srgbClr val="FF0000"/>
            </a:solidFill>
            <a:prstDash val="sysDash"/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383958" y="3775380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Caused by dynamic environment</a:t>
            </a:r>
            <a:endParaRPr lang="zh-CN" altLang="en-US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194948" y="3720643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77902" y="3544191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47442" y="2493384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995509" y="4576184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endCxn id="11" idx="5"/>
          </p:cNvCxnSpPr>
          <p:nvPr/>
        </p:nvCxnSpPr>
        <p:spPr>
          <a:xfrm flipH="1" flipV="1">
            <a:off x="5430334" y="3956029"/>
            <a:ext cx="1565175" cy="694438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4" idx="0"/>
          </p:cNvCxnSpPr>
          <p:nvPr/>
        </p:nvCxnSpPr>
        <p:spPr>
          <a:xfrm flipV="1">
            <a:off x="7133395" y="2767212"/>
            <a:ext cx="602114" cy="18089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4" idx="1"/>
            <a:endCxn id="12" idx="5"/>
          </p:cNvCxnSpPr>
          <p:nvPr/>
        </p:nvCxnSpPr>
        <p:spPr>
          <a:xfrm flipH="1" flipV="1">
            <a:off x="6613288" y="3779577"/>
            <a:ext cx="422607" cy="836993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 rot="312391">
            <a:off x="9570003" y="2688648"/>
            <a:ext cx="1912620" cy="2674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312391">
            <a:off x="9425994" y="2834723"/>
            <a:ext cx="2142089" cy="30604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312391">
            <a:off x="10002216" y="3995366"/>
            <a:ext cx="1324470" cy="2674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312391">
            <a:off x="9831295" y="4127150"/>
            <a:ext cx="1324470" cy="34481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rot="312391">
            <a:off x="9678555" y="2834536"/>
            <a:ext cx="1629950" cy="119428"/>
          </a:xfrm>
          <a:custGeom>
            <a:avLst/>
            <a:gdLst>
              <a:gd name="connsiteX0" fmla="*/ 389615 w 1629950"/>
              <a:gd name="connsiteY0" fmla="*/ 12025 h 119428"/>
              <a:gd name="connsiteX1" fmla="*/ 806514 w 1629950"/>
              <a:gd name="connsiteY1" fmla="*/ 0 h 119428"/>
              <a:gd name="connsiteX2" fmla="*/ 1563858 w 1629950"/>
              <a:gd name="connsiteY2" fmla="*/ 44819 h 119428"/>
              <a:gd name="connsiteX3" fmla="*/ 1629950 w 1629950"/>
              <a:gd name="connsiteY3" fmla="*/ 56264 h 119428"/>
              <a:gd name="connsiteX4" fmla="*/ 1613649 w 1629950"/>
              <a:gd name="connsiteY4" fmla="*/ 60464 h 119428"/>
              <a:gd name="connsiteX5" fmla="*/ 820662 w 1629950"/>
              <a:gd name="connsiteY5" fmla="*/ 119428 h 119428"/>
              <a:gd name="connsiteX6" fmla="*/ 27674 w 1629950"/>
              <a:gd name="connsiteY6" fmla="*/ 60465 h 119428"/>
              <a:gd name="connsiteX7" fmla="*/ 0 w 1629950"/>
              <a:gd name="connsiteY7" fmla="*/ 53334 h 119428"/>
              <a:gd name="connsiteX8" fmla="*/ 49171 w 1629950"/>
              <a:gd name="connsiteY8" fmla="*/ 44819 h 119428"/>
              <a:gd name="connsiteX9" fmla="*/ 389615 w 1629950"/>
              <a:gd name="connsiteY9" fmla="*/ 12025 h 1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950" h="119428">
                <a:moveTo>
                  <a:pt x="389615" y="12025"/>
                </a:moveTo>
                <a:cubicBezTo>
                  <a:pt x="517753" y="4282"/>
                  <a:pt x="658634" y="0"/>
                  <a:pt x="806514" y="0"/>
                </a:cubicBezTo>
                <a:cubicBezTo>
                  <a:pt x="1102275" y="0"/>
                  <a:pt x="1370036" y="17128"/>
                  <a:pt x="1563858" y="44819"/>
                </a:cubicBezTo>
                <a:lnTo>
                  <a:pt x="1629950" y="56264"/>
                </a:lnTo>
                <a:lnTo>
                  <a:pt x="1613649" y="60464"/>
                </a:lnTo>
                <a:cubicBezTo>
                  <a:pt x="1441793" y="96039"/>
                  <a:pt x="1150759" y="119429"/>
                  <a:pt x="820662" y="119428"/>
                </a:cubicBezTo>
                <a:cubicBezTo>
                  <a:pt x="490565" y="119429"/>
                  <a:pt x="199531" y="96039"/>
                  <a:pt x="27674" y="60465"/>
                </a:cubicBezTo>
                <a:lnTo>
                  <a:pt x="0" y="53334"/>
                </a:lnTo>
                <a:lnTo>
                  <a:pt x="49171" y="44819"/>
                </a:lnTo>
                <a:cubicBezTo>
                  <a:pt x="146082" y="30973"/>
                  <a:pt x="261477" y="19769"/>
                  <a:pt x="389615" y="12025"/>
                </a:cubicBezTo>
                <a:close/>
              </a:path>
            </a:pathLst>
          </a:custGeom>
          <a:solidFill>
            <a:srgbClr val="7030A0">
              <a:alpha val="8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312391">
            <a:off x="10042990" y="4132925"/>
            <a:ext cx="1013668" cy="120887"/>
          </a:xfrm>
          <a:custGeom>
            <a:avLst/>
            <a:gdLst>
              <a:gd name="connsiteX0" fmla="*/ 181163 w 1013668"/>
              <a:gd name="connsiteY0" fmla="*/ 13549 h 120887"/>
              <a:gd name="connsiteX1" fmla="*/ 438935 w 1013668"/>
              <a:gd name="connsiteY1" fmla="*/ 0 h 120887"/>
              <a:gd name="connsiteX2" fmla="*/ 988070 w 1013668"/>
              <a:gd name="connsiteY2" fmla="*/ 76013 h 120887"/>
              <a:gd name="connsiteX3" fmla="*/ 1013668 w 1013668"/>
              <a:gd name="connsiteY3" fmla="*/ 88290 h 120887"/>
              <a:gd name="connsiteX4" fmla="*/ 851455 w 1013668"/>
              <a:gd name="connsiteY4" fmla="*/ 110377 h 120887"/>
              <a:gd name="connsiteX5" fmla="*/ 593683 w 1013668"/>
              <a:gd name="connsiteY5" fmla="*/ 120887 h 120887"/>
              <a:gd name="connsiteX6" fmla="*/ 44548 w 1013668"/>
              <a:gd name="connsiteY6" fmla="*/ 61923 h 120887"/>
              <a:gd name="connsiteX7" fmla="*/ 0 w 1013668"/>
              <a:gd name="connsiteY7" fmla="*/ 45348 h 12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668" h="120887">
                <a:moveTo>
                  <a:pt x="181163" y="13549"/>
                </a:moveTo>
                <a:cubicBezTo>
                  <a:pt x="260392" y="4825"/>
                  <a:pt x="347500" y="0"/>
                  <a:pt x="438935" y="0"/>
                </a:cubicBezTo>
                <a:cubicBezTo>
                  <a:pt x="667524" y="0"/>
                  <a:pt x="869062" y="30152"/>
                  <a:pt x="988070" y="76013"/>
                </a:cubicBezTo>
                <a:lnTo>
                  <a:pt x="1013668" y="88290"/>
                </a:lnTo>
                <a:lnTo>
                  <a:pt x="851455" y="110377"/>
                </a:lnTo>
                <a:cubicBezTo>
                  <a:pt x="772226" y="117145"/>
                  <a:pt x="685119" y="120887"/>
                  <a:pt x="593683" y="120887"/>
                </a:cubicBezTo>
                <a:cubicBezTo>
                  <a:pt x="365094" y="120887"/>
                  <a:pt x="163556" y="97497"/>
                  <a:pt x="44548" y="61923"/>
                </a:cubicBezTo>
                <a:lnTo>
                  <a:pt x="0" y="45348"/>
                </a:lnTo>
                <a:close/>
              </a:path>
            </a:pathLst>
          </a:custGeom>
          <a:solidFill>
            <a:srgbClr val="7030A0">
              <a:alpha val="8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1539772" y="640494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6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608" y="6084453"/>
            <a:ext cx="1289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Its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challenging to identify the clusters based on their IQ domain features.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8" grpId="0" animBg="1"/>
      <p:bldP spid="39" grpId="0" animBg="1"/>
      <p:bldP spid="40" grpId="0" animBg="1"/>
      <p:bldP spid="41" grpId="0" animBg="1"/>
      <p:bldP spid="49" grpId="0" animBg="1"/>
      <p:bldP spid="5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1743234" y="1985513"/>
            <a:ext cx="4266753" cy="932699"/>
            <a:chOff x="1674654" y="2577158"/>
            <a:chExt cx="4266753" cy="720080"/>
          </a:xfrm>
        </p:grpSpPr>
        <p:cxnSp>
          <p:nvCxnSpPr>
            <p:cNvPr id="119" name="直接箭头连接符 118"/>
            <p:cNvCxnSpPr/>
            <p:nvPr/>
          </p:nvCxnSpPr>
          <p:spPr>
            <a:xfrm flipV="1">
              <a:off x="1674654" y="2577158"/>
              <a:ext cx="0" cy="72008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/>
            <p:nvPr/>
          </p:nvCxnSpPr>
          <p:spPr>
            <a:xfrm flipV="1">
              <a:off x="3407263" y="2577158"/>
              <a:ext cx="0" cy="72008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直接箭头连接符 127"/>
            <p:cNvCxnSpPr/>
            <p:nvPr/>
          </p:nvCxnSpPr>
          <p:spPr>
            <a:xfrm flipV="1">
              <a:off x="5109392" y="2577158"/>
              <a:ext cx="0" cy="72008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/>
            <p:nvPr/>
          </p:nvCxnSpPr>
          <p:spPr>
            <a:xfrm flipV="1">
              <a:off x="2232763" y="2577158"/>
              <a:ext cx="0" cy="72008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/>
            <p:nvPr/>
          </p:nvCxnSpPr>
          <p:spPr>
            <a:xfrm flipV="1">
              <a:off x="4142896" y="2577158"/>
              <a:ext cx="0" cy="72008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5941407" y="2577158"/>
              <a:ext cx="0" cy="72008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2" name="直接连接符 141"/>
          <p:cNvCxnSpPr/>
          <p:nvPr/>
        </p:nvCxnSpPr>
        <p:spPr>
          <a:xfrm flipV="1">
            <a:off x="1135386" y="3471446"/>
            <a:ext cx="5163616" cy="387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 flipV="1">
            <a:off x="1133548" y="3822152"/>
            <a:ext cx="5163616" cy="387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1131710" y="4051671"/>
            <a:ext cx="5163616" cy="387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V="1">
            <a:off x="1129872" y="4391360"/>
            <a:ext cx="5163616" cy="387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34" y="1476214"/>
            <a:ext cx="5144877" cy="4086948"/>
          </a:xfrm>
          <a:prstGeom prst="rect">
            <a:avLst/>
          </a:prstGeom>
        </p:spPr>
      </p:pic>
      <p:sp>
        <p:nvSpPr>
          <p:cNvPr id="134" name="矩形 133"/>
          <p:cNvSpPr/>
          <p:nvPr/>
        </p:nvSpPr>
        <p:spPr>
          <a:xfrm>
            <a:off x="7609943" y="1816675"/>
            <a:ext cx="3608489" cy="300032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1123235" y="4792369"/>
            <a:ext cx="525470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 flipV="1">
            <a:off x="1123235" y="3181234"/>
            <a:ext cx="0" cy="1635765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707289" y="3381288"/>
            <a:ext cx="332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zh-CN" altLang="en-US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756142" y="2925081"/>
            <a:ext cx="4261465" cy="2159818"/>
            <a:chOff x="1055131" y="2492896"/>
            <a:chExt cx="3441026" cy="2160240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1055131" y="2492896"/>
              <a:ext cx="783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1489791" y="2492896"/>
              <a:ext cx="15732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435703" y="2492896"/>
              <a:ext cx="1568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3044359" y="2492896"/>
              <a:ext cx="0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815490" y="2492896"/>
              <a:ext cx="0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4496157" y="2492896"/>
              <a:ext cx="0" cy="2160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039431" y="1521944"/>
            <a:ext cx="2048508" cy="469346"/>
            <a:chOff x="1042215" y="2229774"/>
            <a:chExt cx="2048508" cy="469346"/>
          </a:xfrm>
        </p:grpSpPr>
        <p:sp>
          <p:nvSpPr>
            <p:cNvPr id="124" name="文本框 123"/>
            <p:cNvSpPr txBox="1"/>
            <p:nvPr/>
          </p:nvSpPr>
          <p:spPr>
            <a:xfrm>
              <a:off x="1042215" y="2229774"/>
              <a:ext cx="95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ED1A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Tag 2</a:t>
              </a:r>
              <a:endParaRPr lang="zh-CN" altLang="en-US" sz="2400" b="1" dirty="0">
                <a:solidFill>
                  <a:srgbClr val="ED1A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2133923" y="2237455"/>
              <a:ext cx="956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Tag 1</a:t>
              </a:r>
              <a:endParaRPr lang="zh-CN" altLang="en-US" sz="24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04" name="直接连接符 103"/>
          <p:cNvCxnSpPr/>
          <p:nvPr/>
        </p:nvCxnSpPr>
        <p:spPr>
          <a:xfrm flipV="1">
            <a:off x="1752086" y="4064633"/>
            <a:ext cx="0" cy="3740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2295204" y="3476625"/>
            <a:ext cx="0" cy="62677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123235" y="4420124"/>
            <a:ext cx="639229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1762464" y="4084352"/>
            <a:ext cx="53269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2295154" y="3494919"/>
            <a:ext cx="1171919" cy="622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3467071" y="3483805"/>
            <a:ext cx="0" cy="38334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3478713" y="3847437"/>
            <a:ext cx="734126" cy="311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V="1">
            <a:off x="4212839" y="3831360"/>
            <a:ext cx="0" cy="60729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212839" y="4420124"/>
            <a:ext cx="958842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V="1">
            <a:off x="5170269" y="4043363"/>
            <a:ext cx="1411" cy="3951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5171680" y="4062252"/>
            <a:ext cx="85230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751471" y="3497999"/>
            <a:ext cx="555935" cy="934746"/>
            <a:chOff x="1657083" y="3873302"/>
            <a:chExt cx="555935" cy="934746"/>
          </a:xfrm>
        </p:grpSpPr>
        <p:cxnSp>
          <p:nvCxnSpPr>
            <p:cNvPr id="126" name="直接连接符 125"/>
            <p:cNvCxnSpPr/>
            <p:nvPr/>
          </p:nvCxnSpPr>
          <p:spPr>
            <a:xfrm>
              <a:off x="1657083" y="4443016"/>
              <a:ext cx="0" cy="365032"/>
            </a:xfrm>
            <a:prstGeom prst="line">
              <a:avLst/>
            </a:prstGeom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flipH="1">
              <a:off x="2211077" y="3873302"/>
              <a:ext cx="1941" cy="582290"/>
            </a:xfrm>
            <a:prstGeom prst="line">
              <a:avLst/>
            </a:prstGeom>
            <a:ln w="57150">
              <a:solidFill>
                <a:srgbClr val="7030A0"/>
              </a:solidFill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775568" y="2657716"/>
            <a:ext cx="3394701" cy="3375"/>
            <a:chOff x="1775568" y="2657716"/>
            <a:chExt cx="3394701" cy="3375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1775568" y="2657716"/>
              <a:ext cx="169031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/>
            <p:nvPr/>
          </p:nvCxnSpPr>
          <p:spPr>
            <a:xfrm>
              <a:off x="3475843" y="2661091"/>
              <a:ext cx="169442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743234" y="1979682"/>
            <a:ext cx="4266753" cy="932699"/>
            <a:chOff x="1674654" y="2577158"/>
            <a:chExt cx="4266753" cy="720080"/>
          </a:xfrm>
        </p:grpSpPr>
        <p:cxnSp>
          <p:nvCxnSpPr>
            <p:cNvPr id="63" name="直接箭头连接符 62"/>
            <p:cNvCxnSpPr/>
            <p:nvPr/>
          </p:nvCxnSpPr>
          <p:spPr>
            <a:xfrm flipV="1">
              <a:off x="1674654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3407263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V="1">
              <a:off x="5109392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V="1">
              <a:off x="2232763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V="1">
              <a:off x="4142896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V="1">
              <a:off x="5941407" y="2577158"/>
              <a:ext cx="0" cy="72008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2332642" y="2465081"/>
            <a:ext cx="3630008" cy="2562"/>
            <a:chOff x="2332642" y="2465081"/>
            <a:chExt cx="3630008" cy="2562"/>
          </a:xfrm>
        </p:grpSpPr>
        <p:cxnSp>
          <p:nvCxnSpPr>
            <p:cNvPr id="71" name="直接箭头连接符 70"/>
            <p:cNvCxnSpPr/>
            <p:nvPr/>
          </p:nvCxnSpPr>
          <p:spPr>
            <a:xfrm>
              <a:off x="2332642" y="2465081"/>
              <a:ext cx="183295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4245942" y="2467643"/>
              <a:ext cx="171670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2" name="文本框 181"/>
          <p:cNvSpPr txBox="1"/>
          <p:nvPr/>
        </p:nvSpPr>
        <p:spPr>
          <a:xfrm>
            <a:off x="707289" y="5418113"/>
            <a:ext cx="1092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An important assumption: </a:t>
            </a:r>
            <a:r>
              <a:rPr lang="en-US" altLang="zh-CN" sz="24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stable bit duration</a:t>
            </a:r>
            <a:r>
              <a:rPr lang="en-US" altLang="zh-CN" sz="2400" b="1" dirty="0">
                <a:latin typeface="Seravek" charset="0"/>
                <a:ea typeface="Seravek" charset="0"/>
                <a:cs typeface="Seravek" charset="0"/>
              </a:rPr>
              <a:t>.</a:t>
            </a:r>
            <a:endParaRPr lang="zh-CN" altLang="en-US" sz="2400" b="1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945" y="6205590"/>
            <a:ext cx="9803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Come and be served: Parallel decoding for cots rfid tags. In MobiCom, 2015.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Laissez-faire: Fully asymmetric backscatter communication. In SIGCOMM, 2015.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IQ + time domain features</a:t>
            </a:r>
            <a:endParaRPr lang="zh-CN" altLang="en-US" sz="6600" dirty="0"/>
          </a:p>
        </p:txBody>
      </p:sp>
      <p:sp>
        <p:nvSpPr>
          <p:cNvPr id="84" name="椭圆 83"/>
          <p:cNvSpPr/>
          <p:nvPr/>
        </p:nvSpPr>
        <p:spPr>
          <a:xfrm>
            <a:off x="8191470" y="2545061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8930642" y="1992382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9545751" y="4484824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10105775" y="3832992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3" name="直接连接符 132"/>
          <p:cNvCxnSpPr>
            <a:endCxn id="86" idx="1"/>
          </p:cNvCxnSpPr>
          <p:nvPr/>
        </p:nvCxnSpPr>
        <p:spPr>
          <a:xfrm>
            <a:off x="8380008" y="2800469"/>
            <a:ext cx="1206129" cy="1724741"/>
          </a:xfrm>
          <a:prstGeom prst="line">
            <a:avLst/>
          </a:prstGeom>
          <a:ln w="57150">
            <a:solidFill>
              <a:srgbClr val="7030A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9150258" y="2259322"/>
            <a:ext cx="1029573" cy="1605224"/>
          </a:xfrm>
          <a:prstGeom prst="line">
            <a:avLst/>
          </a:prstGeom>
          <a:ln w="57150">
            <a:solidFill>
              <a:srgbClr val="7030A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直接连接符 135"/>
          <p:cNvCxnSpPr>
            <a:endCxn id="84" idx="7"/>
          </p:cNvCxnSpPr>
          <p:nvPr/>
        </p:nvCxnSpPr>
        <p:spPr>
          <a:xfrm flipH="1">
            <a:off x="8426856" y="2180029"/>
            <a:ext cx="599085" cy="405418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7" idx="3"/>
          </p:cNvCxnSpPr>
          <p:nvPr/>
        </p:nvCxnSpPr>
        <p:spPr>
          <a:xfrm flipH="1">
            <a:off x="9690807" y="4068378"/>
            <a:ext cx="455354" cy="496052"/>
          </a:xfrm>
          <a:prstGeom prst="line">
            <a:avLst/>
          </a:prstGeom>
          <a:ln w="50800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组 3"/>
          <p:cNvGrpSpPr/>
          <p:nvPr/>
        </p:nvGrpSpPr>
        <p:grpSpPr>
          <a:xfrm>
            <a:off x="7632771" y="1559446"/>
            <a:ext cx="3102454" cy="3221254"/>
            <a:chOff x="7632771" y="1559446"/>
            <a:chExt cx="3102454" cy="3221254"/>
          </a:xfrm>
        </p:grpSpPr>
        <p:sp>
          <p:nvSpPr>
            <p:cNvPr id="138" name="文本框 137"/>
            <p:cNvSpPr txBox="1"/>
            <p:nvPr/>
          </p:nvSpPr>
          <p:spPr>
            <a:xfrm>
              <a:off x="8676394" y="4134369"/>
              <a:ext cx="450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7632771" y="2465081"/>
              <a:ext cx="450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0284461" y="3291842"/>
              <a:ext cx="450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9289149" y="1559446"/>
              <a:ext cx="450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15" name="直接箭头连接符 114"/>
          <p:cNvCxnSpPr/>
          <p:nvPr/>
        </p:nvCxnSpPr>
        <p:spPr>
          <a:xfrm>
            <a:off x="1119226" y="2925081"/>
            <a:ext cx="525871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组 4"/>
          <p:cNvGrpSpPr/>
          <p:nvPr/>
        </p:nvGrpSpPr>
        <p:grpSpPr>
          <a:xfrm>
            <a:off x="7490980" y="1571072"/>
            <a:ext cx="3338554" cy="3234081"/>
            <a:chOff x="7974063" y="1916132"/>
            <a:chExt cx="3338554" cy="3234081"/>
          </a:xfrm>
        </p:grpSpPr>
        <p:sp>
          <p:nvSpPr>
            <p:cNvPr id="73" name="文本框 72"/>
            <p:cNvSpPr txBox="1"/>
            <p:nvPr/>
          </p:nvSpPr>
          <p:spPr>
            <a:xfrm>
              <a:off x="9017686" y="4491055"/>
              <a:ext cx="686864" cy="6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LL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974063" y="2821767"/>
              <a:ext cx="68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HL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0625753" y="3648528"/>
              <a:ext cx="686864" cy="6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LH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630441" y="1916132"/>
              <a:ext cx="809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6FAC4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HH</a:t>
              </a:r>
              <a:endParaRPr lang="zh-CN" altLang="en-US" sz="36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539772" y="6404941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7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78" y="3171258"/>
            <a:ext cx="8913828" cy="29712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8394" y="1525704"/>
            <a:ext cx="3212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High drifting rate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99409" y="1531418"/>
            <a:ext cx="4455981" cy="523220"/>
            <a:chOff x="4133850" y="1531418"/>
            <a:chExt cx="4455981" cy="523220"/>
          </a:xfrm>
        </p:grpSpPr>
        <p:sp>
          <p:nvSpPr>
            <p:cNvPr id="2" name="矩形 1"/>
            <p:cNvSpPr/>
            <p:nvPr/>
          </p:nvSpPr>
          <p:spPr>
            <a:xfrm>
              <a:off x="4686189" y="1531418"/>
              <a:ext cx="39036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Dynamic bit duration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5" name="右箭头 4"/>
            <p:cNvSpPr/>
            <p:nvPr/>
          </p:nvSpPr>
          <p:spPr>
            <a:xfrm>
              <a:off x="4133850" y="1635755"/>
              <a:ext cx="414855" cy="3143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130709" y="2156102"/>
            <a:ext cx="5667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Clock drift is required to be lower than </a:t>
            </a:r>
            <a:r>
              <a:rPr lang="en-US" altLang="zh-CN" sz="20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200ppm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.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0709" y="2556212"/>
            <a:ext cx="1067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>
                <a:latin typeface="Seravek" charset="0"/>
                <a:ea typeface="Seravek" charset="0"/>
                <a:cs typeface="Seravek" charset="0"/>
              </a:rPr>
              <a:t>However, the built-in internal DCO in backscatter tags has a typical drift of about </a:t>
            </a:r>
            <a:r>
              <a:rPr lang="en-US" altLang="zh-CN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50,000ppm</a:t>
            </a:r>
            <a:r>
              <a:rPr lang="en-US" altLang="zh-CN" dirty="0">
                <a:latin typeface="Seravek" charset="0"/>
                <a:ea typeface="Seravek" charset="0"/>
                <a:cs typeface="Seravek" charset="0"/>
              </a:rPr>
              <a:t>.</a:t>
            </a:r>
            <a:endParaRPr lang="zh-CN" altLang="en-US" dirty="0"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72025" y="3373684"/>
            <a:ext cx="1285875" cy="2060957"/>
            <a:chOff x="4772025" y="3541983"/>
            <a:chExt cx="1285875" cy="1906317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772025" y="3541983"/>
              <a:ext cx="9525" cy="1906317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048375" y="3541983"/>
              <a:ext cx="9525" cy="1906317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箭头连接符 12"/>
          <p:cNvCxnSpPr/>
          <p:nvPr/>
        </p:nvCxnSpPr>
        <p:spPr>
          <a:xfrm>
            <a:off x="4781550" y="4162293"/>
            <a:ext cx="126682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253317" y="4111808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70% of tags’ drifting rate fall between</a:t>
            </a:r>
          </a:p>
          <a:p>
            <a:r>
              <a:rPr lang="en-US" altLang="zh-CN" sz="20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40000ppm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and </a:t>
            </a:r>
            <a:r>
              <a:rPr lang="en-US" altLang="zh-CN" sz="20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68000ppm </a:t>
            </a:r>
            <a:endParaRPr lang="zh-CN" altLang="en-US" sz="2000" b="1" dirty="0">
              <a:solidFill>
                <a:srgbClr val="FF000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Dynamics in the time domain</a:t>
            </a:r>
            <a:endParaRPr lang="zh-CN" altLang="en-US" sz="6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1539772" y="640494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8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32" y="4023361"/>
            <a:ext cx="2655977" cy="2720235"/>
          </a:xfrm>
          <a:prstGeom prst="rect">
            <a:avLst/>
          </a:prstGeom>
        </p:spPr>
      </p:pic>
      <p:sp>
        <p:nvSpPr>
          <p:cNvPr id="6" name="任意多边形 10"/>
          <p:cNvSpPr/>
          <p:nvPr/>
        </p:nvSpPr>
        <p:spPr>
          <a:xfrm>
            <a:off x="0" y="279066"/>
            <a:ext cx="12192000" cy="6854982"/>
          </a:xfrm>
          <a:custGeom>
            <a:avLst/>
            <a:gdLst>
              <a:gd name="connsiteX0" fmla="*/ 10271396 w 12192000"/>
              <a:gd name="connsiteY0" fmla="*/ 4072225 h 6854982"/>
              <a:gd name="connsiteX1" fmla="*/ 9203867 w 12192000"/>
              <a:gd name="connsiteY1" fmla="*/ 5139754 h 6854982"/>
              <a:gd name="connsiteX2" fmla="*/ 10271396 w 12192000"/>
              <a:gd name="connsiteY2" fmla="*/ 6207283 h 6854982"/>
              <a:gd name="connsiteX3" fmla="*/ 11338925 w 12192000"/>
              <a:gd name="connsiteY3" fmla="*/ 5139754 h 6854982"/>
              <a:gd name="connsiteX4" fmla="*/ 10271396 w 12192000"/>
              <a:gd name="connsiteY4" fmla="*/ 4072225 h 6854982"/>
              <a:gd name="connsiteX5" fmla="*/ 0 w 12192000"/>
              <a:gd name="connsiteY5" fmla="*/ 0 h 6854982"/>
              <a:gd name="connsiteX6" fmla="*/ 12192000 w 12192000"/>
              <a:gd name="connsiteY6" fmla="*/ 0 h 6854982"/>
              <a:gd name="connsiteX7" fmla="*/ 12192000 w 12192000"/>
              <a:gd name="connsiteY7" fmla="*/ 6854982 h 6854982"/>
              <a:gd name="connsiteX8" fmla="*/ 0 w 12192000"/>
              <a:gd name="connsiteY8" fmla="*/ 6854982 h 68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4982">
                <a:moveTo>
                  <a:pt x="10271396" y="4072225"/>
                </a:moveTo>
                <a:cubicBezTo>
                  <a:pt x="9681816" y="4072225"/>
                  <a:pt x="9203867" y="4550174"/>
                  <a:pt x="9203867" y="5139754"/>
                </a:cubicBezTo>
                <a:cubicBezTo>
                  <a:pt x="9203867" y="5729334"/>
                  <a:pt x="9681816" y="6207283"/>
                  <a:pt x="10271396" y="6207283"/>
                </a:cubicBezTo>
                <a:cubicBezTo>
                  <a:pt x="10860976" y="6207283"/>
                  <a:pt x="11338925" y="5729334"/>
                  <a:pt x="11338925" y="5139754"/>
                </a:cubicBezTo>
                <a:cubicBezTo>
                  <a:pt x="11338925" y="4550174"/>
                  <a:pt x="10860976" y="4072225"/>
                  <a:pt x="10271396" y="40722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4982"/>
                </a:lnTo>
                <a:lnTo>
                  <a:pt x="0" y="6854982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0908" y="2991872"/>
            <a:ext cx="10862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Identify the combined states of each cluster based on such </a:t>
            </a:r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and </a:t>
            </a:r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irregular</a:t>
            </a:r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signals</a:t>
            </a:r>
            <a:endParaRPr lang="zh-CN" altLang="en-US" sz="3600" dirty="0">
              <a:solidFill>
                <a:schemeClr val="bg1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15410" y="1064098"/>
            <a:ext cx="12535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Our Goal</a:t>
            </a:r>
            <a:endParaRPr lang="zh-CN" altLang="en-US" sz="4400" b="1" dirty="0">
              <a:solidFill>
                <a:srgbClr val="92D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-94236"/>
            <a:ext cx="12192000" cy="956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340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/>
          <p:cNvSpPr/>
          <p:nvPr/>
        </p:nvSpPr>
        <p:spPr>
          <a:xfrm>
            <a:off x="800459" y="5352682"/>
            <a:ext cx="751083" cy="418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00459" y="5636180"/>
            <a:ext cx="8178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Although the IQ position is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and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irregular</a:t>
            </a:r>
            <a:endParaRPr lang="zh-CN" altLang="en-US" sz="2800" b="1" dirty="0">
              <a:solidFill>
                <a:srgbClr val="6FAC46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32876" y="5643701"/>
            <a:ext cx="8712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Transition pattern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between signal clusters is stable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Using signals’ transition probability?</a:t>
            </a:r>
            <a:endParaRPr lang="zh-CN" altLang="en-US" sz="6600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" y="1328363"/>
            <a:ext cx="12191499" cy="3671607"/>
          </a:xfrm>
          <a:prstGeom prst="rect">
            <a:avLst/>
          </a:prstGeom>
          <a:ln w="38100">
            <a:noFill/>
            <a:headEnd type="triangle"/>
            <a:tailEnd type="triangle"/>
          </a:ln>
        </p:spPr>
      </p:pic>
      <p:grpSp>
        <p:nvGrpSpPr>
          <p:cNvPr id="153" name="组合 152"/>
          <p:cNvGrpSpPr/>
          <p:nvPr/>
        </p:nvGrpSpPr>
        <p:grpSpPr>
          <a:xfrm>
            <a:off x="1106605" y="2179010"/>
            <a:ext cx="2046172" cy="1305945"/>
            <a:chOff x="1059883" y="2371495"/>
            <a:chExt cx="2046172" cy="1305945"/>
          </a:xfrm>
        </p:grpSpPr>
        <p:sp>
          <p:nvSpPr>
            <p:cNvPr id="3" name="椭圆 2"/>
            <p:cNvSpPr/>
            <p:nvPr/>
          </p:nvSpPr>
          <p:spPr>
            <a:xfrm>
              <a:off x="1059883" y="31334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083141" y="32858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517083" y="23714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714510" y="2422297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145156" y="1851213"/>
            <a:ext cx="1908785" cy="899371"/>
            <a:chOff x="5145156" y="2008639"/>
            <a:chExt cx="1908785" cy="899371"/>
          </a:xfrm>
        </p:grpSpPr>
        <p:sp>
          <p:nvSpPr>
            <p:cNvPr id="91" name="椭圆 90"/>
            <p:cNvSpPr/>
            <p:nvPr/>
          </p:nvSpPr>
          <p:spPr>
            <a:xfrm>
              <a:off x="6713198" y="2008640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5526235" y="2008639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5145156" y="244057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6095749" y="2567267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020056" y="2770039"/>
            <a:ext cx="1733478" cy="1344714"/>
            <a:chOff x="5959057" y="2951727"/>
            <a:chExt cx="1733478" cy="1344714"/>
          </a:xfrm>
        </p:grpSpPr>
        <p:sp>
          <p:nvSpPr>
            <p:cNvPr id="95" name="椭圆 94"/>
            <p:cNvSpPr/>
            <p:nvPr/>
          </p:nvSpPr>
          <p:spPr>
            <a:xfrm>
              <a:off x="5959057" y="3179378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266120" y="295172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7053941" y="405154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7447641" y="361339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095681" y="1766084"/>
            <a:ext cx="2555119" cy="2369683"/>
            <a:chOff x="9008465" y="1926758"/>
            <a:chExt cx="2555119" cy="2369683"/>
          </a:xfrm>
        </p:grpSpPr>
        <p:sp>
          <p:nvSpPr>
            <p:cNvPr id="100" name="椭圆 99"/>
            <p:cNvSpPr/>
            <p:nvPr/>
          </p:nvSpPr>
          <p:spPr>
            <a:xfrm>
              <a:off x="9008465" y="3131453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10152383" y="2975533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0657323" y="395569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11222841" y="192675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>
            <a:stCxn id="82" idx="3"/>
          </p:cNvCxnSpPr>
          <p:nvPr/>
        </p:nvCxnSpPr>
        <p:spPr>
          <a:xfrm flipH="1">
            <a:off x="1417481" y="2513215"/>
            <a:ext cx="203664" cy="427795"/>
          </a:xfrm>
          <a:prstGeom prst="line">
            <a:avLst/>
          </a:prstGeom>
          <a:ln w="444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endCxn id="83" idx="2"/>
          </p:cNvCxnSpPr>
          <p:nvPr/>
        </p:nvCxnSpPr>
        <p:spPr>
          <a:xfrm>
            <a:off x="1955351" y="2398657"/>
            <a:ext cx="805881" cy="26928"/>
          </a:xfrm>
          <a:prstGeom prst="line">
            <a:avLst/>
          </a:prstGeom>
          <a:ln w="444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80" idx="7"/>
          </p:cNvCxnSpPr>
          <p:nvPr/>
        </p:nvCxnSpPr>
        <p:spPr>
          <a:xfrm flipV="1">
            <a:off x="2464068" y="2613249"/>
            <a:ext cx="440039" cy="537501"/>
          </a:xfrm>
          <a:prstGeom prst="line">
            <a:avLst/>
          </a:prstGeom>
          <a:ln w="444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endCxn id="80" idx="2"/>
          </p:cNvCxnSpPr>
          <p:nvPr/>
        </p:nvCxnSpPr>
        <p:spPr>
          <a:xfrm>
            <a:off x="1486004" y="3231787"/>
            <a:ext cx="643859" cy="57396"/>
          </a:xfrm>
          <a:prstGeom prst="line">
            <a:avLst/>
          </a:prstGeom>
          <a:ln w="444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5379772" y="1968337"/>
            <a:ext cx="1393142" cy="579435"/>
            <a:chOff x="5368076" y="2052167"/>
            <a:chExt cx="1393142" cy="579435"/>
          </a:xfrm>
        </p:grpSpPr>
        <p:cxnSp>
          <p:nvCxnSpPr>
            <p:cNvPr id="117" name="直接连接符 116"/>
            <p:cNvCxnSpPr/>
            <p:nvPr/>
          </p:nvCxnSpPr>
          <p:spPr>
            <a:xfrm flipH="1">
              <a:off x="5368076" y="2213162"/>
              <a:ext cx="201637" cy="233077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5858809" y="2052167"/>
              <a:ext cx="842693" cy="17095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6384710" y="2237763"/>
              <a:ext cx="376508" cy="31768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5457199" y="2574206"/>
              <a:ext cx="643859" cy="5739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158"/>
          <p:cNvGrpSpPr/>
          <p:nvPr/>
        </p:nvGrpSpPr>
        <p:grpSpPr>
          <a:xfrm>
            <a:off x="6199042" y="2950926"/>
            <a:ext cx="1340976" cy="994520"/>
            <a:chOff x="6203528" y="2911203"/>
            <a:chExt cx="1340976" cy="994520"/>
          </a:xfrm>
        </p:grpSpPr>
        <p:cxnSp>
          <p:nvCxnSpPr>
            <p:cNvPr id="135" name="直接连接符 134"/>
            <p:cNvCxnSpPr/>
            <p:nvPr/>
          </p:nvCxnSpPr>
          <p:spPr>
            <a:xfrm flipH="1">
              <a:off x="6211743" y="2911203"/>
              <a:ext cx="184033" cy="132013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98" idx="1"/>
            </p:cNvCxnSpPr>
            <p:nvPr/>
          </p:nvCxnSpPr>
          <p:spPr>
            <a:xfrm flipH="1" flipV="1">
              <a:off x="6591009" y="2923592"/>
              <a:ext cx="953495" cy="543981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97" idx="1"/>
            </p:cNvCxnSpPr>
            <p:nvPr/>
          </p:nvCxnSpPr>
          <p:spPr>
            <a:xfrm flipH="1" flipV="1">
              <a:off x="6203528" y="3206859"/>
              <a:ext cx="947276" cy="698864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7323970" y="3576773"/>
              <a:ext cx="220534" cy="264984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/>
          <p:cNvGrpSpPr/>
          <p:nvPr/>
        </p:nvGrpSpPr>
        <p:grpSpPr>
          <a:xfrm>
            <a:off x="9436424" y="2060144"/>
            <a:ext cx="2004149" cy="1811533"/>
            <a:chOff x="9384084" y="2194460"/>
            <a:chExt cx="2004149" cy="1811533"/>
          </a:xfrm>
        </p:grpSpPr>
        <p:cxnSp>
          <p:nvCxnSpPr>
            <p:cNvPr id="145" name="直接连接符 144"/>
            <p:cNvCxnSpPr/>
            <p:nvPr/>
          </p:nvCxnSpPr>
          <p:spPr>
            <a:xfrm flipH="1" flipV="1">
              <a:off x="9386640" y="3370951"/>
              <a:ext cx="1317211" cy="635042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flipV="1">
              <a:off x="10886037" y="2249263"/>
              <a:ext cx="502196" cy="169673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H="1">
              <a:off x="9384084" y="3162706"/>
              <a:ext cx="793943" cy="130039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10494810" y="2194460"/>
              <a:ext cx="811922" cy="807453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文本框 163"/>
          <p:cNvSpPr txBox="1"/>
          <p:nvPr/>
        </p:nvSpPr>
        <p:spPr>
          <a:xfrm>
            <a:off x="843724" y="4835869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Stable and regular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941028" y="4814067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8895351" y="4835868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Non-linear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675895" y="1992609"/>
            <a:ext cx="3908704" cy="2336762"/>
            <a:chOff x="675895" y="1992609"/>
            <a:chExt cx="3908704" cy="2336762"/>
          </a:xfrm>
        </p:grpSpPr>
        <p:cxnSp>
          <p:nvCxnSpPr>
            <p:cNvPr id="6" name="直线连接符 5"/>
            <p:cNvCxnSpPr/>
            <p:nvPr/>
          </p:nvCxnSpPr>
          <p:spPr>
            <a:xfrm flipV="1">
              <a:off x="1474400" y="2528392"/>
              <a:ext cx="1320422" cy="572766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连接符 51"/>
            <p:cNvCxnSpPr>
              <a:stCxn id="80" idx="1"/>
              <a:endCxn id="82" idx="5"/>
            </p:cNvCxnSpPr>
            <p:nvPr/>
          </p:nvCxnSpPr>
          <p:spPr>
            <a:xfrm flipH="1" flipV="1">
              <a:off x="1898010" y="2513215"/>
              <a:ext cx="289193" cy="637535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eft-arrow-sketch_59596"/>
            <p:cNvSpPr>
              <a:spLocks noChangeAspect="1"/>
            </p:cNvSpPr>
            <p:nvPr/>
          </p:nvSpPr>
          <p:spPr bwMode="auto">
            <a:xfrm rot="7555748" flipV="1">
              <a:off x="1374376" y="3377672"/>
              <a:ext cx="523656" cy="322466"/>
            </a:xfrm>
            <a:custGeom>
              <a:avLst/>
              <a:gdLst>
                <a:gd name="T0" fmla="*/ 1289 w 2730"/>
                <a:gd name="T1" fmla="*/ 788 h 2206"/>
                <a:gd name="T2" fmla="*/ 1282 w 2730"/>
                <a:gd name="T3" fmla="*/ 96 h 2206"/>
                <a:gd name="T4" fmla="*/ 1269 w 2730"/>
                <a:gd name="T5" fmla="*/ 37 h 2206"/>
                <a:gd name="T6" fmla="*/ 1191 w 2730"/>
                <a:gd name="T7" fmla="*/ 58 h 2206"/>
                <a:gd name="T8" fmla="*/ 425 w 2730"/>
                <a:gd name="T9" fmla="*/ 563 h 2206"/>
                <a:gd name="T10" fmla="*/ 24 w 2730"/>
                <a:gd name="T11" fmla="*/ 949 h 2206"/>
                <a:gd name="T12" fmla="*/ 1221 w 2730"/>
                <a:gd name="T13" fmla="*/ 2007 h 2206"/>
                <a:gd name="T14" fmla="*/ 1286 w 2730"/>
                <a:gd name="T15" fmla="*/ 1989 h 2206"/>
                <a:gd name="T16" fmla="*/ 1284 w 2730"/>
                <a:gd name="T17" fmla="*/ 1309 h 2206"/>
                <a:gd name="T18" fmla="*/ 1212 w 2730"/>
                <a:gd name="T19" fmla="*/ 1395 h 2206"/>
                <a:gd name="T20" fmla="*/ 476 w 2730"/>
                <a:gd name="T21" fmla="*/ 645 h 2206"/>
                <a:gd name="T22" fmla="*/ 1295 w 2730"/>
                <a:gd name="T23" fmla="*/ 1264 h 2206"/>
                <a:gd name="T24" fmla="*/ 1450 w 2730"/>
                <a:gd name="T25" fmla="*/ 1302 h 2206"/>
                <a:gd name="T26" fmla="*/ 2345 w 2730"/>
                <a:gd name="T27" fmla="*/ 2138 h 2206"/>
                <a:gd name="T28" fmla="*/ 2448 w 2730"/>
                <a:gd name="T29" fmla="*/ 1295 h 2206"/>
                <a:gd name="T30" fmla="*/ 147 w 2730"/>
                <a:gd name="T31" fmla="*/ 983 h 2206"/>
                <a:gd name="T32" fmla="*/ 1201 w 2730"/>
                <a:gd name="T33" fmla="*/ 1700 h 2206"/>
                <a:gd name="T34" fmla="*/ 1208 w 2730"/>
                <a:gd name="T35" fmla="*/ 1464 h 2206"/>
                <a:gd name="T36" fmla="*/ 256 w 2730"/>
                <a:gd name="T37" fmla="*/ 867 h 2206"/>
                <a:gd name="T38" fmla="*/ 1208 w 2730"/>
                <a:gd name="T39" fmla="*/ 1464 h 2206"/>
                <a:gd name="T40" fmla="*/ 2362 w 2730"/>
                <a:gd name="T41" fmla="*/ 1368 h 2206"/>
                <a:gd name="T42" fmla="*/ 1844 w 2730"/>
                <a:gd name="T43" fmla="*/ 886 h 2206"/>
                <a:gd name="T44" fmla="*/ 2344 w 2730"/>
                <a:gd name="T45" fmla="*/ 1323 h 2206"/>
                <a:gd name="T46" fmla="*/ 1195 w 2730"/>
                <a:gd name="T47" fmla="*/ 347 h 2206"/>
                <a:gd name="T48" fmla="*/ 1026 w 2730"/>
                <a:gd name="T49" fmla="*/ 238 h 2206"/>
                <a:gd name="T50" fmla="*/ 987 w 2730"/>
                <a:gd name="T51" fmla="*/ 258 h 2206"/>
                <a:gd name="T52" fmla="*/ 1199 w 2730"/>
                <a:gd name="T53" fmla="*/ 416 h 2206"/>
                <a:gd name="T54" fmla="*/ 1065 w 2730"/>
                <a:gd name="T55" fmla="*/ 409 h 2206"/>
                <a:gd name="T56" fmla="*/ 987 w 2730"/>
                <a:gd name="T57" fmla="*/ 258 h 2206"/>
                <a:gd name="T58" fmla="*/ 1023 w 2730"/>
                <a:gd name="T59" fmla="*/ 429 h 2206"/>
                <a:gd name="T60" fmla="*/ 1211 w 2730"/>
                <a:gd name="T61" fmla="*/ 641 h 2206"/>
                <a:gd name="T62" fmla="*/ 784 w 2730"/>
                <a:gd name="T63" fmla="*/ 386 h 2206"/>
                <a:gd name="T64" fmla="*/ 1399 w 2730"/>
                <a:gd name="T65" fmla="*/ 1216 h 2206"/>
                <a:gd name="T66" fmla="*/ 1304 w 2730"/>
                <a:gd name="T67" fmla="*/ 1208 h 2206"/>
                <a:gd name="T68" fmla="*/ 604 w 2730"/>
                <a:gd name="T69" fmla="*/ 529 h 2206"/>
                <a:gd name="T70" fmla="*/ 1399 w 2730"/>
                <a:gd name="T71" fmla="*/ 1216 h 2206"/>
                <a:gd name="T72" fmla="*/ 1592 w 2730"/>
                <a:gd name="T73" fmla="*/ 1176 h 2206"/>
                <a:gd name="T74" fmla="*/ 757 w 2730"/>
                <a:gd name="T75" fmla="*/ 406 h 2206"/>
                <a:gd name="T76" fmla="*/ 1215 w 2730"/>
                <a:gd name="T77" fmla="*/ 715 h 2206"/>
                <a:gd name="T78" fmla="*/ 1232 w 2730"/>
                <a:gd name="T79" fmla="*/ 872 h 2206"/>
                <a:gd name="T80" fmla="*/ 1409 w 2730"/>
                <a:gd name="T81" fmla="*/ 855 h 2206"/>
                <a:gd name="T82" fmla="*/ 1598 w 2730"/>
                <a:gd name="T83" fmla="*/ 1207 h 2206"/>
                <a:gd name="T84" fmla="*/ 1883 w 2730"/>
                <a:gd name="T85" fmla="*/ 1256 h 2206"/>
                <a:gd name="T86" fmla="*/ 1448 w 2730"/>
                <a:gd name="T87" fmla="*/ 851 h 2206"/>
                <a:gd name="T88" fmla="*/ 1619 w 2730"/>
                <a:gd name="T89" fmla="*/ 866 h 2206"/>
                <a:gd name="T90" fmla="*/ 1895 w 2730"/>
                <a:gd name="T91" fmla="*/ 1259 h 2206"/>
                <a:gd name="T92" fmla="*/ 1836 w 2730"/>
                <a:gd name="T93" fmla="*/ 883 h 2206"/>
                <a:gd name="T94" fmla="*/ 2138 w 2730"/>
                <a:gd name="T95" fmla="*/ 1202 h 2206"/>
                <a:gd name="T96" fmla="*/ 2463 w 2730"/>
                <a:gd name="T97" fmla="*/ 1697 h 2206"/>
                <a:gd name="T98" fmla="*/ 2454 w 2730"/>
                <a:gd name="T99" fmla="*/ 2027 h 2206"/>
                <a:gd name="T100" fmla="*/ 2435 w 2730"/>
                <a:gd name="T101" fmla="*/ 1755 h 2206"/>
                <a:gd name="T102" fmla="*/ 2454 w 2730"/>
                <a:gd name="T103" fmla="*/ 2027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0" h="2206">
                  <a:moveTo>
                    <a:pt x="2448" y="1295"/>
                  </a:moveTo>
                  <a:cubicBezTo>
                    <a:pt x="2268" y="809"/>
                    <a:pt x="1758" y="677"/>
                    <a:pt x="1289" y="788"/>
                  </a:cubicBezTo>
                  <a:cubicBezTo>
                    <a:pt x="1304" y="670"/>
                    <a:pt x="1300" y="550"/>
                    <a:pt x="1297" y="431"/>
                  </a:cubicBezTo>
                  <a:cubicBezTo>
                    <a:pt x="1295" y="325"/>
                    <a:pt x="1301" y="204"/>
                    <a:pt x="1282" y="96"/>
                  </a:cubicBezTo>
                  <a:cubicBezTo>
                    <a:pt x="1282" y="95"/>
                    <a:pt x="1282" y="95"/>
                    <a:pt x="1282" y="94"/>
                  </a:cubicBezTo>
                  <a:cubicBezTo>
                    <a:pt x="1279" y="75"/>
                    <a:pt x="1275" y="56"/>
                    <a:pt x="1269" y="37"/>
                  </a:cubicBezTo>
                  <a:cubicBezTo>
                    <a:pt x="1259" y="1"/>
                    <a:pt x="1205" y="0"/>
                    <a:pt x="1195" y="37"/>
                  </a:cubicBezTo>
                  <a:cubicBezTo>
                    <a:pt x="1193" y="44"/>
                    <a:pt x="1192" y="51"/>
                    <a:pt x="1191" y="58"/>
                  </a:cubicBezTo>
                  <a:cubicBezTo>
                    <a:pt x="997" y="96"/>
                    <a:pt x="820" y="239"/>
                    <a:pt x="671" y="357"/>
                  </a:cubicBezTo>
                  <a:cubicBezTo>
                    <a:pt x="587" y="423"/>
                    <a:pt x="505" y="493"/>
                    <a:pt x="425" y="563"/>
                  </a:cubicBezTo>
                  <a:cubicBezTo>
                    <a:pt x="417" y="562"/>
                    <a:pt x="409" y="569"/>
                    <a:pt x="410" y="576"/>
                  </a:cubicBezTo>
                  <a:cubicBezTo>
                    <a:pt x="276" y="695"/>
                    <a:pt x="147" y="819"/>
                    <a:pt x="24" y="949"/>
                  </a:cubicBezTo>
                  <a:cubicBezTo>
                    <a:pt x="5" y="970"/>
                    <a:pt x="0" y="1010"/>
                    <a:pt x="24" y="1029"/>
                  </a:cubicBezTo>
                  <a:cubicBezTo>
                    <a:pt x="427" y="1345"/>
                    <a:pt x="791" y="1729"/>
                    <a:pt x="1221" y="2007"/>
                  </a:cubicBezTo>
                  <a:cubicBezTo>
                    <a:pt x="1230" y="2012"/>
                    <a:pt x="1238" y="2011"/>
                    <a:pt x="1244" y="2006"/>
                  </a:cubicBezTo>
                  <a:cubicBezTo>
                    <a:pt x="1259" y="2009"/>
                    <a:pt x="1275" y="2004"/>
                    <a:pt x="1286" y="1989"/>
                  </a:cubicBezTo>
                  <a:cubicBezTo>
                    <a:pt x="1333" y="1922"/>
                    <a:pt x="1304" y="1776"/>
                    <a:pt x="1301" y="1698"/>
                  </a:cubicBezTo>
                  <a:cubicBezTo>
                    <a:pt x="1297" y="1568"/>
                    <a:pt x="1296" y="1438"/>
                    <a:pt x="1284" y="1309"/>
                  </a:cubicBezTo>
                  <a:cubicBezTo>
                    <a:pt x="1280" y="1268"/>
                    <a:pt x="1223" y="1268"/>
                    <a:pt x="1218" y="1309"/>
                  </a:cubicBezTo>
                  <a:cubicBezTo>
                    <a:pt x="1216" y="1338"/>
                    <a:pt x="1214" y="1367"/>
                    <a:pt x="1212" y="1395"/>
                  </a:cubicBezTo>
                  <a:cubicBezTo>
                    <a:pt x="940" y="1172"/>
                    <a:pt x="644" y="960"/>
                    <a:pt x="346" y="773"/>
                  </a:cubicBezTo>
                  <a:cubicBezTo>
                    <a:pt x="388" y="730"/>
                    <a:pt x="432" y="687"/>
                    <a:pt x="476" y="645"/>
                  </a:cubicBezTo>
                  <a:cubicBezTo>
                    <a:pt x="715" y="878"/>
                    <a:pt x="1001" y="1072"/>
                    <a:pt x="1274" y="1260"/>
                  </a:cubicBezTo>
                  <a:cubicBezTo>
                    <a:pt x="1281" y="1265"/>
                    <a:pt x="1289" y="1266"/>
                    <a:pt x="1295" y="1264"/>
                  </a:cubicBezTo>
                  <a:cubicBezTo>
                    <a:pt x="1279" y="1278"/>
                    <a:pt x="1274" y="1293"/>
                    <a:pt x="1299" y="1305"/>
                  </a:cubicBezTo>
                  <a:cubicBezTo>
                    <a:pt x="1342" y="1327"/>
                    <a:pt x="1405" y="1304"/>
                    <a:pt x="1450" y="1302"/>
                  </a:cubicBezTo>
                  <a:cubicBezTo>
                    <a:pt x="1590" y="1297"/>
                    <a:pt x="1733" y="1326"/>
                    <a:pt x="1867" y="1361"/>
                  </a:cubicBezTo>
                  <a:cubicBezTo>
                    <a:pt x="2230" y="1455"/>
                    <a:pt x="2358" y="1794"/>
                    <a:pt x="2345" y="2138"/>
                  </a:cubicBezTo>
                  <a:cubicBezTo>
                    <a:pt x="2343" y="2194"/>
                    <a:pt x="2411" y="2206"/>
                    <a:pt x="2441" y="2173"/>
                  </a:cubicBezTo>
                  <a:cubicBezTo>
                    <a:pt x="2730" y="2111"/>
                    <a:pt x="2504" y="1444"/>
                    <a:pt x="2448" y="1295"/>
                  </a:cubicBezTo>
                  <a:close/>
                  <a:moveTo>
                    <a:pt x="1192" y="1912"/>
                  </a:moveTo>
                  <a:cubicBezTo>
                    <a:pt x="881" y="1570"/>
                    <a:pt x="510" y="1267"/>
                    <a:pt x="147" y="983"/>
                  </a:cubicBezTo>
                  <a:cubicBezTo>
                    <a:pt x="176" y="952"/>
                    <a:pt x="205" y="920"/>
                    <a:pt x="236" y="888"/>
                  </a:cubicBezTo>
                  <a:cubicBezTo>
                    <a:pt x="490" y="1228"/>
                    <a:pt x="872" y="1441"/>
                    <a:pt x="1201" y="1700"/>
                  </a:cubicBezTo>
                  <a:cubicBezTo>
                    <a:pt x="1198" y="1755"/>
                    <a:pt x="1185" y="1842"/>
                    <a:pt x="1192" y="1912"/>
                  </a:cubicBezTo>
                  <a:close/>
                  <a:moveTo>
                    <a:pt x="1208" y="1464"/>
                  </a:moveTo>
                  <a:cubicBezTo>
                    <a:pt x="1206" y="1517"/>
                    <a:pt x="1205" y="1571"/>
                    <a:pt x="1204" y="1625"/>
                  </a:cubicBezTo>
                  <a:cubicBezTo>
                    <a:pt x="886" y="1374"/>
                    <a:pt x="526" y="1172"/>
                    <a:pt x="256" y="867"/>
                  </a:cubicBezTo>
                  <a:cubicBezTo>
                    <a:pt x="280" y="842"/>
                    <a:pt x="304" y="817"/>
                    <a:pt x="328" y="792"/>
                  </a:cubicBezTo>
                  <a:cubicBezTo>
                    <a:pt x="627" y="1004"/>
                    <a:pt x="894" y="1276"/>
                    <a:pt x="1208" y="1464"/>
                  </a:cubicBezTo>
                  <a:close/>
                  <a:moveTo>
                    <a:pt x="2344" y="1323"/>
                  </a:moveTo>
                  <a:cubicBezTo>
                    <a:pt x="2350" y="1336"/>
                    <a:pt x="2356" y="1352"/>
                    <a:pt x="2362" y="1368"/>
                  </a:cubicBezTo>
                  <a:cubicBezTo>
                    <a:pt x="2308" y="1312"/>
                    <a:pt x="2248" y="1260"/>
                    <a:pt x="2194" y="1207"/>
                  </a:cubicBezTo>
                  <a:cubicBezTo>
                    <a:pt x="2081" y="1096"/>
                    <a:pt x="1963" y="990"/>
                    <a:pt x="1844" y="886"/>
                  </a:cubicBezTo>
                  <a:cubicBezTo>
                    <a:pt x="1843" y="885"/>
                    <a:pt x="1842" y="885"/>
                    <a:pt x="1841" y="884"/>
                  </a:cubicBezTo>
                  <a:cubicBezTo>
                    <a:pt x="2061" y="943"/>
                    <a:pt x="2247" y="1080"/>
                    <a:pt x="2344" y="1323"/>
                  </a:cubicBezTo>
                  <a:close/>
                  <a:moveTo>
                    <a:pt x="1182" y="173"/>
                  </a:moveTo>
                  <a:cubicBezTo>
                    <a:pt x="1183" y="232"/>
                    <a:pt x="1190" y="291"/>
                    <a:pt x="1195" y="347"/>
                  </a:cubicBezTo>
                  <a:cubicBezTo>
                    <a:pt x="1178" y="336"/>
                    <a:pt x="1160" y="325"/>
                    <a:pt x="1145" y="314"/>
                  </a:cubicBezTo>
                  <a:cubicBezTo>
                    <a:pt x="1106" y="287"/>
                    <a:pt x="1067" y="262"/>
                    <a:pt x="1026" y="238"/>
                  </a:cubicBezTo>
                  <a:cubicBezTo>
                    <a:pt x="1077" y="212"/>
                    <a:pt x="1129" y="190"/>
                    <a:pt x="1182" y="173"/>
                  </a:cubicBezTo>
                  <a:close/>
                  <a:moveTo>
                    <a:pt x="987" y="258"/>
                  </a:moveTo>
                  <a:cubicBezTo>
                    <a:pt x="1029" y="285"/>
                    <a:pt x="1069" y="312"/>
                    <a:pt x="1108" y="342"/>
                  </a:cubicBezTo>
                  <a:cubicBezTo>
                    <a:pt x="1138" y="364"/>
                    <a:pt x="1167" y="394"/>
                    <a:pt x="1199" y="416"/>
                  </a:cubicBezTo>
                  <a:cubicBezTo>
                    <a:pt x="1201" y="446"/>
                    <a:pt x="1202" y="475"/>
                    <a:pt x="1204" y="505"/>
                  </a:cubicBezTo>
                  <a:cubicBezTo>
                    <a:pt x="1160" y="470"/>
                    <a:pt x="1110" y="441"/>
                    <a:pt x="1065" y="409"/>
                  </a:cubicBezTo>
                  <a:cubicBezTo>
                    <a:pt x="1012" y="372"/>
                    <a:pt x="956" y="337"/>
                    <a:pt x="896" y="310"/>
                  </a:cubicBezTo>
                  <a:cubicBezTo>
                    <a:pt x="926" y="292"/>
                    <a:pt x="957" y="274"/>
                    <a:pt x="987" y="258"/>
                  </a:cubicBezTo>
                  <a:close/>
                  <a:moveTo>
                    <a:pt x="861" y="333"/>
                  </a:moveTo>
                  <a:cubicBezTo>
                    <a:pt x="916" y="363"/>
                    <a:pt x="970" y="394"/>
                    <a:pt x="1023" y="429"/>
                  </a:cubicBezTo>
                  <a:cubicBezTo>
                    <a:pt x="1084" y="472"/>
                    <a:pt x="1141" y="527"/>
                    <a:pt x="1207" y="563"/>
                  </a:cubicBezTo>
                  <a:cubicBezTo>
                    <a:pt x="1208" y="589"/>
                    <a:pt x="1209" y="615"/>
                    <a:pt x="1211" y="641"/>
                  </a:cubicBezTo>
                  <a:cubicBezTo>
                    <a:pt x="1155" y="602"/>
                    <a:pt x="1087" y="572"/>
                    <a:pt x="1033" y="541"/>
                  </a:cubicBezTo>
                  <a:cubicBezTo>
                    <a:pt x="948" y="491"/>
                    <a:pt x="866" y="439"/>
                    <a:pt x="784" y="386"/>
                  </a:cubicBezTo>
                  <a:cubicBezTo>
                    <a:pt x="809" y="368"/>
                    <a:pt x="835" y="350"/>
                    <a:pt x="861" y="333"/>
                  </a:cubicBezTo>
                  <a:close/>
                  <a:moveTo>
                    <a:pt x="1399" y="1216"/>
                  </a:moveTo>
                  <a:cubicBezTo>
                    <a:pt x="1395" y="1217"/>
                    <a:pt x="1343" y="1233"/>
                    <a:pt x="1310" y="1254"/>
                  </a:cubicBezTo>
                  <a:cubicBezTo>
                    <a:pt x="1319" y="1241"/>
                    <a:pt x="1320" y="1221"/>
                    <a:pt x="1304" y="1208"/>
                  </a:cubicBezTo>
                  <a:cubicBezTo>
                    <a:pt x="1041" y="1006"/>
                    <a:pt x="765" y="823"/>
                    <a:pt x="502" y="621"/>
                  </a:cubicBezTo>
                  <a:cubicBezTo>
                    <a:pt x="535" y="589"/>
                    <a:pt x="570" y="559"/>
                    <a:pt x="604" y="529"/>
                  </a:cubicBezTo>
                  <a:cubicBezTo>
                    <a:pt x="916" y="755"/>
                    <a:pt x="1238" y="962"/>
                    <a:pt x="1536" y="1205"/>
                  </a:cubicBezTo>
                  <a:cubicBezTo>
                    <a:pt x="1489" y="1206"/>
                    <a:pt x="1443" y="1209"/>
                    <a:pt x="1399" y="1216"/>
                  </a:cubicBezTo>
                  <a:close/>
                  <a:moveTo>
                    <a:pt x="1598" y="1207"/>
                  </a:moveTo>
                  <a:cubicBezTo>
                    <a:pt x="1603" y="1198"/>
                    <a:pt x="1603" y="1186"/>
                    <a:pt x="1592" y="1176"/>
                  </a:cubicBezTo>
                  <a:cubicBezTo>
                    <a:pt x="1300" y="916"/>
                    <a:pt x="956" y="720"/>
                    <a:pt x="631" y="506"/>
                  </a:cubicBezTo>
                  <a:cubicBezTo>
                    <a:pt x="672" y="471"/>
                    <a:pt x="714" y="438"/>
                    <a:pt x="757" y="406"/>
                  </a:cubicBezTo>
                  <a:cubicBezTo>
                    <a:pt x="829" y="461"/>
                    <a:pt x="905" y="511"/>
                    <a:pt x="981" y="560"/>
                  </a:cubicBezTo>
                  <a:cubicBezTo>
                    <a:pt x="1054" y="609"/>
                    <a:pt x="1133" y="677"/>
                    <a:pt x="1215" y="715"/>
                  </a:cubicBezTo>
                  <a:cubicBezTo>
                    <a:pt x="1217" y="747"/>
                    <a:pt x="1219" y="779"/>
                    <a:pt x="1222" y="811"/>
                  </a:cubicBezTo>
                  <a:cubicBezTo>
                    <a:pt x="1205" y="829"/>
                    <a:pt x="1211" y="860"/>
                    <a:pt x="1232" y="872"/>
                  </a:cubicBezTo>
                  <a:cubicBezTo>
                    <a:pt x="1242" y="883"/>
                    <a:pt x="1259" y="886"/>
                    <a:pt x="1269" y="876"/>
                  </a:cubicBezTo>
                  <a:cubicBezTo>
                    <a:pt x="1316" y="867"/>
                    <a:pt x="1362" y="860"/>
                    <a:pt x="1409" y="855"/>
                  </a:cubicBezTo>
                  <a:cubicBezTo>
                    <a:pt x="1533" y="1006"/>
                    <a:pt x="1696" y="1128"/>
                    <a:pt x="1850" y="1247"/>
                  </a:cubicBezTo>
                  <a:cubicBezTo>
                    <a:pt x="1771" y="1226"/>
                    <a:pt x="1684" y="1212"/>
                    <a:pt x="1598" y="1207"/>
                  </a:cubicBezTo>
                  <a:close/>
                  <a:moveTo>
                    <a:pt x="1895" y="1259"/>
                  </a:moveTo>
                  <a:cubicBezTo>
                    <a:pt x="1891" y="1257"/>
                    <a:pt x="1887" y="1257"/>
                    <a:pt x="1883" y="1256"/>
                  </a:cubicBezTo>
                  <a:cubicBezTo>
                    <a:pt x="1896" y="1248"/>
                    <a:pt x="1904" y="1228"/>
                    <a:pt x="1890" y="1217"/>
                  </a:cubicBezTo>
                  <a:cubicBezTo>
                    <a:pt x="1737" y="1098"/>
                    <a:pt x="1583" y="989"/>
                    <a:pt x="1448" y="851"/>
                  </a:cubicBezTo>
                  <a:cubicBezTo>
                    <a:pt x="1505" y="847"/>
                    <a:pt x="1562" y="846"/>
                    <a:pt x="1619" y="849"/>
                  </a:cubicBezTo>
                  <a:cubicBezTo>
                    <a:pt x="1615" y="854"/>
                    <a:pt x="1613" y="861"/>
                    <a:pt x="1619" y="866"/>
                  </a:cubicBezTo>
                  <a:cubicBezTo>
                    <a:pt x="1789" y="1044"/>
                    <a:pt x="1970" y="1200"/>
                    <a:pt x="2134" y="1373"/>
                  </a:cubicBezTo>
                  <a:cubicBezTo>
                    <a:pt x="2066" y="1325"/>
                    <a:pt x="1987" y="1286"/>
                    <a:pt x="1895" y="1259"/>
                  </a:cubicBezTo>
                  <a:close/>
                  <a:moveTo>
                    <a:pt x="1639" y="851"/>
                  </a:moveTo>
                  <a:cubicBezTo>
                    <a:pt x="1707" y="855"/>
                    <a:pt x="1772" y="866"/>
                    <a:pt x="1836" y="883"/>
                  </a:cubicBezTo>
                  <a:cubicBezTo>
                    <a:pt x="1825" y="883"/>
                    <a:pt x="1816" y="895"/>
                    <a:pt x="1826" y="904"/>
                  </a:cubicBezTo>
                  <a:cubicBezTo>
                    <a:pt x="1931" y="1003"/>
                    <a:pt x="2036" y="1101"/>
                    <a:pt x="2138" y="1202"/>
                  </a:cubicBezTo>
                  <a:cubicBezTo>
                    <a:pt x="2235" y="1297"/>
                    <a:pt x="2314" y="1409"/>
                    <a:pt x="2410" y="1503"/>
                  </a:cubicBezTo>
                  <a:cubicBezTo>
                    <a:pt x="2430" y="1564"/>
                    <a:pt x="2449" y="1630"/>
                    <a:pt x="2463" y="1697"/>
                  </a:cubicBezTo>
                  <a:cubicBezTo>
                    <a:pt x="2297" y="1341"/>
                    <a:pt x="1920" y="1108"/>
                    <a:pt x="1639" y="851"/>
                  </a:cubicBezTo>
                  <a:close/>
                  <a:moveTo>
                    <a:pt x="2454" y="2027"/>
                  </a:moveTo>
                  <a:cubicBezTo>
                    <a:pt x="2448" y="1890"/>
                    <a:pt x="2418" y="1761"/>
                    <a:pt x="2364" y="1648"/>
                  </a:cubicBezTo>
                  <a:cubicBezTo>
                    <a:pt x="2389" y="1683"/>
                    <a:pt x="2413" y="1718"/>
                    <a:pt x="2435" y="1755"/>
                  </a:cubicBezTo>
                  <a:cubicBezTo>
                    <a:pt x="2444" y="1769"/>
                    <a:pt x="2463" y="1769"/>
                    <a:pt x="2474" y="1760"/>
                  </a:cubicBezTo>
                  <a:cubicBezTo>
                    <a:pt x="2490" y="1862"/>
                    <a:pt x="2489" y="1959"/>
                    <a:pt x="2454" y="2027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</p:sp>
        <p:sp>
          <p:nvSpPr>
            <p:cNvPr id="55" name="left-arrow-sketch_59596"/>
            <p:cNvSpPr>
              <a:spLocks noChangeAspect="1"/>
            </p:cNvSpPr>
            <p:nvPr/>
          </p:nvSpPr>
          <p:spPr bwMode="auto">
            <a:xfrm rot="2046248">
              <a:off x="2412011" y="2731998"/>
              <a:ext cx="521558" cy="292692"/>
            </a:xfrm>
            <a:custGeom>
              <a:avLst/>
              <a:gdLst>
                <a:gd name="T0" fmla="*/ 1289 w 2730"/>
                <a:gd name="T1" fmla="*/ 788 h 2206"/>
                <a:gd name="T2" fmla="*/ 1282 w 2730"/>
                <a:gd name="T3" fmla="*/ 96 h 2206"/>
                <a:gd name="T4" fmla="*/ 1269 w 2730"/>
                <a:gd name="T5" fmla="*/ 37 h 2206"/>
                <a:gd name="T6" fmla="*/ 1191 w 2730"/>
                <a:gd name="T7" fmla="*/ 58 h 2206"/>
                <a:gd name="T8" fmla="*/ 425 w 2730"/>
                <a:gd name="T9" fmla="*/ 563 h 2206"/>
                <a:gd name="T10" fmla="*/ 24 w 2730"/>
                <a:gd name="T11" fmla="*/ 949 h 2206"/>
                <a:gd name="T12" fmla="*/ 1221 w 2730"/>
                <a:gd name="T13" fmla="*/ 2007 h 2206"/>
                <a:gd name="T14" fmla="*/ 1286 w 2730"/>
                <a:gd name="T15" fmla="*/ 1989 h 2206"/>
                <a:gd name="T16" fmla="*/ 1284 w 2730"/>
                <a:gd name="T17" fmla="*/ 1309 h 2206"/>
                <a:gd name="T18" fmla="*/ 1212 w 2730"/>
                <a:gd name="T19" fmla="*/ 1395 h 2206"/>
                <a:gd name="T20" fmla="*/ 476 w 2730"/>
                <a:gd name="T21" fmla="*/ 645 h 2206"/>
                <a:gd name="T22" fmla="*/ 1295 w 2730"/>
                <a:gd name="T23" fmla="*/ 1264 h 2206"/>
                <a:gd name="T24" fmla="*/ 1450 w 2730"/>
                <a:gd name="T25" fmla="*/ 1302 h 2206"/>
                <a:gd name="T26" fmla="*/ 2345 w 2730"/>
                <a:gd name="T27" fmla="*/ 2138 h 2206"/>
                <a:gd name="T28" fmla="*/ 2448 w 2730"/>
                <a:gd name="T29" fmla="*/ 1295 h 2206"/>
                <a:gd name="T30" fmla="*/ 147 w 2730"/>
                <a:gd name="T31" fmla="*/ 983 h 2206"/>
                <a:gd name="T32" fmla="*/ 1201 w 2730"/>
                <a:gd name="T33" fmla="*/ 1700 h 2206"/>
                <a:gd name="T34" fmla="*/ 1208 w 2730"/>
                <a:gd name="T35" fmla="*/ 1464 h 2206"/>
                <a:gd name="T36" fmla="*/ 256 w 2730"/>
                <a:gd name="T37" fmla="*/ 867 h 2206"/>
                <a:gd name="T38" fmla="*/ 1208 w 2730"/>
                <a:gd name="T39" fmla="*/ 1464 h 2206"/>
                <a:gd name="T40" fmla="*/ 2362 w 2730"/>
                <a:gd name="T41" fmla="*/ 1368 h 2206"/>
                <a:gd name="T42" fmla="*/ 1844 w 2730"/>
                <a:gd name="T43" fmla="*/ 886 h 2206"/>
                <a:gd name="T44" fmla="*/ 2344 w 2730"/>
                <a:gd name="T45" fmla="*/ 1323 h 2206"/>
                <a:gd name="T46" fmla="*/ 1195 w 2730"/>
                <a:gd name="T47" fmla="*/ 347 h 2206"/>
                <a:gd name="T48" fmla="*/ 1026 w 2730"/>
                <a:gd name="T49" fmla="*/ 238 h 2206"/>
                <a:gd name="T50" fmla="*/ 987 w 2730"/>
                <a:gd name="T51" fmla="*/ 258 h 2206"/>
                <a:gd name="T52" fmla="*/ 1199 w 2730"/>
                <a:gd name="T53" fmla="*/ 416 h 2206"/>
                <a:gd name="T54" fmla="*/ 1065 w 2730"/>
                <a:gd name="T55" fmla="*/ 409 h 2206"/>
                <a:gd name="T56" fmla="*/ 987 w 2730"/>
                <a:gd name="T57" fmla="*/ 258 h 2206"/>
                <a:gd name="T58" fmla="*/ 1023 w 2730"/>
                <a:gd name="T59" fmla="*/ 429 h 2206"/>
                <a:gd name="T60" fmla="*/ 1211 w 2730"/>
                <a:gd name="T61" fmla="*/ 641 h 2206"/>
                <a:gd name="T62" fmla="*/ 784 w 2730"/>
                <a:gd name="T63" fmla="*/ 386 h 2206"/>
                <a:gd name="T64" fmla="*/ 1399 w 2730"/>
                <a:gd name="T65" fmla="*/ 1216 h 2206"/>
                <a:gd name="T66" fmla="*/ 1304 w 2730"/>
                <a:gd name="T67" fmla="*/ 1208 h 2206"/>
                <a:gd name="T68" fmla="*/ 604 w 2730"/>
                <a:gd name="T69" fmla="*/ 529 h 2206"/>
                <a:gd name="T70" fmla="*/ 1399 w 2730"/>
                <a:gd name="T71" fmla="*/ 1216 h 2206"/>
                <a:gd name="T72" fmla="*/ 1592 w 2730"/>
                <a:gd name="T73" fmla="*/ 1176 h 2206"/>
                <a:gd name="T74" fmla="*/ 757 w 2730"/>
                <a:gd name="T75" fmla="*/ 406 h 2206"/>
                <a:gd name="T76" fmla="*/ 1215 w 2730"/>
                <a:gd name="T77" fmla="*/ 715 h 2206"/>
                <a:gd name="T78" fmla="*/ 1232 w 2730"/>
                <a:gd name="T79" fmla="*/ 872 h 2206"/>
                <a:gd name="T80" fmla="*/ 1409 w 2730"/>
                <a:gd name="T81" fmla="*/ 855 h 2206"/>
                <a:gd name="T82" fmla="*/ 1598 w 2730"/>
                <a:gd name="T83" fmla="*/ 1207 h 2206"/>
                <a:gd name="T84" fmla="*/ 1883 w 2730"/>
                <a:gd name="T85" fmla="*/ 1256 h 2206"/>
                <a:gd name="T86" fmla="*/ 1448 w 2730"/>
                <a:gd name="T87" fmla="*/ 851 h 2206"/>
                <a:gd name="T88" fmla="*/ 1619 w 2730"/>
                <a:gd name="T89" fmla="*/ 866 h 2206"/>
                <a:gd name="T90" fmla="*/ 1895 w 2730"/>
                <a:gd name="T91" fmla="*/ 1259 h 2206"/>
                <a:gd name="T92" fmla="*/ 1836 w 2730"/>
                <a:gd name="T93" fmla="*/ 883 h 2206"/>
                <a:gd name="T94" fmla="*/ 2138 w 2730"/>
                <a:gd name="T95" fmla="*/ 1202 h 2206"/>
                <a:gd name="T96" fmla="*/ 2463 w 2730"/>
                <a:gd name="T97" fmla="*/ 1697 h 2206"/>
                <a:gd name="T98" fmla="*/ 2454 w 2730"/>
                <a:gd name="T99" fmla="*/ 2027 h 2206"/>
                <a:gd name="T100" fmla="*/ 2435 w 2730"/>
                <a:gd name="T101" fmla="*/ 1755 h 2206"/>
                <a:gd name="T102" fmla="*/ 2454 w 2730"/>
                <a:gd name="T103" fmla="*/ 2027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0" h="2206">
                  <a:moveTo>
                    <a:pt x="2448" y="1295"/>
                  </a:moveTo>
                  <a:cubicBezTo>
                    <a:pt x="2268" y="809"/>
                    <a:pt x="1758" y="677"/>
                    <a:pt x="1289" y="788"/>
                  </a:cubicBezTo>
                  <a:cubicBezTo>
                    <a:pt x="1304" y="670"/>
                    <a:pt x="1300" y="550"/>
                    <a:pt x="1297" y="431"/>
                  </a:cubicBezTo>
                  <a:cubicBezTo>
                    <a:pt x="1295" y="325"/>
                    <a:pt x="1301" y="204"/>
                    <a:pt x="1282" y="96"/>
                  </a:cubicBezTo>
                  <a:cubicBezTo>
                    <a:pt x="1282" y="95"/>
                    <a:pt x="1282" y="95"/>
                    <a:pt x="1282" y="94"/>
                  </a:cubicBezTo>
                  <a:cubicBezTo>
                    <a:pt x="1279" y="75"/>
                    <a:pt x="1275" y="56"/>
                    <a:pt x="1269" y="37"/>
                  </a:cubicBezTo>
                  <a:cubicBezTo>
                    <a:pt x="1259" y="1"/>
                    <a:pt x="1205" y="0"/>
                    <a:pt x="1195" y="37"/>
                  </a:cubicBezTo>
                  <a:cubicBezTo>
                    <a:pt x="1193" y="44"/>
                    <a:pt x="1192" y="51"/>
                    <a:pt x="1191" y="58"/>
                  </a:cubicBezTo>
                  <a:cubicBezTo>
                    <a:pt x="997" y="96"/>
                    <a:pt x="820" y="239"/>
                    <a:pt x="671" y="357"/>
                  </a:cubicBezTo>
                  <a:cubicBezTo>
                    <a:pt x="587" y="423"/>
                    <a:pt x="505" y="493"/>
                    <a:pt x="425" y="563"/>
                  </a:cubicBezTo>
                  <a:cubicBezTo>
                    <a:pt x="417" y="562"/>
                    <a:pt x="409" y="569"/>
                    <a:pt x="410" y="576"/>
                  </a:cubicBezTo>
                  <a:cubicBezTo>
                    <a:pt x="276" y="695"/>
                    <a:pt x="147" y="819"/>
                    <a:pt x="24" y="949"/>
                  </a:cubicBezTo>
                  <a:cubicBezTo>
                    <a:pt x="5" y="970"/>
                    <a:pt x="0" y="1010"/>
                    <a:pt x="24" y="1029"/>
                  </a:cubicBezTo>
                  <a:cubicBezTo>
                    <a:pt x="427" y="1345"/>
                    <a:pt x="791" y="1729"/>
                    <a:pt x="1221" y="2007"/>
                  </a:cubicBezTo>
                  <a:cubicBezTo>
                    <a:pt x="1230" y="2012"/>
                    <a:pt x="1238" y="2011"/>
                    <a:pt x="1244" y="2006"/>
                  </a:cubicBezTo>
                  <a:cubicBezTo>
                    <a:pt x="1259" y="2009"/>
                    <a:pt x="1275" y="2004"/>
                    <a:pt x="1286" y="1989"/>
                  </a:cubicBezTo>
                  <a:cubicBezTo>
                    <a:pt x="1333" y="1922"/>
                    <a:pt x="1304" y="1776"/>
                    <a:pt x="1301" y="1698"/>
                  </a:cubicBezTo>
                  <a:cubicBezTo>
                    <a:pt x="1297" y="1568"/>
                    <a:pt x="1296" y="1438"/>
                    <a:pt x="1284" y="1309"/>
                  </a:cubicBezTo>
                  <a:cubicBezTo>
                    <a:pt x="1280" y="1268"/>
                    <a:pt x="1223" y="1268"/>
                    <a:pt x="1218" y="1309"/>
                  </a:cubicBezTo>
                  <a:cubicBezTo>
                    <a:pt x="1216" y="1338"/>
                    <a:pt x="1214" y="1367"/>
                    <a:pt x="1212" y="1395"/>
                  </a:cubicBezTo>
                  <a:cubicBezTo>
                    <a:pt x="940" y="1172"/>
                    <a:pt x="644" y="960"/>
                    <a:pt x="346" y="773"/>
                  </a:cubicBezTo>
                  <a:cubicBezTo>
                    <a:pt x="388" y="730"/>
                    <a:pt x="432" y="687"/>
                    <a:pt x="476" y="645"/>
                  </a:cubicBezTo>
                  <a:cubicBezTo>
                    <a:pt x="715" y="878"/>
                    <a:pt x="1001" y="1072"/>
                    <a:pt x="1274" y="1260"/>
                  </a:cubicBezTo>
                  <a:cubicBezTo>
                    <a:pt x="1281" y="1265"/>
                    <a:pt x="1289" y="1266"/>
                    <a:pt x="1295" y="1264"/>
                  </a:cubicBezTo>
                  <a:cubicBezTo>
                    <a:pt x="1279" y="1278"/>
                    <a:pt x="1274" y="1293"/>
                    <a:pt x="1299" y="1305"/>
                  </a:cubicBezTo>
                  <a:cubicBezTo>
                    <a:pt x="1342" y="1327"/>
                    <a:pt x="1405" y="1304"/>
                    <a:pt x="1450" y="1302"/>
                  </a:cubicBezTo>
                  <a:cubicBezTo>
                    <a:pt x="1590" y="1297"/>
                    <a:pt x="1733" y="1326"/>
                    <a:pt x="1867" y="1361"/>
                  </a:cubicBezTo>
                  <a:cubicBezTo>
                    <a:pt x="2230" y="1455"/>
                    <a:pt x="2358" y="1794"/>
                    <a:pt x="2345" y="2138"/>
                  </a:cubicBezTo>
                  <a:cubicBezTo>
                    <a:pt x="2343" y="2194"/>
                    <a:pt x="2411" y="2206"/>
                    <a:pt x="2441" y="2173"/>
                  </a:cubicBezTo>
                  <a:cubicBezTo>
                    <a:pt x="2730" y="2111"/>
                    <a:pt x="2504" y="1444"/>
                    <a:pt x="2448" y="1295"/>
                  </a:cubicBezTo>
                  <a:close/>
                  <a:moveTo>
                    <a:pt x="1192" y="1912"/>
                  </a:moveTo>
                  <a:cubicBezTo>
                    <a:pt x="881" y="1570"/>
                    <a:pt x="510" y="1267"/>
                    <a:pt x="147" y="983"/>
                  </a:cubicBezTo>
                  <a:cubicBezTo>
                    <a:pt x="176" y="952"/>
                    <a:pt x="205" y="920"/>
                    <a:pt x="236" y="888"/>
                  </a:cubicBezTo>
                  <a:cubicBezTo>
                    <a:pt x="490" y="1228"/>
                    <a:pt x="872" y="1441"/>
                    <a:pt x="1201" y="1700"/>
                  </a:cubicBezTo>
                  <a:cubicBezTo>
                    <a:pt x="1198" y="1755"/>
                    <a:pt x="1185" y="1842"/>
                    <a:pt x="1192" y="1912"/>
                  </a:cubicBezTo>
                  <a:close/>
                  <a:moveTo>
                    <a:pt x="1208" y="1464"/>
                  </a:moveTo>
                  <a:cubicBezTo>
                    <a:pt x="1206" y="1517"/>
                    <a:pt x="1205" y="1571"/>
                    <a:pt x="1204" y="1625"/>
                  </a:cubicBezTo>
                  <a:cubicBezTo>
                    <a:pt x="886" y="1374"/>
                    <a:pt x="526" y="1172"/>
                    <a:pt x="256" y="867"/>
                  </a:cubicBezTo>
                  <a:cubicBezTo>
                    <a:pt x="280" y="842"/>
                    <a:pt x="304" y="817"/>
                    <a:pt x="328" y="792"/>
                  </a:cubicBezTo>
                  <a:cubicBezTo>
                    <a:pt x="627" y="1004"/>
                    <a:pt x="894" y="1276"/>
                    <a:pt x="1208" y="1464"/>
                  </a:cubicBezTo>
                  <a:close/>
                  <a:moveTo>
                    <a:pt x="2344" y="1323"/>
                  </a:moveTo>
                  <a:cubicBezTo>
                    <a:pt x="2350" y="1336"/>
                    <a:pt x="2356" y="1352"/>
                    <a:pt x="2362" y="1368"/>
                  </a:cubicBezTo>
                  <a:cubicBezTo>
                    <a:pt x="2308" y="1312"/>
                    <a:pt x="2248" y="1260"/>
                    <a:pt x="2194" y="1207"/>
                  </a:cubicBezTo>
                  <a:cubicBezTo>
                    <a:pt x="2081" y="1096"/>
                    <a:pt x="1963" y="990"/>
                    <a:pt x="1844" y="886"/>
                  </a:cubicBezTo>
                  <a:cubicBezTo>
                    <a:pt x="1843" y="885"/>
                    <a:pt x="1842" y="885"/>
                    <a:pt x="1841" y="884"/>
                  </a:cubicBezTo>
                  <a:cubicBezTo>
                    <a:pt x="2061" y="943"/>
                    <a:pt x="2247" y="1080"/>
                    <a:pt x="2344" y="1323"/>
                  </a:cubicBezTo>
                  <a:close/>
                  <a:moveTo>
                    <a:pt x="1182" y="173"/>
                  </a:moveTo>
                  <a:cubicBezTo>
                    <a:pt x="1183" y="232"/>
                    <a:pt x="1190" y="291"/>
                    <a:pt x="1195" y="347"/>
                  </a:cubicBezTo>
                  <a:cubicBezTo>
                    <a:pt x="1178" y="336"/>
                    <a:pt x="1160" y="325"/>
                    <a:pt x="1145" y="314"/>
                  </a:cubicBezTo>
                  <a:cubicBezTo>
                    <a:pt x="1106" y="287"/>
                    <a:pt x="1067" y="262"/>
                    <a:pt x="1026" y="238"/>
                  </a:cubicBezTo>
                  <a:cubicBezTo>
                    <a:pt x="1077" y="212"/>
                    <a:pt x="1129" y="190"/>
                    <a:pt x="1182" y="173"/>
                  </a:cubicBezTo>
                  <a:close/>
                  <a:moveTo>
                    <a:pt x="987" y="258"/>
                  </a:moveTo>
                  <a:cubicBezTo>
                    <a:pt x="1029" y="285"/>
                    <a:pt x="1069" y="312"/>
                    <a:pt x="1108" y="342"/>
                  </a:cubicBezTo>
                  <a:cubicBezTo>
                    <a:pt x="1138" y="364"/>
                    <a:pt x="1167" y="394"/>
                    <a:pt x="1199" y="416"/>
                  </a:cubicBezTo>
                  <a:cubicBezTo>
                    <a:pt x="1201" y="446"/>
                    <a:pt x="1202" y="475"/>
                    <a:pt x="1204" y="505"/>
                  </a:cubicBezTo>
                  <a:cubicBezTo>
                    <a:pt x="1160" y="470"/>
                    <a:pt x="1110" y="441"/>
                    <a:pt x="1065" y="409"/>
                  </a:cubicBezTo>
                  <a:cubicBezTo>
                    <a:pt x="1012" y="372"/>
                    <a:pt x="956" y="337"/>
                    <a:pt x="896" y="310"/>
                  </a:cubicBezTo>
                  <a:cubicBezTo>
                    <a:pt x="926" y="292"/>
                    <a:pt x="957" y="274"/>
                    <a:pt x="987" y="258"/>
                  </a:cubicBezTo>
                  <a:close/>
                  <a:moveTo>
                    <a:pt x="861" y="333"/>
                  </a:moveTo>
                  <a:cubicBezTo>
                    <a:pt x="916" y="363"/>
                    <a:pt x="970" y="394"/>
                    <a:pt x="1023" y="429"/>
                  </a:cubicBezTo>
                  <a:cubicBezTo>
                    <a:pt x="1084" y="472"/>
                    <a:pt x="1141" y="527"/>
                    <a:pt x="1207" y="563"/>
                  </a:cubicBezTo>
                  <a:cubicBezTo>
                    <a:pt x="1208" y="589"/>
                    <a:pt x="1209" y="615"/>
                    <a:pt x="1211" y="641"/>
                  </a:cubicBezTo>
                  <a:cubicBezTo>
                    <a:pt x="1155" y="602"/>
                    <a:pt x="1087" y="572"/>
                    <a:pt x="1033" y="541"/>
                  </a:cubicBezTo>
                  <a:cubicBezTo>
                    <a:pt x="948" y="491"/>
                    <a:pt x="866" y="439"/>
                    <a:pt x="784" y="386"/>
                  </a:cubicBezTo>
                  <a:cubicBezTo>
                    <a:pt x="809" y="368"/>
                    <a:pt x="835" y="350"/>
                    <a:pt x="861" y="333"/>
                  </a:cubicBezTo>
                  <a:close/>
                  <a:moveTo>
                    <a:pt x="1399" y="1216"/>
                  </a:moveTo>
                  <a:cubicBezTo>
                    <a:pt x="1395" y="1217"/>
                    <a:pt x="1343" y="1233"/>
                    <a:pt x="1310" y="1254"/>
                  </a:cubicBezTo>
                  <a:cubicBezTo>
                    <a:pt x="1319" y="1241"/>
                    <a:pt x="1320" y="1221"/>
                    <a:pt x="1304" y="1208"/>
                  </a:cubicBezTo>
                  <a:cubicBezTo>
                    <a:pt x="1041" y="1006"/>
                    <a:pt x="765" y="823"/>
                    <a:pt x="502" y="621"/>
                  </a:cubicBezTo>
                  <a:cubicBezTo>
                    <a:pt x="535" y="589"/>
                    <a:pt x="570" y="559"/>
                    <a:pt x="604" y="529"/>
                  </a:cubicBezTo>
                  <a:cubicBezTo>
                    <a:pt x="916" y="755"/>
                    <a:pt x="1238" y="962"/>
                    <a:pt x="1536" y="1205"/>
                  </a:cubicBezTo>
                  <a:cubicBezTo>
                    <a:pt x="1489" y="1206"/>
                    <a:pt x="1443" y="1209"/>
                    <a:pt x="1399" y="1216"/>
                  </a:cubicBezTo>
                  <a:close/>
                  <a:moveTo>
                    <a:pt x="1598" y="1207"/>
                  </a:moveTo>
                  <a:cubicBezTo>
                    <a:pt x="1603" y="1198"/>
                    <a:pt x="1603" y="1186"/>
                    <a:pt x="1592" y="1176"/>
                  </a:cubicBezTo>
                  <a:cubicBezTo>
                    <a:pt x="1300" y="916"/>
                    <a:pt x="956" y="720"/>
                    <a:pt x="631" y="506"/>
                  </a:cubicBezTo>
                  <a:cubicBezTo>
                    <a:pt x="672" y="471"/>
                    <a:pt x="714" y="438"/>
                    <a:pt x="757" y="406"/>
                  </a:cubicBezTo>
                  <a:cubicBezTo>
                    <a:pt x="829" y="461"/>
                    <a:pt x="905" y="511"/>
                    <a:pt x="981" y="560"/>
                  </a:cubicBezTo>
                  <a:cubicBezTo>
                    <a:pt x="1054" y="609"/>
                    <a:pt x="1133" y="677"/>
                    <a:pt x="1215" y="715"/>
                  </a:cubicBezTo>
                  <a:cubicBezTo>
                    <a:pt x="1217" y="747"/>
                    <a:pt x="1219" y="779"/>
                    <a:pt x="1222" y="811"/>
                  </a:cubicBezTo>
                  <a:cubicBezTo>
                    <a:pt x="1205" y="829"/>
                    <a:pt x="1211" y="860"/>
                    <a:pt x="1232" y="872"/>
                  </a:cubicBezTo>
                  <a:cubicBezTo>
                    <a:pt x="1242" y="883"/>
                    <a:pt x="1259" y="886"/>
                    <a:pt x="1269" y="876"/>
                  </a:cubicBezTo>
                  <a:cubicBezTo>
                    <a:pt x="1316" y="867"/>
                    <a:pt x="1362" y="860"/>
                    <a:pt x="1409" y="855"/>
                  </a:cubicBezTo>
                  <a:cubicBezTo>
                    <a:pt x="1533" y="1006"/>
                    <a:pt x="1696" y="1128"/>
                    <a:pt x="1850" y="1247"/>
                  </a:cubicBezTo>
                  <a:cubicBezTo>
                    <a:pt x="1771" y="1226"/>
                    <a:pt x="1684" y="1212"/>
                    <a:pt x="1598" y="1207"/>
                  </a:cubicBezTo>
                  <a:close/>
                  <a:moveTo>
                    <a:pt x="1895" y="1259"/>
                  </a:moveTo>
                  <a:cubicBezTo>
                    <a:pt x="1891" y="1257"/>
                    <a:pt x="1887" y="1257"/>
                    <a:pt x="1883" y="1256"/>
                  </a:cubicBezTo>
                  <a:cubicBezTo>
                    <a:pt x="1896" y="1248"/>
                    <a:pt x="1904" y="1228"/>
                    <a:pt x="1890" y="1217"/>
                  </a:cubicBezTo>
                  <a:cubicBezTo>
                    <a:pt x="1737" y="1098"/>
                    <a:pt x="1583" y="989"/>
                    <a:pt x="1448" y="851"/>
                  </a:cubicBezTo>
                  <a:cubicBezTo>
                    <a:pt x="1505" y="847"/>
                    <a:pt x="1562" y="846"/>
                    <a:pt x="1619" y="849"/>
                  </a:cubicBezTo>
                  <a:cubicBezTo>
                    <a:pt x="1615" y="854"/>
                    <a:pt x="1613" y="861"/>
                    <a:pt x="1619" y="866"/>
                  </a:cubicBezTo>
                  <a:cubicBezTo>
                    <a:pt x="1789" y="1044"/>
                    <a:pt x="1970" y="1200"/>
                    <a:pt x="2134" y="1373"/>
                  </a:cubicBezTo>
                  <a:cubicBezTo>
                    <a:pt x="2066" y="1325"/>
                    <a:pt x="1987" y="1286"/>
                    <a:pt x="1895" y="1259"/>
                  </a:cubicBezTo>
                  <a:close/>
                  <a:moveTo>
                    <a:pt x="1639" y="851"/>
                  </a:moveTo>
                  <a:cubicBezTo>
                    <a:pt x="1707" y="855"/>
                    <a:pt x="1772" y="866"/>
                    <a:pt x="1836" y="883"/>
                  </a:cubicBezTo>
                  <a:cubicBezTo>
                    <a:pt x="1825" y="883"/>
                    <a:pt x="1816" y="895"/>
                    <a:pt x="1826" y="904"/>
                  </a:cubicBezTo>
                  <a:cubicBezTo>
                    <a:pt x="1931" y="1003"/>
                    <a:pt x="2036" y="1101"/>
                    <a:pt x="2138" y="1202"/>
                  </a:cubicBezTo>
                  <a:cubicBezTo>
                    <a:pt x="2235" y="1297"/>
                    <a:pt x="2314" y="1409"/>
                    <a:pt x="2410" y="1503"/>
                  </a:cubicBezTo>
                  <a:cubicBezTo>
                    <a:pt x="2430" y="1564"/>
                    <a:pt x="2449" y="1630"/>
                    <a:pt x="2463" y="1697"/>
                  </a:cubicBezTo>
                  <a:cubicBezTo>
                    <a:pt x="2297" y="1341"/>
                    <a:pt x="1920" y="1108"/>
                    <a:pt x="1639" y="851"/>
                  </a:cubicBezTo>
                  <a:close/>
                  <a:moveTo>
                    <a:pt x="2454" y="2027"/>
                  </a:moveTo>
                  <a:cubicBezTo>
                    <a:pt x="2448" y="1890"/>
                    <a:pt x="2418" y="1761"/>
                    <a:pt x="2364" y="1648"/>
                  </a:cubicBezTo>
                  <a:cubicBezTo>
                    <a:pt x="2389" y="1683"/>
                    <a:pt x="2413" y="1718"/>
                    <a:pt x="2435" y="1755"/>
                  </a:cubicBezTo>
                  <a:cubicBezTo>
                    <a:pt x="2444" y="1769"/>
                    <a:pt x="2463" y="1769"/>
                    <a:pt x="2474" y="1760"/>
                  </a:cubicBezTo>
                  <a:cubicBezTo>
                    <a:pt x="2490" y="1862"/>
                    <a:pt x="2489" y="1959"/>
                    <a:pt x="2454" y="2027"/>
                  </a:cubicBezTo>
                  <a:close/>
                </a:path>
              </a:pathLst>
            </a:custGeom>
            <a:solidFill>
              <a:srgbClr val="70AD47"/>
            </a:solidFill>
            <a:ln>
              <a:solidFill>
                <a:srgbClr val="6FAC46"/>
              </a:solidFill>
            </a:ln>
          </p:spPr>
        </p:sp>
        <p:sp>
          <p:nvSpPr>
            <p:cNvPr id="9" name="文本框 8"/>
            <p:cNvSpPr txBox="1"/>
            <p:nvPr/>
          </p:nvSpPr>
          <p:spPr>
            <a:xfrm>
              <a:off x="2635140" y="3105311"/>
              <a:ext cx="1949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6FAC46"/>
                  </a:solidFill>
                  <a:latin typeface="Seravek" charset="0"/>
                  <a:ea typeface="Seravek" charset="0"/>
                  <a:cs typeface="Seravek" charset="0"/>
                </a:rPr>
                <a:t>Low</a:t>
              </a:r>
              <a:r>
                <a:rPr kumimoji="1" lang="zh-CN" altLang="en-US" sz="1600" b="1" dirty="0">
                  <a:solidFill>
                    <a:srgbClr val="6FAC46"/>
                  </a:solidFill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kumimoji="1" lang="en-US" altLang="zh-CN" sz="1600" b="1" dirty="0">
                  <a:solidFill>
                    <a:srgbClr val="6FAC46"/>
                  </a:solidFill>
                  <a:latin typeface="Seravek" charset="0"/>
                  <a:ea typeface="Seravek" charset="0"/>
                  <a:cs typeface="Seravek" charset="0"/>
                </a:rPr>
                <a:t>Transition</a:t>
              </a:r>
              <a:r>
                <a:rPr kumimoji="1" lang="zh-CN" altLang="en-US" sz="1600" b="1" dirty="0">
                  <a:solidFill>
                    <a:srgbClr val="6FAC46"/>
                  </a:solidFill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kumimoji="1" lang="en-US" altLang="zh-CN" sz="1600" b="1" dirty="0">
                  <a:solidFill>
                    <a:srgbClr val="6FAC46"/>
                  </a:solidFill>
                  <a:latin typeface="Seravek" charset="0"/>
                  <a:ea typeface="Seravek" charset="0"/>
                  <a:cs typeface="Seravek" charset="0"/>
                </a:rPr>
                <a:t>probability</a:t>
              </a:r>
              <a:endParaRPr kumimoji="1" lang="zh-CN" altLang="en-US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34989" y="3744596"/>
              <a:ext cx="1949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rPr>
                <a:t>High</a:t>
              </a:r>
              <a:r>
                <a:rPr kumimoji="1" lang="zh-CN" altLang="en-US" sz="1600" b="1" dirty="0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kumimoji="1" lang="en-US" altLang="zh-CN" sz="1600" b="1" dirty="0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rPr>
                <a:t>Transition</a:t>
              </a:r>
              <a:r>
                <a:rPr kumimoji="1" lang="zh-CN" altLang="en-US" sz="1600" b="1" dirty="0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kumimoji="1" lang="en-US" altLang="zh-CN" sz="1600" b="1" dirty="0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rPr>
                <a:t>probability</a:t>
              </a:r>
              <a:endParaRPr kumimoji="1" lang="zh-CN" altLang="en-US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5895" y="2766484"/>
              <a:ext cx="608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defRPr>
              </a:lvl1pPr>
            </a:lstStyle>
            <a:p>
              <a:r>
                <a:rPr lang="en-US" altLang="zh-CN" sz="2400">
                  <a:solidFill>
                    <a:srgbClr val="FF0000"/>
                  </a:solidFill>
                </a:rPr>
                <a:t>LL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53927" y="1992609"/>
              <a:ext cx="608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defRPr>
              </a:lvl1pPr>
            </a:lstStyle>
            <a:p>
              <a:r>
                <a:rPr lang="en-US" altLang="zh-CN" sz="2400" dirty="0">
                  <a:solidFill>
                    <a:srgbClr val="FF0000"/>
                  </a:solidFill>
                </a:rPr>
                <a:t>HL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166628" y="2064459"/>
              <a:ext cx="749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defRPr>
              </a:lvl1pPr>
            </a:lstStyle>
            <a:p>
              <a:r>
                <a:rPr lang="en-US" altLang="zh-CN" sz="2400">
                  <a:solidFill>
                    <a:srgbClr val="FF0000"/>
                  </a:solidFill>
                </a:rPr>
                <a:t>HH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42024" y="3439485"/>
              <a:ext cx="749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kumimoji="1" sz="1600" b="1">
                  <a:solidFill>
                    <a:srgbClr val="7030A0"/>
                  </a:solidFill>
                  <a:latin typeface="Seravek" charset="0"/>
                  <a:ea typeface="Seravek" charset="0"/>
                  <a:cs typeface="Seravek" charset="0"/>
                </a:defRPr>
              </a:lvl1pPr>
            </a:lstStyle>
            <a:p>
              <a:r>
                <a:rPr lang="en-US" altLang="zh-CN" sz="2400" dirty="0">
                  <a:solidFill>
                    <a:srgbClr val="FF0000"/>
                  </a:solidFill>
                </a:rPr>
                <a:t>LH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1539772" y="64049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9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1" grpId="1"/>
      <p:bldP spid="1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/>
          <p:cNvSpPr/>
          <p:nvPr/>
        </p:nvSpPr>
        <p:spPr>
          <a:xfrm>
            <a:off x="800459" y="5352682"/>
            <a:ext cx="751083" cy="418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Using signals’ transition probability?</a:t>
            </a:r>
            <a:endParaRPr lang="zh-CN" altLang="en-US" sz="6600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" y="1328363"/>
            <a:ext cx="12191499" cy="3671607"/>
          </a:xfrm>
          <a:prstGeom prst="rect">
            <a:avLst/>
          </a:prstGeom>
          <a:ln w="38100">
            <a:noFill/>
            <a:headEnd type="triangle"/>
            <a:tailEnd type="triangle"/>
          </a:ln>
        </p:spPr>
      </p:pic>
      <p:grpSp>
        <p:nvGrpSpPr>
          <p:cNvPr id="153" name="组合 152"/>
          <p:cNvGrpSpPr/>
          <p:nvPr/>
        </p:nvGrpSpPr>
        <p:grpSpPr>
          <a:xfrm>
            <a:off x="1106605" y="2179010"/>
            <a:ext cx="2046172" cy="1305945"/>
            <a:chOff x="1059883" y="2371495"/>
            <a:chExt cx="2046172" cy="1305945"/>
          </a:xfrm>
        </p:grpSpPr>
        <p:sp>
          <p:nvSpPr>
            <p:cNvPr id="3" name="椭圆 2"/>
            <p:cNvSpPr/>
            <p:nvPr/>
          </p:nvSpPr>
          <p:spPr>
            <a:xfrm>
              <a:off x="1059883" y="31334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083141" y="32858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517083" y="2371495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714510" y="2422297"/>
              <a:ext cx="391545" cy="3915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145156" y="1851213"/>
            <a:ext cx="1908785" cy="899371"/>
            <a:chOff x="5145156" y="2008639"/>
            <a:chExt cx="1908785" cy="899371"/>
          </a:xfrm>
        </p:grpSpPr>
        <p:sp>
          <p:nvSpPr>
            <p:cNvPr id="91" name="椭圆 90"/>
            <p:cNvSpPr/>
            <p:nvPr/>
          </p:nvSpPr>
          <p:spPr>
            <a:xfrm>
              <a:off x="6713198" y="2008640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5526235" y="2008639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5145156" y="244057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6095749" y="2567267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020056" y="2770039"/>
            <a:ext cx="1733478" cy="1344714"/>
            <a:chOff x="5959057" y="2951727"/>
            <a:chExt cx="1733478" cy="1344714"/>
          </a:xfrm>
        </p:grpSpPr>
        <p:sp>
          <p:nvSpPr>
            <p:cNvPr id="95" name="椭圆 94"/>
            <p:cNvSpPr/>
            <p:nvPr/>
          </p:nvSpPr>
          <p:spPr>
            <a:xfrm>
              <a:off x="5959057" y="3179378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266120" y="295172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7053941" y="405154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7447641" y="3613397"/>
              <a:ext cx="244894" cy="2448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095681" y="1766084"/>
            <a:ext cx="2555119" cy="2369683"/>
            <a:chOff x="9008465" y="1926758"/>
            <a:chExt cx="2555119" cy="2369683"/>
          </a:xfrm>
        </p:grpSpPr>
        <p:sp>
          <p:nvSpPr>
            <p:cNvPr id="100" name="椭圆 99"/>
            <p:cNvSpPr/>
            <p:nvPr/>
          </p:nvSpPr>
          <p:spPr>
            <a:xfrm>
              <a:off x="9008465" y="3131453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10152383" y="2975533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0657323" y="395569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11222841" y="1926758"/>
              <a:ext cx="340743" cy="3407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5" name="直接连接符 114"/>
          <p:cNvCxnSpPr>
            <a:endCxn id="80" idx="2"/>
          </p:cNvCxnSpPr>
          <p:nvPr/>
        </p:nvCxnSpPr>
        <p:spPr>
          <a:xfrm>
            <a:off x="1486004" y="3231787"/>
            <a:ext cx="643859" cy="57396"/>
          </a:xfrm>
          <a:prstGeom prst="line">
            <a:avLst/>
          </a:prstGeom>
          <a:ln w="444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5379772" y="1968337"/>
            <a:ext cx="1393142" cy="579435"/>
            <a:chOff x="5368076" y="2052167"/>
            <a:chExt cx="1393142" cy="579435"/>
          </a:xfrm>
        </p:grpSpPr>
        <p:cxnSp>
          <p:nvCxnSpPr>
            <p:cNvPr id="117" name="直接连接符 116"/>
            <p:cNvCxnSpPr/>
            <p:nvPr/>
          </p:nvCxnSpPr>
          <p:spPr>
            <a:xfrm flipH="1">
              <a:off x="5368076" y="2213162"/>
              <a:ext cx="201637" cy="233077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5858809" y="2052167"/>
              <a:ext cx="842693" cy="17095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V="1">
              <a:off x="6384710" y="2237763"/>
              <a:ext cx="376508" cy="31768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5457199" y="2574206"/>
              <a:ext cx="643859" cy="5739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158"/>
          <p:cNvGrpSpPr/>
          <p:nvPr/>
        </p:nvGrpSpPr>
        <p:grpSpPr>
          <a:xfrm>
            <a:off x="6199042" y="2950926"/>
            <a:ext cx="1340976" cy="994520"/>
            <a:chOff x="6203528" y="2911203"/>
            <a:chExt cx="1340976" cy="994520"/>
          </a:xfrm>
        </p:grpSpPr>
        <p:cxnSp>
          <p:nvCxnSpPr>
            <p:cNvPr id="135" name="直接连接符 134"/>
            <p:cNvCxnSpPr/>
            <p:nvPr/>
          </p:nvCxnSpPr>
          <p:spPr>
            <a:xfrm flipH="1">
              <a:off x="6211743" y="2911203"/>
              <a:ext cx="184033" cy="132013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>
              <a:stCxn id="98" idx="1"/>
            </p:cNvCxnSpPr>
            <p:nvPr/>
          </p:nvCxnSpPr>
          <p:spPr>
            <a:xfrm flipH="1" flipV="1">
              <a:off x="6591009" y="2923592"/>
              <a:ext cx="953495" cy="543981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>
              <a:stCxn id="97" idx="1"/>
            </p:cNvCxnSpPr>
            <p:nvPr/>
          </p:nvCxnSpPr>
          <p:spPr>
            <a:xfrm flipH="1" flipV="1">
              <a:off x="6203528" y="3206859"/>
              <a:ext cx="947276" cy="698864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7323970" y="3576773"/>
              <a:ext cx="220534" cy="264984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/>
          <p:cNvGrpSpPr/>
          <p:nvPr/>
        </p:nvGrpSpPr>
        <p:grpSpPr>
          <a:xfrm>
            <a:off x="9436424" y="2060144"/>
            <a:ext cx="2004149" cy="1811533"/>
            <a:chOff x="9384084" y="2194460"/>
            <a:chExt cx="2004149" cy="1811533"/>
          </a:xfrm>
        </p:grpSpPr>
        <p:cxnSp>
          <p:nvCxnSpPr>
            <p:cNvPr id="145" name="直接连接符 144"/>
            <p:cNvCxnSpPr/>
            <p:nvPr/>
          </p:nvCxnSpPr>
          <p:spPr>
            <a:xfrm flipH="1" flipV="1">
              <a:off x="9386640" y="3370951"/>
              <a:ext cx="1317211" cy="635042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flipV="1">
              <a:off x="10886037" y="2249263"/>
              <a:ext cx="502196" cy="1696736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H="1">
              <a:off x="9384084" y="3162706"/>
              <a:ext cx="793943" cy="130039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10494810" y="2194460"/>
              <a:ext cx="811922" cy="807453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文本框 163"/>
          <p:cNvSpPr txBox="1"/>
          <p:nvPr/>
        </p:nvSpPr>
        <p:spPr>
          <a:xfrm>
            <a:off x="843724" y="4835869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Stable and regular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4941028" y="4814067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8895351" y="4835868"/>
            <a:ext cx="301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Non-linear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 flipV="1">
            <a:off x="1474400" y="2528392"/>
            <a:ext cx="1320422" cy="572766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-arrow-sketch_59596"/>
          <p:cNvSpPr>
            <a:spLocks noChangeAspect="1"/>
          </p:cNvSpPr>
          <p:nvPr/>
        </p:nvSpPr>
        <p:spPr bwMode="auto">
          <a:xfrm rot="7555748" flipV="1">
            <a:off x="1374376" y="3377672"/>
            <a:ext cx="523656" cy="322466"/>
          </a:xfrm>
          <a:custGeom>
            <a:avLst/>
            <a:gdLst>
              <a:gd name="T0" fmla="*/ 1289 w 2730"/>
              <a:gd name="T1" fmla="*/ 788 h 2206"/>
              <a:gd name="T2" fmla="*/ 1282 w 2730"/>
              <a:gd name="T3" fmla="*/ 96 h 2206"/>
              <a:gd name="T4" fmla="*/ 1269 w 2730"/>
              <a:gd name="T5" fmla="*/ 37 h 2206"/>
              <a:gd name="T6" fmla="*/ 1191 w 2730"/>
              <a:gd name="T7" fmla="*/ 58 h 2206"/>
              <a:gd name="T8" fmla="*/ 425 w 2730"/>
              <a:gd name="T9" fmla="*/ 563 h 2206"/>
              <a:gd name="T10" fmla="*/ 24 w 2730"/>
              <a:gd name="T11" fmla="*/ 949 h 2206"/>
              <a:gd name="T12" fmla="*/ 1221 w 2730"/>
              <a:gd name="T13" fmla="*/ 2007 h 2206"/>
              <a:gd name="T14" fmla="*/ 1286 w 2730"/>
              <a:gd name="T15" fmla="*/ 1989 h 2206"/>
              <a:gd name="T16" fmla="*/ 1284 w 2730"/>
              <a:gd name="T17" fmla="*/ 1309 h 2206"/>
              <a:gd name="T18" fmla="*/ 1212 w 2730"/>
              <a:gd name="T19" fmla="*/ 1395 h 2206"/>
              <a:gd name="T20" fmla="*/ 476 w 2730"/>
              <a:gd name="T21" fmla="*/ 645 h 2206"/>
              <a:gd name="T22" fmla="*/ 1295 w 2730"/>
              <a:gd name="T23" fmla="*/ 1264 h 2206"/>
              <a:gd name="T24" fmla="*/ 1450 w 2730"/>
              <a:gd name="T25" fmla="*/ 1302 h 2206"/>
              <a:gd name="T26" fmla="*/ 2345 w 2730"/>
              <a:gd name="T27" fmla="*/ 2138 h 2206"/>
              <a:gd name="T28" fmla="*/ 2448 w 2730"/>
              <a:gd name="T29" fmla="*/ 1295 h 2206"/>
              <a:gd name="T30" fmla="*/ 147 w 2730"/>
              <a:gd name="T31" fmla="*/ 983 h 2206"/>
              <a:gd name="T32" fmla="*/ 1201 w 2730"/>
              <a:gd name="T33" fmla="*/ 1700 h 2206"/>
              <a:gd name="T34" fmla="*/ 1208 w 2730"/>
              <a:gd name="T35" fmla="*/ 1464 h 2206"/>
              <a:gd name="T36" fmla="*/ 256 w 2730"/>
              <a:gd name="T37" fmla="*/ 867 h 2206"/>
              <a:gd name="T38" fmla="*/ 1208 w 2730"/>
              <a:gd name="T39" fmla="*/ 1464 h 2206"/>
              <a:gd name="T40" fmla="*/ 2362 w 2730"/>
              <a:gd name="T41" fmla="*/ 1368 h 2206"/>
              <a:gd name="T42" fmla="*/ 1844 w 2730"/>
              <a:gd name="T43" fmla="*/ 886 h 2206"/>
              <a:gd name="T44" fmla="*/ 2344 w 2730"/>
              <a:gd name="T45" fmla="*/ 1323 h 2206"/>
              <a:gd name="T46" fmla="*/ 1195 w 2730"/>
              <a:gd name="T47" fmla="*/ 347 h 2206"/>
              <a:gd name="T48" fmla="*/ 1026 w 2730"/>
              <a:gd name="T49" fmla="*/ 238 h 2206"/>
              <a:gd name="T50" fmla="*/ 987 w 2730"/>
              <a:gd name="T51" fmla="*/ 258 h 2206"/>
              <a:gd name="T52" fmla="*/ 1199 w 2730"/>
              <a:gd name="T53" fmla="*/ 416 h 2206"/>
              <a:gd name="T54" fmla="*/ 1065 w 2730"/>
              <a:gd name="T55" fmla="*/ 409 h 2206"/>
              <a:gd name="T56" fmla="*/ 987 w 2730"/>
              <a:gd name="T57" fmla="*/ 258 h 2206"/>
              <a:gd name="T58" fmla="*/ 1023 w 2730"/>
              <a:gd name="T59" fmla="*/ 429 h 2206"/>
              <a:gd name="T60" fmla="*/ 1211 w 2730"/>
              <a:gd name="T61" fmla="*/ 641 h 2206"/>
              <a:gd name="T62" fmla="*/ 784 w 2730"/>
              <a:gd name="T63" fmla="*/ 386 h 2206"/>
              <a:gd name="T64" fmla="*/ 1399 w 2730"/>
              <a:gd name="T65" fmla="*/ 1216 h 2206"/>
              <a:gd name="T66" fmla="*/ 1304 w 2730"/>
              <a:gd name="T67" fmla="*/ 1208 h 2206"/>
              <a:gd name="T68" fmla="*/ 604 w 2730"/>
              <a:gd name="T69" fmla="*/ 529 h 2206"/>
              <a:gd name="T70" fmla="*/ 1399 w 2730"/>
              <a:gd name="T71" fmla="*/ 1216 h 2206"/>
              <a:gd name="T72" fmla="*/ 1592 w 2730"/>
              <a:gd name="T73" fmla="*/ 1176 h 2206"/>
              <a:gd name="T74" fmla="*/ 757 w 2730"/>
              <a:gd name="T75" fmla="*/ 406 h 2206"/>
              <a:gd name="T76" fmla="*/ 1215 w 2730"/>
              <a:gd name="T77" fmla="*/ 715 h 2206"/>
              <a:gd name="T78" fmla="*/ 1232 w 2730"/>
              <a:gd name="T79" fmla="*/ 872 h 2206"/>
              <a:gd name="T80" fmla="*/ 1409 w 2730"/>
              <a:gd name="T81" fmla="*/ 855 h 2206"/>
              <a:gd name="T82" fmla="*/ 1598 w 2730"/>
              <a:gd name="T83" fmla="*/ 1207 h 2206"/>
              <a:gd name="T84" fmla="*/ 1883 w 2730"/>
              <a:gd name="T85" fmla="*/ 1256 h 2206"/>
              <a:gd name="T86" fmla="*/ 1448 w 2730"/>
              <a:gd name="T87" fmla="*/ 851 h 2206"/>
              <a:gd name="T88" fmla="*/ 1619 w 2730"/>
              <a:gd name="T89" fmla="*/ 866 h 2206"/>
              <a:gd name="T90" fmla="*/ 1895 w 2730"/>
              <a:gd name="T91" fmla="*/ 1259 h 2206"/>
              <a:gd name="T92" fmla="*/ 1836 w 2730"/>
              <a:gd name="T93" fmla="*/ 883 h 2206"/>
              <a:gd name="T94" fmla="*/ 2138 w 2730"/>
              <a:gd name="T95" fmla="*/ 1202 h 2206"/>
              <a:gd name="T96" fmla="*/ 2463 w 2730"/>
              <a:gd name="T97" fmla="*/ 1697 h 2206"/>
              <a:gd name="T98" fmla="*/ 2454 w 2730"/>
              <a:gd name="T99" fmla="*/ 2027 h 2206"/>
              <a:gd name="T100" fmla="*/ 2435 w 2730"/>
              <a:gd name="T101" fmla="*/ 1755 h 2206"/>
              <a:gd name="T102" fmla="*/ 2454 w 2730"/>
              <a:gd name="T103" fmla="*/ 2027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30" h="2206">
                <a:moveTo>
                  <a:pt x="2448" y="1295"/>
                </a:moveTo>
                <a:cubicBezTo>
                  <a:pt x="2268" y="809"/>
                  <a:pt x="1758" y="677"/>
                  <a:pt x="1289" y="788"/>
                </a:cubicBezTo>
                <a:cubicBezTo>
                  <a:pt x="1304" y="670"/>
                  <a:pt x="1300" y="550"/>
                  <a:pt x="1297" y="431"/>
                </a:cubicBezTo>
                <a:cubicBezTo>
                  <a:pt x="1295" y="325"/>
                  <a:pt x="1301" y="204"/>
                  <a:pt x="1282" y="96"/>
                </a:cubicBezTo>
                <a:cubicBezTo>
                  <a:pt x="1282" y="95"/>
                  <a:pt x="1282" y="95"/>
                  <a:pt x="1282" y="94"/>
                </a:cubicBezTo>
                <a:cubicBezTo>
                  <a:pt x="1279" y="75"/>
                  <a:pt x="1275" y="56"/>
                  <a:pt x="1269" y="37"/>
                </a:cubicBezTo>
                <a:cubicBezTo>
                  <a:pt x="1259" y="1"/>
                  <a:pt x="1205" y="0"/>
                  <a:pt x="1195" y="37"/>
                </a:cubicBezTo>
                <a:cubicBezTo>
                  <a:pt x="1193" y="44"/>
                  <a:pt x="1192" y="51"/>
                  <a:pt x="1191" y="58"/>
                </a:cubicBezTo>
                <a:cubicBezTo>
                  <a:pt x="997" y="96"/>
                  <a:pt x="820" y="239"/>
                  <a:pt x="671" y="357"/>
                </a:cubicBezTo>
                <a:cubicBezTo>
                  <a:pt x="587" y="423"/>
                  <a:pt x="505" y="493"/>
                  <a:pt x="425" y="563"/>
                </a:cubicBezTo>
                <a:cubicBezTo>
                  <a:pt x="417" y="562"/>
                  <a:pt x="409" y="569"/>
                  <a:pt x="410" y="576"/>
                </a:cubicBezTo>
                <a:cubicBezTo>
                  <a:pt x="276" y="695"/>
                  <a:pt x="147" y="819"/>
                  <a:pt x="24" y="949"/>
                </a:cubicBezTo>
                <a:cubicBezTo>
                  <a:pt x="5" y="970"/>
                  <a:pt x="0" y="1010"/>
                  <a:pt x="24" y="1029"/>
                </a:cubicBezTo>
                <a:cubicBezTo>
                  <a:pt x="427" y="1345"/>
                  <a:pt x="791" y="1729"/>
                  <a:pt x="1221" y="2007"/>
                </a:cubicBezTo>
                <a:cubicBezTo>
                  <a:pt x="1230" y="2012"/>
                  <a:pt x="1238" y="2011"/>
                  <a:pt x="1244" y="2006"/>
                </a:cubicBezTo>
                <a:cubicBezTo>
                  <a:pt x="1259" y="2009"/>
                  <a:pt x="1275" y="2004"/>
                  <a:pt x="1286" y="1989"/>
                </a:cubicBezTo>
                <a:cubicBezTo>
                  <a:pt x="1333" y="1922"/>
                  <a:pt x="1304" y="1776"/>
                  <a:pt x="1301" y="1698"/>
                </a:cubicBezTo>
                <a:cubicBezTo>
                  <a:pt x="1297" y="1568"/>
                  <a:pt x="1296" y="1438"/>
                  <a:pt x="1284" y="1309"/>
                </a:cubicBezTo>
                <a:cubicBezTo>
                  <a:pt x="1280" y="1268"/>
                  <a:pt x="1223" y="1268"/>
                  <a:pt x="1218" y="1309"/>
                </a:cubicBezTo>
                <a:cubicBezTo>
                  <a:pt x="1216" y="1338"/>
                  <a:pt x="1214" y="1367"/>
                  <a:pt x="1212" y="1395"/>
                </a:cubicBezTo>
                <a:cubicBezTo>
                  <a:pt x="940" y="1172"/>
                  <a:pt x="644" y="960"/>
                  <a:pt x="346" y="773"/>
                </a:cubicBezTo>
                <a:cubicBezTo>
                  <a:pt x="388" y="730"/>
                  <a:pt x="432" y="687"/>
                  <a:pt x="476" y="645"/>
                </a:cubicBezTo>
                <a:cubicBezTo>
                  <a:pt x="715" y="878"/>
                  <a:pt x="1001" y="1072"/>
                  <a:pt x="1274" y="1260"/>
                </a:cubicBezTo>
                <a:cubicBezTo>
                  <a:pt x="1281" y="1265"/>
                  <a:pt x="1289" y="1266"/>
                  <a:pt x="1295" y="1264"/>
                </a:cubicBezTo>
                <a:cubicBezTo>
                  <a:pt x="1279" y="1278"/>
                  <a:pt x="1274" y="1293"/>
                  <a:pt x="1299" y="1305"/>
                </a:cubicBezTo>
                <a:cubicBezTo>
                  <a:pt x="1342" y="1327"/>
                  <a:pt x="1405" y="1304"/>
                  <a:pt x="1450" y="1302"/>
                </a:cubicBezTo>
                <a:cubicBezTo>
                  <a:pt x="1590" y="1297"/>
                  <a:pt x="1733" y="1326"/>
                  <a:pt x="1867" y="1361"/>
                </a:cubicBezTo>
                <a:cubicBezTo>
                  <a:pt x="2230" y="1455"/>
                  <a:pt x="2358" y="1794"/>
                  <a:pt x="2345" y="2138"/>
                </a:cubicBezTo>
                <a:cubicBezTo>
                  <a:pt x="2343" y="2194"/>
                  <a:pt x="2411" y="2206"/>
                  <a:pt x="2441" y="2173"/>
                </a:cubicBezTo>
                <a:cubicBezTo>
                  <a:pt x="2730" y="2111"/>
                  <a:pt x="2504" y="1444"/>
                  <a:pt x="2448" y="1295"/>
                </a:cubicBezTo>
                <a:close/>
                <a:moveTo>
                  <a:pt x="1192" y="1912"/>
                </a:moveTo>
                <a:cubicBezTo>
                  <a:pt x="881" y="1570"/>
                  <a:pt x="510" y="1267"/>
                  <a:pt x="147" y="983"/>
                </a:cubicBezTo>
                <a:cubicBezTo>
                  <a:pt x="176" y="952"/>
                  <a:pt x="205" y="920"/>
                  <a:pt x="236" y="888"/>
                </a:cubicBezTo>
                <a:cubicBezTo>
                  <a:pt x="490" y="1228"/>
                  <a:pt x="872" y="1441"/>
                  <a:pt x="1201" y="1700"/>
                </a:cubicBezTo>
                <a:cubicBezTo>
                  <a:pt x="1198" y="1755"/>
                  <a:pt x="1185" y="1842"/>
                  <a:pt x="1192" y="1912"/>
                </a:cubicBezTo>
                <a:close/>
                <a:moveTo>
                  <a:pt x="1208" y="1464"/>
                </a:moveTo>
                <a:cubicBezTo>
                  <a:pt x="1206" y="1517"/>
                  <a:pt x="1205" y="1571"/>
                  <a:pt x="1204" y="1625"/>
                </a:cubicBezTo>
                <a:cubicBezTo>
                  <a:pt x="886" y="1374"/>
                  <a:pt x="526" y="1172"/>
                  <a:pt x="256" y="867"/>
                </a:cubicBezTo>
                <a:cubicBezTo>
                  <a:pt x="280" y="842"/>
                  <a:pt x="304" y="817"/>
                  <a:pt x="328" y="792"/>
                </a:cubicBezTo>
                <a:cubicBezTo>
                  <a:pt x="627" y="1004"/>
                  <a:pt x="894" y="1276"/>
                  <a:pt x="1208" y="1464"/>
                </a:cubicBezTo>
                <a:close/>
                <a:moveTo>
                  <a:pt x="2344" y="1323"/>
                </a:moveTo>
                <a:cubicBezTo>
                  <a:pt x="2350" y="1336"/>
                  <a:pt x="2356" y="1352"/>
                  <a:pt x="2362" y="1368"/>
                </a:cubicBezTo>
                <a:cubicBezTo>
                  <a:pt x="2308" y="1312"/>
                  <a:pt x="2248" y="1260"/>
                  <a:pt x="2194" y="1207"/>
                </a:cubicBezTo>
                <a:cubicBezTo>
                  <a:pt x="2081" y="1096"/>
                  <a:pt x="1963" y="990"/>
                  <a:pt x="1844" y="886"/>
                </a:cubicBezTo>
                <a:cubicBezTo>
                  <a:pt x="1843" y="885"/>
                  <a:pt x="1842" y="885"/>
                  <a:pt x="1841" y="884"/>
                </a:cubicBezTo>
                <a:cubicBezTo>
                  <a:pt x="2061" y="943"/>
                  <a:pt x="2247" y="1080"/>
                  <a:pt x="2344" y="1323"/>
                </a:cubicBezTo>
                <a:close/>
                <a:moveTo>
                  <a:pt x="1182" y="173"/>
                </a:moveTo>
                <a:cubicBezTo>
                  <a:pt x="1183" y="232"/>
                  <a:pt x="1190" y="291"/>
                  <a:pt x="1195" y="347"/>
                </a:cubicBezTo>
                <a:cubicBezTo>
                  <a:pt x="1178" y="336"/>
                  <a:pt x="1160" y="325"/>
                  <a:pt x="1145" y="314"/>
                </a:cubicBezTo>
                <a:cubicBezTo>
                  <a:pt x="1106" y="287"/>
                  <a:pt x="1067" y="262"/>
                  <a:pt x="1026" y="238"/>
                </a:cubicBezTo>
                <a:cubicBezTo>
                  <a:pt x="1077" y="212"/>
                  <a:pt x="1129" y="190"/>
                  <a:pt x="1182" y="173"/>
                </a:cubicBezTo>
                <a:close/>
                <a:moveTo>
                  <a:pt x="987" y="258"/>
                </a:moveTo>
                <a:cubicBezTo>
                  <a:pt x="1029" y="285"/>
                  <a:pt x="1069" y="312"/>
                  <a:pt x="1108" y="342"/>
                </a:cubicBezTo>
                <a:cubicBezTo>
                  <a:pt x="1138" y="364"/>
                  <a:pt x="1167" y="394"/>
                  <a:pt x="1199" y="416"/>
                </a:cubicBezTo>
                <a:cubicBezTo>
                  <a:pt x="1201" y="446"/>
                  <a:pt x="1202" y="475"/>
                  <a:pt x="1204" y="505"/>
                </a:cubicBezTo>
                <a:cubicBezTo>
                  <a:pt x="1160" y="470"/>
                  <a:pt x="1110" y="441"/>
                  <a:pt x="1065" y="409"/>
                </a:cubicBezTo>
                <a:cubicBezTo>
                  <a:pt x="1012" y="372"/>
                  <a:pt x="956" y="337"/>
                  <a:pt x="896" y="310"/>
                </a:cubicBezTo>
                <a:cubicBezTo>
                  <a:pt x="926" y="292"/>
                  <a:pt x="957" y="274"/>
                  <a:pt x="987" y="258"/>
                </a:cubicBezTo>
                <a:close/>
                <a:moveTo>
                  <a:pt x="861" y="333"/>
                </a:moveTo>
                <a:cubicBezTo>
                  <a:pt x="916" y="363"/>
                  <a:pt x="970" y="394"/>
                  <a:pt x="1023" y="429"/>
                </a:cubicBezTo>
                <a:cubicBezTo>
                  <a:pt x="1084" y="472"/>
                  <a:pt x="1141" y="527"/>
                  <a:pt x="1207" y="563"/>
                </a:cubicBezTo>
                <a:cubicBezTo>
                  <a:pt x="1208" y="589"/>
                  <a:pt x="1209" y="615"/>
                  <a:pt x="1211" y="641"/>
                </a:cubicBezTo>
                <a:cubicBezTo>
                  <a:pt x="1155" y="602"/>
                  <a:pt x="1087" y="572"/>
                  <a:pt x="1033" y="541"/>
                </a:cubicBezTo>
                <a:cubicBezTo>
                  <a:pt x="948" y="491"/>
                  <a:pt x="866" y="439"/>
                  <a:pt x="784" y="386"/>
                </a:cubicBezTo>
                <a:cubicBezTo>
                  <a:pt x="809" y="368"/>
                  <a:pt x="835" y="350"/>
                  <a:pt x="861" y="333"/>
                </a:cubicBezTo>
                <a:close/>
                <a:moveTo>
                  <a:pt x="1399" y="1216"/>
                </a:moveTo>
                <a:cubicBezTo>
                  <a:pt x="1395" y="1217"/>
                  <a:pt x="1343" y="1233"/>
                  <a:pt x="1310" y="1254"/>
                </a:cubicBezTo>
                <a:cubicBezTo>
                  <a:pt x="1319" y="1241"/>
                  <a:pt x="1320" y="1221"/>
                  <a:pt x="1304" y="1208"/>
                </a:cubicBezTo>
                <a:cubicBezTo>
                  <a:pt x="1041" y="1006"/>
                  <a:pt x="765" y="823"/>
                  <a:pt x="502" y="621"/>
                </a:cubicBezTo>
                <a:cubicBezTo>
                  <a:pt x="535" y="589"/>
                  <a:pt x="570" y="559"/>
                  <a:pt x="604" y="529"/>
                </a:cubicBezTo>
                <a:cubicBezTo>
                  <a:pt x="916" y="755"/>
                  <a:pt x="1238" y="962"/>
                  <a:pt x="1536" y="1205"/>
                </a:cubicBezTo>
                <a:cubicBezTo>
                  <a:pt x="1489" y="1206"/>
                  <a:pt x="1443" y="1209"/>
                  <a:pt x="1399" y="1216"/>
                </a:cubicBezTo>
                <a:close/>
                <a:moveTo>
                  <a:pt x="1598" y="1207"/>
                </a:moveTo>
                <a:cubicBezTo>
                  <a:pt x="1603" y="1198"/>
                  <a:pt x="1603" y="1186"/>
                  <a:pt x="1592" y="1176"/>
                </a:cubicBezTo>
                <a:cubicBezTo>
                  <a:pt x="1300" y="916"/>
                  <a:pt x="956" y="720"/>
                  <a:pt x="631" y="506"/>
                </a:cubicBezTo>
                <a:cubicBezTo>
                  <a:pt x="672" y="471"/>
                  <a:pt x="714" y="438"/>
                  <a:pt x="757" y="406"/>
                </a:cubicBezTo>
                <a:cubicBezTo>
                  <a:pt x="829" y="461"/>
                  <a:pt x="905" y="511"/>
                  <a:pt x="981" y="560"/>
                </a:cubicBezTo>
                <a:cubicBezTo>
                  <a:pt x="1054" y="609"/>
                  <a:pt x="1133" y="677"/>
                  <a:pt x="1215" y="715"/>
                </a:cubicBezTo>
                <a:cubicBezTo>
                  <a:pt x="1217" y="747"/>
                  <a:pt x="1219" y="779"/>
                  <a:pt x="1222" y="811"/>
                </a:cubicBezTo>
                <a:cubicBezTo>
                  <a:pt x="1205" y="829"/>
                  <a:pt x="1211" y="860"/>
                  <a:pt x="1232" y="872"/>
                </a:cubicBezTo>
                <a:cubicBezTo>
                  <a:pt x="1242" y="883"/>
                  <a:pt x="1259" y="886"/>
                  <a:pt x="1269" y="876"/>
                </a:cubicBezTo>
                <a:cubicBezTo>
                  <a:pt x="1316" y="867"/>
                  <a:pt x="1362" y="860"/>
                  <a:pt x="1409" y="855"/>
                </a:cubicBezTo>
                <a:cubicBezTo>
                  <a:pt x="1533" y="1006"/>
                  <a:pt x="1696" y="1128"/>
                  <a:pt x="1850" y="1247"/>
                </a:cubicBezTo>
                <a:cubicBezTo>
                  <a:pt x="1771" y="1226"/>
                  <a:pt x="1684" y="1212"/>
                  <a:pt x="1598" y="1207"/>
                </a:cubicBezTo>
                <a:close/>
                <a:moveTo>
                  <a:pt x="1895" y="1259"/>
                </a:moveTo>
                <a:cubicBezTo>
                  <a:pt x="1891" y="1257"/>
                  <a:pt x="1887" y="1257"/>
                  <a:pt x="1883" y="1256"/>
                </a:cubicBezTo>
                <a:cubicBezTo>
                  <a:pt x="1896" y="1248"/>
                  <a:pt x="1904" y="1228"/>
                  <a:pt x="1890" y="1217"/>
                </a:cubicBezTo>
                <a:cubicBezTo>
                  <a:pt x="1737" y="1098"/>
                  <a:pt x="1583" y="989"/>
                  <a:pt x="1448" y="851"/>
                </a:cubicBezTo>
                <a:cubicBezTo>
                  <a:pt x="1505" y="847"/>
                  <a:pt x="1562" y="846"/>
                  <a:pt x="1619" y="849"/>
                </a:cubicBezTo>
                <a:cubicBezTo>
                  <a:pt x="1615" y="854"/>
                  <a:pt x="1613" y="861"/>
                  <a:pt x="1619" y="866"/>
                </a:cubicBezTo>
                <a:cubicBezTo>
                  <a:pt x="1789" y="1044"/>
                  <a:pt x="1970" y="1200"/>
                  <a:pt x="2134" y="1373"/>
                </a:cubicBezTo>
                <a:cubicBezTo>
                  <a:pt x="2066" y="1325"/>
                  <a:pt x="1987" y="1286"/>
                  <a:pt x="1895" y="1259"/>
                </a:cubicBezTo>
                <a:close/>
                <a:moveTo>
                  <a:pt x="1639" y="851"/>
                </a:moveTo>
                <a:cubicBezTo>
                  <a:pt x="1707" y="855"/>
                  <a:pt x="1772" y="866"/>
                  <a:pt x="1836" y="883"/>
                </a:cubicBezTo>
                <a:cubicBezTo>
                  <a:pt x="1825" y="883"/>
                  <a:pt x="1816" y="895"/>
                  <a:pt x="1826" y="904"/>
                </a:cubicBezTo>
                <a:cubicBezTo>
                  <a:pt x="1931" y="1003"/>
                  <a:pt x="2036" y="1101"/>
                  <a:pt x="2138" y="1202"/>
                </a:cubicBezTo>
                <a:cubicBezTo>
                  <a:pt x="2235" y="1297"/>
                  <a:pt x="2314" y="1409"/>
                  <a:pt x="2410" y="1503"/>
                </a:cubicBezTo>
                <a:cubicBezTo>
                  <a:pt x="2430" y="1564"/>
                  <a:pt x="2449" y="1630"/>
                  <a:pt x="2463" y="1697"/>
                </a:cubicBezTo>
                <a:cubicBezTo>
                  <a:pt x="2297" y="1341"/>
                  <a:pt x="1920" y="1108"/>
                  <a:pt x="1639" y="851"/>
                </a:cubicBezTo>
                <a:close/>
                <a:moveTo>
                  <a:pt x="2454" y="2027"/>
                </a:moveTo>
                <a:cubicBezTo>
                  <a:pt x="2448" y="1890"/>
                  <a:pt x="2418" y="1761"/>
                  <a:pt x="2364" y="1648"/>
                </a:cubicBezTo>
                <a:cubicBezTo>
                  <a:pt x="2389" y="1683"/>
                  <a:pt x="2413" y="1718"/>
                  <a:pt x="2435" y="1755"/>
                </a:cubicBezTo>
                <a:cubicBezTo>
                  <a:pt x="2444" y="1769"/>
                  <a:pt x="2463" y="1769"/>
                  <a:pt x="2474" y="1760"/>
                </a:cubicBezTo>
                <a:cubicBezTo>
                  <a:pt x="2490" y="1862"/>
                  <a:pt x="2489" y="1959"/>
                  <a:pt x="2454" y="202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</p:sp>
      <p:sp>
        <p:nvSpPr>
          <p:cNvPr id="55" name="left-arrow-sketch_59596"/>
          <p:cNvSpPr>
            <a:spLocks noChangeAspect="1"/>
          </p:cNvSpPr>
          <p:nvPr/>
        </p:nvSpPr>
        <p:spPr bwMode="auto">
          <a:xfrm rot="2046248">
            <a:off x="2412011" y="2731998"/>
            <a:ext cx="521558" cy="292692"/>
          </a:xfrm>
          <a:custGeom>
            <a:avLst/>
            <a:gdLst>
              <a:gd name="T0" fmla="*/ 1289 w 2730"/>
              <a:gd name="T1" fmla="*/ 788 h 2206"/>
              <a:gd name="T2" fmla="*/ 1282 w 2730"/>
              <a:gd name="T3" fmla="*/ 96 h 2206"/>
              <a:gd name="T4" fmla="*/ 1269 w 2730"/>
              <a:gd name="T5" fmla="*/ 37 h 2206"/>
              <a:gd name="T6" fmla="*/ 1191 w 2730"/>
              <a:gd name="T7" fmla="*/ 58 h 2206"/>
              <a:gd name="T8" fmla="*/ 425 w 2730"/>
              <a:gd name="T9" fmla="*/ 563 h 2206"/>
              <a:gd name="T10" fmla="*/ 24 w 2730"/>
              <a:gd name="T11" fmla="*/ 949 h 2206"/>
              <a:gd name="T12" fmla="*/ 1221 w 2730"/>
              <a:gd name="T13" fmla="*/ 2007 h 2206"/>
              <a:gd name="T14" fmla="*/ 1286 w 2730"/>
              <a:gd name="T15" fmla="*/ 1989 h 2206"/>
              <a:gd name="T16" fmla="*/ 1284 w 2730"/>
              <a:gd name="T17" fmla="*/ 1309 h 2206"/>
              <a:gd name="T18" fmla="*/ 1212 w 2730"/>
              <a:gd name="T19" fmla="*/ 1395 h 2206"/>
              <a:gd name="T20" fmla="*/ 476 w 2730"/>
              <a:gd name="T21" fmla="*/ 645 h 2206"/>
              <a:gd name="T22" fmla="*/ 1295 w 2730"/>
              <a:gd name="T23" fmla="*/ 1264 h 2206"/>
              <a:gd name="T24" fmla="*/ 1450 w 2730"/>
              <a:gd name="T25" fmla="*/ 1302 h 2206"/>
              <a:gd name="T26" fmla="*/ 2345 w 2730"/>
              <a:gd name="T27" fmla="*/ 2138 h 2206"/>
              <a:gd name="T28" fmla="*/ 2448 w 2730"/>
              <a:gd name="T29" fmla="*/ 1295 h 2206"/>
              <a:gd name="T30" fmla="*/ 147 w 2730"/>
              <a:gd name="T31" fmla="*/ 983 h 2206"/>
              <a:gd name="T32" fmla="*/ 1201 w 2730"/>
              <a:gd name="T33" fmla="*/ 1700 h 2206"/>
              <a:gd name="T34" fmla="*/ 1208 w 2730"/>
              <a:gd name="T35" fmla="*/ 1464 h 2206"/>
              <a:gd name="T36" fmla="*/ 256 w 2730"/>
              <a:gd name="T37" fmla="*/ 867 h 2206"/>
              <a:gd name="T38" fmla="*/ 1208 w 2730"/>
              <a:gd name="T39" fmla="*/ 1464 h 2206"/>
              <a:gd name="T40" fmla="*/ 2362 w 2730"/>
              <a:gd name="T41" fmla="*/ 1368 h 2206"/>
              <a:gd name="T42" fmla="*/ 1844 w 2730"/>
              <a:gd name="T43" fmla="*/ 886 h 2206"/>
              <a:gd name="T44" fmla="*/ 2344 w 2730"/>
              <a:gd name="T45" fmla="*/ 1323 h 2206"/>
              <a:gd name="T46" fmla="*/ 1195 w 2730"/>
              <a:gd name="T47" fmla="*/ 347 h 2206"/>
              <a:gd name="T48" fmla="*/ 1026 w 2730"/>
              <a:gd name="T49" fmla="*/ 238 h 2206"/>
              <a:gd name="T50" fmla="*/ 987 w 2730"/>
              <a:gd name="T51" fmla="*/ 258 h 2206"/>
              <a:gd name="T52" fmla="*/ 1199 w 2730"/>
              <a:gd name="T53" fmla="*/ 416 h 2206"/>
              <a:gd name="T54" fmla="*/ 1065 w 2730"/>
              <a:gd name="T55" fmla="*/ 409 h 2206"/>
              <a:gd name="T56" fmla="*/ 987 w 2730"/>
              <a:gd name="T57" fmla="*/ 258 h 2206"/>
              <a:gd name="T58" fmla="*/ 1023 w 2730"/>
              <a:gd name="T59" fmla="*/ 429 h 2206"/>
              <a:gd name="T60" fmla="*/ 1211 w 2730"/>
              <a:gd name="T61" fmla="*/ 641 h 2206"/>
              <a:gd name="T62" fmla="*/ 784 w 2730"/>
              <a:gd name="T63" fmla="*/ 386 h 2206"/>
              <a:gd name="T64" fmla="*/ 1399 w 2730"/>
              <a:gd name="T65" fmla="*/ 1216 h 2206"/>
              <a:gd name="T66" fmla="*/ 1304 w 2730"/>
              <a:gd name="T67" fmla="*/ 1208 h 2206"/>
              <a:gd name="T68" fmla="*/ 604 w 2730"/>
              <a:gd name="T69" fmla="*/ 529 h 2206"/>
              <a:gd name="T70" fmla="*/ 1399 w 2730"/>
              <a:gd name="T71" fmla="*/ 1216 h 2206"/>
              <a:gd name="T72" fmla="*/ 1592 w 2730"/>
              <a:gd name="T73" fmla="*/ 1176 h 2206"/>
              <a:gd name="T74" fmla="*/ 757 w 2730"/>
              <a:gd name="T75" fmla="*/ 406 h 2206"/>
              <a:gd name="T76" fmla="*/ 1215 w 2730"/>
              <a:gd name="T77" fmla="*/ 715 h 2206"/>
              <a:gd name="T78" fmla="*/ 1232 w 2730"/>
              <a:gd name="T79" fmla="*/ 872 h 2206"/>
              <a:gd name="T80" fmla="*/ 1409 w 2730"/>
              <a:gd name="T81" fmla="*/ 855 h 2206"/>
              <a:gd name="T82" fmla="*/ 1598 w 2730"/>
              <a:gd name="T83" fmla="*/ 1207 h 2206"/>
              <a:gd name="T84" fmla="*/ 1883 w 2730"/>
              <a:gd name="T85" fmla="*/ 1256 h 2206"/>
              <a:gd name="T86" fmla="*/ 1448 w 2730"/>
              <a:gd name="T87" fmla="*/ 851 h 2206"/>
              <a:gd name="T88" fmla="*/ 1619 w 2730"/>
              <a:gd name="T89" fmla="*/ 866 h 2206"/>
              <a:gd name="T90" fmla="*/ 1895 w 2730"/>
              <a:gd name="T91" fmla="*/ 1259 h 2206"/>
              <a:gd name="T92" fmla="*/ 1836 w 2730"/>
              <a:gd name="T93" fmla="*/ 883 h 2206"/>
              <a:gd name="T94" fmla="*/ 2138 w 2730"/>
              <a:gd name="T95" fmla="*/ 1202 h 2206"/>
              <a:gd name="T96" fmla="*/ 2463 w 2730"/>
              <a:gd name="T97" fmla="*/ 1697 h 2206"/>
              <a:gd name="T98" fmla="*/ 2454 w 2730"/>
              <a:gd name="T99" fmla="*/ 2027 h 2206"/>
              <a:gd name="T100" fmla="*/ 2435 w 2730"/>
              <a:gd name="T101" fmla="*/ 1755 h 2206"/>
              <a:gd name="T102" fmla="*/ 2454 w 2730"/>
              <a:gd name="T103" fmla="*/ 2027 h 2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30" h="2206">
                <a:moveTo>
                  <a:pt x="2448" y="1295"/>
                </a:moveTo>
                <a:cubicBezTo>
                  <a:pt x="2268" y="809"/>
                  <a:pt x="1758" y="677"/>
                  <a:pt x="1289" y="788"/>
                </a:cubicBezTo>
                <a:cubicBezTo>
                  <a:pt x="1304" y="670"/>
                  <a:pt x="1300" y="550"/>
                  <a:pt x="1297" y="431"/>
                </a:cubicBezTo>
                <a:cubicBezTo>
                  <a:pt x="1295" y="325"/>
                  <a:pt x="1301" y="204"/>
                  <a:pt x="1282" y="96"/>
                </a:cubicBezTo>
                <a:cubicBezTo>
                  <a:pt x="1282" y="95"/>
                  <a:pt x="1282" y="95"/>
                  <a:pt x="1282" y="94"/>
                </a:cubicBezTo>
                <a:cubicBezTo>
                  <a:pt x="1279" y="75"/>
                  <a:pt x="1275" y="56"/>
                  <a:pt x="1269" y="37"/>
                </a:cubicBezTo>
                <a:cubicBezTo>
                  <a:pt x="1259" y="1"/>
                  <a:pt x="1205" y="0"/>
                  <a:pt x="1195" y="37"/>
                </a:cubicBezTo>
                <a:cubicBezTo>
                  <a:pt x="1193" y="44"/>
                  <a:pt x="1192" y="51"/>
                  <a:pt x="1191" y="58"/>
                </a:cubicBezTo>
                <a:cubicBezTo>
                  <a:pt x="997" y="96"/>
                  <a:pt x="820" y="239"/>
                  <a:pt x="671" y="357"/>
                </a:cubicBezTo>
                <a:cubicBezTo>
                  <a:pt x="587" y="423"/>
                  <a:pt x="505" y="493"/>
                  <a:pt x="425" y="563"/>
                </a:cubicBezTo>
                <a:cubicBezTo>
                  <a:pt x="417" y="562"/>
                  <a:pt x="409" y="569"/>
                  <a:pt x="410" y="576"/>
                </a:cubicBezTo>
                <a:cubicBezTo>
                  <a:pt x="276" y="695"/>
                  <a:pt x="147" y="819"/>
                  <a:pt x="24" y="949"/>
                </a:cubicBezTo>
                <a:cubicBezTo>
                  <a:pt x="5" y="970"/>
                  <a:pt x="0" y="1010"/>
                  <a:pt x="24" y="1029"/>
                </a:cubicBezTo>
                <a:cubicBezTo>
                  <a:pt x="427" y="1345"/>
                  <a:pt x="791" y="1729"/>
                  <a:pt x="1221" y="2007"/>
                </a:cubicBezTo>
                <a:cubicBezTo>
                  <a:pt x="1230" y="2012"/>
                  <a:pt x="1238" y="2011"/>
                  <a:pt x="1244" y="2006"/>
                </a:cubicBezTo>
                <a:cubicBezTo>
                  <a:pt x="1259" y="2009"/>
                  <a:pt x="1275" y="2004"/>
                  <a:pt x="1286" y="1989"/>
                </a:cubicBezTo>
                <a:cubicBezTo>
                  <a:pt x="1333" y="1922"/>
                  <a:pt x="1304" y="1776"/>
                  <a:pt x="1301" y="1698"/>
                </a:cubicBezTo>
                <a:cubicBezTo>
                  <a:pt x="1297" y="1568"/>
                  <a:pt x="1296" y="1438"/>
                  <a:pt x="1284" y="1309"/>
                </a:cubicBezTo>
                <a:cubicBezTo>
                  <a:pt x="1280" y="1268"/>
                  <a:pt x="1223" y="1268"/>
                  <a:pt x="1218" y="1309"/>
                </a:cubicBezTo>
                <a:cubicBezTo>
                  <a:pt x="1216" y="1338"/>
                  <a:pt x="1214" y="1367"/>
                  <a:pt x="1212" y="1395"/>
                </a:cubicBezTo>
                <a:cubicBezTo>
                  <a:pt x="940" y="1172"/>
                  <a:pt x="644" y="960"/>
                  <a:pt x="346" y="773"/>
                </a:cubicBezTo>
                <a:cubicBezTo>
                  <a:pt x="388" y="730"/>
                  <a:pt x="432" y="687"/>
                  <a:pt x="476" y="645"/>
                </a:cubicBezTo>
                <a:cubicBezTo>
                  <a:pt x="715" y="878"/>
                  <a:pt x="1001" y="1072"/>
                  <a:pt x="1274" y="1260"/>
                </a:cubicBezTo>
                <a:cubicBezTo>
                  <a:pt x="1281" y="1265"/>
                  <a:pt x="1289" y="1266"/>
                  <a:pt x="1295" y="1264"/>
                </a:cubicBezTo>
                <a:cubicBezTo>
                  <a:pt x="1279" y="1278"/>
                  <a:pt x="1274" y="1293"/>
                  <a:pt x="1299" y="1305"/>
                </a:cubicBezTo>
                <a:cubicBezTo>
                  <a:pt x="1342" y="1327"/>
                  <a:pt x="1405" y="1304"/>
                  <a:pt x="1450" y="1302"/>
                </a:cubicBezTo>
                <a:cubicBezTo>
                  <a:pt x="1590" y="1297"/>
                  <a:pt x="1733" y="1326"/>
                  <a:pt x="1867" y="1361"/>
                </a:cubicBezTo>
                <a:cubicBezTo>
                  <a:pt x="2230" y="1455"/>
                  <a:pt x="2358" y="1794"/>
                  <a:pt x="2345" y="2138"/>
                </a:cubicBezTo>
                <a:cubicBezTo>
                  <a:pt x="2343" y="2194"/>
                  <a:pt x="2411" y="2206"/>
                  <a:pt x="2441" y="2173"/>
                </a:cubicBezTo>
                <a:cubicBezTo>
                  <a:pt x="2730" y="2111"/>
                  <a:pt x="2504" y="1444"/>
                  <a:pt x="2448" y="1295"/>
                </a:cubicBezTo>
                <a:close/>
                <a:moveTo>
                  <a:pt x="1192" y="1912"/>
                </a:moveTo>
                <a:cubicBezTo>
                  <a:pt x="881" y="1570"/>
                  <a:pt x="510" y="1267"/>
                  <a:pt x="147" y="983"/>
                </a:cubicBezTo>
                <a:cubicBezTo>
                  <a:pt x="176" y="952"/>
                  <a:pt x="205" y="920"/>
                  <a:pt x="236" y="888"/>
                </a:cubicBezTo>
                <a:cubicBezTo>
                  <a:pt x="490" y="1228"/>
                  <a:pt x="872" y="1441"/>
                  <a:pt x="1201" y="1700"/>
                </a:cubicBezTo>
                <a:cubicBezTo>
                  <a:pt x="1198" y="1755"/>
                  <a:pt x="1185" y="1842"/>
                  <a:pt x="1192" y="1912"/>
                </a:cubicBezTo>
                <a:close/>
                <a:moveTo>
                  <a:pt x="1208" y="1464"/>
                </a:moveTo>
                <a:cubicBezTo>
                  <a:pt x="1206" y="1517"/>
                  <a:pt x="1205" y="1571"/>
                  <a:pt x="1204" y="1625"/>
                </a:cubicBezTo>
                <a:cubicBezTo>
                  <a:pt x="886" y="1374"/>
                  <a:pt x="526" y="1172"/>
                  <a:pt x="256" y="867"/>
                </a:cubicBezTo>
                <a:cubicBezTo>
                  <a:pt x="280" y="842"/>
                  <a:pt x="304" y="817"/>
                  <a:pt x="328" y="792"/>
                </a:cubicBezTo>
                <a:cubicBezTo>
                  <a:pt x="627" y="1004"/>
                  <a:pt x="894" y="1276"/>
                  <a:pt x="1208" y="1464"/>
                </a:cubicBezTo>
                <a:close/>
                <a:moveTo>
                  <a:pt x="2344" y="1323"/>
                </a:moveTo>
                <a:cubicBezTo>
                  <a:pt x="2350" y="1336"/>
                  <a:pt x="2356" y="1352"/>
                  <a:pt x="2362" y="1368"/>
                </a:cubicBezTo>
                <a:cubicBezTo>
                  <a:pt x="2308" y="1312"/>
                  <a:pt x="2248" y="1260"/>
                  <a:pt x="2194" y="1207"/>
                </a:cubicBezTo>
                <a:cubicBezTo>
                  <a:pt x="2081" y="1096"/>
                  <a:pt x="1963" y="990"/>
                  <a:pt x="1844" y="886"/>
                </a:cubicBezTo>
                <a:cubicBezTo>
                  <a:pt x="1843" y="885"/>
                  <a:pt x="1842" y="885"/>
                  <a:pt x="1841" y="884"/>
                </a:cubicBezTo>
                <a:cubicBezTo>
                  <a:pt x="2061" y="943"/>
                  <a:pt x="2247" y="1080"/>
                  <a:pt x="2344" y="1323"/>
                </a:cubicBezTo>
                <a:close/>
                <a:moveTo>
                  <a:pt x="1182" y="173"/>
                </a:moveTo>
                <a:cubicBezTo>
                  <a:pt x="1183" y="232"/>
                  <a:pt x="1190" y="291"/>
                  <a:pt x="1195" y="347"/>
                </a:cubicBezTo>
                <a:cubicBezTo>
                  <a:pt x="1178" y="336"/>
                  <a:pt x="1160" y="325"/>
                  <a:pt x="1145" y="314"/>
                </a:cubicBezTo>
                <a:cubicBezTo>
                  <a:pt x="1106" y="287"/>
                  <a:pt x="1067" y="262"/>
                  <a:pt x="1026" y="238"/>
                </a:cubicBezTo>
                <a:cubicBezTo>
                  <a:pt x="1077" y="212"/>
                  <a:pt x="1129" y="190"/>
                  <a:pt x="1182" y="173"/>
                </a:cubicBezTo>
                <a:close/>
                <a:moveTo>
                  <a:pt x="987" y="258"/>
                </a:moveTo>
                <a:cubicBezTo>
                  <a:pt x="1029" y="285"/>
                  <a:pt x="1069" y="312"/>
                  <a:pt x="1108" y="342"/>
                </a:cubicBezTo>
                <a:cubicBezTo>
                  <a:pt x="1138" y="364"/>
                  <a:pt x="1167" y="394"/>
                  <a:pt x="1199" y="416"/>
                </a:cubicBezTo>
                <a:cubicBezTo>
                  <a:pt x="1201" y="446"/>
                  <a:pt x="1202" y="475"/>
                  <a:pt x="1204" y="505"/>
                </a:cubicBezTo>
                <a:cubicBezTo>
                  <a:pt x="1160" y="470"/>
                  <a:pt x="1110" y="441"/>
                  <a:pt x="1065" y="409"/>
                </a:cubicBezTo>
                <a:cubicBezTo>
                  <a:pt x="1012" y="372"/>
                  <a:pt x="956" y="337"/>
                  <a:pt x="896" y="310"/>
                </a:cubicBezTo>
                <a:cubicBezTo>
                  <a:pt x="926" y="292"/>
                  <a:pt x="957" y="274"/>
                  <a:pt x="987" y="258"/>
                </a:cubicBezTo>
                <a:close/>
                <a:moveTo>
                  <a:pt x="861" y="333"/>
                </a:moveTo>
                <a:cubicBezTo>
                  <a:pt x="916" y="363"/>
                  <a:pt x="970" y="394"/>
                  <a:pt x="1023" y="429"/>
                </a:cubicBezTo>
                <a:cubicBezTo>
                  <a:pt x="1084" y="472"/>
                  <a:pt x="1141" y="527"/>
                  <a:pt x="1207" y="563"/>
                </a:cubicBezTo>
                <a:cubicBezTo>
                  <a:pt x="1208" y="589"/>
                  <a:pt x="1209" y="615"/>
                  <a:pt x="1211" y="641"/>
                </a:cubicBezTo>
                <a:cubicBezTo>
                  <a:pt x="1155" y="602"/>
                  <a:pt x="1087" y="572"/>
                  <a:pt x="1033" y="541"/>
                </a:cubicBezTo>
                <a:cubicBezTo>
                  <a:pt x="948" y="491"/>
                  <a:pt x="866" y="439"/>
                  <a:pt x="784" y="386"/>
                </a:cubicBezTo>
                <a:cubicBezTo>
                  <a:pt x="809" y="368"/>
                  <a:pt x="835" y="350"/>
                  <a:pt x="861" y="333"/>
                </a:cubicBezTo>
                <a:close/>
                <a:moveTo>
                  <a:pt x="1399" y="1216"/>
                </a:moveTo>
                <a:cubicBezTo>
                  <a:pt x="1395" y="1217"/>
                  <a:pt x="1343" y="1233"/>
                  <a:pt x="1310" y="1254"/>
                </a:cubicBezTo>
                <a:cubicBezTo>
                  <a:pt x="1319" y="1241"/>
                  <a:pt x="1320" y="1221"/>
                  <a:pt x="1304" y="1208"/>
                </a:cubicBezTo>
                <a:cubicBezTo>
                  <a:pt x="1041" y="1006"/>
                  <a:pt x="765" y="823"/>
                  <a:pt x="502" y="621"/>
                </a:cubicBezTo>
                <a:cubicBezTo>
                  <a:pt x="535" y="589"/>
                  <a:pt x="570" y="559"/>
                  <a:pt x="604" y="529"/>
                </a:cubicBezTo>
                <a:cubicBezTo>
                  <a:pt x="916" y="755"/>
                  <a:pt x="1238" y="962"/>
                  <a:pt x="1536" y="1205"/>
                </a:cubicBezTo>
                <a:cubicBezTo>
                  <a:pt x="1489" y="1206"/>
                  <a:pt x="1443" y="1209"/>
                  <a:pt x="1399" y="1216"/>
                </a:cubicBezTo>
                <a:close/>
                <a:moveTo>
                  <a:pt x="1598" y="1207"/>
                </a:moveTo>
                <a:cubicBezTo>
                  <a:pt x="1603" y="1198"/>
                  <a:pt x="1603" y="1186"/>
                  <a:pt x="1592" y="1176"/>
                </a:cubicBezTo>
                <a:cubicBezTo>
                  <a:pt x="1300" y="916"/>
                  <a:pt x="956" y="720"/>
                  <a:pt x="631" y="506"/>
                </a:cubicBezTo>
                <a:cubicBezTo>
                  <a:pt x="672" y="471"/>
                  <a:pt x="714" y="438"/>
                  <a:pt x="757" y="406"/>
                </a:cubicBezTo>
                <a:cubicBezTo>
                  <a:pt x="829" y="461"/>
                  <a:pt x="905" y="511"/>
                  <a:pt x="981" y="560"/>
                </a:cubicBezTo>
                <a:cubicBezTo>
                  <a:pt x="1054" y="609"/>
                  <a:pt x="1133" y="677"/>
                  <a:pt x="1215" y="715"/>
                </a:cubicBezTo>
                <a:cubicBezTo>
                  <a:pt x="1217" y="747"/>
                  <a:pt x="1219" y="779"/>
                  <a:pt x="1222" y="811"/>
                </a:cubicBezTo>
                <a:cubicBezTo>
                  <a:pt x="1205" y="829"/>
                  <a:pt x="1211" y="860"/>
                  <a:pt x="1232" y="872"/>
                </a:cubicBezTo>
                <a:cubicBezTo>
                  <a:pt x="1242" y="883"/>
                  <a:pt x="1259" y="886"/>
                  <a:pt x="1269" y="876"/>
                </a:cubicBezTo>
                <a:cubicBezTo>
                  <a:pt x="1316" y="867"/>
                  <a:pt x="1362" y="860"/>
                  <a:pt x="1409" y="855"/>
                </a:cubicBezTo>
                <a:cubicBezTo>
                  <a:pt x="1533" y="1006"/>
                  <a:pt x="1696" y="1128"/>
                  <a:pt x="1850" y="1247"/>
                </a:cubicBezTo>
                <a:cubicBezTo>
                  <a:pt x="1771" y="1226"/>
                  <a:pt x="1684" y="1212"/>
                  <a:pt x="1598" y="1207"/>
                </a:cubicBezTo>
                <a:close/>
                <a:moveTo>
                  <a:pt x="1895" y="1259"/>
                </a:moveTo>
                <a:cubicBezTo>
                  <a:pt x="1891" y="1257"/>
                  <a:pt x="1887" y="1257"/>
                  <a:pt x="1883" y="1256"/>
                </a:cubicBezTo>
                <a:cubicBezTo>
                  <a:pt x="1896" y="1248"/>
                  <a:pt x="1904" y="1228"/>
                  <a:pt x="1890" y="1217"/>
                </a:cubicBezTo>
                <a:cubicBezTo>
                  <a:pt x="1737" y="1098"/>
                  <a:pt x="1583" y="989"/>
                  <a:pt x="1448" y="851"/>
                </a:cubicBezTo>
                <a:cubicBezTo>
                  <a:pt x="1505" y="847"/>
                  <a:pt x="1562" y="846"/>
                  <a:pt x="1619" y="849"/>
                </a:cubicBezTo>
                <a:cubicBezTo>
                  <a:pt x="1615" y="854"/>
                  <a:pt x="1613" y="861"/>
                  <a:pt x="1619" y="866"/>
                </a:cubicBezTo>
                <a:cubicBezTo>
                  <a:pt x="1789" y="1044"/>
                  <a:pt x="1970" y="1200"/>
                  <a:pt x="2134" y="1373"/>
                </a:cubicBezTo>
                <a:cubicBezTo>
                  <a:pt x="2066" y="1325"/>
                  <a:pt x="1987" y="1286"/>
                  <a:pt x="1895" y="1259"/>
                </a:cubicBezTo>
                <a:close/>
                <a:moveTo>
                  <a:pt x="1639" y="851"/>
                </a:moveTo>
                <a:cubicBezTo>
                  <a:pt x="1707" y="855"/>
                  <a:pt x="1772" y="866"/>
                  <a:pt x="1836" y="883"/>
                </a:cubicBezTo>
                <a:cubicBezTo>
                  <a:pt x="1825" y="883"/>
                  <a:pt x="1816" y="895"/>
                  <a:pt x="1826" y="904"/>
                </a:cubicBezTo>
                <a:cubicBezTo>
                  <a:pt x="1931" y="1003"/>
                  <a:pt x="2036" y="1101"/>
                  <a:pt x="2138" y="1202"/>
                </a:cubicBezTo>
                <a:cubicBezTo>
                  <a:pt x="2235" y="1297"/>
                  <a:pt x="2314" y="1409"/>
                  <a:pt x="2410" y="1503"/>
                </a:cubicBezTo>
                <a:cubicBezTo>
                  <a:pt x="2430" y="1564"/>
                  <a:pt x="2449" y="1630"/>
                  <a:pt x="2463" y="1697"/>
                </a:cubicBezTo>
                <a:cubicBezTo>
                  <a:pt x="2297" y="1341"/>
                  <a:pt x="1920" y="1108"/>
                  <a:pt x="1639" y="851"/>
                </a:cubicBezTo>
                <a:close/>
                <a:moveTo>
                  <a:pt x="2454" y="2027"/>
                </a:moveTo>
                <a:cubicBezTo>
                  <a:pt x="2448" y="1890"/>
                  <a:pt x="2418" y="1761"/>
                  <a:pt x="2364" y="1648"/>
                </a:cubicBezTo>
                <a:cubicBezTo>
                  <a:pt x="2389" y="1683"/>
                  <a:pt x="2413" y="1718"/>
                  <a:pt x="2435" y="1755"/>
                </a:cubicBezTo>
                <a:cubicBezTo>
                  <a:pt x="2444" y="1769"/>
                  <a:pt x="2463" y="1769"/>
                  <a:pt x="2474" y="1760"/>
                </a:cubicBezTo>
                <a:cubicBezTo>
                  <a:pt x="2490" y="1862"/>
                  <a:pt x="2489" y="1959"/>
                  <a:pt x="2454" y="2027"/>
                </a:cubicBezTo>
                <a:close/>
              </a:path>
            </a:pathLst>
          </a:custGeom>
          <a:solidFill>
            <a:srgbClr val="70AD47"/>
          </a:solidFill>
          <a:ln>
            <a:solidFill>
              <a:srgbClr val="6FAC46"/>
            </a:solidFill>
          </a:ln>
        </p:spPr>
      </p:sp>
      <p:sp>
        <p:nvSpPr>
          <p:cNvPr id="9" name="文本框 8"/>
          <p:cNvSpPr txBox="1"/>
          <p:nvPr/>
        </p:nvSpPr>
        <p:spPr>
          <a:xfrm>
            <a:off x="2635140" y="3105311"/>
            <a:ext cx="194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Low</a:t>
            </a:r>
            <a:r>
              <a:rPr kumimoji="1" lang="zh-CN" altLang="en-US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Transition</a:t>
            </a:r>
            <a:r>
              <a:rPr kumimoji="1" lang="zh-CN" altLang="en-US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16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probability</a:t>
            </a:r>
            <a:endParaRPr kumimoji="1" lang="zh-CN" altLang="en-US" sz="1600" b="1" dirty="0">
              <a:solidFill>
                <a:srgbClr val="6FAC46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34989" y="3744596"/>
            <a:ext cx="194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High</a:t>
            </a:r>
            <a:r>
              <a:rPr kumimoji="1" lang="zh-CN" altLang="en-US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Transition</a:t>
            </a:r>
            <a:r>
              <a:rPr kumimoji="1" lang="zh-CN" altLang="en-US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1600" b="1" dirty="0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probability</a:t>
            </a:r>
            <a:endParaRPr kumimoji="1" lang="zh-CN" altLang="en-US" sz="1600" b="1" dirty="0">
              <a:solidFill>
                <a:srgbClr val="7030A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5895" y="2766484"/>
            <a:ext cx="60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sz="2400">
                <a:solidFill>
                  <a:srgbClr val="FF0000"/>
                </a:solidFill>
              </a:rPr>
              <a:t>LL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53927" y="1992609"/>
            <a:ext cx="60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HL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166628" y="2064459"/>
            <a:ext cx="74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sz="2400">
                <a:solidFill>
                  <a:srgbClr val="FF0000"/>
                </a:solidFill>
              </a:rPr>
              <a:t>HH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142024" y="3439485"/>
            <a:ext cx="74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1600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LH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1539772" y="64049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9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129323" y="3093409"/>
            <a:ext cx="391545" cy="39154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103305" y="2929572"/>
            <a:ext cx="391545" cy="39154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2753406" y="2223010"/>
            <a:ext cx="391545" cy="391545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00459" y="5636180"/>
            <a:ext cx="8178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Although the IQ position is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and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irregular</a:t>
            </a:r>
            <a:endParaRPr lang="zh-CN" altLang="en-US" sz="2800" b="1" dirty="0">
              <a:solidFill>
                <a:srgbClr val="6FAC46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6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60" y="3095675"/>
            <a:ext cx="3586265" cy="2922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00527" y="1251775"/>
            <a:ext cx="1086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Why the transition probabilities indicate the combined states of the clusters?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85826" y="2301565"/>
            <a:ext cx="1077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Signal’s transition between different clusters is caused by the flipping of the tags.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028038" y="3446292"/>
            <a:ext cx="4795794" cy="300322"/>
            <a:chOff x="970006" y="3214686"/>
            <a:chExt cx="5621294" cy="45401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970006" y="3668697"/>
              <a:ext cx="231097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187832" y="3219450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1187834" y="3233738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353628" y="3219449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353628" y="3652821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492283" y="321468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492285" y="3228975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658079" y="3214686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658079" y="3648058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5809583" y="321468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809586" y="3228975"/>
              <a:ext cx="781714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2038924" y="3970783"/>
            <a:ext cx="4795794" cy="454011"/>
            <a:chOff x="970006" y="3892866"/>
            <a:chExt cx="5674634" cy="45401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70006" y="4346877"/>
              <a:ext cx="7939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0734" y="3897630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750736" y="3911918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2916530" y="3897629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916530" y="4331001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055185" y="389286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4055187" y="3907155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220981" y="3892866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220981" y="4326238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372485" y="389286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6372488" y="3907155"/>
              <a:ext cx="272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179436" y="3338566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79435" y="3985072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2693236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3669169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 20"/>
          <p:cNvGrpSpPr/>
          <p:nvPr/>
        </p:nvGrpSpPr>
        <p:grpSpPr>
          <a:xfrm>
            <a:off x="2210844" y="3446292"/>
            <a:ext cx="3942136" cy="2186596"/>
            <a:chOff x="2210844" y="3461873"/>
            <a:chExt cx="3942136" cy="2325996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3199252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210844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175981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70577" y="3463621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152980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接连接符 66"/>
          <p:cNvCxnSpPr/>
          <p:nvPr/>
        </p:nvCxnSpPr>
        <p:spPr>
          <a:xfrm>
            <a:off x="4624994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5604650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589894" y="4354415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030456" y="5547960"/>
            <a:ext cx="1971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2221266" y="5310448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2204203" y="5294893"/>
            <a:ext cx="5075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2705415" y="4653136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2691482" y="4653135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3179872" y="4909875"/>
            <a:ext cx="49120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3667371" y="5554310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620039" y="5562333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6594302" y="4643611"/>
            <a:ext cx="2319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96908" y="4691446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Collided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6649" y="3195173"/>
            <a:ext cx="2621853" cy="2297517"/>
            <a:chOff x="8136649" y="2970089"/>
            <a:chExt cx="2621853" cy="2297517"/>
          </a:xfrm>
        </p:grpSpPr>
        <p:sp>
          <p:nvSpPr>
            <p:cNvPr id="11" name="矩形 10"/>
            <p:cNvSpPr/>
            <p:nvPr/>
          </p:nvSpPr>
          <p:spPr>
            <a:xfrm>
              <a:off x="8136649" y="3114364"/>
              <a:ext cx="2470391" cy="212598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84473" y="4734206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153356" y="404837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9177352" y="3974981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225102" y="297008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8665240" y="4733465"/>
            <a:ext cx="897717" cy="3831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8698722" y="4496014"/>
            <a:ext cx="455698" cy="35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11" idx="3"/>
          </p:cNvCxnSpPr>
          <p:nvPr/>
        </p:nvCxnSpPr>
        <p:spPr>
          <a:xfrm flipH="1">
            <a:off x="9623324" y="3650458"/>
            <a:ext cx="679893" cy="6060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472688" y="42103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58502" y="314348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69485" y="373615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 flipH="1">
            <a:off x="9970824" y="3722344"/>
            <a:ext cx="427124" cy="12418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63794" y="503753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signals’ transition probability</a:t>
            </a:r>
            <a:endParaRPr lang="zh-CN" altLang="en-US" sz="66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1401748" y="640494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cxnSp>
        <p:nvCxnSpPr>
          <p:cNvPr id="127" name="直接连接符 71"/>
          <p:cNvCxnSpPr/>
          <p:nvPr/>
        </p:nvCxnSpPr>
        <p:spPr>
          <a:xfrm flipV="1">
            <a:off x="3190666" y="4661158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74"/>
          <p:cNvCxnSpPr/>
          <p:nvPr/>
        </p:nvCxnSpPr>
        <p:spPr>
          <a:xfrm flipV="1">
            <a:off x="3661671" y="4924600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71"/>
          <p:cNvCxnSpPr/>
          <p:nvPr/>
        </p:nvCxnSpPr>
        <p:spPr>
          <a:xfrm flipV="1">
            <a:off x="4175081" y="5294893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72"/>
          <p:cNvCxnSpPr/>
          <p:nvPr/>
        </p:nvCxnSpPr>
        <p:spPr>
          <a:xfrm flipH="1">
            <a:off x="4158018" y="5279338"/>
            <a:ext cx="5075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74"/>
          <p:cNvCxnSpPr/>
          <p:nvPr/>
        </p:nvCxnSpPr>
        <p:spPr>
          <a:xfrm flipV="1">
            <a:off x="4659230" y="4637581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75"/>
          <p:cNvCxnSpPr/>
          <p:nvPr/>
        </p:nvCxnSpPr>
        <p:spPr>
          <a:xfrm flipH="1">
            <a:off x="4645297" y="4637580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78"/>
          <p:cNvCxnSpPr/>
          <p:nvPr/>
        </p:nvCxnSpPr>
        <p:spPr>
          <a:xfrm flipH="1">
            <a:off x="5133687" y="4894320"/>
            <a:ext cx="49120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71"/>
          <p:cNvCxnSpPr/>
          <p:nvPr/>
        </p:nvCxnSpPr>
        <p:spPr>
          <a:xfrm flipV="1">
            <a:off x="5144481" y="4645603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74"/>
          <p:cNvCxnSpPr/>
          <p:nvPr/>
        </p:nvCxnSpPr>
        <p:spPr>
          <a:xfrm flipV="1">
            <a:off x="5615486" y="4909045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71"/>
          <p:cNvCxnSpPr/>
          <p:nvPr/>
        </p:nvCxnSpPr>
        <p:spPr>
          <a:xfrm flipV="1">
            <a:off x="6135110" y="5318270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72"/>
          <p:cNvCxnSpPr/>
          <p:nvPr/>
        </p:nvCxnSpPr>
        <p:spPr>
          <a:xfrm flipH="1">
            <a:off x="6118047" y="5302715"/>
            <a:ext cx="48666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74"/>
          <p:cNvCxnSpPr/>
          <p:nvPr/>
        </p:nvCxnSpPr>
        <p:spPr>
          <a:xfrm flipV="1">
            <a:off x="6591123" y="4650448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135392" y="5332918"/>
            <a:ext cx="175917" cy="1759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611418" y="4911017"/>
            <a:ext cx="175917" cy="1759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3109341" y="4707854"/>
            <a:ext cx="175917" cy="1759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573100" y="5147543"/>
            <a:ext cx="175917" cy="1759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4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0" grpId="0" animBg="1"/>
      <p:bldP spid="80" grpId="1" animBg="1"/>
      <p:bldP spid="80" grpId="2" animBg="1"/>
      <p:bldP spid="82" grpId="0" animBg="1"/>
      <p:bldP spid="82" grpId="1" animBg="1"/>
      <p:bldP spid="82" grpId="2" animBg="1"/>
      <p:bldP spid="103" grpId="0" animBg="1"/>
      <p:bldP spid="10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60" y="3095675"/>
            <a:ext cx="3586265" cy="2922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00527" y="1251775"/>
            <a:ext cx="1086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Why the transition probabilities indicate the combined states of the clusters?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6649" y="3195173"/>
            <a:ext cx="2621853" cy="2297517"/>
            <a:chOff x="8136649" y="2970089"/>
            <a:chExt cx="2621853" cy="2297517"/>
          </a:xfrm>
        </p:grpSpPr>
        <p:sp>
          <p:nvSpPr>
            <p:cNvPr id="11" name="矩形 10"/>
            <p:cNvSpPr/>
            <p:nvPr/>
          </p:nvSpPr>
          <p:spPr>
            <a:xfrm>
              <a:off x="8136649" y="3114364"/>
              <a:ext cx="2470391" cy="212598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84473" y="4734206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153356" y="404837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9177352" y="3974981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225102" y="297008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8665240" y="4733465"/>
            <a:ext cx="897717" cy="3831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8698722" y="4496014"/>
            <a:ext cx="455698" cy="356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11" idx="3"/>
          </p:cNvCxnSpPr>
          <p:nvPr/>
        </p:nvCxnSpPr>
        <p:spPr>
          <a:xfrm flipH="1">
            <a:off x="9623324" y="3650458"/>
            <a:ext cx="679893" cy="60603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472688" y="42103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58502" y="314348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69485" y="373615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 flipH="1">
            <a:off x="9970824" y="3722344"/>
            <a:ext cx="427124" cy="12418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63794" y="503753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signals’ transition probability</a:t>
            </a:r>
            <a:endParaRPr lang="zh-CN" altLang="en-US" sz="66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1401748" y="640494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5826" y="2301565"/>
            <a:ext cx="807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 of different tags are </a:t>
            </a:r>
            <a:r>
              <a:rPr lang="en-US" altLang="zh-CN" sz="24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interleaved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most of the time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112" name="组合 51"/>
          <p:cNvGrpSpPr/>
          <p:nvPr/>
        </p:nvGrpSpPr>
        <p:grpSpPr>
          <a:xfrm>
            <a:off x="2028038" y="3446292"/>
            <a:ext cx="4795794" cy="300322"/>
            <a:chOff x="970006" y="3214686"/>
            <a:chExt cx="5621294" cy="454011"/>
          </a:xfrm>
        </p:grpSpPr>
        <p:cxnSp>
          <p:nvCxnSpPr>
            <p:cNvPr id="116" name="直接连接符 3"/>
            <p:cNvCxnSpPr/>
            <p:nvPr/>
          </p:nvCxnSpPr>
          <p:spPr>
            <a:xfrm>
              <a:off x="970006" y="3668697"/>
              <a:ext cx="231097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6"/>
            <p:cNvCxnSpPr/>
            <p:nvPr/>
          </p:nvCxnSpPr>
          <p:spPr>
            <a:xfrm flipV="1">
              <a:off x="1187832" y="3219450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9"/>
            <p:cNvCxnSpPr/>
            <p:nvPr/>
          </p:nvCxnSpPr>
          <p:spPr>
            <a:xfrm flipH="1">
              <a:off x="1187834" y="3233738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2"/>
            <p:cNvCxnSpPr/>
            <p:nvPr/>
          </p:nvCxnSpPr>
          <p:spPr>
            <a:xfrm flipV="1">
              <a:off x="2353628" y="3219449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4"/>
            <p:cNvCxnSpPr/>
            <p:nvPr/>
          </p:nvCxnSpPr>
          <p:spPr>
            <a:xfrm flipH="1">
              <a:off x="2353628" y="3652821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6"/>
            <p:cNvCxnSpPr/>
            <p:nvPr/>
          </p:nvCxnSpPr>
          <p:spPr>
            <a:xfrm flipV="1">
              <a:off x="3492283" y="321468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7"/>
            <p:cNvCxnSpPr/>
            <p:nvPr/>
          </p:nvCxnSpPr>
          <p:spPr>
            <a:xfrm flipH="1">
              <a:off x="3492285" y="3228975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8"/>
            <p:cNvCxnSpPr/>
            <p:nvPr/>
          </p:nvCxnSpPr>
          <p:spPr>
            <a:xfrm flipV="1">
              <a:off x="4658079" y="3214686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9"/>
            <p:cNvCxnSpPr/>
            <p:nvPr/>
          </p:nvCxnSpPr>
          <p:spPr>
            <a:xfrm flipH="1">
              <a:off x="4658079" y="3648058"/>
              <a:ext cx="115150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33"/>
            <p:cNvCxnSpPr/>
            <p:nvPr/>
          </p:nvCxnSpPr>
          <p:spPr>
            <a:xfrm flipV="1">
              <a:off x="5809583" y="321468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34"/>
            <p:cNvCxnSpPr/>
            <p:nvPr/>
          </p:nvCxnSpPr>
          <p:spPr>
            <a:xfrm flipH="1">
              <a:off x="5809586" y="3228975"/>
              <a:ext cx="781714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52"/>
          <p:cNvGrpSpPr/>
          <p:nvPr/>
        </p:nvGrpSpPr>
        <p:grpSpPr>
          <a:xfrm>
            <a:off x="2038924" y="3970783"/>
            <a:ext cx="4795794" cy="454011"/>
            <a:chOff x="970006" y="3892866"/>
            <a:chExt cx="5674634" cy="454011"/>
          </a:xfrm>
        </p:grpSpPr>
        <p:cxnSp>
          <p:nvCxnSpPr>
            <p:cNvPr id="128" name="直接连接符 38"/>
            <p:cNvCxnSpPr/>
            <p:nvPr/>
          </p:nvCxnSpPr>
          <p:spPr>
            <a:xfrm>
              <a:off x="970006" y="4346877"/>
              <a:ext cx="7939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39"/>
            <p:cNvCxnSpPr/>
            <p:nvPr/>
          </p:nvCxnSpPr>
          <p:spPr>
            <a:xfrm flipV="1">
              <a:off x="1750734" y="3897630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40"/>
            <p:cNvCxnSpPr/>
            <p:nvPr/>
          </p:nvCxnSpPr>
          <p:spPr>
            <a:xfrm flipH="1">
              <a:off x="1750736" y="3911918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41"/>
            <p:cNvCxnSpPr/>
            <p:nvPr/>
          </p:nvCxnSpPr>
          <p:spPr>
            <a:xfrm flipV="1">
              <a:off x="2916530" y="3897629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42"/>
            <p:cNvCxnSpPr/>
            <p:nvPr/>
          </p:nvCxnSpPr>
          <p:spPr>
            <a:xfrm flipH="1">
              <a:off x="2916530" y="4331001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43"/>
            <p:cNvCxnSpPr/>
            <p:nvPr/>
          </p:nvCxnSpPr>
          <p:spPr>
            <a:xfrm flipV="1">
              <a:off x="4055185" y="389286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44"/>
            <p:cNvCxnSpPr/>
            <p:nvPr/>
          </p:nvCxnSpPr>
          <p:spPr>
            <a:xfrm flipH="1">
              <a:off x="4055187" y="3907155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45"/>
            <p:cNvCxnSpPr/>
            <p:nvPr/>
          </p:nvCxnSpPr>
          <p:spPr>
            <a:xfrm flipV="1">
              <a:off x="5220981" y="3892866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46"/>
            <p:cNvCxnSpPr/>
            <p:nvPr/>
          </p:nvCxnSpPr>
          <p:spPr>
            <a:xfrm flipH="1">
              <a:off x="5220981" y="4326238"/>
              <a:ext cx="115150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47"/>
            <p:cNvCxnSpPr/>
            <p:nvPr/>
          </p:nvCxnSpPr>
          <p:spPr>
            <a:xfrm flipV="1">
              <a:off x="6372485" y="389286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48"/>
            <p:cNvCxnSpPr/>
            <p:nvPr/>
          </p:nvCxnSpPr>
          <p:spPr>
            <a:xfrm flipH="1">
              <a:off x="6372488" y="3907155"/>
              <a:ext cx="2721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文本框 138"/>
          <p:cNvSpPr txBox="1"/>
          <p:nvPr/>
        </p:nvSpPr>
        <p:spPr>
          <a:xfrm>
            <a:off x="1179436" y="3338566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179435" y="3985072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1" name="直接连接符 59"/>
          <p:cNvCxnSpPr/>
          <p:nvPr/>
        </p:nvCxnSpPr>
        <p:spPr>
          <a:xfrm>
            <a:off x="2693236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62"/>
          <p:cNvCxnSpPr/>
          <p:nvPr/>
        </p:nvCxnSpPr>
        <p:spPr>
          <a:xfrm>
            <a:off x="3669169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组 142"/>
          <p:cNvGrpSpPr/>
          <p:nvPr/>
        </p:nvGrpSpPr>
        <p:grpSpPr>
          <a:xfrm>
            <a:off x="2210844" y="3446292"/>
            <a:ext cx="3942136" cy="2186596"/>
            <a:chOff x="2210844" y="3461873"/>
            <a:chExt cx="3942136" cy="2325996"/>
          </a:xfrm>
        </p:grpSpPr>
        <p:cxnSp>
          <p:nvCxnSpPr>
            <p:cNvPr id="144" name="直接连接符 56"/>
            <p:cNvCxnSpPr/>
            <p:nvPr/>
          </p:nvCxnSpPr>
          <p:spPr>
            <a:xfrm>
              <a:off x="3199252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58"/>
            <p:cNvCxnSpPr/>
            <p:nvPr/>
          </p:nvCxnSpPr>
          <p:spPr>
            <a:xfrm>
              <a:off x="2210844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63"/>
            <p:cNvCxnSpPr/>
            <p:nvPr/>
          </p:nvCxnSpPr>
          <p:spPr>
            <a:xfrm>
              <a:off x="4175981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64"/>
            <p:cNvCxnSpPr/>
            <p:nvPr/>
          </p:nvCxnSpPr>
          <p:spPr>
            <a:xfrm>
              <a:off x="5170577" y="3463621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65"/>
            <p:cNvCxnSpPr/>
            <p:nvPr/>
          </p:nvCxnSpPr>
          <p:spPr>
            <a:xfrm>
              <a:off x="6152980" y="3461873"/>
              <a:ext cx="0" cy="23242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直接连接符 66"/>
          <p:cNvCxnSpPr/>
          <p:nvPr/>
        </p:nvCxnSpPr>
        <p:spPr>
          <a:xfrm>
            <a:off x="4624994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67"/>
          <p:cNvCxnSpPr/>
          <p:nvPr/>
        </p:nvCxnSpPr>
        <p:spPr>
          <a:xfrm>
            <a:off x="5604650" y="4401827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68"/>
          <p:cNvCxnSpPr/>
          <p:nvPr/>
        </p:nvCxnSpPr>
        <p:spPr>
          <a:xfrm>
            <a:off x="6589894" y="4354415"/>
            <a:ext cx="0" cy="12041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70"/>
          <p:cNvCxnSpPr/>
          <p:nvPr/>
        </p:nvCxnSpPr>
        <p:spPr>
          <a:xfrm>
            <a:off x="2030456" y="5547960"/>
            <a:ext cx="1971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71"/>
          <p:cNvCxnSpPr/>
          <p:nvPr/>
        </p:nvCxnSpPr>
        <p:spPr>
          <a:xfrm flipV="1">
            <a:off x="2221266" y="5310448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72"/>
          <p:cNvCxnSpPr/>
          <p:nvPr/>
        </p:nvCxnSpPr>
        <p:spPr>
          <a:xfrm flipH="1">
            <a:off x="2204203" y="5294893"/>
            <a:ext cx="5075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74"/>
          <p:cNvCxnSpPr/>
          <p:nvPr/>
        </p:nvCxnSpPr>
        <p:spPr>
          <a:xfrm flipV="1">
            <a:off x="2705415" y="4653136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75"/>
          <p:cNvCxnSpPr/>
          <p:nvPr/>
        </p:nvCxnSpPr>
        <p:spPr>
          <a:xfrm flipH="1">
            <a:off x="2691482" y="4653135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78"/>
          <p:cNvCxnSpPr/>
          <p:nvPr/>
        </p:nvCxnSpPr>
        <p:spPr>
          <a:xfrm flipH="1">
            <a:off x="3179872" y="4909875"/>
            <a:ext cx="49120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84"/>
          <p:cNvCxnSpPr/>
          <p:nvPr/>
        </p:nvCxnSpPr>
        <p:spPr>
          <a:xfrm flipH="1">
            <a:off x="3667371" y="5554310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92"/>
          <p:cNvCxnSpPr/>
          <p:nvPr/>
        </p:nvCxnSpPr>
        <p:spPr>
          <a:xfrm flipH="1">
            <a:off x="5620039" y="5562333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96"/>
          <p:cNvCxnSpPr/>
          <p:nvPr/>
        </p:nvCxnSpPr>
        <p:spPr>
          <a:xfrm flipH="1">
            <a:off x="6594302" y="4643611"/>
            <a:ext cx="2319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本框 160"/>
          <p:cNvSpPr txBox="1"/>
          <p:nvPr/>
        </p:nvSpPr>
        <p:spPr>
          <a:xfrm>
            <a:off x="796908" y="4691446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Collided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2" name="直接连接符 71"/>
          <p:cNvCxnSpPr/>
          <p:nvPr/>
        </p:nvCxnSpPr>
        <p:spPr>
          <a:xfrm flipV="1">
            <a:off x="3190666" y="4661158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74"/>
          <p:cNvCxnSpPr/>
          <p:nvPr/>
        </p:nvCxnSpPr>
        <p:spPr>
          <a:xfrm flipV="1">
            <a:off x="3661671" y="4924600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71"/>
          <p:cNvCxnSpPr/>
          <p:nvPr/>
        </p:nvCxnSpPr>
        <p:spPr>
          <a:xfrm flipV="1">
            <a:off x="4175081" y="5294893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72"/>
          <p:cNvCxnSpPr/>
          <p:nvPr/>
        </p:nvCxnSpPr>
        <p:spPr>
          <a:xfrm flipH="1">
            <a:off x="4158018" y="5279338"/>
            <a:ext cx="5075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74"/>
          <p:cNvCxnSpPr/>
          <p:nvPr/>
        </p:nvCxnSpPr>
        <p:spPr>
          <a:xfrm flipV="1">
            <a:off x="4659230" y="4637581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75"/>
          <p:cNvCxnSpPr/>
          <p:nvPr/>
        </p:nvCxnSpPr>
        <p:spPr>
          <a:xfrm flipH="1">
            <a:off x="4645297" y="4637580"/>
            <a:ext cx="51804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78"/>
          <p:cNvCxnSpPr/>
          <p:nvPr/>
        </p:nvCxnSpPr>
        <p:spPr>
          <a:xfrm flipH="1">
            <a:off x="5133687" y="4894320"/>
            <a:ext cx="49120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71"/>
          <p:cNvCxnSpPr/>
          <p:nvPr/>
        </p:nvCxnSpPr>
        <p:spPr>
          <a:xfrm flipV="1">
            <a:off x="5144481" y="4645603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74"/>
          <p:cNvCxnSpPr/>
          <p:nvPr/>
        </p:nvCxnSpPr>
        <p:spPr>
          <a:xfrm flipV="1">
            <a:off x="5615486" y="4909045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71"/>
          <p:cNvCxnSpPr/>
          <p:nvPr/>
        </p:nvCxnSpPr>
        <p:spPr>
          <a:xfrm flipV="1">
            <a:off x="6135110" y="5318270"/>
            <a:ext cx="0" cy="2438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72"/>
          <p:cNvCxnSpPr/>
          <p:nvPr/>
        </p:nvCxnSpPr>
        <p:spPr>
          <a:xfrm flipH="1">
            <a:off x="6118047" y="5302715"/>
            <a:ext cx="48666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74"/>
          <p:cNvCxnSpPr/>
          <p:nvPr/>
        </p:nvCxnSpPr>
        <p:spPr>
          <a:xfrm flipV="1">
            <a:off x="6591123" y="4650448"/>
            <a:ext cx="0" cy="657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132824" y="3526501"/>
            <a:ext cx="175917" cy="1759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2610373" y="4149148"/>
            <a:ext cx="175917" cy="1759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3123929" y="3514780"/>
            <a:ext cx="175917" cy="1759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3594049" y="4130222"/>
            <a:ext cx="175917" cy="1759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0" grpId="0" animBg="1"/>
      <p:bldP spid="80" grpId="1" animBg="1"/>
      <p:bldP spid="80" grpId="2" animBg="1"/>
      <p:bldP spid="80" grpId="3" animBg="1"/>
      <p:bldP spid="82" grpId="0" animBg="1"/>
      <p:bldP spid="82" grpId="1" animBg="1"/>
      <p:bldP spid="82" grpId="2" animBg="1"/>
      <p:bldP spid="82" grpId="3" animBg="1"/>
      <p:bldP spid="103" grpId="0" animBg="1"/>
      <p:bldP spid="10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60" y="3095675"/>
            <a:ext cx="3586265" cy="2922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00527" y="1251775"/>
            <a:ext cx="1086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Why the transition probabilities indicate the combined states of the clusters?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2029196" y="3942884"/>
            <a:ext cx="4497207" cy="454011"/>
            <a:chOff x="2038924" y="4125764"/>
            <a:chExt cx="4497207" cy="45401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038924" y="4579775"/>
              <a:ext cx="3724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400152" y="4130528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400154" y="414481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3385400" y="413052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385400" y="4563899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347709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4347711" y="4140053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332956" y="4125764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332956" y="455913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306125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6306128" y="4140053"/>
              <a:ext cx="2300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179436" y="3310667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79435" y="3957173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210844" y="3438013"/>
            <a:ext cx="4074526" cy="2146027"/>
            <a:chOff x="1702844" y="3027239"/>
            <a:chExt cx="4074526" cy="1474151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863972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702844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892584" y="3688016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842321" y="36876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023581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29937" y="3028347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4818034" y="3677367"/>
              <a:ext cx="0" cy="82291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777370" y="37211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/>
          <p:cNvCxnSpPr/>
          <p:nvPr/>
        </p:nvCxnSpPr>
        <p:spPr>
          <a:xfrm>
            <a:off x="2030456" y="5520061"/>
            <a:ext cx="1971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2221266" y="5248069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2204203" y="5237043"/>
            <a:ext cx="20716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2404618" y="4625237"/>
            <a:ext cx="0" cy="6228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2380696" y="4625236"/>
            <a:ext cx="99725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3366761" y="4615714"/>
            <a:ext cx="0" cy="9187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3363597" y="5526411"/>
            <a:ext cx="10008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27411" y="4923074"/>
            <a:ext cx="21421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4351115" y="4904562"/>
            <a:ext cx="0" cy="59126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519338" y="4633259"/>
            <a:ext cx="80173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5321070" y="5253328"/>
            <a:ext cx="32418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328863" y="4620202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620039" y="5534434"/>
            <a:ext cx="67635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6285371" y="4934333"/>
            <a:ext cx="2507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96908" y="4663547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Collided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6649" y="3195173"/>
            <a:ext cx="2621853" cy="2297517"/>
            <a:chOff x="8136649" y="2970089"/>
            <a:chExt cx="2621853" cy="2297517"/>
          </a:xfrm>
        </p:grpSpPr>
        <p:sp>
          <p:nvSpPr>
            <p:cNvPr id="11" name="矩形 10"/>
            <p:cNvSpPr/>
            <p:nvPr/>
          </p:nvSpPr>
          <p:spPr>
            <a:xfrm>
              <a:off x="8136649" y="3114364"/>
              <a:ext cx="2470391" cy="212598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84473" y="4734206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153356" y="404837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9177352" y="3974981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225102" y="297008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8665240" y="4733465"/>
            <a:ext cx="897717" cy="3831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8698722" y="4496014"/>
            <a:ext cx="455698" cy="356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11" idx="3"/>
          </p:cNvCxnSpPr>
          <p:nvPr/>
        </p:nvCxnSpPr>
        <p:spPr>
          <a:xfrm flipH="1">
            <a:off x="9623324" y="3650458"/>
            <a:ext cx="679893" cy="60603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472688" y="42103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58502" y="314348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69485" y="373615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 flipH="1">
            <a:off x="9970824" y="3722344"/>
            <a:ext cx="427124" cy="12418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63794" y="503753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signals’ transition probability</a:t>
            </a:r>
            <a:endParaRPr lang="zh-CN" altLang="en-US" sz="66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1401748" y="640494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5826" y="2301565"/>
            <a:ext cx="807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 of different tags are </a:t>
            </a:r>
            <a:r>
              <a:rPr lang="en-US" altLang="zh-CN" sz="24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interleaved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most of the time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139" name="组 138"/>
          <p:cNvGrpSpPr/>
          <p:nvPr/>
        </p:nvGrpSpPr>
        <p:grpSpPr>
          <a:xfrm>
            <a:off x="2038924" y="3438014"/>
            <a:ext cx="4497207" cy="280701"/>
            <a:chOff x="2038924" y="3447584"/>
            <a:chExt cx="4497207" cy="45401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38924" y="3901595"/>
              <a:ext cx="197160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224762" y="3452348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224764" y="346663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396642" y="345234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519338" y="3447585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644557" y="3447584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9"/>
            <p:cNvCxnSpPr/>
            <p:nvPr/>
          </p:nvCxnSpPr>
          <p:spPr>
            <a:xfrm flipH="1">
              <a:off x="3377951" y="3883085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9"/>
            <p:cNvCxnSpPr/>
            <p:nvPr/>
          </p:nvCxnSpPr>
          <p:spPr>
            <a:xfrm flipH="1">
              <a:off x="4505247" y="346579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9"/>
            <p:cNvCxnSpPr/>
            <p:nvPr/>
          </p:nvCxnSpPr>
          <p:spPr>
            <a:xfrm flipH="1">
              <a:off x="5625275" y="3883085"/>
              <a:ext cx="91085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线连接符 54"/>
          <p:cNvCxnSpPr/>
          <p:nvPr/>
        </p:nvCxnSpPr>
        <p:spPr>
          <a:xfrm>
            <a:off x="3394086" y="3237515"/>
            <a:ext cx="0" cy="2524393"/>
          </a:xfrm>
          <a:prstGeom prst="line">
            <a:avLst/>
          </a:prstGeom>
          <a:ln w="762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3258094" y="4994205"/>
            <a:ext cx="253864" cy="2538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连接符 82"/>
          <p:cNvCxnSpPr/>
          <p:nvPr/>
        </p:nvCxnSpPr>
        <p:spPr>
          <a:xfrm flipH="1" flipV="1">
            <a:off x="9613820" y="4702851"/>
            <a:ext cx="107760" cy="29031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71"/>
          <p:cNvCxnSpPr/>
          <p:nvPr/>
        </p:nvCxnSpPr>
        <p:spPr>
          <a:xfrm flipV="1">
            <a:off x="4538587" y="4637238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71"/>
          <p:cNvCxnSpPr/>
          <p:nvPr/>
        </p:nvCxnSpPr>
        <p:spPr>
          <a:xfrm flipV="1">
            <a:off x="5635579" y="5256091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91"/>
          <p:cNvCxnSpPr/>
          <p:nvPr/>
        </p:nvCxnSpPr>
        <p:spPr>
          <a:xfrm flipV="1">
            <a:off x="6295179" y="4914943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8" y="1564727"/>
            <a:ext cx="3213939" cy="2372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21" y="4204093"/>
            <a:ext cx="3551069" cy="23775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28" y="1551879"/>
            <a:ext cx="3976064" cy="23856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6" y="4204093"/>
            <a:ext cx="4270159" cy="2386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740" y="1551879"/>
            <a:ext cx="1624613" cy="2383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51DB4D-4E70-4D4D-9E94-73696122D31D}"/>
              </a:ext>
            </a:extLst>
          </p:cNvPr>
          <p:cNvSpPr txBox="1"/>
          <p:nvPr/>
        </p:nvSpPr>
        <p:spPr>
          <a:xfrm>
            <a:off x="420090" y="5260988"/>
            <a:ext cx="11209658" cy="1328023"/>
          </a:xfrm>
          <a:prstGeom prst="round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High throughput </a:t>
            </a:r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is required in large-scale 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backscatter systems</a:t>
            </a:r>
            <a:endParaRPr lang="en-US" sz="3600" dirty="0">
              <a:solidFill>
                <a:schemeClr val="accent3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Large </a:t>
            </a:r>
            <a:r>
              <a:rPr lang="zh-CN" altLang="en-US" sz="6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quantity of deployed tags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39772" y="6404941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60" y="3095675"/>
            <a:ext cx="3586265" cy="2922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00527" y="1251775"/>
            <a:ext cx="1086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Why the transition probabilities indicate the combined states of the clusters?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2029196" y="3942884"/>
            <a:ext cx="4497207" cy="454011"/>
            <a:chOff x="2038924" y="4125764"/>
            <a:chExt cx="4497207" cy="45401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038924" y="4579775"/>
              <a:ext cx="3724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400152" y="4130528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400154" y="414481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3385400" y="413052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385400" y="4563899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347709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4347711" y="4140053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332956" y="4125764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332956" y="455913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306125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6306128" y="4140053"/>
              <a:ext cx="2300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179436" y="3310667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79435" y="3957173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210844" y="3438013"/>
            <a:ext cx="4074526" cy="2146027"/>
            <a:chOff x="1702844" y="3027239"/>
            <a:chExt cx="4074526" cy="1474151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863972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702844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892584" y="3688016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842321" y="36876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023581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29937" y="3028347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4818034" y="3677367"/>
              <a:ext cx="0" cy="82291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777370" y="37211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/>
          <p:cNvCxnSpPr/>
          <p:nvPr/>
        </p:nvCxnSpPr>
        <p:spPr>
          <a:xfrm>
            <a:off x="2030456" y="5520061"/>
            <a:ext cx="1971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2221266" y="5248069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2204203" y="5237043"/>
            <a:ext cx="20716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2404618" y="4625237"/>
            <a:ext cx="0" cy="6228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2380696" y="4625236"/>
            <a:ext cx="99725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3366761" y="4615714"/>
            <a:ext cx="0" cy="9187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3363597" y="5526411"/>
            <a:ext cx="10008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27411" y="4923074"/>
            <a:ext cx="21421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4351115" y="4904562"/>
            <a:ext cx="0" cy="59126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519338" y="4633259"/>
            <a:ext cx="80173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5321070" y="5253328"/>
            <a:ext cx="32418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328863" y="4620202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620039" y="5534434"/>
            <a:ext cx="67635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6285371" y="4934333"/>
            <a:ext cx="2507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96908" y="4663547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Collided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6649" y="3195173"/>
            <a:ext cx="2621853" cy="2297517"/>
            <a:chOff x="8136649" y="2970089"/>
            <a:chExt cx="2621853" cy="2297517"/>
          </a:xfrm>
        </p:grpSpPr>
        <p:sp>
          <p:nvSpPr>
            <p:cNvPr id="11" name="矩形 10"/>
            <p:cNvSpPr/>
            <p:nvPr/>
          </p:nvSpPr>
          <p:spPr>
            <a:xfrm>
              <a:off x="8136649" y="3114364"/>
              <a:ext cx="2470391" cy="212598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84473" y="4734206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153356" y="404837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9177352" y="3974981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225102" y="297008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7472688" y="42103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58502" y="314348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69485" y="373615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0063794" y="503753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signals’ transition probability</a:t>
            </a:r>
            <a:endParaRPr lang="zh-CN" altLang="en-US" sz="66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1401748" y="640494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5826" y="2301565"/>
            <a:ext cx="807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 of different tags are </a:t>
            </a:r>
            <a:r>
              <a:rPr lang="en-US" altLang="zh-CN" sz="24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interleaved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most of the time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139" name="组 138"/>
          <p:cNvGrpSpPr/>
          <p:nvPr/>
        </p:nvGrpSpPr>
        <p:grpSpPr>
          <a:xfrm>
            <a:off x="2038924" y="3438014"/>
            <a:ext cx="4497207" cy="280701"/>
            <a:chOff x="2038924" y="3447584"/>
            <a:chExt cx="4497207" cy="45401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38924" y="3901595"/>
              <a:ext cx="197160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224762" y="3452348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224764" y="346663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396642" y="345234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519338" y="3447585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644557" y="3447584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9"/>
            <p:cNvCxnSpPr/>
            <p:nvPr/>
          </p:nvCxnSpPr>
          <p:spPr>
            <a:xfrm flipH="1">
              <a:off x="3377951" y="3883085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9"/>
            <p:cNvCxnSpPr/>
            <p:nvPr/>
          </p:nvCxnSpPr>
          <p:spPr>
            <a:xfrm flipH="1">
              <a:off x="4505247" y="346579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9"/>
            <p:cNvCxnSpPr/>
            <p:nvPr/>
          </p:nvCxnSpPr>
          <p:spPr>
            <a:xfrm flipH="1">
              <a:off x="5625275" y="3883085"/>
              <a:ext cx="91085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线连接符 54"/>
          <p:cNvCxnSpPr/>
          <p:nvPr/>
        </p:nvCxnSpPr>
        <p:spPr>
          <a:xfrm>
            <a:off x="3394086" y="3237515"/>
            <a:ext cx="0" cy="2524393"/>
          </a:xfrm>
          <a:prstGeom prst="line">
            <a:avLst/>
          </a:prstGeom>
          <a:ln w="762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3258094" y="4994205"/>
            <a:ext cx="253864" cy="2538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连接符 82"/>
          <p:cNvCxnSpPr/>
          <p:nvPr/>
        </p:nvCxnSpPr>
        <p:spPr>
          <a:xfrm flipH="1" flipV="1">
            <a:off x="9613820" y="4702851"/>
            <a:ext cx="107760" cy="29031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71"/>
          <p:cNvCxnSpPr/>
          <p:nvPr/>
        </p:nvCxnSpPr>
        <p:spPr>
          <a:xfrm flipV="1">
            <a:off x="4538587" y="4637238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71"/>
          <p:cNvCxnSpPr/>
          <p:nvPr/>
        </p:nvCxnSpPr>
        <p:spPr>
          <a:xfrm flipV="1">
            <a:off x="5635579" y="5256091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91"/>
          <p:cNvCxnSpPr/>
          <p:nvPr/>
        </p:nvCxnSpPr>
        <p:spPr>
          <a:xfrm flipV="1">
            <a:off x="6295179" y="4914943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82"/>
          <p:cNvCxnSpPr>
            <a:stCxn id="109" idx="7"/>
            <a:endCxn id="111" idx="2"/>
          </p:cNvCxnSpPr>
          <p:nvPr/>
        </p:nvCxnSpPr>
        <p:spPr>
          <a:xfrm flipV="1">
            <a:off x="8608641" y="3461873"/>
            <a:ext cx="1616461" cy="88970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-228600" y="2858912"/>
            <a:ext cx="7054850" cy="350797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94624" y="3035222"/>
            <a:ext cx="680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reader’s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sampling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rate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rgbClr val="70AD47"/>
                </a:solidFill>
                <a:latin typeface="Seravek" charset="0"/>
                <a:ea typeface="Seravek" charset="0"/>
                <a:cs typeface="Seravek" charset="0"/>
              </a:rPr>
              <a:t>250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times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higher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than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tag’s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bit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rate.</a:t>
            </a:r>
          </a:p>
        </p:txBody>
      </p:sp>
      <p:sp>
        <p:nvSpPr>
          <p:cNvPr id="80" name="矩形 79"/>
          <p:cNvSpPr/>
          <p:nvPr/>
        </p:nvSpPr>
        <p:spPr>
          <a:xfrm>
            <a:off x="613210" y="3945902"/>
            <a:ext cx="680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alignment: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62314" y="4676279"/>
                <a:ext cx="3973780" cy="125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𝟏</m:t>
                      </m:r>
                      <m:r>
                        <a:rPr kumimoji="1"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  <m:r>
                            <a:rPr kumimoji="1" lang="en-US" altLang="zh-CN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𝟏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𝟐𝟓𝟎</m:t>
                                  </m:r>
                                </m:num>
                                <m:den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kumimoji="1" lang="en-US" altLang="zh-CN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𝟐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14" y="4676279"/>
                <a:ext cx="3973780" cy="1257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60" y="3095675"/>
            <a:ext cx="3586265" cy="2922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00527" y="1251775"/>
            <a:ext cx="1086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Why the transition probabilities indicate the combined states of the clusters?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2029196" y="3942884"/>
            <a:ext cx="4497207" cy="454011"/>
            <a:chOff x="2038924" y="4125764"/>
            <a:chExt cx="4497207" cy="454011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2038924" y="4579775"/>
              <a:ext cx="3724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400152" y="4130528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400154" y="414481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3385400" y="4130527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385400" y="4563899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347709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4347711" y="4140053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332956" y="4125764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332956" y="4559136"/>
              <a:ext cx="97317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306125" y="4125765"/>
              <a:ext cx="0" cy="449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6306128" y="4140053"/>
              <a:ext cx="23000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/>
          <p:cNvSpPr txBox="1"/>
          <p:nvPr/>
        </p:nvSpPr>
        <p:spPr>
          <a:xfrm>
            <a:off x="1179436" y="3310667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Tag1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179435" y="3957173"/>
            <a:ext cx="7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Tag2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210844" y="3438013"/>
            <a:ext cx="4074526" cy="2146027"/>
            <a:chOff x="1702844" y="3027239"/>
            <a:chExt cx="4074526" cy="1474151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863972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702844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892584" y="3688016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842321" y="36876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023581" y="3027239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29937" y="3028347"/>
              <a:ext cx="0" cy="14730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4818034" y="3677367"/>
              <a:ext cx="0" cy="82291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777370" y="3721178"/>
              <a:ext cx="0" cy="76315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直接连接符 70"/>
          <p:cNvCxnSpPr/>
          <p:nvPr/>
        </p:nvCxnSpPr>
        <p:spPr>
          <a:xfrm>
            <a:off x="2030456" y="5520061"/>
            <a:ext cx="1971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2221266" y="5248069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2204203" y="5237043"/>
            <a:ext cx="20716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2404618" y="4625237"/>
            <a:ext cx="0" cy="6228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2380696" y="4625236"/>
            <a:ext cx="99725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3366761" y="4615714"/>
            <a:ext cx="0" cy="91872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3363597" y="5526411"/>
            <a:ext cx="100083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27411" y="4923074"/>
            <a:ext cx="21421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4351115" y="4904562"/>
            <a:ext cx="0" cy="59126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4519338" y="4633259"/>
            <a:ext cx="80173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5321070" y="5253328"/>
            <a:ext cx="32418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328863" y="4620202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620039" y="5534434"/>
            <a:ext cx="676358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6285371" y="4934333"/>
            <a:ext cx="25076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96908" y="4663547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Collided</a:t>
            </a:r>
          </a:p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6649" y="3195173"/>
            <a:ext cx="2621853" cy="2297517"/>
            <a:chOff x="8136649" y="2970089"/>
            <a:chExt cx="2621853" cy="2297517"/>
          </a:xfrm>
        </p:grpSpPr>
        <p:sp>
          <p:nvSpPr>
            <p:cNvPr id="11" name="矩形 10"/>
            <p:cNvSpPr/>
            <p:nvPr/>
          </p:nvSpPr>
          <p:spPr>
            <a:xfrm>
              <a:off x="8136649" y="3114364"/>
              <a:ext cx="2470391" cy="212598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584473" y="4734206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153356" y="404837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9177352" y="3974981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10225102" y="2970089"/>
              <a:ext cx="5334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8665240" y="4733465"/>
            <a:ext cx="897717" cy="3831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8698722" y="4496014"/>
            <a:ext cx="455698" cy="356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11" idx="3"/>
          </p:cNvCxnSpPr>
          <p:nvPr/>
        </p:nvCxnSpPr>
        <p:spPr>
          <a:xfrm flipH="1">
            <a:off x="9623324" y="3650458"/>
            <a:ext cx="679893" cy="60603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472688" y="42103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58502" y="314348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769485" y="373615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 flipH="1">
            <a:off x="9970824" y="3722344"/>
            <a:ext cx="427124" cy="124180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63794" y="503753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Using signals’ transition probability</a:t>
            </a:r>
            <a:endParaRPr lang="zh-CN" altLang="en-US" sz="6600" dirty="0"/>
          </a:p>
        </p:txBody>
      </p:sp>
      <p:sp>
        <p:nvSpPr>
          <p:cNvPr id="113" name="文本框 112"/>
          <p:cNvSpPr txBox="1"/>
          <p:nvPr/>
        </p:nvSpPr>
        <p:spPr>
          <a:xfrm>
            <a:off x="11401748" y="640494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85826" y="2301565"/>
            <a:ext cx="807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 of different tags are </a:t>
            </a:r>
            <a:r>
              <a:rPr lang="en-US" altLang="zh-CN" sz="24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interleaved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most of the time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grpSp>
        <p:nvGrpSpPr>
          <p:cNvPr id="139" name="组 138"/>
          <p:cNvGrpSpPr/>
          <p:nvPr/>
        </p:nvGrpSpPr>
        <p:grpSpPr>
          <a:xfrm>
            <a:off x="2038924" y="3438014"/>
            <a:ext cx="4497207" cy="280701"/>
            <a:chOff x="2038924" y="3447584"/>
            <a:chExt cx="4497207" cy="45401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38924" y="3901595"/>
              <a:ext cx="197160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2224762" y="3452348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2224764" y="346663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396642" y="3452347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519338" y="3447585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644557" y="3447584"/>
              <a:ext cx="0" cy="449247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9"/>
            <p:cNvCxnSpPr/>
            <p:nvPr/>
          </p:nvCxnSpPr>
          <p:spPr>
            <a:xfrm flipH="1">
              <a:off x="3377951" y="3883085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9"/>
            <p:cNvCxnSpPr/>
            <p:nvPr/>
          </p:nvCxnSpPr>
          <p:spPr>
            <a:xfrm flipH="1">
              <a:off x="4505247" y="3465796"/>
              <a:ext cx="116063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9"/>
            <p:cNvCxnSpPr/>
            <p:nvPr/>
          </p:nvCxnSpPr>
          <p:spPr>
            <a:xfrm flipH="1">
              <a:off x="5625275" y="3883085"/>
              <a:ext cx="910856" cy="0"/>
            </a:xfrm>
            <a:prstGeom prst="line">
              <a:avLst/>
            </a:prstGeom>
            <a:ln w="3810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线连接符 54"/>
          <p:cNvCxnSpPr/>
          <p:nvPr/>
        </p:nvCxnSpPr>
        <p:spPr>
          <a:xfrm>
            <a:off x="3394086" y="3237515"/>
            <a:ext cx="0" cy="2524393"/>
          </a:xfrm>
          <a:prstGeom prst="line">
            <a:avLst/>
          </a:prstGeom>
          <a:ln w="762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3258094" y="4994205"/>
            <a:ext cx="253864" cy="2538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9" name="直接连接符 82"/>
          <p:cNvCxnSpPr/>
          <p:nvPr/>
        </p:nvCxnSpPr>
        <p:spPr>
          <a:xfrm flipH="1" flipV="1">
            <a:off x="9613820" y="4702851"/>
            <a:ext cx="107760" cy="290310"/>
          </a:xfrm>
          <a:prstGeom prst="line">
            <a:avLst/>
          </a:prstGeom>
          <a:ln w="412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71"/>
          <p:cNvCxnSpPr/>
          <p:nvPr/>
        </p:nvCxnSpPr>
        <p:spPr>
          <a:xfrm flipV="1">
            <a:off x="4538587" y="4637238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71"/>
          <p:cNvCxnSpPr/>
          <p:nvPr/>
        </p:nvCxnSpPr>
        <p:spPr>
          <a:xfrm flipV="1">
            <a:off x="5635579" y="5256091"/>
            <a:ext cx="0" cy="2783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91"/>
          <p:cNvCxnSpPr/>
          <p:nvPr/>
        </p:nvCxnSpPr>
        <p:spPr>
          <a:xfrm flipV="1">
            <a:off x="6295179" y="4914943"/>
            <a:ext cx="0" cy="63288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82"/>
          <p:cNvCxnSpPr>
            <a:stCxn id="109" idx="7"/>
            <a:endCxn id="111" idx="2"/>
          </p:cNvCxnSpPr>
          <p:nvPr/>
        </p:nvCxnSpPr>
        <p:spPr>
          <a:xfrm flipV="1">
            <a:off x="8608641" y="3461873"/>
            <a:ext cx="1616461" cy="889705"/>
          </a:xfrm>
          <a:prstGeom prst="line">
            <a:avLst/>
          </a:prstGeom>
          <a:ln w="412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78132" y="2858912"/>
            <a:ext cx="6748117" cy="350797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94624" y="3035222"/>
            <a:ext cx="680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reader’s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sampling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rate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will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rgbClr val="70AD47"/>
                </a:solidFill>
                <a:latin typeface="Seravek" charset="0"/>
                <a:ea typeface="Seravek" charset="0"/>
                <a:cs typeface="Seravek" charset="0"/>
              </a:rPr>
              <a:t>250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times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higher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than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tag’s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bit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rate.</a:t>
            </a:r>
          </a:p>
        </p:txBody>
      </p:sp>
      <p:sp>
        <p:nvSpPr>
          <p:cNvPr id="80" name="矩形 79"/>
          <p:cNvSpPr/>
          <p:nvPr/>
        </p:nvSpPr>
        <p:spPr>
          <a:xfrm>
            <a:off x="613210" y="3945902"/>
            <a:ext cx="680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Flipping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alignment: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62314" y="4676279"/>
                <a:ext cx="3973780" cy="1257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𝟏</m:t>
                      </m:r>
                      <m:r>
                        <a:rPr kumimoji="1"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  <m:r>
                            <a:rPr kumimoji="1" lang="en-US" altLang="zh-CN" sz="2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𝟏</m:t>
                              </m:r>
                              <m:r>
                                <a:rPr kumimoji="1" lang="en-US" altLang="zh-CN" sz="24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𝟐𝟓𝟎</m:t>
                                  </m:r>
                                </m:num>
                                <m:den>
                                  <m:r>
                                    <a:rPr kumimoji="1" lang="en-US" altLang="zh-CN" sz="24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  <m:r>
                            <a:rPr kumimoji="1" lang="en-US" altLang="zh-CN" sz="2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f>
                            <m:fPr>
                              <m:ctrlP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𝟐𝟓𝟎</m:t>
                              </m:r>
                            </m:num>
                            <m:den>
                              <m:r>
                                <a:rPr kumimoji="1" lang="en-US" altLang="zh-CN" sz="24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kumimoji="1" lang="en-US" altLang="zh-CN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.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𝟐</m:t>
                      </m:r>
                      <m:r>
                        <a:rPr kumimoji="1" lang="en-US" altLang="zh-CN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%</m:t>
                      </m:r>
                    </m:oMath>
                  </m:oMathPara>
                </a14:m>
                <a:endParaRPr kumimoji="1"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14" y="4676279"/>
                <a:ext cx="3973780" cy="1257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2"/>
          <p:cNvGrpSpPr/>
          <p:nvPr/>
        </p:nvGrpSpPr>
        <p:grpSpPr>
          <a:xfrm>
            <a:off x="10566522" y="3495393"/>
            <a:ext cx="2044234" cy="1705761"/>
            <a:chOff x="10566522" y="3495393"/>
            <a:chExt cx="2044234" cy="1705761"/>
          </a:xfrm>
        </p:grpSpPr>
        <p:sp>
          <p:nvSpPr>
            <p:cNvPr id="86" name="文本框 85"/>
            <p:cNvSpPr txBox="1"/>
            <p:nvPr/>
          </p:nvSpPr>
          <p:spPr>
            <a:xfrm>
              <a:off x="10716609" y="4031584"/>
              <a:ext cx="18941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70AD47"/>
                  </a:solidFill>
                  <a:latin typeface="Seravek" charset="0"/>
                  <a:ea typeface="Seravek" charset="0"/>
                  <a:cs typeface="Seravek" charset="0"/>
                </a:rPr>
                <a:t>Neighbor clusters</a:t>
              </a:r>
              <a:endParaRPr lang="zh-CN" altLang="en-US" sz="2000" b="1" dirty="0">
                <a:solidFill>
                  <a:srgbClr val="70AD47"/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90" name="left-arrow-sketch_59596"/>
            <p:cNvSpPr>
              <a:spLocks noChangeAspect="1"/>
            </p:cNvSpPr>
            <p:nvPr/>
          </p:nvSpPr>
          <p:spPr bwMode="auto">
            <a:xfrm rot="2046248">
              <a:off x="10648113" y="3495393"/>
              <a:ext cx="794056" cy="445615"/>
            </a:xfrm>
            <a:custGeom>
              <a:avLst/>
              <a:gdLst>
                <a:gd name="T0" fmla="*/ 1289 w 2730"/>
                <a:gd name="T1" fmla="*/ 788 h 2206"/>
                <a:gd name="T2" fmla="*/ 1282 w 2730"/>
                <a:gd name="T3" fmla="*/ 96 h 2206"/>
                <a:gd name="T4" fmla="*/ 1269 w 2730"/>
                <a:gd name="T5" fmla="*/ 37 h 2206"/>
                <a:gd name="T6" fmla="*/ 1191 w 2730"/>
                <a:gd name="T7" fmla="*/ 58 h 2206"/>
                <a:gd name="T8" fmla="*/ 425 w 2730"/>
                <a:gd name="T9" fmla="*/ 563 h 2206"/>
                <a:gd name="T10" fmla="*/ 24 w 2730"/>
                <a:gd name="T11" fmla="*/ 949 h 2206"/>
                <a:gd name="T12" fmla="*/ 1221 w 2730"/>
                <a:gd name="T13" fmla="*/ 2007 h 2206"/>
                <a:gd name="T14" fmla="*/ 1286 w 2730"/>
                <a:gd name="T15" fmla="*/ 1989 h 2206"/>
                <a:gd name="T16" fmla="*/ 1284 w 2730"/>
                <a:gd name="T17" fmla="*/ 1309 h 2206"/>
                <a:gd name="T18" fmla="*/ 1212 w 2730"/>
                <a:gd name="T19" fmla="*/ 1395 h 2206"/>
                <a:gd name="T20" fmla="*/ 476 w 2730"/>
                <a:gd name="T21" fmla="*/ 645 h 2206"/>
                <a:gd name="T22" fmla="*/ 1295 w 2730"/>
                <a:gd name="T23" fmla="*/ 1264 h 2206"/>
                <a:gd name="T24" fmla="*/ 1450 w 2730"/>
                <a:gd name="T25" fmla="*/ 1302 h 2206"/>
                <a:gd name="T26" fmla="*/ 2345 w 2730"/>
                <a:gd name="T27" fmla="*/ 2138 h 2206"/>
                <a:gd name="T28" fmla="*/ 2448 w 2730"/>
                <a:gd name="T29" fmla="*/ 1295 h 2206"/>
                <a:gd name="T30" fmla="*/ 147 w 2730"/>
                <a:gd name="T31" fmla="*/ 983 h 2206"/>
                <a:gd name="T32" fmla="*/ 1201 w 2730"/>
                <a:gd name="T33" fmla="*/ 1700 h 2206"/>
                <a:gd name="T34" fmla="*/ 1208 w 2730"/>
                <a:gd name="T35" fmla="*/ 1464 h 2206"/>
                <a:gd name="T36" fmla="*/ 256 w 2730"/>
                <a:gd name="T37" fmla="*/ 867 h 2206"/>
                <a:gd name="T38" fmla="*/ 1208 w 2730"/>
                <a:gd name="T39" fmla="*/ 1464 h 2206"/>
                <a:gd name="T40" fmla="*/ 2362 w 2730"/>
                <a:gd name="T41" fmla="*/ 1368 h 2206"/>
                <a:gd name="T42" fmla="*/ 1844 w 2730"/>
                <a:gd name="T43" fmla="*/ 886 h 2206"/>
                <a:gd name="T44" fmla="*/ 2344 w 2730"/>
                <a:gd name="T45" fmla="*/ 1323 h 2206"/>
                <a:gd name="T46" fmla="*/ 1195 w 2730"/>
                <a:gd name="T47" fmla="*/ 347 h 2206"/>
                <a:gd name="T48" fmla="*/ 1026 w 2730"/>
                <a:gd name="T49" fmla="*/ 238 h 2206"/>
                <a:gd name="T50" fmla="*/ 987 w 2730"/>
                <a:gd name="T51" fmla="*/ 258 h 2206"/>
                <a:gd name="T52" fmla="*/ 1199 w 2730"/>
                <a:gd name="T53" fmla="*/ 416 h 2206"/>
                <a:gd name="T54" fmla="*/ 1065 w 2730"/>
                <a:gd name="T55" fmla="*/ 409 h 2206"/>
                <a:gd name="T56" fmla="*/ 987 w 2730"/>
                <a:gd name="T57" fmla="*/ 258 h 2206"/>
                <a:gd name="T58" fmla="*/ 1023 w 2730"/>
                <a:gd name="T59" fmla="*/ 429 h 2206"/>
                <a:gd name="T60" fmla="*/ 1211 w 2730"/>
                <a:gd name="T61" fmla="*/ 641 h 2206"/>
                <a:gd name="T62" fmla="*/ 784 w 2730"/>
                <a:gd name="T63" fmla="*/ 386 h 2206"/>
                <a:gd name="T64" fmla="*/ 1399 w 2730"/>
                <a:gd name="T65" fmla="*/ 1216 h 2206"/>
                <a:gd name="T66" fmla="*/ 1304 w 2730"/>
                <a:gd name="T67" fmla="*/ 1208 h 2206"/>
                <a:gd name="T68" fmla="*/ 604 w 2730"/>
                <a:gd name="T69" fmla="*/ 529 h 2206"/>
                <a:gd name="T70" fmla="*/ 1399 w 2730"/>
                <a:gd name="T71" fmla="*/ 1216 h 2206"/>
                <a:gd name="T72" fmla="*/ 1592 w 2730"/>
                <a:gd name="T73" fmla="*/ 1176 h 2206"/>
                <a:gd name="T74" fmla="*/ 757 w 2730"/>
                <a:gd name="T75" fmla="*/ 406 h 2206"/>
                <a:gd name="T76" fmla="*/ 1215 w 2730"/>
                <a:gd name="T77" fmla="*/ 715 h 2206"/>
                <a:gd name="T78" fmla="*/ 1232 w 2730"/>
                <a:gd name="T79" fmla="*/ 872 h 2206"/>
                <a:gd name="T80" fmla="*/ 1409 w 2730"/>
                <a:gd name="T81" fmla="*/ 855 h 2206"/>
                <a:gd name="T82" fmla="*/ 1598 w 2730"/>
                <a:gd name="T83" fmla="*/ 1207 h 2206"/>
                <a:gd name="T84" fmla="*/ 1883 w 2730"/>
                <a:gd name="T85" fmla="*/ 1256 h 2206"/>
                <a:gd name="T86" fmla="*/ 1448 w 2730"/>
                <a:gd name="T87" fmla="*/ 851 h 2206"/>
                <a:gd name="T88" fmla="*/ 1619 w 2730"/>
                <a:gd name="T89" fmla="*/ 866 h 2206"/>
                <a:gd name="T90" fmla="*/ 1895 w 2730"/>
                <a:gd name="T91" fmla="*/ 1259 h 2206"/>
                <a:gd name="T92" fmla="*/ 1836 w 2730"/>
                <a:gd name="T93" fmla="*/ 883 h 2206"/>
                <a:gd name="T94" fmla="*/ 2138 w 2730"/>
                <a:gd name="T95" fmla="*/ 1202 h 2206"/>
                <a:gd name="T96" fmla="*/ 2463 w 2730"/>
                <a:gd name="T97" fmla="*/ 1697 h 2206"/>
                <a:gd name="T98" fmla="*/ 2454 w 2730"/>
                <a:gd name="T99" fmla="*/ 2027 h 2206"/>
                <a:gd name="T100" fmla="*/ 2435 w 2730"/>
                <a:gd name="T101" fmla="*/ 1755 h 2206"/>
                <a:gd name="T102" fmla="*/ 2454 w 2730"/>
                <a:gd name="T103" fmla="*/ 2027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0" h="2206">
                  <a:moveTo>
                    <a:pt x="2448" y="1295"/>
                  </a:moveTo>
                  <a:cubicBezTo>
                    <a:pt x="2268" y="809"/>
                    <a:pt x="1758" y="677"/>
                    <a:pt x="1289" y="788"/>
                  </a:cubicBezTo>
                  <a:cubicBezTo>
                    <a:pt x="1304" y="670"/>
                    <a:pt x="1300" y="550"/>
                    <a:pt x="1297" y="431"/>
                  </a:cubicBezTo>
                  <a:cubicBezTo>
                    <a:pt x="1295" y="325"/>
                    <a:pt x="1301" y="204"/>
                    <a:pt x="1282" y="96"/>
                  </a:cubicBezTo>
                  <a:cubicBezTo>
                    <a:pt x="1282" y="95"/>
                    <a:pt x="1282" y="95"/>
                    <a:pt x="1282" y="94"/>
                  </a:cubicBezTo>
                  <a:cubicBezTo>
                    <a:pt x="1279" y="75"/>
                    <a:pt x="1275" y="56"/>
                    <a:pt x="1269" y="37"/>
                  </a:cubicBezTo>
                  <a:cubicBezTo>
                    <a:pt x="1259" y="1"/>
                    <a:pt x="1205" y="0"/>
                    <a:pt x="1195" y="37"/>
                  </a:cubicBezTo>
                  <a:cubicBezTo>
                    <a:pt x="1193" y="44"/>
                    <a:pt x="1192" y="51"/>
                    <a:pt x="1191" y="58"/>
                  </a:cubicBezTo>
                  <a:cubicBezTo>
                    <a:pt x="997" y="96"/>
                    <a:pt x="820" y="239"/>
                    <a:pt x="671" y="357"/>
                  </a:cubicBezTo>
                  <a:cubicBezTo>
                    <a:pt x="587" y="423"/>
                    <a:pt x="505" y="493"/>
                    <a:pt x="425" y="563"/>
                  </a:cubicBezTo>
                  <a:cubicBezTo>
                    <a:pt x="417" y="562"/>
                    <a:pt x="409" y="569"/>
                    <a:pt x="410" y="576"/>
                  </a:cubicBezTo>
                  <a:cubicBezTo>
                    <a:pt x="276" y="695"/>
                    <a:pt x="147" y="819"/>
                    <a:pt x="24" y="949"/>
                  </a:cubicBezTo>
                  <a:cubicBezTo>
                    <a:pt x="5" y="970"/>
                    <a:pt x="0" y="1010"/>
                    <a:pt x="24" y="1029"/>
                  </a:cubicBezTo>
                  <a:cubicBezTo>
                    <a:pt x="427" y="1345"/>
                    <a:pt x="791" y="1729"/>
                    <a:pt x="1221" y="2007"/>
                  </a:cubicBezTo>
                  <a:cubicBezTo>
                    <a:pt x="1230" y="2012"/>
                    <a:pt x="1238" y="2011"/>
                    <a:pt x="1244" y="2006"/>
                  </a:cubicBezTo>
                  <a:cubicBezTo>
                    <a:pt x="1259" y="2009"/>
                    <a:pt x="1275" y="2004"/>
                    <a:pt x="1286" y="1989"/>
                  </a:cubicBezTo>
                  <a:cubicBezTo>
                    <a:pt x="1333" y="1922"/>
                    <a:pt x="1304" y="1776"/>
                    <a:pt x="1301" y="1698"/>
                  </a:cubicBezTo>
                  <a:cubicBezTo>
                    <a:pt x="1297" y="1568"/>
                    <a:pt x="1296" y="1438"/>
                    <a:pt x="1284" y="1309"/>
                  </a:cubicBezTo>
                  <a:cubicBezTo>
                    <a:pt x="1280" y="1268"/>
                    <a:pt x="1223" y="1268"/>
                    <a:pt x="1218" y="1309"/>
                  </a:cubicBezTo>
                  <a:cubicBezTo>
                    <a:pt x="1216" y="1338"/>
                    <a:pt x="1214" y="1367"/>
                    <a:pt x="1212" y="1395"/>
                  </a:cubicBezTo>
                  <a:cubicBezTo>
                    <a:pt x="940" y="1172"/>
                    <a:pt x="644" y="960"/>
                    <a:pt x="346" y="773"/>
                  </a:cubicBezTo>
                  <a:cubicBezTo>
                    <a:pt x="388" y="730"/>
                    <a:pt x="432" y="687"/>
                    <a:pt x="476" y="645"/>
                  </a:cubicBezTo>
                  <a:cubicBezTo>
                    <a:pt x="715" y="878"/>
                    <a:pt x="1001" y="1072"/>
                    <a:pt x="1274" y="1260"/>
                  </a:cubicBezTo>
                  <a:cubicBezTo>
                    <a:pt x="1281" y="1265"/>
                    <a:pt x="1289" y="1266"/>
                    <a:pt x="1295" y="1264"/>
                  </a:cubicBezTo>
                  <a:cubicBezTo>
                    <a:pt x="1279" y="1278"/>
                    <a:pt x="1274" y="1293"/>
                    <a:pt x="1299" y="1305"/>
                  </a:cubicBezTo>
                  <a:cubicBezTo>
                    <a:pt x="1342" y="1327"/>
                    <a:pt x="1405" y="1304"/>
                    <a:pt x="1450" y="1302"/>
                  </a:cubicBezTo>
                  <a:cubicBezTo>
                    <a:pt x="1590" y="1297"/>
                    <a:pt x="1733" y="1326"/>
                    <a:pt x="1867" y="1361"/>
                  </a:cubicBezTo>
                  <a:cubicBezTo>
                    <a:pt x="2230" y="1455"/>
                    <a:pt x="2358" y="1794"/>
                    <a:pt x="2345" y="2138"/>
                  </a:cubicBezTo>
                  <a:cubicBezTo>
                    <a:pt x="2343" y="2194"/>
                    <a:pt x="2411" y="2206"/>
                    <a:pt x="2441" y="2173"/>
                  </a:cubicBezTo>
                  <a:cubicBezTo>
                    <a:pt x="2730" y="2111"/>
                    <a:pt x="2504" y="1444"/>
                    <a:pt x="2448" y="1295"/>
                  </a:cubicBezTo>
                  <a:close/>
                  <a:moveTo>
                    <a:pt x="1192" y="1912"/>
                  </a:moveTo>
                  <a:cubicBezTo>
                    <a:pt x="881" y="1570"/>
                    <a:pt x="510" y="1267"/>
                    <a:pt x="147" y="983"/>
                  </a:cubicBezTo>
                  <a:cubicBezTo>
                    <a:pt x="176" y="952"/>
                    <a:pt x="205" y="920"/>
                    <a:pt x="236" y="888"/>
                  </a:cubicBezTo>
                  <a:cubicBezTo>
                    <a:pt x="490" y="1228"/>
                    <a:pt x="872" y="1441"/>
                    <a:pt x="1201" y="1700"/>
                  </a:cubicBezTo>
                  <a:cubicBezTo>
                    <a:pt x="1198" y="1755"/>
                    <a:pt x="1185" y="1842"/>
                    <a:pt x="1192" y="1912"/>
                  </a:cubicBezTo>
                  <a:close/>
                  <a:moveTo>
                    <a:pt x="1208" y="1464"/>
                  </a:moveTo>
                  <a:cubicBezTo>
                    <a:pt x="1206" y="1517"/>
                    <a:pt x="1205" y="1571"/>
                    <a:pt x="1204" y="1625"/>
                  </a:cubicBezTo>
                  <a:cubicBezTo>
                    <a:pt x="886" y="1374"/>
                    <a:pt x="526" y="1172"/>
                    <a:pt x="256" y="867"/>
                  </a:cubicBezTo>
                  <a:cubicBezTo>
                    <a:pt x="280" y="842"/>
                    <a:pt x="304" y="817"/>
                    <a:pt x="328" y="792"/>
                  </a:cubicBezTo>
                  <a:cubicBezTo>
                    <a:pt x="627" y="1004"/>
                    <a:pt x="894" y="1276"/>
                    <a:pt x="1208" y="1464"/>
                  </a:cubicBezTo>
                  <a:close/>
                  <a:moveTo>
                    <a:pt x="2344" y="1323"/>
                  </a:moveTo>
                  <a:cubicBezTo>
                    <a:pt x="2350" y="1336"/>
                    <a:pt x="2356" y="1352"/>
                    <a:pt x="2362" y="1368"/>
                  </a:cubicBezTo>
                  <a:cubicBezTo>
                    <a:pt x="2308" y="1312"/>
                    <a:pt x="2248" y="1260"/>
                    <a:pt x="2194" y="1207"/>
                  </a:cubicBezTo>
                  <a:cubicBezTo>
                    <a:pt x="2081" y="1096"/>
                    <a:pt x="1963" y="990"/>
                    <a:pt x="1844" y="886"/>
                  </a:cubicBezTo>
                  <a:cubicBezTo>
                    <a:pt x="1843" y="885"/>
                    <a:pt x="1842" y="885"/>
                    <a:pt x="1841" y="884"/>
                  </a:cubicBezTo>
                  <a:cubicBezTo>
                    <a:pt x="2061" y="943"/>
                    <a:pt x="2247" y="1080"/>
                    <a:pt x="2344" y="1323"/>
                  </a:cubicBezTo>
                  <a:close/>
                  <a:moveTo>
                    <a:pt x="1182" y="173"/>
                  </a:moveTo>
                  <a:cubicBezTo>
                    <a:pt x="1183" y="232"/>
                    <a:pt x="1190" y="291"/>
                    <a:pt x="1195" y="347"/>
                  </a:cubicBezTo>
                  <a:cubicBezTo>
                    <a:pt x="1178" y="336"/>
                    <a:pt x="1160" y="325"/>
                    <a:pt x="1145" y="314"/>
                  </a:cubicBezTo>
                  <a:cubicBezTo>
                    <a:pt x="1106" y="287"/>
                    <a:pt x="1067" y="262"/>
                    <a:pt x="1026" y="238"/>
                  </a:cubicBezTo>
                  <a:cubicBezTo>
                    <a:pt x="1077" y="212"/>
                    <a:pt x="1129" y="190"/>
                    <a:pt x="1182" y="173"/>
                  </a:cubicBezTo>
                  <a:close/>
                  <a:moveTo>
                    <a:pt x="987" y="258"/>
                  </a:moveTo>
                  <a:cubicBezTo>
                    <a:pt x="1029" y="285"/>
                    <a:pt x="1069" y="312"/>
                    <a:pt x="1108" y="342"/>
                  </a:cubicBezTo>
                  <a:cubicBezTo>
                    <a:pt x="1138" y="364"/>
                    <a:pt x="1167" y="394"/>
                    <a:pt x="1199" y="416"/>
                  </a:cubicBezTo>
                  <a:cubicBezTo>
                    <a:pt x="1201" y="446"/>
                    <a:pt x="1202" y="475"/>
                    <a:pt x="1204" y="505"/>
                  </a:cubicBezTo>
                  <a:cubicBezTo>
                    <a:pt x="1160" y="470"/>
                    <a:pt x="1110" y="441"/>
                    <a:pt x="1065" y="409"/>
                  </a:cubicBezTo>
                  <a:cubicBezTo>
                    <a:pt x="1012" y="372"/>
                    <a:pt x="956" y="337"/>
                    <a:pt x="896" y="310"/>
                  </a:cubicBezTo>
                  <a:cubicBezTo>
                    <a:pt x="926" y="292"/>
                    <a:pt x="957" y="274"/>
                    <a:pt x="987" y="258"/>
                  </a:cubicBezTo>
                  <a:close/>
                  <a:moveTo>
                    <a:pt x="861" y="333"/>
                  </a:moveTo>
                  <a:cubicBezTo>
                    <a:pt x="916" y="363"/>
                    <a:pt x="970" y="394"/>
                    <a:pt x="1023" y="429"/>
                  </a:cubicBezTo>
                  <a:cubicBezTo>
                    <a:pt x="1084" y="472"/>
                    <a:pt x="1141" y="527"/>
                    <a:pt x="1207" y="563"/>
                  </a:cubicBezTo>
                  <a:cubicBezTo>
                    <a:pt x="1208" y="589"/>
                    <a:pt x="1209" y="615"/>
                    <a:pt x="1211" y="641"/>
                  </a:cubicBezTo>
                  <a:cubicBezTo>
                    <a:pt x="1155" y="602"/>
                    <a:pt x="1087" y="572"/>
                    <a:pt x="1033" y="541"/>
                  </a:cubicBezTo>
                  <a:cubicBezTo>
                    <a:pt x="948" y="491"/>
                    <a:pt x="866" y="439"/>
                    <a:pt x="784" y="386"/>
                  </a:cubicBezTo>
                  <a:cubicBezTo>
                    <a:pt x="809" y="368"/>
                    <a:pt x="835" y="350"/>
                    <a:pt x="861" y="333"/>
                  </a:cubicBezTo>
                  <a:close/>
                  <a:moveTo>
                    <a:pt x="1399" y="1216"/>
                  </a:moveTo>
                  <a:cubicBezTo>
                    <a:pt x="1395" y="1217"/>
                    <a:pt x="1343" y="1233"/>
                    <a:pt x="1310" y="1254"/>
                  </a:cubicBezTo>
                  <a:cubicBezTo>
                    <a:pt x="1319" y="1241"/>
                    <a:pt x="1320" y="1221"/>
                    <a:pt x="1304" y="1208"/>
                  </a:cubicBezTo>
                  <a:cubicBezTo>
                    <a:pt x="1041" y="1006"/>
                    <a:pt x="765" y="823"/>
                    <a:pt x="502" y="621"/>
                  </a:cubicBezTo>
                  <a:cubicBezTo>
                    <a:pt x="535" y="589"/>
                    <a:pt x="570" y="559"/>
                    <a:pt x="604" y="529"/>
                  </a:cubicBezTo>
                  <a:cubicBezTo>
                    <a:pt x="916" y="755"/>
                    <a:pt x="1238" y="962"/>
                    <a:pt x="1536" y="1205"/>
                  </a:cubicBezTo>
                  <a:cubicBezTo>
                    <a:pt x="1489" y="1206"/>
                    <a:pt x="1443" y="1209"/>
                    <a:pt x="1399" y="1216"/>
                  </a:cubicBezTo>
                  <a:close/>
                  <a:moveTo>
                    <a:pt x="1598" y="1207"/>
                  </a:moveTo>
                  <a:cubicBezTo>
                    <a:pt x="1603" y="1198"/>
                    <a:pt x="1603" y="1186"/>
                    <a:pt x="1592" y="1176"/>
                  </a:cubicBezTo>
                  <a:cubicBezTo>
                    <a:pt x="1300" y="916"/>
                    <a:pt x="956" y="720"/>
                    <a:pt x="631" y="506"/>
                  </a:cubicBezTo>
                  <a:cubicBezTo>
                    <a:pt x="672" y="471"/>
                    <a:pt x="714" y="438"/>
                    <a:pt x="757" y="406"/>
                  </a:cubicBezTo>
                  <a:cubicBezTo>
                    <a:pt x="829" y="461"/>
                    <a:pt x="905" y="511"/>
                    <a:pt x="981" y="560"/>
                  </a:cubicBezTo>
                  <a:cubicBezTo>
                    <a:pt x="1054" y="609"/>
                    <a:pt x="1133" y="677"/>
                    <a:pt x="1215" y="715"/>
                  </a:cubicBezTo>
                  <a:cubicBezTo>
                    <a:pt x="1217" y="747"/>
                    <a:pt x="1219" y="779"/>
                    <a:pt x="1222" y="811"/>
                  </a:cubicBezTo>
                  <a:cubicBezTo>
                    <a:pt x="1205" y="829"/>
                    <a:pt x="1211" y="860"/>
                    <a:pt x="1232" y="872"/>
                  </a:cubicBezTo>
                  <a:cubicBezTo>
                    <a:pt x="1242" y="883"/>
                    <a:pt x="1259" y="886"/>
                    <a:pt x="1269" y="876"/>
                  </a:cubicBezTo>
                  <a:cubicBezTo>
                    <a:pt x="1316" y="867"/>
                    <a:pt x="1362" y="860"/>
                    <a:pt x="1409" y="855"/>
                  </a:cubicBezTo>
                  <a:cubicBezTo>
                    <a:pt x="1533" y="1006"/>
                    <a:pt x="1696" y="1128"/>
                    <a:pt x="1850" y="1247"/>
                  </a:cubicBezTo>
                  <a:cubicBezTo>
                    <a:pt x="1771" y="1226"/>
                    <a:pt x="1684" y="1212"/>
                    <a:pt x="1598" y="1207"/>
                  </a:cubicBezTo>
                  <a:close/>
                  <a:moveTo>
                    <a:pt x="1895" y="1259"/>
                  </a:moveTo>
                  <a:cubicBezTo>
                    <a:pt x="1891" y="1257"/>
                    <a:pt x="1887" y="1257"/>
                    <a:pt x="1883" y="1256"/>
                  </a:cubicBezTo>
                  <a:cubicBezTo>
                    <a:pt x="1896" y="1248"/>
                    <a:pt x="1904" y="1228"/>
                    <a:pt x="1890" y="1217"/>
                  </a:cubicBezTo>
                  <a:cubicBezTo>
                    <a:pt x="1737" y="1098"/>
                    <a:pt x="1583" y="989"/>
                    <a:pt x="1448" y="851"/>
                  </a:cubicBezTo>
                  <a:cubicBezTo>
                    <a:pt x="1505" y="847"/>
                    <a:pt x="1562" y="846"/>
                    <a:pt x="1619" y="849"/>
                  </a:cubicBezTo>
                  <a:cubicBezTo>
                    <a:pt x="1615" y="854"/>
                    <a:pt x="1613" y="861"/>
                    <a:pt x="1619" y="866"/>
                  </a:cubicBezTo>
                  <a:cubicBezTo>
                    <a:pt x="1789" y="1044"/>
                    <a:pt x="1970" y="1200"/>
                    <a:pt x="2134" y="1373"/>
                  </a:cubicBezTo>
                  <a:cubicBezTo>
                    <a:pt x="2066" y="1325"/>
                    <a:pt x="1987" y="1286"/>
                    <a:pt x="1895" y="1259"/>
                  </a:cubicBezTo>
                  <a:close/>
                  <a:moveTo>
                    <a:pt x="1639" y="851"/>
                  </a:moveTo>
                  <a:cubicBezTo>
                    <a:pt x="1707" y="855"/>
                    <a:pt x="1772" y="866"/>
                    <a:pt x="1836" y="883"/>
                  </a:cubicBezTo>
                  <a:cubicBezTo>
                    <a:pt x="1825" y="883"/>
                    <a:pt x="1816" y="895"/>
                    <a:pt x="1826" y="904"/>
                  </a:cubicBezTo>
                  <a:cubicBezTo>
                    <a:pt x="1931" y="1003"/>
                    <a:pt x="2036" y="1101"/>
                    <a:pt x="2138" y="1202"/>
                  </a:cubicBezTo>
                  <a:cubicBezTo>
                    <a:pt x="2235" y="1297"/>
                    <a:pt x="2314" y="1409"/>
                    <a:pt x="2410" y="1503"/>
                  </a:cubicBezTo>
                  <a:cubicBezTo>
                    <a:pt x="2430" y="1564"/>
                    <a:pt x="2449" y="1630"/>
                    <a:pt x="2463" y="1697"/>
                  </a:cubicBezTo>
                  <a:cubicBezTo>
                    <a:pt x="2297" y="1341"/>
                    <a:pt x="1920" y="1108"/>
                    <a:pt x="1639" y="851"/>
                  </a:cubicBezTo>
                  <a:close/>
                  <a:moveTo>
                    <a:pt x="2454" y="2027"/>
                  </a:moveTo>
                  <a:cubicBezTo>
                    <a:pt x="2448" y="1890"/>
                    <a:pt x="2418" y="1761"/>
                    <a:pt x="2364" y="1648"/>
                  </a:cubicBezTo>
                  <a:cubicBezTo>
                    <a:pt x="2389" y="1683"/>
                    <a:pt x="2413" y="1718"/>
                    <a:pt x="2435" y="1755"/>
                  </a:cubicBezTo>
                  <a:cubicBezTo>
                    <a:pt x="2444" y="1769"/>
                    <a:pt x="2463" y="1769"/>
                    <a:pt x="2474" y="1760"/>
                  </a:cubicBezTo>
                  <a:cubicBezTo>
                    <a:pt x="2490" y="1862"/>
                    <a:pt x="2489" y="1959"/>
                    <a:pt x="2454" y="2027"/>
                  </a:cubicBezTo>
                  <a:close/>
                </a:path>
              </a:pathLst>
            </a:custGeom>
            <a:solidFill>
              <a:srgbClr val="70AD47"/>
            </a:solidFill>
            <a:ln>
              <a:solidFill>
                <a:srgbClr val="6FAC46"/>
              </a:solidFill>
            </a:ln>
          </p:spPr>
        </p:sp>
        <p:sp>
          <p:nvSpPr>
            <p:cNvPr id="94" name="left-arrow-sketch_59596"/>
            <p:cNvSpPr>
              <a:spLocks noChangeAspect="1"/>
            </p:cNvSpPr>
            <p:nvPr/>
          </p:nvSpPr>
          <p:spPr bwMode="auto">
            <a:xfrm rot="8974205" flipH="1">
              <a:off x="10566522" y="4755539"/>
              <a:ext cx="733936" cy="445615"/>
            </a:xfrm>
            <a:custGeom>
              <a:avLst/>
              <a:gdLst>
                <a:gd name="T0" fmla="*/ 1289 w 2730"/>
                <a:gd name="T1" fmla="*/ 788 h 2206"/>
                <a:gd name="T2" fmla="*/ 1282 w 2730"/>
                <a:gd name="T3" fmla="*/ 96 h 2206"/>
                <a:gd name="T4" fmla="*/ 1269 w 2730"/>
                <a:gd name="T5" fmla="*/ 37 h 2206"/>
                <a:gd name="T6" fmla="*/ 1191 w 2730"/>
                <a:gd name="T7" fmla="*/ 58 h 2206"/>
                <a:gd name="T8" fmla="*/ 425 w 2730"/>
                <a:gd name="T9" fmla="*/ 563 h 2206"/>
                <a:gd name="T10" fmla="*/ 24 w 2730"/>
                <a:gd name="T11" fmla="*/ 949 h 2206"/>
                <a:gd name="T12" fmla="*/ 1221 w 2730"/>
                <a:gd name="T13" fmla="*/ 2007 h 2206"/>
                <a:gd name="T14" fmla="*/ 1286 w 2730"/>
                <a:gd name="T15" fmla="*/ 1989 h 2206"/>
                <a:gd name="T16" fmla="*/ 1284 w 2730"/>
                <a:gd name="T17" fmla="*/ 1309 h 2206"/>
                <a:gd name="T18" fmla="*/ 1212 w 2730"/>
                <a:gd name="T19" fmla="*/ 1395 h 2206"/>
                <a:gd name="T20" fmla="*/ 476 w 2730"/>
                <a:gd name="T21" fmla="*/ 645 h 2206"/>
                <a:gd name="T22" fmla="*/ 1295 w 2730"/>
                <a:gd name="T23" fmla="*/ 1264 h 2206"/>
                <a:gd name="T24" fmla="*/ 1450 w 2730"/>
                <a:gd name="T25" fmla="*/ 1302 h 2206"/>
                <a:gd name="T26" fmla="*/ 2345 w 2730"/>
                <a:gd name="T27" fmla="*/ 2138 h 2206"/>
                <a:gd name="T28" fmla="*/ 2448 w 2730"/>
                <a:gd name="T29" fmla="*/ 1295 h 2206"/>
                <a:gd name="T30" fmla="*/ 147 w 2730"/>
                <a:gd name="T31" fmla="*/ 983 h 2206"/>
                <a:gd name="T32" fmla="*/ 1201 w 2730"/>
                <a:gd name="T33" fmla="*/ 1700 h 2206"/>
                <a:gd name="T34" fmla="*/ 1208 w 2730"/>
                <a:gd name="T35" fmla="*/ 1464 h 2206"/>
                <a:gd name="T36" fmla="*/ 256 w 2730"/>
                <a:gd name="T37" fmla="*/ 867 h 2206"/>
                <a:gd name="T38" fmla="*/ 1208 w 2730"/>
                <a:gd name="T39" fmla="*/ 1464 h 2206"/>
                <a:gd name="T40" fmla="*/ 2362 w 2730"/>
                <a:gd name="T41" fmla="*/ 1368 h 2206"/>
                <a:gd name="T42" fmla="*/ 1844 w 2730"/>
                <a:gd name="T43" fmla="*/ 886 h 2206"/>
                <a:gd name="T44" fmla="*/ 2344 w 2730"/>
                <a:gd name="T45" fmla="*/ 1323 h 2206"/>
                <a:gd name="T46" fmla="*/ 1195 w 2730"/>
                <a:gd name="T47" fmla="*/ 347 h 2206"/>
                <a:gd name="T48" fmla="*/ 1026 w 2730"/>
                <a:gd name="T49" fmla="*/ 238 h 2206"/>
                <a:gd name="T50" fmla="*/ 987 w 2730"/>
                <a:gd name="T51" fmla="*/ 258 h 2206"/>
                <a:gd name="T52" fmla="*/ 1199 w 2730"/>
                <a:gd name="T53" fmla="*/ 416 h 2206"/>
                <a:gd name="T54" fmla="*/ 1065 w 2730"/>
                <a:gd name="T55" fmla="*/ 409 h 2206"/>
                <a:gd name="T56" fmla="*/ 987 w 2730"/>
                <a:gd name="T57" fmla="*/ 258 h 2206"/>
                <a:gd name="T58" fmla="*/ 1023 w 2730"/>
                <a:gd name="T59" fmla="*/ 429 h 2206"/>
                <a:gd name="T60" fmla="*/ 1211 w 2730"/>
                <a:gd name="T61" fmla="*/ 641 h 2206"/>
                <a:gd name="T62" fmla="*/ 784 w 2730"/>
                <a:gd name="T63" fmla="*/ 386 h 2206"/>
                <a:gd name="T64" fmla="*/ 1399 w 2730"/>
                <a:gd name="T65" fmla="*/ 1216 h 2206"/>
                <a:gd name="T66" fmla="*/ 1304 w 2730"/>
                <a:gd name="T67" fmla="*/ 1208 h 2206"/>
                <a:gd name="T68" fmla="*/ 604 w 2730"/>
                <a:gd name="T69" fmla="*/ 529 h 2206"/>
                <a:gd name="T70" fmla="*/ 1399 w 2730"/>
                <a:gd name="T71" fmla="*/ 1216 h 2206"/>
                <a:gd name="T72" fmla="*/ 1592 w 2730"/>
                <a:gd name="T73" fmla="*/ 1176 h 2206"/>
                <a:gd name="T74" fmla="*/ 757 w 2730"/>
                <a:gd name="T75" fmla="*/ 406 h 2206"/>
                <a:gd name="T76" fmla="*/ 1215 w 2730"/>
                <a:gd name="T77" fmla="*/ 715 h 2206"/>
                <a:gd name="T78" fmla="*/ 1232 w 2730"/>
                <a:gd name="T79" fmla="*/ 872 h 2206"/>
                <a:gd name="T80" fmla="*/ 1409 w 2730"/>
                <a:gd name="T81" fmla="*/ 855 h 2206"/>
                <a:gd name="T82" fmla="*/ 1598 w 2730"/>
                <a:gd name="T83" fmla="*/ 1207 h 2206"/>
                <a:gd name="T84" fmla="*/ 1883 w 2730"/>
                <a:gd name="T85" fmla="*/ 1256 h 2206"/>
                <a:gd name="T86" fmla="*/ 1448 w 2730"/>
                <a:gd name="T87" fmla="*/ 851 h 2206"/>
                <a:gd name="T88" fmla="*/ 1619 w 2730"/>
                <a:gd name="T89" fmla="*/ 866 h 2206"/>
                <a:gd name="T90" fmla="*/ 1895 w 2730"/>
                <a:gd name="T91" fmla="*/ 1259 h 2206"/>
                <a:gd name="T92" fmla="*/ 1836 w 2730"/>
                <a:gd name="T93" fmla="*/ 883 h 2206"/>
                <a:gd name="T94" fmla="*/ 2138 w 2730"/>
                <a:gd name="T95" fmla="*/ 1202 h 2206"/>
                <a:gd name="T96" fmla="*/ 2463 w 2730"/>
                <a:gd name="T97" fmla="*/ 1697 h 2206"/>
                <a:gd name="T98" fmla="*/ 2454 w 2730"/>
                <a:gd name="T99" fmla="*/ 2027 h 2206"/>
                <a:gd name="T100" fmla="*/ 2435 w 2730"/>
                <a:gd name="T101" fmla="*/ 1755 h 2206"/>
                <a:gd name="T102" fmla="*/ 2454 w 2730"/>
                <a:gd name="T103" fmla="*/ 2027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0" h="2206">
                  <a:moveTo>
                    <a:pt x="2448" y="1295"/>
                  </a:moveTo>
                  <a:cubicBezTo>
                    <a:pt x="2268" y="809"/>
                    <a:pt x="1758" y="677"/>
                    <a:pt x="1289" y="788"/>
                  </a:cubicBezTo>
                  <a:cubicBezTo>
                    <a:pt x="1304" y="670"/>
                    <a:pt x="1300" y="550"/>
                    <a:pt x="1297" y="431"/>
                  </a:cubicBezTo>
                  <a:cubicBezTo>
                    <a:pt x="1295" y="325"/>
                    <a:pt x="1301" y="204"/>
                    <a:pt x="1282" y="96"/>
                  </a:cubicBezTo>
                  <a:cubicBezTo>
                    <a:pt x="1282" y="95"/>
                    <a:pt x="1282" y="95"/>
                    <a:pt x="1282" y="94"/>
                  </a:cubicBezTo>
                  <a:cubicBezTo>
                    <a:pt x="1279" y="75"/>
                    <a:pt x="1275" y="56"/>
                    <a:pt x="1269" y="37"/>
                  </a:cubicBezTo>
                  <a:cubicBezTo>
                    <a:pt x="1259" y="1"/>
                    <a:pt x="1205" y="0"/>
                    <a:pt x="1195" y="37"/>
                  </a:cubicBezTo>
                  <a:cubicBezTo>
                    <a:pt x="1193" y="44"/>
                    <a:pt x="1192" y="51"/>
                    <a:pt x="1191" y="58"/>
                  </a:cubicBezTo>
                  <a:cubicBezTo>
                    <a:pt x="997" y="96"/>
                    <a:pt x="820" y="239"/>
                    <a:pt x="671" y="357"/>
                  </a:cubicBezTo>
                  <a:cubicBezTo>
                    <a:pt x="587" y="423"/>
                    <a:pt x="505" y="493"/>
                    <a:pt x="425" y="563"/>
                  </a:cubicBezTo>
                  <a:cubicBezTo>
                    <a:pt x="417" y="562"/>
                    <a:pt x="409" y="569"/>
                    <a:pt x="410" y="576"/>
                  </a:cubicBezTo>
                  <a:cubicBezTo>
                    <a:pt x="276" y="695"/>
                    <a:pt x="147" y="819"/>
                    <a:pt x="24" y="949"/>
                  </a:cubicBezTo>
                  <a:cubicBezTo>
                    <a:pt x="5" y="970"/>
                    <a:pt x="0" y="1010"/>
                    <a:pt x="24" y="1029"/>
                  </a:cubicBezTo>
                  <a:cubicBezTo>
                    <a:pt x="427" y="1345"/>
                    <a:pt x="791" y="1729"/>
                    <a:pt x="1221" y="2007"/>
                  </a:cubicBezTo>
                  <a:cubicBezTo>
                    <a:pt x="1230" y="2012"/>
                    <a:pt x="1238" y="2011"/>
                    <a:pt x="1244" y="2006"/>
                  </a:cubicBezTo>
                  <a:cubicBezTo>
                    <a:pt x="1259" y="2009"/>
                    <a:pt x="1275" y="2004"/>
                    <a:pt x="1286" y="1989"/>
                  </a:cubicBezTo>
                  <a:cubicBezTo>
                    <a:pt x="1333" y="1922"/>
                    <a:pt x="1304" y="1776"/>
                    <a:pt x="1301" y="1698"/>
                  </a:cubicBezTo>
                  <a:cubicBezTo>
                    <a:pt x="1297" y="1568"/>
                    <a:pt x="1296" y="1438"/>
                    <a:pt x="1284" y="1309"/>
                  </a:cubicBezTo>
                  <a:cubicBezTo>
                    <a:pt x="1280" y="1268"/>
                    <a:pt x="1223" y="1268"/>
                    <a:pt x="1218" y="1309"/>
                  </a:cubicBezTo>
                  <a:cubicBezTo>
                    <a:pt x="1216" y="1338"/>
                    <a:pt x="1214" y="1367"/>
                    <a:pt x="1212" y="1395"/>
                  </a:cubicBezTo>
                  <a:cubicBezTo>
                    <a:pt x="940" y="1172"/>
                    <a:pt x="644" y="960"/>
                    <a:pt x="346" y="773"/>
                  </a:cubicBezTo>
                  <a:cubicBezTo>
                    <a:pt x="388" y="730"/>
                    <a:pt x="432" y="687"/>
                    <a:pt x="476" y="645"/>
                  </a:cubicBezTo>
                  <a:cubicBezTo>
                    <a:pt x="715" y="878"/>
                    <a:pt x="1001" y="1072"/>
                    <a:pt x="1274" y="1260"/>
                  </a:cubicBezTo>
                  <a:cubicBezTo>
                    <a:pt x="1281" y="1265"/>
                    <a:pt x="1289" y="1266"/>
                    <a:pt x="1295" y="1264"/>
                  </a:cubicBezTo>
                  <a:cubicBezTo>
                    <a:pt x="1279" y="1278"/>
                    <a:pt x="1274" y="1293"/>
                    <a:pt x="1299" y="1305"/>
                  </a:cubicBezTo>
                  <a:cubicBezTo>
                    <a:pt x="1342" y="1327"/>
                    <a:pt x="1405" y="1304"/>
                    <a:pt x="1450" y="1302"/>
                  </a:cubicBezTo>
                  <a:cubicBezTo>
                    <a:pt x="1590" y="1297"/>
                    <a:pt x="1733" y="1326"/>
                    <a:pt x="1867" y="1361"/>
                  </a:cubicBezTo>
                  <a:cubicBezTo>
                    <a:pt x="2230" y="1455"/>
                    <a:pt x="2358" y="1794"/>
                    <a:pt x="2345" y="2138"/>
                  </a:cubicBezTo>
                  <a:cubicBezTo>
                    <a:pt x="2343" y="2194"/>
                    <a:pt x="2411" y="2206"/>
                    <a:pt x="2441" y="2173"/>
                  </a:cubicBezTo>
                  <a:cubicBezTo>
                    <a:pt x="2730" y="2111"/>
                    <a:pt x="2504" y="1444"/>
                    <a:pt x="2448" y="1295"/>
                  </a:cubicBezTo>
                  <a:close/>
                  <a:moveTo>
                    <a:pt x="1192" y="1912"/>
                  </a:moveTo>
                  <a:cubicBezTo>
                    <a:pt x="881" y="1570"/>
                    <a:pt x="510" y="1267"/>
                    <a:pt x="147" y="983"/>
                  </a:cubicBezTo>
                  <a:cubicBezTo>
                    <a:pt x="176" y="952"/>
                    <a:pt x="205" y="920"/>
                    <a:pt x="236" y="888"/>
                  </a:cubicBezTo>
                  <a:cubicBezTo>
                    <a:pt x="490" y="1228"/>
                    <a:pt x="872" y="1441"/>
                    <a:pt x="1201" y="1700"/>
                  </a:cubicBezTo>
                  <a:cubicBezTo>
                    <a:pt x="1198" y="1755"/>
                    <a:pt x="1185" y="1842"/>
                    <a:pt x="1192" y="1912"/>
                  </a:cubicBezTo>
                  <a:close/>
                  <a:moveTo>
                    <a:pt x="1208" y="1464"/>
                  </a:moveTo>
                  <a:cubicBezTo>
                    <a:pt x="1206" y="1517"/>
                    <a:pt x="1205" y="1571"/>
                    <a:pt x="1204" y="1625"/>
                  </a:cubicBezTo>
                  <a:cubicBezTo>
                    <a:pt x="886" y="1374"/>
                    <a:pt x="526" y="1172"/>
                    <a:pt x="256" y="867"/>
                  </a:cubicBezTo>
                  <a:cubicBezTo>
                    <a:pt x="280" y="842"/>
                    <a:pt x="304" y="817"/>
                    <a:pt x="328" y="792"/>
                  </a:cubicBezTo>
                  <a:cubicBezTo>
                    <a:pt x="627" y="1004"/>
                    <a:pt x="894" y="1276"/>
                    <a:pt x="1208" y="1464"/>
                  </a:cubicBezTo>
                  <a:close/>
                  <a:moveTo>
                    <a:pt x="2344" y="1323"/>
                  </a:moveTo>
                  <a:cubicBezTo>
                    <a:pt x="2350" y="1336"/>
                    <a:pt x="2356" y="1352"/>
                    <a:pt x="2362" y="1368"/>
                  </a:cubicBezTo>
                  <a:cubicBezTo>
                    <a:pt x="2308" y="1312"/>
                    <a:pt x="2248" y="1260"/>
                    <a:pt x="2194" y="1207"/>
                  </a:cubicBezTo>
                  <a:cubicBezTo>
                    <a:pt x="2081" y="1096"/>
                    <a:pt x="1963" y="990"/>
                    <a:pt x="1844" y="886"/>
                  </a:cubicBezTo>
                  <a:cubicBezTo>
                    <a:pt x="1843" y="885"/>
                    <a:pt x="1842" y="885"/>
                    <a:pt x="1841" y="884"/>
                  </a:cubicBezTo>
                  <a:cubicBezTo>
                    <a:pt x="2061" y="943"/>
                    <a:pt x="2247" y="1080"/>
                    <a:pt x="2344" y="1323"/>
                  </a:cubicBezTo>
                  <a:close/>
                  <a:moveTo>
                    <a:pt x="1182" y="173"/>
                  </a:moveTo>
                  <a:cubicBezTo>
                    <a:pt x="1183" y="232"/>
                    <a:pt x="1190" y="291"/>
                    <a:pt x="1195" y="347"/>
                  </a:cubicBezTo>
                  <a:cubicBezTo>
                    <a:pt x="1178" y="336"/>
                    <a:pt x="1160" y="325"/>
                    <a:pt x="1145" y="314"/>
                  </a:cubicBezTo>
                  <a:cubicBezTo>
                    <a:pt x="1106" y="287"/>
                    <a:pt x="1067" y="262"/>
                    <a:pt x="1026" y="238"/>
                  </a:cubicBezTo>
                  <a:cubicBezTo>
                    <a:pt x="1077" y="212"/>
                    <a:pt x="1129" y="190"/>
                    <a:pt x="1182" y="173"/>
                  </a:cubicBezTo>
                  <a:close/>
                  <a:moveTo>
                    <a:pt x="987" y="258"/>
                  </a:moveTo>
                  <a:cubicBezTo>
                    <a:pt x="1029" y="285"/>
                    <a:pt x="1069" y="312"/>
                    <a:pt x="1108" y="342"/>
                  </a:cubicBezTo>
                  <a:cubicBezTo>
                    <a:pt x="1138" y="364"/>
                    <a:pt x="1167" y="394"/>
                    <a:pt x="1199" y="416"/>
                  </a:cubicBezTo>
                  <a:cubicBezTo>
                    <a:pt x="1201" y="446"/>
                    <a:pt x="1202" y="475"/>
                    <a:pt x="1204" y="505"/>
                  </a:cubicBezTo>
                  <a:cubicBezTo>
                    <a:pt x="1160" y="470"/>
                    <a:pt x="1110" y="441"/>
                    <a:pt x="1065" y="409"/>
                  </a:cubicBezTo>
                  <a:cubicBezTo>
                    <a:pt x="1012" y="372"/>
                    <a:pt x="956" y="337"/>
                    <a:pt x="896" y="310"/>
                  </a:cubicBezTo>
                  <a:cubicBezTo>
                    <a:pt x="926" y="292"/>
                    <a:pt x="957" y="274"/>
                    <a:pt x="987" y="258"/>
                  </a:cubicBezTo>
                  <a:close/>
                  <a:moveTo>
                    <a:pt x="861" y="333"/>
                  </a:moveTo>
                  <a:cubicBezTo>
                    <a:pt x="916" y="363"/>
                    <a:pt x="970" y="394"/>
                    <a:pt x="1023" y="429"/>
                  </a:cubicBezTo>
                  <a:cubicBezTo>
                    <a:pt x="1084" y="472"/>
                    <a:pt x="1141" y="527"/>
                    <a:pt x="1207" y="563"/>
                  </a:cubicBezTo>
                  <a:cubicBezTo>
                    <a:pt x="1208" y="589"/>
                    <a:pt x="1209" y="615"/>
                    <a:pt x="1211" y="641"/>
                  </a:cubicBezTo>
                  <a:cubicBezTo>
                    <a:pt x="1155" y="602"/>
                    <a:pt x="1087" y="572"/>
                    <a:pt x="1033" y="541"/>
                  </a:cubicBezTo>
                  <a:cubicBezTo>
                    <a:pt x="948" y="491"/>
                    <a:pt x="866" y="439"/>
                    <a:pt x="784" y="386"/>
                  </a:cubicBezTo>
                  <a:cubicBezTo>
                    <a:pt x="809" y="368"/>
                    <a:pt x="835" y="350"/>
                    <a:pt x="861" y="333"/>
                  </a:cubicBezTo>
                  <a:close/>
                  <a:moveTo>
                    <a:pt x="1399" y="1216"/>
                  </a:moveTo>
                  <a:cubicBezTo>
                    <a:pt x="1395" y="1217"/>
                    <a:pt x="1343" y="1233"/>
                    <a:pt x="1310" y="1254"/>
                  </a:cubicBezTo>
                  <a:cubicBezTo>
                    <a:pt x="1319" y="1241"/>
                    <a:pt x="1320" y="1221"/>
                    <a:pt x="1304" y="1208"/>
                  </a:cubicBezTo>
                  <a:cubicBezTo>
                    <a:pt x="1041" y="1006"/>
                    <a:pt x="765" y="823"/>
                    <a:pt x="502" y="621"/>
                  </a:cubicBezTo>
                  <a:cubicBezTo>
                    <a:pt x="535" y="589"/>
                    <a:pt x="570" y="559"/>
                    <a:pt x="604" y="529"/>
                  </a:cubicBezTo>
                  <a:cubicBezTo>
                    <a:pt x="916" y="755"/>
                    <a:pt x="1238" y="962"/>
                    <a:pt x="1536" y="1205"/>
                  </a:cubicBezTo>
                  <a:cubicBezTo>
                    <a:pt x="1489" y="1206"/>
                    <a:pt x="1443" y="1209"/>
                    <a:pt x="1399" y="1216"/>
                  </a:cubicBezTo>
                  <a:close/>
                  <a:moveTo>
                    <a:pt x="1598" y="1207"/>
                  </a:moveTo>
                  <a:cubicBezTo>
                    <a:pt x="1603" y="1198"/>
                    <a:pt x="1603" y="1186"/>
                    <a:pt x="1592" y="1176"/>
                  </a:cubicBezTo>
                  <a:cubicBezTo>
                    <a:pt x="1300" y="916"/>
                    <a:pt x="956" y="720"/>
                    <a:pt x="631" y="506"/>
                  </a:cubicBezTo>
                  <a:cubicBezTo>
                    <a:pt x="672" y="471"/>
                    <a:pt x="714" y="438"/>
                    <a:pt x="757" y="406"/>
                  </a:cubicBezTo>
                  <a:cubicBezTo>
                    <a:pt x="829" y="461"/>
                    <a:pt x="905" y="511"/>
                    <a:pt x="981" y="560"/>
                  </a:cubicBezTo>
                  <a:cubicBezTo>
                    <a:pt x="1054" y="609"/>
                    <a:pt x="1133" y="677"/>
                    <a:pt x="1215" y="715"/>
                  </a:cubicBezTo>
                  <a:cubicBezTo>
                    <a:pt x="1217" y="747"/>
                    <a:pt x="1219" y="779"/>
                    <a:pt x="1222" y="811"/>
                  </a:cubicBezTo>
                  <a:cubicBezTo>
                    <a:pt x="1205" y="829"/>
                    <a:pt x="1211" y="860"/>
                    <a:pt x="1232" y="872"/>
                  </a:cubicBezTo>
                  <a:cubicBezTo>
                    <a:pt x="1242" y="883"/>
                    <a:pt x="1259" y="886"/>
                    <a:pt x="1269" y="876"/>
                  </a:cubicBezTo>
                  <a:cubicBezTo>
                    <a:pt x="1316" y="867"/>
                    <a:pt x="1362" y="860"/>
                    <a:pt x="1409" y="855"/>
                  </a:cubicBezTo>
                  <a:cubicBezTo>
                    <a:pt x="1533" y="1006"/>
                    <a:pt x="1696" y="1128"/>
                    <a:pt x="1850" y="1247"/>
                  </a:cubicBezTo>
                  <a:cubicBezTo>
                    <a:pt x="1771" y="1226"/>
                    <a:pt x="1684" y="1212"/>
                    <a:pt x="1598" y="1207"/>
                  </a:cubicBezTo>
                  <a:close/>
                  <a:moveTo>
                    <a:pt x="1895" y="1259"/>
                  </a:moveTo>
                  <a:cubicBezTo>
                    <a:pt x="1891" y="1257"/>
                    <a:pt x="1887" y="1257"/>
                    <a:pt x="1883" y="1256"/>
                  </a:cubicBezTo>
                  <a:cubicBezTo>
                    <a:pt x="1896" y="1248"/>
                    <a:pt x="1904" y="1228"/>
                    <a:pt x="1890" y="1217"/>
                  </a:cubicBezTo>
                  <a:cubicBezTo>
                    <a:pt x="1737" y="1098"/>
                    <a:pt x="1583" y="989"/>
                    <a:pt x="1448" y="851"/>
                  </a:cubicBezTo>
                  <a:cubicBezTo>
                    <a:pt x="1505" y="847"/>
                    <a:pt x="1562" y="846"/>
                    <a:pt x="1619" y="849"/>
                  </a:cubicBezTo>
                  <a:cubicBezTo>
                    <a:pt x="1615" y="854"/>
                    <a:pt x="1613" y="861"/>
                    <a:pt x="1619" y="866"/>
                  </a:cubicBezTo>
                  <a:cubicBezTo>
                    <a:pt x="1789" y="1044"/>
                    <a:pt x="1970" y="1200"/>
                    <a:pt x="2134" y="1373"/>
                  </a:cubicBezTo>
                  <a:cubicBezTo>
                    <a:pt x="2066" y="1325"/>
                    <a:pt x="1987" y="1286"/>
                    <a:pt x="1895" y="1259"/>
                  </a:cubicBezTo>
                  <a:close/>
                  <a:moveTo>
                    <a:pt x="1639" y="851"/>
                  </a:moveTo>
                  <a:cubicBezTo>
                    <a:pt x="1707" y="855"/>
                    <a:pt x="1772" y="866"/>
                    <a:pt x="1836" y="883"/>
                  </a:cubicBezTo>
                  <a:cubicBezTo>
                    <a:pt x="1825" y="883"/>
                    <a:pt x="1816" y="895"/>
                    <a:pt x="1826" y="904"/>
                  </a:cubicBezTo>
                  <a:cubicBezTo>
                    <a:pt x="1931" y="1003"/>
                    <a:pt x="2036" y="1101"/>
                    <a:pt x="2138" y="1202"/>
                  </a:cubicBezTo>
                  <a:cubicBezTo>
                    <a:pt x="2235" y="1297"/>
                    <a:pt x="2314" y="1409"/>
                    <a:pt x="2410" y="1503"/>
                  </a:cubicBezTo>
                  <a:cubicBezTo>
                    <a:pt x="2430" y="1564"/>
                    <a:pt x="2449" y="1630"/>
                    <a:pt x="2463" y="1697"/>
                  </a:cubicBezTo>
                  <a:cubicBezTo>
                    <a:pt x="2297" y="1341"/>
                    <a:pt x="1920" y="1108"/>
                    <a:pt x="1639" y="851"/>
                  </a:cubicBezTo>
                  <a:close/>
                  <a:moveTo>
                    <a:pt x="2454" y="2027"/>
                  </a:moveTo>
                  <a:cubicBezTo>
                    <a:pt x="2448" y="1890"/>
                    <a:pt x="2418" y="1761"/>
                    <a:pt x="2364" y="1648"/>
                  </a:cubicBezTo>
                  <a:cubicBezTo>
                    <a:pt x="2389" y="1683"/>
                    <a:pt x="2413" y="1718"/>
                    <a:pt x="2435" y="1755"/>
                  </a:cubicBezTo>
                  <a:cubicBezTo>
                    <a:pt x="2444" y="1769"/>
                    <a:pt x="2463" y="1769"/>
                    <a:pt x="2474" y="1760"/>
                  </a:cubicBezTo>
                  <a:cubicBezTo>
                    <a:pt x="2490" y="1862"/>
                    <a:pt x="2489" y="1959"/>
                    <a:pt x="2454" y="2027"/>
                  </a:cubicBezTo>
                  <a:close/>
                </a:path>
              </a:pathLst>
            </a:custGeom>
            <a:solidFill>
              <a:srgbClr val="70AD47"/>
            </a:solidFill>
            <a:ln>
              <a:solidFill>
                <a:srgbClr val="6FAC46"/>
              </a:solidFill>
            </a:ln>
          </p:spPr>
        </p:sp>
      </p:grpSp>
      <p:sp>
        <p:nvSpPr>
          <p:cNvPr id="96" name="TextBox 10">
            <a:extLst>
              <a:ext uri="{FF2B5EF4-FFF2-40B4-BE49-F238E27FC236}">
                <a16:creationId xmlns:a16="http://schemas.microsoft.com/office/drawing/2014/main" id="{9551DB4D-4E70-4D4D-9E94-73696122D31D}"/>
              </a:ext>
            </a:extLst>
          </p:cNvPr>
          <p:cNvSpPr txBox="1"/>
          <p:nvPr/>
        </p:nvSpPr>
        <p:spPr>
          <a:xfrm>
            <a:off x="257987" y="5089627"/>
            <a:ext cx="11760200" cy="1328023"/>
          </a:xfrm>
          <a:prstGeom prst="round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We can use signals’ </a:t>
            </a:r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transition probability </a:t>
            </a:r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to identify the combined states of the clusters</a:t>
            </a:r>
            <a:endParaRPr lang="en-US" sz="3600" dirty="0">
              <a:solidFill>
                <a:schemeClr val="bg1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972" y="3885887"/>
            <a:ext cx="3166879" cy="2624800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0" y="3018"/>
            <a:ext cx="12192000" cy="6854982"/>
          </a:xfrm>
          <a:custGeom>
            <a:avLst/>
            <a:gdLst>
              <a:gd name="connsiteX0" fmla="*/ 10271396 w 12192000"/>
              <a:gd name="connsiteY0" fmla="*/ 4072225 h 6854982"/>
              <a:gd name="connsiteX1" fmla="*/ 9203867 w 12192000"/>
              <a:gd name="connsiteY1" fmla="*/ 5139754 h 6854982"/>
              <a:gd name="connsiteX2" fmla="*/ 10271396 w 12192000"/>
              <a:gd name="connsiteY2" fmla="*/ 6207283 h 6854982"/>
              <a:gd name="connsiteX3" fmla="*/ 11338925 w 12192000"/>
              <a:gd name="connsiteY3" fmla="*/ 5139754 h 6854982"/>
              <a:gd name="connsiteX4" fmla="*/ 10271396 w 12192000"/>
              <a:gd name="connsiteY4" fmla="*/ 4072225 h 6854982"/>
              <a:gd name="connsiteX5" fmla="*/ 0 w 12192000"/>
              <a:gd name="connsiteY5" fmla="*/ 0 h 6854982"/>
              <a:gd name="connsiteX6" fmla="*/ 12192000 w 12192000"/>
              <a:gd name="connsiteY6" fmla="*/ 0 h 6854982"/>
              <a:gd name="connsiteX7" fmla="*/ 12192000 w 12192000"/>
              <a:gd name="connsiteY7" fmla="*/ 6854982 h 6854982"/>
              <a:gd name="connsiteX8" fmla="*/ 0 w 12192000"/>
              <a:gd name="connsiteY8" fmla="*/ 6854982 h 68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4982">
                <a:moveTo>
                  <a:pt x="10271396" y="4072225"/>
                </a:moveTo>
                <a:cubicBezTo>
                  <a:pt x="9681816" y="4072225"/>
                  <a:pt x="9203867" y="4550174"/>
                  <a:pt x="9203867" y="5139754"/>
                </a:cubicBezTo>
                <a:cubicBezTo>
                  <a:pt x="9203867" y="5729334"/>
                  <a:pt x="9681816" y="6207283"/>
                  <a:pt x="10271396" y="6207283"/>
                </a:cubicBezTo>
                <a:cubicBezTo>
                  <a:pt x="10860976" y="6207283"/>
                  <a:pt x="11338925" y="5729334"/>
                  <a:pt x="11338925" y="5139754"/>
                </a:cubicBezTo>
                <a:cubicBezTo>
                  <a:pt x="11338925" y="4550174"/>
                  <a:pt x="10860976" y="4072225"/>
                  <a:pt x="10271396" y="40722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4982"/>
                </a:lnTo>
                <a:lnTo>
                  <a:pt x="0" y="6854982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0" y="258958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How does </a:t>
            </a:r>
            <a:r>
              <a:rPr lang="en-US" altLang="zh-CN" sz="6000" dirty="0" err="1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FlipTracer</a:t>
            </a:r>
            <a:r>
              <a:rPr lang="en-US" altLang="zh-CN" sz="60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 work?</a:t>
            </a:r>
            <a:endParaRPr lang="zh-CN" altLang="en-US" sz="6000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639300" y="4292600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42761" y="4095750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05950" y="4811036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55575" y="4823678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893299" y="5896742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396760" y="5864756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418745" y="5240864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107398" y="4974164"/>
            <a:ext cx="266700" cy="2667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1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94" y="2748499"/>
            <a:ext cx="3166879" cy="2624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777" y="2886383"/>
            <a:ext cx="2361396" cy="2247928"/>
          </a:xfrm>
          <a:prstGeom prst="rect">
            <a:avLst/>
          </a:prstGeom>
        </p:spPr>
      </p:pic>
      <p:sp>
        <p:nvSpPr>
          <p:cNvPr id="81" name="弧形 80"/>
          <p:cNvSpPr/>
          <p:nvPr/>
        </p:nvSpPr>
        <p:spPr>
          <a:xfrm rot="987117">
            <a:off x="4129222" y="4430959"/>
            <a:ext cx="685800" cy="1479036"/>
          </a:xfrm>
          <a:prstGeom prst="arc">
            <a:avLst>
              <a:gd name="adj1" fmla="val 16200000"/>
              <a:gd name="adj2" fmla="val 690830"/>
            </a:avLst>
          </a:prstGeom>
          <a:ln w="38100">
            <a:solidFill>
              <a:srgbClr val="FF0000"/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2371" y="1313230"/>
            <a:ext cx="579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The One-Flip-Graph (OFG) is denoted as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: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00561" y="1333867"/>
                <a:ext cx="1879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𝑶𝑭𝑮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561" y="1333867"/>
                <a:ext cx="187974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47" r="-5195" b="-3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1643799" y="1818732"/>
            <a:ext cx="8822532" cy="413639"/>
            <a:chOff x="1643799" y="1749720"/>
            <a:chExt cx="8822532" cy="413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643799" y="1749720"/>
                  <a:ext cx="1875770" cy="4136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799" y="1749720"/>
                  <a:ext cx="1875770" cy="41363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3390272" y="1785316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denotes the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4675065" y="1768063"/>
                  <a:ext cx="10658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065" y="1768063"/>
                  <a:ext cx="106586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矩形 113"/>
                <p:cNvSpPr/>
                <p:nvPr/>
              </p:nvSpPr>
              <p:spPr>
                <a:xfrm>
                  <a:off x="5641741" y="1777207"/>
                  <a:ext cx="48245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latin typeface="Seravek" charset="0"/>
                      <a:ea typeface="Seravek" charset="0"/>
                      <a:cs typeface="Seravek" charset="0"/>
                    </a:rPr>
                    <a:t>symbol clusters, where </a:t>
                  </a:r>
                  <a14:m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  <a:ea typeface="Seravek" charset="0"/>
                          <a:cs typeface="Seravek" charset="0"/>
                        </a:rPr>
                        <m:t>𝑁</m:t>
                      </m:r>
                    </m:oMath>
                  </a14:m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latin typeface="Seravek" charset="0"/>
                      <a:ea typeface="Seravek" charset="0"/>
                      <a:cs typeface="Seravek" charset="0"/>
                    </a:rPr>
                    <a:t> is the number of tags</a:t>
                  </a:r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Seravek" charset="0"/>
                    <a:ea typeface="Seravek" charset="0"/>
                    <a:cs typeface="Seravek" charset="0"/>
                  </a:endParaRPr>
                </a:p>
              </p:txBody>
            </p:sp>
          </mc:Choice>
          <mc:Fallback xmlns="">
            <p:sp>
              <p:nvSpPr>
                <p:cNvPr id="114" name="矩形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741" y="1777207"/>
                  <a:ext cx="482459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10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组合 6"/>
          <p:cNvGrpSpPr/>
          <p:nvPr/>
        </p:nvGrpSpPr>
        <p:grpSpPr>
          <a:xfrm>
            <a:off x="3060789" y="2172252"/>
            <a:ext cx="6335801" cy="410984"/>
            <a:chOff x="3060789" y="2103240"/>
            <a:chExt cx="6335801" cy="410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3060789" y="2144892"/>
                  <a:ext cx="4587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789" y="2144892"/>
                  <a:ext cx="45878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矩形 114"/>
            <p:cNvSpPr/>
            <p:nvPr/>
          </p:nvSpPr>
          <p:spPr>
            <a:xfrm>
              <a:off x="3358769" y="2144393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if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579092" y="2127140"/>
                  <a:ext cx="4461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092" y="2127140"/>
                  <a:ext cx="4461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矩形 115"/>
                <p:cNvSpPr/>
                <p:nvPr/>
              </p:nvSpPr>
              <p:spPr>
                <a:xfrm>
                  <a:off x="4356489" y="2105325"/>
                  <a:ext cx="444865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矩形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489" y="2105325"/>
                  <a:ext cx="444865" cy="39164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矩形 116"/>
            <p:cNvSpPr/>
            <p:nvPr/>
          </p:nvSpPr>
          <p:spPr>
            <a:xfrm>
              <a:off x="3903463" y="2109887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and 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76580" y="2103240"/>
              <a:ext cx="31534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are neighbor clusters, we have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矩形 117"/>
                <p:cNvSpPr/>
                <p:nvPr/>
              </p:nvSpPr>
              <p:spPr>
                <a:xfrm>
                  <a:off x="7830007" y="2109887"/>
                  <a:ext cx="1566583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矩形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0007" y="2109887"/>
                  <a:ext cx="1566583" cy="39164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1067182" y="5373299"/>
            <a:ext cx="8988166" cy="1003501"/>
            <a:chOff x="1067182" y="5373299"/>
            <a:chExt cx="8988166" cy="1003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73341" y="5373299"/>
              <a:ext cx="7082007" cy="100350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067182" y="5551884"/>
              <a:ext cx="17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/>
                <a:t>Transition probability</a:t>
              </a:r>
              <a:endParaRPr lang="zh-CN" altLang="en-US" b="1" dirty="0"/>
            </a:p>
          </p:txBody>
        </p:sp>
      </p:grpSp>
      <p:sp>
        <p:nvSpPr>
          <p:cNvPr id="83" name="弧形 82"/>
          <p:cNvSpPr/>
          <p:nvPr/>
        </p:nvSpPr>
        <p:spPr>
          <a:xfrm rot="12685098">
            <a:off x="3278865" y="3013657"/>
            <a:ext cx="1730304" cy="3036859"/>
          </a:xfrm>
          <a:prstGeom prst="arc">
            <a:avLst/>
          </a:prstGeom>
          <a:ln w="38100">
            <a:solidFill>
              <a:srgbClr val="333399"/>
            </a:solidFill>
            <a:prstDash val="sys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807817" y="2907964"/>
            <a:ext cx="3225076" cy="2262513"/>
            <a:chOff x="5807817" y="2907964"/>
            <a:chExt cx="3225076" cy="2262513"/>
          </a:xfrm>
        </p:grpSpPr>
        <p:sp>
          <p:nvSpPr>
            <p:cNvPr id="98" name="右箭头 97"/>
            <p:cNvSpPr/>
            <p:nvPr/>
          </p:nvSpPr>
          <p:spPr>
            <a:xfrm>
              <a:off x="5807817" y="3825379"/>
              <a:ext cx="411950" cy="25908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6176" y="2907964"/>
              <a:ext cx="2376717" cy="2262513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176489" y="3361686"/>
            <a:ext cx="671324" cy="1524000"/>
            <a:chOff x="3167042" y="3371850"/>
            <a:chExt cx="671324" cy="1524000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195638" y="3371850"/>
              <a:ext cx="383454" cy="404813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167042" y="3957638"/>
              <a:ext cx="671324" cy="938212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222460" y="3752512"/>
              <a:ext cx="205064" cy="108531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178105" y="3088124"/>
            <a:ext cx="1195357" cy="1748554"/>
            <a:chOff x="3195638" y="3099364"/>
            <a:chExt cx="1195357" cy="1748554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3195638" y="3752009"/>
              <a:ext cx="242280" cy="121249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587107" y="3798400"/>
              <a:ext cx="803888" cy="1049518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625038" y="3099364"/>
              <a:ext cx="517437" cy="549963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616095" y="3081612"/>
            <a:ext cx="1529480" cy="809030"/>
            <a:chOff x="3616095" y="3081612"/>
            <a:chExt cx="1529480" cy="80903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259715" y="3081612"/>
              <a:ext cx="885860" cy="80903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785516" y="3105578"/>
              <a:ext cx="292896" cy="20961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3616095" y="3142373"/>
              <a:ext cx="492567" cy="509032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265280" y="3099364"/>
            <a:ext cx="862652" cy="1768009"/>
            <a:chOff x="4265280" y="3099364"/>
            <a:chExt cx="862652" cy="1768009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4414154" y="4071267"/>
              <a:ext cx="713778" cy="796106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4581094" y="4012442"/>
              <a:ext cx="514388" cy="25376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4265280" y="3099364"/>
              <a:ext cx="862535" cy="774258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3782594" y="3367816"/>
            <a:ext cx="1312888" cy="1515873"/>
            <a:chOff x="3782594" y="3367816"/>
            <a:chExt cx="1312888" cy="1515873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3949582" y="4381143"/>
              <a:ext cx="464572" cy="502546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3782594" y="3367816"/>
              <a:ext cx="689528" cy="834742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4601675" y="4008272"/>
              <a:ext cx="493807" cy="25793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167042" y="3954919"/>
            <a:ext cx="1239715" cy="1065950"/>
            <a:chOff x="3167042" y="3954919"/>
            <a:chExt cx="1239715" cy="1065950"/>
          </a:xfrm>
        </p:grpSpPr>
        <p:cxnSp>
          <p:nvCxnSpPr>
            <p:cNvPr id="65" name="直接连接符 64"/>
            <p:cNvCxnSpPr/>
            <p:nvPr/>
          </p:nvCxnSpPr>
          <p:spPr>
            <a:xfrm flipH="1" flipV="1">
              <a:off x="3167042" y="3954919"/>
              <a:ext cx="662657" cy="935505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3942488" y="4388003"/>
              <a:ext cx="464269" cy="512706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4030165" y="4994759"/>
              <a:ext cx="249475" cy="2611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3595095" y="3810892"/>
            <a:ext cx="1540234" cy="1213315"/>
            <a:chOff x="3595095" y="3810892"/>
            <a:chExt cx="1540234" cy="1213315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3989051" y="5000538"/>
              <a:ext cx="272566" cy="23669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3595095" y="3810892"/>
              <a:ext cx="800719" cy="1051345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4432109" y="4060900"/>
              <a:ext cx="703220" cy="801337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3205085" y="3092201"/>
            <a:ext cx="1303507" cy="1116737"/>
            <a:chOff x="3205085" y="3101727"/>
            <a:chExt cx="1303507" cy="1116737"/>
          </a:xfrm>
        </p:grpSpPr>
        <p:cxnSp>
          <p:nvCxnSpPr>
            <p:cNvPr id="82" name="直接连接符 81"/>
            <p:cNvCxnSpPr/>
            <p:nvPr/>
          </p:nvCxnSpPr>
          <p:spPr>
            <a:xfrm flipH="1">
              <a:off x="3205085" y="3400893"/>
              <a:ext cx="417467" cy="388547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764835" y="3380833"/>
              <a:ext cx="743757" cy="837631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794942" y="3101727"/>
              <a:ext cx="276674" cy="159470"/>
            </a:xfrm>
            <a:prstGeom prst="line">
              <a:avLst/>
            </a:prstGeom>
            <a:ln w="3492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Building the One-Flip-Graph</a:t>
            </a:r>
            <a:endParaRPr lang="zh-CN" altLang="en-US" sz="6600" dirty="0"/>
          </a:p>
        </p:txBody>
      </p:sp>
      <p:sp>
        <p:nvSpPr>
          <p:cNvPr id="64" name="文本框 63"/>
          <p:cNvSpPr txBox="1"/>
          <p:nvPr/>
        </p:nvSpPr>
        <p:spPr>
          <a:xfrm>
            <a:off x="11401748" y="6404941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11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94" y="1389025"/>
            <a:ext cx="996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Correcting false connections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that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connects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two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non-neighbor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clusters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32" y="1994963"/>
            <a:ext cx="2638301" cy="358560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57066" y="2028107"/>
            <a:ext cx="1542157" cy="2466931"/>
            <a:chOff x="1974566" y="2280932"/>
            <a:chExt cx="1542157" cy="2466931"/>
          </a:xfrm>
        </p:grpSpPr>
        <p:sp>
          <p:nvSpPr>
            <p:cNvPr id="5" name="椭圆 4"/>
            <p:cNvSpPr/>
            <p:nvPr/>
          </p:nvSpPr>
          <p:spPr>
            <a:xfrm>
              <a:off x="3015003" y="2280932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1</a:t>
              </a:r>
              <a:endParaRPr lang="zh-CN" altLang="en-US" sz="2800" b="1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974566" y="3262007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2</a:t>
              </a:r>
              <a:endParaRPr lang="zh-CN" altLang="en-US" sz="2800" b="1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26524" y="3272020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3</a:t>
              </a:r>
              <a:endParaRPr lang="zh-CN" altLang="en-US" sz="2800" b="1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993616" y="4257664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5</a:t>
              </a:r>
              <a:endParaRPr lang="zh-CN" altLang="en-US" sz="2800" b="1" dirty="0"/>
            </a:p>
          </p:txBody>
        </p:sp>
        <p:cxnSp>
          <p:nvCxnSpPr>
            <p:cNvPr id="10" name="直接连接符 9"/>
            <p:cNvCxnSpPr>
              <a:endCxn id="5" idx="3"/>
            </p:cNvCxnSpPr>
            <p:nvPr/>
          </p:nvCxnSpPr>
          <p:spPr>
            <a:xfrm flipV="1">
              <a:off x="2311400" y="2699343"/>
              <a:ext cx="775391" cy="5626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9" idx="0"/>
            </p:cNvCxnSpPr>
            <p:nvPr/>
          </p:nvCxnSpPr>
          <p:spPr>
            <a:xfrm flipV="1">
              <a:off x="3271624" y="2734899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311400" y="3641596"/>
              <a:ext cx="763666" cy="61606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2223268" y="3736375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651258" y="2024334"/>
            <a:ext cx="2582687" cy="3458579"/>
            <a:chOff x="1968758" y="2280932"/>
            <a:chExt cx="2582687" cy="3458579"/>
          </a:xfrm>
        </p:grpSpPr>
        <p:cxnSp>
          <p:nvCxnSpPr>
            <p:cNvPr id="42" name="直接连接符 41"/>
            <p:cNvCxnSpPr>
              <a:stCxn id="37" idx="0"/>
            </p:cNvCxnSpPr>
            <p:nvPr/>
          </p:nvCxnSpPr>
          <p:spPr>
            <a:xfrm flipV="1">
              <a:off x="3265816" y="2734899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3028563" y="5249312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8</a:t>
              </a:r>
              <a:endParaRPr lang="zh-CN" altLang="en-US" sz="2800" b="1" dirty="0"/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195" y="2280932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1</a:t>
              </a:r>
              <a:endParaRPr lang="zh-CN" altLang="en-US" sz="2800" b="1" dirty="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68758" y="3262007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2</a:t>
              </a:r>
              <a:endParaRPr lang="zh-CN" altLang="en-US" sz="2800" b="1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3020716" y="3272020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3</a:t>
              </a:r>
              <a:endParaRPr lang="zh-CN" altLang="en-US" sz="2800" b="1" dirty="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987808" y="4257664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5</a:t>
              </a:r>
              <a:endParaRPr lang="zh-CN" altLang="en-US" sz="2800" b="1" dirty="0"/>
            </a:p>
          </p:txBody>
        </p:sp>
        <p:cxnSp>
          <p:nvCxnSpPr>
            <p:cNvPr id="39" name="直接连接符 38"/>
            <p:cNvCxnSpPr>
              <a:endCxn id="35" idx="3"/>
            </p:cNvCxnSpPr>
            <p:nvPr/>
          </p:nvCxnSpPr>
          <p:spPr>
            <a:xfrm flipV="1">
              <a:off x="2305592" y="2699343"/>
              <a:ext cx="775391" cy="5626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2217460" y="3736375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3426080" y="3688427"/>
              <a:ext cx="953827" cy="81433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4061246" y="4268601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7</a:t>
              </a:r>
              <a:endParaRPr lang="zh-CN" altLang="en-US" sz="2800" b="1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 flipV="1">
              <a:off x="2233412" y="4736111"/>
              <a:ext cx="936993" cy="6378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494869" y="4757876"/>
              <a:ext cx="763666" cy="61606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124786" y="2359504"/>
            <a:ext cx="2724086" cy="2058533"/>
            <a:chOff x="5124786" y="2359504"/>
            <a:chExt cx="2724086" cy="2058533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786" y="2359504"/>
              <a:ext cx="2724086" cy="2058533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5137486" y="2383659"/>
              <a:ext cx="1597397" cy="1553773"/>
              <a:chOff x="5233088" y="3023964"/>
              <a:chExt cx="1700815" cy="165436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6383179" y="3023964"/>
                <a:ext cx="550724" cy="5507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1</a:t>
                </a:r>
                <a:endParaRPr lang="zh-CN" altLang="en-US" sz="3200" b="1" dirty="0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233088" y="4125225"/>
                <a:ext cx="550724" cy="5507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2</a:t>
                </a:r>
                <a:endParaRPr lang="zh-CN" altLang="en-US" sz="3200" b="1" dirty="0"/>
              </a:p>
            </p:txBody>
          </p:sp>
          <p:cxnSp>
            <p:nvCxnSpPr>
              <p:cNvPr id="60" name="直接连接符 59"/>
              <p:cNvCxnSpPr>
                <a:stCxn id="58" idx="4"/>
              </p:cNvCxnSpPr>
              <p:nvPr/>
            </p:nvCxnSpPr>
            <p:spPr>
              <a:xfrm>
                <a:off x="6658541" y="3574688"/>
                <a:ext cx="0" cy="616312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6383179" y="4127606"/>
                <a:ext cx="550724" cy="5507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3</a:t>
                </a:r>
                <a:endParaRPr lang="zh-CN" altLang="en-US" sz="3200" b="1" dirty="0"/>
              </a:p>
            </p:txBody>
          </p:sp>
          <p:cxnSp>
            <p:nvCxnSpPr>
              <p:cNvPr id="63" name="直接连接符 62"/>
              <p:cNvCxnSpPr>
                <a:stCxn id="58" idx="4"/>
                <a:endCxn id="62" idx="0"/>
              </p:cNvCxnSpPr>
              <p:nvPr/>
            </p:nvCxnSpPr>
            <p:spPr>
              <a:xfrm>
                <a:off x="6658541" y="3574688"/>
                <a:ext cx="0" cy="55291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5783812" y="4387887"/>
                <a:ext cx="599367" cy="23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>
                <a:endCxn id="58" idx="3"/>
              </p:cNvCxnSpPr>
              <p:nvPr/>
            </p:nvCxnSpPr>
            <p:spPr>
              <a:xfrm flipV="1">
                <a:off x="5359520" y="3494036"/>
                <a:ext cx="1104311" cy="79922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8518882" y="2592837"/>
            <a:ext cx="2631718" cy="2599430"/>
            <a:chOff x="8518882" y="2592837"/>
            <a:chExt cx="2631718" cy="259943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8882" y="2592837"/>
              <a:ext cx="2631718" cy="2599430"/>
            </a:xfrm>
            <a:prstGeom prst="rect">
              <a:avLst/>
            </a:prstGeom>
          </p:spPr>
        </p:pic>
        <p:grpSp>
          <p:nvGrpSpPr>
            <p:cNvPr id="91" name="组合 90"/>
            <p:cNvGrpSpPr/>
            <p:nvPr/>
          </p:nvGrpSpPr>
          <p:grpSpPr>
            <a:xfrm>
              <a:off x="8518882" y="2604926"/>
              <a:ext cx="1574477" cy="2490481"/>
              <a:chOff x="8518882" y="3149851"/>
              <a:chExt cx="1574477" cy="2490481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8518882" y="3149851"/>
                <a:ext cx="517237" cy="5172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2</a:t>
                </a:r>
                <a:endParaRPr lang="zh-CN" altLang="en-US" sz="3200" b="1" dirty="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576122" y="4150697"/>
                <a:ext cx="517237" cy="5172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6</a:t>
                </a:r>
                <a:endParaRPr lang="zh-CN" altLang="en-US" sz="3200" b="1" dirty="0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8829286" y="3630131"/>
                <a:ext cx="1005454" cy="17132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78"/>
              <p:cNvSpPr/>
              <p:nvPr/>
            </p:nvSpPr>
            <p:spPr>
              <a:xfrm>
                <a:off x="9576122" y="5123095"/>
                <a:ext cx="517237" cy="5172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8</a:t>
                </a:r>
                <a:endParaRPr lang="zh-CN" altLang="en-US" sz="3200" b="1" dirty="0"/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 flipH="1" flipV="1">
                <a:off x="8932705" y="3560348"/>
                <a:ext cx="866139" cy="63958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9834740" y="4609296"/>
                <a:ext cx="0" cy="51929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矩形 92"/>
          <p:cNvSpPr/>
          <p:nvPr/>
        </p:nvSpPr>
        <p:spPr>
          <a:xfrm>
            <a:off x="6958578" y="3488521"/>
            <a:ext cx="3243419" cy="584775"/>
          </a:xfrm>
          <a:prstGeom prst="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Abnormal Loop</a:t>
            </a:r>
            <a:endParaRPr lang="zh-CN" altLang="en-US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11594" y="5693518"/>
            <a:ext cx="1098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W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 can avoid forming false connections by detecting such </a:t>
            </a:r>
            <a:r>
              <a:rPr lang="zh-CN" altLang="en-US" sz="24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abnormal loops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57817" y="2023367"/>
            <a:ext cx="2582687" cy="3458579"/>
            <a:chOff x="1653288" y="2024028"/>
            <a:chExt cx="2582687" cy="3458579"/>
          </a:xfrm>
        </p:grpSpPr>
        <p:grpSp>
          <p:nvGrpSpPr>
            <p:cNvPr id="64" name="组合 63"/>
            <p:cNvGrpSpPr/>
            <p:nvPr/>
          </p:nvGrpSpPr>
          <p:grpSpPr>
            <a:xfrm>
              <a:off x="1653288" y="2024028"/>
              <a:ext cx="2582687" cy="3458579"/>
              <a:chOff x="1968758" y="2280932"/>
              <a:chExt cx="2582687" cy="3458579"/>
            </a:xfrm>
          </p:grpSpPr>
          <p:cxnSp>
            <p:nvCxnSpPr>
              <p:cNvPr id="66" name="直接连接符 65"/>
              <p:cNvCxnSpPr>
                <a:stCxn id="72" idx="0"/>
              </p:cNvCxnSpPr>
              <p:nvPr/>
            </p:nvCxnSpPr>
            <p:spPr>
              <a:xfrm flipV="1">
                <a:off x="3265816" y="2734899"/>
                <a:ext cx="3456" cy="537121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/>
              <p:cNvSpPr/>
              <p:nvPr/>
            </p:nvSpPr>
            <p:spPr>
              <a:xfrm>
                <a:off x="3028563" y="5249312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8</a:t>
                </a:r>
                <a:endParaRPr lang="zh-CN" altLang="en-US" sz="2800" b="1" dirty="0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009195" y="2280932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1</a:t>
                </a:r>
                <a:endParaRPr lang="zh-CN" altLang="en-US" sz="2800" b="1" dirty="0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968758" y="3262007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2</a:t>
                </a:r>
                <a:endParaRPr lang="zh-CN" altLang="en-US" sz="2800" b="1" dirty="0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0716" y="3272020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3</a:t>
                </a:r>
                <a:endParaRPr lang="zh-CN" altLang="en-US" sz="2800" b="1" dirty="0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987808" y="4257664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5</a:t>
                </a:r>
                <a:endParaRPr lang="zh-CN" altLang="en-US" sz="2800" b="1" dirty="0"/>
              </a:p>
            </p:txBody>
          </p:sp>
          <p:cxnSp>
            <p:nvCxnSpPr>
              <p:cNvPr id="74" name="直接连接符 73"/>
              <p:cNvCxnSpPr>
                <a:endCxn id="69" idx="3"/>
              </p:cNvCxnSpPr>
              <p:nvPr/>
            </p:nvCxnSpPr>
            <p:spPr>
              <a:xfrm flipV="1">
                <a:off x="2305592" y="2699343"/>
                <a:ext cx="775391" cy="562664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2217460" y="3736375"/>
                <a:ext cx="3456" cy="537121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 flipV="1">
                <a:off x="3426080" y="3688427"/>
                <a:ext cx="953827" cy="814336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椭圆 83"/>
              <p:cNvSpPr/>
              <p:nvPr/>
            </p:nvSpPr>
            <p:spPr>
              <a:xfrm>
                <a:off x="4061246" y="4268601"/>
                <a:ext cx="490199" cy="49019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7</a:t>
                </a:r>
                <a:endParaRPr lang="zh-CN" altLang="en-US" sz="2800" b="1" dirty="0"/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 flipH="1" flipV="1">
                <a:off x="2233412" y="4736111"/>
                <a:ext cx="936993" cy="637833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椭圆 86"/>
            <p:cNvSpPr/>
            <p:nvPr/>
          </p:nvSpPr>
          <p:spPr>
            <a:xfrm>
              <a:off x="3740272" y="3019194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4</a:t>
              </a:r>
              <a:endParaRPr lang="zh-CN" altLang="en-US" sz="2800" b="1" dirty="0"/>
            </a:p>
          </p:txBody>
        </p:sp>
        <p:sp>
          <p:nvSpPr>
            <p:cNvPr id="88" name="椭圆 87"/>
            <p:cNvSpPr/>
            <p:nvPr/>
          </p:nvSpPr>
          <p:spPr>
            <a:xfrm>
              <a:off x="2725974" y="4003710"/>
              <a:ext cx="490199" cy="49019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6</a:t>
              </a:r>
              <a:endParaRPr lang="zh-CN" altLang="en-US" sz="2800" b="1" dirty="0"/>
            </a:p>
          </p:txBody>
        </p:sp>
        <p:cxnSp>
          <p:nvCxnSpPr>
            <p:cNvPr id="89" name="直接连接符 88"/>
            <p:cNvCxnSpPr>
              <a:endCxn id="87" idx="3"/>
            </p:cNvCxnSpPr>
            <p:nvPr/>
          </p:nvCxnSpPr>
          <p:spPr>
            <a:xfrm flipV="1">
              <a:off x="2992672" y="3437605"/>
              <a:ext cx="819388" cy="6615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V="1">
              <a:off x="3996330" y="3499381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2965394" y="4436405"/>
              <a:ext cx="3456" cy="53712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矩形 91"/>
          <p:cNvSpPr/>
          <p:nvPr/>
        </p:nvSpPr>
        <p:spPr>
          <a:xfrm>
            <a:off x="1678520" y="3409174"/>
            <a:ext cx="2687987" cy="584775"/>
          </a:xfrm>
          <a:prstGeom prst="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zh-CN" alt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orrect </a:t>
            </a:r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zh-CN" alt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oop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Correcting the false connections</a:t>
            </a:r>
            <a:endParaRPr lang="zh-CN" altLang="en-US" sz="6600" dirty="0"/>
          </a:p>
        </p:txBody>
      </p:sp>
      <p:sp>
        <p:nvSpPr>
          <p:cNvPr id="111" name="文本框 110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8" grpId="0"/>
      <p:bldP spid="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nodes</a:t>
            </a:r>
            <a:endParaRPr lang="zh-CN" altLang="en-US" sz="6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1401748" y="64049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13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52" y="2318159"/>
            <a:ext cx="3068707" cy="4170551"/>
          </a:xfrm>
          <a:prstGeom prst="rect">
            <a:avLst/>
          </a:prstGeom>
        </p:spPr>
      </p:pic>
      <p:grpSp>
        <p:nvGrpSpPr>
          <p:cNvPr id="37" name="组合 1"/>
          <p:cNvGrpSpPr/>
          <p:nvPr/>
        </p:nvGrpSpPr>
        <p:grpSpPr>
          <a:xfrm>
            <a:off x="5551180" y="2113510"/>
            <a:ext cx="1309237" cy="830136"/>
            <a:chOff x="3410148" y="1728882"/>
            <a:chExt cx="1309237" cy="830136"/>
          </a:xfrm>
        </p:grpSpPr>
        <p:sp>
          <p:nvSpPr>
            <p:cNvPr id="38" name="椭圆 37"/>
            <p:cNvSpPr/>
            <p:nvPr/>
          </p:nvSpPr>
          <p:spPr>
            <a:xfrm>
              <a:off x="3410148" y="1950562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10537" y="1728882"/>
              <a:ext cx="708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2E75B6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LLL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弧形 6"/>
          <p:cNvSpPr/>
          <p:nvPr/>
        </p:nvSpPr>
        <p:spPr>
          <a:xfrm rot="7135743">
            <a:off x="4661381" y="993170"/>
            <a:ext cx="1998921" cy="2339163"/>
          </a:xfrm>
          <a:prstGeom prst="arc">
            <a:avLst>
              <a:gd name="adj1" fmla="val 16200000"/>
              <a:gd name="adj2" fmla="val 11507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70"/>
          <p:cNvSpPr/>
          <p:nvPr/>
        </p:nvSpPr>
        <p:spPr>
          <a:xfrm rot="7135743">
            <a:off x="3363248" y="-338906"/>
            <a:ext cx="4595188" cy="5003314"/>
          </a:xfrm>
          <a:prstGeom prst="arc">
            <a:avLst>
              <a:gd name="adj1" fmla="val 16805427"/>
              <a:gd name="adj2" fmla="val 11507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71"/>
          <p:cNvSpPr/>
          <p:nvPr/>
        </p:nvSpPr>
        <p:spPr>
          <a:xfrm rot="7135743">
            <a:off x="3363246" y="804094"/>
            <a:ext cx="4595188" cy="5003314"/>
          </a:xfrm>
          <a:prstGeom prst="arc">
            <a:avLst>
              <a:gd name="adj1" fmla="val 16805427"/>
              <a:gd name="adj2" fmla="val 11507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559942" y="2426143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80309" y="308161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58358" y="439263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37312" y="58815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7" name="组合 11"/>
          <p:cNvGrpSpPr/>
          <p:nvPr/>
        </p:nvGrpSpPr>
        <p:grpSpPr>
          <a:xfrm>
            <a:off x="4782213" y="1691497"/>
            <a:ext cx="1103187" cy="626661"/>
            <a:chOff x="2641181" y="1306869"/>
            <a:chExt cx="1103187" cy="626661"/>
          </a:xfrm>
        </p:grpSpPr>
        <p:sp>
          <p:nvSpPr>
            <p:cNvPr id="48" name="文本框 47"/>
            <p:cNvSpPr txBox="1"/>
            <p:nvPr/>
          </p:nvSpPr>
          <p:spPr>
            <a:xfrm>
              <a:off x="2641181" y="1306869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Anchor</a:t>
              </a:r>
              <a:endParaRPr lang="zh-CN" altLang="en-US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9" name="直接箭头连接符 8"/>
            <p:cNvCxnSpPr/>
            <p:nvPr/>
          </p:nvCxnSpPr>
          <p:spPr>
            <a:xfrm>
              <a:off x="3410148" y="1703521"/>
              <a:ext cx="154267" cy="2300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13"/>
          <p:cNvGrpSpPr/>
          <p:nvPr/>
        </p:nvGrpSpPr>
        <p:grpSpPr>
          <a:xfrm>
            <a:off x="7906222" y="2943646"/>
            <a:ext cx="558654" cy="3155982"/>
            <a:chOff x="10515600" y="2559018"/>
            <a:chExt cx="558654" cy="3155982"/>
          </a:xfrm>
        </p:grpSpPr>
        <p:cxnSp>
          <p:nvCxnSpPr>
            <p:cNvPr id="51" name="直接箭头连接符 9"/>
            <p:cNvCxnSpPr/>
            <p:nvPr/>
          </p:nvCxnSpPr>
          <p:spPr>
            <a:xfrm>
              <a:off x="10515600" y="2559018"/>
              <a:ext cx="0" cy="3155982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 rot="5400000">
              <a:off x="9715549" y="3787973"/>
              <a:ext cx="2255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Layer by layer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5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331431" y="2104318"/>
            <a:ext cx="3068707" cy="4377127"/>
            <a:chOff x="6936604" y="1726954"/>
            <a:chExt cx="3068707" cy="437712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6604" y="1933530"/>
              <a:ext cx="3068707" cy="4170551"/>
            </a:xfrm>
            <a:prstGeom prst="rect">
              <a:avLst/>
            </a:prstGeom>
          </p:spPr>
        </p:pic>
        <p:sp>
          <p:nvSpPr>
            <p:cNvPr id="88" name="文本框 87"/>
            <p:cNvSpPr txBox="1"/>
            <p:nvPr/>
          </p:nvSpPr>
          <p:spPr>
            <a:xfrm>
              <a:off x="8756725" y="1726954"/>
              <a:ext cx="708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2E75B6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LLL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8148269" y="1950562"/>
              <a:ext cx="608456" cy="60845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395277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nodes</a:t>
            </a:r>
            <a:endParaRPr lang="zh-CN" altLang="en-US" sz="6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327460" y="2847450"/>
            <a:ext cx="1304742" cy="1234180"/>
            <a:chOff x="6932633" y="2847450"/>
            <a:chExt cx="1304742" cy="1234180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7289336" y="2847450"/>
              <a:ext cx="948039" cy="665457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6932633" y="3473174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2</a:t>
              </a:r>
              <a:endParaRPr lang="zh-CN" altLang="en-US" sz="32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43096" y="2953414"/>
            <a:ext cx="608456" cy="1123038"/>
            <a:chOff x="8148269" y="2953414"/>
            <a:chExt cx="608456" cy="1123038"/>
          </a:xfrm>
        </p:grpSpPr>
        <p:cxnSp>
          <p:nvCxnSpPr>
            <p:cNvPr id="86" name="直接连接符 85"/>
            <p:cNvCxnSpPr/>
            <p:nvPr/>
          </p:nvCxnSpPr>
          <p:spPr>
            <a:xfrm flipV="1">
              <a:off x="8470957" y="2953414"/>
              <a:ext cx="12659" cy="57818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/>
            <p:cNvSpPr/>
            <p:nvPr/>
          </p:nvSpPr>
          <p:spPr>
            <a:xfrm>
              <a:off x="8148269" y="3467996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3</a:t>
              </a:r>
              <a:endParaRPr lang="zh-CN" altLang="en-US" sz="32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932" y="2804277"/>
            <a:ext cx="1251307" cy="1270925"/>
            <a:chOff x="8722105" y="2804277"/>
            <a:chExt cx="1251307" cy="1270925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8722105" y="2804277"/>
              <a:ext cx="931802" cy="727321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/>
            <p:cNvSpPr/>
            <p:nvPr/>
          </p:nvSpPr>
          <p:spPr>
            <a:xfrm>
              <a:off x="9364956" y="3466746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4</a:t>
              </a:r>
              <a:endParaRPr lang="zh-CN" altLang="en-US" sz="3200" b="1" dirty="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058654" y="2979972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09619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6873" y="1327523"/>
            <a:ext cx="103328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each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its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neighbors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layer</a:t>
            </a:r>
            <a:endParaRPr lang="zh-CN" altLang="en-US" sz="26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401748" y="6404941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14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71" y="2310046"/>
            <a:ext cx="3068707" cy="4170551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6156492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332400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07" name="椭圆 106"/>
          <p:cNvSpPr/>
          <p:nvPr/>
        </p:nvSpPr>
        <p:spPr>
          <a:xfrm>
            <a:off x="5548036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08" name="椭圆 107"/>
          <p:cNvSpPr/>
          <p:nvPr/>
        </p:nvSpPr>
        <p:spPr>
          <a:xfrm>
            <a:off x="6764723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84" name="椭圆 83"/>
          <p:cNvSpPr/>
          <p:nvPr/>
        </p:nvSpPr>
        <p:spPr>
          <a:xfrm>
            <a:off x="5548036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11" name="文本框 110"/>
          <p:cNvSpPr txBox="1"/>
          <p:nvPr/>
        </p:nvSpPr>
        <p:spPr>
          <a:xfrm>
            <a:off x="6100412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nodes</a:t>
            </a:r>
            <a:endParaRPr lang="zh-CN" altLang="en-US" sz="6600" dirty="0"/>
          </a:p>
        </p:txBody>
      </p:sp>
      <p:sp>
        <p:nvSpPr>
          <p:cNvPr id="33" name="文本框 32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58040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63302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72435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4353184" y="3984836"/>
            <a:ext cx="3067487" cy="1261885"/>
            <a:chOff x="4353184" y="3984836"/>
            <a:chExt cx="3067487" cy="1261885"/>
          </a:xfrm>
        </p:grpSpPr>
        <p:sp>
          <p:nvSpPr>
            <p:cNvPr id="29" name="椭圆 28"/>
            <p:cNvSpPr/>
            <p:nvPr/>
          </p:nvSpPr>
          <p:spPr>
            <a:xfrm>
              <a:off x="4353184" y="4621644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5</a:t>
              </a:r>
              <a:endParaRPr lang="zh-CN" altLang="en-US" sz="3200" b="1" dirty="0"/>
            </a:p>
          </p:txBody>
        </p:sp>
        <p:grpSp>
          <p:nvGrpSpPr>
            <p:cNvPr id="48" name="组合 8"/>
            <p:cNvGrpSpPr/>
            <p:nvPr/>
          </p:nvGrpSpPr>
          <p:grpSpPr>
            <a:xfrm>
              <a:off x="4657412" y="3984836"/>
              <a:ext cx="983911" cy="670049"/>
              <a:chOff x="7262589" y="3984836"/>
              <a:chExt cx="983911" cy="670049"/>
            </a:xfrm>
          </p:grpSpPr>
          <p:cxnSp>
            <p:nvCxnSpPr>
              <p:cNvPr id="49" name="直接连接符 24"/>
              <p:cNvCxnSpPr/>
              <p:nvPr/>
            </p:nvCxnSpPr>
            <p:spPr>
              <a:xfrm flipH="1" flipV="1">
                <a:off x="7262589" y="4080782"/>
                <a:ext cx="4162" cy="5741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26"/>
              <p:cNvCxnSpPr/>
              <p:nvPr/>
            </p:nvCxnSpPr>
            <p:spPr>
              <a:xfrm flipV="1">
                <a:off x="7280619" y="3984836"/>
                <a:ext cx="965881" cy="670049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椭圆 19"/>
            <p:cNvSpPr/>
            <p:nvPr/>
          </p:nvSpPr>
          <p:spPr>
            <a:xfrm>
              <a:off x="5594680" y="4638265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6</a:t>
              </a:r>
              <a:endParaRPr lang="zh-CN" altLang="en-US" sz="3200" b="1" dirty="0"/>
            </a:p>
          </p:txBody>
        </p:sp>
        <p:grpSp>
          <p:nvGrpSpPr>
            <p:cNvPr id="21" name="组 20"/>
            <p:cNvGrpSpPr/>
            <p:nvPr/>
          </p:nvGrpSpPr>
          <p:grpSpPr>
            <a:xfrm>
              <a:off x="4850246" y="4010473"/>
              <a:ext cx="2060357" cy="644412"/>
              <a:chOff x="7455423" y="4010473"/>
              <a:chExt cx="2060357" cy="644412"/>
            </a:xfrm>
          </p:grpSpPr>
          <p:cxnSp>
            <p:nvCxnSpPr>
              <p:cNvPr id="22" name="直接连接符 32"/>
              <p:cNvCxnSpPr/>
              <p:nvPr/>
            </p:nvCxnSpPr>
            <p:spPr>
              <a:xfrm flipH="1" flipV="1">
                <a:off x="7455423" y="4010473"/>
                <a:ext cx="925153" cy="644412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34"/>
              <p:cNvCxnSpPr/>
              <p:nvPr/>
            </p:nvCxnSpPr>
            <p:spPr>
              <a:xfrm flipV="1">
                <a:off x="8606247" y="4045627"/>
                <a:ext cx="909533" cy="609258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椭圆 24"/>
            <p:cNvSpPr/>
            <p:nvPr/>
          </p:nvSpPr>
          <p:spPr>
            <a:xfrm>
              <a:off x="6812215" y="4638265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7</a:t>
              </a:r>
              <a:endParaRPr lang="zh-CN" altLang="en-US" sz="3200" b="1" dirty="0"/>
            </a:p>
          </p:txBody>
        </p:sp>
        <p:grpSp>
          <p:nvGrpSpPr>
            <p:cNvPr id="26" name="组 25"/>
            <p:cNvGrpSpPr/>
            <p:nvPr/>
          </p:nvGrpSpPr>
          <p:grpSpPr>
            <a:xfrm>
              <a:off x="6072244" y="3997656"/>
              <a:ext cx="1044199" cy="721556"/>
              <a:chOff x="8677421" y="3997656"/>
              <a:chExt cx="1044199" cy="721556"/>
            </a:xfrm>
          </p:grpSpPr>
          <p:cxnSp>
            <p:nvCxnSpPr>
              <p:cNvPr id="27" name="直接连接符 37"/>
              <p:cNvCxnSpPr/>
              <p:nvPr/>
            </p:nvCxnSpPr>
            <p:spPr>
              <a:xfrm flipH="1" flipV="1">
                <a:off x="8677421" y="3997656"/>
                <a:ext cx="875691" cy="721556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41"/>
              <p:cNvCxnSpPr/>
              <p:nvPr/>
            </p:nvCxnSpPr>
            <p:spPr>
              <a:xfrm flipH="1" flipV="1">
                <a:off x="9717458" y="4073402"/>
                <a:ext cx="4162" cy="57410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lg" len="sm"/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文本框 29"/>
          <p:cNvSpPr txBox="1"/>
          <p:nvPr/>
        </p:nvSpPr>
        <p:spPr>
          <a:xfrm>
            <a:off x="7227185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9256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6873" y="1327523"/>
            <a:ext cx="103328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each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its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neighbors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layer</a:t>
            </a:r>
            <a:endParaRPr lang="zh-CN" altLang="en-US" sz="26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69" y="2310046"/>
            <a:ext cx="3068707" cy="4170551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6156490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332398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07" name="椭圆 106"/>
          <p:cNvSpPr/>
          <p:nvPr/>
        </p:nvSpPr>
        <p:spPr>
          <a:xfrm>
            <a:off x="5548034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08" name="椭圆 107"/>
          <p:cNvSpPr/>
          <p:nvPr/>
        </p:nvSpPr>
        <p:spPr>
          <a:xfrm>
            <a:off x="6764721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84" name="椭圆 83"/>
          <p:cNvSpPr/>
          <p:nvPr/>
        </p:nvSpPr>
        <p:spPr>
          <a:xfrm>
            <a:off x="5548034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09" name="文本框 108"/>
          <p:cNvSpPr txBox="1"/>
          <p:nvPr/>
        </p:nvSpPr>
        <p:spPr>
          <a:xfrm>
            <a:off x="3958042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063304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100410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353182" y="462164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5594678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31" name="椭圆 30"/>
          <p:cNvSpPr/>
          <p:nvPr/>
        </p:nvSpPr>
        <p:spPr>
          <a:xfrm>
            <a:off x="6812213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749254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72433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27183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75644" y="594098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24390" y="5243837"/>
            <a:ext cx="2266324" cy="1131015"/>
            <a:chOff x="7329569" y="4867321"/>
            <a:chExt cx="2266324" cy="113101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7329569" y="4867321"/>
              <a:ext cx="925153" cy="64441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8715120" y="4867321"/>
              <a:ext cx="880773" cy="683630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8478678" y="4883425"/>
              <a:ext cx="4162" cy="57410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8174329" y="5389880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8</a:t>
              </a:r>
              <a:endParaRPr lang="zh-CN" altLang="en-US" sz="3200" b="1" dirty="0"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nodes</a:t>
            </a:r>
            <a:endParaRPr lang="zh-CN" altLang="en-US" sz="6600" dirty="0"/>
          </a:p>
        </p:txBody>
      </p:sp>
      <p:sp>
        <p:nvSpPr>
          <p:cNvPr id="45" name="文本框 44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6873" y="1327523"/>
            <a:ext cx="103328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each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its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neighbors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layer</a:t>
            </a:r>
            <a:endParaRPr lang="zh-CN" altLang="en-US" sz="26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71" y="2310046"/>
            <a:ext cx="3068707" cy="4170551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6156492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332400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07" name="椭圆 106"/>
          <p:cNvSpPr/>
          <p:nvPr/>
        </p:nvSpPr>
        <p:spPr>
          <a:xfrm>
            <a:off x="5548036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08" name="椭圆 107"/>
          <p:cNvSpPr/>
          <p:nvPr/>
        </p:nvSpPr>
        <p:spPr>
          <a:xfrm>
            <a:off x="6764723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84" name="椭圆 83"/>
          <p:cNvSpPr/>
          <p:nvPr/>
        </p:nvSpPr>
        <p:spPr>
          <a:xfrm>
            <a:off x="5548036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09" name="文本框 108"/>
          <p:cNvSpPr txBox="1"/>
          <p:nvPr/>
        </p:nvSpPr>
        <p:spPr>
          <a:xfrm>
            <a:off x="3958044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063306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6100412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353184" y="462164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5594680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31" name="椭圆 30"/>
          <p:cNvSpPr/>
          <p:nvPr/>
        </p:nvSpPr>
        <p:spPr>
          <a:xfrm>
            <a:off x="6812215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749256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72435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27185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75646" y="594098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569152" y="576639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nodes</a:t>
            </a:r>
            <a:endParaRPr lang="zh-CN" altLang="en-US" sz="6600" dirty="0"/>
          </a:p>
        </p:txBody>
      </p:sp>
      <p:sp>
        <p:nvSpPr>
          <p:cNvPr id="38" name="文本框 37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6873" y="1327523"/>
            <a:ext cx="103328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Combined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state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each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node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identified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based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its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neighbors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on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upper</a:t>
            </a:r>
            <a:r>
              <a:rPr lang="zh-CN" altLang="en-US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Seravek" charset="0"/>
                <a:ea typeface="Seravek" charset="0"/>
                <a:cs typeface="Seravek" charset="0"/>
              </a:rPr>
              <a:t>layer</a:t>
            </a:r>
            <a:endParaRPr lang="zh-CN" altLang="en-US" sz="2600" b="1" dirty="0">
              <a:solidFill>
                <a:srgbClr val="00B050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0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17204" y="1124452"/>
            <a:ext cx="6383852" cy="5660738"/>
            <a:chOff x="4317204" y="1124452"/>
            <a:chExt cx="6383852" cy="5660738"/>
          </a:xfrm>
        </p:grpSpPr>
        <p:sp>
          <p:nvSpPr>
            <p:cNvPr id="17" name="弧形 16"/>
            <p:cNvSpPr/>
            <p:nvPr/>
          </p:nvSpPr>
          <p:spPr>
            <a:xfrm>
              <a:off x="4829230" y="2380583"/>
              <a:ext cx="2137627" cy="2554277"/>
            </a:xfrm>
            <a:prstGeom prst="arc">
              <a:avLst>
                <a:gd name="adj1" fmla="val 16200000"/>
                <a:gd name="adj2" fmla="val 4590657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>
              <a:off x="4317204" y="1847182"/>
              <a:ext cx="3230225" cy="3827907"/>
            </a:xfrm>
            <a:prstGeom prst="arc">
              <a:avLst>
                <a:gd name="adj1" fmla="val 16200000"/>
                <a:gd name="adj2" fmla="val 5143444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>
              <a:off x="4317204" y="2801497"/>
              <a:ext cx="2206172" cy="2002735"/>
            </a:xfrm>
            <a:prstGeom prst="arc">
              <a:avLst>
                <a:gd name="adj1" fmla="val 17399103"/>
                <a:gd name="adj2" fmla="val 2723985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>
              <a:off x="5152571" y="1582058"/>
              <a:ext cx="3018972" cy="4441372"/>
            </a:xfrm>
            <a:prstGeom prst="arc">
              <a:avLst>
                <a:gd name="adj1" fmla="val 16465357"/>
                <a:gd name="adj2" fmla="val 4794733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>
              <a:off x="6037943" y="1264029"/>
              <a:ext cx="3018972" cy="5035171"/>
            </a:xfrm>
            <a:prstGeom prst="arc">
              <a:avLst>
                <a:gd name="adj1" fmla="val 16920961"/>
                <a:gd name="adj2" fmla="val 4927113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>
              <a:off x="7547429" y="1243549"/>
              <a:ext cx="2318260" cy="5273365"/>
            </a:xfrm>
            <a:prstGeom prst="arc">
              <a:avLst>
                <a:gd name="adj1" fmla="val 16753343"/>
                <a:gd name="adj2" fmla="val 5135971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>
              <a:off x="8382796" y="1124452"/>
              <a:ext cx="2318260" cy="5660738"/>
            </a:xfrm>
            <a:prstGeom prst="arc">
              <a:avLst>
                <a:gd name="adj1" fmla="val 16753343"/>
                <a:gd name="adj2" fmla="val 5135971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5680">
            <a:off x="7008483" y="1532863"/>
            <a:ext cx="469866" cy="20294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5680">
            <a:off x="8305399" y="1257808"/>
            <a:ext cx="469866" cy="202942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579684" y="1783535"/>
            <a:ext cx="3497994" cy="4679297"/>
            <a:chOff x="7579684" y="1563195"/>
            <a:chExt cx="3497994" cy="467929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10068132" y="4213064"/>
              <a:ext cx="469866" cy="202942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9801922" y="2221360"/>
              <a:ext cx="469866" cy="202942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7579684" y="3762139"/>
              <a:ext cx="469866" cy="202942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8812064" y="3264818"/>
              <a:ext cx="469866" cy="202942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10607812" y="1563195"/>
              <a:ext cx="469866" cy="2029428"/>
            </a:xfrm>
            <a:prstGeom prst="rect">
              <a:avLst/>
            </a:prstGeom>
          </p:spPr>
        </p:pic>
      </p:grpSp>
      <p:sp>
        <p:nvSpPr>
          <p:cNvPr id="32" name="rss-updates-subscription_31585"/>
          <p:cNvSpPr>
            <a:spLocks noChangeAspect="1"/>
          </p:cNvSpPr>
          <p:nvPr/>
        </p:nvSpPr>
        <p:spPr bwMode="auto">
          <a:xfrm rot="15074346">
            <a:off x="5838261" y="1682708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ss-updates-subscription_31585"/>
          <p:cNvSpPr>
            <a:spLocks noChangeAspect="1"/>
          </p:cNvSpPr>
          <p:nvPr/>
        </p:nvSpPr>
        <p:spPr bwMode="auto">
          <a:xfrm rot="15074346">
            <a:off x="6422445" y="4104193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rss-updates-subscription_31585"/>
          <p:cNvSpPr>
            <a:spLocks noChangeAspect="1"/>
          </p:cNvSpPr>
          <p:nvPr/>
        </p:nvSpPr>
        <p:spPr bwMode="auto">
          <a:xfrm rot="15074346">
            <a:off x="7306038" y="1630076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rss-updates-subscription_31585"/>
          <p:cNvSpPr>
            <a:spLocks noChangeAspect="1"/>
          </p:cNvSpPr>
          <p:nvPr/>
        </p:nvSpPr>
        <p:spPr bwMode="auto">
          <a:xfrm rot="15074346">
            <a:off x="7714750" y="3692124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rss-updates-subscription_31585"/>
          <p:cNvSpPr>
            <a:spLocks noChangeAspect="1"/>
          </p:cNvSpPr>
          <p:nvPr/>
        </p:nvSpPr>
        <p:spPr bwMode="auto">
          <a:xfrm rot="15074346">
            <a:off x="8692731" y="2625928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rss-updates-subscription_31585"/>
          <p:cNvSpPr>
            <a:spLocks noChangeAspect="1"/>
          </p:cNvSpPr>
          <p:nvPr/>
        </p:nvSpPr>
        <p:spPr bwMode="auto">
          <a:xfrm rot="15074346">
            <a:off x="9521103" y="1775536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rss-updates-subscription_31585"/>
          <p:cNvSpPr>
            <a:spLocks noChangeAspect="1"/>
          </p:cNvSpPr>
          <p:nvPr/>
        </p:nvSpPr>
        <p:spPr bwMode="auto">
          <a:xfrm rot="15074346">
            <a:off x="8965785" y="4621500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6" y="2046540"/>
            <a:ext cx="4738449" cy="1509692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Parallelize </a:t>
            </a:r>
            <a:r>
              <a:rPr lang="zh-CN" altLang="en-US" sz="6600" dirty="0"/>
              <a:t>multiple backscatter transmissions</a:t>
            </a:r>
            <a:r>
              <a:rPr lang="en-US" altLang="zh-CN" sz="6600" dirty="0"/>
              <a:t>?</a:t>
            </a:r>
            <a:endParaRPr lang="zh-CN" altLang="en-US" sz="6600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5" y="4308704"/>
            <a:ext cx="3882762" cy="2578154"/>
          </a:xfrm>
          <a:prstGeom prst="rect">
            <a:avLst/>
          </a:prstGeom>
        </p:spPr>
      </p:pic>
      <p:sp>
        <p:nvSpPr>
          <p:cNvPr id="42" name="等腰三角形 41"/>
          <p:cNvSpPr/>
          <p:nvPr/>
        </p:nvSpPr>
        <p:spPr>
          <a:xfrm rot="10800000">
            <a:off x="5135674" y="3822177"/>
            <a:ext cx="762000" cy="373246"/>
          </a:xfrm>
          <a:prstGeom prst="triangl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stCxn id="42" idx="3"/>
          </p:cNvCxnSpPr>
          <p:nvPr/>
        </p:nvCxnSpPr>
        <p:spPr>
          <a:xfrm>
            <a:off x="5516674" y="3822177"/>
            <a:ext cx="0" cy="2511948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535027" y="6308726"/>
            <a:ext cx="98164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矩形 1"/>
          <p:cNvSpPr/>
          <p:nvPr/>
        </p:nvSpPr>
        <p:spPr>
          <a:xfrm>
            <a:off x="275422" y="1847182"/>
            <a:ext cx="5241252" cy="1843469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1539772" y="6404941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86" y="2985594"/>
            <a:ext cx="2376717" cy="2262513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70868" y="1648252"/>
            <a:ext cx="98294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zh-CN" dirty="0">
                <a:latin typeface="Seravek" charset="0"/>
                <a:ea typeface="Seravek" charset="0"/>
                <a:cs typeface="Seravek" charset="0"/>
              </a:rPr>
              <a:t>Parallel decoding using the identified nodes</a:t>
            </a:r>
            <a:endParaRPr lang="zh-CN" altLang="en-US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88889" y="3735847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69873" y="4960733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HLL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96712" y="3689249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LHL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96748" y="3002928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LLH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54244" y="3929853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HLH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07810" y="3858482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HHH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494113" y="2794789"/>
            <a:ext cx="4860574" cy="753446"/>
            <a:chOff x="5053046" y="2195494"/>
            <a:chExt cx="4860574" cy="753446"/>
          </a:xfrm>
        </p:grpSpPr>
        <p:cxnSp>
          <p:nvCxnSpPr>
            <p:cNvPr id="46" name="直接箭头连接符 45"/>
            <p:cNvCxnSpPr/>
            <p:nvPr/>
          </p:nvCxnSpPr>
          <p:spPr>
            <a:xfrm flipH="1" flipV="1">
              <a:off x="5053046" y="2195494"/>
              <a:ext cx="7620" cy="7534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5060666" y="2948940"/>
              <a:ext cx="48529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501733" y="3740579"/>
            <a:ext cx="4860574" cy="753446"/>
            <a:chOff x="5053046" y="2195494"/>
            <a:chExt cx="4860574" cy="753446"/>
          </a:xfrm>
        </p:grpSpPr>
        <p:cxnSp>
          <p:nvCxnSpPr>
            <p:cNvPr id="49" name="直接箭头连接符 48"/>
            <p:cNvCxnSpPr/>
            <p:nvPr/>
          </p:nvCxnSpPr>
          <p:spPr>
            <a:xfrm flipH="1" flipV="1">
              <a:off x="5053046" y="2195494"/>
              <a:ext cx="7620" cy="7534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5060666" y="2948940"/>
              <a:ext cx="48529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494113" y="4686368"/>
            <a:ext cx="4860574" cy="753446"/>
            <a:chOff x="5053046" y="2195494"/>
            <a:chExt cx="4860574" cy="753446"/>
          </a:xfrm>
        </p:grpSpPr>
        <p:cxnSp>
          <p:nvCxnSpPr>
            <p:cNvPr id="52" name="直接箭头连接符 51"/>
            <p:cNvCxnSpPr/>
            <p:nvPr/>
          </p:nvCxnSpPr>
          <p:spPr>
            <a:xfrm flipH="1" flipV="1">
              <a:off x="5053046" y="2195494"/>
              <a:ext cx="7620" cy="7534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5060666" y="2948940"/>
              <a:ext cx="48529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接连接符 53"/>
          <p:cNvCxnSpPr/>
          <p:nvPr/>
        </p:nvCxnSpPr>
        <p:spPr>
          <a:xfrm flipV="1">
            <a:off x="5402673" y="3171512"/>
            <a:ext cx="4959634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402673" y="4114519"/>
            <a:ext cx="4959634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395053" y="5057526"/>
            <a:ext cx="4959634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135115" y="28237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135115" y="316412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135115" y="376671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135115" y="410712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135115" y="47186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135115" y="505903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945575" y="3858482"/>
            <a:ext cx="198378" cy="1888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3" name="椭圆 72"/>
          <p:cNvSpPr/>
          <p:nvPr/>
        </p:nvSpPr>
        <p:spPr>
          <a:xfrm>
            <a:off x="2750150" y="4991146"/>
            <a:ext cx="198378" cy="1888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8" name="椭圆 77"/>
          <p:cNvSpPr/>
          <p:nvPr/>
        </p:nvSpPr>
        <p:spPr>
          <a:xfrm>
            <a:off x="3234637" y="4998617"/>
            <a:ext cx="198378" cy="1888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椭圆 84"/>
          <p:cNvSpPr/>
          <p:nvPr/>
        </p:nvSpPr>
        <p:spPr>
          <a:xfrm>
            <a:off x="4033573" y="3976241"/>
            <a:ext cx="198378" cy="1888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1" name="椭圆 90"/>
          <p:cNvSpPr/>
          <p:nvPr/>
        </p:nvSpPr>
        <p:spPr>
          <a:xfrm>
            <a:off x="2992720" y="3032964"/>
            <a:ext cx="198378" cy="18881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95" name="组合 94"/>
          <p:cNvGrpSpPr/>
          <p:nvPr/>
        </p:nvGrpSpPr>
        <p:grpSpPr>
          <a:xfrm>
            <a:off x="5501733" y="2969136"/>
            <a:ext cx="4830333" cy="426657"/>
            <a:chOff x="5060666" y="2369841"/>
            <a:chExt cx="4830333" cy="426657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5060666" y="2785665"/>
              <a:ext cx="282859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5330029" y="2369841"/>
              <a:ext cx="0" cy="40550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5343525" y="2377779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6241253" y="2390993"/>
              <a:ext cx="0" cy="40550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6254750" y="2781871"/>
              <a:ext cx="912813" cy="419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7153277" y="2375340"/>
              <a:ext cx="182649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7167563" y="2390993"/>
              <a:ext cx="0" cy="40550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8979774" y="2777704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8965403" y="2389347"/>
              <a:ext cx="0" cy="40550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5509353" y="3875919"/>
            <a:ext cx="4861960" cy="477399"/>
            <a:chOff x="5068286" y="3276624"/>
            <a:chExt cx="4861960" cy="477399"/>
          </a:xfrm>
        </p:grpSpPr>
        <p:cxnSp>
          <p:nvCxnSpPr>
            <p:cNvPr id="106" name="直接连接符 105"/>
            <p:cNvCxnSpPr/>
            <p:nvPr/>
          </p:nvCxnSpPr>
          <p:spPr>
            <a:xfrm flipV="1">
              <a:off x="5667005" y="3305069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5068286" y="3743903"/>
              <a:ext cx="598719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5667005" y="3305069"/>
              <a:ext cx="0" cy="44895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6568452" y="3295966"/>
              <a:ext cx="0" cy="42504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554166" y="3721015"/>
              <a:ext cx="912813" cy="419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V="1">
              <a:off x="7451084" y="3291203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7451084" y="3291203"/>
              <a:ext cx="0" cy="44895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8352531" y="3282100"/>
              <a:ext cx="0" cy="42504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8338245" y="3707149"/>
              <a:ext cx="912813" cy="419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V="1">
              <a:off x="9234391" y="3276624"/>
              <a:ext cx="695855" cy="436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V="1">
              <a:off x="9246296" y="3276624"/>
              <a:ext cx="0" cy="44895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>
            <a:off x="5498738" y="4820063"/>
            <a:ext cx="4855949" cy="470833"/>
            <a:chOff x="5057671" y="4220768"/>
            <a:chExt cx="4855949" cy="470833"/>
          </a:xfrm>
        </p:grpSpPr>
        <p:cxnSp>
          <p:nvCxnSpPr>
            <p:cNvPr id="123" name="直接连接符 122"/>
            <p:cNvCxnSpPr/>
            <p:nvPr/>
          </p:nvCxnSpPr>
          <p:spPr>
            <a:xfrm flipV="1">
              <a:off x="5057671" y="4682960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5940889" y="4239282"/>
              <a:ext cx="1826497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V="1">
              <a:off x="5955175" y="4245411"/>
              <a:ext cx="0" cy="44619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flipV="1">
              <a:off x="7757834" y="4234634"/>
              <a:ext cx="0" cy="42504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7743548" y="4659683"/>
              <a:ext cx="912813" cy="4192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flipV="1">
              <a:off x="8640466" y="4229871"/>
              <a:ext cx="911225" cy="436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V="1">
              <a:off x="8640466" y="4229871"/>
              <a:ext cx="0" cy="44895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V="1">
              <a:off x="9541913" y="4220768"/>
              <a:ext cx="0" cy="42504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9530312" y="4635250"/>
              <a:ext cx="38330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文本框 135"/>
          <p:cNvSpPr txBox="1"/>
          <p:nvPr/>
        </p:nvSpPr>
        <p:spPr>
          <a:xfrm>
            <a:off x="3131527" y="2794789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LHH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414566" y="4948487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HHL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593650" y="3314109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8" name="椭圆 67"/>
          <p:cNvSpPr/>
          <p:nvPr/>
        </p:nvSpPr>
        <p:spPr>
          <a:xfrm>
            <a:off x="5593650" y="4269560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9" name="椭圆 68"/>
          <p:cNvSpPr/>
          <p:nvPr/>
        </p:nvSpPr>
        <p:spPr>
          <a:xfrm>
            <a:off x="5593650" y="5217258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5" name="椭圆 74"/>
          <p:cNvSpPr/>
          <p:nvPr/>
        </p:nvSpPr>
        <p:spPr>
          <a:xfrm>
            <a:off x="5853588" y="2894084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6" name="椭圆 75"/>
          <p:cNvSpPr/>
          <p:nvPr/>
        </p:nvSpPr>
        <p:spPr>
          <a:xfrm>
            <a:off x="5853588" y="4269560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7" name="椭圆 76"/>
          <p:cNvSpPr/>
          <p:nvPr/>
        </p:nvSpPr>
        <p:spPr>
          <a:xfrm>
            <a:off x="5853588" y="5217258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9" name="椭圆 78"/>
          <p:cNvSpPr/>
          <p:nvPr/>
        </p:nvSpPr>
        <p:spPr>
          <a:xfrm>
            <a:off x="6173475" y="2894084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0" name="椭圆 79"/>
          <p:cNvSpPr/>
          <p:nvPr/>
        </p:nvSpPr>
        <p:spPr>
          <a:xfrm>
            <a:off x="6174897" y="3831216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3" name="椭圆 82"/>
          <p:cNvSpPr/>
          <p:nvPr/>
        </p:nvSpPr>
        <p:spPr>
          <a:xfrm>
            <a:off x="6173475" y="5217258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6" name="椭圆 85"/>
          <p:cNvSpPr/>
          <p:nvPr/>
        </p:nvSpPr>
        <p:spPr>
          <a:xfrm>
            <a:off x="6492027" y="2894084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7" name="椭圆 86"/>
          <p:cNvSpPr/>
          <p:nvPr/>
        </p:nvSpPr>
        <p:spPr>
          <a:xfrm>
            <a:off x="6493449" y="3831216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0" name="椭圆 89"/>
          <p:cNvSpPr/>
          <p:nvPr/>
        </p:nvSpPr>
        <p:spPr>
          <a:xfrm>
            <a:off x="6492027" y="4764939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2" name="椭圆 91"/>
          <p:cNvSpPr/>
          <p:nvPr/>
        </p:nvSpPr>
        <p:spPr>
          <a:xfrm>
            <a:off x="6810579" y="3321836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3" name="椭圆 92"/>
          <p:cNvSpPr/>
          <p:nvPr/>
        </p:nvSpPr>
        <p:spPr>
          <a:xfrm>
            <a:off x="6812001" y="3831216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4" name="椭圆 93"/>
          <p:cNvSpPr/>
          <p:nvPr/>
        </p:nvSpPr>
        <p:spPr>
          <a:xfrm>
            <a:off x="6810579" y="4764939"/>
            <a:ext cx="143317" cy="1472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Parallel decoding</a:t>
            </a:r>
            <a:endParaRPr lang="zh-CN" altLang="en-US" sz="6600" dirty="0"/>
          </a:p>
        </p:txBody>
      </p:sp>
      <p:sp>
        <p:nvSpPr>
          <p:cNvPr id="89" name="文本框 88"/>
          <p:cNvSpPr txBox="1"/>
          <p:nvPr/>
        </p:nvSpPr>
        <p:spPr>
          <a:xfrm>
            <a:off x="11401748" y="6404941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16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0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4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73" grpId="0" animBg="1"/>
      <p:bldP spid="73" grpId="1" animBg="1"/>
      <p:bldP spid="73" grpId="2" animBg="1"/>
      <p:bldP spid="78" grpId="0" animBg="1"/>
      <p:bldP spid="78" grpId="1" animBg="1"/>
      <p:bldP spid="78" grpId="2" animBg="1"/>
      <p:bldP spid="85" grpId="0" animBg="1"/>
      <p:bldP spid="85" grpId="1" animBg="1"/>
      <p:bldP spid="85" grpId="2" animBg="1"/>
      <p:bldP spid="91" grpId="0" animBg="1"/>
      <p:bldP spid="91" grpId="1" animBg="1"/>
      <p:bldP spid="91" grpId="2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3" grpId="0" animBg="1"/>
      <p:bldP spid="83" grpId="1" animBg="1"/>
      <p:bldP spid="86" grpId="0" animBg="1"/>
      <p:bldP spid="86" grpId="1" animBg="1"/>
      <p:bldP spid="87" grpId="0" animBg="1"/>
      <p:bldP spid="87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3985">
            <a:off x="8477549" y="4408807"/>
            <a:ext cx="3908237" cy="10150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3985">
            <a:off x="8012035" y="4926285"/>
            <a:ext cx="3908237" cy="1015036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0" y="3018"/>
            <a:ext cx="12192000" cy="6854982"/>
          </a:xfrm>
          <a:custGeom>
            <a:avLst/>
            <a:gdLst>
              <a:gd name="connsiteX0" fmla="*/ 10271396 w 12192000"/>
              <a:gd name="connsiteY0" fmla="*/ 4072225 h 6854982"/>
              <a:gd name="connsiteX1" fmla="*/ 9203867 w 12192000"/>
              <a:gd name="connsiteY1" fmla="*/ 5139754 h 6854982"/>
              <a:gd name="connsiteX2" fmla="*/ 10271396 w 12192000"/>
              <a:gd name="connsiteY2" fmla="*/ 6207283 h 6854982"/>
              <a:gd name="connsiteX3" fmla="*/ 11338925 w 12192000"/>
              <a:gd name="connsiteY3" fmla="*/ 5139754 h 6854982"/>
              <a:gd name="connsiteX4" fmla="*/ 10271396 w 12192000"/>
              <a:gd name="connsiteY4" fmla="*/ 4072225 h 6854982"/>
              <a:gd name="connsiteX5" fmla="*/ 0 w 12192000"/>
              <a:gd name="connsiteY5" fmla="*/ 0 h 6854982"/>
              <a:gd name="connsiteX6" fmla="*/ 12192000 w 12192000"/>
              <a:gd name="connsiteY6" fmla="*/ 0 h 6854982"/>
              <a:gd name="connsiteX7" fmla="*/ 12192000 w 12192000"/>
              <a:gd name="connsiteY7" fmla="*/ 6854982 h 6854982"/>
              <a:gd name="connsiteX8" fmla="*/ 0 w 12192000"/>
              <a:gd name="connsiteY8" fmla="*/ 6854982 h 68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4982">
                <a:moveTo>
                  <a:pt x="10271396" y="4072225"/>
                </a:moveTo>
                <a:cubicBezTo>
                  <a:pt x="9681816" y="4072225"/>
                  <a:pt x="9203867" y="4550174"/>
                  <a:pt x="9203867" y="5139754"/>
                </a:cubicBezTo>
                <a:cubicBezTo>
                  <a:pt x="9203867" y="5729334"/>
                  <a:pt x="9681816" y="6207283"/>
                  <a:pt x="10271396" y="6207283"/>
                </a:cubicBezTo>
                <a:cubicBezTo>
                  <a:pt x="10860976" y="6207283"/>
                  <a:pt x="11338925" y="5729334"/>
                  <a:pt x="11338925" y="5139754"/>
                </a:cubicBezTo>
                <a:cubicBezTo>
                  <a:pt x="11338925" y="4550174"/>
                  <a:pt x="10860976" y="4072225"/>
                  <a:pt x="10271396" y="40722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4982"/>
                </a:lnTo>
                <a:lnTo>
                  <a:pt x="0" y="6854982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0" y="2589587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Evaluation</a:t>
            </a:r>
            <a:endParaRPr lang="zh-CN" altLang="en-US" sz="6600" b="1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34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140662" y="1806707"/>
            <a:ext cx="854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Reader implementation on USRP N210 SDR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40662" y="2608070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l"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dirty="0"/>
              <a:t>5 Wisp programmable RFID tags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74" y="3763966"/>
            <a:ext cx="7890725" cy="204935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Implementation</a:t>
            </a:r>
            <a:endParaRPr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11401748" y="6404941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17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4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57971" y="1941953"/>
            <a:ext cx="7447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FlipTracer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  <a:p>
            <a:pPr marL="514350" indent="-5143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Cluster-based parallel decoding (CB)</a:t>
            </a:r>
          </a:p>
          <a:p>
            <a:pPr marL="514350" indent="-5143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en-US" altLang="zh-CN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BiGroup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Compared schemes</a:t>
            </a:r>
            <a:endParaRPr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11401748" y="6404941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18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66939"/>
            <a:ext cx="9855200" cy="476806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4057650" y="1924925"/>
            <a:ext cx="5829300" cy="2171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941762" y="3924143"/>
            <a:ext cx="294163" cy="294163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852637" y="3212943"/>
            <a:ext cx="294163" cy="294163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744937" y="2513995"/>
            <a:ext cx="294163" cy="294163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695975" y="1777843"/>
            <a:ext cx="294163" cy="294163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79700" y="1924925"/>
            <a:ext cx="7658100" cy="36589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049619" y="2320777"/>
            <a:ext cx="584775" cy="1922930"/>
            <a:chOff x="9065417" y="2653277"/>
            <a:chExt cx="584775" cy="3263084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9377917" y="2653277"/>
              <a:ext cx="0" cy="326308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 rot="16200000">
              <a:off x="8468826" y="4076921"/>
              <a:ext cx="17779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2.5X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03842" y="2320777"/>
            <a:ext cx="584775" cy="3066471"/>
            <a:chOff x="9032365" y="2653277"/>
            <a:chExt cx="584775" cy="3263084"/>
          </a:xfrm>
        </p:grpSpPr>
        <p:cxnSp>
          <p:nvCxnSpPr>
            <p:cNvPr id="20" name="直接箭头连接符 19"/>
            <p:cNvCxnSpPr/>
            <p:nvPr/>
          </p:nvCxnSpPr>
          <p:spPr>
            <a:xfrm>
              <a:off x="9344866" y="2653277"/>
              <a:ext cx="0" cy="326308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 w="lg" len="sm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 rot="16200000">
              <a:off x="8867736" y="3763197"/>
              <a:ext cx="91403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15X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Throughput </a:t>
            </a:r>
            <a:r>
              <a:rPr lang="en-US" altLang="zh-CN" sz="6600" dirty="0" err="1"/>
              <a:t>v.s</a:t>
            </a:r>
            <a:r>
              <a:rPr lang="en-US" altLang="zh-CN" sz="6600" dirty="0"/>
              <a:t>. Number of tags</a:t>
            </a:r>
            <a:endParaRPr lang="zh-CN" altLang="en-US" sz="6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5042726" y="2320777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Upperbound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401748" y="6404941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19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4" y="1587039"/>
            <a:ext cx="9526288" cy="46089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840019" y="1924925"/>
            <a:ext cx="7430690" cy="35502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7649936" y="1924925"/>
            <a:ext cx="0" cy="3550283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51DB4D-4E70-4D4D-9E94-73696122D31D}"/>
              </a:ext>
            </a:extLst>
          </p:cNvPr>
          <p:cNvSpPr txBox="1"/>
          <p:nvPr/>
        </p:nvSpPr>
        <p:spPr>
          <a:xfrm>
            <a:off x="313840" y="6306802"/>
            <a:ext cx="11760200" cy="1328023"/>
          </a:xfrm>
          <a:prstGeom prst="round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Empirical upper bound: concurrent transfer 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from </a:t>
            </a:r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5</a:t>
            </a:r>
            <a:r>
              <a:rPr lang="en-US" altLang="zh-CN" sz="3600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 tags at </a:t>
            </a:r>
            <a:r>
              <a:rPr lang="en-US" altLang="zh-CN" sz="3600" dirty="0">
                <a:solidFill>
                  <a:srgbClr val="92D050"/>
                </a:solidFill>
                <a:latin typeface="Seravek" charset="0"/>
                <a:ea typeface="Seravek" charset="0"/>
                <a:cs typeface="Seravek" charset="0"/>
              </a:rPr>
              <a:t>500Kbps</a:t>
            </a:r>
            <a:endParaRPr lang="en-US" sz="3600" dirty="0">
              <a:solidFill>
                <a:schemeClr val="bg1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Throughput </a:t>
            </a:r>
            <a:r>
              <a:rPr lang="en-US" altLang="zh-CN" sz="6600" dirty="0" err="1"/>
              <a:t>v.s</a:t>
            </a:r>
            <a:r>
              <a:rPr lang="en-US" altLang="zh-CN" sz="6600" dirty="0"/>
              <a:t>. Bit rate</a:t>
            </a:r>
            <a:endParaRPr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1401748" y="640494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20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9BE403F-1FE6-4014-8BBC-884FE1EBF0E1}"/>
              </a:ext>
            </a:extLst>
          </p:cNvPr>
          <p:cNvCxnSpPr/>
          <p:nvPr/>
        </p:nvCxnSpPr>
        <p:spPr>
          <a:xfrm flipH="1">
            <a:off x="2840019" y="4664364"/>
            <a:ext cx="1316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3348FFE-30A5-4453-A94F-7430E1976E7B}"/>
              </a:ext>
            </a:extLst>
          </p:cNvPr>
          <p:cNvCxnSpPr>
            <a:cxnSpLocks/>
          </p:cNvCxnSpPr>
          <p:nvPr/>
        </p:nvCxnSpPr>
        <p:spPr>
          <a:xfrm flipH="1">
            <a:off x="2840019" y="4289714"/>
            <a:ext cx="2160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A593194-6C4B-4A0F-B0C2-8A4E7A9E8574}"/>
              </a:ext>
            </a:extLst>
          </p:cNvPr>
          <p:cNvCxnSpPr>
            <a:cxnSpLocks/>
          </p:cNvCxnSpPr>
          <p:nvPr/>
        </p:nvCxnSpPr>
        <p:spPr>
          <a:xfrm flipH="1">
            <a:off x="2840019" y="3908714"/>
            <a:ext cx="3241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371DC6D-63DF-4814-96C3-D7E8322713C4}"/>
              </a:ext>
            </a:extLst>
          </p:cNvPr>
          <p:cNvCxnSpPr>
            <a:cxnSpLocks/>
          </p:cNvCxnSpPr>
          <p:nvPr/>
        </p:nvCxnSpPr>
        <p:spPr>
          <a:xfrm flipH="1">
            <a:off x="2870200" y="3559464"/>
            <a:ext cx="4252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BC18FDE-C758-49BC-9DB8-052BF7E12690}"/>
              </a:ext>
            </a:extLst>
          </p:cNvPr>
          <p:cNvCxnSpPr>
            <a:cxnSpLocks/>
          </p:cNvCxnSpPr>
          <p:nvPr/>
        </p:nvCxnSpPr>
        <p:spPr>
          <a:xfrm flipH="1">
            <a:off x="2840019" y="2375824"/>
            <a:ext cx="5333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Impact</a:t>
            </a:r>
            <a:r>
              <a:rPr lang="zh-CN" altLang="en-US" sz="6600" dirty="0"/>
              <a:t> </a:t>
            </a:r>
            <a:r>
              <a:rPr lang="en-US" altLang="zh-CN" sz="6600" dirty="0"/>
              <a:t>of</a:t>
            </a:r>
            <a:r>
              <a:rPr lang="zh-CN" altLang="en-US" sz="6600" dirty="0"/>
              <a:t> </a:t>
            </a:r>
            <a:r>
              <a:rPr lang="en-US" altLang="zh-CN" sz="6600" dirty="0"/>
              <a:t>practical</a:t>
            </a:r>
            <a:r>
              <a:rPr lang="zh-CN" altLang="en-US" sz="6600" dirty="0"/>
              <a:t> </a:t>
            </a:r>
            <a:r>
              <a:rPr lang="en-US" altLang="zh-CN" sz="6600" dirty="0"/>
              <a:t>factors</a:t>
            </a:r>
            <a:endParaRPr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1401748" y="640494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20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0427" y="5617971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Channel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condition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57606" y="5639742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 </a:t>
            </a:r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environment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9" y="1647643"/>
            <a:ext cx="5423958" cy="38387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079" y="1647643"/>
            <a:ext cx="5482082" cy="38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1867" y="1720334"/>
            <a:ext cx="10494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First practical effort to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achieve highly reliable parallel decoding even when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the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signal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is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highly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dynamic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and</a:t>
            </a:r>
            <a:r>
              <a:rPr lang="zh-CN" altLang="en-US" sz="28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irregular.</a:t>
            </a:r>
            <a:endParaRPr lang="zh-CN" altLang="en-US" sz="2800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1867" y="2964934"/>
            <a:ext cx="10494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Provides a new graphical model (OFG) that translates the transition probability between signal clusters to the similarity between their corresponding states.</a:t>
            </a:r>
            <a:endParaRPr lang="zh-CN" altLang="en-US" sz="2800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1867" y="4640422"/>
            <a:ext cx="10494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Seravek" charset="0"/>
                <a:ea typeface="Seravek" charset="0"/>
                <a:cs typeface="Seravek" charset="0"/>
              </a:rPr>
              <a:t>Implemented on a USRP N210 based RFID reader and evaluated through experiments conducted in different environments</a:t>
            </a:r>
            <a:endParaRPr lang="zh-CN" altLang="en-US" sz="2800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 err="1"/>
              <a:t>FlipTracer</a:t>
            </a:r>
            <a:endParaRPr lang="zh-CN" altLang="en-US" sz="6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21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0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022"/>
            <a:ext cx="12192000" cy="4252354"/>
          </a:xfrm>
          <a:prstGeom prst="rect">
            <a:avLst/>
          </a:prstGeom>
        </p:spPr>
      </p:pic>
      <p:pic>
        <p:nvPicPr>
          <p:cNvPr id="8" name="Picture 4" descr="http://upstatefrc.org/uploads/files/Thank-y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3811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44660" y="5444420"/>
            <a:ext cx="53090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Meng </a:t>
            </a:r>
            <a:r>
              <a:rPr lang="en-US" alt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Jin</a:t>
            </a:r>
            <a:endParaRPr lang="en-US" alt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0" hangingPunct="0"/>
            <a:r>
              <a:rPr lang="en-US" alt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mengj@stumail.nwu.edu.cn</a:t>
            </a:r>
          </a:p>
        </p:txBody>
      </p:sp>
    </p:spTree>
    <p:extLst>
      <p:ext uri="{BB962C8B-B14F-4D97-AF65-F5344CB8AC3E}">
        <p14:creationId xmlns:p14="http://schemas.microsoft.com/office/powerpoint/2010/main" val="1581108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15410" y="0"/>
            <a:ext cx="12535270" cy="6995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105761" y="2849935"/>
            <a:ext cx="2294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Seravek" charset="0"/>
                <a:ea typeface="Seravek" charset="0"/>
                <a:cs typeface="Seravek" charset="0"/>
              </a:rPr>
              <a:t>Backups</a:t>
            </a:r>
            <a:endParaRPr lang="zh-CN" altLang="en-US" sz="4400" b="1" dirty="0">
              <a:solidFill>
                <a:schemeClr val="bg1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9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9717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 </a:t>
            </a:r>
            <a:r>
              <a:rPr lang="zh-CN" alt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quantity of deployed tags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17204" y="1124452"/>
            <a:ext cx="6383852" cy="5660738"/>
            <a:chOff x="4317204" y="1124452"/>
            <a:chExt cx="6383852" cy="5660738"/>
          </a:xfrm>
        </p:grpSpPr>
        <p:sp>
          <p:nvSpPr>
            <p:cNvPr id="17" name="弧形 16"/>
            <p:cNvSpPr/>
            <p:nvPr/>
          </p:nvSpPr>
          <p:spPr>
            <a:xfrm>
              <a:off x="4829230" y="2380583"/>
              <a:ext cx="2137627" cy="2554277"/>
            </a:xfrm>
            <a:prstGeom prst="arc">
              <a:avLst>
                <a:gd name="adj1" fmla="val 16200000"/>
                <a:gd name="adj2" fmla="val 4590657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>
              <a:off x="4317204" y="1847182"/>
              <a:ext cx="3230225" cy="3827907"/>
            </a:xfrm>
            <a:prstGeom prst="arc">
              <a:avLst>
                <a:gd name="adj1" fmla="val 16200000"/>
                <a:gd name="adj2" fmla="val 5143444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>
              <a:off x="4317204" y="2801497"/>
              <a:ext cx="2206172" cy="2002735"/>
            </a:xfrm>
            <a:prstGeom prst="arc">
              <a:avLst>
                <a:gd name="adj1" fmla="val 17399103"/>
                <a:gd name="adj2" fmla="val 2723985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>
              <a:off x="5152571" y="1582058"/>
              <a:ext cx="3018972" cy="4441372"/>
            </a:xfrm>
            <a:prstGeom prst="arc">
              <a:avLst>
                <a:gd name="adj1" fmla="val 16465357"/>
                <a:gd name="adj2" fmla="val 4794733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>
              <a:off x="6037943" y="1264029"/>
              <a:ext cx="3018972" cy="5035171"/>
            </a:xfrm>
            <a:prstGeom prst="arc">
              <a:avLst>
                <a:gd name="adj1" fmla="val 16920961"/>
                <a:gd name="adj2" fmla="val 4927113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>
              <a:off x="7547429" y="1243549"/>
              <a:ext cx="2318260" cy="5273365"/>
            </a:xfrm>
            <a:prstGeom prst="arc">
              <a:avLst>
                <a:gd name="adj1" fmla="val 16753343"/>
                <a:gd name="adj2" fmla="val 5135971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弧形 22"/>
            <p:cNvSpPr/>
            <p:nvPr/>
          </p:nvSpPr>
          <p:spPr>
            <a:xfrm>
              <a:off x="8382796" y="1124452"/>
              <a:ext cx="2318260" cy="5660738"/>
            </a:xfrm>
            <a:prstGeom prst="arc">
              <a:avLst>
                <a:gd name="adj1" fmla="val 16753343"/>
                <a:gd name="adj2" fmla="val 5135971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6195" y="1609453"/>
            <a:ext cx="4109301" cy="421321"/>
            <a:chOff x="5060666" y="2348530"/>
            <a:chExt cx="4830333" cy="451371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060666" y="2765256"/>
              <a:ext cx="282859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5330029" y="2352837"/>
              <a:ext cx="0" cy="442014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5343525" y="2377779"/>
              <a:ext cx="911225" cy="436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6241253" y="2350176"/>
              <a:ext cx="0" cy="44467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254750" y="2764864"/>
              <a:ext cx="912813" cy="4192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153277" y="2378742"/>
              <a:ext cx="1826497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7167563" y="2350176"/>
              <a:ext cx="0" cy="44972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8979774" y="2760697"/>
              <a:ext cx="911225" cy="436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8965403" y="2348530"/>
              <a:ext cx="0" cy="44632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840387" y="2327916"/>
            <a:ext cx="4095331" cy="456144"/>
            <a:chOff x="5068286" y="3271585"/>
            <a:chExt cx="4854434" cy="503627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667005" y="3305069"/>
              <a:ext cx="911225" cy="436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068286" y="3740398"/>
              <a:ext cx="59872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667006" y="3277025"/>
              <a:ext cx="0" cy="493882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6568452" y="3274933"/>
              <a:ext cx="0" cy="49597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554167" y="3742048"/>
              <a:ext cx="912813" cy="4192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7451084" y="3301719"/>
              <a:ext cx="911225" cy="4364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7451084" y="3274933"/>
              <a:ext cx="0" cy="500279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8352531" y="3271585"/>
              <a:ext cx="0" cy="499319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338245" y="3742204"/>
              <a:ext cx="912813" cy="4192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9226865" y="3297657"/>
              <a:ext cx="695855" cy="4366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9246297" y="3271585"/>
              <a:ext cx="4762" cy="50307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803201" y="3436146"/>
            <a:ext cx="4041164" cy="447260"/>
            <a:chOff x="5057671" y="4165413"/>
            <a:chExt cx="4855949" cy="561058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5057671" y="4688933"/>
              <a:ext cx="911226" cy="436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5940889" y="4200448"/>
              <a:ext cx="1826497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5955175" y="4165413"/>
              <a:ext cx="0" cy="557079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7764428" y="4165414"/>
              <a:ext cx="2958" cy="557074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7743548" y="4685568"/>
              <a:ext cx="912813" cy="4192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8640466" y="4213940"/>
              <a:ext cx="911226" cy="436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8640466" y="4180316"/>
              <a:ext cx="0" cy="546155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9541913" y="4176958"/>
              <a:ext cx="0" cy="54553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9530312" y="4687027"/>
              <a:ext cx="38330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323183" y="2780162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……</a:t>
            </a:r>
            <a:endParaRPr lang="zh-CN" altLang="en-US" sz="4400" b="1" dirty="0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5680">
            <a:off x="7008483" y="1532863"/>
            <a:ext cx="469866" cy="2029428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5680">
            <a:off x="8305399" y="1257808"/>
            <a:ext cx="469866" cy="2029428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7579684" y="1783535"/>
            <a:ext cx="3497994" cy="4679297"/>
            <a:chOff x="7579684" y="1563195"/>
            <a:chExt cx="3497994" cy="4679297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10068132" y="4213064"/>
              <a:ext cx="469866" cy="2029428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9801922" y="2221360"/>
              <a:ext cx="469866" cy="2029428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7579684" y="3762139"/>
              <a:ext cx="469866" cy="2029428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8812064" y="3264818"/>
              <a:ext cx="469866" cy="2029428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95680">
              <a:off x="10607812" y="1563195"/>
              <a:ext cx="469866" cy="2029428"/>
            </a:xfrm>
            <a:prstGeom prst="rect">
              <a:avLst/>
            </a:prstGeom>
          </p:spPr>
        </p:pic>
      </p:grpSp>
      <p:sp>
        <p:nvSpPr>
          <p:cNvPr id="82" name="rss-updates-subscription_31585"/>
          <p:cNvSpPr>
            <a:spLocks noChangeAspect="1"/>
          </p:cNvSpPr>
          <p:nvPr/>
        </p:nvSpPr>
        <p:spPr bwMode="auto">
          <a:xfrm rot="15074346">
            <a:off x="6422445" y="4104193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rss-updates-subscription_31585"/>
          <p:cNvSpPr>
            <a:spLocks noChangeAspect="1"/>
          </p:cNvSpPr>
          <p:nvPr/>
        </p:nvSpPr>
        <p:spPr bwMode="auto">
          <a:xfrm rot="15074346">
            <a:off x="7306038" y="1630076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rss-updates-subscription_31585"/>
          <p:cNvSpPr>
            <a:spLocks noChangeAspect="1"/>
          </p:cNvSpPr>
          <p:nvPr/>
        </p:nvSpPr>
        <p:spPr bwMode="auto">
          <a:xfrm rot="15074346">
            <a:off x="7714750" y="3692124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rss-updates-subscription_31585"/>
          <p:cNvSpPr>
            <a:spLocks noChangeAspect="1"/>
          </p:cNvSpPr>
          <p:nvPr/>
        </p:nvSpPr>
        <p:spPr bwMode="auto">
          <a:xfrm rot="15074346">
            <a:off x="8692731" y="2625928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rss-updates-subscription_31585"/>
          <p:cNvSpPr>
            <a:spLocks noChangeAspect="1"/>
          </p:cNvSpPr>
          <p:nvPr/>
        </p:nvSpPr>
        <p:spPr bwMode="auto">
          <a:xfrm rot="15074346">
            <a:off x="9521103" y="1775536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" name="rss-updates-subscription_31585"/>
          <p:cNvSpPr>
            <a:spLocks noChangeAspect="1"/>
          </p:cNvSpPr>
          <p:nvPr/>
        </p:nvSpPr>
        <p:spPr bwMode="auto">
          <a:xfrm rot="15074346">
            <a:off x="8965785" y="4621500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rss-updates-subscription_31585"/>
          <p:cNvSpPr>
            <a:spLocks noChangeAspect="1"/>
          </p:cNvSpPr>
          <p:nvPr/>
        </p:nvSpPr>
        <p:spPr bwMode="auto">
          <a:xfrm rot="15074346">
            <a:off x="5838261" y="1682708"/>
            <a:ext cx="708529" cy="749148"/>
          </a:xfrm>
          <a:custGeom>
            <a:avLst/>
            <a:gdLst>
              <a:gd name="T0" fmla="*/ 1106 w 4511"/>
              <a:gd name="T1" fmla="*/ 4069 h 4777"/>
              <a:gd name="T2" fmla="*/ 707 w 4511"/>
              <a:gd name="T3" fmla="*/ 4710 h 4777"/>
              <a:gd name="T4" fmla="*/ 66 w 4511"/>
              <a:gd name="T5" fmla="*/ 4311 h 4777"/>
              <a:gd name="T6" fmla="*/ 465 w 4511"/>
              <a:gd name="T7" fmla="*/ 3671 h 4777"/>
              <a:gd name="T8" fmla="*/ 1106 w 4511"/>
              <a:gd name="T9" fmla="*/ 4069 h 4777"/>
              <a:gd name="T10" fmla="*/ 884 w 4511"/>
              <a:gd name="T11" fmla="*/ 2536 h 4777"/>
              <a:gd name="T12" fmla="*/ 712 w 4511"/>
              <a:gd name="T13" fmla="*/ 2951 h 4777"/>
              <a:gd name="T14" fmla="*/ 1762 w 4511"/>
              <a:gd name="T15" fmla="*/ 4366 h 4777"/>
              <a:gd name="T16" fmla="*/ 2208 w 4511"/>
              <a:gd name="T17" fmla="*/ 4316 h 4777"/>
              <a:gd name="T18" fmla="*/ 884 w 4511"/>
              <a:gd name="T19" fmla="*/ 2536 h 4777"/>
              <a:gd name="T20" fmla="*/ 1116 w 4511"/>
              <a:gd name="T21" fmla="*/ 1227 h 4777"/>
              <a:gd name="T22" fmla="*/ 924 w 4511"/>
              <a:gd name="T23" fmla="*/ 1632 h 4777"/>
              <a:gd name="T24" fmla="*/ 2921 w 4511"/>
              <a:gd name="T25" fmla="*/ 4368 h 4777"/>
              <a:gd name="T26" fmla="*/ 3365 w 4511"/>
              <a:gd name="T27" fmla="*/ 4307 h 4777"/>
              <a:gd name="T28" fmla="*/ 1116 w 4511"/>
              <a:gd name="T29" fmla="*/ 1227 h 4777"/>
              <a:gd name="T30" fmla="*/ 1382 w 4511"/>
              <a:gd name="T31" fmla="*/ 0 h 4777"/>
              <a:gd name="T32" fmla="*/ 1190 w 4511"/>
              <a:gd name="T33" fmla="*/ 405 h 4777"/>
              <a:gd name="T34" fmla="*/ 4066 w 4511"/>
              <a:gd name="T35" fmla="*/ 4468 h 4777"/>
              <a:gd name="T36" fmla="*/ 4511 w 4511"/>
              <a:gd name="T37" fmla="*/ 4420 h 4777"/>
              <a:gd name="T38" fmla="*/ 1382 w 4511"/>
              <a:gd name="T39" fmla="*/ 0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777">
                <a:moveTo>
                  <a:pt x="1106" y="4069"/>
                </a:moveTo>
                <a:cubicBezTo>
                  <a:pt x="1172" y="4356"/>
                  <a:pt x="994" y="4643"/>
                  <a:pt x="707" y="4710"/>
                </a:cubicBezTo>
                <a:cubicBezTo>
                  <a:pt x="420" y="4777"/>
                  <a:pt x="133" y="4598"/>
                  <a:pt x="66" y="4311"/>
                </a:cubicBezTo>
                <a:cubicBezTo>
                  <a:pt x="0" y="4024"/>
                  <a:pt x="178" y="3737"/>
                  <a:pt x="465" y="3671"/>
                </a:cubicBezTo>
                <a:cubicBezTo>
                  <a:pt x="752" y="3604"/>
                  <a:pt x="1039" y="3783"/>
                  <a:pt x="1106" y="4069"/>
                </a:cubicBezTo>
                <a:close/>
                <a:moveTo>
                  <a:pt x="884" y="2536"/>
                </a:moveTo>
                <a:lnTo>
                  <a:pt x="712" y="2951"/>
                </a:lnTo>
                <a:cubicBezTo>
                  <a:pt x="1280" y="3186"/>
                  <a:pt x="1693" y="3742"/>
                  <a:pt x="1762" y="4366"/>
                </a:cubicBezTo>
                <a:lnTo>
                  <a:pt x="2208" y="4316"/>
                </a:lnTo>
                <a:cubicBezTo>
                  <a:pt x="2121" y="3532"/>
                  <a:pt x="1601" y="2834"/>
                  <a:pt x="884" y="2536"/>
                </a:cubicBezTo>
                <a:close/>
                <a:moveTo>
                  <a:pt x="1116" y="1227"/>
                </a:moveTo>
                <a:lnTo>
                  <a:pt x="924" y="1632"/>
                </a:lnTo>
                <a:cubicBezTo>
                  <a:pt x="1994" y="2140"/>
                  <a:pt x="2759" y="3188"/>
                  <a:pt x="2921" y="4368"/>
                </a:cubicBezTo>
                <a:lnTo>
                  <a:pt x="3365" y="4307"/>
                </a:lnTo>
                <a:cubicBezTo>
                  <a:pt x="3183" y="2979"/>
                  <a:pt x="2321" y="1799"/>
                  <a:pt x="1116" y="1227"/>
                </a:cubicBezTo>
                <a:close/>
                <a:moveTo>
                  <a:pt x="1382" y="0"/>
                </a:moveTo>
                <a:lnTo>
                  <a:pt x="1190" y="405"/>
                </a:lnTo>
                <a:cubicBezTo>
                  <a:pt x="2777" y="1159"/>
                  <a:pt x="3879" y="2716"/>
                  <a:pt x="4066" y="4468"/>
                </a:cubicBezTo>
                <a:lnTo>
                  <a:pt x="4511" y="4420"/>
                </a:lnTo>
                <a:cubicBezTo>
                  <a:pt x="4309" y="2514"/>
                  <a:pt x="3110" y="821"/>
                  <a:pt x="1382" y="0"/>
                </a:cubicBezTo>
                <a:close/>
              </a:path>
            </a:pathLst>
          </a:custGeom>
          <a:solidFill>
            <a:srgbClr val="6FAC46"/>
          </a:solidFill>
          <a:ln>
            <a:solidFill>
              <a:srgbClr val="6FAC46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Parallelize </a:t>
            </a:r>
            <a:r>
              <a:rPr lang="zh-CN" altLang="en-US" sz="6600" dirty="0"/>
              <a:t>multiple backscatter transmissions</a:t>
            </a:r>
            <a:r>
              <a:rPr lang="en-US" altLang="zh-CN" sz="6600" dirty="0"/>
              <a:t>?</a:t>
            </a:r>
            <a:endParaRPr lang="zh-CN" altLang="en-US" sz="6600" dirty="0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5" y="4308704"/>
            <a:ext cx="3882762" cy="2578154"/>
          </a:xfrm>
          <a:prstGeom prst="rect">
            <a:avLst/>
          </a:prstGeom>
        </p:spPr>
      </p:pic>
      <p:sp>
        <p:nvSpPr>
          <p:cNvPr id="102" name="等腰三角形 101"/>
          <p:cNvSpPr/>
          <p:nvPr/>
        </p:nvSpPr>
        <p:spPr>
          <a:xfrm rot="10800000">
            <a:off x="5135674" y="3822177"/>
            <a:ext cx="762000" cy="373246"/>
          </a:xfrm>
          <a:prstGeom prst="triangl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" name="直接连接符 102"/>
          <p:cNvCxnSpPr>
            <a:stCxn id="102" idx="3"/>
          </p:cNvCxnSpPr>
          <p:nvPr/>
        </p:nvCxnSpPr>
        <p:spPr>
          <a:xfrm>
            <a:off x="5516674" y="3822177"/>
            <a:ext cx="0" cy="2511948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4535027" y="6308726"/>
            <a:ext cx="981648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文本框 89"/>
          <p:cNvSpPr txBox="1"/>
          <p:nvPr/>
        </p:nvSpPr>
        <p:spPr>
          <a:xfrm>
            <a:off x="11539772" y="6404941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80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03998" y="1789417"/>
            <a:ext cx="4233031" cy="3485474"/>
            <a:chOff x="7107718" y="2296631"/>
            <a:chExt cx="4233031" cy="348547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7718" y="2296631"/>
              <a:ext cx="4233031" cy="3485474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590567" y="2690037"/>
              <a:ext cx="1084521" cy="2735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rot="1060137">
              <a:off x="9742967" y="2842437"/>
              <a:ext cx="1084521" cy="2735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97283" y="2362123"/>
            <a:ext cx="501371" cy="1792831"/>
            <a:chOff x="9001004" y="2813284"/>
            <a:chExt cx="501371" cy="1792831"/>
          </a:xfrm>
        </p:grpSpPr>
        <p:sp>
          <p:nvSpPr>
            <p:cNvPr id="19" name="椭圆 18"/>
            <p:cNvSpPr/>
            <p:nvPr/>
          </p:nvSpPr>
          <p:spPr>
            <a:xfrm>
              <a:off x="9093242" y="2813284"/>
              <a:ext cx="184475" cy="184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9317900" y="3025231"/>
              <a:ext cx="184475" cy="184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001004" y="4421640"/>
              <a:ext cx="184475" cy="184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191605" y="4212428"/>
              <a:ext cx="184475" cy="184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73794" y="3055635"/>
            <a:ext cx="1663917" cy="645552"/>
            <a:chOff x="8980138" y="4024226"/>
            <a:chExt cx="1663917" cy="645552"/>
          </a:xfrm>
        </p:grpSpPr>
        <p:sp>
          <p:nvSpPr>
            <p:cNvPr id="5" name="文本框 4"/>
            <p:cNvSpPr txBox="1"/>
            <p:nvPr/>
          </p:nvSpPr>
          <p:spPr>
            <a:xfrm>
              <a:off x="8980138" y="4024226"/>
              <a:ext cx="1663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Cluster center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9495201" y="4429596"/>
              <a:ext cx="180430" cy="24018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685" y="1783151"/>
            <a:ext cx="4240641" cy="34917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654217" y="2376790"/>
            <a:ext cx="1999707" cy="1616151"/>
            <a:chOff x="8760445" y="3323968"/>
            <a:chExt cx="1999707" cy="1616151"/>
          </a:xfrm>
        </p:grpSpPr>
        <p:sp>
          <p:nvSpPr>
            <p:cNvPr id="16" name="椭圆 15"/>
            <p:cNvSpPr/>
            <p:nvPr/>
          </p:nvSpPr>
          <p:spPr>
            <a:xfrm>
              <a:off x="8846820" y="3323968"/>
              <a:ext cx="1020194" cy="21194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760445" y="4800600"/>
              <a:ext cx="1020194" cy="1395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>
              <a:stCxn id="16" idx="4"/>
            </p:cNvCxnSpPr>
            <p:nvPr/>
          </p:nvCxnSpPr>
          <p:spPr>
            <a:xfrm>
              <a:off x="9356917" y="3535915"/>
              <a:ext cx="230521" cy="5086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9318273" y="4348388"/>
              <a:ext cx="267143" cy="442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627726" y="3869079"/>
              <a:ext cx="1132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</a:rPr>
                <a:t>Confused </a:t>
              </a:r>
            </a:p>
            <a:p>
              <a:r>
                <a:rPr lang="en-US" altLang="zh-CN" b="1" dirty="0">
                  <a:latin typeface="Calibri" panose="020F0502020204030204" pitchFamily="34" charset="0"/>
                </a:rPr>
                <a:t>symbols</a:t>
              </a:r>
              <a:endParaRPr lang="zh-CN" altLang="en-US" b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567" y="1787430"/>
            <a:ext cx="4235446" cy="34874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8248" y="6373365"/>
            <a:ext cx="11488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Clustering by fast search and find of density peaks. Science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344(6191):1492–1496, 2014.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196787"/>
            <a:ext cx="8142567" cy="42492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793376" y="2919361"/>
            <a:ext cx="6678907" cy="1248296"/>
            <a:chOff x="793376" y="2919361"/>
            <a:chExt cx="6678907" cy="124829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93376" y="4135902"/>
              <a:ext cx="1296145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2073695" y="2921901"/>
              <a:ext cx="6269" cy="124575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097614" y="2960001"/>
              <a:ext cx="4066700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6168045" y="2919361"/>
              <a:ext cx="8093" cy="123305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176138" y="4116368"/>
              <a:ext cx="1296145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2190170" y="2783282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704952" y="2785196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219734" y="2800283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714936" y="2783282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229718" y="2785196"/>
            <a:ext cx="319436" cy="3194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744500" y="2800283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213927" y="2802351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646170" y="2800283"/>
            <a:ext cx="319436" cy="319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746591" y="1997201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Confused symbol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433676" y="3239719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-445623" y="2019545"/>
            <a:ext cx="267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Belong to the same cluster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Finding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“nodes”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OFG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9517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5" grpId="0"/>
      <p:bldP spid="68" grpId="0"/>
      <p:bldP spid="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920" y="2389266"/>
            <a:ext cx="4238175" cy="34720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488" y="2619200"/>
            <a:ext cx="2829423" cy="2693466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510619" y="438990"/>
            <a:ext cx="10332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B05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Building “connections” in the OFG</a:t>
            </a:r>
            <a:endParaRPr lang="zh-CN" altLang="en-US" sz="3600" dirty="0">
              <a:solidFill>
                <a:srgbClr val="00B050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0961" y="1497277"/>
            <a:ext cx="7075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alculate the transition probabilities between clusters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459290" y="2076460"/>
                <a:ext cx="3358612" cy="632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  <m:sup/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290" y="2076460"/>
                <a:ext cx="3358612" cy="632994"/>
              </a:xfrm>
              <a:prstGeom prst="rect">
                <a:avLst/>
              </a:prstGeom>
              <a:blipFill>
                <a:blip r:embed="rId5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00961" y="2970455"/>
                <a:ext cx="44698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neighbors for each cluster 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61" y="2970455"/>
                <a:ext cx="4469813" cy="461665"/>
              </a:xfrm>
              <a:prstGeom prst="rect">
                <a:avLst/>
              </a:prstGeom>
              <a:blipFill>
                <a:blip r:embed="rId6"/>
                <a:stretch>
                  <a:fillRect l="-2183" t="-10526" r="-109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1277530" y="3578646"/>
            <a:ext cx="6096000" cy="1159770"/>
            <a:chOff x="1277530" y="3578646"/>
            <a:chExt cx="6096000" cy="11597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1277530" y="3578646"/>
                  <a:ext cx="6096000" cy="3693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Calculate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𝐶𝑜𝑛𝑓</m:t>
                      </m:r>
                      <m:r>
                        <a:rPr lang="en-US" altLang="zh-CN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zh-CN" altLang="en-US" dirty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zh-CN" dirty="0">
                      <a:solidFill>
                        <a:schemeClr val="bg1">
                          <a:lumMod val="50000"/>
                        </a:schemeClr>
                      </a:solidFill>
                      <a:latin typeface="Calibri" panose="020F0502020204030204" pitchFamily="34" charset="0"/>
                    </a:rPr>
                    <a:t>for each cluster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矩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530" y="3578646"/>
                  <a:ext cx="609600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00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/>
                <p:cNvSpPr txBox="1"/>
                <p:nvPr/>
              </p:nvSpPr>
              <p:spPr>
                <a:xfrm>
                  <a:off x="2276323" y="4126517"/>
                  <a:ext cx="3952812" cy="611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𝐶𝑜𝑛𝑓</m:t>
                        </m:r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a:rPr lang="en-US" altLang="zh-CN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𝑡𝑟𝑎𝑛𝑠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𝑡𝑟𝑎𝑛𝑠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𝑛𝑜</m:t>
                                </m:r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)))</m:t>
                            </m:r>
                          </m:den>
                        </m:f>
                      </m:oMath>
                    </m:oMathPara>
                  </a14:m>
                  <a:endPara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323" y="4126517"/>
                  <a:ext cx="3952812" cy="6118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277530" y="501302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ort the clusters in descending order of their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𝐶𝑜𝑛𝑓</m:t>
                    </m:r>
                  </m:oMath>
                </a14:m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, and identify the neighbors for the clusters sequentially.</a:t>
                </a: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30" y="5013027"/>
                <a:ext cx="6096000" cy="646331"/>
              </a:xfrm>
              <a:prstGeom prst="rect">
                <a:avLst/>
              </a:prstGeom>
              <a:blipFill>
                <a:blip r:embed="rId9"/>
                <a:stretch>
                  <a:fillRect l="-7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7532098" y="2379721"/>
            <a:ext cx="3995069" cy="3311228"/>
            <a:chOff x="7532100" y="2358205"/>
            <a:chExt cx="3995069" cy="331122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32100" y="2358205"/>
              <a:ext cx="3995069" cy="33112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2951" y="2601245"/>
              <a:ext cx="2829423" cy="269346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8363314" y="3952987"/>
            <a:ext cx="1521672" cy="1225932"/>
            <a:chOff x="8384328" y="4271964"/>
            <a:chExt cx="1521672" cy="1225932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9347200" y="4724401"/>
              <a:ext cx="558800" cy="637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 flipV="1">
              <a:off x="8384328" y="4271964"/>
              <a:ext cx="809345" cy="11287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9429750" y="5448301"/>
              <a:ext cx="350868" cy="495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4302" y="2619323"/>
            <a:ext cx="2839358" cy="270292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Building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“clusters”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OFG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4610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0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95" y="1758718"/>
            <a:ext cx="3068707" cy="417055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745916" y="155214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921824" y="29209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7" name="椭圆 26"/>
          <p:cNvSpPr/>
          <p:nvPr/>
        </p:nvSpPr>
        <p:spPr>
          <a:xfrm>
            <a:off x="3137460" y="2915820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29" name="椭圆 28"/>
          <p:cNvSpPr/>
          <p:nvPr/>
        </p:nvSpPr>
        <p:spPr>
          <a:xfrm>
            <a:off x="4354147" y="2914570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3137460" y="1775750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547468" y="2437337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69587" y="2432486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06558" y="2399058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42608" y="407031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7" name="椭圆 36"/>
          <p:cNvSpPr/>
          <p:nvPr/>
        </p:nvSpPr>
        <p:spPr>
          <a:xfrm>
            <a:off x="3184104" y="4086937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38" name="椭圆 37"/>
          <p:cNvSpPr/>
          <p:nvPr/>
        </p:nvSpPr>
        <p:spPr>
          <a:xfrm>
            <a:off x="4401639" y="4086937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338680" y="347442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61859" y="349001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16609" y="35278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5070" y="538965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158576" y="521506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6457249" y="1610896"/>
            <a:ext cx="4450379" cy="4377127"/>
            <a:chOff x="6457249" y="1610896"/>
            <a:chExt cx="4450379" cy="4377127"/>
          </a:xfrm>
        </p:grpSpPr>
        <p:grpSp>
          <p:nvGrpSpPr>
            <p:cNvPr id="5" name="组合 4"/>
            <p:cNvGrpSpPr/>
            <p:nvPr/>
          </p:nvGrpSpPr>
          <p:grpSpPr>
            <a:xfrm>
              <a:off x="6457249" y="1610896"/>
              <a:ext cx="4450379" cy="4377127"/>
              <a:chOff x="6457249" y="1610896"/>
              <a:chExt cx="4450379" cy="4377127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9438" y="1817472"/>
                <a:ext cx="3068707" cy="4170551"/>
              </a:xfrm>
              <a:prstGeom prst="rect">
                <a:avLst/>
              </a:prstGeom>
            </p:spPr>
          </p:pic>
          <p:sp>
            <p:nvSpPr>
              <p:cNvPr id="49" name="文本框 48"/>
              <p:cNvSpPr txBox="1"/>
              <p:nvPr/>
            </p:nvSpPr>
            <p:spPr>
              <a:xfrm>
                <a:off x="8959559" y="1610896"/>
                <a:ext cx="708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LLL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7135467" y="2979752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2</a:t>
                </a:r>
                <a:endParaRPr lang="zh-CN" altLang="en-US" sz="3200" b="1" dirty="0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351103" y="2974574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3</a:t>
                </a:r>
                <a:endParaRPr lang="zh-CN" altLang="en-US" sz="3200" b="1" dirty="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9567790" y="2973324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4</a:t>
                </a:r>
                <a:endParaRPr lang="zh-CN" altLang="en-US" sz="3200" b="1" dirty="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351103" y="1834504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1</a:t>
                </a:r>
                <a:endParaRPr lang="zh-CN" altLang="en-US" sz="3200" b="1" dirty="0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9715586" y="2452770"/>
                <a:ext cx="798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FF0000"/>
                    </a:solidFill>
                  </a:rPr>
                  <a:t>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LL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8308087" y="2457812"/>
                <a:ext cx="798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LL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H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7156251" y="4129070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5</a:t>
                </a:r>
                <a:endParaRPr lang="zh-CN" altLang="en-US" sz="3200" b="1" dirty="0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397747" y="4145691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6</a:t>
                </a:r>
                <a:endParaRPr lang="zh-CN" altLang="en-US" sz="3200" b="1" dirty="0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9615282" y="4145691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7</a:t>
                </a:r>
                <a:endParaRPr lang="zh-CN" altLang="en-US" sz="3200" b="1" dirty="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8296064" y="3533174"/>
                <a:ext cx="88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FF0000"/>
                    </a:solidFill>
                  </a:rPr>
                  <a:t>HH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0019243" y="3548772"/>
                <a:ext cx="88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FF0000"/>
                    </a:solidFill>
                  </a:rPr>
                  <a:t>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L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H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457249" y="3523406"/>
                <a:ext cx="888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/>
                    </a:solidFill>
                  </a:rPr>
                  <a:t>L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HH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9078713" y="5448406"/>
                <a:ext cx="978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rgbClr val="2E75B6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FF0000"/>
                    </a:solidFill>
                  </a:rPr>
                  <a:t>HHH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8372219" y="5273822"/>
                <a:ext cx="608456" cy="60845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8</a:t>
                </a:r>
                <a:endParaRPr lang="zh-CN" altLang="en-US" sz="3200" b="1" dirty="0"/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6770904" y="2491240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2E75B6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L</a:t>
              </a:r>
              <a:r>
                <a:rPr lang="en-US" altLang="zh-CN" dirty="0">
                  <a:solidFill>
                    <a:srgbClr val="FF0000"/>
                  </a:solidFill>
                </a:rPr>
                <a:t>H</a:t>
              </a:r>
              <a:r>
                <a:rPr lang="en-US" altLang="zh-CN" dirty="0">
                  <a:solidFill>
                    <a:schemeClr val="tx1"/>
                  </a:solidFill>
                </a:rPr>
                <a:t>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first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7380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95" y="1758718"/>
            <a:ext cx="3068707" cy="417055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745916" y="155214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921824" y="292099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7" name="椭圆 26"/>
          <p:cNvSpPr/>
          <p:nvPr/>
        </p:nvSpPr>
        <p:spPr>
          <a:xfrm>
            <a:off x="3137460" y="2915820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29" name="椭圆 28"/>
          <p:cNvSpPr/>
          <p:nvPr/>
        </p:nvSpPr>
        <p:spPr>
          <a:xfrm>
            <a:off x="4354147" y="2914570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3137460" y="177575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547468" y="2437337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69587" y="2432486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06558" y="2399058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42608" y="4070316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7" name="椭圆 36"/>
          <p:cNvSpPr/>
          <p:nvPr/>
        </p:nvSpPr>
        <p:spPr>
          <a:xfrm>
            <a:off x="3184104" y="4086937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38" name="椭圆 37"/>
          <p:cNvSpPr/>
          <p:nvPr/>
        </p:nvSpPr>
        <p:spPr>
          <a:xfrm>
            <a:off x="4401639" y="4086937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338680" y="347442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61859" y="349001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16609" y="35278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5070" y="538965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158576" y="521506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438" y="1817472"/>
            <a:ext cx="3068707" cy="417055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8959559" y="161089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135467" y="297975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51" name="椭圆 50"/>
          <p:cNvSpPr/>
          <p:nvPr/>
        </p:nvSpPr>
        <p:spPr>
          <a:xfrm>
            <a:off x="8351103" y="297457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52" name="椭圆 51"/>
          <p:cNvSpPr/>
          <p:nvPr/>
        </p:nvSpPr>
        <p:spPr>
          <a:xfrm>
            <a:off x="9567790" y="297332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53" name="椭圆 52"/>
          <p:cNvSpPr/>
          <p:nvPr/>
        </p:nvSpPr>
        <p:spPr>
          <a:xfrm>
            <a:off x="8351103" y="183450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9715586" y="245277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770904" y="249124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08087" y="2457812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156251" y="412907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58" name="椭圆 57"/>
          <p:cNvSpPr/>
          <p:nvPr/>
        </p:nvSpPr>
        <p:spPr>
          <a:xfrm>
            <a:off x="8397747" y="4145691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59" name="椭圆 58"/>
          <p:cNvSpPr/>
          <p:nvPr/>
        </p:nvSpPr>
        <p:spPr>
          <a:xfrm>
            <a:off x="9615282" y="4145691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8296064" y="353317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019243" y="35487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457249" y="35234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078713" y="544840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372219" y="527382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cxnSp>
        <p:nvCxnSpPr>
          <p:cNvPr id="3" name="直接箭头连接符 2"/>
          <p:cNvCxnSpPr>
            <a:stCxn id="30" idx="3"/>
          </p:cNvCxnSpPr>
          <p:nvPr/>
        </p:nvCxnSpPr>
        <p:spPr>
          <a:xfrm flipH="1">
            <a:off x="2346085" y="2295100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36" idx="0"/>
          </p:cNvCxnSpPr>
          <p:nvPr/>
        </p:nvCxnSpPr>
        <p:spPr>
          <a:xfrm>
            <a:off x="2243878" y="3535882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47" idx="1"/>
          </p:cNvCxnSpPr>
          <p:nvPr/>
        </p:nvCxnSpPr>
        <p:spPr>
          <a:xfrm>
            <a:off x="2340298" y="4685200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7544608" y="2370475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7442401" y="3611257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538821" y="4760575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first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29687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745916" y="155214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921824" y="292099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3137460" y="177575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547468" y="2437337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42608" y="4070316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338680" y="347442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5070" y="538965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158576" y="521506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8959559" y="161089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135467" y="297975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53" name="椭圆 52"/>
          <p:cNvSpPr/>
          <p:nvPr/>
        </p:nvSpPr>
        <p:spPr>
          <a:xfrm>
            <a:off x="8351103" y="183450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7" name="椭圆 56"/>
          <p:cNvSpPr/>
          <p:nvPr/>
        </p:nvSpPr>
        <p:spPr>
          <a:xfrm>
            <a:off x="7156251" y="412907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6457249" y="35234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078713" y="544840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372219" y="527382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cxnSp>
        <p:nvCxnSpPr>
          <p:cNvPr id="3" name="直接箭头连接符 2"/>
          <p:cNvCxnSpPr>
            <a:stCxn id="30" idx="3"/>
          </p:cNvCxnSpPr>
          <p:nvPr/>
        </p:nvCxnSpPr>
        <p:spPr>
          <a:xfrm flipH="1">
            <a:off x="2346085" y="2295100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36" idx="0"/>
          </p:cNvCxnSpPr>
          <p:nvPr/>
        </p:nvCxnSpPr>
        <p:spPr>
          <a:xfrm>
            <a:off x="2243878" y="3535882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47" idx="1"/>
          </p:cNvCxnSpPr>
          <p:nvPr/>
        </p:nvCxnSpPr>
        <p:spPr>
          <a:xfrm>
            <a:off x="2340298" y="4685200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7544608" y="2370475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7442401" y="3611257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538821" y="4760575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720392" y="2950519"/>
            <a:ext cx="2792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Tag1: 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HHH</a:t>
            </a:r>
          </a:p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Tag2: 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</a:p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Tag3: LLL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143580" y="2888937"/>
            <a:ext cx="2792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Tag1: LLL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Tag2: 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HHH</a:t>
            </a:r>
          </a:p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Tag3: 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770904" y="249124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first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48273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6770904" y="249124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45916" y="155214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921824" y="292099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30" name="椭圆 29"/>
          <p:cNvSpPr/>
          <p:nvPr/>
        </p:nvSpPr>
        <p:spPr>
          <a:xfrm>
            <a:off x="3137460" y="177575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1547468" y="2437337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42608" y="4070316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338680" y="347442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5070" y="5389652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158576" y="521506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8959559" y="161089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135467" y="297975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53" name="椭圆 52"/>
          <p:cNvSpPr/>
          <p:nvPr/>
        </p:nvSpPr>
        <p:spPr>
          <a:xfrm>
            <a:off x="8351103" y="183450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7" name="椭圆 56"/>
          <p:cNvSpPr/>
          <p:nvPr/>
        </p:nvSpPr>
        <p:spPr>
          <a:xfrm>
            <a:off x="7156251" y="4129070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6457249" y="35234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078713" y="544840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372219" y="5273822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cxnSp>
        <p:nvCxnSpPr>
          <p:cNvPr id="3" name="直接箭头连接符 2"/>
          <p:cNvCxnSpPr>
            <a:stCxn id="30" idx="3"/>
          </p:cNvCxnSpPr>
          <p:nvPr/>
        </p:nvCxnSpPr>
        <p:spPr>
          <a:xfrm flipH="1">
            <a:off x="2346085" y="2295100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36" idx="0"/>
          </p:cNvCxnSpPr>
          <p:nvPr/>
        </p:nvCxnSpPr>
        <p:spPr>
          <a:xfrm>
            <a:off x="2243878" y="3535882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47" idx="1"/>
          </p:cNvCxnSpPr>
          <p:nvPr/>
        </p:nvCxnSpPr>
        <p:spPr>
          <a:xfrm>
            <a:off x="2340298" y="4685200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7544608" y="2370475"/>
            <a:ext cx="880481" cy="619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7442401" y="3611257"/>
            <a:ext cx="2958" cy="53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538821" y="4760575"/>
            <a:ext cx="907384" cy="618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-515051" y="1552142"/>
            <a:ext cx="13944600" cy="447805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720392" y="2888937"/>
            <a:ext cx="8215363" cy="1815908"/>
            <a:chOff x="2720392" y="2888937"/>
            <a:chExt cx="8215363" cy="1815908"/>
          </a:xfrm>
        </p:grpSpPr>
        <p:sp>
          <p:nvSpPr>
            <p:cNvPr id="4" name="文本框 3"/>
            <p:cNvSpPr txBox="1"/>
            <p:nvPr/>
          </p:nvSpPr>
          <p:spPr>
            <a:xfrm>
              <a:off x="2720392" y="2950519"/>
              <a:ext cx="27921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Tag1: 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HHH</a:t>
              </a:r>
            </a:p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Tag2: LL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HH</a:t>
              </a:r>
            </a:p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Tag3: LLL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143580" y="2888937"/>
              <a:ext cx="27921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Tag1: LLL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Tag2: 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HHH</a:t>
              </a:r>
            </a:p>
            <a:p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Tag3: LL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HH</a:t>
              </a: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V="1">
              <a:off x="5557181" y="3212623"/>
              <a:ext cx="2565615" cy="11706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>
              <a:endCxn id="68" idx="1"/>
            </p:cNvCxnSpPr>
            <p:nvPr/>
          </p:nvCxnSpPr>
          <p:spPr>
            <a:xfrm>
              <a:off x="5534248" y="3301971"/>
              <a:ext cx="2609332" cy="4641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5534248" y="3835432"/>
              <a:ext cx="2609332" cy="4624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2523587" y="5094024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There are three tags, the transmitting:</a:t>
            </a:r>
          </a:p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HHH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in</a:t>
            </a:r>
            <a:r>
              <a:rPr lang="zh-CN" altLang="en-US" sz="6600" dirty="0"/>
              <a:t> </a:t>
            </a:r>
            <a:r>
              <a:rPr lang="en-US" altLang="zh-CN" sz="6600" dirty="0"/>
              <a:t>the</a:t>
            </a:r>
            <a:r>
              <a:rPr lang="zh-CN" altLang="en-US" sz="6600" dirty="0"/>
              <a:t> </a:t>
            </a:r>
            <a:r>
              <a:rPr lang="en-US" altLang="zh-CN" sz="6600" dirty="0"/>
              <a:t>first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30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368479" y="1878878"/>
            <a:ext cx="1544470" cy="1754611"/>
            <a:chOff x="10190420" y="3613553"/>
            <a:chExt cx="1544470" cy="1754611"/>
          </a:xfrm>
        </p:grpSpPr>
        <p:sp>
          <p:nvSpPr>
            <p:cNvPr id="2" name="双大括号 1"/>
            <p:cNvSpPr/>
            <p:nvPr/>
          </p:nvSpPr>
          <p:spPr>
            <a:xfrm>
              <a:off x="10396101" y="3734677"/>
              <a:ext cx="1338789" cy="1425253"/>
            </a:xfrm>
            <a:prstGeom prst="bracePair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0190420" y="3613553"/>
              <a:ext cx="768933" cy="1754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/>
              <p:cNvSpPr/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4000" b="1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35" name="椭圆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blipFill>
                <a:blip r:embed="rId4"/>
                <a:stretch>
                  <a:fillRect l="-11017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a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tag collision case: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blipFill>
                <a:blip r:embed="rId5"/>
                <a:stretch>
                  <a:fillRect l="-2589" t="-9211" r="-194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blipFill>
                <a:blip r:embed="rId6"/>
                <a:stretch>
                  <a:fillRect l="-7003" t="-13684" b="-3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3939069" y="3227292"/>
            <a:ext cx="3699029" cy="1312317"/>
            <a:chOff x="4382820" y="3227292"/>
            <a:chExt cx="3699029" cy="1312317"/>
          </a:xfrm>
        </p:grpSpPr>
        <p:cxnSp>
          <p:nvCxnSpPr>
            <p:cNvPr id="9" name="直接箭头连接符 8"/>
            <p:cNvCxnSpPr/>
            <p:nvPr/>
          </p:nvCxnSpPr>
          <p:spPr>
            <a:xfrm flipH="1" flipV="1">
              <a:off x="4382820" y="3402657"/>
              <a:ext cx="1433728" cy="1136952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 flipV="1">
              <a:off x="5284694" y="3227292"/>
              <a:ext cx="791830" cy="1220934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6551384" y="3344885"/>
              <a:ext cx="1530465" cy="1149035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father clusters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75" t="-9333" r="-3618" b="-3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  <a:blipFill>
                <a:blip r:embed="rId9"/>
                <a:stretch>
                  <a:fillRect r="-2259" b="-19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en-US" altLang="zh-CN" sz="24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  <a:blipFill>
                <a:blip r:embed="rId10"/>
                <a:stretch>
                  <a:fillRect l="-283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states: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  <a:blipFill>
                <a:blip r:embed="rId11"/>
                <a:stretch>
                  <a:fillRect l="-2846" t="-9211" r="-2277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6824444" y="1892658"/>
            <a:ext cx="3839967" cy="1544670"/>
            <a:chOff x="6824444" y="1892658"/>
            <a:chExt cx="3839967" cy="1544670"/>
          </a:xfrm>
        </p:grpSpPr>
        <p:sp>
          <p:nvSpPr>
            <p:cNvPr id="59" name="矩形 58"/>
            <p:cNvSpPr/>
            <p:nvPr/>
          </p:nvSpPr>
          <p:spPr>
            <a:xfrm>
              <a:off x="6824444" y="1892658"/>
              <a:ext cx="10903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Index: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7823826" y="1900500"/>
                  <a:ext cx="25424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826" y="1900500"/>
                  <a:ext cx="254242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/>
                <p:cNvSpPr/>
                <p:nvPr/>
              </p:nvSpPr>
              <p:spPr>
                <a:xfrm>
                  <a:off x="7823825" y="2337773"/>
                  <a:ext cx="25424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0" name="矩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825" y="2337773"/>
                  <a:ext cx="254242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矩形 60"/>
                <p:cNvSpPr/>
                <p:nvPr/>
              </p:nvSpPr>
              <p:spPr>
                <a:xfrm>
                  <a:off x="7823825" y="2975663"/>
                  <a:ext cx="28405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sz="2400" b="1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sz="2400" b="1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1" name="矩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825" y="2975663"/>
                  <a:ext cx="2840586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 rot="5400000">
                  <a:off x="8844810" y="2699105"/>
                  <a:ext cx="5004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44810" y="2699105"/>
                  <a:ext cx="500458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r>
              <a:rPr lang="zh-CN" altLang="en-US" sz="6600" dirty="0"/>
              <a:t> </a:t>
            </a:r>
            <a:r>
              <a:rPr lang="en-US" altLang="zh-CN" sz="6600" dirty="0"/>
              <a:t>by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430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2" grpId="0"/>
      <p:bldP spid="56" grpId="0"/>
      <p:bldP spid="58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a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tag collision case: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blipFill>
                <a:blip r:embed="rId5"/>
                <a:stretch>
                  <a:fillRect l="-2589" t="-9211" r="-194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任意多边形 4"/>
          <p:cNvSpPr/>
          <p:nvPr/>
        </p:nvSpPr>
        <p:spPr>
          <a:xfrm>
            <a:off x="10303447" y="3028574"/>
            <a:ext cx="1133290" cy="2409573"/>
          </a:xfrm>
          <a:custGeom>
            <a:avLst/>
            <a:gdLst>
              <a:gd name="connsiteX0" fmla="*/ 1277470 w 1568688"/>
              <a:gd name="connsiteY0" fmla="*/ 0 h 1922929"/>
              <a:gd name="connsiteX1" fmla="*/ 1479176 w 1568688"/>
              <a:gd name="connsiteY1" fmla="*/ 995082 h 1922929"/>
              <a:gd name="connsiteX2" fmla="*/ 0 w 1568688"/>
              <a:gd name="connsiteY2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688" h="1922929">
                <a:moveTo>
                  <a:pt x="1277470" y="0"/>
                </a:moveTo>
                <a:cubicBezTo>
                  <a:pt x="1484779" y="337297"/>
                  <a:pt x="1692088" y="674594"/>
                  <a:pt x="1479176" y="995082"/>
                </a:cubicBezTo>
                <a:cubicBezTo>
                  <a:pt x="1266264" y="1315570"/>
                  <a:pt x="633132" y="1619249"/>
                  <a:pt x="0" y="192292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9368479" y="1878878"/>
            <a:ext cx="1544470" cy="1754611"/>
            <a:chOff x="10190420" y="3613553"/>
            <a:chExt cx="1544470" cy="1754611"/>
          </a:xfrm>
        </p:grpSpPr>
        <p:sp>
          <p:nvSpPr>
            <p:cNvPr id="47" name="双大括号 46"/>
            <p:cNvSpPr/>
            <p:nvPr/>
          </p:nvSpPr>
          <p:spPr>
            <a:xfrm>
              <a:off x="10396101" y="3734677"/>
              <a:ext cx="1338789" cy="1425253"/>
            </a:xfrm>
            <a:prstGeom prst="bracePair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190420" y="3613553"/>
              <a:ext cx="768933" cy="1754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椭圆 49"/>
              <p:cNvSpPr/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4000" b="1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50" name="椭圆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blipFill>
                <a:blip r:embed="rId7"/>
                <a:stretch>
                  <a:fillRect l="-11017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blipFill>
                <a:blip r:embed="rId8"/>
                <a:stretch>
                  <a:fillRect l="-7003" t="-13684" b="-3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组合 54"/>
          <p:cNvGrpSpPr/>
          <p:nvPr/>
        </p:nvGrpSpPr>
        <p:grpSpPr>
          <a:xfrm>
            <a:off x="3939069" y="3227292"/>
            <a:ext cx="3699029" cy="1312317"/>
            <a:chOff x="4382820" y="3227292"/>
            <a:chExt cx="3699029" cy="1312317"/>
          </a:xfrm>
        </p:grpSpPr>
        <p:cxnSp>
          <p:nvCxnSpPr>
            <p:cNvPr id="57" name="直接箭头连接符 56"/>
            <p:cNvCxnSpPr/>
            <p:nvPr/>
          </p:nvCxnSpPr>
          <p:spPr>
            <a:xfrm flipH="1" flipV="1">
              <a:off x="4382820" y="3402657"/>
              <a:ext cx="1433728" cy="1136952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5284694" y="3227292"/>
              <a:ext cx="791830" cy="1220934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V="1">
              <a:off x="6551384" y="3344885"/>
              <a:ext cx="1530465" cy="1149035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/>
                <p:cNvSpPr txBox="1"/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father clusters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775" t="-9333" r="-3618" b="-3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  <a:blipFill>
                <a:blip r:embed="rId11"/>
                <a:stretch>
                  <a:fillRect r="-2259" b="-19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en-US" altLang="zh-CN" sz="24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  <a:blipFill>
                <a:blip r:embed="rId12"/>
                <a:stretch>
                  <a:fillRect l="-283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states: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  <a:blipFill>
                <a:blip r:embed="rId13"/>
                <a:stretch>
                  <a:fillRect l="-2846" t="-9211" r="-2277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6824444" y="1892658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Index: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7823826" y="1900500"/>
                <a:ext cx="2542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6" y="1900500"/>
                <a:ext cx="2542427" cy="461665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7823825" y="2337773"/>
                <a:ext cx="2542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5" y="2337773"/>
                <a:ext cx="2542427" cy="461665"/>
              </a:xfrm>
              <a:prstGeom prst="rect">
                <a:avLst/>
              </a:prstGeom>
              <a:blipFill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7823825" y="2975663"/>
                <a:ext cx="2840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5" y="2975663"/>
                <a:ext cx="2840586" cy="461665"/>
              </a:xfrm>
              <a:prstGeom prst="rect">
                <a:avLst/>
              </a:prstGeom>
              <a:blipFill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 rot="5400000">
                <a:off x="8844810" y="2699105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844810" y="2699105"/>
                <a:ext cx="50045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r>
              <a:rPr lang="zh-CN" altLang="en-US" sz="6600" dirty="0"/>
              <a:t> </a:t>
            </a:r>
            <a:r>
              <a:rPr lang="en-US" altLang="zh-CN" sz="6600" dirty="0"/>
              <a:t>by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5549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a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tag collision case: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38835"/>
                <a:ext cx="3772186" cy="461665"/>
              </a:xfrm>
              <a:prstGeom prst="rect">
                <a:avLst/>
              </a:prstGeom>
              <a:blipFill>
                <a:blip r:embed="rId5"/>
                <a:stretch>
                  <a:fillRect l="-2589" t="-9211" r="-194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任意多边形 45"/>
          <p:cNvSpPr/>
          <p:nvPr/>
        </p:nvSpPr>
        <p:spPr>
          <a:xfrm>
            <a:off x="10303447" y="3028574"/>
            <a:ext cx="1133290" cy="2409573"/>
          </a:xfrm>
          <a:custGeom>
            <a:avLst/>
            <a:gdLst>
              <a:gd name="connsiteX0" fmla="*/ 1277470 w 1568688"/>
              <a:gd name="connsiteY0" fmla="*/ 0 h 1922929"/>
              <a:gd name="connsiteX1" fmla="*/ 1479176 w 1568688"/>
              <a:gd name="connsiteY1" fmla="*/ 995082 h 1922929"/>
              <a:gd name="connsiteX2" fmla="*/ 0 w 1568688"/>
              <a:gd name="connsiteY2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688" h="1922929">
                <a:moveTo>
                  <a:pt x="1277470" y="0"/>
                </a:moveTo>
                <a:cubicBezTo>
                  <a:pt x="1484779" y="337297"/>
                  <a:pt x="1692088" y="674594"/>
                  <a:pt x="1479176" y="995082"/>
                </a:cubicBezTo>
                <a:cubicBezTo>
                  <a:pt x="1266264" y="1315570"/>
                  <a:pt x="633132" y="1619249"/>
                  <a:pt x="0" y="192292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9368479" y="1878878"/>
            <a:ext cx="1544470" cy="1754611"/>
            <a:chOff x="10190420" y="3613553"/>
            <a:chExt cx="1544470" cy="1754611"/>
          </a:xfrm>
        </p:grpSpPr>
        <p:sp>
          <p:nvSpPr>
            <p:cNvPr id="49" name="双大括号 48"/>
            <p:cNvSpPr/>
            <p:nvPr/>
          </p:nvSpPr>
          <p:spPr>
            <a:xfrm>
              <a:off x="10396101" y="3734677"/>
              <a:ext cx="1338789" cy="1425253"/>
            </a:xfrm>
            <a:prstGeom prst="bracePair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0190420" y="3613553"/>
              <a:ext cx="768933" cy="1754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52"/>
              <p:cNvSpPr/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4000" b="1" i="1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</m:sSubSup>
                    </m:oMath>
                  </m:oMathPara>
                </a14:m>
                <a:endParaRPr lang="zh-CN" altLang="en-US" sz="4000" b="1" dirty="0"/>
              </a:p>
            </p:txBody>
          </p:sp>
        </mc:Choice>
        <mc:Fallback xmlns="">
          <p:sp>
            <p:nvSpPr>
              <p:cNvPr id="53" name="椭圆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95" y="4512712"/>
                <a:ext cx="1126131" cy="112613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78" y="4783389"/>
                <a:ext cx="1443024" cy="584775"/>
              </a:xfrm>
              <a:prstGeom prst="rect">
                <a:avLst/>
              </a:prstGeom>
              <a:blipFill>
                <a:blip r:embed="rId7"/>
                <a:stretch>
                  <a:fillRect l="-11017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/>
              <p:cNvSpPr txBox="1"/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Layer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88" y="2685440"/>
                <a:ext cx="2176814" cy="584775"/>
              </a:xfrm>
              <a:prstGeom prst="rect">
                <a:avLst/>
              </a:prstGeom>
              <a:blipFill>
                <a:blip r:embed="rId8"/>
                <a:stretch>
                  <a:fillRect l="-7003" t="-13684" b="-3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/>
          <p:cNvGrpSpPr/>
          <p:nvPr/>
        </p:nvGrpSpPr>
        <p:grpSpPr>
          <a:xfrm>
            <a:off x="3939069" y="3227292"/>
            <a:ext cx="3699029" cy="1312317"/>
            <a:chOff x="4382820" y="3227292"/>
            <a:chExt cx="3699029" cy="1312317"/>
          </a:xfrm>
        </p:grpSpPr>
        <p:cxnSp>
          <p:nvCxnSpPr>
            <p:cNvPr id="62" name="直接箭头连接符 61"/>
            <p:cNvCxnSpPr/>
            <p:nvPr/>
          </p:nvCxnSpPr>
          <p:spPr>
            <a:xfrm flipH="1" flipV="1">
              <a:off x="4382820" y="3402657"/>
              <a:ext cx="1433728" cy="1136952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H="1" flipV="1">
              <a:off x="5284694" y="3227292"/>
              <a:ext cx="791830" cy="1220934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 flipV="1">
              <a:off x="6551384" y="3344885"/>
              <a:ext cx="1530465" cy="1149035"/>
            </a:xfrm>
            <a:prstGeom prst="straightConnector1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altLang="zh-CN" sz="2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father clusters</a:t>
                  </a:r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747" y="3855894"/>
                  <a:ext cx="2359941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775" t="-9333" r="-3618" b="-3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/>
                <p:cNvSpPr txBox="1"/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091" y="3402657"/>
                  <a:ext cx="78258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en-US" altLang="zh-CN" sz="2400" b="1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zh-CN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2" y="4881713"/>
                <a:ext cx="2968057" cy="556434"/>
              </a:xfrm>
              <a:prstGeom prst="rect">
                <a:avLst/>
              </a:prstGeom>
              <a:blipFill>
                <a:blip r:embed="rId11"/>
                <a:stretch>
                  <a:fillRect r="-2259" b="-19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r>
                      <a:rPr lang="en-US" altLang="zh-CN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  <m: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635" y="5438147"/>
                <a:ext cx="3448123" cy="461665"/>
              </a:xfrm>
              <a:prstGeom prst="rect">
                <a:avLst/>
              </a:prstGeom>
              <a:blipFill>
                <a:blip r:embed="rId12"/>
                <a:stretch>
                  <a:fillRect l="-283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1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‘H’ states: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44" y="1438835"/>
                <a:ext cx="3210751" cy="461665"/>
              </a:xfrm>
              <a:prstGeom prst="rect">
                <a:avLst/>
              </a:prstGeom>
              <a:blipFill>
                <a:blip r:embed="rId13"/>
                <a:stretch>
                  <a:fillRect l="-2846" t="-9211" r="-2277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/>
          <p:cNvSpPr/>
          <p:nvPr/>
        </p:nvSpPr>
        <p:spPr>
          <a:xfrm>
            <a:off x="6824444" y="1892658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Index: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7823826" y="1900500"/>
                <a:ext cx="2542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6" y="1900500"/>
                <a:ext cx="2542427" cy="461665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7823825" y="2337773"/>
                <a:ext cx="2542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5" y="2337773"/>
                <a:ext cx="2542427" cy="461665"/>
              </a:xfrm>
              <a:prstGeom prst="rect">
                <a:avLst/>
              </a:prstGeom>
              <a:blipFill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7823825" y="2975663"/>
                <a:ext cx="2840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25" y="2975663"/>
                <a:ext cx="2840586" cy="461665"/>
              </a:xfrm>
              <a:prstGeom prst="rect">
                <a:avLst/>
              </a:prstGeom>
              <a:blipFill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 rot="5400000">
                <a:off x="8844810" y="2699105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844810" y="2699105"/>
                <a:ext cx="50045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78" y="2451018"/>
                <a:ext cx="3758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</a:t>
            </a:r>
            <a:r>
              <a:rPr lang="zh-CN" altLang="en-US" sz="6600" dirty="0"/>
              <a:t> </a:t>
            </a:r>
            <a:r>
              <a:rPr lang="en-US" altLang="zh-CN" sz="6600" dirty="0"/>
              <a:t>clusters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r>
              <a:rPr lang="zh-CN" altLang="en-US" sz="6600" dirty="0"/>
              <a:t> </a:t>
            </a:r>
            <a:r>
              <a:rPr lang="en-US" altLang="zh-CN" sz="6600" dirty="0"/>
              <a:t>by</a:t>
            </a:r>
            <a:r>
              <a:rPr lang="zh-CN" altLang="en-US" sz="6600" dirty="0"/>
              <a:t> </a:t>
            </a:r>
            <a:r>
              <a:rPr lang="en-US" altLang="zh-CN" sz="6600" dirty="0"/>
              <a:t>layer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60394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670868" y="1281708"/>
            <a:ext cx="1040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Using </a:t>
            </a:r>
            <a:r>
              <a:rPr lang="en-US" altLang="zh-CN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predictable state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flipping pattern of the standardized FM0/Miller code.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03" y="2476702"/>
            <a:ext cx="8391634" cy="13472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56" y="2469598"/>
            <a:ext cx="7724064" cy="13307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6548" y="1798559"/>
            <a:ext cx="999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 is a obvious error if two chips on the opposite sides of a bit boundary have the same state.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203" y="4437772"/>
            <a:ext cx="8387816" cy="136832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379285" y="4077764"/>
            <a:ext cx="0" cy="199263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646842" y="4332196"/>
            <a:ext cx="5572462" cy="14739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33073" y="4067893"/>
            <a:ext cx="317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bnormal bit boundary</a:t>
            </a:r>
          </a:p>
        </p:txBody>
      </p:sp>
      <p:sp>
        <p:nvSpPr>
          <p:cNvPr id="107" name="矩形 106"/>
          <p:cNvSpPr/>
          <p:nvPr/>
        </p:nvSpPr>
        <p:spPr>
          <a:xfrm>
            <a:off x="6537949" y="5749498"/>
            <a:ext cx="2663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Suspicious segment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8" name="TextBox 10">
            <a:extLst>
              <a:ext uri="{FF2B5EF4-FFF2-40B4-BE49-F238E27FC236}">
                <a16:creationId xmlns:a16="http://schemas.microsoft.com/office/drawing/2014/main" id="{9551DB4D-4E70-4D4D-9E94-73696122D31D}"/>
              </a:ext>
            </a:extLst>
          </p:cNvPr>
          <p:cNvSpPr txBox="1"/>
          <p:nvPr/>
        </p:nvSpPr>
        <p:spPr>
          <a:xfrm>
            <a:off x="227124" y="5146708"/>
            <a:ext cx="11760200" cy="1328023"/>
          </a:xfrm>
          <a:prstGeom prst="round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</a:rPr>
              <a:t>We use a </a:t>
            </a:r>
            <a:r>
              <a:rPr lang="en-US" altLang="zh-CN" sz="3600" dirty="0">
                <a:solidFill>
                  <a:srgbClr val="92D050"/>
                </a:solidFill>
                <a:latin typeface="Calibri" panose="020F0502020204030204" pitchFamily="34" charset="0"/>
              </a:rPr>
              <a:t>Conditional Random Field </a:t>
            </a:r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</a:rPr>
              <a:t>based decoder 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Calibri" panose="020F0502020204030204" pitchFamily="34" charset="0"/>
              </a:rPr>
              <a:t>to correct bit errors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Parallel</a:t>
            </a:r>
            <a:r>
              <a:rPr lang="zh-CN" altLang="en-US" sz="6600" dirty="0"/>
              <a:t> </a:t>
            </a:r>
            <a:r>
              <a:rPr lang="en-US" altLang="zh-CN" sz="6600" dirty="0"/>
              <a:t>decoding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797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7" grpId="0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15410" y="0"/>
            <a:ext cx="12535270" cy="6995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88646" y="2934187"/>
            <a:ext cx="93025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92D050"/>
                </a:solidFill>
                <a:latin typeface="Sathu" charset="-34"/>
                <a:ea typeface="Sathu" charset="-34"/>
                <a:cs typeface="Sathu" charset="-34"/>
              </a:rPr>
              <a:t>Parallel decoding </a:t>
            </a:r>
            <a:r>
              <a:rPr lang="en-US" altLang="zh-CN" sz="6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method is required</a:t>
            </a:r>
            <a:endParaRPr lang="zh-CN" altLang="en-US" sz="6600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117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6"/>
          <p:cNvGrpSpPr/>
          <p:nvPr/>
        </p:nvGrpSpPr>
        <p:grpSpPr>
          <a:xfrm>
            <a:off x="6936604" y="2104318"/>
            <a:ext cx="3068707" cy="4377127"/>
            <a:chOff x="6936604" y="1726954"/>
            <a:chExt cx="3068707" cy="437712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6604" y="1933530"/>
              <a:ext cx="3068707" cy="417055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756725" y="1726954"/>
              <a:ext cx="708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2E75B6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LLL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148269" y="1950562"/>
              <a:ext cx="608456" cy="60845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20" y="2310895"/>
            <a:ext cx="3068707" cy="4170551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3410148" y="2327926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2418910" y="2418879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39277" y="307434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17326" y="438536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96280" y="587430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57944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HLL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7651" y="3342968"/>
            <a:ext cx="4048125" cy="853499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815103" y="2918490"/>
            <a:ext cx="238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One H </a:t>
            </a:r>
            <a:r>
              <a:rPr lang="en-US" altLang="zh-CN" sz="2400" b="1" dirty="0"/>
              <a:t>state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012254" y="2108934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8" name="组合 30"/>
          <p:cNvGrpSpPr/>
          <p:nvPr/>
        </p:nvGrpSpPr>
        <p:grpSpPr>
          <a:xfrm>
            <a:off x="1056408" y="-142315"/>
            <a:ext cx="5003316" cy="5738188"/>
            <a:chOff x="1056408" y="-142315"/>
            <a:chExt cx="5003316" cy="5738188"/>
          </a:xfrm>
        </p:grpSpPr>
        <p:sp>
          <p:nvSpPr>
            <p:cNvPr id="29" name="弧形 31"/>
            <p:cNvSpPr/>
            <p:nvPr/>
          </p:nvSpPr>
          <p:spPr>
            <a:xfrm rot="7135743">
              <a:off x="2558606" y="985698"/>
              <a:ext cx="1998921" cy="2339163"/>
            </a:xfrm>
            <a:prstGeom prst="arc">
              <a:avLst>
                <a:gd name="adj1" fmla="val 16200000"/>
                <a:gd name="adj2" fmla="val 115074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32"/>
            <p:cNvSpPr/>
            <p:nvPr/>
          </p:nvSpPr>
          <p:spPr>
            <a:xfrm rot="7135743">
              <a:off x="1260473" y="-346378"/>
              <a:ext cx="4595188" cy="5003314"/>
            </a:xfrm>
            <a:prstGeom prst="arc">
              <a:avLst>
                <a:gd name="adj1" fmla="val 16805427"/>
                <a:gd name="adj2" fmla="val 115074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3"/>
            <p:cNvSpPr/>
            <p:nvPr/>
          </p:nvSpPr>
          <p:spPr>
            <a:xfrm rot="7135743">
              <a:off x="1260471" y="796622"/>
              <a:ext cx="4595188" cy="5003314"/>
            </a:xfrm>
            <a:prstGeom prst="arc">
              <a:avLst>
                <a:gd name="adj1" fmla="val 16805427"/>
                <a:gd name="adj2" fmla="val 115074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grpSp>
        <p:nvGrpSpPr>
          <p:cNvPr id="34" name="组合 1"/>
          <p:cNvGrpSpPr/>
          <p:nvPr/>
        </p:nvGrpSpPr>
        <p:grpSpPr>
          <a:xfrm>
            <a:off x="6932633" y="2847450"/>
            <a:ext cx="1304742" cy="1234180"/>
            <a:chOff x="6932633" y="2847450"/>
            <a:chExt cx="1304742" cy="1234180"/>
          </a:xfrm>
        </p:grpSpPr>
        <p:cxnSp>
          <p:nvCxnSpPr>
            <p:cNvPr id="35" name="直接连接符 84"/>
            <p:cNvCxnSpPr/>
            <p:nvPr/>
          </p:nvCxnSpPr>
          <p:spPr>
            <a:xfrm flipV="1">
              <a:off x="7289336" y="2847450"/>
              <a:ext cx="948039" cy="665457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6932633" y="3473174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2</a:t>
              </a:r>
              <a:endParaRPr lang="zh-CN" altLang="en-US" sz="3200" b="1" dirty="0"/>
            </a:p>
          </p:txBody>
        </p:sp>
      </p:grpSp>
      <p:grpSp>
        <p:nvGrpSpPr>
          <p:cNvPr id="37" name="组合 3"/>
          <p:cNvGrpSpPr/>
          <p:nvPr/>
        </p:nvGrpSpPr>
        <p:grpSpPr>
          <a:xfrm>
            <a:off x="8148269" y="2953414"/>
            <a:ext cx="608456" cy="1123038"/>
            <a:chOff x="8148269" y="2953414"/>
            <a:chExt cx="608456" cy="1123038"/>
          </a:xfrm>
        </p:grpSpPr>
        <p:cxnSp>
          <p:nvCxnSpPr>
            <p:cNvPr id="38" name="直接连接符 85"/>
            <p:cNvCxnSpPr/>
            <p:nvPr/>
          </p:nvCxnSpPr>
          <p:spPr>
            <a:xfrm flipV="1">
              <a:off x="8470957" y="2953414"/>
              <a:ext cx="12659" cy="578184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8148269" y="3467996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3</a:t>
              </a:r>
              <a:endParaRPr lang="zh-CN" altLang="en-US" sz="3200" b="1" dirty="0"/>
            </a:p>
          </p:txBody>
        </p:sp>
      </p:grpSp>
      <p:grpSp>
        <p:nvGrpSpPr>
          <p:cNvPr id="40" name="组合 4"/>
          <p:cNvGrpSpPr/>
          <p:nvPr/>
        </p:nvGrpSpPr>
        <p:grpSpPr>
          <a:xfrm>
            <a:off x="8722105" y="2804277"/>
            <a:ext cx="1251307" cy="1270925"/>
            <a:chOff x="8722105" y="2804277"/>
            <a:chExt cx="1251307" cy="1270925"/>
          </a:xfrm>
        </p:grpSpPr>
        <p:cxnSp>
          <p:nvCxnSpPr>
            <p:cNvPr id="41" name="直接连接符 86"/>
            <p:cNvCxnSpPr/>
            <p:nvPr/>
          </p:nvCxnSpPr>
          <p:spPr>
            <a:xfrm flipH="1" flipV="1">
              <a:off x="8722105" y="2804277"/>
              <a:ext cx="931802" cy="727321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9364956" y="3466746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4</a:t>
              </a:r>
              <a:endParaRPr lang="zh-CN" altLang="en-US" sz="3200" b="1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663827" y="2979972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LHL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701372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the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 layer-1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clusters?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84155" y="2687778"/>
            <a:ext cx="63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/>
              <a:t>Tag1</a:t>
            </a:r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7903233" y="2910543"/>
            <a:ext cx="66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rPr>
              <a:t>Tag2</a:t>
            </a:r>
            <a:endParaRPr kumimoji="1" lang="zh-CN" altLang="en-US" b="1" dirty="0">
              <a:solidFill>
                <a:srgbClr val="7030A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35100" y="2723258"/>
            <a:ext cx="65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rgbClr val="7030A0"/>
                </a:solidFill>
                <a:latin typeface="Seravek" charset="0"/>
                <a:ea typeface="Seravek" charset="0"/>
                <a:cs typeface="Seravek" charset="0"/>
              </a:defRPr>
            </a:lvl1pPr>
          </a:lstStyle>
          <a:p>
            <a:r>
              <a:rPr lang="en-US" altLang="zh-CN" dirty="0"/>
              <a:t>Tag3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7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5" grpId="2" animBg="1"/>
      <p:bldP spid="26" grpId="0"/>
      <p:bldP spid="26" grpId="1"/>
      <p:bldP spid="43" grpId="0"/>
      <p:bldP spid="44" grpId="0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70" y="2310047"/>
            <a:ext cx="3068707" cy="417055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8" y="2310046"/>
            <a:ext cx="3068707" cy="4170551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403798" y="232707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4012254" y="210808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412560" y="241803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332927" y="30734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10976" y="4384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89930" y="587345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61669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937577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59" name="椭圆 58"/>
          <p:cNvSpPr/>
          <p:nvPr/>
        </p:nvSpPr>
        <p:spPr>
          <a:xfrm>
            <a:off x="8153213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60" name="椭圆 59"/>
          <p:cNvSpPr/>
          <p:nvPr/>
        </p:nvSpPr>
        <p:spPr>
          <a:xfrm>
            <a:off x="9369900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61" name="椭圆 60"/>
          <p:cNvSpPr/>
          <p:nvPr/>
        </p:nvSpPr>
        <p:spPr>
          <a:xfrm>
            <a:off x="8153213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656322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68483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70558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958361" y="462164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66" name="矩形 65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a cluster based on its 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upper layer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neighbors?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492904" y="5221281"/>
            <a:ext cx="2322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‘H’</a:t>
            </a:r>
            <a:r>
              <a:rPr lang="zh-CN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states?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grpSp>
        <p:nvGrpSpPr>
          <p:cNvPr id="68" name="组合 8"/>
          <p:cNvGrpSpPr/>
          <p:nvPr/>
        </p:nvGrpSpPr>
        <p:grpSpPr>
          <a:xfrm>
            <a:off x="7262589" y="3984836"/>
            <a:ext cx="983911" cy="670049"/>
            <a:chOff x="7262589" y="3984836"/>
            <a:chExt cx="983911" cy="670049"/>
          </a:xfrm>
        </p:grpSpPr>
        <p:cxnSp>
          <p:nvCxnSpPr>
            <p:cNvPr id="69" name="直接连接符 24"/>
            <p:cNvCxnSpPr/>
            <p:nvPr/>
          </p:nvCxnSpPr>
          <p:spPr>
            <a:xfrm flipH="1" flipV="1">
              <a:off x="7262589" y="4080782"/>
              <a:ext cx="4162" cy="57410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6"/>
            <p:cNvCxnSpPr/>
            <p:nvPr/>
          </p:nvCxnSpPr>
          <p:spPr>
            <a:xfrm flipV="1">
              <a:off x="7280619" y="3984836"/>
              <a:ext cx="965881" cy="67004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70" y="2310047"/>
            <a:ext cx="3068707" cy="41705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8" y="2310046"/>
            <a:ext cx="3068707" cy="4170551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3403798" y="232707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4012254" y="210808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12560" y="241803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32927" y="30734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10976" y="4384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89930" y="587345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61669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937577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38" name="椭圆 37"/>
          <p:cNvSpPr/>
          <p:nvPr/>
        </p:nvSpPr>
        <p:spPr>
          <a:xfrm>
            <a:off x="8153213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39" name="椭圆 38"/>
          <p:cNvSpPr/>
          <p:nvPr/>
        </p:nvSpPr>
        <p:spPr>
          <a:xfrm>
            <a:off x="9369900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40" name="椭圆 39"/>
          <p:cNvSpPr/>
          <p:nvPr/>
        </p:nvSpPr>
        <p:spPr>
          <a:xfrm>
            <a:off x="8153213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656322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68483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0558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958361" y="462164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45" name="矩形 44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a cluster based on its 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upper layer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neighbors?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70" y="2310047"/>
            <a:ext cx="3068707" cy="417055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8" y="2310046"/>
            <a:ext cx="3068707" cy="4170551"/>
          </a:xfrm>
          <a:prstGeom prst="rect">
            <a:avLst/>
          </a:prstGeom>
        </p:spPr>
      </p:pic>
      <p:sp>
        <p:nvSpPr>
          <p:cNvPr id="73" name="椭圆 72"/>
          <p:cNvSpPr/>
          <p:nvPr/>
        </p:nvSpPr>
        <p:spPr>
          <a:xfrm>
            <a:off x="3403798" y="232707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74" name="文本框 73"/>
          <p:cNvSpPr txBox="1"/>
          <p:nvPr/>
        </p:nvSpPr>
        <p:spPr>
          <a:xfrm>
            <a:off x="4012254" y="210808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412560" y="241803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332927" y="30734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310976" y="4384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289930" y="587345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761669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937577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81" name="椭圆 80"/>
          <p:cNvSpPr/>
          <p:nvPr/>
        </p:nvSpPr>
        <p:spPr>
          <a:xfrm>
            <a:off x="8153213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82" name="椭圆 81"/>
          <p:cNvSpPr/>
          <p:nvPr/>
        </p:nvSpPr>
        <p:spPr>
          <a:xfrm>
            <a:off x="9369900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83" name="椭圆 82"/>
          <p:cNvSpPr/>
          <p:nvPr/>
        </p:nvSpPr>
        <p:spPr>
          <a:xfrm>
            <a:off x="8153213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84" name="文本框 83"/>
          <p:cNvSpPr txBox="1"/>
          <p:nvPr/>
        </p:nvSpPr>
        <p:spPr>
          <a:xfrm>
            <a:off x="656322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668483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70558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6958361" y="4621644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88" name="文本框 87"/>
          <p:cNvSpPr txBox="1"/>
          <p:nvPr/>
        </p:nvSpPr>
        <p:spPr>
          <a:xfrm>
            <a:off x="6354433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99857" y="4638265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grpSp>
        <p:nvGrpSpPr>
          <p:cNvPr id="90" name="组 89"/>
          <p:cNvGrpSpPr/>
          <p:nvPr/>
        </p:nvGrpSpPr>
        <p:grpSpPr>
          <a:xfrm>
            <a:off x="7455423" y="4010473"/>
            <a:ext cx="2060357" cy="644412"/>
            <a:chOff x="7455423" y="4010473"/>
            <a:chExt cx="2060357" cy="644412"/>
          </a:xfrm>
        </p:grpSpPr>
        <p:cxnSp>
          <p:nvCxnSpPr>
            <p:cNvPr id="91" name="直接连接符 32"/>
            <p:cNvCxnSpPr/>
            <p:nvPr/>
          </p:nvCxnSpPr>
          <p:spPr>
            <a:xfrm flipH="1" flipV="1">
              <a:off x="7455423" y="4010473"/>
              <a:ext cx="925153" cy="64441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34"/>
            <p:cNvCxnSpPr/>
            <p:nvPr/>
          </p:nvCxnSpPr>
          <p:spPr>
            <a:xfrm flipV="1">
              <a:off x="8606247" y="4045627"/>
              <a:ext cx="909533" cy="609258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文本框 92"/>
          <p:cNvSpPr txBox="1"/>
          <p:nvPr/>
        </p:nvSpPr>
        <p:spPr>
          <a:xfrm>
            <a:off x="8077612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417392" y="4638265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grpSp>
        <p:nvGrpSpPr>
          <p:cNvPr id="95" name="组 94"/>
          <p:cNvGrpSpPr/>
          <p:nvPr/>
        </p:nvGrpSpPr>
        <p:grpSpPr>
          <a:xfrm>
            <a:off x="8677421" y="3997656"/>
            <a:ext cx="1044199" cy="721556"/>
            <a:chOff x="8677421" y="3997656"/>
            <a:chExt cx="1044199" cy="721556"/>
          </a:xfrm>
        </p:grpSpPr>
        <p:cxnSp>
          <p:nvCxnSpPr>
            <p:cNvPr id="96" name="直接连接符 37"/>
            <p:cNvCxnSpPr/>
            <p:nvPr/>
          </p:nvCxnSpPr>
          <p:spPr>
            <a:xfrm flipH="1" flipV="1">
              <a:off x="8677421" y="3997656"/>
              <a:ext cx="875691" cy="721556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41"/>
            <p:cNvCxnSpPr/>
            <p:nvPr/>
          </p:nvCxnSpPr>
          <p:spPr>
            <a:xfrm flipH="1" flipV="1">
              <a:off x="9717458" y="4073402"/>
              <a:ext cx="4162" cy="57410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文本框 97"/>
          <p:cNvSpPr txBox="1"/>
          <p:nvPr/>
        </p:nvSpPr>
        <p:spPr>
          <a:xfrm>
            <a:off x="9832362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a cluster based on its 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upper layer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neighbors?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3" grpId="0"/>
      <p:bldP spid="94" grpId="0" animBg="1"/>
      <p:bldP spid="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70" y="2310047"/>
            <a:ext cx="3068707" cy="417055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8" y="2310046"/>
            <a:ext cx="3068707" cy="4170551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3403798" y="232707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4012254" y="210808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12560" y="241803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332927" y="30734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10976" y="4384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89930" y="587345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61669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37577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44" name="椭圆 43"/>
          <p:cNvSpPr/>
          <p:nvPr/>
        </p:nvSpPr>
        <p:spPr>
          <a:xfrm>
            <a:off x="8153213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45" name="椭圆 44"/>
          <p:cNvSpPr/>
          <p:nvPr/>
        </p:nvSpPr>
        <p:spPr>
          <a:xfrm>
            <a:off x="9369900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46" name="椭圆 45"/>
          <p:cNvSpPr/>
          <p:nvPr/>
        </p:nvSpPr>
        <p:spPr>
          <a:xfrm>
            <a:off x="8153213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656322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68483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70558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958361" y="462164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51" name="椭圆 50"/>
          <p:cNvSpPr/>
          <p:nvPr/>
        </p:nvSpPr>
        <p:spPr>
          <a:xfrm>
            <a:off x="8199857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52" name="椭圆 51"/>
          <p:cNvSpPr/>
          <p:nvPr/>
        </p:nvSpPr>
        <p:spPr>
          <a:xfrm>
            <a:off x="9417392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6354433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77612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832362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880823" y="594098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7" name="组合 1"/>
          <p:cNvGrpSpPr/>
          <p:nvPr/>
        </p:nvGrpSpPr>
        <p:grpSpPr>
          <a:xfrm>
            <a:off x="7329569" y="5243837"/>
            <a:ext cx="2266324" cy="1131015"/>
            <a:chOff x="7329569" y="4867321"/>
            <a:chExt cx="2266324" cy="1131015"/>
          </a:xfrm>
        </p:grpSpPr>
        <p:cxnSp>
          <p:nvCxnSpPr>
            <p:cNvPr id="58" name="直接连接符 35"/>
            <p:cNvCxnSpPr/>
            <p:nvPr/>
          </p:nvCxnSpPr>
          <p:spPr>
            <a:xfrm flipH="1" flipV="1">
              <a:off x="7329569" y="4867321"/>
              <a:ext cx="925153" cy="64441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38"/>
            <p:cNvCxnSpPr/>
            <p:nvPr/>
          </p:nvCxnSpPr>
          <p:spPr>
            <a:xfrm flipV="1">
              <a:off x="8715120" y="4867321"/>
              <a:ext cx="880773" cy="683630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39"/>
            <p:cNvCxnSpPr/>
            <p:nvPr/>
          </p:nvCxnSpPr>
          <p:spPr>
            <a:xfrm flipH="1" flipV="1">
              <a:off x="8478678" y="4883425"/>
              <a:ext cx="4162" cy="57410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lg" len="sm"/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8174329" y="5389880"/>
              <a:ext cx="608456" cy="6084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/>
                <a:t>8</a:t>
              </a:r>
              <a:endParaRPr lang="zh-CN" altLang="en-US" sz="3200" b="1" dirty="0"/>
            </a:p>
          </p:txBody>
        </p:sp>
      </p:grpSp>
      <p:sp>
        <p:nvSpPr>
          <p:cNvPr id="62" name="矩形 61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a cluster based on its 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upper layer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neighbors?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Identify the combined states of the clusters</a:t>
            </a:r>
            <a:endParaRPr lang="zh-CN" altLang="en-US" sz="6600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570" y="2310047"/>
            <a:ext cx="3068707" cy="4170551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48" y="2310046"/>
            <a:ext cx="3068707" cy="4170551"/>
          </a:xfrm>
          <a:prstGeom prst="rect">
            <a:avLst/>
          </a:prstGeom>
        </p:spPr>
      </p:pic>
      <p:sp>
        <p:nvSpPr>
          <p:cNvPr id="64" name="椭圆 63"/>
          <p:cNvSpPr/>
          <p:nvPr/>
        </p:nvSpPr>
        <p:spPr>
          <a:xfrm>
            <a:off x="3403798" y="2327078"/>
            <a:ext cx="608456" cy="608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65" name="文本框 64"/>
          <p:cNvSpPr txBox="1"/>
          <p:nvPr/>
        </p:nvSpPr>
        <p:spPr>
          <a:xfrm>
            <a:off x="4012254" y="2108086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412560" y="2418031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Root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332927" y="30734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Layer1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10976" y="438452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Layer2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289930" y="587345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Layer3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761669" y="210347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937577" y="347232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72" name="椭圆 71"/>
          <p:cNvSpPr/>
          <p:nvPr/>
        </p:nvSpPr>
        <p:spPr>
          <a:xfrm>
            <a:off x="8153213" y="346714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73" name="椭圆 72"/>
          <p:cNvSpPr/>
          <p:nvPr/>
        </p:nvSpPr>
        <p:spPr>
          <a:xfrm>
            <a:off x="9369900" y="346589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74" name="椭圆 73"/>
          <p:cNvSpPr/>
          <p:nvPr/>
        </p:nvSpPr>
        <p:spPr>
          <a:xfrm>
            <a:off x="8153213" y="2327078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75" name="文本框 74"/>
          <p:cNvSpPr txBox="1"/>
          <p:nvPr/>
        </p:nvSpPr>
        <p:spPr>
          <a:xfrm>
            <a:off x="6563221" y="2988665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668483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705589" y="2983814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6958361" y="4621644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5</a:t>
            </a:r>
            <a:endParaRPr lang="zh-CN" altLang="en-US" sz="3200" b="1" dirty="0"/>
          </a:p>
        </p:txBody>
      </p:sp>
      <p:sp>
        <p:nvSpPr>
          <p:cNvPr id="79" name="椭圆 78"/>
          <p:cNvSpPr/>
          <p:nvPr/>
        </p:nvSpPr>
        <p:spPr>
          <a:xfrm>
            <a:off x="8199857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6</a:t>
            </a:r>
            <a:endParaRPr lang="zh-CN" altLang="en-US" sz="3200" b="1" dirty="0"/>
          </a:p>
        </p:txBody>
      </p:sp>
      <p:sp>
        <p:nvSpPr>
          <p:cNvPr id="80" name="椭圆 79"/>
          <p:cNvSpPr/>
          <p:nvPr/>
        </p:nvSpPr>
        <p:spPr>
          <a:xfrm>
            <a:off x="9417392" y="4638265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7</a:t>
            </a:r>
            <a:endParaRPr lang="zh-CN" altLang="en-US" sz="3200" b="1" dirty="0"/>
          </a:p>
        </p:txBody>
      </p:sp>
      <p:sp>
        <p:nvSpPr>
          <p:cNvPr id="81" name="文本框 80"/>
          <p:cNvSpPr txBox="1"/>
          <p:nvPr/>
        </p:nvSpPr>
        <p:spPr>
          <a:xfrm>
            <a:off x="6354433" y="4025748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077612" y="404134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9832362" y="407913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880823" y="5940980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2E75B6"/>
                </a:solidFill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HHH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174329" y="5766396"/>
            <a:ext cx="608456" cy="608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8</a:t>
            </a:r>
            <a:endParaRPr lang="zh-CN" altLang="en-US" sz="3200" b="1" dirty="0"/>
          </a:p>
        </p:txBody>
      </p:sp>
      <p:sp>
        <p:nvSpPr>
          <p:cNvPr id="86" name="矩形 85"/>
          <p:cNvSpPr/>
          <p:nvPr/>
        </p:nvSpPr>
        <p:spPr>
          <a:xfrm>
            <a:off x="676873" y="1327523"/>
            <a:ext cx="10332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to identify a cluster based on its </a:t>
            </a:r>
            <a:r>
              <a:rPr lang="en-US" altLang="zh-CN" sz="26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upper layer </a:t>
            </a:r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neighbors?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1401748" y="640494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15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5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7760041" y="2681952"/>
            <a:ext cx="13420374" cy="1706712"/>
            <a:chOff x="2345531" y="2536812"/>
            <a:chExt cx="13420374" cy="17067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237490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96926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357124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416560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479806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539242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599440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583998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2345531" y="2537188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943068" y="4198089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542665" y="2537564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137819" y="4208839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769009" y="253718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364951" y="4208839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965031" y="2537188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25170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4606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44804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04240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67486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26922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87120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1460798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222331" y="2536812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819868" y="4197713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419465" y="253718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014619" y="4208463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645809" y="2536812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0241751" y="4208463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0841831" y="2536812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578599" y="4208463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208544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267980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3312265" y="254344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13906625" y="254344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1450860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15098203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11457273" y="4201023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12056870" y="254049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2652024" y="4211773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13283214" y="2540122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3879156" y="4211773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4479236" y="2540122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15765905" y="2543067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5092804" y="4211397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任意多边形 98"/>
          <p:cNvSpPr/>
          <p:nvPr/>
        </p:nvSpPr>
        <p:spPr>
          <a:xfrm>
            <a:off x="0" y="145140"/>
            <a:ext cx="12192000" cy="6858000"/>
          </a:xfrm>
          <a:custGeom>
            <a:avLst/>
            <a:gdLst>
              <a:gd name="connsiteX0" fmla="*/ 1974185 w 12192000"/>
              <a:gd name="connsiteY0" fmla="*/ 1955800 h 6858000"/>
              <a:gd name="connsiteX1" fmla="*/ 1974185 w 12192000"/>
              <a:gd name="connsiteY1" fmla="*/ 4902200 h 6858000"/>
              <a:gd name="connsiteX2" fmla="*/ 7098507 w 12192000"/>
              <a:gd name="connsiteY2" fmla="*/ 4902200 h 6858000"/>
              <a:gd name="connsiteX3" fmla="*/ 7098507 w 12192000"/>
              <a:gd name="connsiteY3" fmla="*/ 195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74185" y="1955800"/>
                </a:moveTo>
                <a:lnTo>
                  <a:pt x="1974185" y="4902200"/>
                </a:lnTo>
                <a:lnTo>
                  <a:pt x="7098507" y="4902200"/>
                </a:lnTo>
                <a:lnTo>
                  <a:pt x="7098507" y="195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10800000">
            <a:off x="971772" y="2312403"/>
            <a:ext cx="762000" cy="373246"/>
          </a:xfrm>
          <a:prstGeom prst="triangl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21" idx="3"/>
          </p:cNvCxnSpPr>
          <p:nvPr/>
        </p:nvCxnSpPr>
        <p:spPr>
          <a:xfrm>
            <a:off x="1352772" y="2312403"/>
            <a:ext cx="0" cy="1057215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52721" y="4385730"/>
            <a:ext cx="781051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95597" y="4500030"/>
            <a:ext cx="51435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28947" y="4614330"/>
            <a:ext cx="2667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352771" y="3969190"/>
            <a:ext cx="0" cy="41654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弧形 43"/>
          <p:cNvSpPr/>
          <p:nvPr/>
        </p:nvSpPr>
        <p:spPr>
          <a:xfrm rot="15008719">
            <a:off x="1018177" y="3154971"/>
            <a:ext cx="919779" cy="1159897"/>
          </a:xfrm>
          <a:prstGeom prst="arc">
            <a:avLst>
              <a:gd name="adj1" fmla="val 16876046"/>
              <a:gd name="adj2" fmla="val 356814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776398" y="3347454"/>
            <a:ext cx="1176227" cy="1179280"/>
            <a:chOff x="128698" y="5154939"/>
            <a:chExt cx="1176227" cy="11792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20970" y="5339864"/>
              <a:ext cx="393626" cy="455861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128698" y="5154939"/>
              <a:ext cx="1176227" cy="11792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06457" y="1323106"/>
            <a:ext cx="1447146" cy="380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609947" y="3532379"/>
            <a:ext cx="4380021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13771" y="269365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0368" y="36930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When one tag is transmitting</a:t>
            </a:r>
            <a:endParaRPr lang="zh-CN" altLang="en-US" sz="6600" dirty="0"/>
          </a:p>
        </p:txBody>
      </p:sp>
      <p:sp>
        <p:nvSpPr>
          <p:cNvPr id="65" name="文本框 64"/>
          <p:cNvSpPr txBox="1"/>
          <p:nvPr/>
        </p:nvSpPr>
        <p:spPr>
          <a:xfrm>
            <a:off x="11539772" y="6404941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3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69584 -0.0009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-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7737463" y="2681952"/>
            <a:ext cx="13420374" cy="1706712"/>
            <a:chOff x="2345531" y="2536812"/>
            <a:chExt cx="13420374" cy="1706712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237490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96926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357124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416560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479806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5392420" y="2540509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5994400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583998" y="2537198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2345531" y="2537188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943068" y="4198089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542665" y="2537564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137819" y="4208839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769009" y="253718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364951" y="4208839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965031" y="2537188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25170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4606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44804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04240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67486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269220" y="254013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871200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1460798" y="253682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222331" y="2536812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819868" y="4197713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419465" y="253718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9014619" y="4208463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645809" y="2536812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0241751" y="4208463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0841831" y="2536812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578599" y="4208463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208544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267980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3312265" y="254344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13906625" y="2543443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14508605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15098203" y="2540132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11457273" y="4201023"/>
              <a:ext cx="659763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12056870" y="2540498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2652024" y="4211773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13283214" y="2540122"/>
              <a:ext cx="653098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3879156" y="4211773"/>
              <a:ext cx="65961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4479236" y="2540122"/>
              <a:ext cx="647700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15765905" y="2543067"/>
              <a:ext cx="0" cy="1700081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5092804" y="4211397"/>
              <a:ext cx="650082" cy="0"/>
            </a:xfrm>
            <a:prstGeom prst="line">
              <a:avLst/>
            </a:prstGeom>
            <a:ln w="57150">
              <a:solidFill>
                <a:srgbClr val="6FAC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任意多边形 98"/>
          <p:cNvSpPr/>
          <p:nvPr/>
        </p:nvSpPr>
        <p:spPr>
          <a:xfrm>
            <a:off x="0" y="145140"/>
            <a:ext cx="12192000" cy="6858000"/>
          </a:xfrm>
          <a:custGeom>
            <a:avLst/>
            <a:gdLst>
              <a:gd name="connsiteX0" fmla="*/ 1974185 w 12192000"/>
              <a:gd name="connsiteY0" fmla="*/ 1955800 h 6858000"/>
              <a:gd name="connsiteX1" fmla="*/ 1974185 w 12192000"/>
              <a:gd name="connsiteY1" fmla="*/ 4902200 h 6858000"/>
              <a:gd name="connsiteX2" fmla="*/ 7098507 w 12192000"/>
              <a:gd name="connsiteY2" fmla="*/ 4902200 h 6858000"/>
              <a:gd name="connsiteX3" fmla="*/ 7098507 w 12192000"/>
              <a:gd name="connsiteY3" fmla="*/ 195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74185" y="1955800"/>
                </a:moveTo>
                <a:lnTo>
                  <a:pt x="1974185" y="4902200"/>
                </a:lnTo>
                <a:lnTo>
                  <a:pt x="7098507" y="4902200"/>
                </a:lnTo>
                <a:lnTo>
                  <a:pt x="7098507" y="195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10800000">
            <a:off x="971772" y="2312403"/>
            <a:ext cx="762000" cy="373246"/>
          </a:xfrm>
          <a:prstGeom prst="triangl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21" idx="3"/>
          </p:cNvCxnSpPr>
          <p:nvPr/>
        </p:nvCxnSpPr>
        <p:spPr>
          <a:xfrm>
            <a:off x="1352772" y="2312403"/>
            <a:ext cx="0" cy="1057215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52721" y="4385730"/>
            <a:ext cx="781051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095597" y="4500030"/>
            <a:ext cx="51435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28947" y="4614330"/>
            <a:ext cx="2667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352771" y="3969190"/>
            <a:ext cx="0" cy="41654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弧形 43"/>
          <p:cNvSpPr/>
          <p:nvPr/>
        </p:nvSpPr>
        <p:spPr>
          <a:xfrm rot="15008719">
            <a:off x="1018177" y="3154971"/>
            <a:ext cx="919779" cy="1159897"/>
          </a:xfrm>
          <a:prstGeom prst="arc">
            <a:avLst>
              <a:gd name="adj1" fmla="val 16876046"/>
              <a:gd name="adj2" fmla="val 356814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776398" y="3347454"/>
            <a:ext cx="1176227" cy="1179280"/>
            <a:chOff x="128698" y="5154939"/>
            <a:chExt cx="1176227" cy="117928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20970" y="5339864"/>
              <a:ext cx="393626" cy="455861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128698" y="5154939"/>
              <a:ext cx="1176227" cy="11792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06457" y="1323106"/>
            <a:ext cx="1447146" cy="380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609947" y="3532379"/>
            <a:ext cx="4380021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13771" y="269365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0368" y="36930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6583845" y="1693258"/>
            <a:ext cx="5103469" cy="4054055"/>
            <a:chOff x="6583845" y="1693258"/>
            <a:chExt cx="5103469" cy="4054055"/>
          </a:xfrm>
        </p:grpSpPr>
        <p:grpSp>
          <p:nvGrpSpPr>
            <p:cNvPr id="20" name="组合 19"/>
            <p:cNvGrpSpPr/>
            <p:nvPr/>
          </p:nvGrpSpPr>
          <p:grpSpPr>
            <a:xfrm>
              <a:off x="6583845" y="1693258"/>
              <a:ext cx="5103469" cy="4054055"/>
              <a:chOff x="6583845" y="1504576"/>
              <a:chExt cx="5103469" cy="4054055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3845" y="1504576"/>
                <a:ext cx="5103469" cy="4054055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7434683" y="1814286"/>
                <a:ext cx="3760889" cy="3018971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0566281" y="3735831"/>
              <a:ext cx="275772" cy="27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8018235" y="3022016"/>
              <a:ext cx="275772" cy="27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331743" y="226663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FA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3600" b="1" dirty="0">
              <a:solidFill>
                <a:srgbClr val="6FAC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0833872" y="288455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6FAC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L</a:t>
            </a:r>
            <a:endParaRPr lang="zh-CN" altLang="en-US" dirty="0"/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When one tag is transmitting</a:t>
            </a:r>
            <a:endParaRPr lang="zh-CN" altLang="en-US" sz="6600" dirty="0"/>
          </a:p>
        </p:txBody>
      </p:sp>
      <p:sp>
        <p:nvSpPr>
          <p:cNvPr id="82" name="文本框 81"/>
          <p:cNvSpPr txBox="1"/>
          <p:nvPr/>
        </p:nvSpPr>
        <p:spPr>
          <a:xfrm>
            <a:off x="11539772" y="6404941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3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70" y="1609368"/>
            <a:ext cx="5089096" cy="40426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63" y="1620385"/>
            <a:ext cx="5144877" cy="40869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87093" y="5939314"/>
            <a:ext cx="891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How can we identify the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combined state 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of the signal?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When two tags are transmitting in parallel</a:t>
            </a:r>
            <a:endParaRPr lang="zh-CN" altLang="en-US" sz="6600" dirty="0"/>
          </a:p>
        </p:txBody>
      </p:sp>
      <p:sp>
        <p:nvSpPr>
          <p:cNvPr id="43" name="矩形 42"/>
          <p:cNvSpPr/>
          <p:nvPr/>
        </p:nvSpPr>
        <p:spPr>
          <a:xfrm>
            <a:off x="7094863" y="1936796"/>
            <a:ext cx="3750728" cy="304716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737957" y="2680492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8477129" y="2127813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9092238" y="4620255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9652262" y="3968423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885839" y="1892828"/>
            <a:ext cx="3750728" cy="304716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9551DB4D-4E70-4D4D-9E94-73696122D31D}"/>
              </a:ext>
            </a:extLst>
          </p:cNvPr>
          <p:cNvSpPr txBox="1"/>
          <p:nvPr/>
        </p:nvSpPr>
        <p:spPr>
          <a:xfrm>
            <a:off x="1885838" y="3147281"/>
            <a:ext cx="8959753" cy="646986"/>
          </a:xfrm>
          <a:prstGeom prst="roundRect">
            <a:avLst/>
          </a:prstGeom>
          <a:solidFill>
            <a:srgbClr val="0D0D0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LL, HL, LH, HH?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539772" y="6404941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4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979656" y="5625696"/>
            <a:ext cx="1092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Identify the combined states of the clusters based on the clusters’ </a:t>
            </a:r>
            <a:r>
              <a:rPr lang="en-US" altLang="zh-CN" sz="2800" b="1" dirty="0">
                <a:solidFill>
                  <a:srgbClr val="6FAC46"/>
                </a:solidFill>
                <a:latin typeface="Seravek" charset="0"/>
                <a:ea typeface="Seravek" charset="0"/>
                <a:cs typeface="Seravek" charset="0"/>
              </a:rPr>
              <a:t>position 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in IQ domain?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defRPr>
            </a:lvl1pPr>
          </a:lstStyle>
          <a:p>
            <a:r>
              <a:rPr lang="en-US" altLang="zh-CN" sz="6600" dirty="0"/>
              <a:t>Parallel decoding using IQ domain features</a:t>
            </a:r>
            <a:endParaRPr lang="zh-CN" altLang="en-US" sz="6600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11" y="1481348"/>
            <a:ext cx="5144877" cy="4086948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4936805" y="2541455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675977" y="1988776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291086" y="4481218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851110" y="3829386"/>
            <a:ext cx="275772" cy="275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>
            <a:stCxn id="49" idx="0"/>
          </p:cNvCxnSpPr>
          <p:nvPr/>
        </p:nvCxnSpPr>
        <p:spPr>
          <a:xfrm flipH="1" flipV="1">
            <a:off x="5855533" y="2282219"/>
            <a:ext cx="573439" cy="21989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147486" y="2817227"/>
            <a:ext cx="1841510" cy="1663991"/>
            <a:chOff x="5147486" y="2817227"/>
            <a:chExt cx="1841510" cy="1663991"/>
          </a:xfrm>
        </p:grpSpPr>
        <p:cxnSp>
          <p:nvCxnSpPr>
            <p:cNvPr id="53" name="直接箭头连接符 52"/>
            <p:cNvCxnSpPr>
              <a:stCxn id="49" idx="0"/>
            </p:cNvCxnSpPr>
            <p:nvPr/>
          </p:nvCxnSpPr>
          <p:spPr>
            <a:xfrm flipH="1" flipV="1">
              <a:off x="5147486" y="2817227"/>
              <a:ext cx="1281486" cy="166399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49" idx="0"/>
            </p:cNvCxnSpPr>
            <p:nvPr/>
          </p:nvCxnSpPr>
          <p:spPr>
            <a:xfrm flipV="1">
              <a:off x="6428972" y="3967272"/>
              <a:ext cx="560024" cy="51394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5172191" y="2164515"/>
            <a:ext cx="1845124" cy="2417411"/>
            <a:chOff x="5172191" y="2164515"/>
            <a:chExt cx="1845124" cy="2417411"/>
          </a:xfrm>
        </p:grpSpPr>
        <p:cxnSp>
          <p:nvCxnSpPr>
            <p:cNvPr id="16" name="直接连接符 15"/>
            <p:cNvCxnSpPr>
              <a:stCxn id="45" idx="7"/>
              <a:endCxn id="48" idx="3"/>
            </p:cNvCxnSpPr>
            <p:nvPr/>
          </p:nvCxnSpPr>
          <p:spPr>
            <a:xfrm flipV="1">
              <a:off x="5172191" y="2224162"/>
              <a:ext cx="544172" cy="357679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>
              <a:stCxn id="49" idx="1"/>
              <a:endCxn id="45" idx="5"/>
            </p:cNvCxnSpPr>
            <p:nvPr/>
          </p:nvCxnSpPr>
          <p:spPr>
            <a:xfrm flipH="1" flipV="1">
              <a:off x="5172191" y="2776841"/>
              <a:ext cx="1159281" cy="1744763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 flipV="1">
              <a:off x="5858034" y="2164515"/>
              <a:ext cx="1159281" cy="1744763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6392272" y="3965669"/>
              <a:ext cx="610139" cy="616257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文本框 75"/>
          <p:cNvSpPr txBox="1"/>
          <p:nvPr/>
        </p:nvSpPr>
        <p:spPr>
          <a:xfrm>
            <a:off x="5445948" y="4224245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LL</a:t>
            </a:r>
            <a:endParaRPr lang="zh-CN" altLang="en-US" sz="3200" b="1" dirty="0">
              <a:solidFill>
                <a:srgbClr val="6FAC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60903" y="2610554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HL</a:t>
            </a:r>
            <a:endParaRPr lang="zh-CN" altLang="en-US" sz="3200" b="1" dirty="0">
              <a:solidFill>
                <a:srgbClr val="6FAC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054015" y="338171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LH</a:t>
            </a:r>
            <a:endParaRPr lang="zh-CN" altLang="en-US" sz="3200" b="1" dirty="0">
              <a:solidFill>
                <a:srgbClr val="6FAC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257278" y="1781097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FAC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HH</a:t>
            </a:r>
            <a:endParaRPr lang="zh-CN" altLang="en-US" sz="3200" b="1" dirty="0">
              <a:solidFill>
                <a:srgbClr val="6FAC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539772" y="6404941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5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682600" y="6406209"/>
            <a:ext cx="59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Seravek" charset="0"/>
                <a:ea typeface="Seravek" charset="0"/>
                <a:cs typeface="Seravek" charset="0"/>
              </a:rPr>
              <a:t>/22</a:t>
            </a:r>
            <a:endParaRPr kumimoji="1"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9329</TotalTime>
  <Words>4937</Words>
  <Application>Microsoft Office PowerPoint</Application>
  <PresentationFormat>宽屏</PresentationFormat>
  <Paragraphs>966</Paragraphs>
  <Slides>55</Slides>
  <Notes>55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5" baseType="lpstr">
      <vt:lpstr>Sathu</vt:lpstr>
      <vt:lpstr>Seravek</vt:lpstr>
      <vt:lpstr>等线</vt:lpstr>
      <vt:lpstr>等线 Light</vt:lpstr>
      <vt:lpstr>Arial</vt:lpstr>
      <vt:lpstr>Calibri</vt:lpstr>
      <vt:lpstr>Cambria Math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孟鑫</dc:creator>
  <cp:lastModifiedBy>1134973836@qq.com</cp:lastModifiedBy>
  <cp:revision>1878</cp:revision>
  <dcterms:created xsi:type="dcterms:W3CDTF">2017-09-21T15:26:09Z</dcterms:created>
  <dcterms:modified xsi:type="dcterms:W3CDTF">2019-09-18T12:54:03Z</dcterms:modified>
</cp:coreProperties>
</file>