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577" r:id="rId2"/>
    <p:sldId id="770" r:id="rId3"/>
    <p:sldId id="681" r:id="rId4"/>
    <p:sldId id="807" r:id="rId5"/>
    <p:sldId id="832" r:id="rId6"/>
    <p:sldId id="850" r:id="rId7"/>
    <p:sldId id="755" r:id="rId8"/>
    <p:sldId id="835" r:id="rId9"/>
    <p:sldId id="836" r:id="rId10"/>
    <p:sldId id="771" r:id="rId11"/>
    <p:sldId id="772" r:id="rId12"/>
    <p:sldId id="841" r:id="rId13"/>
    <p:sldId id="838" r:id="rId14"/>
    <p:sldId id="842" r:id="rId15"/>
    <p:sldId id="843" r:id="rId16"/>
    <p:sldId id="844" r:id="rId17"/>
    <p:sldId id="845" r:id="rId18"/>
    <p:sldId id="810" r:id="rId19"/>
    <p:sldId id="846" r:id="rId20"/>
    <p:sldId id="748" r:id="rId21"/>
    <p:sldId id="729" r:id="rId22"/>
    <p:sldId id="847" r:id="rId23"/>
    <p:sldId id="848" r:id="rId24"/>
    <p:sldId id="853" r:id="rId25"/>
    <p:sldId id="849" r:id="rId26"/>
    <p:sldId id="651" r:id="rId27"/>
    <p:sldId id="854" r:id="rId28"/>
  </p:sldIdLst>
  <p:sldSz cx="9144000" cy="6858000" type="screen4x3"/>
  <p:notesSz cx="9874250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6D2"/>
    <a:srgbClr val="376092"/>
    <a:srgbClr val="FF9900"/>
    <a:srgbClr val="0066FF"/>
    <a:srgbClr val="ED1A26"/>
    <a:srgbClr val="000000"/>
    <a:srgbClr val="D2B819"/>
    <a:srgbClr val="D2BA29"/>
    <a:srgbClr val="122BFF"/>
    <a:srgbClr val="FF3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3551" autoAdjust="0"/>
  </p:normalViewPr>
  <p:slideViewPr>
    <p:cSldViewPr>
      <p:cViewPr varScale="1">
        <p:scale>
          <a:sx n="66" d="100"/>
          <a:sy n="66" d="100"/>
        </p:scale>
        <p:origin x="1516" y="6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9136" cy="339515"/>
          </a:xfrm>
          <a:prstGeom prst="rect">
            <a:avLst/>
          </a:prstGeom>
        </p:spPr>
        <p:txBody>
          <a:bodyPr vert="horz" lIns="87947" tIns="43973" rIns="87947" bIns="439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908" y="0"/>
            <a:ext cx="4279136" cy="339515"/>
          </a:xfrm>
          <a:prstGeom prst="rect">
            <a:avLst/>
          </a:prstGeom>
        </p:spPr>
        <p:txBody>
          <a:bodyPr vert="horz" lIns="87947" tIns="43973" rIns="87947" bIns="43973" rtlCol="0"/>
          <a:lstStyle>
            <a:lvl1pPr algn="r">
              <a:defRPr sz="1200"/>
            </a:lvl1pPr>
          </a:lstStyle>
          <a:p>
            <a:fld id="{5AC48A69-771C-E942-AB00-7973AC90FD0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7106"/>
            <a:ext cx="4279136" cy="339515"/>
          </a:xfrm>
          <a:prstGeom prst="rect">
            <a:avLst/>
          </a:prstGeom>
        </p:spPr>
        <p:txBody>
          <a:bodyPr vert="horz" lIns="87947" tIns="43973" rIns="87947" bIns="439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908" y="6457106"/>
            <a:ext cx="4279136" cy="339515"/>
          </a:xfrm>
          <a:prstGeom prst="rect">
            <a:avLst/>
          </a:prstGeom>
        </p:spPr>
        <p:txBody>
          <a:bodyPr vert="horz" lIns="87947" tIns="43973" rIns="87947" bIns="43973" rtlCol="0" anchor="b"/>
          <a:lstStyle>
            <a:lvl1pPr algn="r">
              <a:defRPr sz="1200"/>
            </a:lvl1pPr>
          </a:lstStyle>
          <a:p>
            <a:fld id="{ADD06665-3E3C-A043-BF08-453039AB2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595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8841" cy="339884"/>
          </a:xfrm>
          <a:prstGeom prst="rect">
            <a:avLst/>
          </a:prstGeom>
        </p:spPr>
        <p:txBody>
          <a:bodyPr vert="horz" lIns="91139" tIns="45570" rIns="91139" bIns="4557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93125" y="0"/>
            <a:ext cx="4278841" cy="339884"/>
          </a:xfrm>
          <a:prstGeom prst="rect">
            <a:avLst/>
          </a:prstGeom>
        </p:spPr>
        <p:txBody>
          <a:bodyPr vert="horz" lIns="91139" tIns="45570" rIns="91139" bIns="45570" rtlCol="0"/>
          <a:lstStyle>
            <a:lvl1pPr algn="r">
              <a:defRPr sz="1200"/>
            </a:lvl1pPr>
          </a:lstStyle>
          <a:p>
            <a:fld id="{B982A89B-5D0A-40CB-8DB6-1CD74913A169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39" tIns="45570" rIns="91139" bIns="4557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7426" y="3228896"/>
            <a:ext cx="7899400" cy="3058954"/>
          </a:xfrm>
          <a:prstGeom prst="rect">
            <a:avLst/>
          </a:prstGeom>
        </p:spPr>
        <p:txBody>
          <a:bodyPr vert="horz" lIns="91139" tIns="45570" rIns="91139" bIns="4557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278841" cy="339884"/>
          </a:xfrm>
          <a:prstGeom prst="rect">
            <a:avLst/>
          </a:prstGeom>
        </p:spPr>
        <p:txBody>
          <a:bodyPr vert="horz" lIns="91139" tIns="45570" rIns="91139" bIns="4557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3125" y="6456612"/>
            <a:ext cx="4278841" cy="339884"/>
          </a:xfrm>
          <a:prstGeom prst="rect">
            <a:avLst/>
          </a:prstGeom>
        </p:spPr>
        <p:txBody>
          <a:bodyPr vert="horz" lIns="91139" tIns="45570" rIns="91139" bIns="45570" rtlCol="0" anchor="b"/>
          <a:lstStyle>
            <a:lvl1pPr algn="r">
              <a:defRPr sz="1200"/>
            </a:lvl1pPr>
          </a:lstStyle>
          <a:p>
            <a:fld id="{DBD4F85A-20D5-49AA-A090-7F42B1B17B5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1447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0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525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34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622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243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587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4196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816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373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942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307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356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4437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2645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8315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662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482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171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980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162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80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63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796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592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34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49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B418-0EB8-B144-A197-CBF561326ED1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FA11-2341-CB46-A49D-E1B761B27052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716F-98E5-004E-9E9F-06764774AAEE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5914-C70D-9C44-9E88-FA7D8FED34FB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3C1C-0042-AD43-A9E0-6F3748C9BC8F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CAF9-12E8-8748-BC17-E4DE0F7E9AAC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92AF-FFB3-A346-9787-52C3D0950401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379D3-A2CA-8849-83EC-83FA29ECC441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5F8-C02E-654A-8D3F-A18BE09BCE50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F6FF-BCCF-8140-8E65-9CC0E465EA24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C159-5B6F-1A42-A501-645322429D91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8A059-0694-2341-8240-7D9A29AD9E31}" type="datetime1">
              <a:rPr lang="en-US" altLang="zh-TW" smtClean="0"/>
              <a:t>11/26/2019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A32F-3905-47F9-9BBF-0F8DB23101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openxmlformats.org/officeDocument/2006/relationships/image" Target="../media/image33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5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emf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2775506"/>
            <a:ext cx="6120680" cy="4082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1872208"/>
          </a:xfrm>
        </p:spPr>
        <p:txBody>
          <a:bodyPr>
            <a:no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</a:rPr>
              <a:t>iGuard</a:t>
            </a:r>
            <a:br>
              <a:rPr lang="en-US" sz="3600" b="1" dirty="0"/>
            </a:br>
            <a:r>
              <a:rPr lang="en-US" sz="3600" b="1" dirty="0"/>
              <a:t>A Real-Time Anti-Theft System for Smartphones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1450" y="3717032"/>
            <a:ext cx="8113078" cy="23179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2400" b="1" dirty="0">
                <a:solidFill>
                  <a:srgbClr val="FF0000"/>
                </a:solidFill>
              </a:rPr>
              <a:t>Meng Jin</a:t>
            </a:r>
            <a:r>
              <a:rPr lang="en-US" altLang="zh-CN" sz="2400" b="1" baseline="30000" dirty="0">
                <a:solidFill>
                  <a:srgbClr val="FF0000"/>
                </a:solidFill>
              </a:rPr>
              <a:t>1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Yuan He</a:t>
            </a:r>
            <a:r>
              <a:rPr lang="en-US" altLang="zh-CN" sz="24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Dingyi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Fang</a:t>
            </a:r>
            <a:r>
              <a:rPr lang="en-US" altLang="zh-CN" sz="24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Xiaojiang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Chen</a:t>
            </a:r>
            <a:r>
              <a:rPr lang="en-US" altLang="zh-CN" sz="24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Xin Meng</a:t>
            </a:r>
            <a:r>
              <a:rPr lang="en-US" altLang="zh-CN" sz="24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Tianzhang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Xing</a:t>
            </a:r>
            <a:r>
              <a:rPr lang="en-US" altLang="zh-CN" sz="24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zh-CN" sz="2400" b="1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Northwest University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400" b="1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Tsinghua University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INFOCOM’17 Presentation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96" y="221426"/>
            <a:ext cx="1246386" cy="12420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710" y="242489"/>
            <a:ext cx="1226013" cy="122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14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400" dirty="0">
                <a:solidFill>
                  <a:schemeClr val="bg1"/>
                </a:solidFill>
              </a:rPr>
              <a:t>SAM: A Model for Theft Detection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638944" y="1398838"/>
            <a:ext cx="7250856" cy="1092606"/>
            <a:chOff x="638944" y="1398838"/>
            <a:chExt cx="7250856" cy="1092606"/>
          </a:xfrm>
        </p:grpSpPr>
        <p:sp>
          <p:nvSpPr>
            <p:cNvPr id="3" name="矩形 2"/>
            <p:cNvSpPr/>
            <p:nvPr/>
          </p:nvSpPr>
          <p:spPr>
            <a:xfrm>
              <a:off x="638944" y="1398838"/>
              <a:ext cx="72508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ssuming the currently detected motion sequence is</a:t>
              </a: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: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/>
                <p:cNvSpPr txBox="1"/>
                <p:nvPr/>
              </p:nvSpPr>
              <p:spPr>
                <a:xfrm>
                  <a:off x="3203848" y="1952835"/>
                  <a:ext cx="235756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={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" name="文本框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848" y="1952835"/>
                  <a:ext cx="2357568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2073" t="-1961" r="-3886" b="-3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组合 11"/>
            <p:cNvGrpSpPr/>
            <p:nvPr/>
          </p:nvGrpSpPr>
          <p:grpSpPr>
            <a:xfrm>
              <a:off x="5220072" y="1968224"/>
              <a:ext cx="1993935" cy="523220"/>
              <a:chOff x="5220072" y="1968224"/>
              <a:chExt cx="1993935" cy="523220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5220072" y="2093502"/>
                <a:ext cx="216024" cy="21602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5561416" y="1968224"/>
                <a:ext cx="16525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window for activity analysis</a:t>
                </a: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683568" y="2492896"/>
            <a:ext cx="8099430" cy="1460026"/>
            <a:chOff x="683568" y="2703633"/>
            <a:chExt cx="8099430" cy="14600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24"/>
                <p:cNvSpPr/>
                <p:nvPr/>
              </p:nvSpPr>
              <p:spPr>
                <a:xfrm>
                  <a:off x="683568" y="2703633"/>
                  <a:ext cx="809943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solidFill>
                        <a:srgbClr val="FF00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PoO</a:t>
                  </a:r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: </a:t>
                  </a:r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how likely the user performs </a:t>
                  </a:r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 </a:t>
                  </a:r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sequence </a:t>
                  </a:r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of motion in the order </a:t>
                  </a:r>
                </a:p>
                <a:p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         of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…,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}</m:t>
                      </m:r>
                    </m:oMath>
                  </a14:m>
                  <a:endPara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5" name="矩形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68" y="2703633"/>
                  <a:ext cx="8099430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602" t="-4717" b="-1509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/>
                <p:cNvSpPr txBox="1"/>
                <p:nvPr/>
              </p:nvSpPr>
              <p:spPr>
                <a:xfrm>
                  <a:off x="1707042" y="3423713"/>
                  <a:ext cx="5830763" cy="7399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𝑃𝑜𝑂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𝑠𝑒𝑞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𝑚𝑖𝑛</m:t>
                                        </m:r>
                                      </m:e>
                                      <m:lim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∈</m:t>
                                        </m:r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lim>
                                    </m:limLow>
                                  </m:fName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num>
                              <m:den>
                                <m:func>
                                  <m:func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𝑎𝑥</m:t>
                                        </m:r>
                                      </m:e>
                                      <m:lim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∈</m:t>
                                        </m:r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lim>
                                    </m:limLow>
                                  </m:fName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𝑚𝑖𝑛</m:t>
                                        </m:r>
                                      </m:e>
                                      <m:lim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∈</m:t>
                                        </m:r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lim>
                                    </m:limLow>
                                  </m:fName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den>
                            </m:f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1−</m:t>
                            </m:r>
                            <m:f>
                              <m:f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𝑟𝑎𝑛𝑘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𝑠𝑒𝑞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9" name="文本框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7042" y="3423713"/>
                  <a:ext cx="5830763" cy="73994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组合 32"/>
          <p:cNvGrpSpPr/>
          <p:nvPr/>
        </p:nvGrpSpPr>
        <p:grpSpPr>
          <a:xfrm>
            <a:off x="827584" y="4129916"/>
            <a:ext cx="7449925" cy="1243300"/>
            <a:chOff x="827584" y="4057908"/>
            <a:chExt cx="7449925" cy="12433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/>
                <p:cNvSpPr txBox="1"/>
                <p:nvPr/>
              </p:nvSpPr>
              <p:spPr>
                <a:xfrm>
                  <a:off x="827584" y="4057908"/>
                  <a:ext cx="7449925" cy="5232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bg1"/>
                      </a:solidFill>
                    </a:rPr>
                    <a:t>s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𝑠𝑒𝑞</m:t>
                          </m:r>
                        </m:sub>
                      </m:sSub>
                      <m:d>
                        <m:dPr>
                          <m:ctrlPr>
                            <a:rPr lang="en-US" altLang="zh-CN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16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lang="en-US" altLang="zh-CN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16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</m:oMath>
                  </a14:m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 the </a:t>
                  </a:r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probability that the user performs a sequence </a:t>
                  </a:r>
                  <a:endParaRPr lang="en-US" altLang="zh-CN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  <a:p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                                                    </a:t>
                  </a:r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of motion in </a:t>
                  </a:r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this</a:t>
                  </a:r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 order </a:t>
                  </a:r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a14:m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. </a:t>
                  </a:r>
                  <a:endPara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8" name="文本框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584" y="4057908"/>
                  <a:ext cx="7449925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1964" t="-75581" b="-697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矩形 25"/>
                <p:cNvSpPr/>
                <p:nvPr/>
              </p:nvSpPr>
              <p:spPr>
                <a:xfrm>
                  <a:off x="3270474" y="4612350"/>
                  <a:ext cx="446987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6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altLang="zh-CN" sz="16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</m:oMath>
                  </a14:m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 </a:t>
                  </a:r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the set of all the possible motion sequences</a:t>
                  </a:r>
                  <a:endPara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6" name="矩形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0474" y="4612350"/>
                  <a:ext cx="4469878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8929" b="-178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矩形 31"/>
                <p:cNvSpPr/>
                <p:nvPr/>
              </p:nvSpPr>
              <p:spPr>
                <a:xfrm>
                  <a:off x="2411760" y="4926041"/>
                  <a:ext cx="5229893" cy="3751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𝑟𝑎𝑛𝑘</m:t>
                      </m:r>
                      <m:d>
                        <m:dPr>
                          <m:ctrlP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𝑠𝑒𝑞</m:t>
                              </m:r>
                            </m:sub>
                          </m:sSub>
                        </m:e>
                      </m:d>
                      <m:r>
                        <a:rPr lang="en-US" altLang="zh-CN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</m:oMath>
                  </a14:m>
                  <a:r>
                    <a:rPr lang="zh-CN" altLang="en-US" sz="1600" dirty="0"/>
                    <a:t>  </a:t>
                  </a:r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the ranking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𝑠𝑒𝑞</m:t>
                          </m:r>
                        </m:sub>
                      </m:sSub>
                    </m:oMath>
                  </a14:m>
                  <a:r>
                    <a:rPr lang="zh-CN" altLang="en-US" sz="1600" dirty="0"/>
                    <a:t> </a:t>
                  </a:r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among all the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altLang="zh-CN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altLang="zh-CN" sz="1600" b="1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a14:m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) </a:t>
                  </a:r>
                  <a:endPara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2" name="矩形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1760" y="4926041"/>
                  <a:ext cx="5229893" cy="375167"/>
                </a:xfrm>
                <a:prstGeom prst="rect">
                  <a:avLst/>
                </a:prstGeom>
                <a:blipFill>
                  <a:blip r:embed="rId8"/>
                  <a:stretch>
                    <a:fillRect t="-1639" b="-180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组合 35"/>
          <p:cNvGrpSpPr/>
          <p:nvPr/>
        </p:nvGrpSpPr>
        <p:grpSpPr>
          <a:xfrm>
            <a:off x="683568" y="4053871"/>
            <a:ext cx="7920880" cy="1077219"/>
            <a:chOff x="683568" y="4006805"/>
            <a:chExt cx="7920880" cy="1077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矩形 33"/>
                <p:cNvSpPr/>
                <p:nvPr/>
              </p:nvSpPr>
              <p:spPr>
                <a:xfrm>
                  <a:off x="683568" y="4006805"/>
                  <a:ext cx="792088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solidFill>
                        <a:srgbClr val="FF00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PoS</a:t>
                  </a:r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: </a:t>
                  </a:r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denote the probability that the motion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 </a:t>
                  </a:r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is performed by the user himself/herself as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𝑃𝑜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, we have</a:t>
                  </a:r>
                  <a:endPara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34" name="矩形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68" y="4006805"/>
                  <a:ext cx="7920880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616" t="-3774" r="-385" b="-1509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/>
                <p:cNvSpPr txBox="1"/>
                <p:nvPr/>
              </p:nvSpPr>
              <p:spPr>
                <a:xfrm>
                  <a:off x="2671825" y="4776247"/>
                  <a:ext cx="433689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𝑷𝒐𝑺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𝑃𝑜𝑆</m:t>
                            </m:r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, …,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𝑃𝑜𝑆</m:t>
                            </m:r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1825" y="4776247"/>
                  <a:ext cx="4336893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843" t="-4000" b="-3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组合 37"/>
          <p:cNvGrpSpPr/>
          <p:nvPr/>
        </p:nvGrpSpPr>
        <p:grpSpPr>
          <a:xfrm>
            <a:off x="683692" y="5376714"/>
            <a:ext cx="7902624" cy="932606"/>
            <a:chOff x="683692" y="5185632"/>
            <a:chExt cx="7902624" cy="9326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矩形 1"/>
                <p:cNvSpPr/>
                <p:nvPr/>
              </p:nvSpPr>
              <p:spPr>
                <a:xfrm>
                  <a:off x="683692" y="5185632"/>
                  <a:ext cx="7902624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𝑠𝑒𝑙𝑓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: Joint consideration of </a:t>
                  </a:r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both </a:t>
                  </a:r>
                  <a:r>
                    <a:rPr lang="en-US" altLang="zh-CN" b="1" dirty="0" err="1">
                      <a:solidFill>
                        <a:srgbClr val="FF00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PoS</a:t>
                  </a:r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 and </a:t>
                  </a:r>
                  <a:r>
                    <a:rPr lang="en-US" altLang="zh-CN" b="1" dirty="0" err="1">
                      <a:solidFill>
                        <a:srgbClr val="FF00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PoO</a:t>
                  </a:r>
                  <a:endParaRPr lang="zh-CN" altLang="en-US" sz="2000" b="1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" name="矩形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692" y="5185632"/>
                  <a:ext cx="7902624" cy="400110"/>
                </a:xfrm>
                <a:prstGeom prst="rect">
                  <a:avLst/>
                </a:prstGeom>
                <a:blipFill>
                  <a:blip r:embed="rId11"/>
                  <a:stretch>
                    <a:fillRect t="-9231" b="-1692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矩形 36"/>
                <p:cNvSpPr/>
                <p:nvPr/>
              </p:nvSpPr>
              <p:spPr>
                <a:xfrm>
                  <a:off x="1764662" y="5693506"/>
                  <a:ext cx="6125138" cy="4247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𝑠𝑒𝑙𝑓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CN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sz="2000" dirty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 </a:t>
                  </a:r>
                  <a:r>
                    <a:rPr lang="en-US" altLang="zh-CN" sz="2000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𝑃𝑜𝑂</m:t>
                      </m:r>
                      <m:r>
                        <a:rPr lang="en-US" altLang="zh-CN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CN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𝑃𝑜𝑆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…,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𝑃𝑜𝑆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a14:m>
                  <a:endParaRPr lang="zh-CN" alt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矩形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4662" y="5693506"/>
                  <a:ext cx="6125138" cy="424732"/>
                </a:xfrm>
                <a:prstGeom prst="rect">
                  <a:avLst/>
                </a:prstGeom>
                <a:blipFill>
                  <a:blip r:embed="rId12"/>
                  <a:stretch>
                    <a:fillRect t="-10000" b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9523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400" dirty="0" err="1">
                <a:solidFill>
                  <a:schemeClr val="bg1"/>
                </a:solidFill>
              </a:rPr>
              <a:t>iGuard</a:t>
            </a:r>
            <a:r>
              <a:rPr lang="en-US" altLang="zh-CN" sz="4400" dirty="0">
                <a:solidFill>
                  <a:schemeClr val="bg1"/>
                </a:solidFill>
              </a:rPr>
              <a:t> Design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83" y="3540040"/>
            <a:ext cx="776480" cy="147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组合 1"/>
          <p:cNvGrpSpPr/>
          <p:nvPr/>
        </p:nvGrpSpPr>
        <p:grpSpPr>
          <a:xfrm>
            <a:off x="1197663" y="3068960"/>
            <a:ext cx="2438232" cy="2664296"/>
            <a:chOff x="1197663" y="3068960"/>
            <a:chExt cx="2438232" cy="266429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1624" y="4404136"/>
              <a:ext cx="770096" cy="360040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>
              <a:stCxn id="12" idx="3"/>
            </p:cNvCxnSpPr>
            <p:nvPr/>
          </p:nvCxnSpPr>
          <p:spPr>
            <a:xfrm>
              <a:off x="1197663" y="4276608"/>
              <a:ext cx="854057" cy="325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ounded Rectangle 14"/>
            <p:cNvSpPr/>
            <p:nvPr/>
          </p:nvSpPr>
          <p:spPr bwMode="auto">
            <a:xfrm>
              <a:off x="2105885" y="3068960"/>
              <a:ext cx="1530010" cy="2664296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191474" y="3212976"/>
              <a:ext cx="1372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Lucida Bright"/>
                  <a:cs typeface="Lucida Bright"/>
                </a:rPr>
                <a:t>Motion Segment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2111199" y="5013176"/>
              <a:ext cx="1524695" cy="461392"/>
              <a:chOff x="3820307" y="2057397"/>
              <a:chExt cx="2038083" cy="533399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ounded Rectangle 15"/>
              <p:cNvSpPr/>
              <p:nvPr/>
            </p:nvSpPr>
            <p:spPr bwMode="auto">
              <a:xfrm>
                <a:off x="4008860" y="2057397"/>
                <a:ext cx="1688934" cy="533399"/>
              </a:xfrm>
              <a:prstGeom prst="round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3" name="TextBox 20"/>
              <p:cNvSpPr txBox="1"/>
              <p:nvPr/>
            </p:nvSpPr>
            <p:spPr>
              <a:xfrm>
                <a:off x="3820307" y="2151739"/>
                <a:ext cx="2038083" cy="355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Lucida Bright"/>
                    <a:cs typeface="Lucida Bright"/>
                  </a:rPr>
                  <a:t>Speed Change</a:t>
                </a: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2252256" y="3789023"/>
              <a:ext cx="1263496" cy="461392"/>
              <a:chOff x="4008866" y="2057400"/>
              <a:chExt cx="1500361" cy="533400"/>
            </a:xfrm>
            <a:solidFill>
              <a:schemeClr val="bg1"/>
            </a:solidFill>
          </p:grpSpPr>
          <p:sp>
            <p:nvSpPr>
              <p:cNvPr id="40" name="Rounded Rectangle 15"/>
              <p:cNvSpPr/>
              <p:nvPr/>
            </p:nvSpPr>
            <p:spPr bwMode="auto">
              <a:xfrm>
                <a:off x="4008866" y="2057400"/>
                <a:ext cx="1500361" cy="533400"/>
              </a:xfrm>
              <a:prstGeom prst="roundRect">
                <a:avLst/>
              </a:prstGeom>
              <a:solidFill>
                <a:srgbClr val="37609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" name="TextBox 20"/>
              <p:cNvSpPr txBox="1"/>
              <p:nvPr/>
            </p:nvSpPr>
            <p:spPr>
              <a:xfrm>
                <a:off x="4234439" y="2140666"/>
                <a:ext cx="1049217" cy="355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Lucida Bright"/>
                    <a:cs typeface="Lucida Bright"/>
                  </a:rPr>
                  <a:t>Walking</a:t>
                </a: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2268652" y="4407751"/>
              <a:ext cx="1263496" cy="461392"/>
              <a:chOff x="4008866" y="2057400"/>
              <a:chExt cx="1500361" cy="533400"/>
            </a:xfrm>
            <a:solidFill>
              <a:schemeClr val="bg1"/>
            </a:solidFill>
          </p:grpSpPr>
          <p:sp>
            <p:nvSpPr>
              <p:cNvPr id="43" name="Rounded Rectangle 15"/>
              <p:cNvSpPr/>
              <p:nvPr/>
            </p:nvSpPr>
            <p:spPr bwMode="auto">
              <a:xfrm>
                <a:off x="4008866" y="2057400"/>
                <a:ext cx="1500361" cy="533400"/>
              </a:xfrm>
              <a:prstGeom prst="roundRect">
                <a:avLst/>
              </a:prstGeom>
              <a:solidFill>
                <a:srgbClr val="37609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4" name="TextBox 20"/>
              <p:cNvSpPr txBox="1"/>
              <p:nvPr/>
            </p:nvSpPr>
            <p:spPr>
              <a:xfrm>
                <a:off x="4193514" y="2174101"/>
                <a:ext cx="1131069" cy="355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Lucida Bright"/>
                    <a:cs typeface="Lucida Bright"/>
                  </a:rPr>
                  <a:t>Take-out</a:t>
                </a: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3015187" y="2395510"/>
            <a:ext cx="3744522" cy="3491005"/>
            <a:chOff x="3015187" y="2395510"/>
            <a:chExt cx="3744522" cy="3491005"/>
          </a:xfrm>
        </p:grpSpPr>
        <p:grpSp>
          <p:nvGrpSpPr>
            <p:cNvPr id="58" name="组合 57"/>
            <p:cNvGrpSpPr/>
            <p:nvPr/>
          </p:nvGrpSpPr>
          <p:grpSpPr>
            <a:xfrm>
              <a:off x="4087313" y="5194843"/>
              <a:ext cx="1565920" cy="691672"/>
              <a:chOff x="4590256" y="2153384"/>
              <a:chExt cx="1277888" cy="691672"/>
            </a:xfrm>
          </p:grpSpPr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0256" y="2258795"/>
                <a:ext cx="1277888" cy="586261"/>
              </a:xfrm>
              <a:prstGeom prst="rect">
                <a:avLst/>
              </a:prstGeom>
            </p:spPr>
          </p:pic>
          <p:sp>
            <p:nvSpPr>
              <p:cNvPr id="57" name="矩形 56"/>
              <p:cNvSpPr/>
              <p:nvPr/>
            </p:nvSpPr>
            <p:spPr>
              <a:xfrm>
                <a:off x="5043454" y="2153384"/>
                <a:ext cx="371492" cy="997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3015187" y="2395510"/>
              <a:ext cx="3744522" cy="3409754"/>
              <a:chOff x="3015187" y="2395510"/>
              <a:chExt cx="3744522" cy="3409754"/>
            </a:xfrm>
          </p:grpSpPr>
          <p:cxnSp>
            <p:nvCxnSpPr>
              <p:cNvPr id="45" name="直接箭头连接符 44"/>
              <p:cNvCxnSpPr/>
              <p:nvPr/>
            </p:nvCxnSpPr>
            <p:spPr>
              <a:xfrm>
                <a:off x="3808165" y="3573016"/>
                <a:ext cx="311264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triangl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/>
              <p:cNvCxnSpPr/>
              <p:nvPr/>
            </p:nvCxnSpPr>
            <p:spPr>
              <a:xfrm flipV="1">
                <a:off x="3808165" y="3573016"/>
                <a:ext cx="0" cy="432048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/>
              <p:cNvCxnSpPr/>
              <p:nvPr/>
            </p:nvCxnSpPr>
            <p:spPr>
              <a:xfrm>
                <a:off x="3514478" y="4005064"/>
                <a:ext cx="293687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4" name="Rounded Rectangle 14"/>
              <p:cNvSpPr/>
              <p:nvPr/>
            </p:nvSpPr>
            <p:spPr bwMode="auto">
              <a:xfrm>
                <a:off x="4150668" y="4225213"/>
                <a:ext cx="2211514" cy="902362"/>
              </a:xfrm>
              <a:prstGeom prst="roundRect">
                <a:avLst/>
              </a:prstGeom>
              <a:solidFill>
                <a:srgbClr val="D9D9D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5" name="TextBox 64"/>
              <p:cNvSpPr txBox="1"/>
              <p:nvPr/>
            </p:nvSpPr>
            <p:spPr>
              <a:xfrm>
                <a:off x="4163591" y="4380595"/>
                <a:ext cx="2198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Lucida Bright"/>
                    <a:cs typeface="Lucida Bright"/>
                  </a:rPr>
                  <a:t>Estimating </a:t>
                </a:r>
                <a:r>
                  <a:rPr lang="en-US" sz="1600" dirty="0" err="1">
                    <a:latin typeface="Lucida Bright"/>
                    <a:cs typeface="Lucida Bright"/>
                  </a:rPr>
                  <a:t>PoS</a:t>
                </a:r>
                <a:r>
                  <a:rPr lang="en-US" sz="1600" dirty="0">
                    <a:latin typeface="Lucida Bright"/>
                    <a:cs typeface="Lucida Bright"/>
                  </a:rPr>
                  <a:t> of the walking motion</a:t>
                </a:r>
              </a:p>
            </p:txBody>
          </p:sp>
          <p:sp>
            <p:nvSpPr>
              <p:cNvPr id="59" name="TextBox 17"/>
              <p:cNvSpPr txBox="1"/>
              <p:nvPr/>
            </p:nvSpPr>
            <p:spPr>
              <a:xfrm>
                <a:off x="5535573" y="5282044"/>
                <a:ext cx="12241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Lucida Bright"/>
                    <a:cs typeface="Lucida Bright"/>
                  </a:rPr>
                  <a:t>DTW</a:t>
                </a:r>
              </a:p>
              <a:p>
                <a:pPr algn="ctr"/>
                <a:r>
                  <a:rPr lang="en-US" altLang="zh-CN" sz="1400" dirty="0">
                    <a:latin typeface="Lucida Bright"/>
                    <a:cs typeface="Lucida Bright"/>
                  </a:rPr>
                  <a:t>algorithm</a:t>
                </a:r>
              </a:p>
            </p:txBody>
          </p:sp>
          <p:cxnSp>
            <p:nvCxnSpPr>
              <p:cNvPr id="61" name="直接箭头连接符 60"/>
              <p:cNvCxnSpPr/>
              <p:nvPr/>
            </p:nvCxnSpPr>
            <p:spPr>
              <a:xfrm>
                <a:off x="3514478" y="4653136"/>
                <a:ext cx="604951" cy="945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triangl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4" name="Rounded Rectangle 14"/>
              <p:cNvSpPr/>
              <p:nvPr/>
            </p:nvSpPr>
            <p:spPr bwMode="auto">
              <a:xfrm>
                <a:off x="4150668" y="3102702"/>
                <a:ext cx="2211514" cy="902362"/>
              </a:xfrm>
              <a:prstGeom prst="roundRect">
                <a:avLst/>
              </a:prstGeom>
              <a:solidFill>
                <a:srgbClr val="D9D9D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152729" y="3251435"/>
                <a:ext cx="2198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Lucida Bright"/>
                    <a:cs typeface="Lucida Bright"/>
                  </a:rPr>
                  <a:t>Estimating </a:t>
                </a:r>
                <a:r>
                  <a:rPr lang="en-US" sz="1600" dirty="0" err="1">
                    <a:latin typeface="Lucida Bright"/>
                    <a:cs typeface="Lucida Bright"/>
                  </a:rPr>
                  <a:t>PoS</a:t>
                </a:r>
                <a:r>
                  <a:rPr lang="en-US" sz="1600" dirty="0">
                    <a:latin typeface="Lucida Bright"/>
                    <a:cs typeface="Lucida Bright"/>
                  </a:rPr>
                  <a:t> of the take-out motion</a:t>
                </a:r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3015187" y="2395510"/>
                <a:ext cx="3301399" cy="618728"/>
                <a:chOff x="3015187" y="2395510"/>
                <a:chExt cx="3301399" cy="618728"/>
              </a:xfrm>
            </p:grpSpPr>
            <p:pic>
              <p:nvPicPr>
                <p:cNvPr id="70" name="图片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28004" y="2395510"/>
                  <a:ext cx="1588582" cy="540710"/>
                </a:xfrm>
                <a:prstGeom prst="rect">
                  <a:avLst/>
                </a:prstGeom>
              </p:spPr>
            </p:pic>
            <p:cxnSp>
              <p:nvCxnSpPr>
                <p:cNvPr id="72" name="直接连接符 71"/>
                <p:cNvCxnSpPr/>
                <p:nvPr/>
              </p:nvCxnSpPr>
              <p:spPr>
                <a:xfrm>
                  <a:off x="4851497" y="2419649"/>
                  <a:ext cx="0" cy="594589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4995513" y="2419648"/>
                  <a:ext cx="0" cy="594589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5139529" y="2419649"/>
                  <a:ext cx="0" cy="594589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5283545" y="2419648"/>
                  <a:ext cx="0" cy="594589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5427561" y="2419648"/>
                  <a:ext cx="0" cy="594589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/>
                <p:cNvCxnSpPr/>
                <p:nvPr/>
              </p:nvCxnSpPr>
              <p:spPr>
                <a:xfrm>
                  <a:off x="5571577" y="2419647"/>
                  <a:ext cx="0" cy="594589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5715593" y="2419648"/>
                  <a:ext cx="0" cy="594589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5859609" y="2419647"/>
                  <a:ext cx="0" cy="594589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6003625" y="2419648"/>
                  <a:ext cx="0" cy="594589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147641" y="2419647"/>
                  <a:ext cx="0" cy="594589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17"/>
                <p:cNvSpPr txBox="1"/>
                <p:nvPr/>
              </p:nvSpPr>
              <p:spPr>
                <a:xfrm>
                  <a:off x="3015187" y="2430751"/>
                  <a:ext cx="18412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latin typeface="Lucida Bright"/>
                      <a:cs typeface="Lucida Bright"/>
                    </a:rPr>
                    <a:t>Sub-segmentation</a:t>
                  </a:r>
                </a:p>
                <a:p>
                  <a:pPr algn="ctr"/>
                  <a:r>
                    <a:rPr lang="en-US" altLang="zh-CN" sz="1400" dirty="0">
                      <a:latin typeface="Lucida Bright"/>
                      <a:cs typeface="Lucida Bright"/>
                    </a:rPr>
                    <a:t>+ LR Classifier</a:t>
                  </a:r>
                </a:p>
              </p:txBody>
            </p:sp>
          </p:grpSp>
        </p:grpSp>
      </p:grpSp>
      <p:grpSp>
        <p:nvGrpSpPr>
          <p:cNvPr id="9" name="组合 8"/>
          <p:cNvGrpSpPr/>
          <p:nvPr/>
        </p:nvGrpSpPr>
        <p:grpSpPr>
          <a:xfrm>
            <a:off x="6337415" y="1152809"/>
            <a:ext cx="1979001" cy="2132175"/>
            <a:chOff x="6337415" y="1152809"/>
            <a:chExt cx="1979001" cy="2132175"/>
          </a:xfrm>
        </p:grpSpPr>
        <p:sp>
          <p:nvSpPr>
            <p:cNvPr id="88" name="Rounded Rectangle 14"/>
            <p:cNvSpPr/>
            <p:nvPr/>
          </p:nvSpPr>
          <p:spPr bwMode="auto">
            <a:xfrm>
              <a:off x="6905678" y="1152809"/>
              <a:ext cx="1410738" cy="1412095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" name="TextBox 17"/>
            <p:cNvSpPr txBox="1"/>
            <p:nvPr/>
          </p:nvSpPr>
          <p:spPr>
            <a:xfrm>
              <a:off x="7147761" y="1204692"/>
              <a:ext cx="10246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Training</a:t>
              </a:r>
            </a:p>
          </p:txBody>
        </p:sp>
        <p:grpSp>
          <p:nvGrpSpPr>
            <p:cNvPr id="90" name="Group 21"/>
            <p:cNvGrpSpPr/>
            <p:nvPr/>
          </p:nvGrpSpPr>
          <p:grpSpPr>
            <a:xfrm>
              <a:off x="6971279" y="1547126"/>
              <a:ext cx="1257722" cy="377646"/>
              <a:chOff x="4038600" y="2057400"/>
              <a:chExt cx="1371600" cy="533400"/>
            </a:xfrm>
          </p:grpSpPr>
          <p:sp>
            <p:nvSpPr>
              <p:cNvPr id="91" name="Rounded Rectangle 15"/>
              <p:cNvSpPr/>
              <p:nvPr/>
            </p:nvSpPr>
            <p:spPr bwMode="auto">
              <a:xfrm>
                <a:off x="4038600" y="2057400"/>
                <a:ext cx="1371600" cy="5334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" name="TextBox 20"/>
              <p:cNvSpPr txBox="1"/>
              <p:nvPr/>
            </p:nvSpPr>
            <p:spPr>
              <a:xfrm>
                <a:off x="4101970" y="2133283"/>
                <a:ext cx="1144663" cy="355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Lucida Bright"/>
                    <a:cs typeface="Lucida Bright"/>
                  </a:rPr>
                  <a:t>P(S</a:t>
                </a:r>
                <a:r>
                  <a:rPr lang="en-US" sz="1400" baseline="-25000" dirty="0">
                    <a:latin typeface="Lucida Bright"/>
                    <a:cs typeface="Lucida Bright"/>
                  </a:rPr>
                  <a:t>i+1</a:t>
                </a:r>
                <a:r>
                  <a:rPr lang="en-US" sz="1400" dirty="0">
                    <a:latin typeface="Lucida Bright"/>
                    <a:cs typeface="Lucida Bright"/>
                  </a:rPr>
                  <a:t>|S</a:t>
                </a:r>
                <a:r>
                  <a:rPr lang="en-US" sz="1400" baseline="-25000" dirty="0">
                    <a:latin typeface="Lucida Bright"/>
                    <a:cs typeface="Lucida Bright"/>
                  </a:rPr>
                  <a:t>i</a:t>
                </a:r>
                <a:r>
                  <a:rPr lang="en-US" sz="1400" dirty="0">
                    <a:latin typeface="Lucida Bright"/>
                    <a:cs typeface="Lucida Bright"/>
                  </a:rPr>
                  <a:t>)</a:t>
                </a:r>
              </a:p>
            </p:txBody>
          </p:sp>
        </p:grpSp>
        <p:grpSp>
          <p:nvGrpSpPr>
            <p:cNvPr id="97" name="Group 21"/>
            <p:cNvGrpSpPr/>
            <p:nvPr/>
          </p:nvGrpSpPr>
          <p:grpSpPr>
            <a:xfrm>
              <a:off x="6955897" y="2021344"/>
              <a:ext cx="1273105" cy="377646"/>
              <a:chOff x="3823416" y="2057399"/>
              <a:chExt cx="1701780" cy="533400"/>
            </a:xfrm>
          </p:grpSpPr>
          <p:sp>
            <p:nvSpPr>
              <p:cNvPr id="98" name="Rounded Rectangle 15"/>
              <p:cNvSpPr/>
              <p:nvPr/>
            </p:nvSpPr>
            <p:spPr bwMode="auto">
              <a:xfrm>
                <a:off x="3843978" y="2057399"/>
                <a:ext cx="1681217" cy="5334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9" name="TextBox 20"/>
              <p:cNvSpPr txBox="1"/>
              <p:nvPr/>
            </p:nvSpPr>
            <p:spPr>
              <a:xfrm>
                <a:off x="3823416" y="2133283"/>
                <a:ext cx="1701780" cy="434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Lucida Bright"/>
                    <a:cs typeface="Lucida Bright"/>
                  </a:rPr>
                  <a:t>LR Classifier</a:t>
                </a:r>
              </a:p>
            </p:txBody>
          </p:sp>
        </p:grpSp>
        <p:cxnSp>
          <p:nvCxnSpPr>
            <p:cNvPr id="100" name="直接箭头连接符 99"/>
            <p:cNvCxnSpPr>
              <a:stCxn id="91" idx="1"/>
            </p:cNvCxnSpPr>
            <p:nvPr/>
          </p:nvCxnSpPr>
          <p:spPr>
            <a:xfrm flipH="1">
              <a:off x="6337415" y="1735949"/>
              <a:ext cx="633864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直接箭头连接符 111"/>
            <p:cNvCxnSpPr/>
            <p:nvPr/>
          </p:nvCxnSpPr>
          <p:spPr>
            <a:xfrm flipV="1">
              <a:off x="7596336" y="2405659"/>
              <a:ext cx="0" cy="879325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4" name="直接箭头连接符 113"/>
            <p:cNvCxnSpPr/>
            <p:nvPr/>
          </p:nvCxnSpPr>
          <p:spPr>
            <a:xfrm flipH="1">
              <a:off x="6372200" y="3284984"/>
              <a:ext cx="1224136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6362182" y="2060848"/>
            <a:ext cx="2781818" cy="3925504"/>
            <a:chOff x="6362182" y="2060848"/>
            <a:chExt cx="2781818" cy="3925504"/>
          </a:xfrm>
        </p:grpSpPr>
        <p:cxnSp>
          <p:nvCxnSpPr>
            <p:cNvPr id="116" name="直接箭头连接符 115"/>
            <p:cNvCxnSpPr/>
            <p:nvPr/>
          </p:nvCxnSpPr>
          <p:spPr>
            <a:xfrm>
              <a:off x="6372200" y="2060848"/>
              <a:ext cx="293687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7" name="直接箭头连接符 116"/>
            <p:cNvCxnSpPr/>
            <p:nvPr/>
          </p:nvCxnSpPr>
          <p:spPr>
            <a:xfrm flipV="1">
              <a:off x="6665887" y="2060848"/>
              <a:ext cx="0" cy="260173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直接箭头连接符 121"/>
            <p:cNvCxnSpPr/>
            <p:nvPr/>
          </p:nvCxnSpPr>
          <p:spPr>
            <a:xfrm>
              <a:off x="6362182" y="4662586"/>
              <a:ext cx="293687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0" name="组合 9"/>
            <p:cNvGrpSpPr/>
            <p:nvPr/>
          </p:nvGrpSpPr>
          <p:grpSpPr>
            <a:xfrm>
              <a:off x="6393421" y="3712908"/>
              <a:ext cx="2750579" cy="2273444"/>
              <a:chOff x="6393421" y="3712908"/>
              <a:chExt cx="2750579" cy="2273444"/>
            </a:xfrm>
          </p:grpSpPr>
          <p:cxnSp>
            <p:nvCxnSpPr>
              <p:cNvPr id="123" name="直接箭头连接符 122"/>
              <p:cNvCxnSpPr/>
              <p:nvPr/>
            </p:nvCxnSpPr>
            <p:spPr>
              <a:xfrm>
                <a:off x="6393421" y="3712908"/>
                <a:ext cx="1058899" cy="410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24" name="Group 21"/>
              <p:cNvGrpSpPr/>
              <p:nvPr/>
            </p:nvGrpSpPr>
            <p:grpSpPr>
              <a:xfrm>
                <a:off x="6876559" y="4638447"/>
                <a:ext cx="1264659" cy="461392"/>
                <a:chOff x="3820065" y="2098007"/>
                <a:chExt cx="1501742" cy="533400"/>
              </a:xfrm>
              <a:solidFill>
                <a:schemeClr val="bg1"/>
              </a:solidFill>
            </p:grpSpPr>
            <p:sp>
              <p:nvSpPr>
                <p:cNvPr id="125" name="Rounded Rectangle 15"/>
                <p:cNvSpPr/>
                <p:nvPr/>
              </p:nvSpPr>
              <p:spPr bwMode="auto">
                <a:xfrm>
                  <a:off x="3820065" y="2098007"/>
                  <a:ext cx="1500361" cy="533400"/>
                </a:xfrm>
                <a:prstGeom prst="roundRect">
                  <a:avLst/>
                </a:prstGeom>
                <a:solidFill>
                  <a:srgbClr val="ED1A26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26" name="TextBox 20"/>
                <p:cNvSpPr txBox="1"/>
                <p:nvPr/>
              </p:nvSpPr>
              <p:spPr>
                <a:xfrm>
                  <a:off x="3905211" y="2198235"/>
                  <a:ext cx="1416596" cy="3558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chemeClr val="bg1"/>
                      </a:solidFill>
                      <a:latin typeface="Lucida Bright"/>
                      <a:cs typeface="Lucida Bright"/>
                    </a:rPr>
                    <a:t>SAM Model</a:t>
                  </a:r>
                </a:p>
              </p:txBody>
            </p:sp>
          </p:grpSp>
          <p:pic>
            <p:nvPicPr>
              <p:cNvPr id="127" name="图片 1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61758" y="4150086"/>
                <a:ext cx="2282242" cy="393001"/>
              </a:xfrm>
              <a:prstGeom prst="rect">
                <a:avLst/>
              </a:prstGeom>
            </p:spPr>
          </p:pic>
          <p:cxnSp>
            <p:nvCxnSpPr>
              <p:cNvPr id="128" name="直接箭头连接符 127"/>
              <p:cNvCxnSpPr/>
              <p:nvPr/>
            </p:nvCxnSpPr>
            <p:spPr>
              <a:xfrm flipV="1">
                <a:off x="7452320" y="3717015"/>
                <a:ext cx="0" cy="88630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lg" len="lg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1" name="直接箭头连接符 130"/>
              <p:cNvCxnSpPr/>
              <p:nvPr/>
            </p:nvCxnSpPr>
            <p:spPr>
              <a:xfrm flipV="1">
                <a:off x="7452320" y="5150231"/>
                <a:ext cx="0" cy="32433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lg" len="lg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35" name="Group 21"/>
              <p:cNvGrpSpPr/>
              <p:nvPr/>
            </p:nvGrpSpPr>
            <p:grpSpPr>
              <a:xfrm>
                <a:off x="6870684" y="5524960"/>
                <a:ext cx="1263496" cy="461392"/>
                <a:chOff x="3820065" y="2098007"/>
                <a:chExt cx="1500361" cy="533400"/>
              </a:xfrm>
              <a:solidFill>
                <a:schemeClr val="bg1"/>
              </a:solidFill>
            </p:grpSpPr>
            <p:sp>
              <p:nvSpPr>
                <p:cNvPr id="136" name="Rounded Rectangle 15"/>
                <p:cNvSpPr/>
                <p:nvPr/>
              </p:nvSpPr>
              <p:spPr bwMode="auto">
                <a:xfrm>
                  <a:off x="3820065" y="2098007"/>
                  <a:ext cx="1500361" cy="533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7" name="TextBox 20"/>
                <p:cNvSpPr txBox="1"/>
                <p:nvPr/>
              </p:nvSpPr>
              <p:spPr>
                <a:xfrm>
                  <a:off x="4173607" y="2198236"/>
                  <a:ext cx="879805" cy="3558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Lucida Bright"/>
                      <a:cs typeface="Lucida Bright"/>
                    </a:rPr>
                    <a:t>Alarm</a:t>
                  </a:r>
                </a:p>
              </p:txBody>
            </p:sp>
          </p:grpSp>
        </p:grpSp>
      </p:grpSp>
      <p:grpSp>
        <p:nvGrpSpPr>
          <p:cNvPr id="3" name="组合 2"/>
          <p:cNvGrpSpPr/>
          <p:nvPr/>
        </p:nvGrpSpPr>
        <p:grpSpPr>
          <a:xfrm>
            <a:off x="2025797" y="1162334"/>
            <a:ext cx="4346403" cy="1906626"/>
            <a:chOff x="2025797" y="1162334"/>
            <a:chExt cx="4346403" cy="1906626"/>
          </a:xfrm>
        </p:grpSpPr>
        <p:cxnSp>
          <p:nvCxnSpPr>
            <p:cNvPr id="24" name="直接箭头连接符 23"/>
            <p:cNvCxnSpPr>
              <a:endCxn id="34" idx="1"/>
            </p:cNvCxnSpPr>
            <p:nvPr/>
          </p:nvCxnSpPr>
          <p:spPr>
            <a:xfrm>
              <a:off x="2817818" y="1916832"/>
              <a:ext cx="2030382" cy="1249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flipV="1">
              <a:off x="2817818" y="1916832"/>
              <a:ext cx="0" cy="115212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5797" y="1162334"/>
              <a:ext cx="1461225" cy="301834"/>
            </a:xfrm>
            <a:prstGeom prst="rect">
              <a:avLst/>
            </a:prstGeom>
          </p:spPr>
        </p:pic>
        <p:sp>
          <p:nvSpPr>
            <p:cNvPr id="33" name="TextBox 17"/>
            <p:cNvSpPr txBox="1"/>
            <p:nvPr/>
          </p:nvSpPr>
          <p:spPr>
            <a:xfrm>
              <a:off x="2025797" y="1448547"/>
              <a:ext cx="1431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Lucida Bright"/>
                  <a:cs typeface="Lucida Bright"/>
                </a:rPr>
                <a:t>Motion Sequence</a:t>
              </a:r>
            </a:p>
          </p:txBody>
        </p:sp>
        <p:sp>
          <p:nvSpPr>
            <p:cNvPr id="34" name="Rounded Rectangle 49"/>
            <p:cNvSpPr/>
            <p:nvPr/>
          </p:nvSpPr>
          <p:spPr bwMode="auto">
            <a:xfrm>
              <a:off x="4848200" y="1556792"/>
              <a:ext cx="1524000" cy="7450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 </a:t>
              </a:r>
            </a:p>
          </p:txBody>
        </p:sp>
        <p:sp>
          <p:nvSpPr>
            <p:cNvPr id="35" name="TextBox 64"/>
            <p:cNvSpPr txBox="1"/>
            <p:nvPr/>
          </p:nvSpPr>
          <p:spPr>
            <a:xfrm>
              <a:off x="5020471" y="1620089"/>
              <a:ext cx="12506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latin typeface="Lucida Bright"/>
                  <a:cs typeface="Lucida Bright"/>
                </a:rPr>
                <a:t>PoO</a:t>
              </a:r>
              <a:endParaRPr lang="en-US" sz="1600" dirty="0">
                <a:latin typeface="Lucida Bright"/>
                <a:cs typeface="Lucida Bright"/>
              </a:endParaRPr>
            </a:p>
            <a:p>
              <a:pPr algn="ctr"/>
              <a:r>
                <a:rPr lang="en-US" sz="1600" dirty="0">
                  <a:latin typeface="Lucida Bright"/>
                  <a:cs typeface="Lucida Bright"/>
                </a:rPr>
                <a:t>Estimation</a:t>
              </a:r>
            </a:p>
          </p:txBody>
        </p:sp>
        <p:sp>
          <p:nvSpPr>
            <p:cNvPr id="71" name="TextBox 17"/>
            <p:cNvSpPr txBox="1"/>
            <p:nvPr/>
          </p:nvSpPr>
          <p:spPr>
            <a:xfrm>
              <a:off x="3015187" y="1527011"/>
              <a:ext cx="14319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Lucida Bright"/>
                  <a:cs typeface="Lucida Bright"/>
                </a:rPr>
                <a:t>+   SAM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57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601" y="1665859"/>
            <a:ext cx="5198333" cy="250296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400" dirty="0" err="1">
                <a:solidFill>
                  <a:schemeClr val="bg1"/>
                </a:solidFill>
              </a:rPr>
              <a:t>iGuard</a:t>
            </a:r>
            <a:r>
              <a:rPr lang="en-US" altLang="zh-CN" sz="4400" dirty="0">
                <a:solidFill>
                  <a:schemeClr val="bg1"/>
                </a:solidFill>
              </a:rPr>
              <a:t> Design: Motion Segment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83" y="3540040"/>
            <a:ext cx="776480" cy="147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624" y="4404136"/>
            <a:ext cx="770096" cy="360040"/>
          </a:xfrm>
          <a:prstGeom prst="rect">
            <a:avLst/>
          </a:prstGeom>
        </p:spPr>
      </p:pic>
      <p:cxnSp>
        <p:nvCxnSpPr>
          <p:cNvPr id="15" name="直接箭头连接符 14"/>
          <p:cNvCxnSpPr>
            <a:stCxn id="12" idx="3"/>
          </p:cNvCxnSpPr>
          <p:nvPr/>
        </p:nvCxnSpPr>
        <p:spPr>
          <a:xfrm>
            <a:off x="1197663" y="4276608"/>
            <a:ext cx="854057" cy="325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4"/>
          <p:cNvSpPr/>
          <p:nvPr/>
        </p:nvSpPr>
        <p:spPr bwMode="auto">
          <a:xfrm>
            <a:off x="2105885" y="3068960"/>
            <a:ext cx="1530010" cy="2664296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91474" y="3212976"/>
            <a:ext cx="13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Lucida Bright"/>
                <a:cs typeface="Lucida Bright"/>
              </a:rPr>
              <a:t>Motion Segment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111199" y="5013176"/>
            <a:ext cx="1524695" cy="461392"/>
            <a:chOff x="3820307" y="2057397"/>
            <a:chExt cx="2038083" cy="533399"/>
          </a:xfrm>
          <a:solidFill>
            <a:schemeClr val="bg1">
              <a:lumMod val="75000"/>
            </a:schemeClr>
          </a:solidFill>
        </p:grpSpPr>
        <p:sp>
          <p:nvSpPr>
            <p:cNvPr id="22" name="Rounded Rectangle 15"/>
            <p:cNvSpPr/>
            <p:nvPr/>
          </p:nvSpPr>
          <p:spPr bwMode="auto">
            <a:xfrm>
              <a:off x="4008860" y="2057397"/>
              <a:ext cx="1688934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TextBox 20"/>
            <p:cNvSpPr txBox="1"/>
            <p:nvPr/>
          </p:nvSpPr>
          <p:spPr>
            <a:xfrm>
              <a:off x="3820307" y="2151739"/>
              <a:ext cx="2038083" cy="35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Speed Change</a:t>
              </a:r>
            </a:p>
          </p:txBody>
        </p:sp>
      </p:grpSp>
      <p:grpSp>
        <p:nvGrpSpPr>
          <p:cNvPr id="39" name="Group 21"/>
          <p:cNvGrpSpPr/>
          <p:nvPr/>
        </p:nvGrpSpPr>
        <p:grpSpPr>
          <a:xfrm>
            <a:off x="2252256" y="3789023"/>
            <a:ext cx="1263496" cy="461392"/>
            <a:chOff x="4008866" y="2057400"/>
            <a:chExt cx="1500361" cy="533400"/>
          </a:xfrm>
          <a:solidFill>
            <a:schemeClr val="bg1"/>
          </a:solidFill>
        </p:grpSpPr>
        <p:sp>
          <p:nvSpPr>
            <p:cNvPr id="40" name="Rounded Rectangle 15"/>
            <p:cNvSpPr/>
            <p:nvPr/>
          </p:nvSpPr>
          <p:spPr bwMode="auto">
            <a:xfrm>
              <a:off x="4008866" y="2057400"/>
              <a:ext cx="1500361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TextBox 20"/>
            <p:cNvSpPr txBox="1"/>
            <p:nvPr/>
          </p:nvSpPr>
          <p:spPr>
            <a:xfrm>
              <a:off x="4234439" y="2140666"/>
              <a:ext cx="1049217" cy="355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Walking</a:t>
              </a: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2268652" y="4407751"/>
            <a:ext cx="1263496" cy="461392"/>
            <a:chOff x="4008866" y="2057400"/>
            <a:chExt cx="1500361" cy="533400"/>
          </a:xfrm>
          <a:solidFill>
            <a:schemeClr val="bg1"/>
          </a:solidFill>
        </p:grpSpPr>
        <p:sp>
          <p:nvSpPr>
            <p:cNvPr id="43" name="Rounded Rectangle 15"/>
            <p:cNvSpPr/>
            <p:nvPr/>
          </p:nvSpPr>
          <p:spPr bwMode="auto">
            <a:xfrm>
              <a:off x="4008866" y="2057400"/>
              <a:ext cx="1500361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" name="TextBox 20"/>
            <p:cNvSpPr txBox="1"/>
            <p:nvPr/>
          </p:nvSpPr>
          <p:spPr>
            <a:xfrm>
              <a:off x="4177334" y="2174101"/>
              <a:ext cx="1163428" cy="355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Take-out</a:t>
              </a: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6012160" y="1441904"/>
            <a:ext cx="1152128" cy="2521732"/>
            <a:chOff x="2339752" y="1187460"/>
            <a:chExt cx="1152128" cy="2521732"/>
          </a:xfrm>
        </p:grpSpPr>
        <p:sp>
          <p:nvSpPr>
            <p:cNvPr id="83" name="矩形 82"/>
            <p:cNvSpPr/>
            <p:nvPr/>
          </p:nvSpPr>
          <p:spPr>
            <a:xfrm>
              <a:off x="2404587" y="1556791"/>
              <a:ext cx="864096" cy="2152401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2339752" y="1187460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Take out</a:t>
              </a:r>
              <a:endParaRPr lang="zh-CN" altLang="en-US" sz="1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499992" y="1441904"/>
            <a:ext cx="1606566" cy="1139594"/>
            <a:chOff x="641319" y="1175636"/>
            <a:chExt cx="1606566" cy="1139594"/>
          </a:xfrm>
        </p:grpSpPr>
        <p:sp>
          <p:nvSpPr>
            <p:cNvPr id="87" name="矩形 86"/>
            <p:cNvSpPr/>
            <p:nvPr/>
          </p:nvSpPr>
          <p:spPr>
            <a:xfrm>
              <a:off x="1465218" y="1556791"/>
              <a:ext cx="671427" cy="758439"/>
            </a:xfrm>
            <a:prstGeom prst="rect">
              <a:avLst/>
            </a:prstGeom>
            <a:solidFill>
              <a:srgbClr val="376092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641319" y="1175636"/>
              <a:ext cx="1606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7609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Speed Change</a:t>
              </a:r>
              <a:endParaRPr lang="zh-CN" altLang="en-US" sz="1600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7018070" y="3049723"/>
            <a:ext cx="1844651" cy="1166273"/>
            <a:chOff x="1465217" y="1556791"/>
            <a:chExt cx="1844651" cy="1166273"/>
          </a:xfrm>
        </p:grpSpPr>
        <p:sp>
          <p:nvSpPr>
            <p:cNvPr id="95" name="矩形 94"/>
            <p:cNvSpPr/>
            <p:nvPr/>
          </p:nvSpPr>
          <p:spPr>
            <a:xfrm>
              <a:off x="1465217" y="1556791"/>
              <a:ext cx="1514369" cy="827719"/>
            </a:xfrm>
            <a:prstGeom prst="rect">
              <a:avLst/>
            </a:prstGeom>
            <a:solidFill>
              <a:srgbClr val="376092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1478384" y="2384510"/>
              <a:ext cx="18314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7609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Speed Change</a:t>
              </a:r>
              <a:endParaRPr lang="zh-CN" altLang="en-US" sz="1600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03" name="矩形 102"/>
          <p:cNvSpPr/>
          <p:nvPr/>
        </p:nvSpPr>
        <p:spPr>
          <a:xfrm>
            <a:off x="4211960" y="4797152"/>
            <a:ext cx="3399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Target of motion segment: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4488017" y="5248354"/>
            <a:ext cx="44880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altLang="zh-CN" sz="1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end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points of the take-our motion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4488016" y="5566770"/>
            <a:ext cx="26168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Point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</a:t>
            </a:r>
            <a:r>
              <a:rPr lang="en-US" altLang="zh-CN" sz="1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speed change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632306" y="4110005"/>
            <a:ext cx="1834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Normalized Time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 rot="16200000">
            <a:off x="3800877" y="325109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Accl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 rot="16200000" flipH="1">
            <a:off x="3718812" y="2070575"/>
            <a:ext cx="80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Accl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13" y="3728801"/>
            <a:ext cx="4609409" cy="301560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400" dirty="0">
                <a:solidFill>
                  <a:schemeClr val="bg1"/>
                </a:solidFill>
              </a:rPr>
              <a:t>Motion Detection: Take-out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7303" y="1396742"/>
            <a:ext cx="349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xtract the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take-out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motion</a:t>
            </a:r>
          </a:p>
        </p:txBody>
      </p:sp>
      <p:sp>
        <p:nvSpPr>
          <p:cNvPr id="4" name="矩形 3"/>
          <p:cNvSpPr/>
          <p:nvPr/>
        </p:nvSpPr>
        <p:spPr>
          <a:xfrm>
            <a:off x="2987293" y="4872259"/>
            <a:ext cx="667133" cy="1016781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347333" y="5517625"/>
            <a:ext cx="667133" cy="881211"/>
          </a:xfrm>
          <a:prstGeom prst="rect">
            <a:avLst/>
          </a:prstGeom>
          <a:solidFill>
            <a:schemeClr val="accent3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2779804" y="4016833"/>
            <a:ext cx="1503633" cy="2438939"/>
            <a:chOff x="2779804" y="4016833"/>
            <a:chExt cx="1503633" cy="2438939"/>
          </a:xfrm>
        </p:grpSpPr>
        <p:sp>
          <p:nvSpPr>
            <p:cNvPr id="2" name="文本框 1"/>
            <p:cNvSpPr txBox="1"/>
            <p:nvPr/>
          </p:nvSpPr>
          <p:spPr>
            <a:xfrm>
              <a:off x="2779804" y="4421245"/>
              <a:ext cx="642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Start</a:t>
              </a:r>
              <a:endParaRPr lang="zh-CN" altLang="en-US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3246172" y="4016833"/>
              <a:ext cx="1037265" cy="2438939"/>
              <a:chOff x="3246172" y="4016833"/>
              <a:chExt cx="1037265" cy="2438939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3312886" y="4083282"/>
                <a:ext cx="0" cy="237249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prstDash val="sysDash"/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3658893" y="4083282"/>
                <a:ext cx="0" cy="237249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prstDash val="sysDash"/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2" name="椭圆 11"/>
              <p:cNvSpPr/>
              <p:nvPr/>
            </p:nvSpPr>
            <p:spPr>
              <a:xfrm>
                <a:off x="3246172" y="4353460"/>
                <a:ext cx="133427" cy="1355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608648" y="4285674"/>
                <a:ext cx="133427" cy="1355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3611408" y="4016833"/>
                <a:ext cx="6720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End</a:t>
                </a:r>
                <a:endParaRPr lang="zh-CN" altLang="en-US" sz="16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2485918" y="1877244"/>
            <a:ext cx="3556161" cy="357193"/>
            <a:chOff x="2485918" y="1877244"/>
            <a:chExt cx="3556161" cy="3571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2485918" y="1877244"/>
                  <a:ext cx="1623330" cy="3525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5918" y="1877244"/>
                  <a:ext cx="1623330" cy="352597"/>
                </a:xfrm>
                <a:prstGeom prst="rect">
                  <a:avLst/>
                </a:prstGeom>
                <a:blipFill>
                  <a:blip r:embed="rId4"/>
                  <a:stretch>
                    <a:fillRect l="-3008" t="-3448" b="-172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/>
                <p:cNvSpPr txBox="1"/>
                <p:nvPr/>
              </p:nvSpPr>
              <p:spPr>
                <a:xfrm>
                  <a:off x="4418749" y="1881840"/>
                  <a:ext cx="1623330" cy="3525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8749" y="1881840"/>
                  <a:ext cx="1623330" cy="352597"/>
                </a:xfrm>
                <a:prstGeom prst="rect">
                  <a:avLst/>
                </a:prstGeom>
                <a:blipFill>
                  <a:blip r:embed="rId5"/>
                  <a:stretch>
                    <a:fillRect l="-3008" t="-3448" b="-172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矩形 17"/>
          <p:cNvSpPr/>
          <p:nvPr/>
        </p:nvSpPr>
        <p:spPr>
          <a:xfrm>
            <a:off x="777303" y="2414146"/>
            <a:ext cx="2942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Take-out identification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115616" y="4259776"/>
            <a:ext cx="3119562" cy="92750"/>
            <a:chOff x="1115616" y="4259776"/>
            <a:chExt cx="3119562" cy="92750"/>
          </a:xfrm>
          <a:solidFill>
            <a:srgbClr val="FF0000"/>
          </a:solidFill>
        </p:grpSpPr>
        <p:sp>
          <p:nvSpPr>
            <p:cNvPr id="28" name="椭圆 27"/>
            <p:cNvSpPr/>
            <p:nvPr/>
          </p:nvSpPr>
          <p:spPr>
            <a:xfrm>
              <a:off x="1115616" y="4259776"/>
              <a:ext cx="88674" cy="90099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462352" y="4274075"/>
              <a:ext cx="74601" cy="75800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828833" y="4271375"/>
              <a:ext cx="77258" cy="78499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2175569" y="4285673"/>
              <a:ext cx="65796" cy="6685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2540798" y="4271088"/>
              <a:ext cx="63101" cy="6411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887534" y="4285386"/>
              <a:ext cx="63467" cy="64487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3237393" y="4271089"/>
              <a:ext cx="59614" cy="6411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3823031" y="4269111"/>
              <a:ext cx="79484" cy="80761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4169767" y="4283410"/>
              <a:ext cx="65411" cy="6646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矩形 39"/>
          <p:cNvSpPr/>
          <p:nvPr/>
        </p:nvSpPr>
        <p:spPr>
          <a:xfrm>
            <a:off x="3323583" y="3911449"/>
            <a:ext cx="322606" cy="735706"/>
          </a:xfrm>
          <a:prstGeom prst="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5102461" y="3823472"/>
            <a:ext cx="3503907" cy="2774200"/>
            <a:chOff x="5102461" y="3823472"/>
            <a:chExt cx="3503907" cy="27742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5471" y="3823472"/>
              <a:ext cx="3283050" cy="27742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 rot="16200000">
              <a:off x="4535243" y="4916948"/>
              <a:ext cx="160563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Accl</a:t>
              </a: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Variance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 rot="1510247">
              <a:off x="5102461" y="6111053"/>
              <a:ext cx="160563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Peak </a:t>
              </a:r>
              <a:r>
                <a:rPr lang="en-US" altLang="zh-CN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Accl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 rot="20934956">
              <a:off x="6707239" y="6249309"/>
              <a:ext cx="18991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Motion Duration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353367" y="2802414"/>
            <a:ext cx="4586785" cy="1048177"/>
            <a:chOff x="1353367" y="2802414"/>
            <a:chExt cx="4586785" cy="10481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矩形 18"/>
                <p:cNvSpPr/>
                <p:nvPr/>
              </p:nvSpPr>
              <p:spPr>
                <a:xfrm>
                  <a:off x="1353367" y="2802414"/>
                  <a:ext cx="4572000" cy="34297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C1: </a:t>
                  </a:r>
                  <a14:m>
                    <m:oMath xmlns:m="http://schemas.openxmlformats.org/officeDocument/2006/math">
                      <m:r>
                        <a:rPr lang="en-US" altLang="zh-CN" sz="1600" b="0" i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r>
                        <a:rPr lang="en-US" altLang="zh-CN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𝑉𝐴𝑅</m:t>
                      </m:r>
                      <m:r>
                        <a:rPr lang="en-US" altLang="zh-CN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≤</m:t>
                      </m:r>
                      <m:sSubSup>
                        <m:sSubSupPr>
                          <m:ctrlP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𝑉𝐴𝑅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𝑚𝑎𝑥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𝑡𝑎𝑘𝑒</m:t>
                          </m:r>
                        </m:sup>
                      </m:sSubSup>
                    </m:oMath>
                  </a14:m>
                  <a:endPara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9" name="矩形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3367" y="2802414"/>
                  <a:ext cx="4572000" cy="342979"/>
                </a:xfrm>
                <a:prstGeom prst="rect">
                  <a:avLst/>
                </a:prstGeom>
                <a:blipFill>
                  <a:blip r:embed="rId7"/>
                  <a:stretch>
                    <a:fillRect l="-667" t="-5357" b="-214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矩形 43"/>
                <p:cNvSpPr/>
                <p:nvPr/>
              </p:nvSpPr>
              <p:spPr>
                <a:xfrm>
                  <a:off x="1368152" y="3158029"/>
                  <a:ext cx="4572000" cy="34958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C2: </a:t>
                  </a:r>
                  <a14:m>
                    <m:oMath xmlns:m="http://schemas.openxmlformats.org/officeDocument/2006/math">
                      <m:r>
                        <a:rPr lang="en-US" altLang="zh-CN" sz="1600" b="0" i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r>
                        <a:rPr lang="en-US" altLang="zh-CN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𝑇𝐷</m:t>
                      </m:r>
                      <m:r>
                        <a:rPr lang="en-US" altLang="zh-CN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≤</m:t>
                      </m:r>
                      <m:sSubSup>
                        <m:sSubSupPr>
                          <m:ctrlP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𝑚𝑎𝑥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𝑡𝑎𝑘𝑒</m:t>
                          </m:r>
                        </m:sup>
                      </m:sSubSup>
                    </m:oMath>
                  </a14:m>
                  <a:endParaRPr lang="zh-CN" altLang="en-US" sz="16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4" name="矩形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8152" y="3158029"/>
                  <a:ext cx="4572000" cy="349583"/>
                </a:xfrm>
                <a:prstGeom prst="rect">
                  <a:avLst/>
                </a:prstGeom>
                <a:blipFill>
                  <a:blip r:embed="rId8"/>
                  <a:stretch>
                    <a:fillRect l="-667" t="-5263" b="-1929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矩形 44"/>
                <p:cNvSpPr/>
                <p:nvPr/>
              </p:nvSpPr>
              <p:spPr>
                <a:xfrm>
                  <a:off x="1368152" y="3501008"/>
                  <a:ext cx="4572000" cy="34958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C3: </a:t>
                  </a:r>
                  <a14:m>
                    <m:oMath xmlns:m="http://schemas.openxmlformats.org/officeDocument/2006/math">
                      <m:r>
                        <a:rPr lang="en-US" altLang="zh-CN" sz="1600" b="0" i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r>
                        <a:rPr lang="en-US" altLang="zh-CN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𝐴𝑀𝑃</m:t>
                      </m:r>
                      <m:r>
                        <a:rPr lang="en-US" altLang="zh-CN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≤</m:t>
                      </m:r>
                      <m:sSubSup>
                        <m:sSubSupPr>
                          <m:ctrlP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𝐴𝑀𝑃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𝑚𝑎𝑥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𝑡𝑎𝑘𝑒</m:t>
                          </m:r>
                        </m:sup>
                      </m:sSubSup>
                    </m:oMath>
                  </a14:m>
                  <a:endParaRPr lang="zh-CN" altLang="en-US" sz="16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5" name="矩形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8152" y="3501008"/>
                  <a:ext cx="4572000" cy="349583"/>
                </a:xfrm>
                <a:prstGeom prst="rect">
                  <a:avLst/>
                </a:prstGeom>
                <a:blipFill>
                  <a:blip r:embed="rId9"/>
                  <a:stretch>
                    <a:fillRect l="-667" t="-5172" b="-172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表格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2545999"/>
                  </p:ext>
                </p:extLst>
              </p:nvPr>
            </p:nvGraphicFramePr>
            <p:xfrm>
              <a:off x="4092142" y="2440693"/>
              <a:ext cx="4064000" cy="158496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1728192">
                      <a:extLst>
                        <a:ext uri="{9D8B030D-6E8A-4147-A177-3AD203B41FA5}">
                          <a16:colId xmlns:a16="http://schemas.microsoft.com/office/drawing/2014/main" val="2217914051"/>
                        </a:ext>
                      </a:extLst>
                    </a:gridCol>
                    <a:gridCol w="2335808">
                      <a:extLst>
                        <a:ext uri="{9D8B030D-6E8A-4147-A177-3AD203B41FA5}">
                          <a16:colId xmlns:a16="http://schemas.microsoft.com/office/drawing/2014/main" val="1437339652"/>
                        </a:ext>
                      </a:extLst>
                    </a:gridCol>
                  </a:tblGrid>
                  <a:tr h="3050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Motion</a:t>
                          </a:r>
                          <a:endParaRPr lang="zh-CN" altLang="en-US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(C</a:t>
                          </a:r>
                          <a:r>
                            <a:rPr lang="en-US" altLang="zh-CN" baseline="-25000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1</a:t>
                          </a:r>
                          <a:r>
                            <a:rPr lang="en-US" altLang="zh-CN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, C</a:t>
                          </a:r>
                          <a:r>
                            <a:rPr lang="en-US" altLang="zh-CN" baseline="-25000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2</a:t>
                          </a:r>
                          <a:r>
                            <a:rPr lang="en-US" altLang="zh-CN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, C</a:t>
                          </a:r>
                          <a:r>
                            <a:rPr lang="en-US" altLang="zh-CN" baseline="-25000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3</a:t>
                          </a:r>
                          <a:r>
                            <a:rPr lang="en-US" altLang="zh-CN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)</a:t>
                          </a:r>
                          <a:endParaRPr lang="zh-CN" altLang="en-US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9852715"/>
                      </a:ext>
                    </a:extLst>
                  </a:tr>
                  <a:tr h="2542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Take-out</a:t>
                          </a:r>
                          <a:endParaRPr lang="zh-CN" altLang="en-US" sz="1400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(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𝑇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, 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𝑇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, 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𝑇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056241"/>
                      </a:ext>
                    </a:extLst>
                  </a:tr>
                  <a:tr h="2542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Step-on</a:t>
                          </a:r>
                          <a:endParaRPr lang="zh-CN" altLang="en-US" sz="1400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(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𝐹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, 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𝐹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, 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𝑇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4222673"/>
                      </a:ext>
                    </a:extLst>
                  </a:tr>
                  <a:tr h="2542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Jumping</a:t>
                          </a:r>
                          <a:endParaRPr lang="zh-CN" altLang="en-US" sz="1400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(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𝐹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,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𝐹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,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𝐹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4535410"/>
                      </a:ext>
                    </a:extLst>
                  </a:tr>
                  <a:tr h="2542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Falling</a:t>
                          </a:r>
                          <a:endParaRPr lang="zh-CN" altLang="en-US" sz="1400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(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𝐹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,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𝐹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,</m:t>
                                </m:r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𝐹</m:t>
                                </m:r>
                                <m:r>
                                  <a:rPr lang="en-US" altLang="zh-CN" sz="1400" i="1" dirty="0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66304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表格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2545999"/>
                  </p:ext>
                </p:extLst>
              </p:nvPr>
            </p:nvGraphicFramePr>
            <p:xfrm>
              <a:off x="4092142" y="2440693"/>
              <a:ext cx="4064000" cy="158496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1728192">
                      <a:extLst>
                        <a:ext uri="{9D8B030D-6E8A-4147-A177-3AD203B41FA5}">
                          <a16:colId xmlns:a16="http://schemas.microsoft.com/office/drawing/2014/main" val="2217914051"/>
                        </a:ext>
                      </a:extLst>
                    </a:gridCol>
                    <a:gridCol w="2335808">
                      <a:extLst>
                        <a:ext uri="{9D8B030D-6E8A-4147-A177-3AD203B41FA5}">
                          <a16:colId xmlns:a16="http://schemas.microsoft.com/office/drawing/2014/main" val="143733965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Motion</a:t>
                          </a:r>
                          <a:endParaRPr lang="zh-CN" altLang="en-US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(C</a:t>
                          </a:r>
                          <a:r>
                            <a:rPr lang="en-US" altLang="zh-CN" baseline="-25000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1</a:t>
                          </a:r>
                          <a:r>
                            <a:rPr lang="en-US" altLang="zh-CN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, C</a:t>
                          </a:r>
                          <a:r>
                            <a:rPr lang="en-US" altLang="zh-CN" baseline="-25000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2</a:t>
                          </a:r>
                          <a:r>
                            <a:rPr lang="en-US" altLang="zh-CN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, C</a:t>
                          </a:r>
                          <a:r>
                            <a:rPr lang="en-US" altLang="zh-CN" baseline="-25000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3</a:t>
                          </a:r>
                          <a:r>
                            <a:rPr lang="en-US" altLang="zh-CN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)</a:t>
                          </a:r>
                          <a:endParaRPr lang="zh-CN" altLang="en-US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985271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Take-out</a:t>
                          </a:r>
                          <a:endParaRPr lang="zh-CN" altLang="en-US" sz="1400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0"/>
                          <a:stretch>
                            <a:fillRect l="-74151" t="-128000" r="-783" b="-3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105624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Step-on</a:t>
                          </a:r>
                          <a:endParaRPr lang="zh-CN" altLang="en-US" sz="1400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0"/>
                          <a:stretch>
                            <a:fillRect l="-74151" t="-223529" r="-783" b="-2137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422267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Jumping</a:t>
                          </a:r>
                          <a:endParaRPr lang="zh-CN" altLang="en-US" sz="1400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0"/>
                          <a:stretch>
                            <a:fillRect l="-74151" t="-330000" r="-783" b="-11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453541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 smtClean="0">
                              <a:latin typeface="Segoe UI" panose="020B0502040204020203" pitchFamily="34" charset="0"/>
                              <a:cs typeface="Segoe UI" panose="020B0502040204020203" pitchFamily="34" charset="0"/>
                            </a:rPr>
                            <a:t>Falling</a:t>
                          </a:r>
                          <a:endParaRPr lang="zh-CN" altLang="en-US" sz="1400" b="1" dirty="0">
                            <a:latin typeface="Segoe UI" panose="020B0502040204020203" pitchFamily="34" charset="0"/>
                            <a:cs typeface="Segoe UI" panose="020B0502040204020203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0"/>
                          <a:stretch>
                            <a:fillRect l="-74151" t="-430000" r="-783" b="-1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663047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2" name="组合 21"/>
          <p:cNvGrpSpPr/>
          <p:nvPr/>
        </p:nvGrpSpPr>
        <p:grpSpPr>
          <a:xfrm>
            <a:off x="5652120" y="4533540"/>
            <a:ext cx="2290675" cy="1424690"/>
            <a:chOff x="5652120" y="4533540"/>
            <a:chExt cx="2290675" cy="1424690"/>
          </a:xfrm>
        </p:grpSpPr>
        <p:grpSp>
          <p:nvGrpSpPr>
            <p:cNvPr id="27" name="组合 26"/>
            <p:cNvGrpSpPr/>
            <p:nvPr/>
          </p:nvGrpSpPr>
          <p:grpSpPr>
            <a:xfrm>
              <a:off x="6091829" y="4533540"/>
              <a:ext cx="1850966" cy="1424690"/>
              <a:chOff x="5804328" y="2073499"/>
              <a:chExt cx="1850966" cy="142469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04328" y="2996952"/>
                <a:ext cx="495864" cy="501237"/>
              </a:xfrm>
              <a:prstGeom prst="ellipse">
                <a:avLst/>
              </a:prstGeom>
              <a:solidFill>
                <a:srgbClr val="FF00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6049721" y="2090264"/>
                <a:ext cx="495864" cy="50123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907979" y="2499912"/>
                <a:ext cx="637606" cy="50123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 rot="20286561">
                <a:off x="6415439" y="2073499"/>
                <a:ext cx="1239855" cy="65039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5652120" y="5051542"/>
              <a:ext cx="1800200" cy="906688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7561107" y="264093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6762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8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400" dirty="0">
                <a:solidFill>
                  <a:schemeClr val="bg1"/>
                </a:solidFill>
              </a:rPr>
              <a:t>Motion Detection: Speed Change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32515" y="2824397"/>
            <a:ext cx="204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Normalized Time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 rot="16200000">
            <a:off x="36636" y="2011763"/>
            <a:ext cx="62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13275"/>
            <a:ext cx="4721401" cy="124160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812436" y="1613275"/>
            <a:ext cx="1368152" cy="1241600"/>
            <a:chOff x="1043609" y="1613275"/>
            <a:chExt cx="1368152" cy="1241600"/>
          </a:xfrm>
        </p:grpSpPr>
        <p:sp>
          <p:nvSpPr>
            <p:cNvPr id="44" name="矩形 43"/>
            <p:cNvSpPr/>
            <p:nvPr/>
          </p:nvSpPr>
          <p:spPr>
            <a:xfrm>
              <a:off x="1043609" y="1812799"/>
              <a:ext cx="1368152" cy="769907"/>
            </a:xfrm>
            <a:prstGeom prst="rect">
              <a:avLst/>
            </a:prstGeom>
            <a:solidFill>
              <a:srgbClr val="C000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1763688" y="1613275"/>
              <a:ext cx="0" cy="1241600"/>
            </a:xfrm>
            <a:prstGeom prst="line">
              <a:avLst/>
            </a:prstGeom>
            <a:ln w="57150">
              <a:solidFill>
                <a:srgbClr val="00B05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/>
        </p:nvSpPr>
        <p:spPr>
          <a:xfrm>
            <a:off x="679846" y="1297772"/>
            <a:ext cx="163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Change Point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723628" y="3666115"/>
            <a:ext cx="5252020" cy="1157012"/>
            <a:chOff x="723628" y="3666115"/>
            <a:chExt cx="5252020" cy="1157012"/>
          </a:xfrm>
        </p:grpSpPr>
        <p:sp>
          <p:nvSpPr>
            <p:cNvPr id="49" name="矩形 48"/>
            <p:cNvSpPr/>
            <p:nvPr/>
          </p:nvSpPr>
          <p:spPr>
            <a:xfrm>
              <a:off x="723628" y="3666115"/>
              <a:ext cx="41574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l"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Detect the speed change point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403648" y="4065997"/>
              <a:ext cx="4572000" cy="7571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Detect </a:t>
              </a:r>
              <a:r>
                <a:rPr lang="en-US" altLang="zh-CN" b="1" dirty="0">
                  <a:solidFill>
                    <a:schemeClr val="accent3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small</a:t>
              </a:r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changes</a:t>
              </a:r>
            </a:p>
            <a:p>
              <a:pPr>
                <a:lnSpc>
                  <a:spcPct val="120000"/>
                </a:lnSpc>
              </a:pPr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Insensitive to data </a:t>
              </a:r>
              <a:r>
                <a:rPr lang="en-US" altLang="zh-CN" b="1" dirty="0">
                  <a:solidFill>
                    <a:schemeClr val="accent3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dynamic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590256" y="1587875"/>
            <a:ext cx="4702091" cy="1605854"/>
            <a:chOff x="4590256" y="1587875"/>
            <a:chExt cx="4702091" cy="1605854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0256" y="1587875"/>
              <a:ext cx="4702091" cy="1236522"/>
            </a:xfrm>
            <a:prstGeom prst="rect">
              <a:avLst/>
            </a:prstGeom>
          </p:spPr>
        </p:pic>
        <p:sp>
          <p:nvSpPr>
            <p:cNvPr id="59" name="矩形 58"/>
            <p:cNvSpPr/>
            <p:nvPr/>
          </p:nvSpPr>
          <p:spPr>
            <a:xfrm rot="16200000">
              <a:off x="4207972" y="1987031"/>
              <a:ext cx="11512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CUSUM</a:t>
              </a:r>
              <a:r>
                <a:rPr lang="en-US" altLang="zh-CN" b="1" baseline="-25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</a:t>
              </a:r>
              <a:endParaRPr lang="zh-CN" altLang="en-US" baseline="-25000" dirty="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5975648" y="2824397"/>
              <a:ext cx="2046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Normalized Time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61" name="直接连接符 60"/>
          <p:cNvCxnSpPr/>
          <p:nvPr/>
        </p:nvCxnSpPr>
        <p:spPr>
          <a:xfrm>
            <a:off x="7605682" y="1555503"/>
            <a:ext cx="0" cy="1241600"/>
          </a:xfrm>
          <a:prstGeom prst="line">
            <a:avLst/>
          </a:prstGeom>
          <a:ln w="57150">
            <a:solidFill>
              <a:srgbClr val="00B050"/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5076056" y="2420888"/>
            <a:ext cx="3888432" cy="0"/>
          </a:xfrm>
          <a:prstGeom prst="line">
            <a:avLst/>
          </a:prstGeom>
          <a:ln w="31750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/>
        </p:nvSpPr>
        <p:spPr>
          <a:xfrm>
            <a:off x="5874476" y="2037662"/>
            <a:ext cx="163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Change Point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23628" y="5022954"/>
            <a:ext cx="6939626" cy="1289742"/>
            <a:chOff x="723628" y="5022954"/>
            <a:chExt cx="6939626" cy="1289742"/>
          </a:xfrm>
        </p:grpSpPr>
        <p:sp>
          <p:nvSpPr>
            <p:cNvPr id="55" name="矩形 54"/>
            <p:cNvSpPr/>
            <p:nvPr/>
          </p:nvSpPr>
          <p:spPr>
            <a:xfrm>
              <a:off x="723628" y="5022954"/>
              <a:ext cx="41574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l"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Cumulative Sum (CUSUM) test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文本框 65"/>
                <p:cNvSpPr txBox="1"/>
                <p:nvPr/>
              </p:nvSpPr>
              <p:spPr>
                <a:xfrm>
                  <a:off x="1907704" y="5622891"/>
                  <a:ext cx="57555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𝐶𝑈𝑆𝑈𝑀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h𝑖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⁡(0,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𝐶𝑈𝑆𝑈𝑀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𝑎𝑣𝑒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6" name="文本框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7704" y="5622891"/>
                  <a:ext cx="575555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30" t="-2174" r="-1059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文本框 66"/>
                <p:cNvSpPr txBox="1"/>
                <p:nvPr/>
              </p:nvSpPr>
              <p:spPr>
                <a:xfrm>
                  <a:off x="1907704" y="6035697"/>
                  <a:ext cx="57486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𝐶𝑈𝑆𝑈𝑀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𝑙𝑜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⁡(0,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𝐶𝑈𝑆𝑈𝑀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𝑙𝑜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𝑎𝑣𝑒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7" name="文本框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7704" y="6035697"/>
                  <a:ext cx="574869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30" t="-2174" r="-954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组合 7"/>
          <p:cNvGrpSpPr/>
          <p:nvPr/>
        </p:nvGrpSpPr>
        <p:grpSpPr>
          <a:xfrm>
            <a:off x="812436" y="1794997"/>
            <a:ext cx="3703235" cy="769907"/>
            <a:chOff x="812436" y="1794997"/>
            <a:chExt cx="3703235" cy="769907"/>
          </a:xfrm>
        </p:grpSpPr>
        <p:sp>
          <p:nvSpPr>
            <p:cNvPr id="4" name="矩形 3"/>
            <p:cNvSpPr/>
            <p:nvPr/>
          </p:nvSpPr>
          <p:spPr>
            <a:xfrm>
              <a:off x="812436" y="1794997"/>
              <a:ext cx="1368152" cy="76990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箭头连接符 6"/>
            <p:cNvCxnSpPr/>
            <p:nvPr/>
          </p:nvCxnSpPr>
          <p:spPr>
            <a:xfrm>
              <a:off x="2313178" y="2204864"/>
              <a:ext cx="220249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40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400" dirty="0" err="1">
                <a:solidFill>
                  <a:schemeClr val="bg1"/>
                </a:solidFill>
              </a:rPr>
              <a:t>iGuard</a:t>
            </a:r>
            <a:r>
              <a:rPr lang="en-US" altLang="zh-CN" sz="4400" dirty="0">
                <a:solidFill>
                  <a:schemeClr val="bg1"/>
                </a:solidFill>
              </a:rPr>
              <a:t> Design: </a:t>
            </a:r>
            <a:r>
              <a:rPr lang="en-US" altLang="zh-CN" sz="4400" dirty="0" err="1">
                <a:solidFill>
                  <a:schemeClr val="bg1"/>
                </a:solidFill>
              </a:rPr>
              <a:t>PoS</a:t>
            </a:r>
            <a:r>
              <a:rPr lang="en-US" altLang="zh-CN" sz="4400" dirty="0">
                <a:solidFill>
                  <a:schemeClr val="bg1"/>
                </a:solidFill>
              </a:rPr>
              <a:t> Estimation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83" y="3540040"/>
            <a:ext cx="776480" cy="147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624" y="4404136"/>
            <a:ext cx="770096" cy="360040"/>
          </a:xfrm>
          <a:prstGeom prst="rect">
            <a:avLst/>
          </a:prstGeom>
        </p:spPr>
      </p:pic>
      <p:cxnSp>
        <p:nvCxnSpPr>
          <p:cNvPr id="32" name="直接箭头连接符 31"/>
          <p:cNvCxnSpPr>
            <a:stCxn id="30" idx="3"/>
          </p:cNvCxnSpPr>
          <p:nvPr/>
        </p:nvCxnSpPr>
        <p:spPr>
          <a:xfrm>
            <a:off x="1197663" y="4276608"/>
            <a:ext cx="854057" cy="325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ounded Rectangle 14"/>
          <p:cNvSpPr/>
          <p:nvPr/>
        </p:nvSpPr>
        <p:spPr bwMode="auto">
          <a:xfrm>
            <a:off x="2105885" y="3068960"/>
            <a:ext cx="1530010" cy="2664296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2191474" y="3212976"/>
            <a:ext cx="13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Lucida Bright"/>
                <a:cs typeface="Lucida Bright"/>
              </a:rPr>
              <a:t>Motion Segment</a:t>
            </a:r>
          </a:p>
        </p:txBody>
      </p:sp>
      <p:grpSp>
        <p:nvGrpSpPr>
          <p:cNvPr id="35" name="Group 21"/>
          <p:cNvGrpSpPr/>
          <p:nvPr/>
        </p:nvGrpSpPr>
        <p:grpSpPr>
          <a:xfrm>
            <a:off x="2111199" y="5013176"/>
            <a:ext cx="1524695" cy="461392"/>
            <a:chOff x="3820307" y="2057397"/>
            <a:chExt cx="2038083" cy="533399"/>
          </a:xfrm>
          <a:solidFill>
            <a:schemeClr val="bg1">
              <a:lumMod val="75000"/>
            </a:schemeClr>
          </a:solidFill>
        </p:grpSpPr>
        <p:sp>
          <p:nvSpPr>
            <p:cNvPr id="36" name="Rounded Rectangle 15"/>
            <p:cNvSpPr/>
            <p:nvPr/>
          </p:nvSpPr>
          <p:spPr bwMode="auto">
            <a:xfrm>
              <a:off x="4008860" y="2057397"/>
              <a:ext cx="1688934" cy="533399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TextBox 20"/>
            <p:cNvSpPr txBox="1"/>
            <p:nvPr/>
          </p:nvSpPr>
          <p:spPr>
            <a:xfrm>
              <a:off x="3820307" y="2151739"/>
              <a:ext cx="2038083" cy="35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Speed Change</a:t>
              </a:r>
            </a:p>
          </p:txBody>
        </p:sp>
      </p:grpSp>
      <p:grpSp>
        <p:nvGrpSpPr>
          <p:cNvPr id="52" name="Group 21"/>
          <p:cNvGrpSpPr/>
          <p:nvPr/>
        </p:nvGrpSpPr>
        <p:grpSpPr>
          <a:xfrm>
            <a:off x="2252256" y="3789023"/>
            <a:ext cx="1263496" cy="461392"/>
            <a:chOff x="4008866" y="2057400"/>
            <a:chExt cx="1500361" cy="533400"/>
          </a:xfrm>
          <a:solidFill>
            <a:schemeClr val="bg1"/>
          </a:solidFill>
        </p:grpSpPr>
        <p:sp>
          <p:nvSpPr>
            <p:cNvPr id="53" name="Rounded Rectangle 15"/>
            <p:cNvSpPr/>
            <p:nvPr/>
          </p:nvSpPr>
          <p:spPr bwMode="auto">
            <a:xfrm>
              <a:off x="4008866" y="2057400"/>
              <a:ext cx="1500361" cy="533400"/>
            </a:xfrm>
            <a:prstGeom prst="roundRect">
              <a:avLst/>
            </a:prstGeom>
            <a:solidFill>
              <a:srgbClr val="37609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" name="TextBox 20"/>
            <p:cNvSpPr txBox="1"/>
            <p:nvPr/>
          </p:nvSpPr>
          <p:spPr>
            <a:xfrm>
              <a:off x="4234439" y="2140666"/>
              <a:ext cx="1049217" cy="355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ucida Bright"/>
                  <a:cs typeface="Lucida Bright"/>
                </a:rPr>
                <a:t>Walking</a:t>
              </a:r>
            </a:p>
          </p:txBody>
        </p:sp>
      </p:grpSp>
      <p:grpSp>
        <p:nvGrpSpPr>
          <p:cNvPr id="56" name="Group 21"/>
          <p:cNvGrpSpPr/>
          <p:nvPr/>
        </p:nvGrpSpPr>
        <p:grpSpPr>
          <a:xfrm>
            <a:off x="2268652" y="4407751"/>
            <a:ext cx="1263496" cy="461392"/>
            <a:chOff x="4008866" y="2057400"/>
            <a:chExt cx="1500361" cy="533400"/>
          </a:xfrm>
          <a:solidFill>
            <a:schemeClr val="bg1"/>
          </a:solidFill>
        </p:grpSpPr>
        <p:sp>
          <p:nvSpPr>
            <p:cNvPr id="62" name="Rounded Rectangle 15"/>
            <p:cNvSpPr/>
            <p:nvPr/>
          </p:nvSpPr>
          <p:spPr bwMode="auto">
            <a:xfrm>
              <a:off x="4008866" y="2057400"/>
              <a:ext cx="1500361" cy="533400"/>
            </a:xfrm>
            <a:prstGeom prst="roundRect">
              <a:avLst/>
            </a:prstGeom>
            <a:solidFill>
              <a:srgbClr val="37609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5" name="TextBox 20"/>
            <p:cNvSpPr txBox="1"/>
            <p:nvPr/>
          </p:nvSpPr>
          <p:spPr>
            <a:xfrm>
              <a:off x="4193514" y="2174101"/>
              <a:ext cx="1131069" cy="355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ucida Bright"/>
                  <a:cs typeface="Lucida Bright"/>
                </a:rPr>
                <a:t>Take-out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015187" y="2395510"/>
            <a:ext cx="3744522" cy="3491005"/>
            <a:chOff x="3015187" y="2395510"/>
            <a:chExt cx="3744522" cy="3491005"/>
          </a:xfrm>
        </p:grpSpPr>
        <p:cxnSp>
          <p:nvCxnSpPr>
            <p:cNvPr id="73" name="直接箭头连接符 72"/>
            <p:cNvCxnSpPr/>
            <p:nvPr/>
          </p:nvCxnSpPr>
          <p:spPr>
            <a:xfrm>
              <a:off x="3808165" y="3573016"/>
              <a:ext cx="311264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直接箭头连接符 75"/>
            <p:cNvCxnSpPr/>
            <p:nvPr/>
          </p:nvCxnSpPr>
          <p:spPr>
            <a:xfrm flipV="1">
              <a:off x="3808165" y="3573016"/>
              <a:ext cx="0" cy="43204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>
              <a:off x="3514478" y="4005064"/>
              <a:ext cx="293687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8" name="Rounded Rectangle 14"/>
            <p:cNvSpPr/>
            <p:nvPr/>
          </p:nvSpPr>
          <p:spPr bwMode="auto">
            <a:xfrm>
              <a:off x="4150668" y="4225213"/>
              <a:ext cx="2211514" cy="902362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" name="TextBox 64"/>
            <p:cNvSpPr txBox="1"/>
            <p:nvPr/>
          </p:nvSpPr>
          <p:spPr>
            <a:xfrm>
              <a:off x="4163591" y="4380595"/>
              <a:ext cx="2198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/>
                  <a:cs typeface="Lucida Bright"/>
                </a:rPr>
                <a:t>Estimating </a:t>
              </a:r>
              <a:r>
                <a:rPr lang="en-US" sz="1600" dirty="0" err="1">
                  <a:latin typeface="Lucida Bright"/>
                  <a:cs typeface="Lucida Bright"/>
                </a:rPr>
                <a:t>PoS</a:t>
              </a:r>
              <a:r>
                <a:rPr lang="en-US" sz="1600" dirty="0">
                  <a:latin typeface="Lucida Bright"/>
                  <a:cs typeface="Lucida Bright"/>
                </a:rPr>
                <a:t> of the walking motion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4087313" y="5194843"/>
              <a:ext cx="1565920" cy="691672"/>
              <a:chOff x="4590256" y="2153384"/>
              <a:chExt cx="1277888" cy="691672"/>
            </a:xfrm>
          </p:grpSpPr>
          <p:pic>
            <p:nvPicPr>
              <p:cNvPr id="81" name="图片 8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0256" y="2258795"/>
                <a:ext cx="1277888" cy="586261"/>
              </a:xfrm>
              <a:prstGeom prst="rect">
                <a:avLst/>
              </a:prstGeom>
            </p:spPr>
          </p:pic>
          <p:sp>
            <p:nvSpPr>
              <p:cNvPr id="82" name="矩形 81"/>
              <p:cNvSpPr/>
              <p:nvPr/>
            </p:nvSpPr>
            <p:spPr>
              <a:xfrm>
                <a:off x="5043454" y="2153384"/>
                <a:ext cx="371492" cy="997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3" name="TextBox 17"/>
            <p:cNvSpPr txBox="1"/>
            <p:nvPr/>
          </p:nvSpPr>
          <p:spPr>
            <a:xfrm>
              <a:off x="5535573" y="5282044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Lucida Bright"/>
                  <a:cs typeface="Lucida Bright"/>
                </a:rPr>
                <a:t>DTW</a:t>
              </a:r>
            </a:p>
            <a:p>
              <a:pPr algn="ctr"/>
              <a:r>
                <a:rPr lang="en-US" altLang="zh-CN" sz="1400" dirty="0">
                  <a:latin typeface="Lucida Bright"/>
                  <a:cs typeface="Lucida Bright"/>
                </a:rPr>
                <a:t>algorithm</a:t>
              </a:r>
            </a:p>
          </p:txBody>
        </p:sp>
        <p:cxnSp>
          <p:nvCxnSpPr>
            <p:cNvPr id="84" name="直接箭头连接符 83"/>
            <p:cNvCxnSpPr/>
            <p:nvPr/>
          </p:nvCxnSpPr>
          <p:spPr>
            <a:xfrm>
              <a:off x="3514478" y="4653136"/>
              <a:ext cx="604951" cy="945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Rounded Rectangle 14"/>
            <p:cNvSpPr/>
            <p:nvPr/>
          </p:nvSpPr>
          <p:spPr bwMode="auto">
            <a:xfrm>
              <a:off x="4150668" y="3102702"/>
              <a:ext cx="2211514" cy="902362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6" name="TextBox 64"/>
            <p:cNvSpPr txBox="1"/>
            <p:nvPr/>
          </p:nvSpPr>
          <p:spPr>
            <a:xfrm>
              <a:off x="4152729" y="3251435"/>
              <a:ext cx="2198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/>
                  <a:cs typeface="Lucida Bright"/>
                </a:rPr>
                <a:t>Estimating </a:t>
              </a:r>
              <a:r>
                <a:rPr lang="en-US" sz="1600" dirty="0" err="1">
                  <a:latin typeface="Lucida Bright"/>
                  <a:cs typeface="Lucida Bright"/>
                </a:rPr>
                <a:t>PoS</a:t>
              </a:r>
              <a:r>
                <a:rPr lang="en-US" sz="1600" dirty="0">
                  <a:latin typeface="Lucida Bright"/>
                  <a:cs typeface="Lucida Bright"/>
                </a:rPr>
                <a:t> of the take-out motion</a:t>
              </a:r>
            </a:p>
          </p:txBody>
        </p:sp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8004" y="2395510"/>
              <a:ext cx="1588582" cy="540710"/>
            </a:xfrm>
            <a:prstGeom prst="rect">
              <a:avLst/>
            </a:prstGeom>
          </p:spPr>
        </p:pic>
        <p:cxnSp>
          <p:nvCxnSpPr>
            <p:cNvPr id="88" name="直接连接符 87"/>
            <p:cNvCxnSpPr/>
            <p:nvPr/>
          </p:nvCxnSpPr>
          <p:spPr>
            <a:xfrm>
              <a:off x="4851497" y="2419649"/>
              <a:ext cx="0" cy="59458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4995513" y="2419648"/>
              <a:ext cx="0" cy="59458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139529" y="2419649"/>
              <a:ext cx="0" cy="59458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5283545" y="2419648"/>
              <a:ext cx="0" cy="59458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5427561" y="2419648"/>
              <a:ext cx="0" cy="59458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5571577" y="2419647"/>
              <a:ext cx="0" cy="59458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5715593" y="2419648"/>
              <a:ext cx="0" cy="59458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5859609" y="2419647"/>
              <a:ext cx="0" cy="59458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8" name="TextBox 17"/>
            <p:cNvSpPr txBox="1"/>
            <p:nvPr/>
          </p:nvSpPr>
          <p:spPr>
            <a:xfrm>
              <a:off x="3015187" y="2430751"/>
              <a:ext cx="1841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Lucida Bright"/>
                  <a:cs typeface="Lucida Bright"/>
                </a:rPr>
                <a:t>Sub-segmentation</a:t>
              </a:r>
            </a:p>
            <a:p>
              <a:pPr algn="ctr"/>
              <a:r>
                <a:rPr lang="en-US" altLang="zh-CN" sz="1400" dirty="0">
                  <a:latin typeface="Lucida Bright"/>
                  <a:cs typeface="Lucida Bright"/>
                </a:rPr>
                <a:t>+ LR Classifier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025797" y="1162334"/>
            <a:ext cx="4346403" cy="1906626"/>
            <a:chOff x="2025797" y="1162334"/>
            <a:chExt cx="4346403" cy="1906626"/>
          </a:xfrm>
        </p:grpSpPr>
        <p:cxnSp>
          <p:nvCxnSpPr>
            <p:cNvPr id="41" name="直接箭头连接符 40"/>
            <p:cNvCxnSpPr>
              <a:endCxn id="45" idx="1"/>
            </p:cNvCxnSpPr>
            <p:nvPr/>
          </p:nvCxnSpPr>
          <p:spPr>
            <a:xfrm>
              <a:off x="2817818" y="1916832"/>
              <a:ext cx="2030382" cy="1249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V="1">
              <a:off x="2817818" y="1916832"/>
              <a:ext cx="0" cy="115212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5797" y="1162334"/>
              <a:ext cx="1461225" cy="301834"/>
            </a:xfrm>
            <a:prstGeom prst="rect">
              <a:avLst/>
            </a:prstGeom>
          </p:spPr>
        </p:pic>
        <p:sp>
          <p:nvSpPr>
            <p:cNvPr id="44" name="TextBox 17"/>
            <p:cNvSpPr txBox="1"/>
            <p:nvPr/>
          </p:nvSpPr>
          <p:spPr>
            <a:xfrm>
              <a:off x="2025797" y="1448547"/>
              <a:ext cx="1431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Lucida Bright"/>
                  <a:cs typeface="Lucida Bright"/>
                </a:rPr>
                <a:t>Motion Sequence</a:t>
              </a:r>
            </a:p>
          </p:txBody>
        </p:sp>
        <p:sp>
          <p:nvSpPr>
            <p:cNvPr id="45" name="Rounded Rectangle 49"/>
            <p:cNvSpPr/>
            <p:nvPr/>
          </p:nvSpPr>
          <p:spPr bwMode="auto">
            <a:xfrm>
              <a:off x="4848200" y="1556792"/>
              <a:ext cx="1524000" cy="7450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 </a:t>
              </a:r>
            </a:p>
          </p:txBody>
        </p:sp>
        <p:sp>
          <p:nvSpPr>
            <p:cNvPr id="46" name="TextBox 64"/>
            <p:cNvSpPr txBox="1"/>
            <p:nvPr/>
          </p:nvSpPr>
          <p:spPr>
            <a:xfrm>
              <a:off x="5020471" y="1620089"/>
              <a:ext cx="12506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latin typeface="Lucida Bright"/>
                  <a:cs typeface="Lucida Bright"/>
                </a:rPr>
                <a:t>PoO</a:t>
              </a:r>
              <a:endParaRPr lang="en-US" sz="1600" dirty="0">
                <a:latin typeface="Lucida Bright"/>
                <a:cs typeface="Lucida Bright"/>
              </a:endParaRPr>
            </a:p>
            <a:p>
              <a:pPr algn="ctr"/>
              <a:r>
                <a:rPr lang="en-US" sz="1600" dirty="0">
                  <a:latin typeface="Lucida Bright"/>
                  <a:cs typeface="Lucida Bright"/>
                </a:rPr>
                <a:t>Estimation</a:t>
              </a:r>
            </a:p>
          </p:txBody>
        </p:sp>
        <p:sp>
          <p:nvSpPr>
            <p:cNvPr id="47" name="TextBox 17"/>
            <p:cNvSpPr txBox="1"/>
            <p:nvPr/>
          </p:nvSpPr>
          <p:spPr>
            <a:xfrm>
              <a:off x="3015187" y="1527011"/>
              <a:ext cx="14319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Lucida Bright"/>
                  <a:cs typeface="Lucida Bright"/>
                </a:rPr>
                <a:t>+   SAM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76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400" dirty="0" err="1">
                <a:solidFill>
                  <a:schemeClr val="bg1"/>
                </a:solidFill>
              </a:rPr>
              <a:t>PoS</a:t>
            </a:r>
            <a:r>
              <a:rPr lang="en-US" altLang="zh-CN" sz="4400" dirty="0">
                <a:solidFill>
                  <a:schemeClr val="bg1"/>
                </a:solidFill>
              </a:rPr>
              <a:t> Estimation: walking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矩形 164"/>
              <p:cNvSpPr/>
              <p:nvPr/>
            </p:nvSpPr>
            <p:spPr>
              <a:xfrm>
                <a:off x="557138" y="1316871"/>
                <a:ext cx="7981875" cy="395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altLang="zh-CN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PoS</a:t>
                </a: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of walking motion = Similarity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𝒔𝒆𝒍𝒇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D26D2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D26D2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D26D2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𝒔𝒂𝒎𝒑𝒍𝒆𝒅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)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65" name="矩形 1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38" y="1316871"/>
                <a:ext cx="7981875" cy="395558"/>
              </a:xfrm>
              <a:prstGeom prst="rect">
                <a:avLst/>
              </a:prstGeom>
              <a:blipFill>
                <a:blip r:embed="rId3"/>
                <a:stretch>
                  <a:fillRect l="-611" t="-7692" b="-1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组合 77"/>
          <p:cNvGrpSpPr/>
          <p:nvPr/>
        </p:nvGrpSpPr>
        <p:grpSpPr>
          <a:xfrm>
            <a:off x="52853" y="1735649"/>
            <a:ext cx="4979401" cy="2053391"/>
            <a:chOff x="52853" y="1735649"/>
            <a:chExt cx="4979401" cy="2053391"/>
          </a:xfrm>
        </p:grpSpPr>
        <p:grpSp>
          <p:nvGrpSpPr>
            <p:cNvPr id="29" name="组合 28"/>
            <p:cNvGrpSpPr/>
            <p:nvPr/>
          </p:nvGrpSpPr>
          <p:grpSpPr>
            <a:xfrm>
              <a:off x="52853" y="2232271"/>
              <a:ext cx="4979401" cy="1556769"/>
              <a:chOff x="-21050" y="1480253"/>
              <a:chExt cx="4979401" cy="1556769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547663" y="2636912"/>
                <a:ext cx="22559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Time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 rot="16200000">
                <a:off x="51785" y="1920918"/>
                <a:ext cx="6247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ACC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1050" y="1480253"/>
                <a:ext cx="4979401" cy="1228667"/>
              </a:xfrm>
              <a:prstGeom prst="rect">
                <a:avLst/>
              </a:prstGeom>
            </p:spPr>
          </p:pic>
          <p:cxnSp>
            <p:nvCxnSpPr>
              <p:cNvPr id="20" name="直接箭头连接符 19"/>
              <p:cNvCxnSpPr/>
              <p:nvPr/>
            </p:nvCxnSpPr>
            <p:spPr>
              <a:xfrm>
                <a:off x="611560" y="2564904"/>
                <a:ext cx="3978696" cy="0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1" name="直接箭头连接符 100"/>
              <p:cNvCxnSpPr/>
              <p:nvPr/>
            </p:nvCxnSpPr>
            <p:spPr>
              <a:xfrm flipH="1" flipV="1">
                <a:off x="639453" y="1515727"/>
                <a:ext cx="3303" cy="1025957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13" name="矩形 112"/>
            <p:cNvSpPr/>
            <p:nvPr/>
          </p:nvSpPr>
          <p:spPr>
            <a:xfrm>
              <a:off x="1417390" y="1991698"/>
              <a:ext cx="2746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Before take-out motion</a:t>
              </a:r>
            </a:p>
          </p:txBody>
        </p:sp>
        <p:cxnSp>
          <p:nvCxnSpPr>
            <p:cNvPr id="35" name="直接箭头连接符 34"/>
            <p:cNvCxnSpPr/>
            <p:nvPr/>
          </p:nvCxnSpPr>
          <p:spPr>
            <a:xfrm flipH="1">
              <a:off x="4164296" y="1735649"/>
              <a:ext cx="499863" cy="311427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none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4451068" y="1770105"/>
            <a:ext cx="4979401" cy="2016204"/>
            <a:chOff x="4451068" y="1770105"/>
            <a:chExt cx="4979401" cy="2016204"/>
          </a:xfrm>
        </p:grpSpPr>
        <p:grpSp>
          <p:nvGrpSpPr>
            <p:cNvPr id="32" name="组合 31"/>
            <p:cNvGrpSpPr/>
            <p:nvPr/>
          </p:nvGrpSpPr>
          <p:grpSpPr>
            <a:xfrm>
              <a:off x="4451068" y="2241721"/>
              <a:ext cx="4979401" cy="1544588"/>
              <a:chOff x="4329664" y="1488448"/>
              <a:chExt cx="4979401" cy="1544588"/>
            </a:xfrm>
          </p:grpSpPr>
          <p:sp>
            <p:nvSpPr>
              <p:cNvPr id="12" name="文本框 11"/>
              <p:cNvSpPr txBox="1"/>
              <p:nvPr/>
            </p:nvSpPr>
            <p:spPr>
              <a:xfrm rot="16200000">
                <a:off x="4362973" y="1828535"/>
                <a:ext cx="6247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ACC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29664" y="1488448"/>
                <a:ext cx="4979401" cy="1228667"/>
              </a:xfrm>
              <a:prstGeom prst="rect">
                <a:avLst/>
              </a:prstGeom>
            </p:spPr>
          </p:pic>
          <p:cxnSp>
            <p:nvCxnSpPr>
              <p:cNvPr id="106" name="直接箭头连接符 105"/>
              <p:cNvCxnSpPr/>
              <p:nvPr/>
            </p:nvCxnSpPr>
            <p:spPr>
              <a:xfrm>
                <a:off x="4951421" y="2564904"/>
                <a:ext cx="3978696" cy="0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7" name="直接箭头连接符 106"/>
              <p:cNvCxnSpPr/>
              <p:nvPr/>
            </p:nvCxnSpPr>
            <p:spPr>
              <a:xfrm flipH="1" flipV="1">
                <a:off x="4979314" y="1515727"/>
                <a:ext cx="3303" cy="1025957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8" name="文本框 107"/>
              <p:cNvSpPr txBox="1"/>
              <p:nvPr/>
            </p:nvSpPr>
            <p:spPr>
              <a:xfrm>
                <a:off x="5868144" y="2632926"/>
                <a:ext cx="22559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Time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14" name="矩形 113"/>
            <p:cNvSpPr/>
            <p:nvPr/>
          </p:nvSpPr>
          <p:spPr>
            <a:xfrm>
              <a:off x="5582973" y="1987090"/>
              <a:ext cx="25894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D26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After take-out motion</a:t>
              </a:r>
            </a:p>
          </p:txBody>
        </p:sp>
        <p:cxnSp>
          <p:nvCxnSpPr>
            <p:cNvPr id="116" name="直接箭头连接符 115"/>
            <p:cNvCxnSpPr/>
            <p:nvPr/>
          </p:nvCxnSpPr>
          <p:spPr>
            <a:xfrm>
              <a:off x="5495640" y="1770105"/>
              <a:ext cx="276571" cy="255537"/>
            </a:xfrm>
            <a:prstGeom prst="straightConnector1">
              <a:avLst/>
            </a:prstGeom>
            <a:ln w="44450">
              <a:solidFill>
                <a:srgbClr val="0D26D2"/>
              </a:solidFill>
              <a:headEnd type="none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本框 75"/>
              <p:cNvSpPr txBox="1"/>
              <p:nvPr/>
            </p:nvSpPr>
            <p:spPr>
              <a:xfrm>
                <a:off x="6215387" y="5374369"/>
                <a:ext cx="2808268" cy="580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𝑷𝒐𝑺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𝒘𝒂𝒍𝒌𝒊𝒏𝒈</m:t>
                          </m:r>
                        </m:e>
                      </m:d>
                    </m:oMath>
                  </m:oMathPara>
                </a14:m>
                <a:endParaRPr lang="en-US" altLang="zh-CN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𝒅𝒕𝒘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𝒔𝒆𝒍𝒇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D26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rgbClr val="0D26D2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D26D2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altLang="zh-CN" b="1" i="1" smtClean="0">
                              <a:solidFill>
                                <a:srgbClr val="0D26D2"/>
                              </a:solidFill>
                              <a:latin typeface="Cambria Math" panose="02040503050406030204" pitchFamily="18" charset="0"/>
                            </a:rPr>
                            <m:t>𝒂𝒎𝒑𝒍𝒆𝒅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76" name="文本框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387" y="5374369"/>
                <a:ext cx="2808268" cy="580223"/>
              </a:xfrm>
              <a:prstGeom prst="rect">
                <a:avLst/>
              </a:prstGeom>
              <a:blipFill>
                <a:blip r:embed="rId6"/>
                <a:stretch>
                  <a:fillRect l="-652" t="-1053" r="-2826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组合 82"/>
          <p:cNvGrpSpPr/>
          <p:nvPr/>
        </p:nvGrpSpPr>
        <p:grpSpPr>
          <a:xfrm>
            <a:off x="108474" y="3587253"/>
            <a:ext cx="6953699" cy="3159235"/>
            <a:chOff x="108474" y="3587253"/>
            <a:chExt cx="6953699" cy="3159235"/>
          </a:xfrm>
        </p:grpSpPr>
        <p:grpSp>
          <p:nvGrpSpPr>
            <p:cNvPr id="82" name="组合 81"/>
            <p:cNvGrpSpPr/>
            <p:nvPr/>
          </p:nvGrpSpPr>
          <p:grpSpPr>
            <a:xfrm>
              <a:off x="108474" y="3587253"/>
              <a:ext cx="6953699" cy="3159235"/>
              <a:chOff x="107504" y="3573016"/>
              <a:chExt cx="6953699" cy="3159235"/>
            </a:xfrm>
          </p:grpSpPr>
          <p:cxnSp>
            <p:nvCxnSpPr>
              <p:cNvPr id="119" name="直接箭头连接符 118"/>
              <p:cNvCxnSpPr/>
              <p:nvPr/>
            </p:nvCxnSpPr>
            <p:spPr>
              <a:xfrm>
                <a:off x="4231346" y="3573016"/>
                <a:ext cx="251703" cy="640037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headEnd type="none"/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2" name="直接箭头连接符 121"/>
              <p:cNvCxnSpPr/>
              <p:nvPr/>
            </p:nvCxnSpPr>
            <p:spPr>
              <a:xfrm flipH="1">
                <a:off x="5376424" y="3599042"/>
                <a:ext cx="179764" cy="614011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headEnd type="none"/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6" name="矩形 165"/>
              <p:cNvSpPr/>
              <p:nvPr/>
            </p:nvSpPr>
            <p:spPr>
              <a:xfrm>
                <a:off x="2573949" y="4263479"/>
                <a:ext cx="44872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Dynamic time warping (DTW)</a:t>
                </a:r>
              </a:p>
            </p:txBody>
          </p:sp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504" y="4653136"/>
                <a:ext cx="6491750" cy="1776392"/>
              </a:xfrm>
              <a:prstGeom prst="rect">
                <a:avLst/>
              </a:prstGeom>
            </p:spPr>
          </p:pic>
          <p:cxnSp>
            <p:nvCxnSpPr>
              <p:cNvPr id="131" name="直接箭头连接符 130"/>
              <p:cNvCxnSpPr/>
              <p:nvPr/>
            </p:nvCxnSpPr>
            <p:spPr>
              <a:xfrm>
                <a:off x="945503" y="6215278"/>
                <a:ext cx="5194722" cy="7587"/>
              </a:xfrm>
              <a:prstGeom prst="straightConnector1">
                <a:avLst/>
              </a:prstGeom>
              <a:ln w="63500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2" name="直接箭头连接符 131"/>
              <p:cNvCxnSpPr/>
              <p:nvPr/>
            </p:nvCxnSpPr>
            <p:spPr>
              <a:xfrm flipH="1" flipV="1">
                <a:off x="971895" y="4707937"/>
                <a:ext cx="4805" cy="1484121"/>
              </a:xfrm>
              <a:prstGeom prst="straightConnector1">
                <a:avLst/>
              </a:prstGeom>
              <a:ln w="63500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35" name="文本框 134"/>
              <p:cNvSpPr txBox="1"/>
              <p:nvPr/>
            </p:nvSpPr>
            <p:spPr>
              <a:xfrm>
                <a:off x="2574605" y="6298462"/>
                <a:ext cx="22559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Time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2" name="文本框 141"/>
              <p:cNvSpPr txBox="1"/>
              <p:nvPr/>
            </p:nvSpPr>
            <p:spPr>
              <a:xfrm rot="16200000">
                <a:off x="-454253" y="5404218"/>
                <a:ext cx="22559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Accl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21" name="组合 120"/>
            <p:cNvGrpSpPr/>
            <p:nvPr/>
          </p:nvGrpSpPr>
          <p:grpSpPr>
            <a:xfrm>
              <a:off x="1027657" y="5028455"/>
              <a:ext cx="4896543" cy="1044697"/>
              <a:chOff x="5076056" y="1628800"/>
              <a:chExt cx="3460918" cy="734726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5076056" y="2060848"/>
                <a:ext cx="72008" cy="44736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5112060" y="1968047"/>
                <a:ext cx="72008" cy="44736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5159782" y="1868896"/>
                <a:ext cx="85013" cy="47936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5202288" y="1772816"/>
                <a:ext cx="161800" cy="44865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flipV="1">
                <a:off x="5274015" y="1628800"/>
                <a:ext cx="234089" cy="92801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5371064" y="1721601"/>
                <a:ext cx="209048" cy="56885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V="1">
                <a:off x="5475588" y="1814402"/>
                <a:ext cx="123736" cy="45534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V="1">
                <a:off x="5537456" y="1938673"/>
                <a:ext cx="61868" cy="22767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5580112" y="2047086"/>
                <a:ext cx="61868" cy="22767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V="1">
                <a:off x="5693894" y="2204864"/>
                <a:ext cx="0" cy="72009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 flipV="1">
                <a:off x="5796136" y="2082398"/>
                <a:ext cx="30934" cy="122466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 flipV="1">
                <a:off x="5827070" y="2143631"/>
                <a:ext cx="30934" cy="97237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5765202" y="2112059"/>
                <a:ext cx="10747" cy="8019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 flipH="1" flipV="1">
                <a:off x="5904405" y="2236720"/>
                <a:ext cx="86774" cy="126806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 flipV="1">
                <a:off x="5978726" y="2163641"/>
                <a:ext cx="89788" cy="73079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H="1" flipV="1">
                <a:off x="6023620" y="2052311"/>
                <a:ext cx="89788" cy="73079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H="1" flipV="1">
                <a:off x="6068514" y="1963756"/>
                <a:ext cx="89788" cy="73079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flipH="1" flipV="1">
                <a:off x="6084168" y="1862689"/>
                <a:ext cx="89788" cy="73079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flipH="1" flipV="1">
                <a:off x="6136191" y="1786857"/>
                <a:ext cx="89788" cy="73079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H="1">
                <a:off x="6203251" y="1721601"/>
                <a:ext cx="96941" cy="29786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6300193" y="1721601"/>
                <a:ext cx="72007" cy="51593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 flipH="1">
                <a:off x="6410368" y="1673328"/>
                <a:ext cx="36002" cy="88962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 flipH="1">
                <a:off x="6472719" y="1785701"/>
                <a:ext cx="36002" cy="88962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 flipH="1">
                <a:off x="6520954" y="1935768"/>
                <a:ext cx="28382" cy="56586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 flipH="1">
                <a:off x="6695866" y="2167283"/>
                <a:ext cx="36002" cy="88962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 flipH="1">
                <a:off x="6755200" y="2219609"/>
                <a:ext cx="36002" cy="88962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 flipH="1">
                <a:off x="6814838" y="2325594"/>
                <a:ext cx="61418" cy="1901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 flipH="1" flipV="1">
                <a:off x="6878386" y="2276873"/>
                <a:ext cx="69878" cy="2325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 flipH="1" flipV="1">
                <a:off x="6920424" y="2207280"/>
                <a:ext cx="69878" cy="2325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 flipH="1" flipV="1">
                <a:off x="6953686" y="2132006"/>
                <a:ext cx="69878" cy="2325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 flipV="1">
                <a:off x="6997854" y="2025210"/>
                <a:ext cx="69878" cy="2325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 flipH="1" flipV="1">
                <a:off x="7023564" y="1956422"/>
                <a:ext cx="140724" cy="43873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 flipH="1" flipV="1">
                <a:off x="7032793" y="1877292"/>
                <a:ext cx="203503" cy="70581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 flipH="1" flipV="1">
                <a:off x="7077872" y="1815587"/>
                <a:ext cx="203503" cy="70581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 flipH="1">
                <a:off x="7179623" y="1648985"/>
                <a:ext cx="265472" cy="115783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 flipH="1">
                <a:off x="7285064" y="1717809"/>
                <a:ext cx="231304" cy="7850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 flipH="1">
                <a:off x="7398092" y="1823396"/>
                <a:ext cx="126236" cy="60202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 flipH="1">
                <a:off x="7459882" y="1956422"/>
                <a:ext cx="94013" cy="43873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 flipH="1">
                <a:off x="7516369" y="2088850"/>
                <a:ext cx="79967" cy="24876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 flipH="1">
                <a:off x="7742577" y="2125390"/>
                <a:ext cx="38049" cy="190223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 flipH="1" flipV="1">
                <a:off x="7780625" y="2300124"/>
                <a:ext cx="142764" cy="55082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 flipH="1" flipV="1">
                <a:off x="7839032" y="2223894"/>
                <a:ext cx="142764" cy="55082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 flipH="1" flipV="1">
                <a:off x="7901332" y="2129324"/>
                <a:ext cx="142764" cy="55082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 flipH="1" flipV="1">
                <a:off x="7934619" y="2033768"/>
                <a:ext cx="142764" cy="55082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 flipH="1" flipV="1">
                <a:off x="7960306" y="1933250"/>
                <a:ext cx="212094" cy="67045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flipH="1" flipV="1">
                <a:off x="7989086" y="1828664"/>
                <a:ext cx="212094" cy="67045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flipH="1" flipV="1">
                <a:off x="8051773" y="1743742"/>
                <a:ext cx="212094" cy="67045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flipH="1">
                <a:off x="8278958" y="1628800"/>
                <a:ext cx="150274" cy="97347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flipH="1">
                <a:off x="8369294" y="1726147"/>
                <a:ext cx="111787" cy="73913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flipH="1">
                <a:off x="8425188" y="1858281"/>
                <a:ext cx="111786" cy="64566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 flipH="1">
                <a:off x="8457210" y="1990415"/>
                <a:ext cx="79764" cy="71751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910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400" dirty="0" err="1">
                <a:solidFill>
                  <a:schemeClr val="bg1"/>
                </a:solidFill>
              </a:rPr>
              <a:t>PoS</a:t>
            </a:r>
            <a:r>
              <a:rPr lang="en-US" altLang="zh-CN" sz="4400" dirty="0">
                <a:solidFill>
                  <a:schemeClr val="bg1"/>
                </a:solidFill>
              </a:rPr>
              <a:t> Estimation: take-out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544" y="134076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 features extracted from </a:t>
            </a:r>
            <a:r>
              <a:rPr lang="zh-CN" alt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sub-segments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a take-out motion exhibit higher differentiation degree.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27584" y="5507940"/>
            <a:ext cx="6624736" cy="1180004"/>
            <a:chOff x="827584" y="5507940"/>
            <a:chExt cx="6624736" cy="1180004"/>
          </a:xfrm>
        </p:grpSpPr>
        <p:sp>
          <p:nvSpPr>
            <p:cNvPr id="104" name="矩形 103"/>
            <p:cNvSpPr/>
            <p:nvPr/>
          </p:nvSpPr>
          <p:spPr>
            <a:xfrm>
              <a:off x="827584" y="5507940"/>
              <a:ext cx="66247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PoS </a:t>
              </a:r>
              <a:r>
                <a:rPr lang="en-US" altLang="zh-CN" sz="20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is obtained </a:t>
              </a:r>
              <a:r>
                <a:rPr lang="zh-CN" altLang="en-US" sz="20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using the logistic regression classifier</a:t>
              </a:r>
            </a:p>
          </p:txBody>
        </p:sp>
        <p:sp>
          <p:nvSpPr>
            <p:cNvPr id="105" name="矩形 104"/>
            <p:cNvSpPr/>
            <p:nvPr/>
          </p:nvSpPr>
          <p:spPr>
            <a:xfrm>
              <a:off x="1403648" y="5949280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ts output ranges from 0 to 1</a:t>
              </a:r>
            </a:p>
          </p:txBody>
        </p:sp>
        <p:sp>
          <p:nvSpPr>
            <p:cNvPr id="106" name="矩形 105"/>
            <p:cNvSpPr/>
            <p:nvPr/>
          </p:nvSpPr>
          <p:spPr>
            <a:xfrm>
              <a:off x="1403648" y="6318612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Computational simplicity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130148"/>
            <a:ext cx="7192949" cy="284046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686078" y="5002618"/>
            <a:ext cx="225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Normalized Time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rot="16200000">
            <a:off x="846969" y="3319546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Accl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55776" y="2098140"/>
            <a:ext cx="3672408" cy="2904478"/>
            <a:chOff x="2555776" y="2098140"/>
            <a:chExt cx="3672408" cy="2904478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555776" y="2130148"/>
              <a:ext cx="0" cy="2872470"/>
            </a:xfrm>
            <a:prstGeom prst="line">
              <a:avLst/>
            </a:prstGeom>
            <a:ln w="47625">
              <a:solidFill>
                <a:srgbClr val="0D26D2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851920" y="2098140"/>
              <a:ext cx="0" cy="2872470"/>
            </a:xfrm>
            <a:prstGeom prst="line">
              <a:avLst/>
            </a:prstGeom>
            <a:ln w="47625">
              <a:solidFill>
                <a:srgbClr val="0D26D2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5076056" y="2098140"/>
              <a:ext cx="0" cy="2872470"/>
            </a:xfrm>
            <a:prstGeom prst="line">
              <a:avLst/>
            </a:prstGeom>
            <a:ln w="47625">
              <a:solidFill>
                <a:srgbClr val="0D26D2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6228184" y="2114144"/>
              <a:ext cx="0" cy="2872470"/>
            </a:xfrm>
            <a:prstGeom prst="line">
              <a:avLst/>
            </a:prstGeom>
            <a:ln w="47625">
              <a:solidFill>
                <a:srgbClr val="0D26D2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107" name="表格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545403"/>
              </p:ext>
            </p:extLst>
          </p:nvPr>
        </p:nvGraphicFramePr>
        <p:xfrm>
          <a:off x="18256" y="1502054"/>
          <a:ext cx="9144000" cy="36068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619672">
                  <a:extLst>
                    <a:ext uri="{9D8B030D-6E8A-4147-A177-3AD203B41FA5}">
                      <a16:colId xmlns:a16="http://schemas.microsoft.com/office/drawing/2014/main" val="3096266688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714954754"/>
                    </a:ext>
                  </a:extLst>
                </a:gridCol>
                <a:gridCol w="1547664">
                  <a:extLst>
                    <a:ext uri="{9D8B030D-6E8A-4147-A177-3AD203B41FA5}">
                      <a16:colId xmlns:a16="http://schemas.microsoft.com/office/drawing/2014/main" val="343399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Feature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Description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Category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256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Speed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Mean value</a:t>
                      </a:r>
                      <a:r>
                        <a:rPr lang="en-US" altLang="zh-CN" baseline="0" dirty="0"/>
                        <a:t> of the </a:t>
                      </a:r>
                      <a:r>
                        <a:rPr lang="en-US" altLang="zh-CN" dirty="0" err="1"/>
                        <a:t>ovement</a:t>
                      </a:r>
                      <a:r>
                        <a:rPr lang="en-US" altLang="zh-CN" dirty="0"/>
                        <a:t> speed of the smartphone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648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distZ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Vertical displacement of the smartphone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76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distXY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Horizontal displacement of the smartphone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00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dist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Net displacement between the rest position and the peak</a:t>
                      </a:r>
                      <a:r>
                        <a:rPr lang="en-US" altLang="zh-CN" baseline="0" dirty="0"/>
                        <a:t> </a:t>
                      </a:r>
                      <a:r>
                        <a:rPr lang="en-US" altLang="zh-CN" dirty="0"/>
                        <a:t>position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795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Roll velocity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Median angular velocity around the Y axis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014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Roll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Net angular change around the Y axis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4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Pitch velocity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Median angular velocity around the X axis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430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Pitch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Net angular change around the X axis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337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3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800" dirty="0" err="1">
                <a:solidFill>
                  <a:schemeClr val="bg1"/>
                </a:solidFill>
              </a:rPr>
              <a:t>iGuard</a:t>
            </a:r>
            <a:r>
              <a:rPr lang="en-US" altLang="zh-CN" sz="4800" dirty="0">
                <a:solidFill>
                  <a:schemeClr val="bg1"/>
                </a:solidFill>
              </a:rPr>
              <a:t> Design: theft detection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83" y="3540040"/>
            <a:ext cx="776480" cy="147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624" y="4404136"/>
            <a:ext cx="770096" cy="360040"/>
          </a:xfrm>
          <a:prstGeom prst="rect">
            <a:avLst/>
          </a:prstGeom>
        </p:spPr>
      </p:pic>
      <p:cxnSp>
        <p:nvCxnSpPr>
          <p:cNvPr id="20" name="直接箭头连接符 19"/>
          <p:cNvCxnSpPr>
            <a:stCxn id="18" idx="3"/>
          </p:cNvCxnSpPr>
          <p:nvPr/>
        </p:nvCxnSpPr>
        <p:spPr>
          <a:xfrm>
            <a:off x="1197663" y="4276608"/>
            <a:ext cx="854057" cy="325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ounded Rectangle 14"/>
          <p:cNvSpPr/>
          <p:nvPr/>
        </p:nvSpPr>
        <p:spPr bwMode="auto">
          <a:xfrm>
            <a:off x="2105885" y="3068960"/>
            <a:ext cx="1530010" cy="2664296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2191474" y="3212976"/>
            <a:ext cx="13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Lucida Bright"/>
                <a:cs typeface="Lucida Bright"/>
              </a:rPr>
              <a:t>Motion Segment</a:t>
            </a:r>
          </a:p>
        </p:txBody>
      </p:sp>
      <p:grpSp>
        <p:nvGrpSpPr>
          <p:cNvPr id="23" name="Group 21"/>
          <p:cNvGrpSpPr/>
          <p:nvPr/>
        </p:nvGrpSpPr>
        <p:grpSpPr>
          <a:xfrm>
            <a:off x="2111199" y="5013176"/>
            <a:ext cx="1524695" cy="461392"/>
            <a:chOff x="3820307" y="2057397"/>
            <a:chExt cx="2038083" cy="533399"/>
          </a:xfrm>
          <a:solidFill>
            <a:schemeClr val="bg1">
              <a:lumMod val="75000"/>
            </a:schemeClr>
          </a:solidFill>
        </p:grpSpPr>
        <p:sp>
          <p:nvSpPr>
            <p:cNvPr id="24" name="Rounded Rectangle 15"/>
            <p:cNvSpPr/>
            <p:nvPr/>
          </p:nvSpPr>
          <p:spPr bwMode="auto">
            <a:xfrm>
              <a:off x="4008860" y="2057397"/>
              <a:ext cx="1688934" cy="533399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TextBox 20"/>
            <p:cNvSpPr txBox="1"/>
            <p:nvPr/>
          </p:nvSpPr>
          <p:spPr>
            <a:xfrm>
              <a:off x="3820307" y="2151739"/>
              <a:ext cx="2038083" cy="35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Speed Change</a:t>
              </a:r>
            </a:p>
          </p:txBody>
        </p:sp>
      </p:grpSp>
      <p:cxnSp>
        <p:nvCxnSpPr>
          <p:cNvPr id="26" name="直接箭头连接符 25"/>
          <p:cNvCxnSpPr>
            <a:endCxn id="30" idx="1"/>
          </p:cNvCxnSpPr>
          <p:nvPr/>
        </p:nvCxnSpPr>
        <p:spPr>
          <a:xfrm>
            <a:off x="2817818" y="1916832"/>
            <a:ext cx="2030382" cy="1249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2817818" y="1916832"/>
            <a:ext cx="0" cy="115212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531" y="2075503"/>
            <a:ext cx="1461225" cy="301834"/>
          </a:xfrm>
          <a:prstGeom prst="rect">
            <a:avLst/>
          </a:prstGeom>
        </p:spPr>
      </p:pic>
      <p:sp>
        <p:nvSpPr>
          <p:cNvPr id="29" name="TextBox 17"/>
          <p:cNvSpPr txBox="1"/>
          <p:nvPr/>
        </p:nvSpPr>
        <p:spPr>
          <a:xfrm>
            <a:off x="1301531" y="2361716"/>
            <a:ext cx="143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Lucida Bright"/>
                <a:cs typeface="Lucida Bright"/>
              </a:rPr>
              <a:t>Motion Sequence</a:t>
            </a:r>
          </a:p>
        </p:txBody>
      </p:sp>
      <p:sp>
        <p:nvSpPr>
          <p:cNvPr id="30" name="Rounded Rectangle 49"/>
          <p:cNvSpPr/>
          <p:nvPr/>
        </p:nvSpPr>
        <p:spPr bwMode="auto">
          <a:xfrm>
            <a:off x="4848200" y="1556792"/>
            <a:ext cx="1524000" cy="74506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1" name="TextBox 64"/>
          <p:cNvSpPr txBox="1"/>
          <p:nvPr/>
        </p:nvSpPr>
        <p:spPr>
          <a:xfrm>
            <a:off x="5020471" y="1620089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Lucida Bright"/>
                <a:cs typeface="Lucida Bright"/>
              </a:rPr>
              <a:t>PoO</a:t>
            </a:r>
            <a:endParaRPr lang="en-US" sz="16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Estimation</a:t>
            </a:r>
          </a:p>
        </p:txBody>
      </p:sp>
      <p:grpSp>
        <p:nvGrpSpPr>
          <p:cNvPr id="32" name="Group 21"/>
          <p:cNvGrpSpPr/>
          <p:nvPr/>
        </p:nvGrpSpPr>
        <p:grpSpPr>
          <a:xfrm>
            <a:off x="2252256" y="3789023"/>
            <a:ext cx="1263496" cy="461392"/>
            <a:chOff x="4008866" y="2057400"/>
            <a:chExt cx="1500361" cy="533400"/>
          </a:xfrm>
          <a:solidFill>
            <a:schemeClr val="bg1"/>
          </a:solidFill>
        </p:grpSpPr>
        <p:sp>
          <p:nvSpPr>
            <p:cNvPr id="33" name="Rounded Rectangle 15"/>
            <p:cNvSpPr/>
            <p:nvPr/>
          </p:nvSpPr>
          <p:spPr bwMode="auto">
            <a:xfrm>
              <a:off x="4008866" y="2057400"/>
              <a:ext cx="1500361" cy="533400"/>
            </a:xfrm>
            <a:prstGeom prst="roundRect">
              <a:avLst/>
            </a:prstGeom>
            <a:solidFill>
              <a:srgbClr val="37609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TextBox 20"/>
            <p:cNvSpPr txBox="1"/>
            <p:nvPr/>
          </p:nvSpPr>
          <p:spPr>
            <a:xfrm>
              <a:off x="4234439" y="2140666"/>
              <a:ext cx="1049217" cy="355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ucida Bright"/>
                  <a:cs typeface="Lucida Bright"/>
                </a:rPr>
                <a:t>Walking</a:t>
              </a:r>
            </a:p>
          </p:txBody>
        </p:sp>
      </p:grpSp>
      <p:grpSp>
        <p:nvGrpSpPr>
          <p:cNvPr id="35" name="Group 21"/>
          <p:cNvGrpSpPr/>
          <p:nvPr/>
        </p:nvGrpSpPr>
        <p:grpSpPr>
          <a:xfrm>
            <a:off x="2268652" y="4407751"/>
            <a:ext cx="1263496" cy="461392"/>
            <a:chOff x="4008866" y="2057400"/>
            <a:chExt cx="1500361" cy="533400"/>
          </a:xfrm>
          <a:solidFill>
            <a:schemeClr val="bg1"/>
          </a:solidFill>
        </p:grpSpPr>
        <p:sp>
          <p:nvSpPr>
            <p:cNvPr id="36" name="Rounded Rectangle 15"/>
            <p:cNvSpPr/>
            <p:nvPr/>
          </p:nvSpPr>
          <p:spPr bwMode="auto">
            <a:xfrm>
              <a:off x="4008866" y="2057400"/>
              <a:ext cx="1500361" cy="533400"/>
            </a:xfrm>
            <a:prstGeom prst="roundRect">
              <a:avLst/>
            </a:prstGeom>
            <a:solidFill>
              <a:srgbClr val="37609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TextBox 20"/>
            <p:cNvSpPr txBox="1"/>
            <p:nvPr/>
          </p:nvSpPr>
          <p:spPr>
            <a:xfrm>
              <a:off x="4193514" y="2174101"/>
              <a:ext cx="1131069" cy="355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ucida Bright"/>
                  <a:cs typeface="Lucida Bright"/>
                </a:rPr>
                <a:t>Take-out</a:t>
              </a:r>
            </a:p>
          </p:txBody>
        </p:sp>
      </p:grpSp>
      <p:cxnSp>
        <p:nvCxnSpPr>
          <p:cNvPr id="38" name="直接箭头连接符 37"/>
          <p:cNvCxnSpPr/>
          <p:nvPr/>
        </p:nvCxnSpPr>
        <p:spPr>
          <a:xfrm>
            <a:off x="3808165" y="3573016"/>
            <a:ext cx="311264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V="1">
            <a:off x="3808165" y="3573016"/>
            <a:ext cx="0" cy="43204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3514478" y="4005064"/>
            <a:ext cx="293687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Rounded Rectangle 14"/>
          <p:cNvSpPr/>
          <p:nvPr/>
        </p:nvSpPr>
        <p:spPr bwMode="auto">
          <a:xfrm>
            <a:off x="4150668" y="4225213"/>
            <a:ext cx="2211514" cy="902362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TextBox 64"/>
          <p:cNvSpPr txBox="1"/>
          <p:nvPr/>
        </p:nvSpPr>
        <p:spPr>
          <a:xfrm>
            <a:off x="4163591" y="4380595"/>
            <a:ext cx="219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Estimating </a:t>
            </a:r>
            <a:r>
              <a:rPr lang="en-US" sz="1600" dirty="0" err="1">
                <a:latin typeface="Lucida Bright"/>
                <a:cs typeface="Lucida Bright"/>
              </a:rPr>
              <a:t>PoS</a:t>
            </a:r>
            <a:r>
              <a:rPr lang="en-US" sz="1600" dirty="0">
                <a:latin typeface="Lucida Bright"/>
                <a:cs typeface="Lucida Bright"/>
              </a:rPr>
              <a:t> of the walking motion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4087313" y="5194843"/>
            <a:ext cx="1565920" cy="691672"/>
            <a:chOff x="4590256" y="2153384"/>
            <a:chExt cx="1277888" cy="691672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0256" y="2258795"/>
              <a:ext cx="1277888" cy="586261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5043454" y="2153384"/>
              <a:ext cx="371492" cy="99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TextBox 17"/>
          <p:cNvSpPr txBox="1"/>
          <p:nvPr/>
        </p:nvSpPr>
        <p:spPr>
          <a:xfrm>
            <a:off x="5535573" y="528204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Lucida Bright"/>
                <a:cs typeface="Lucida Bright"/>
              </a:rPr>
              <a:t>DTW</a:t>
            </a:r>
          </a:p>
          <a:p>
            <a:pPr algn="ctr"/>
            <a:r>
              <a:rPr lang="en-US" altLang="zh-CN" sz="1400" dirty="0">
                <a:latin typeface="Lucida Bright"/>
                <a:cs typeface="Lucida Bright"/>
              </a:rPr>
              <a:t>algorithm</a:t>
            </a:r>
          </a:p>
        </p:txBody>
      </p:sp>
      <p:cxnSp>
        <p:nvCxnSpPr>
          <p:cNvPr id="48" name="直接箭头连接符 47"/>
          <p:cNvCxnSpPr/>
          <p:nvPr/>
        </p:nvCxnSpPr>
        <p:spPr>
          <a:xfrm>
            <a:off x="3514478" y="4653136"/>
            <a:ext cx="604951" cy="945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Rounded Rectangle 14"/>
          <p:cNvSpPr/>
          <p:nvPr/>
        </p:nvSpPr>
        <p:spPr bwMode="auto">
          <a:xfrm>
            <a:off x="4150668" y="3102702"/>
            <a:ext cx="2211514" cy="902362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" name="TextBox 64"/>
          <p:cNvSpPr txBox="1"/>
          <p:nvPr/>
        </p:nvSpPr>
        <p:spPr>
          <a:xfrm>
            <a:off x="4152729" y="3251435"/>
            <a:ext cx="219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Estimating </a:t>
            </a:r>
            <a:r>
              <a:rPr lang="en-US" sz="1600" dirty="0" err="1">
                <a:latin typeface="Lucida Bright"/>
                <a:cs typeface="Lucida Bright"/>
              </a:rPr>
              <a:t>PoS</a:t>
            </a:r>
            <a:r>
              <a:rPr lang="en-US" sz="1600" dirty="0">
                <a:latin typeface="Lucida Bright"/>
                <a:cs typeface="Lucida Bright"/>
              </a:rPr>
              <a:t> of the take-out motion</a:t>
            </a: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004" y="2395510"/>
            <a:ext cx="1588582" cy="540710"/>
          </a:xfrm>
          <a:prstGeom prst="rect">
            <a:avLst/>
          </a:prstGeom>
        </p:spPr>
      </p:pic>
      <p:cxnSp>
        <p:nvCxnSpPr>
          <p:cNvPr id="58" name="直接连接符 57"/>
          <p:cNvCxnSpPr/>
          <p:nvPr/>
        </p:nvCxnSpPr>
        <p:spPr>
          <a:xfrm>
            <a:off x="4851497" y="2419649"/>
            <a:ext cx="0" cy="5945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4995513" y="2419648"/>
            <a:ext cx="0" cy="5945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5139529" y="2419649"/>
            <a:ext cx="0" cy="5945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5283545" y="2419648"/>
            <a:ext cx="0" cy="5945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5427561" y="2419648"/>
            <a:ext cx="0" cy="5945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5571577" y="2419647"/>
            <a:ext cx="0" cy="5945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5715593" y="2419648"/>
            <a:ext cx="0" cy="5945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5859609" y="2419647"/>
            <a:ext cx="0" cy="5945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6003625" y="2419648"/>
            <a:ext cx="0" cy="5945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6147641" y="2419647"/>
            <a:ext cx="0" cy="5945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8" name="TextBox 17"/>
          <p:cNvSpPr txBox="1"/>
          <p:nvPr/>
        </p:nvSpPr>
        <p:spPr>
          <a:xfrm>
            <a:off x="3015187" y="2430751"/>
            <a:ext cx="1841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Lucida Bright"/>
                <a:cs typeface="Lucida Bright"/>
              </a:rPr>
              <a:t>Sub-segmentation</a:t>
            </a:r>
          </a:p>
          <a:p>
            <a:pPr algn="ctr"/>
            <a:r>
              <a:rPr lang="en-US" altLang="zh-CN" sz="1400" dirty="0">
                <a:latin typeface="Lucida Bright"/>
                <a:cs typeface="Lucida Bright"/>
              </a:rPr>
              <a:t>+ LR Classifier</a:t>
            </a:r>
          </a:p>
        </p:txBody>
      </p:sp>
      <p:sp>
        <p:nvSpPr>
          <p:cNvPr id="69" name="Rounded Rectangle 14"/>
          <p:cNvSpPr/>
          <p:nvPr/>
        </p:nvSpPr>
        <p:spPr bwMode="auto">
          <a:xfrm>
            <a:off x="6905678" y="1152809"/>
            <a:ext cx="1410738" cy="1412095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" name="TextBox 17"/>
          <p:cNvSpPr txBox="1"/>
          <p:nvPr/>
        </p:nvSpPr>
        <p:spPr>
          <a:xfrm>
            <a:off x="7147761" y="1204692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Training</a:t>
            </a:r>
          </a:p>
        </p:txBody>
      </p:sp>
      <p:grpSp>
        <p:nvGrpSpPr>
          <p:cNvPr id="71" name="Group 21"/>
          <p:cNvGrpSpPr/>
          <p:nvPr/>
        </p:nvGrpSpPr>
        <p:grpSpPr>
          <a:xfrm>
            <a:off x="6971279" y="1547126"/>
            <a:ext cx="1257722" cy="377646"/>
            <a:chOff x="4038600" y="2057400"/>
            <a:chExt cx="1371600" cy="533400"/>
          </a:xfrm>
        </p:grpSpPr>
        <p:sp>
          <p:nvSpPr>
            <p:cNvPr id="7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" name="TextBox 20"/>
            <p:cNvSpPr txBox="1"/>
            <p:nvPr/>
          </p:nvSpPr>
          <p:spPr>
            <a:xfrm>
              <a:off x="4101970" y="2133283"/>
              <a:ext cx="1144663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P(S</a:t>
              </a:r>
              <a:r>
                <a:rPr lang="en-US" sz="1400" baseline="-25000" dirty="0">
                  <a:latin typeface="Lucida Bright"/>
                  <a:cs typeface="Lucida Bright"/>
                </a:rPr>
                <a:t>i+1</a:t>
              </a:r>
              <a:r>
                <a:rPr lang="en-US" sz="1400" dirty="0">
                  <a:latin typeface="Lucida Bright"/>
                  <a:cs typeface="Lucida Bright"/>
                </a:rPr>
                <a:t>|S</a:t>
              </a:r>
              <a:r>
                <a:rPr lang="en-US" sz="1400" baseline="-25000" dirty="0">
                  <a:latin typeface="Lucida Bright"/>
                  <a:cs typeface="Lucida Bright"/>
                </a:rPr>
                <a:t>i</a:t>
              </a:r>
              <a:r>
                <a:rPr lang="en-US" sz="1400" dirty="0">
                  <a:latin typeface="Lucida Bright"/>
                  <a:cs typeface="Lucida Bright"/>
                </a:rPr>
                <a:t>)</a:t>
              </a:r>
            </a:p>
          </p:txBody>
        </p:sp>
      </p:grpSp>
      <p:grpSp>
        <p:nvGrpSpPr>
          <p:cNvPr id="74" name="Group 21"/>
          <p:cNvGrpSpPr/>
          <p:nvPr/>
        </p:nvGrpSpPr>
        <p:grpSpPr>
          <a:xfrm>
            <a:off x="6955897" y="2021344"/>
            <a:ext cx="1273105" cy="377646"/>
            <a:chOff x="3823416" y="2057399"/>
            <a:chExt cx="1701780" cy="533400"/>
          </a:xfrm>
        </p:grpSpPr>
        <p:sp>
          <p:nvSpPr>
            <p:cNvPr id="75" name="Rounded Rectangle 15"/>
            <p:cNvSpPr/>
            <p:nvPr/>
          </p:nvSpPr>
          <p:spPr bwMode="auto">
            <a:xfrm>
              <a:off x="3843978" y="2057399"/>
              <a:ext cx="1681217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7" name="TextBox 20"/>
            <p:cNvSpPr txBox="1"/>
            <p:nvPr/>
          </p:nvSpPr>
          <p:spPr>
            <a:xfrm>
              <a:off x="3823416" y="2133283"/>
              <a:ext cx="1701780" cy="434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LR Classifier</a:t>
              </a:r>
            </a:p>
          </p:txBody>
        </p:sp>
      </p:grpSp>
      <p:cxnSp>
        <p:nvCxnSpPr>
          <p:cNvPr id="78" name="直接箭头连接符 77"/>
          <p:cNvCxnSpPr>
            <a:stCxn id="72" idx="1"/>
          </p:cNvCxnSpPr>
          <p:nvPr/>
        </p:nvCxnSpPr>
        <p:spPr>
          <a:xfrm flipH="1">
            <a:off x="6337415" y="1735949"/>
            <a:ext cx="633864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>
          <a:xfrm flipV="1">
            <a:off x="7596336" y="2405659"/>
            <a:ext cx="0" cy="87932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 flipH="1">
            <a:off x="6372200" y="3284984"/>
            <a:ext cx="1224136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6362182" y="2060848"/>
            <a:ext cx="2781818" cy="3925504"/>
            <a:chOff x="6362182" y="2060848"/>
            <a:chExt cx="2781818" cy="3925504"/>
          </a:xfrm>
        </p:grpSpPr>
        <p:grpSp>
          <p:nvGrpSpPr>
            <p:cNvPr id="2" name="组合 1"/>
            <p:cNvGrpSpPr/>
            <p:nvPr/>
          </p:nvGrpSpPr>
          <p:grpSpPr>
            <a:xfrm>
              <a:off x="6362182" y="2060848"/>
              <a:ext cx="2781818" cy="3925504"/>
              <a:chOff x="6362182" y="2060848"/>
              <a:chExt cx="2781818" cy="3925504"/>
            </a:xfrm>
          </p:grpSpPr>
          <p:cxnSp>
            <p:nvCxnSpPr>
              <p:cNvPr id="81" name="直接箭头连接符 80"/>
              <p:cNvCxnSpPr/>
              <p:nvPr/>
            </p:nvCxnSpPr>
            <p:spPr>
              <a:xfrm>
                <a:off x="6372200" y="2060848"/>
                <a:ext cx="293687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81"/>
              <p:cNvCxnSpPr/>
              <p:nvPr/>
            </p:nvCxnSpPr>
            <p:spPr>
              <a:xfrm flipV="1">
                <a:off x="6665887" y="2060848"/>
                <a:ext cx="0" cy="2601738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3" name="直接箭头连接符 82"/>
              <p:cNvCxnSpPr/>
              <p:nvPr/>
            </p:nvCxnSpPr>
            <p:spPr>
              <a:xfrm>
                <a:off x="6362182" y="4662586"/>
                <a:ext cx="293687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4" name="直接箭头连接符 83"/>
              <p:cNvCxnSpPr/>
              <p:nvPr/>
            </p:nvCxnSpPr>
            <p:spPr>
              <a:xfrm>
                <a:off x="6393421" y="3712908"/>
                <a:ext cx="1058899" cy="410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85" name="Group 21"/>
              <p:cNvGrpSpPr/>
              <p:nvPr/>
            </p:nvGrpSpPr>
            <p:grpSpPr>
              <a:xfrm>
                <a:off x="6876559" y="4638447"/>
                <a:ext cx="1264659" cy="461392"/>
                <a:chOff x="3820065" y="2098007"/>
                <a:chExt cx="1501742" cy="533400"/>
              </a:xfrm>
              <a:solidFill>
                <a:schemeClr val="bg1"/>
              </a:solidFill>
            </p:grpSpPr>
            <p:sp>
              <p:nvSpPr>
                <p:cNvPr id="86" name="Rounded Rectangle 15"/>
                <p:cNvSpPr/>
                <p:nvPr/>
              </p:nvSpPr>
              <p:spPr bwMode="auto">
                <a:xfrm>
                  <a:off x="3820065" y="2098007"/>
                  <a:ext cx="1500361" cy="533400"/>
                </a:xfrm>
                <a:prstGeom prst="roundRect">
                  <a:avLst/>
                </a:prstGeom>
                <a:solidFill>
                  <a:srgbClr val="ED1A26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87" name="TextBox 20"/>
                <p:cNvSpPr txBox="1"/>
                <p:nvPr/>
              </p:nvSpPr>
              <p:spPr>
                <a:xfrm>
                  <a:off x="3905211" y="2198235"/>
                  <a:ext cx="1416596" cy="3558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chemeClr val="bg1"/>
                      </a:solidFill>
                      <a:latin typeface="Lucida Bright"/>
                      <a:cs typeface="Lucida Bright"/>
                    </a:rPr>
                    <a:t>SAM Model</a:t>
                  </a:r>
                </a:p>
              </p:txBody>
            </p:sp>
          </p:grpSp>
          <p:pic>
            <p:nvPicPr>
              <p:cNvPr id="88" name="图片 8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61758" y="4150086"/>
                <a:ext cx="2282242" cy="393001"/>
              </a:xfrm>
              <a:prstGeom prst="rect">
                <a:avLst/>
              </a:prstGeom>
            </p:spPr>
          </p:pic>
          <p:cxnSp>
            <p:nvCxnSpPr>
              <p:cNvPr id="89" name="直接箭头连接符 88"/>
              <p:cNvCxnSpPr/>
              <p:nvPr/>
            </p:nvCxnSpPr>
            <p:spPr>
              <a:xfrm flipV="1">
                <a:off x="7452320" y="3717015"/>
                <a:ext cx="0" cy="88630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lg" len="lg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0" name="直接箭头连接符 89"/>
              <p:cNvCxnSpPr/>
              <p:nvPr/>
            </p:nvCxnSpPr>
            <p:spPr>
              <a:xfrm flipV="1">
                <a:off x="7452320" y="5150231"/>
                <a:ext cx="0" cy="32433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lg" len="lg"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91" name="Group 21"/>
              <p:cNvGrpSpPr/>
              <p:nvPr/>
            </p:nvGrpSpPr>
            <p:grpSpPr>
              <a:xfrm>
                <a:off x="6870684" y="5524960"/>
                <a:ext cx="1263496" cy="461392"/>
                <a:chOff x="3820065" y="2098007"/>
                <a:chExt cx="1500361" cy="533400"/>
              </a:xfrm>
              <a:solidFill>
                <a:schemeClr val="bg1"/>
              </a:solidFill>
            </p:grpSpPr>
            <p:sp>
              <p:nvSpPr>
                <p:cNvPr id="92" name="Rounded Rectangle 15"/>
                <p:cNvSpPr/>
                <p:nvPr/>
              </p:nvSpPr>
              <p:spPr bwMode="auto">
                <a:xfrm>
                  <a:off x="3820065" y="2098007"/>
                  <a:ext cx="1500361" cy="533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93" name="TextBox 20"/>
                <p:cNvSpPr txBox="1"/>
                <p:nvPr/>
              </p:nvSpPr>
              <p:spPr>
                <a:xfrm>
                  <a:off x="4173607" y="2198236"/>
                  <a:ext cx="879805" cy="3558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Lucida Bright"/>
                      <a:cs typeface="Lucida Bright"/>
                    </a:rPr>
                    <a:t>Alarm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/>
                <p:cNvSpPr txBox="1"/>
                <p:nvPr/>
              </p:nvSpPr>
              <p:spPr>
                <a:xfrm>
                  <a:off x="7670211" y="5150231"/>
                  <a:ext cx="1070229" cy="332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𝑆𝑒𝑙𝑓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" name="文本框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0211" y="5150231"/>
                  <a:ext cx="1070229" cy="332399"/>
                </a:xfrm>
                <a:prstGeom prst="rect">
                  <a:avLst/>
                </a:prstGeom>
                <a:blipFill>
                  <a:blip r:embed="rId8"/>
                  <a:stretch>
                    <a:fillRect l="-4545" r="-8523" b="-2777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611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800" dirty="0" err="1">
                <a:solidFill>
                  <a:schemeClr val="bg1"/>
                </a:solidFill>
              </a:rPr>
              <a:t>iGuard</a:t>
            </a:r>
            <a:r>
              <a:rPr lang="en-US" altLang="zh-CN" sz="4800" dirty="0">
                <a:solidFill>
                  <a:schemeClr val="bg1"/>
                </a:solidFill>
              </a:rPr>
              <a:t> Design: theft detection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本框 75"/>
              <p:cNvSpPr txBox="1"/>
              <p:nvPr/>
            </p:nvSpPr>
            <p:spPr>
              <a:xfrm>
                <a:off x="755576" y="1556792"/>
                <a:ext cx="28212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…,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6" name="文本框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556792"/>
                <a:ext cx="2821285" cy="369332"/>
              </a:xfrm>
              <a:prstGeom prst="rect">
                <a:avLst/>
              </a:prstGeom>
              <a:blipFill>
                <a:blip r:embed="rId3"/>
                <a:stretch>
                  <a:fillRect l="-2160" r="-3240" b="-344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/>
          <p:cNvSpPr txBox="1"/>
          <p:nvPr/>
        </p:nvSpPr>
        <p:spPr>
          <a:xfrm>
            <a:off x="1187624" y="1979548"/>
            <a:ext cx="207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Motion detection</a:t>
            </a:r>
            <a:endParaRPr lang="zh-CN" altLang="en-US" b="1" dirty="0"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直接箭头连接符 3"/>
          <p:cNvCxnSpPr>
            <a:stCxn id="76" idx="3"/>
          </p:cNvCxnSpPr>
          <p:nvPr/>
        </p:nvCxnSpPr>
        <p:spPr>
          <a:xfrm>
            <a:off x="3576861" y="1741458"/>
            <a:ext cx="419075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/>
              <p:cNvSpPr txBox="1"/>
              <p:nvPr/>
            </p:nvSpPr>
            <p:spPr>
              <a:xfrm>
                <a:off x="3995936" y="1610216"/>
                <a:ext cx="6390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𝑃𝑜𝑂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4" name="文本框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1610216"/>
                <a:ext cx="639085" cy="369332"/>
              </a:xfrm>
              <a:prstGeom prst="rect">
                <a:avLst/>
              </a:prstGeom>
              <a:blipFill>
                <a:blip r:embed="rId4"/>
                <a:stretch>
                  <a:fillRect l="-11538" r="-10577"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本框 94"/>
              <p:cNvSpPr txBox="1"/>
              <p:nvPr/>
            </p:nvSpPr>
            <p:spPr>
              <a:xfrm>
                <a:off x="755576" y="2686854"/>
                <a:ext cx="43905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𝑷𝒐𝑺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𝑃𝑜𝑆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), …,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𝑃𝑜𝑆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5" name="文本框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686854"/>
                <a:ext cx="4390561" cy="307777"/>
              </a:xfrm>
              <a:prstGeom prst="rect">
                <a:avLst/>
              </a:prstGeom>
              <a:blipFill>
                <a:blip r:embed="rId5"/>
                <a:stretch>
                  <a:fillRect l="-972" t="-2000" r="-1806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文本框 95"/>
          <p:cNvSpPr txBox="1"/>
          <p:nvPr/>
        </p:nvSpPr>
        <p:spPr>
          <a:xfrm>
            <a:off x="1973455" y="3109610"/>
            <a:ext cx="18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</a:t>
            </a:r>
            <a:r>
              <a:rPr lang="en-US" altLang="zh-CN" b="1" dirty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estimation</a:t>
            </a:r>
            <a:endParaRPr lang="zh-CN" altLang="en-US" b="1" dirty="0"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7" name="直接箭头连接符 96"/>
          <p:cNvCxnSpPr/>
          <p:nvPr/>
        </p:nvCxnSpPr>
        <p:spPr>
          <a:xfrm>
            <a:off x="5292080" y="1794882"/>
            <a:ext cx="504056" cy="369332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8" name="直接箭头连接符 97"/>
          <p:cNvCxnSpPr/>
          <p:nvPr/>
        </p:nvCxnSpPr>
        <p:spPr>
          <a:xfrm flipV="1">
            <a:off x="5292080" y="2564904"/>
            <a:ext cx="504056" cy="322872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5993005" y="2164214"/>
                <a:ext cx="1703672" cy="531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𝑠𝑒𝑙𝑓</m:t>
                          </m:r>
                        </m:sub>
                      </m:sSub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005" y="2164214"/>
                <a:ext cx="1703672" cy="5318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3602652"/>
            <a:ext cx="8669512" cy="299585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576861" y="3602652"/>
            <a:ext cx="1460151" cy="2706668"/>
            <a:chOff x="3576861" y="3602652"/>
            <a:chExt cx="1460151" cy="2706668"/>
          </a:xfrm>
        </p:grpSpPr>
        <p:sp>
          <p:nvSpPr>
            <p:cNvPr id="15" name="矩形 14"/>
            <p:cNvSpPr/>
            <p:nvPr/>
          </p:nvSpPr>
          <p:spPr>
            <a:xfrm>
              <a:off x="3576861" y="3602652"/>
              <a:ext cx="419075" cy="2706668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4006602" y="3851756"/>
              <a:ext cx="1030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Overlap</a:t>
              </a:r>
              <a:endPara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786398" y="3447585"/>
            <a:ext cx="2275396" cy="2995852"/>
            <a:chOff x="3786398" y="3447585"/>
            <a:chExt cx="2275396" cy="2995852"/>
          </a:xfrm>
        </p:grpSpPr>
        <p:cxnSp>
          <p:nvCxnSpPr>
            <p:cNvPr id="17" name="直接连接符 16"/>
            <p:cNvCxnSpPr/>
            <p:nvPr/>
          </p:nvCxnSpPr>
          <p:spPr>
            <a:xfrm flipH="1">
              <a:off x="3786398" y="3447585"/>
              <a:ext cx="6487" cy="2995852"/>
            </a:xfrm>
            <a:prstGeom prst="line">
              <a:avLst/>
            </a:prstGeom>
            <a:ln>
              <a:solidFill>
                <a:srgbClr val="0D26D2"/>
              </a:solidFill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3985007" y="4363383"/>
              <a:ext cx="20767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Threshold=0.39</a:t>
              </a:r>
              <a:endParaRPr lang="zh-CN" altLang="en-US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18" name="直接箭头连接符 17"/>
          <p:cNvCxnSpPr/>
          <p:nvPr/>
        </p:nvCxnSpPr>
        <p:spPr>
          <a:xfrm>
            <a:off x="2339752" y="2348880"/>
            <a:ext cx="0" cy="337974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64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9646" y="0"/>
            <a:ext cx="9153646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6" y="332656"/>
            <a:ext cx="9144000" cy="6071616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-9646" y="4271416"/>
            <a:ext cx="9144000" cy="18002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altLang="zh-CN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Smartphone thefts rose to </a:t>
            </a:r>
            <a:r>
              <a:rPr lang="en-US" altLang="zh-CN" sz="54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3.1 million </a:t>
            </a:r>
            <a:r>
              <a:rPr lang="en-US" altLang="zh-CN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 the U.S.</a:t>
            </a:r>
          </a:p>
        </p:txBody>
      </p:sp>
    </p:spTree>
    <p:extLst>
      <p:ext uri="{BB962C8B-B14F-4D97-AF65-F5344CB8AC3E}">
        <p14:creationId xmlns:p14="http://schemas.microsoft.com/office/powerpoint/2010/main" val="1157369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Experimental Setup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611560" y="1916832"/>
            <a:ext cx="8229600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TW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Sumsung</a:t>
            </a:r>
            <a:r>
              <a:rPr lang="en-US" altLang="zh-TW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Galaxy S4/S5/Note3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Sample </a:t>
            </a:r>
            <a:r>
              <a:rPr lang="en-US" altLang="zh-TW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accl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gyro at 200Hz</a:t>
            </a:r>
            <a:endParaRPr lang="en-US" altLang="zh-TW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zh-TW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 volunteers</a:t>
            </a:r>
          </a:p>
          <a:p>
            <a:pPr lvl="1"/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Ages range from 19 to 27.</a:t>
            </a:r>
          </a:p>
          <a:p>
            <a:pPr lvl="1">
              <a:spcAft>
                <a:spcPts val="1200"/>
              </a:spcAft>
            </a:pP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male, 3 female</a:t>
            </a:r>
            <a:endParaRPr lang="en-US" altLang="zh-TW" sz="2400" dirty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zh-TW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scenarios</a:t>
            </a:r>
          </a:p>
          <a:p>
            <a:pPr lvl="1"/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corridor in a university building</a:t>
            </a:r>
          </a:p>
          <a:p>
            <a:pPr lvl="1"/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campus with a testing area of 365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宋体" panose="02010600030101010101" pitchFamily="2" charset="-122"/>
                <a:cs typeface="Segoe UI" panose="020B0502040204020203" pitchFamily="34" charset="0"/>
              </a:rPr>
              <a:t>×535m</a:t>
            </a:r>
            <a:r>
              <a:rPr lang="en-US" altLang="zh-TW" sz="2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宋体" panose="02010600030101010101" pitchFamily="2" charset="-122"/>
                <a:cs typeface="Segoe UI" panose="020B0502040204020203" pitchFamily="34" charset="0"/>
              </a:rPr>
              <a:t>2</a:t>
            </a:r>
            <a:endParaRPr lang="en-US" altLang="zh-TW" sz="2000" baseline="300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063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Comparison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539552" y="2060848"/>
            <a:ext cx="82296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l"/>
            </a:pPr>
            <a:r>
              <a:rPr lang="en-US" altLang="zh-TW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Comparison</a:t>
            </a:r>
          </a:p>
          <a:p>
            <a:pPr lvl="1">
              <a:spcBef>
                <a:spcPts val="600"/>
              </a:spcBef>
            </a:pPr>
            <a:r>
              <a:rPr lang="en-US" altLang="zh-TW" sz="1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iGuard</a:t>
            </a:r>
            <a:r>
              <a:rPr lang="en-US" altLang="zh-TW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proposed system in this paper.</a:t>
            </a:r>
          </a:p>
          <a:p>
            <a:pPr lvl="1">
              <a:spcBef>
                <a:spcPts val="600"/>
              </a:spcBef>
            </a:pPr>
            <a:r>
              <a:rPr lang="en-US" altLang="zh-TW" sz="1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</a:t>
            </a:r>
            <a:r>
              <a:rPr lang="en-US" altLang="zh-TW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based method: 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theft-detection using only the </a:t>
            </a:r>
            <a:r>
              <a:rPr lang="en-US" altLang="zh-TW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the take-out motion.</a:t>
            </a:r>
          </a:p>
          <a:p>
            <a:pPr lvl="1">
              <a:spcBef>
                <a:spcPts val="600"/>
              </a:spcBef>
            </a:pPr>
            <a:r>
              <a:rPr lang="en-US" altLang="zh-TW" sz="1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PoO</a:t>
            </a:r>
            <a:r>
              <a:rPr lang="en-US" altLang="zh-TW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based method: 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theft-detection using only the </a:t>
            </a:r>
            <a:r>
              <a:rPr lang="en-US" altLang="zh-TW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PoO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the motion sequence.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zh-TW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Feature-based method: 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theft-detection based on the features extracted from the entire take-out </a:t>
            </a:r>
          </a:p>
        </p:txBody>
      </p:sp>
    </p:spTree>
    <p:extLst>
      <p:ext uri="{BB962C8B-B14F-4D97-AF65-F5344CB8AC3E}">
        <p14:creationId xmlns:p14="http://schemas.microsoft.com/office/powerpoint/2010/main" val="234190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800" dirty="0">
                <a:solidFill>
                  <a:schemeClr val="bg1"/>
                </a:solidFill>
              </a:rPr>
              <a:t>C</a:t>
            </a:r>
            <a:r>
              <a:rPr lang="en-US" altLang="zh-TW" sz="4800" dirty="0">
                <a:solidFill>
                  <a:schemeClr val="bg1"/>
                </a:solidFill>
              </a:rPr>
              <a:t>orridor Experiment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81" y="2276872"/>
            <a:ext cx="8295238" cy="362857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4381" y="130563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of </a:t>
            </a:r>
            <a:r>
              <a:rPr lang="en-US" altLang="zh-CN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iGuard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relatively </a:t>
            </a:r>
            <a:r>
              <a:rPr lang="zh-CN" alt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ideal condition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(straight road without stair and curve) in the corridor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15616" y="2314621"/>
            <a:ext cx="7848872" cy="707886"/>
            <a:chOff x="1115616" y="2314621"/>
            <a:chExt cx="7848872" cy="707886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115616" y="2996952"/>
              <a:ext cx="7848872" cy="0"/>
            </a:xfrm>
            <a:prstGeom prst="line">
              <a:avLst/>
            </a:prstGeom>
            <a:ln w="60325">
              <a:solidFill>
                <a:srgbClr val="0D26D2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4379777" y="2314621"/>
              <a:ext cx="8402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0D26D2"/>
                  </a:solidFill>
                </a:rPr>
                <a:t>0.9</a:t>
              </a:r>
              <a:endParaRPr lang="zh-CN" altLang="en-US" sz="4000" b="1" dirty="0">
                <a:solidFill>
                  <a:srgbClr val="0D26D2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115616" y="4161274"/>
            <a:ext cx="7848872" cy="707886"/>
            <a:chOff x="1115616" y="4101843"/>
            <a:chExt cx="7848872" cy="70788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1115616" y="4797152"/>
              <a:ext cx="7848872" cy="0"/>
            </a:xfrm>
            <a:prstGeom prst="line">
              <a:avLst/>
            </a:prstGeom>
            <a:ln w="60325">
              <a:solidFill>
                <a:srgbClr val="0D26D2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379777" y="4101843"/>
              <a:ext cx="8402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0D26D2"/>
                  </a:solidFill>
                </a:rPr>
                <a:t>0.1</a:t>
              </a:r>
              <a:endParaRPr lang="zh-CN" altLang="en-US" sz="4000" b="1" dirty="0">
                <a:solidFill>
                  <a:srgbClr val="0D26D2"/>
                </a:solidFill>
              </a:endParaRPr>
            </a:p>
          </p:txBody>
        </p:sp>
      </p:grp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069888"/>
              </p:ext>
            </p:extLst>
          </p:nvPr>
        </p:nvGraphicFramePr>
        <p:xfrm>
          <a:off x="1014764" y="4291928"/>
          <a:ext cx="7704855" cy="172858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540971">
                  <a:extLst>
                    <a:ext uri="{9D8B030D-6E8A-4147-A177-3AD203B41FA5}">
                      <a16:colId xmlns:a16="http://schemas.microsoft.com/office/drawing/2014/main" val="2335392678"/>
                    </a:ext>
                  </a:extLst>
                </a:gridCol>
                <a:gridCol w="1411357">
                  <a:extLst>
                    <a:ext uri="{9D8B030D-6E8A-4147-A177-3AD203B41FA5}">
                      <a16:colId xmlns:a16="http://schemas.microsoft.com/office/drawing/2014/main" val="391719248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86493026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986416811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393428114"/>
                    </a:ext>
                  </a:extLst>
                </a:gridCol>
              </a:tblGrid>
              <a:tr h="576194"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iGuard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PoS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PoO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Feature based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702206"/>
                  </a:ext>
                </a:extLst>
              </a:tr>
              <a:tr h="5761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TPR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95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87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72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76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871962"/>
                  </a:ext>
                </a:extLst>
              </a:tr>
              <a:tr h="5761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FPR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0.04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0.09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0.22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0.15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184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21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800" dirty="0">
                <a:solidFill>
                  <a:schemeClr val="bg1"/>
                </a:solidFill>
              </a:rPr>
              <a:t>An instant trace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33987"/>
            <a:ext cx="7704856" cy="444516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732240" y="2564904"/>
            <a:ext cx="2278024" cy="1944216"/>
            <a:chOff x="6228184" y="2125192"/>
            <a:chExt cx="2278024" cy="194421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0232" y="2125192"/>
              <a:ext cx="1845976" cy="1944216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 flipH="1" flipV="1">
              <a:off x="6228184" y="2492896"/>
              <a:ext cx="432048" cy="360040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3444419" y="1556792"/>
            <a:ext cx="2037753" cy="2100898"/>
            <a:chOff x="3038303" y="1127104"/>
            <a:chExt cx="2037753" cy="2100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8303" y="1127104"/>
              <a:ext cx="1607742" cy="2100898"/>
            </a:xfrm>
            <a:prstGeom prst="rect">
              <a:avLst/>
            </a:prstGeom>
          </p:spPr>
        </p:pic>
        <p:cxnSp>
          <p:nvCxnSpPr>
            <p:cNvPr id="12" name="直接箭头连接符 11"/>
            <p:cNvCxnSpPr/>
            <p:nvPr/>
          </p:nvCxnSpPr>
          <p:spPr>
            <a:xfrm>
              <a:off x="4646044" y="2367192"/>
              <a:ext cx="430012" cy="376501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326862" y="1916832"/>
            <a:ext cx="2586917" cy="1682413"/>
            <a:chOff x="153502" y="1429550"/>
            <a:chExt cx="2586917" cy="168241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3502" y="1429550"/>
              <a:ext cx="2472246" cy="1275983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/>
            <p:nvPr/>
          </p:nvCxnSpPr>
          <p:spPr>
            <a:xfrm>
              <a:off x="2409723" y="2672916"/>
              <a:ext cx="330696" cy="439047"/>
            </a:xfrm>
            <a:prstGeom prst="straightConnector1">
              <a:avLst/>
            </a:prstGeom>
            <a:ln w="34925">
              <a:solidFill>
                <a:srgbClr val="FFC000"/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18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44769"/>
            <a:ext cx="8640960" cy="42715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800" dirty="0">
                <a:solidFill>
                  <a:schemeClr val="bg1"/>
                </a:solidFill>
              </a:rPr>
              <a:t>An instant trace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31102" y="5621178"/>
            <a:ext cx="225491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Normalized Time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 rot="16200000">
            <a:off x="445527" y="4359056"/>
            <a:ext cx="7344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FPR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435108" y="2573272"/>
            <a:ext cx="7553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TPR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15616" y="1268760"/>
            <a:ext cx="6336704" cy="4147403"/>
            <a:chOff x="1115616" y="1268760"/>
            <a:chExt cx="6336704" cy="4147403"/>
          </a:xfrm>
        </p:grpSpPr>
        <p:sp>
          <p:nvSpPr>
            <p:cNvPr id="4" name="矩形 3"/>
            <p:cNvSpPr/>
            <p:nvPr/>
          </p:nvSpPr>
          <p:spPr>
            <a:xfrm>
              <a:off x="1835696" y="1860793"/>
              <a:ext cx="720080" cy="3553544"/>
            </a:xfrm>
            <a:prstGeom prst="rect">
              <a:avLst/>
            </a:prstGeom>
            <a:solidFill>
              <a:srgbClr val="FFC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228184" y="1862619"/>
              <a:ext cx="1224136" cy="3553544"/>
            </a:xfrm>
            <a:prstGeom prst="rect">
              <a:avLst/>
            </a:prstGeom>
            <a:solidFill>
              <a:srgbClr val="FFC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15616" y="1268760"/>
              <a:ext cx="19771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99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Roundabout</a:t>
              </a:r>
              <a:endParaRPr lang="zh-CN" altLang="en-US" sz="2400" b="1" dirty="0">
                <a:solidFill>
                  <a:srgbClr val="FF99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707904" y="1262931"/>
            <a:ext cx="4428492" cy="4145801"/>
            <a:chOff x="3707904" y="1262931"/>
            <a:chExt cx="4428492" cy="4145801"/>
          </a:xfrm>
        </p:grpSpPr>
        <p:sp>
          <p:nvSpPr>
            <p:cNvPr id="23" name="矩形 22"/>
            <p:cNvSpPr/>
            <p:nvPr/>
          </p:nvSpPr>
          <p:spPr>
            <a:xfrm>
              <a:off x="3707904" y="1855188"/>
              <a:ext cx="648072" cy="3553544"/>
            </a:xfrm>
            <a:prstGeom prst="rect">
              <a:avLst/>
            </a:prstGeom>
            <a:solidFill>
              <a:srgbClr val="C0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4932040" y="1855188"/>
              <a:ext cx="648072" cy="3553544"/>
            </a:xfrm>
            <a:prstGeom prst="rect">
              <a:avLst/>
            </a:prstGeom>
            <a:solidFill>
              <a:srgbClr val="C0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7488324" y="1849306"/>
              <a:ext cx="648072" cy="3553544"/>
            </a:xfrm>
            <a:prstGeom prst="rect">
              <a:avLst/>
            </a:prstGeom>
            <a:solidFill>
              <a:srgbClr val="C0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708871" y="1262931"/>
              <a:ext cx="19771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Roundabout</a:t>
              </a:r>
              <a:endParaRPr lang="zh-CN" altLang="en-US" sz="2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1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800" dirty="0">
                <a:solidFill>
                  <a:schemeClr val="bg1"/>
                </a:solidFill>
              </a:rPr>
              <a:t>Robustness of </a:t>
            </a:r>
            <a:r>
              <a:rPr lang="en-US" altLang="zh-CN" sz="4800" dirty="0" err="1">
                <a:solidFill>
                  <a:schemeClr val="bg1"/>
                </a:solidFill>
              </a:rPr>
              <a:t>iGuard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780928"/>
            <a:ext cx="4223495" cy="2932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023" y="2813422"/>
            <a:ext cx="4201441" cy="291983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83568" y="1332346"/>
            <a:ext cx="7124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ifferent walking speed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1.3m/s, 1.6m/s, 2.0m/s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3568" y="1914796"/>
            <a:ext cx="7300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ifferent 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smartphone: </a:t>
            </a: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Sumsung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S4, S5 and note3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45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936" y="2759979"/>
            <a:ext cx="6120680" cy="408249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Conclusion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98062" y="1556792"/>
            <a:ext cx="8858945" cy="4844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 err="1"/>
              <a:t>iGuard</a:t>
            </a:r>
            <a:r>
              <a:rPr lang="en-US" altLang="zh-TW" sz="2800" dirty="0"/>
              <a:t>: Real-Time Theft Detection for Smartphones</a:t>
            </a:r>
          </a:p>
          <a:p>
            <a:pPr marL="0" indent="0">
              <a:buNone/>
            </a:pPr>
            <a:endParaRPr lang="en-US" altLang="zh-TW" sz="2800" dirty="0"/>
          </a:p>
          <a:p>
            <a:r>
              <a:rPr lang="en-US" altLang="zh-TW" sz="2800" dirty="0"/>
              <a:t>SAM: A model to continuously track motions of the smartphone user and detects theft behavior with high sensitivity and accuracy.</a:t>
            </a:r>
          </a:p>
          <a:p>
            <a:endParaRPr lang="en-US" altLang="zh-TW" sz="2400" dirty="0"/>
          </a:p>
          <a:p>
            <a:pPr>
              <a:lnSpc>
                <a:spcPct val="120000"/>
              </a:lnSpc>
            </a:pPr>
            <a:r>
              <a:rPr lang="en-US" altLang="zh-CN" sz="2800" dirty="0"/>
              <a:t>Extensive experiments demonstrate the effectiveness of </a:t>
            </a:r>
            <a:r>
              <a:rPr lang="en-US" altLang="zh-CN" sz="2800" dirty="0" err="1"/>
              <a:t>iGuard</a:t>
            </a:r>
            <a:r>
              <a:rPr lang="en-US" altLang="zh-CN" sz="2800" dirty="0"/>
              <a:t>.</a:t>
            </a:r>
          </a:p>
          <a:p>
            <a:pPr marL="0" indent="0">
              <a:buNone/>
            </a:pP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132488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9144000" cy="481204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4624"/>
            <a:ext cx="9144000" cy="1267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4" descr="http://upstatefrc.org/uploads/files/Thank-yo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45244"/>
            <a:ext cx="1381125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640" y="5234395"/>
            <a:ext cx="1246386" cy="12420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8554" y="5306152"/>
            <a:ext cx="1175111" cy="1170286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247506" y="5202189"/>
            <a:ext cx="45720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b="1" dirty="0"/>
              <a:t>Meng </a:t>
            </a:r>
            <a:r>
              <a:rPr lang="en-US" altLang="en-US" b="1" dirty="0" err="1"/>
              <a:t>Jin</a:t>
            </a:r>
            <a:endParaRPr lang="en-US" altLang="en-US" b="1" dirty="0"/>
          </a:p>
          <a:p>
            <a:pPr algn="ctr" eaLnBrk="0" hangingPunct="0"/>
            <a:r>
              <a:rPr lang="en-US" altLang="en-US" b="1" dirty="0"/>
              <a:t>mengj@stumail</a:t>
            </a:r>
            <a:r>
              <a:rPr lang="en-US" altLang="en-US" dirty="0"/>
              <a:t>.nwu</a:t>
            </a:r>
            <a:r>
              <a:rPr lang="en-US" altLang="en-US" b="1" dirty="0"/>
              <a:t>.edu.cn</a:t>
            </a:r>
          </a:p>
        </p:txBody>
      </p:sp>
    </p:spTree>
    <p:extLst>
      <p:ext uri="{BB962C8B-B14F-4D97-AF65-F5344CB8AC3E}">
        <p14:creationId xmlns:p14="http://schemas.microsoft.com/office/powerpoint/2010/main" val="362204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kumimoji="1" lang="en-US" altLang="zh-TW" sz="4800" dirty="0">
                <a:solidFill>
                  <a:schemeClr val="bg1"/>
                </a:solidFill>
              </a:rPr>
              <a:t>Smartphone Anti-theft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5" y="1556792"/>
            <a:ext cx="3829965" cy="2498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2642" y="4325034"/>
            <a:ext cx="39433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Track </a:t>
            </a:r>
            <a:r>
              <a:rPr lang="en-US" altLang="zh-CN" sz="2000" b="1" dirty="0"/>
              <a:t>the </a:t>
            </a:r>
            <a:r>
              <a:rPr lang="zh-CN" altLang="en-US" sz="2000" b="1" dirty="0"/>
              <a:t>Stolen </a:t>
            </a:r>
            <a:r>
              <a:rPr lang="en-US" altLang="zh-CN" sz="2000" b="1" dirty="0"/>
              <a:t>S</a:t>
            </a:r>
            <a:r>
              <a:rPr lang="zh-CN" altLang="en-US" sz="2000" b="1" dirty="0"/>
              <a:t>martphone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62" y="2917550"/>
            <a:ext cx="635322" cy="11946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1532478"/>
            <a:ext cx="3384376" cy="27701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89848" y="4325034"/>
            <a:ext cx="1974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A</a:t>
            </a:r>
            <a:r>
              <a:rPr lang="zh-CN" altLang="en-US" sz="2000" b="1" dirty="0"/>
              <a:t>nti-theft device</a:t>
            </a:r>
          </a:p>
        </p:txBody>
      </p:sp>
      <p:pic>
        <p:nvPicPr>
          <p:cNvPr id="10" name="Picture 15" descr="C:\Users\minkim\Desktop\Bluetooth_LOGO.gif"/>
          <p:cNvPicPr>
            <a:picLocks noChangeAspect="1" noChangeArrowheads="1"/>
          </p:cNvPicPr>
          <p:nvPr/>
        </p:nvPicPr>
        <p:blipFill>
          <a:blip r:embed="rId6" cstate="print"/>
          <a:srcRect r="78418"/>
          <a:stretch>
            <a:fillRect/>
          </a:stretch>
        </p:blipFill>
        <p:spPr bwMode="auto">
          <a:xfrm>
            <a:off x="5004048" y="1510067"/>
            <a:ext cx="685800" cy="783770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827584" y="5119941"/>
            <a:ext cx="7075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/>
              <a:t>C</a:t>
            </a:r>
            <a:r>
              <a:rPr lang="zh-CN" altLang="en-US" sz="2800" dirty="0"/>
              <a:t>annot protect the phone from being stolen</a:t>
            </a:r>
          </a:p>
        </p:txBody>
      </p:sp>
      <p:sp>
        <p:nvSpPr>
          <p:cNvPr id="15" name="矩形 14"/>
          <p:cNvSpPr/>
          <p:nvPr/>
        </p:nvSpPr>
        <p:spPr>
          <a:xfrm>
            <a:off x="844186" y="5714092"/>
            <a:ext cx="4766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/>
              <a:t>Require dedicated hardware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6633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n-US" altLang="zh-TW" sz="3600" dirty="0"/>
          </a:p>
        </p:txBody>
      </p:sp>
      <p:sp>
        <p:nvSpPr>
          <p:cNvPr id="4" name="矩形 3"/>
          <p:cNvSpPr/>
          <p:nvPr/>
        </p:nvSpPr>
        <p:spPr>
          <a:xfrm>
            <a:off x="0" y="3645024"/>
            <a:ext cx="9144000" cy="1200329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Utilize the </a:t>
            </a:r>
            <a:r>
              <a:rPr lang="en-US" altLang="zh-TW" sz="3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built-in sensing capability</a:t>
            </a:r>
            <a:r>
              <a:rPr lang="en-US" altLang="zh-TW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zh-TW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the smartphones</a:t>
            </a:r>
          </a:p>
        </p:txBody>
      </p:sp>
      <p:sp>
        <p:nvSpPr>
          <p:cNvPr id="6" name="矩形 5"/>
          <p:cNvSpPr/>
          <p:nvPr/>
        </p:nvSpPr>
        <p:spPr>
          <a:xfrm>
            <a:off x="596911" y="1412776"/>
            <a:ext cx="6276077" cy="14927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goals: 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Highly </a:t>
            </a:r>
            <a:r>
              <a:rPr lang="en-US" altLang="zh-CN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sensitive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altLang="zh-CN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accurate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Easy to use under all kinds of scenarios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kumimoji="1" lang="en-US" altLang="zh-TW" sz="4800" dirty="0">
                <a:solidFill>
                  <a:schemeClr val="bg1"/>
                </a:solidFill>
              </a:rPr>
              <a:t>Smartphone Anti-theft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zh-CN" alt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eal-time </a:t>
            </a:r>
            <a:r>
              <a:rPr lang="en-US" altLang="zh-CN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activity </a:t>
            </a:r>
            <a:r>
              <a:rPr lang="zh-CN" alt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recognition</a:t>
            </a:r>
            <a:endParaRPr lang="en-US" altLang="zh-TW" sz="4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337039"/>
            <a:ext cx="1944216" cy="11773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29" y="2599765"/>
            <a:ext cx="1940396" cy="11892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205" y="1358351"/>
            <a:ext cx="1150761" cy="2430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2541425"/>
            <a:ext cx="2224614" cy="12129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1358350"/>
            <a:ext cx="2224614" cy="11345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584" y="1337039"/>
            <a:ext cx="1830840" cy="125593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7584" y="2633281"/>
            <a:ext cx="1830840" cy="109922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259632" y="4212015"/>
            <a:ext cx="6995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Identifying pre-defined or distinctive behaviors</a:t>
            </a:r>
            <a:endParaRPr lang="zh-CN" altLang="en-US" sz="2800" dirty="0"/>
          </a:p>
        </p:txBody>
      </p:sp>
      <p:sp>
        <p:nvSpPr>
          <p:cNvPr id="17" name="矩形 16"/>
          <p:cNvSpPr/>
          <p:nvPr/>
        </p:nvSpPr>
        <p:spPr>
          <a:xfrm>
            <a:off x="637892" y="5028377"/>
            <a:ext cx="82070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Stealing </a:t>
            </a:r>
            <a:r>
              <a:rPr lang="zh-CN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behavior </a:t>
            </a:r>
            <a:r>
              <a:rPr lang="en-US" altLang="zh-CN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</a:t>
            </a:r>
            <a:r>
              <a:rPr lang="zh-CN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be confused with the </a:t>
            </a:r>
            <a:r>
              <a:rPr lang="en-US" altLang="zh-CN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take-out</a:t>
            </a:r>
            <a:r>
              <a:rPr lang="en-US" altLang="zh-CN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motion performed by the owner</a:t>
            </a:r>
            <a:r>
              <a:rPr lang="en-US" altLang="zh-CN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zh-CN" alt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48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39" y="2268549"/>
            <a:ext cx="4548288" cy="3184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CN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Approach: </a:t>
            </a:r>
            <a:r>
              <a:rPr lang="en-US" altLang="zh-CN" sz="4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iGuard</a:t>
            </a:r>
            <a:endParaRPr lang="en-US" altLang="zh-TW" sz="4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2784" y="1484784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dentifying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steal behavior using a </a:t>
            </a:r>
            <a:r>
              <a:rPr lang="en-US" altLang="zh-CN" sz="2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motion sequence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21" y="5661248"/>
            <a:ext cx="9144000" cy="1137512"/>
            <a:chOff x="0" y="5850873"/>
            <a:chExt cx="9144000" cy="1137512"/>
          </a:xfrm>
        </p:grpSpPr>
        <p:sp>
          <p:nvSpPr>
            <p:cNvPr id="7" name="矩形 6"/>
            <p:cNvSpPr/>
            <p:nvPr/>
          </p:nvSpPr>
          <p:spPr>
            <a:xfrm>
              <a:off x="0" y="5850873"/>
              <a:ext cx="9144000" cy="1137512"/>
            </a:xfrm>
            <a:prstGeom prst="rect">
              <a:avLst/>
            </a:prstGeom>
            <a:solidFill>
              <a:schemeClr val="dk1">
                <a:alpha val="76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547664" y="5931277"/>
              <a:ext cx="643182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order</a:t>
              </a:r>
              <a:r>
                <a:rPr lang="zh-CN" alt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the motions </a:t>
              </a:r>
              <a:r>
                <a:rPr lang="en-US" altLang="zh-CN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 </a:t>
              </a:r>
            </a:p>
            <a:p>
              <a:pPr algn="ctr"/>
              <a:r>
                <a:rPr lang="zh-CN" altLang="en-US" sz="2800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pattern</a:t>
              </a:r>
              <a:r>
                <a:rPr lang="zh-CN" alt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en-US" altLang="zh-CN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each</a:t>
              </a:r>
              <a:r>
                <a:rPr lang="zh-CN" alt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independent motion</a:t>
              </a:r>
              <a:r>
                <a:rPr lang="en-US" altLang="zh-CN" sz="2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zh-CN" altLang="en-US" sz="2800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11560" y="2204864"/>
            <a:ext cx="8826709" cy="3184997"/>
            <a:chOff x="638080" y="2348880"/>
            <a:chExt cx="8826709" cy="3184997"/>
          </a:xfrm>
        </p:grpSpPr>
        <p:sp>
          <p:nvSpPr>
            <p:cNvPr id="10" name="矩形 9"/>
            <p:cNvSpPr/>
            <p:nvPr/>
          </p:nvSpPr>
          <p:spPr>
            <a:xfrm>
              <a:off x="5462616" y="3068960"/>
              <a:ext cx="400217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istinctive </a:t>
              </a:r>
              <a:r>
                <a:rPr lang="en-US" altLang="zh-CN" sz="24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order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of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motion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38080" y="2348880"/>
              <a:ext cx="4548288" cy="648072"/>
            </a:xfrm>
            <a:prstGeom prst="rect">
              <a:avLst/>
            </a:prstGeom>
            <a:noFill/>
            <a:ln w="38100" cap="flat" cmpd="sng" algn="ctr">
              <a:solidFill>
                <a:srgbClr val="ED1A26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38080" y="4885805"/>
              <a:ext cx="4548288" cy="648072"/>
            </a:xfrm>
            <a:prstGeom prst="rect">
              <a:avLst/>
            </a:prstGeom>
            <a:noFill/>
            <a:ln w="38100" cap="flat" cmpd="sng" algn="ctr">
              <a:solidFill>
                <a:srgbClr val="ED1A26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8080" y="2924943"/>
            <a:ext cx="8214771" cy="1767102"/>
            <a:chOff x="638080" y="3068959"/>
            <a:chExt cx="8214771" cy="1767102"/>
          </a:xfrm>
        </p:grpSpPr>
        <p:sp>
          <p:nvSpPr>
            <p:cNvPr id="12" name="矩形 11"/>
            <p:cNvSpPr/>
            <p:nvPr/>
          </p:nvSpPr>
          <p:spPr>
            <a:xfrm>
              <a:off x="5432975" y="4005064"/>
              <a:ext cx="3419876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Distinctive features of </a:t>
              </a:r>
              <a:r>
                <a:rPr lang="en-US" altLang="zh-CN" sz="2400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independent motions</a:t>
              </a:r>
              <a:endParaRPr lang="zh-CN" altLang="en-US" sz="24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38080" y="3068959"/>
              <a:ext cx="4548288" cy="1698575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95536" y="3271047"/>
            <a:ext cx="5044697" cy="1005499"/>
            <a:chOff x="8604448" y="3271047"/>
            <a:chExt cx="5044697" cy="1005499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8604448" y="3789040"/>
              <a:ext cx="5040560" cy="0"/>
            </a:xfrm>
            <a:prstGeom prst="line">
              <a:avLst/>
            </a:prstGeom>
            <a:ln w="57150">
              <a:solidFill>
                <a:srgbClr val="0D26D2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12510692" y="3271047"/>
              <a:ext cx="1138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D26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Owner</a:t>
              </a:r>
              <a:endParaRPr lang="zh-CN" altLang="en-US" sz="2400" b="1" dirty="0">
                <a:solidFill>
                  <a:srgbClr val="0D26D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647747" y="3814881"/>
              <a:ext cx="925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D26D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Thief</a:t>
              </a:r>
              <a:endParaRPr lang="zh-CN" altLang="en-US" sz="2400" b="1" dirty="0">
                <a:solidFill>
                  <a:srgbClr val="0D26D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32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5" y="1360302"/>
            <a:ext cx="5074105" cy="24431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Motion Sequence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154256" y="1187460"/>
            <a:ext cx="1152128" cy="2385318"/>
            <a:chOff x="2339752" y="1187460"/>
            <a:chExt cx="1152128" cy="2385318"/>
          </a:xfrm>
        </p:grpSpPr>
        <p:sp>
          <p:nvSpPr>
            <p:cNvPr id="6" name="矩形 5"/>
            <p:cNvSpPr/>
            <p:nvPr/>
          </p:nvSpPr>
          <p:spPr>
            <a:xfrm>
              <a:off x="2404587" y="1556792"/>
              <a:ext cx="797326" cy="201598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339752" y="1187460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Segoe UI" panose="020B0502040204020203" pitchFamily="34" charset="0"/>
                  <a:cs typeface="Segoe UI" panose="020B0502040204020203" pitchFamily="34" charset="0"/>
                </a:rPr>
                <a:t>Take out</a:t>
              </a:r>
              <a:endParaRPr lang="zh-CN" altLang="en-US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40152" y="1340768"/>
            <a:ext cx="1911651" cy="2714028"/>
            <a:chOff x="3468572" y="3709192"/>
            <a:chExt cx="2055667" cy="281141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8572" y="3709192"/>
              <a:ext cx="2023397" cy="281141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5364088" y="5114897"/>
              <a:ext cx="160151" cy="9063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490" y="1381119"/>
            <a:ext cx="879939" cy="2407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872" y="1324412"/>
            <a:ext cx="1133774" cy="246462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27584" y="1175636"/>
            <a:ext cx="1420301" cy="1224136"/>
            <a:chOff x="827584" y="1175636"/>
            <a:chExt cx="1420301" cy="1224136"/>
          </a:xfrm>
        </p:grpSpPr>
        <p:sp>
          <p:nvSpPr>
            <p:cNvPr id="18" name="矩形 17"/>
            <p:cNvSpPr/>
            <p:nvPr/>
          </p:nvSpPr>
          <p:spPr>
            <a:xfrm>
              <a:off x="1465218" y="1556791"/>
              <a:ext cx="671427" cy="842981"/>
            </a:xfrm>
            <a:prstGeom prst="rect">
              <a:avLst/>
            </a:prstGeom>
            <a:solidFill>
              <a:srgbClr val="376092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27584" y="1175636"/>
              <a:ext cx="142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37609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Slow Down</a:t>
              </a:r>
              <a:endParaRPr lang="zh-CN" altLang="en-US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159398" y="2742569"/>
            <a:ext cx="1443886" cy="1127771"/>
            <a:chOff x="1465218" y="1515905"/>
            <a:chExt cx="1443886" cy="1127771"/>
          </a:xfrm>
        </p:grpSpPr>
        <p:sp>
          <p:nvSpPr>
            <p:cNvPr id="22" name="矩形 21"/>
            <p:cNvSpPr/>
            <p:nvPr/>
          </p:nvSpPr>
          <p:spPr>
            <a:xfrm>
              <a:off x="1465218" y="1515905"/>
              <a:ext cx="1443886" cy="758439"/>
            </a:xfrm>
            <a:prstGeom prst="rect">
              <a:avLst/>
            </a:prstGeom>
            <a:solidFill>
              <a:srgbClr val="376092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581676" y="2274344"/>
              <a:ext cx="1327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37609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Speed-up</a:t>
              </a:r>
              <a:endParaRPr lang="zh-CN" altLang="en-US" b="1" dirty="0">
                <a:solidFill>
                  <a:srgbClr val="37609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583927" y="4725144"/>
            <a:ext cx="2366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Motion Sequence:</a:t>
            </a:r>
          </a:p>
        </p:txBody>
      </p:sp>
      <p:sp>
        <p:nvSpPr>
          <p:cNvPr id="28" name="矩形 27"/>
          <p:cNvSpPr/>
          <p:nvPr/>
        </p:nvSpPr>
        <p:spPr>
          <a:xfrm>
            <a:off x="675570" y="5255453"/>
            <a:ext cx="5336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Owner:</a:t>
            </a:r>
            <a:r>
              <a:rPr lang="en-US" altLang="zh-TW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Walking, </a:t>
            </a:r>
            <a:r>
              <a:rPr lang="en-US" altLang="zh-TW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Speed change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Take Out, Walking</a:t>
            </a:r>
          </a:p>
        </p:txBody>
      </p:sp>
      <p:sp>
        <p:nvSpPr>
          <p:cNvPr id="29" name="矩形 28"/>
          <p:cNvSpPr/>
          <p:nvPr/>
        </p:nvSpPr>
        <p:spPr>
          <a:xfrm>
            <a:off x="690399" y="5612954"/>
            <a:ext cx="5177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ct val="0"/>
              </a:spcBef>
            </a:pP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Thief:</a:t>
            </a:r>
            <a:r>
              <a:rPr lang="en-US" altLang="zh-TW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Walking, Take Out, </a:t>
            </a:r>
            <a:r>
              <a:rPr lang="en-US" altLang="zh-TW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Speed Change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Walking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377" y="4437112"/>
            <a:ext cx="2638095" cy="199047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5576" y="154750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Owner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56626" y="2771636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Thief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806846" y="3801530"/>
            <a:ext cx="1834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Normalized Time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rot="16200000">
            <a:off x="-24583" y="294261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Accl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 rot="16200000" flipH="1">
            <a:off x="-106648" y="1762100"/>
            <a:ext cx="80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Accl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486" y="2581877"/>
            <a:ext cx="2250065" cy="168754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1191" y="1158384"/>
            <a:ext cx="2177480" cy="16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4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255" y="2780928"/>
            <a:ext cx="4446241" cy="31117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Independent Motion - Walking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420" y="84315"/>
            <a:ext cx="876580" cy="812098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580575" y="1444714"/>
            <a:ext cx="7586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zh-CN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walking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motion performed by the owner and the thief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5231" y="2350060"/>
            <a:ext cx="4698777" cy="1841052"/>
            <a:chOff x="145231" y="2350060"/>
            <a:chExt cx="4698777" cy="1841052"/>
          </a:xfrm>
        </p:grpSpPr>
        <p:grpSp>
          <p:nvGrpSpPr>
            <p:cNvPr id="2" name="组合 1"/>
            <p:cNvGrpSpPr/>
            <p:nvPr/>
          </p:nvGrpSpPr>
          <p:grpSpPr>
            <a:xfrm>
              <a:off x="145231" y="2663443"/>
              <a:ext cx="4698777" cy="1527669"/>
              <a:chOff x="145231" y="2494892"/>
              <a:chExt cx="4698777" cy="1527669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5231" y="2494892"/>
                <a:ext cx="4698777" cy="1272147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1551690" y="3684007"/>
                <a:ext cx="17279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Normalized Time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 rot="16200000">
                <a:off x="44648" y="2871477"/>
                <a:ext cx="604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Accl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651850" y="2350060"/>
              <a:ext cx="1572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n-US" altLang="zh-CN" sz="1800" dirty="0"/>
                <a:t>Same Person</a:t>
              </a:r>
              <a:endParaRPr lang="zh-CN" altLang="en-US" sz="1800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62308" y="4165678"/>
            <a:ext cx="4664559" cy="1855610"/>
            <a:chOff x="162308" y="4165678"/>
            <a:chExt cx="4664559" cy="1855610"/>
          </a:xfrm>
        </p:grpSpPr>
        <p:grpSp>
          <p:nvGrpSpPr>
            <p:cNvPr id="3" name="组合 2"/>
            <p:cNvGrpSpPr/>
            <p:nvPr/>
          </p:nvGrpSpPr>
          <p:grpSpPr>
            <a:xfrm>
              <a:off x="162308" y="4475711"/>
              <a:ext cx="4664559" cy="1545577"/>
              <a:chOff x="162308" y="4005064"/>
              <a:chExt cx="4664559" cy="1545577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370" y="4005064"/>
                <a:ext cx="4664497" cy="1262866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1577251" y="5212087"/>
                <a:ext cx="17279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Normalized Time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 rot="16200000">
                <a:off x="44647" y="4353176"/>
                <a:ext cx="604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Accl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651850" y="4165678"/>
              <a:ext cx="1963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en-US" altLang="zh-CN" sz="1800" dirty="0"/>
                <a:t>Different Person</a:t>
              </a:r>
              <a:endParaRPr lang="zh-CN" alt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402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Independent Motion – Take-out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80575" y="1268760"/>
            <a:ext cx="7603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zh-CN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take-out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motion performed by the owner and the thief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15" y="116632"/>
            <a:ext cx="795871" cy="7200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191" y="1988074"/>
            <a:ext cx="1219495" cy="1103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694" y="2015383"/>
            <a:ext cx="1531714" cy="103883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752418" y="191683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Segoe UI" panose="020B0502040204020203" pitchFamily="34" charset="0"/>
                <a:cs typeface="Segoe UI" panose="020B0502040204020203" pitchFamily="34" charset="0"/>
              </a:rPr>
              <a:t>User</a:t>
            </a:r>
            <a:endParaRPr lang="zh-CN" alt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72534" y="3091437"/>
            <a:ext cx="2808312" cy="338554"/>
            <a:chOff x="1259632" y="3091437"/>
            <a:chExt cx="2808312" cy="338554"/>
          </a:xfrm>
        </p:grpSpPr>
        <p:cxnSp>
          <p:nvCxnSpPr>
            <p:cNvPr id="16" name="直接箭头连接符 15"/>
            <p:cNvCxnSpPr/>
            <p:nvPr/>
          </p:nvCxnSpPr>
          <p:spPr>
            <a:xfrm>
              <a:off x="1259632" y="3091437"/>
              <a:ext cx="2808312" cy="406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1841659" y="3091437"/>
              <a:ext cx="175355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Constant speed</a:t>
              </a:r>
              <a:endParaRPr lang="zh-CN" altLang="en-US" sz="1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592" y="2015307"/>
            <a:ext cx="1305940" cy="103891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240" y="1988074"/>
            <a:ext cx="1296144" cy="106587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240084" y="3091437"/>
            <a:ext cx="2928184" cy="349935"/>
            <a:chOff x="5256076" y="3091437"/>
            <a:chExt cx="2928184" cy="349935"/>
          </a:xfrm>
        </p:grpSpPr>
        <p:cxnSp>
          <p:nvCxnSpPr>
            <p:cNvPr id="28" name="直接箭头连接符 27"/>
            <p:cNvCxnSpPr/>
            <p:nvPr/>
          </p:nvCxnSpPr>
          <p:spPr>
            <a:xfrm>
              <a:off x="5256076" y="3091437"/>
              <a:ext cx="2928184" cy="0"/>
            </a:xfrm>
            <a:prstGeom prst="straightConnector1">
              <a:avLst/>
            </a:prstGeom>
            <a:ln w="38100">
              <a:gradFill flip="none" rotWithShape="1">
                <a:gsLst>
                  <a:gs pos="0">
                    <a:schemeClr val="accent1">
                      <a:lumMod val="2000"/>
                      <a:lumOff val="98000"/>
                    </a:schemeClr>
                  </a:gs>
                  <a:gs pos="47000">
                    <a:srgbClr val="FFC000"/>
                  </a:gs>
                  <a:gs pos="78000">
                    <a:srgbClr val="FF000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5580112" y="3102818"/>
              <a:ext cx="64807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Slow</a:t>
              </a:r>
              <a:endParaRPr lang="zh-CN" altLang="en-US" sz="1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948265" y="3102549"/>
              <a:ext cx="64807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Fast</a:t>
              </a:r>
              <a:endParaRPr lang="zh-CN" altLang="en-US" sz="1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395536" y="1929519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Segoe UI" panose="020B0502040204020203" pitchFamily="34" charset="0"/>
                <a:cs typeface="Segoe UI" panose="020B0502040204020203" pitchFamily="34" charset="0"/>
              </a:rPr>
              <a:t>Thief</a:t>
            </a:r>
            <a:endParaRPr lang="zh-CN" alt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22195" y="3645022"/>
            <a:ext cx="7626540" cy="2880321"/>
            <a:chOff x="722195" y="3645022"/>
            <a:chExt cx="7626540" cy="288032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2195" y="3645023"/>
              <a:ext cx="3595855" cy="286671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6471" y="3645022"/>
              <a:ext cx="3632264" cy="2880321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2123728" y="4293096"/>
              <a:ext cx="7917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FFC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Slow</a:t>
              </a:r>
              <a:endParaRPr lang="zh-CN" altLang="en-US" sz="20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H="1">
              <a:off x="1979712" y="4509120"/>
              <a:ext cx="216024" cy="55031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矩形 37"/>
            <p:cNvSpPr/>
            <p:nvPr/>
          </p:nvSpPr>
          <p:spPr>
            <a:xfrm>
              <a:off x="7236296" y="5549170"/>
              <a:ext cx="7917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Fast</a:t>
              </a:r>
              <a:endParaRPr lang="zh-CN" alt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H="1" flipV="1">
              <a:off x="7430200" y="5316868"/>
              <a:ext cx="131806" cy="31879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712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headEnd type="arrow"/>
          <a:tailEnd type="triangle"/>
        </a:ln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40492</TotalTime>
  <Words>1180</Words>
  <Application>Microsoft Office PowerPoint</Application>
  <PresentationFormat>全屏显示(4:3)</PresentationFormat>
  <Paragraphs>310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华文行楷</vt:lpstr>
      <vt:lpstr>Arial</vt:lpstr>
      <vt:lpstr>Calibri</vt:lpstr>
      <vt:lpstr>Cambria Math</vt:lpstr>
      <vt:lpstr>Lucida Bright</vt:lpstr>
      <vt:lpstr>Segoe UI</vt:lpstr>
      <vt:lpstr>Segoe UI Black</vt:lpstr>
      <vt:lpstr>Wingdings</vt:lpstr>
      <vt:lpstr>Office 佈景主題</vt:lpstr>
      <vt:lpstr>iGuard A Real-Time Anti-Theft System for Smartphones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Administrator</dc:creator>
  <cp:lastModifiedBy>1134973836@qq.com</cp:lastModifiedBy>
  <cp:revision>2680</cp:revision>
  <cp:lastPrinted>2013-01-10T04:59:36Z</cp:lastPrinted>
  <dcterms:created xsi:type="dcterms:W3CDTF">2010-10-06T03:29:20Z</dcterms:created>
  <dcterms:modified xsi:type="dcterms:W3CDTF">2019-11-26T05:53:38Z</dcterms:modified>
</cp:coreProperties>
</file>