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16" r:id="rId2"/>
    <p:sldId id="399" r:id="rId3"/>
    <p:sldId id="401" r:id="rId4"/>
    <p:sldId id="417" r:id="rId5"/>
    <p:sldId id="419" r:id="rId6"/>
    <p:sldId id="420" r:id="rId7"/>
    <p:sldId id="392" r:id="rId8"/>
    <p:sldId id="402" r:id="rId9"/>
    <p:sldId id="421" r:id="rId10"/>
    <p:sldId id="422" r:id="rId11"/>
    <p:sldId id="424" r:id="rId12"/>
    <p:sldId id="425" r:id="rId13"/>
    <p:sldId id="403" r:id="rId14"/>
    <p:sldId id="415" r:id="rId15"/>
    <p:sldId id="393" r:id="rId16"/>
    <p:sldId id="405" r:id="rId17"/>
    <p:sldId id="404" r:id="rId18"/>
    <p:sldId id="406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308C"/>
    <a:srgbClr val="BA99BE"/>
    <a:srgbClr val="660874"/>
    <a:srgbClr val="FDB91A"/>
    <a:srgbClr val="5D9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2" autoAdjust="0"/>
    <p:restoredTop sz="69053" autoAdjust="0"/>
  </p:normalViewPr>
  <p:slideViewPr>
    <p:cSldViewPr snapToGrid="0" showGuides="1">
      <p:cViewPr varScale="1">
        <p:scale>
          <a:sx n="87" d="100"/>
          <a:sy n="87" d="100"/>
        </p:scale>
        <p:origin x="956" y="40"/>
      </p:cViewPr>
      <p:guideLst>
        <p:guide orient="horz" pos="374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BB16A-C5E6-42FD-B883-723BF5D74162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9BF3A-664C-479E-8502-925B1B70A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1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Hi, everyone;</a:t>
            </a:r>
          </a:p>
          <a:p>
            <a:r>
              <a:rPr lang="en-US" altLang="zh-CN" dirty="0"/>
              <a:t>I am Weiguo wang, from Tsinghua univ.</a:t>
            </a:r>
          </a:p>
          <a:p>
            <a:r>
              <a:rPr lang="en-US" altLang="zh-CN" dirty="0"/>
              <a:t>I am very happy to introduce our recent work, MotorBeat.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00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So, our final question</a:t>
            </a:r>
          </a:p>
          <a:p>
            <a:r>
              <a:rPr kumimoji="1" lang="en-US" altLang="zh-CN" sz="1200" b="1" dirty="0">
                <a:latin typeface="Georgia" panose="02040502050405020303" pitchFamily="18" charset="0"/>
                <a:ea typeface="Microsoft YaHei" charset="0"/>
              </a:rPr>
              <a:t>How to modulate the voltage to transmit messages via the EI sound, while achieving the 3C design goals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51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Our key design is to introduce a novel modulation scheme, Variable Pulse Width Modulation, V-PWM.</a:t>
            </a:r>
          </a:p>
          <a:p>
            <a:endParaRPr lang="en-US" altLang="zh-CN" dirty="0"/>
          </a:p>
          <a:p>
            <a:r>
              <a:rPr lang="en-US" altLang="zh-CN" dirty="0"/>
              <a:t>The design of V-PWM is simple.</a:t>
            </a:r>
          </a:p>
          <a:p>
            <a:r>
              <a:rPr lang="en-US" altLang="zh-CN" dirty="0"/>
              <a:t>We randomize the switching periods, while fixing the duty cycle.</a:t>
            </a:r>
          </a:p>
          <a:p>
            <a:endParaRPr lang="en-US" altLang="zh-CN" dirty="0"/>
          </a:p>
          <a:p>
            <a:r>
              <a:rPr lang="en-US" altLang="zh-CN" dirty="0"/>
              <a:t>More specifically, pulses in V-PWM are different. </a:t>
            </a:r>
          </a:p>
          <a:p>
            <a:endParaRPr lang="en-US" altLang="zh-CN" dirty="0"/>
          </a:p>
          <a:p>
            <a:r>
              <a:rPr lang="en-US" altLang="zh-CN" dirty="0"/>
              <a:t>They have random switching periods, following uniform random distribution.</a:t>
            </a:r>
          </a:p>
          <a:p>
            <a:r>
              <a:rPr lang="en-US" altLang="zh-CN" dirty="0"/>
              <a:t>But, these pulse have the same duty cycle.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92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Let us further explain why V-PWM can achieve our 3C goals. </a:t>
            </a:r>
          </a:p>
          <a:p>
            <a:endParaRPr lang="en-US" altLang="zh-CN" dirty="0"/>
          </a:p>
          <a:p>
            <a:r>
              <a:rPr lang="en-US" altLang="zh-CN" dirty="0"/>
              <a:t>Firstly,</a:t>
            </a:r>
          </a:p>
          <a:p>
            <a:r>
              <a:rPr lang="en-US" altLang="zh-CN" dirty="0"/>
              <a:t>Because the switching periods are random, so the fundamental frequency of the sound are also </a:t>
            </a:r>
            <a:r>
              <a:rPr lang="en-US" altLang="zh-CN" dirty="0" err="1"/>
              <a:t>radom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By doing so, the harmonics of the acoustic signals, which sound uncomfortable, are significantly reduced</a:t>
            </a:r>
          </a:p>
          <a:p>
            <a:endParaRPr lang="en-US" altLang="zh-CN" dirty="0"/>
          </a:p>
          <a:p>
            <a:r>
              <a:rPr lang="en-US" altLang="zh-CN" dirty="0"/>
              <a:t>So, Comfortable, Check! </a:t>
            </a:r>
          </a:p>
          <a:p>
            <a:endParaRPr lang="en-US" altLang="zh-CN" dirty="0"/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Furthermore ,The duty cycle of the voltage can be configured online without impeding the transmission, thus supporting multiple working modes of motors.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So, Compatible Check!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Last, we assign each appliance with a unique V-PWM symbol.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appliances symbols are orthogonal to each other. Similar to Code-Division Multiple Access (CDMA), multiple appliances are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allowed to transmit concurrently. The MotorBeat receiver is able to separately detect and decode messages of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appliances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So, Concurrent Check!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279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addition to broadcast appliances heartbeats, MotorBeat can also be used to transmit data bits.</a:t>
            </a:r>
          </a:p>
          <a:p>
            <a:endParaRPr lang="en-US" altLang="zh-CN" dirty="0"/>
          </a:p>
          <a:p>
            <a:r>
              <a:rPr lang="en-US" altLang="zh-CN" dirty="0"/>
              <a:t>The idea is that</a:t>
            </a:r>
          </a:p>
          <a:p>
            <a:r>
              <a:rPr lang="en-US" altLang="zh-CN" dirty="0"/>
              <a:t>We can encode data bits into the time interval of two adjacent symbols.</a:t>
            </a:r>
          </a:p>
          <a:p>
            <a:endParaRPr lang="en-US" altLang="zh-CN" dirty="0"/>
          </a:p>
          <a:p>
            <a:r>
              <a:rPr lang="en-US" altLang="zh-CN" dirty="0"/>
              <a:t>For example, N data bits can be mapped to 2^N time intervals.</a:t>
            </a:r>
          </a:p>
          <a:p>
            <a:r>
              <a:rPr lang="en-US" altLang="zh-CN" dirty="0"/>
              <a:t>Then, We can dedicatedly choose the transmission  timing of two symbols to encode these data bits.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40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the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013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is the prototype of MotorBeat.</a:t>
            </a:r>
          </a:p>
          <a:p>
            <a:r>
              <a:rPr lang="en-US" altLang="zh-CN" dirty="0"/>
              <a:t>We evaluate MotorBeat on three different appliances, TB, fan, B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blʌd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dirty="0"/>
              <a:t>PM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334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 general,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evaluation shows that </a:t>
            </a:r>
            <a:r>
              <a:rPr lang="en-US" altLang="zh-CN" sz="1200" dirty="0">
                <a:latin typeface="Georgia" panose="02040502050405020303" pitchFamily="18" charset="0"/>
                <a:ea typeface="微软雅黑" panose="020B0503020204020204" pitchFamily="34" charset="-122"/>
              </a:rPr>
              <a:t>The communication range of MotorBeat can be up to 10 m.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782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Meanwhile,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Depending on the symbol length, </a:t>
            </a:r>
            <a:r>
              <a:rPr lang="en-US" altLang="zh-CN" sz="1200" dirty="0">
                <a:latin typeface="Georgia" panose="02040502050405020303" pitchFamily="18" charset="0"/>
                <a:ea typeface="微软雅黑" panose="020B0503020204020204" pitchFamily="34" charset="-122"/>
              </a:rPr>
              <a:t>The throughputs we can achieve are from 8 bps to 200 bps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90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also evaluate MotorBeat on 10 different motors, as shown in the left pictures.</a:t>
            </a:r>
          </a:p>
          <a:p>
            <a:endParaRPr lang="en-US" altLang="zh-CN" dirty="0"/>
          </a:p>
          <a:p>
            <a:r>
              <a:rPr lang="en-US" altLang="zh-CN" dirty="0"/>
              <a:t>The results show that MotorBeat can be applied to all these motors.</a:t>
            </a:r>
          </a:p>
          <a:p>
            <a:endParaRPr lang="en-US" altLang="zh-CN" dirty="0"/>
          </a:p>
          <a:p>
            <a:r>
              <a:rPr lang="en-US" altLang="zh-CN" dirty="0"/>
              <a:t>This actually indicates that the side-channel we find does exist in various motors.</a:t>
            </a:r>
          </a:p>
          <a:p>
            <a:endParaRPr lang="en-US" altLang="zh-CN" dirty="0"/>
          </a:p>
          <a:p>
            <a:r>
              <a:rPr lang="en-US" altLang="zh-CN" sz="1200" dirty="0">
                <a:latin typeface="Georgia" panose="02040502050405020303" pitchFamily="18" charset="0"/>
                <a:ea typeface="微软雅黑" panose="020B0503020204020204" pitchFamily="34" charset="-122"/>
              </a:rPr>
              <a:t>We believe this side-channel can be used for not only acoustic communication, as we do, but also other sensing tasks.</a:t>
            </a:r>
          </a:p>
          <a:p>
            <a:endParaRPr lang="en-US" altLang="zh-CN" sz="1200" dirty="0">
              <a:latin typeface="Georgia" panose="02040502050405020303" pitchFamily="18" charset="0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Georgia" panose="02040502050405020303" pitchFamily="18" charset="0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Georgia" panose="02040502050405020303" pitchFamily="18" charset="0"/>
                <a:ea typeface="微软雅黑" panose="020B0503020204020204" pitchFamily="34" charset="-122"/>
              </a:rPr>
              <a:t>That is all, thank you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72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Nowadays, there are so many  small appliances  around us, such as tooth-brush, 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 Dryer, </a:t>
            </a:r>
            <a:r>
              <a:rPr lang="en-US" altLang="zh-CN" dirty="0"/>
              <a:t> razor,  blender, and so on..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87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appliances now account for a major proportion of home appliances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we find that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vast majority of small appliances are not networked.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website Amazon, We investigate a dozen of best-selling small appliance, like toothbrush, hair dryer, coffer maker, and massager.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Surprisingly,</a:t>
            </a:r>
            <a:r>
              <a:rPr lang="zh-CN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only 1.2% of these appliances are connected to the Internet.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then see a critical but overlooked problem, that is , Most of small appliances are isolated from the Internet. This may impedes 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ɪmˈpiːdz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further development of smart home, since most appliances are out of control or out of sensing.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recent statistic shows that </a:t>
            </a:r>
            <a:r>
              <a:rPr lang="en" altLang="zh-CN" dirty="0">
                <a:latin typeface="Georgia" panose="02040502050405020303" pitchFamily="18" charset="0"/>
              </a:rPr>
              <a:t>the sales of small appliances is </a:t>
            </a:r>
            <a:r>
              <a:rPr lang="en" altLang="zh-CN" sz="1800" b="1" dirty="0">
                <a:solidFill>
                  <a:srgbClr val="81308C"/>
                </a:solidFill>
                <a:latin typeface="Georgia" panose="02040502050405020303" pitchFamily="18" charset="0"/>
              </a:rPr>
              <a:t>8</a:t>
            </a:r>
            <a:r>
              <a:rPr lang="en-US" altLang="zh-CN" sz="1800" b="1" dirty="0">
                <a:solidFill>
                  <a:srgbClr val="81308C"/>
                </a:solidFill>
                <a:latin typeface="Georgia" panose="02040502050405020303" pitchFamily="18" charset="0"/>
              </a:rPr>
              <a:t> times</a:t>
            </a:r>
            <a:r>
              <a:rPr lang="en" altLang="zh-CN" dirty="0">
                <a:latin typeface="Georgia" panose="02040502050405020303" pitchFamily="18" charset="0"/>
              </a:rPr>
              <a:t> larger than that of major appliances</a:t>
            </a:r>
            <a:r>
              <a:rPr lang="en-US" altLang="zh-CN" dirty="0">
                <a:latin typeface="Georgia" panose="02040502050405020303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means that, </a:t>
            </a:r>
            <a:endParaRPr lang="en-US" altLang="zh-CN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 appliances, account for the majority of home appliances, but they receive little attention. </a:t>
            </a:r>
            <a:endParaRPr lang="en-US" altLang="zh-CN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59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paper present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new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scheme,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MotorBeat, that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appliances to the smart speaker.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idea is to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electric motors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small appliances, to talk to the smart speaker in the acoustic channel.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idea is supported by two facts.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one, about 80 percent appliances contains electric motors. That is to say, MotorBeat can be applied to small appliances widely.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fact is that, smart speaker have access to the Internet, and  contain “always-on” microphones.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Speaker can then behaves as  free gateways by receiving and relaying appliances’ acoustic messages, to Internet.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with the help of MotorBeat, appliances in our house can connect to the Internet via a smart speaker.</a:t>
            </a: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580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believe MotorBeat will give birth to many applications </a:t>
            </a:r>
          </a:p>
          <a:p>
            <a:endParaRPr lang="en-US" altLang="zh-CN" dirty="0"/>
          </a:p>
          <a:p>
            <a:r>
              <a:rPr lang="en-US" altLang="zh-CN" dirty="0"/>
              <a:t>For example, your toothbrushes can broadcast it heartbeats. </a:t>
            </a:r>
          </a:p>
          <a:p>
            <a:r>
              <a:rPr lang="en-US" altLang="zh-CN" dirty="0"/>
              <a:t>Then  smart speaker can know when and how long  you brush </a:t>
            </a:r>
            <a:r>
              <a:rPr lang="en-US" altLang="zh-CN" dirty="0" err="1"/>
              <a:t>yout</a:t>
            </a:r>
            <a:r>
              <a:rPr lang="en-US" altLang="zh-CN" dirty="0"/>
              <a:t> </a:t>
            </a:r>
            <a:r>
              <a:rPr lang="en-US" altLang="zh-CN" dirty="0" err="1"/>
              <a:t>teetch</a:t>
            </a:r>
            <a:r>
              <a:rPr lang="en-US" altLang="zh-CN" dirty="0"/>
              <a:t>, and remind you when forget to do so.</a:t>
            </a:r>
          </a:p>
          <a:p>
            <a:endParaRPr lang="en-US" altLang="zh-CN" dirty="0"/>
          </a:p>
          <a:p>
            <a:r>
              <a:rPr lang="en-US" altLang="zh-CN" dirty="0"/>
              <a:t>Similarly, smart speaker  can also send you a warning message to turn off the hair dryer  if it runs for an abnormal time .</a:t>
            </a:r>
          </a:p>
          <a:p>
            <a:endParaRPr lang="en-US" altLang="zh-CN" dirty="0"/>
          </a:p>
          <a:p>
            <a:r>
              <a:rPr lang="en-US" altLang="zh-CN" dirty="0"/>
              <a:t>More generally, smart home system can perceive more contextual information of our houses, such human activity, appliance status, and further our daily life.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336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</a:t>
            </a:r>
            <a:r>
              <a:rPr lang="en-US" altLang="zh-CN" dirty="0" err="1"/>
              <a:t>practial</a:t>
            </a:r>
            <a:r>
              <a:rPr lang="en-US" altLang="zh-CN" dirty="0"/>
              <a:t>,</a:t>
            </a:r>
          </a:p>
          <a:p>
            <a:endParaRPr lang="en-US" altLang="zh-CN" dirty="0"/>
          </a:p>
          <a:p>
            <a:r>
              <a:rPr lang="en-US" altLang="zh-CN" dirty="0"/>
              <a:t>MotorBeat should achieve the following three design goals:</a:t>
            </a:r>
          </a:p>
          <a:p>
            <a:endParaRPr lang="en-US" altLang="zh-CN" dirty="0"/>
          </a:p>
          <a:p>
            <a:r>
              <a:rPr lang="en-US" altLang="zh-CN" dirty="0"/>
              <a:t>The first goal is Comfortable.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 appliances are designed to serve customers, not to disturb customer . So The quality of experience is Critical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requires that the sound made by MotorBeat should be comfortable to human ears.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second goal is Compatible.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motors typically have multiple working modes, each mode corresponds to different operating speed.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MotorBeat should not affect the basic function of these motors.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third goals is concurrent.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 appliances typically have no microphone to monitor the channel.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means CDMA scheme is infeasible for appliances to avoid communication collisions.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tolerate the problem of collisions, MotorBeat should allow concurrent transmission and decoding.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190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Let’s have a quick recap of how a DC motor works</a:t>
            </a:r>
          </a:p>
          <a:p>
            <a:endParaRPr lang="en-US" altLang="zh-CN" dirty="0"/>
          </a:p>
          <a:p>
            <a:r>
              <a:rPr lang="en-US" altLang="zh-CN" dirty="0"/>
              <a:t>Typically, Pulse Width modulation, PWM, is used to drive the DC motor.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PWM voltage is a periodic signal with two states, ON and OFF.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PWM has two key parameters:  duty cycle and switching period.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Duty cycle is defined by this equation. As a rule of thumb, the larger duty cycle, the higher rotation speed.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Switching periods denotes the time duration of pulse.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dirty="0"/>
              <a:t>//Let’s have a quick recap of how a DC motor works</a:t>
            </a:r>
          </a:p>
          <a:p>
            <a:endParaRPr lang="en-US" altLang="zh-CN" dirty="0"/>
          </a:p>
          <a:p>
            <a:r>
              <a:rPr lang="en-US" altLang="zh-CN" dirty="0"/>
              <a:t>//DC motors consists of two main components, stator and rotor.</a:t>
            </a:r>
          </a:p>
          <a:p>
            <a:r>
              <a:rPr lang="en-US" altLang="zh-CN" dirty="0"/>
              <a:t>//The stators contains magnets on the side, the rotor has coils.</a:t>
            </a:r>
          </a:p>
          <a:p>
            <a:r>
              <a:rPr lang="en-US" altLang="zh-CN" dirty="0"/>
              <a:t>//When the DC motor is powered,  the rotor will generate a electromagnet, and will be attracted or repelled by the magnets of the stator.</a:t>
            </a:r>
          </a:p>
          <a:p>
            <a:r>
              <a:rPr lang="en-US" altLang="zh-CN" dirty="0"/>
              <a:t>//The brushed are used to switch the polarity of the electromagnet, so that the rotor can keep rotating in the same direction.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0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>
                <a:latin typeface="微软雅黑" charset="-122"/>
                <a:ea typeface="微软雅黑" charset="-122"/>
              </a:rPr>
              <a:t>The rotating motors generate two types of acoustic signals.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dirty="0">
              <a:latin typeface="微软雅黑" charset="-122"/>
              <a:ea typeface="微软雅黑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>
                <a:latin typeface="微软雅黑" charset="-122"/>
                <a:ea typeface="微软雅黑" charset="-122"/>
              </a:rPr>
              <a:t>The first one is  </a:t>
            </a:r>
            <a:r>
              <a:rPr lang="en-US" altLang="zh-CN" sz="1200" b="0" dirty="0">
                <a:latin typeface="Georgia" panose="02040502050405020303" pitchFamily="18" charset="0"/>
                <a:ea typeface="微软雅黑" charset="-122"/>
              </a:rPr>
              <a:t>mechanism-induced (MI) Sound, We call it MI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latin typeface="Georgia" panose="02040502050405020303" pitchFamily="18" charset="0"/>
                <a:ea typeface="微软雅黑" charset="-122"/>
              </a:rPr>
              <a:t>When the rotor’s inertia axis and its geometric axis are aligned, the MI sound will be generated.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latin typeface="Georgia" panose="02040502050405020303" pitchFamily="18" charset="0"/>
                <a:ea typeface="微软雅黑" charset="-122"/>
              </a:rPr>
              <a:t>Also, the friction from the brushed will also generate the MI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Georgia" panose="02040502050405020303" pitchFamily="18" charset="0"/>
              <a:ea typeface="微软雅黑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latin typeface="Georgia" panose="02040502050405020303" pitchFamily="18" charset="0"/>
                <a:ea typeface="微软雅黑" charset="-122"/>
              </a:rPr>
              <a:t>The second type is Electromagnetism 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ɪˌlektroʊˈmæɡnətɪzəm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b="0" dirty="0">
                <a:latin typeface="Georgia" panose="02040502050405020303" pitchFamily="18" charset="0"/>
                <a:ea typeface="微软雅黑" charset="-122"/>
              </a:rPr>
              <a:t>-Induced (EI) Sound, We call it EI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latin typeface="Georgia" panose="02040502050405020303" pitchFamily="18" charset="0"/>
                <a:ea typeface="微软雅黑" charset="-122"/>
              </a:rPr>
              <a:t>At a high level,  the attractions or repels of magnetic fields in the motor will cause the slight deformation of the motors.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latin typeface="Georgia" panose="02040502050405020303" pitchFamily="18" charset="0"/>
                <a:ea typeface="微软雅黑" charset="-122"/>
              </a:rPr>
              <a:t>This deformation will further make sound, we will explain this later.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Georgia" panose="02040502050405020303" pitchFamily="18" charset="0"/>
              <a:ea typeface="微软雅黑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latin typeface="Georgia" panose="02040502050405020303" pitchFamily="18" charset="0"/>
                <a:ea typeface="微软雅黑" charset="-122"/>
              </a:rPr>
              <a:t>Our observation is that  using the voltage to modulate the EI sound can generate a predictable  acoustic sounds.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Georgia" panose="02040502050405020303" pitchFamily="18" charset="0"/>
              <a:ea typeface="微软雅黑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latin typeface="Georgia" panose="02040502050405020303" pitchFamily="18" charset="0"/>
                <a:ea typeface="微软雅黑" charset="-122"/>
              </a:rPr>
              <a:t>In other words, the EI sound can used as acoustic side-channel for appliance communications.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25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OK, the EI sound might be a little complicate to understand.</a:t>
            </a:r>
          </a:p>
          <a:p>
            <a:r>
              <a:rPr lang="en-US" altLang="zh-CN" dirty="0"/>
              <a:t>So, I want to give more explanations, 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the top picture illustrates the voltage and the corresponding EI sound.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can find that, </a:t>
            </a:r>
            <a:r>
              <a:rPr lang="en-US" altLang="zh-CN" sz="2000" b="0" i="0" u="none" strike="noStrike" kern="100" baseline="0" dirty="0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oth switching ON or OFF the motors will make certain sounds.</a:t>
            </a:r>
          </a:p>
          <a:p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At the moment when the motor is switched on, the certain electromagnetic force will be generated.</a:t>
            </a:r>
          </a:p>
          <a:p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sudden appearance of this force behaves like a “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physical knock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onto the motor,.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thus making the sound.</a:t>
            </a:r>
          </a:p>
          <a:p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Similarly, when the motor is switched off, the force will disappear suddenly, thus also acts as a “physical 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knock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9BF3A-664C-479E-8502-925B1B70AC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549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981113-C283-4C71-A7D1-B16FF35A0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DA6B314-65F9-478E-AE3A-9BAE264C1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BA05D5-FFC1-486E-B7F7-8DDBDE50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50096-5CCC-4CBD-ABAA-334FDC074E0A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93FCA6-B5C0-4EC6-A971-86942CFF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C95BC9-6A95-4058-A12A-9B91EA6C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33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C94B8-1E89-47F0-A1CF-8BDFC42F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25" y="0"/>
            <a:ext cx="10515600" cy="90097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1B6270-3A37-470B-9B4D-9DB483397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25" y="1202170"/>
            <a:ext cx="11458698" cy="5085813"/>
          </a:xfrm>
        </p:spPr>
        <p:txBody>
          <a:bodyPr/>
          <a:lstStyle>
            <a:lvl1pPr>
              <a:defRPr>
                <a:latin typeface="Georgia" panose="02040502050405020303" pitchFamily="18" charset="0"/>
                <a:ea typeface="微软雅黑 Light" panose="020B0502040204020203" pitchFamily="34" charset="-122"/>
              </a:defRPr>
            </a:lvl1pPr>
            <a:lvl2pPr>
              <a:defRPr>
                <a:latin typeface="Georgia" panose="02040502050405020303" pitchFamily="18" charset="0"/>
                <a:ea typeface="微软雅黑 Light" panose="020B0502040204020203" pitchFamily="34" charset="-122"/>
              </a:defRPr>
            </a:lvl2pPr>
            <a:lvl3pPr>
              <a:defRPr>
                <a:latin typeface="Georgia" panose="02040502050405020303" pitchFamily="18" charset="0"/>
                <a:ea typeface="微软雅黑 Light" panose="020B0502040204020203" pitchFamily="34" charset="-122"/>
              </a:defRPr>
            </a:lvl3pPr>
            <a:lvl4pPr>
              <a:defRPr>
                <a:latin typeface="Georgia" panose="02040502050405020303" pitchFamily="18" charset="0"/>
                <a:ea typeface="微软雅黑 Light" panose="020B0502040204020203" pitchFamily="34" charset="-122"/>
              </a:defRPr>
            </a:lvl4pPr>
            <a:lvl5pPr>
              <a:defRPr>
                <a:latin typeface="Georgia" panose="02040502050405020303" pitchFamily="18" charset="0"/>
                <a:ea typeface="微软雅黑 Light" panose="020B0502040204020203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88EE58-27C5-42F0-9A8E-8F5749C2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A16B2-8F78-490E-8A4B-BCB27328E075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A1A1FB-30C8-4CEC-ABED-B90544A9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ADD46B-C85A-462E-B685-598B9ED2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84D2971-0109-49E0-836C-38CE6CB238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182844" y="84098"/>
            <a:ext cx="1856643" cy="558737"/>
            <a:chOff x="2685028" y="2876682"/>
            <a:chExt cx="5502784" cy="1656004"/>
          </a:xfrm>
        </p:grpSpPr>
        <p:sp>
          <p:nvSpPr>
            <p:cNvPr id="11" name="i$ľïdê">
              <a:extLst>
                <a:ext uri="{FF2B5EF4-FFF2-40B4-BE49-F238E27FC236}">
                  <a16:creationId xmlns:a16="http://schemas.microsoft.com/office/drawing/2014/main" id="{9A2C020A-B72C-4F89-89CB-C629B9D01522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12" name="îṥlîḋê">
              <a:extLst>
                <a:ext uri="{FF2B5EF4-FFF2-40B4-BE49-F238E27FC236}">
                  <a16:creationId xmlns:a16="http://schemas.microsoft.com/office/drawing/2014/main" id="{FF84F24D-25B5-4201-99FE-556E9795A438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6E3146D-71D2-4887-8538-30838F4093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ED4A35F-A330-4969-853E-2A5C3D3E810E}"/>
              </a:ext>
            </a:extLst>
          </p:cNvPr>
          <p:cNvCxnSpPr>
            <a:cxnSpLocks/>
          </p:cNvCxnSpPr>
          <p:nvPr userDrawn="1"/>
        </p:nvCxnSpPr>
        <p:spPr>
          <a:xfrm>
            <a:off x="0" y="711202"/>
            <a:ext cx="12192000" cy="0"/>
          </a:xfrm>
          <a:prstGeom prst="line">
            <a:avLst/>
          </a:prstGeom>
          <a:ln w="28575">
            <a:solidFill>
              <a:schemeClr val="tx1"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64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38E02-87EE-43BC-957F-212503DB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E00941-F3A4-453E-96D9-C576CD133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1DE0E6-744C-485B-97D0-7375F2B8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19DC8D-0301-40DF-BADD-82AA46305DBF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496B66-DC46-42C0-863D-C4DC88D59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1E3A19-39A6-4F83-A205-54C0845B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6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58411C-BED4-4832-9D71-BD1AE5C6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11BE7C-1ADB-4888-A8CC-6C88CD0D6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248E63-5738-4ADD-AA4E-9A1104DCF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00FE0B-B0FE-4CE9-88B4-C5FA5B46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5F8E2-45EF-44C2-A138-44B21BFD316C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83EC80-8F22-4AD4-AE08-9E6EA2FF0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B805F0-0441-4E10-AA52-BDDE588E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8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BD1917-53E2-42C5-9DCB-5507068D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9809F3-0DC4-4D60-AFB6-0F60C3E55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18A3F94-081B-4F74-A028-14ABF1F79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04312CC-9FE9-4794-8B52-B0BC2F9E0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F985BF-BD12-451B-9576-AE80D2DCF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D9A3F4B-14EF-49D1-AB03-F84E73237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08BA83-D32A-4C9E-AEB5-FF0AF79D9977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E8E7FE-BCEB-45A0-8CB2-CF94BE91A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205685-F1A1-4459-86F8-76EEDB5E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13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E46DF-6926-454B-A689-ECD647B41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7197884-21C7-4A52-904C-A75D7524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450282-8DB2-4150-8309-266031F4CF82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CCD2E6-2CD8-4620-84C6-E4A9F876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333C0CA-2074-4D49-92E3-09093185C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13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C5A6FC-5290-405F-94CA-9F4EF76CD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DA901-87CB-4E4E-8D1D-EB000998212F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CDCD1B-024C-439F-A88A-A579F0D1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E2E981-5BB2-4B90-945C-347F6CDC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8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6F7F8D-3851-41E6-8318-6A36124F7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520BC6-99E3-4CE4-8EAB-F1E395651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B3C950-6A5A-4DE3-8AAB-B2923D790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253B3-4103-4B51-84C8-B186DA37C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11849-7A83-4B3D-A599-8175913C7B3A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D0C934-CEDB-448E-B8F8-2DAF54C2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3CB90A-B458-4726-9E53-998EA47A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96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8DD545-3D60-43C1-84C7-43CD43BC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6515A7-B28E-4D61-A492-49440D489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14678B-2706-459A-BD12-D3AD63DC2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3FA24D-83EB-493D-9379-404164BE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352C1-C5EC-43F9-9E37-33A2E93081D4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40E504-A1EB-4727-A2F4-13B98DFFA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30C9A2-390E-418A-848E-0677ECA4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6D364C6-25F3-4A08-BF71-BEB04048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44" y="317624"/>
            <a:ext cx="115606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E952CA-F1BD-41E3-B749-FF64ADC2B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4" y="1825625"/>
            <a:ext cx="11560629" cy="465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A211A-D4FB-4341-B6C5-99AE01FAF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0873" y="6540376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9DF86-A253-4663-A432-3B42799C675D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52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sv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sv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openxmlformats.org/officeDocument/2006/relationships/image" Target="../media/image28.png"/><Relationship Id="rId17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5" Type="http://schemas.openxmlformats.org/officeDocument/2006/relationships/image" Target="../media/image31.png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4E4E4484-698E-46FB-B144-135FCF0F7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032" y="1130338"/>
            <a:ext cx="11475041" cy="12142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" altLang="zh-CN" sz="2800" b="1" dirty="0">
                <a:latin typeface="Georgia" panose="02040502050405020303" pitchFamily="18" charset="0"/>
              </a:rPr>
              <a:t>MotorBeat: Acoustic Communication for Home Appliances </a:t>
            </a:r>
          </a:p>
          <a:p>
            <a:pPr>
              <a:lnSpc>
                <a:spcPct val="120000"/>
              </a:lnSpc>
            </a:pPr>
            <a:r>
              <a:rPr lang="en" altLang="zh-CN" sz="2800" b="1" dirty="0">
                <a:latin typeface="Georgia" panose="02040502050405020303" pitchFamily="18" charset="0"/>
              </a:rPr>
              <a:t>via Variable Pulse Width Modulation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CFB5C2-AF7A-408B-8167-5E1ED081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FDF874F1-2B66-2267-02F7-D0A1EA2D910C}"/>
              </a:ext>
            </a:extLst>
          </p:cNvPr>
          <p:cNvSpPr txBox="1">
            <a:spLocks/>
          </p:cNvSpPr>
          <p:nvPr/>
        </p:nvSpPr>
        <p:spPr>
          <a:xfrm>
            <a:off x="522995" y="3046224"/>
            <a:ext cx="11281078" cy="1737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" altLang="zh-CN" b="1" dirty="0" err="1">
                <a:latin typeface="Georgia" panose="02040502050405020303" pitchFamily="18" charset="0"/>
              </a:rPr>
              <a:t>Weiguo</a:t>
            </a:r>
            <a:r>
              <a:rPr lang="en" altLang="zh-CN" b="1" dirty="0">
                <a:latin typeface="Georgia" panose="02040502050405020303" pitchFamily="18" charset="0"/>
              </a:rPr>
              <a:t> Wang</a:t>
            </a:r>
            <a:r>
              <a:rPr lang="en-US" altLang="zh-CN" b="1" baseline="30000" dirty="0">
                <a:latin typeface="Georgia" panose="02040502050405020303" pitchFamily="18" charset="0"/>
              </a:rPr>
              <a:t> 1</a:t>
            </a:r>
            <a:r>
              <a:rPr lang="en" altLang="zh-CN" dirty="0">
                <a:latin typeface="Georgia" panose="02040502050405020303" pitchFamily="18" charset="0"/>
              </a:rPr>
              <a:t>, </a:t>
            </a:r>
            <a:r>
              <a:rPr lang="en" altLang="zh-CN" dirty="0" err="1">
                <a:latin typeface="Georgia" panose="02040502050405020303" pitchFamily="18" charset="0"/>
              </a:rPr>
              <a:t>Jinming</a:t>
            </a:r>
            <a:r>
              <a:rPr lang="en" altLang="zh-CN" dirty="0">
                <a:latin typeface="Georgia" panose="02040502050405020303" pitchFamily="18" charset="0"/>
              </a:rPr>
              <a:t> Li</a:t>
            </a:r>
            <a:r>
              <a:rPr lang="en-US" altLang="zh-CN" b="1" baseline="30000" dirty="0">
                <a:latin typeface="Georgia" panose="02040502050405020303" pitchFamily="18" charset="0"/>
              </a:rPr>
              <a:t> 1</a:t>
            </a:r>
            <a:r>
              <a:rPr lang="en" altLang="zh-CN" dirty="0">
                <a:latin typeface="Georgia" panose="02040502050405020303" pitchFamily="18" charset="0"/>
              </a:rPr>
              <a:t>, Yuan He</a:t>
            </a:r>
            <a:r>
              <a:rPr lang="en-US" altLang="zh-CN" b="1" baseline="30000" dirty="0">
                <a:latin typeface="Georgia" panose="02040502050405020303" pitchFamily="18" charset="0"/>
              </a:rPr>
              <a:t> 1</a:t>
            </a:r>
            <a:r>
              <a:rPr lang="en" altLang="zh-CN" dirty="0">
                <a:latin typeface="Georgia" panose="02040502050405020303" pitchFamily="18" charset="0"/>
              </a:rPr>
              <a:t>, </a:t>
            </a:r>
            <a:r>
              <a:rPr lang="en" altLang="zh-CN" dirty="0" err="1">
                <a:latin typeface="Georgia" panose="02040502050405020303" pitchFamily="18" charset="0"/>
              </a:rPr>
              <a:t>Xiuzhen</a:t>
            </a:r>
            <a:r>
              <a:rPr lang="en" altLang="zh-CN" dirty="0">
                <a:latin typeface="Georgia" panose="02040502050405020303" pitchFamily="18" charset="0"/>
              </a:rPr>
              <a:t> Guo</a:t>
            </a:r>
            <a:r>
              <a:rPr lang="en-US" altLang="zh-CN" b="1" baseline="30000" dirty="0">
                <a:latin typeface="Georgia" panose="02040502050405020303" pitchFamily="18" charset="0"/>
              </a:rPr>
              <a:t> 1</a:t>
            </a:r>
            <a:r>
              <a:rPr lang="en" altLang="zh-CN" dirty="0">
                <a:latin typeface="Georgia" panose="02040502050405020303" pitchFamily="18" charset="0"/>
              </a:rPr>
              <a:t>, </a:t>
            </a:r>
            <a:r>
              <a:rPr lang="en" altLang="zh-CN" dirty="0" err="1">
                <a:latin typeface="Georgia" panose="02040502050405020303" pitchFamily="18" charset="0"/>
              </a:rPr>
              <a:t>Yunhao</a:t>
            </a:r>
            <a:r>
              <a:rPr lang="en" altLang="zh-CN" dirty="0">
                <a:latin typeface="Georgia" panose="02040502050405020303" pitchFamily="18" charset="0"/>
              </a:rPr>
              <a:t> Liu</a:t>
            </a:r>
            <a:r>
              <a:rPr lang="en-US" altLang="zh-CN" b="1" baseline="30000" dirty="0">
                <a:latin typeface="Georgia" panose="02040502050405020303" pitchFamily="18" charset="0"/>
              </a:rPr>
              <a:t> 1</a:t>
            </a:r>
            <a:endParaRPr lang="en" altLang="zh-CN" dirty="0">
              <a:latin typeface="Georgia" panose="02040502050405020303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FBC9F5-8250-A748-9323-F85343639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85" y="4783520"/>
            <a:ext cx="1687693" cy="168769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349D785-F3B4-F5EF-965F-79CE8697A33F}"/>
              </a:ext>
            </a:extLst>
          </p:cNvPr>
          <p:cNvSpPr/>
          <p:nvPr/>
        </p:nvSpPr>
        <p:spPr>
          <a:xfrm>
            <a:off x="1645463" y="3592308"/>
            <a:ext cx="9036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aseline="30000" dirty="0">
                <a:latin typeface="Georgia" panose="02040502050405020303" pitchFamily="18" charset="0"/>
              </a:rPr>
              <a:t>1 </a:t>
            </a:r>
            <a:r>
              <a:rPr lang="en-US" altLang="zh-CN" sz="2400" dirty="0">
                <a:latin typeface="Georgia" panose="02040502050405020303" pitchFamily="18" charset="0"/>
              </a:rPr>
              <a:t>Tsinghua University</a:t>
            </a:r>
          </a:p>
        </p:txBody>
      </p:sp>
    </p:spTree>
    <p:extLst>
      <p:ext uri="{BB962C8B-B14F-4D97-AF65-F5344CB8AC3E}">
        <p14:creationId xmlns:p14="http://schemas.microsoft.com/office/powerpoint/2010/main" val="3228742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Question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D0EEC67-BFDC-4D5A-9CCF-9B25B6331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/>
          <a:stretch/>
        </p:blipFill>
        <p:spPr>
          <a:xfrm>
            <a:off x="4252333" y="761732"/>
            <a:ext cx="4231910" cy="285137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D775E81-6930-4949-AB41-92DEBE0EB805}"/>
              </a:ext>
            </a:extLst>
          </p:cNvPr>
          <p:cNvSpPr/>
          <p:nvPr/>
        </p:nvSpPr>
        <p:spPr>
          <a:xfrm>
            <a:off x="2464365" y="1036957"/>
            <a:ext cx="1962063" cy="59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</a:rPr>
              <a:t>The applied voltage</a:t>
            </a:r>
            <a:endParaRPr lang="zh-CN" altLang="en-US" b="1" dirty="0">
              <a:solidFill>
                <a:srgbClr val="81308C"/>
              </a:solidFill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E23413D-4D1D-41B8-82B4-9B9818AD4600}"/>
              </a:ext>
            </a:extLst>
          </p:cNvPr>
          <p:cNvSpPr/>
          <p:nvPr/>
        </p:nvSpPr>
        <p:spPr>
          <a:xfrm>
            <a:off x="2621708" y="2264260"/>
            <a:ext cx="1613872" cy="73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</a:rPr>
              <a:t>The EI sound</a:t>
            </a:r>
            <a:endParaRPr lang="zh-CN" altLang="en-US" b="1" dirty="0">
              <a:solidFill>
                <a:srgbClr val="81308C"/>
              </a:solidFill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FABFCFE-8250-4636-B7E4-ED886A276E40}"/>
              </a:ext>
            </a:extLst>
          </p:cNvPr>
          <p:cNvSpPr/>
          <p:nvPr/>
        </p:nvSpPr>
        <p:spPr>
          <a:xfrm>
            <a:off x="925975" y="3630609"/>
            <a:ext cx="8612386" cy="265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Both switching ON and OFF the motors will make certain sounds: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1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the motor is switched ON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the electromagnetic force will be generated. The sudden appearance of this force behaves like a “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physical knock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onto the motor, thus making the sound.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1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the motor is switched OFF, 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electromagnetic force will disappear suddenly, which also acts as a “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physical knock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089AD12-113E-4CFE-B1E4-915E1739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24" name="Picture 14" descr="Hammer icon Royalty Free Vector Image - VectorStock">
            <a:extLst>
              <a:ext uri="{FF2B5EF4-FFF2-40B4-BE49-F238E27FC236}">
                <a16:creationId xmlns:a16="http://schemas.microsoft.com/office/drawing/2014/main" id="{656DDC7B-F874-4A6A-9BA9-08E2E639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2"/>
          <a:stretch/>
        </p:blipFill>
        <p:spPr bwMode="auto">
          <a:xfrm rot="20535528">
            <a:off x="10286717" y="3314174"/>
            <a:ext cx="1703233" cy="13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974209B4-27E6-4CBE-A910-0522783CFE47}"/>
              </a:ext>
            </a:extLst>
          </p:cNvPr>
          <p:cNvGrpSpPr/>
          <p:nvPr/>
        </p:nvGrpSpPr>
        <p:grpSpPr>
          <a:xfrm>
            <a:off x="705464" y="5924526"/>
            <a:ext cx="10781072" cy="954107"/>
            <a:chOff x="-3493553" y="5786347"/>
            <a:chExt cx="13207634" cy="954107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5BA83D88-7F6A-4EF0-8C0A-AB10F7D4EE4D}"/>
                </a:ext>
              </a:extLst>
            </p:cNvPr>
            <p:cNvSpPr/>
            <p:nvPr/>
          </p:nvSpPr>
          <p:spPr>
            <a:xfrm>
              <a:off x="-3493551" y="5786347"/>
              <a:ext cx="13207631" cy="696733"/>
            </a:xfrm>
            <a:prstGeom prst="roundRect">
              <a:avLst>
                <a:gd name="adj" fmla="val 781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F53BA19-25B8-4D0E-91D1-F12BFAAD9699}"/>
                </a:ext>
              </a:extLst>
            </p:cNvPr>
            <p:cNvSpPr/>
            <p:nvPr/>
          </p:nvSpPr>
          <p:spPr>
            <a:xfrm>
              <a:off x="-3493553" y="5786347"/>
              <a:ext cx="13207634" cy="95410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81308C"/>
                  </a:solidFill>
                  <a:latin typeface="Georgia" panose="02040502050405020303" pitchFamily="18" charset="0"/>
                  <a:ea typeface="Microsoft YaHei" charset="0"/>
                </a:rPr>
                <a:t>Take-away</a:t>
              </a:r>
              <a:r>
                <a:rPr kumimoji="1" lang="en-US" altLang="zh-CN" sz="2400" b="1" dirty="0">
                  <a:latin typeface="Georgia" panose="02040502050405020303" pitchFamily="18" charset="0"/>
                  <a:ea typeface="Microsoft YaHei" charset="0"/>
                </a:rPr>
                <a:t>: Switch ON/OFF the motor</a:t>
              </a:r>
              <a:r>
                <a:rPr kumimoji="1" lang="en-US" altLang="zh-CN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rgia" panose="02040502050405020303" pitchFamily="18" charset="0"/>
                  <a:ea typeface="Microsoft YaHei" charset="0"/>
                </a:rPr>
                <a:t> </a:t>
              </a:r>
              <a:r>
                <a:rPr kumimoji="1" lang="en-US" altLang="zh-CN" sz="3200" b="1" dirty="0">
                  <a:latin typeface="Georgia" panose="02040502050405020303" pitchFamily="18" charset="0"/>
                  <a:ea typeface="Microsoft YaHei" charset="0"/>
                </a:rPr>
                <a:t>≈</a:t>
              </a:r>
              <a:r>
                <a:rPr kumimoji="1" lang="en-US" altLang="zh-CN" sz="2400" b="1" dirty="0">
                  <a:latin typeface="Georgia" panose="02040502050405020303" pitchFamily="18" charset="0"/>
                  <a:ea typeface="Microsoft YaHei" charset="0"/>
                </a:rPr>
                <a:t> Knock the motor (slightly)</a:t>
              </a:r>
            </a:p>
            <a:p>
              <a:endParaRPr lang="zh-CN" altLang="en-US" sz="2400" dirty="0">
                <a:latin typeface="Georgia" panose="02040502050405020303" pitchFamily="18" charset="0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5E4F3EE6-418F-4C35-A7BC-1A90293E1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03" y="4484686"/>
            <a:ext cx="1031393" cy="103139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8236CCF-A11C-4CCD-BA10-1BFDF7105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95">
            <a:off x="10226687" y="4275454"/>
            <a:ext cx="606810" cy="60681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8CD153C-BA75-482A-9C07-E2DC56D6BFA4}"/>
              </a:ext>
            </a:extLst>
          </p:cNvPr>
          <p:cNvSpPr/>
          <p:nvPr/>
        </p:nvSpPr>
        <p:spPr>
          <a:xfrm>
            <a:off x="0" y="708661"/>
            <a:ext cx="12192000" cy="6149340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28">
            <a:extLst>
              <a:ext uri="{FF2B5EF4-FFF2-40B4-BE49-F238E27FC236}">
                <a16:creationId xmlns:a16="http://schemas.microsoft.com/office/drawing/2014/main" id="{A5850D14-BE36-497A-B9F7-9BB46256062D}"/>
              </a:ext>
            </a:extLst>
          </p:cNvPr>
          <p:cNvSpPr/>
          <p:nvPr/>
        </p:nvSpPr>
        <p:spPr>
          <a:xfrm>
            <a:off x="369125" y="3248588"/>
            <a:ext cx="11434948" cy="1337662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BBD2215-4F09-4DA5-B6E3-128696A0A6A8}"/>
              </a:ext>
            </a:extLst>
          </p:cNvPr>
          <p:cNvSpPr/>
          <p:nvPr/>
        </p:nvSpPr>
        <p:spPr>
          <a:xfrm>
            <a:off x="579745" y="3382741"/>
            <a:ext cx="11032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Question:  </a:t>
            </a:r>
            <a:r>
              <a:rPr kumimoji="1" lang="en-US" altLang="zh-CN" sz="2800" b="1" dirty="0">
                <a:latin typeface="Georgia" panose="02040502050405020303" pitchFamily="18" charset="0"/>
                <a:ea typeface="Microsoft YaHei" charset="0"/>
              </a:rPr>
              <a:t>How to modulate the voltage to transmit messages via the EI sound, while achieving the 3C goals</a:t>
            </a:r>
            <a:endParaRPr lang="zh-CN" altLang="en-US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7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28152A8-9AE3-4664-8716-8F6DF9CAD34C}"/>
              </a:ext>
            </a:extLst>
          </p:cNvPr>
          <p:cNvSpPr/>
          <p:nvPr/>
        </p:nvSpPr>
        <p:spPr>
          <a:xfrm>
            <a:off x="0" y="1960"/>
            <a:ext cx="10099389" cy="693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2245A71-DAC6-4F10-B603-D74ACDD5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11</a:t>
            </a:fld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8298633-5EF9-46E1-9859-56ABF36E8869}"/>
              </a:ext>
            </a:extLst>
          </p:cNvPr>
          <p:cNvGrpSpPr/>
          <p:nvPr/>
        </p:nvGrpSpPr>
        <p:grpSpPr>
          <a:xfrm>
            <a:off x="853678" y="3937969"/>
            <a:ext cx="10835338" cy="1725497"/>
            <a:chOff x="843518" y="4372739"/>
            <a:chExt cx="10835338" cy="17254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D61574D4-7333-45E5-AB35-EF9B8912D6AE}"/>
                    </a:ext>
                  </a:extLst>
                </p:cNvPr>
                <p:cNvSpPr/>
                <p:nvPr/>
              </p:nvSpPr>
              <p:spPr>
                <a:xfrm>
                  <a:off x="843518" y="4783068"/>
                  <a:ext cx="9255871" cy="13151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742950" lvl="1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kumimoji="1" lang="en-US" altLang="zh-CN" dirty="0">
                      <a:latin typeface="Georgia" panose="02040502050405020303" pitchFamily="18" charset="0"/>
                      <a:ea typeface="Microsoft YaHei" charset="0"/>
                    </a:rPr>
                    <a:t>The switching period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Microsoft YaHei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Microsoft YaHei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Microsoft YaHei" charset="0"/>
                            </a:rPr>
                            <m:t>𝑠𝑤</m:t>
                          </m:r>
                        </m:sub>
                        <m:sup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Microsoft YaHei" charset="0"/>
                            </a:rPr>
                            <m:t>𝑖</m:t>
                          </m:r>
                        </m:sup>
                      </m:sSubSup>
                    </m:oMath>
                  </a14:m>
                  <a:r>
                    <a:rPr kumimoji="1" lang="en-US" altLang="zh-CN" dirty="0">
                      <a:latin typeface="Georgia" panose="02040502050405020303" pitchFamily="18" charset="0"/>
                      <a:ea typeface="Microsoft YaHei" charset="0"/>
                    </a:rPr>
                    <a:t> of each pulse is (pseudo) </a:t>
                  </a:r>
                  <a:r>
                    <a:rPr kumimoji="1" lang="en-US" altLang="zh-CN" b="1" dirty="0">
                      <a:latin typeface="Georgia" panose="02040502050405020303" pitchFamily="18" charset="0"/>
                      <a:ea typeface="Microsoft YaHei" charset="0"/>
                    </a:rPr>
                    <a:t>random</a:t>
                  </a:r>
                  <a:r>
                    <a:rPr kumimoji="1" lang="en-US" altLang="zh-CN" dirty="0">
                      <a:latin typeface="Georgia" panose="02040502050405020303" pitchFamily="18" charset="0"/>
                      <a:ea typeface="Microsoft YaHei" charset="0"/>
                    </a:rPr>
                    <a:t>, which follows</a:t>
                  </a:r>
                </a:p>
                <a:p>
                  <a:pPr lvl="2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Microsoft YaHei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zh-CN" b="0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  <m:t>𝑠𝑤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charset="0"/>
                              </a:rPr>
                              <m:t>𝑖</m:t>
                            </m:r>
                          </m:sup>
                        </m:sSub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Microsoft YaHei" charset="0"/>
                          </a:rPr>
                          <m:t> 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 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zh-CN" b="0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  <m:t>𝑠𝑤</m:t>
                            </m:r>
                          </m:sub>
                          <m:sup>
                            <m:r>
                              <a:rPr kumimoji="1" lang="en-US" altLang="zh-CN" b="0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  <m:t>𝑚𝑖𝑛</m:t>
                            </m:r>
                          </m:sup>
                        </m:sSub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zh-CN" b="0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  <m:t>𝑠𝑤</m:t>
                            </m:r>
                          </m:sub>
                          <m:sup>
                            <m:r>
                              <a:rPr kumimoji="1" lang="en-US" altLang="zh-CN" b="0" i="1">
                                <a:latin typeface="Cambria Math" panose="02040503050406030204" pitchFamily="18" charset="0"/>
                                <a:ea typeface="Microsoft YaHei" charset="0"/>
                              </a:rPr>
                              <m:t>𝑚𝑎𝑥</m:t>
                            </m:r>
                          </m:sup>
                        </m:sSub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en-US" altLang="zh-CN" dirty="0">
                    <a:latin typeface="Georgia" panose="02040502050405020303" pitchFamily="18" charset="0"/>
                    <a:ea typeface="Microsoft YaHei" charset="0"/>
                  </a:endParaRPr>
                </a:p>
                <a:p>
                  <a:pPr marL="742950" lvl="1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kumimoji="1" lang="en-US" altLang="zh-CN" dirty="0">
                      <a:latin typeface="Georgia" panose="02040502050405020303" pitchFamily="18" charset="0"/>
                      <a:ea typeface="Microsoft YaHei" charset="0"/>
                    </a:rPr>
                    <a:t>The duty cycle is </a:t>
                  </a:r>
                  <a:r>
                    <a:rPr kumimoji="1" lang="en-US" altLang="zh-CN" b="1" dirty="0">
                      <a:latin typeface="Georgia" panose="02040502050405020303" pitchFamily="18" charset="0"/>
                      <a:ea typeface="Microsoft YaHei" charset="0"/>
                    </a:rPr>
                    <a:t>fixed but configurable</a:t>
                  </a:r>
                  <a:r>
                    <a:rPr kumimoji="1" lang="en-US" altLang="zh-CN" dirty="0">
                      <a:latin typeface="Georgia" panose="02040502050405020303" pitchFamily="18" charset="0"/>
                      <a:ea typeface="Microsoft YaHei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D61574D4-7333-45E5-AB35-EF9B8912D6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518" y="4783068"/>
                  <a:ext cx="9255871" cy="1315168"/>
                </a:xfrm>
                <a:prstGeom prst="rect">
                  <a:avLst/>
                </a:prstGeom>
                <a:blipFill>
                  <a:blip r:embed="rId3"/>
                  <a:stretch>
                    <a:fillRect b="-64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4B6C381-4D43-4F15-BDC6-4F4C4C8B38BC}"/>
                </a:ext>
              </a:extLst>
            </p:cNvPr>
            <p:cNvSpPr/>
            <p:nvPr/>
          </p:nvSpPr>
          <p:spPr>
            <a:xfrm>
              <a:off x="1355534" y="4372739"/>
              <a:ext cx="103233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000" b="1" dirty="0">
                  <a:solidFill>
                    <a:srgbClr val="81308C"/>
                  </a:solidFill>
                  <a:latin typeface="Georgia" panose="02040502050405020303" pitchFamily="18" charset="0"/>
                  <a:ea typeface="Microsoft YaHei" charset="0"/>
                </a:rPr>
                <a:t>Key Design: </a:t>
              </a:r>
              <a:r>
                <a:rPr kumimoji="1" lang="en-US" altLang="zh-CN" sz="2000" b="1" dirty="0">
                  <a:latin typeface="Georgia" panose="02040502050405020303" pitchFamily="18" charset="0"/>
                  <a:ea typeface="Microsoft YaHei" charset="0"/>
                </a:rPr>
                <a:t>randomizing the switching periods , while fixing the duty cycle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25" y="0"/>
            <a:ext cx="10515600" cy="900979"/>
          </a:xfrm>
        </p:spPr>
        <p:txBody>
          <a:bodyPr>
            <a:normAutofit/>
          </a:bodyPr>
          <a:lstStyle/>
          <a:p>
            <a:r>
              <a:rPr lang="en-US" altLang="zh-CN" dirty="0"/>
              <a:t>Variable Pulse Width Modulation</a:t>
            </a:r>
            <a:endParaRPr lang="zh-CN" alt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FD59241-80EC-4364-ACCF-F435883BD975}"/>
              </a:ext>
            </a:extLst>
          </p:cNvPr>
          <p:cNvGrpSpPr/>
          <p:nvPr/>
        </p:nvGrpSpPr>
        <p:grpSpPr>
          <a:xfrm>
            <a:off x="2336848" y="871783"/>
            <a:ext cx="7508263" cy="2383147"/>
            <a:chOff x="1974731" y="1001342"/>
            <a:chExt cx="8124658" cy="271750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93B6DC6-D88C-437B-B34D-A58BF9358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4731" y="1001342"/>
              <a:ext cx="8124658" cy="2496436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B8647D3-E3A3-4DE4-AA1A-8D5A3E8E04CD}"/>
                </a:ext>
              </a:extLst>
            </p:cNvPr>
            <p:cNvSpPr/>
            <p:nvPr/>
          </p:nvSpPr>
          <p:spPr>
            <a:xfrm>
              <a:off x="3152296" y="3318738"/>
              <a:ext cx="57695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000" b="1" dirty="0">
                  <a:latin typeface="Georgia" panose="02040502050405020303" pitchFamily="18" charset="0"/>
                  <a:ea typeface="Microsoft YaHei" charset="0"/>
                  <a:cs typeface="Microsoft YaHei" charset="0"/>
                </a:rPr>
                <a:t>Variable Pulse Width Modulation, V-PWM</a:t>
              </a:r>
              <a:endParaRPr lang="zh-CN" altLang="en-US" sz="2000" b="1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77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B7EBA9E7-FC3A-4BC7-AE57-7CC7FD9072FB}"/>
              </a:ext>
            </a:extLst>
          </p:cNvPr>
          <p:cNvGrpSpPr/>
          <p:nvPr/>
        </p:nvGrpSpPr>
        <p:grpSpPr>
          <a:xfrm>
            <a:off x="2336848" y="871783"/>
            <a:ext cx="7508263" cy="2383147"/>
            <a:chOff x="1974731" y="1001342"/>
            <a:chExt cx="8124658" cy="27175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7EF23E-E7E1-499F-983A-10994D3D7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4731" y="1001342"/>
              <a:ext cx="8124658" cy="249643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C4B77C-5D63-4D65-BA9B-310575F72F27}"/>
                </a:ext>
              </a:extLst>
            </p:cNvPr>
            <p:cNvSpPr/>
            <p:nvPr/>
          </p:nvSpPr>
          <p:spPr>
            <a:xfrm>
              <a:off x="3152296" y="3318738"/>
              <a:ext cx="57695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000" b="1" dirty="0">
                  <a:latin typeface="Georgia" panose="02040502050405020303" pitchFamily="18" charset="0"/>
                  <a:ea typeface="Microsoft YaHei" charset="0"/>
                  <a:cs typeface="Microsoft YaHei" charset="0"/>
                </a:rPr>
                <a:t>Variable Pulse Width Modulation, V-PWM</a:t>
              </a:r>
              <a:endParaRPr lang="zh-CN" altLang="en-US" sz="2000" b="1" dirty="0">
                <a:latin typeface="Georgia" panose="02040502050405020303" pitchFamily="18" charset="0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E28152A8-9AE3-4664-8716-8F6DF9CAD34C}"/>
              </a:ext>
            </a:extLst>
          </p:cNvPr>
          <p:cNvSpPr/>
          <p:nvPr/>
        </p:nvSpPr>
        <p:spPr>
          <a:xfrm>
            <a:off x="0" y="1960"/>
            <a:ext cx="10099389" cy="693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2245A71-DAC6-4F10-B603-D74ACDD5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25" y="0"/>
            <a:ext cx="10515600" cy="900979"/>
          </a:xfrm>
        </p:spPr>
        <p:txBody>
          <a:bodyPr>
            <a:normAutofit/>
          </a:bodyPr>
          <a:lstStyle/>
          <a:p>
            <a:r>
              <a:rPr lang="en-US" altLang="zh-CN" dirty="0"/>
              <a:t>Variable Pulse Width Modulation</a:t>
            </a:r>
            <a:endParaRPr lang="zh-CN" altLang="en-US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CC434F-2580-4F1D-89CF-B319BE851180}"/>
              </a:ext>
            </a:extLst>
          </p:cNvPr>
          <p:cNvSpPr/>
          <p:nvPr/>
        </p:nvSpPr>
        <p:spPr>
          <a:xfrm>
            <a:off x="201463" y="3411136"/>
            <a:ext cx="3795383" cy="3129239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75BBC5D-161B-4D21-98D6-5CBE79A05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4" y="3474786"/>
            <a:ext cx="1289740" cy="128974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EE4797E-F8BC-4B0D-B989-54BB9D91D05F}"/>
              </a:ext>
            </a:extLst>
          </p:cNvPr>
          <p:cNvSpPr/>
          <p:nvPr/>
        </p:nvSpPr>
        <p:spPr>
          <a:xfrm>
            <a:off x="851931" y="4063301"/>
            <a:ext cx="354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b="1" u="sng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Comfortable</a:t>
            </a:r>
            <a:r>
              <a:rPr kumimoji="1" lang="en-US" altLang="zh-CN" sz="2800" u="sng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 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34FDD2F-55F0-4F17-BB27-4DC5CFCF3EA6}"/>
              </a:ext>
            </a:extLst>
          </p:cNvPr>
          <p:cNvSpPr/>
          <p:nvPr/>
        </p:nvSpPr>
        <p:spPr>
          <a:xfrm>
            <a:off x="4198308" y="3411137"/>
            <a:ext cx="3795383" cy="3129239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BF20A83-D990-4B95-935B-9689B60C2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06" y="3356187"/>
            <a:ext cx="1319679" cy="131967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90098BC-4C19-4075-8C66-91E468E94099}"/>
              </a:ext>
            </a:extLst>
          </p:cNvPr>
          <p:cNvSpPr/>
          <p:nvPr/>
        </p:nvSpPr>
        <p:spPr>
          <a:xfrm>
            <a:off x="4863212" y="4063301"/>
            <a:ext cx="3829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b="1" u="sng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Compatible</a:t>
            </a:r>
            <a:r>
              <a:rPr kumimoji="1" lang="en-US" altLang="zh-CN" sz="2800" b="1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 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9464FCD-3015-4C27-8596-C23F5852FB6B}"/>
              </a:ext>
            </a:extLst>
          </p:cNvPr>
          <p:cNvSpPr/>
          <p:nvPr/>
        </p:nvSpPr>
        <p:spPr>
          <a:xfrm>
            <a:off x="8194793" y="3411137"/>
            <a:ext cx="3795383" cy="312923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A55EDA8-763D-45EB-B712-A840185D3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0343" y="3460284"/>
            <a:ext cx="1206034" cy="120603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4C53F28-677C-4B00-A11C-3D2D1899AC22}"/>
              </a:ext>
            </a:extLst>
          </p:cNvPr>
          <p:cNvSpPr/>
          <p:nvPr/>
        </p:nvSpPr>
        <p:spPr>
          <a:xfrm>
            <a:off x="9058940" y="4063301"/>
            <a:ext cx="3368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b="1" u="sng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Concurrent</a:t>
            </a:r>
            <a:endParaRPr lang="zh-CN" altLang="en-US" sz="2800" b="1" dirty="0">
              <a:solidFill>
                <a:srgbClr val="81308C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71FD740-8896-4553-A225-AED395FC6AFE}"/>
              </a:ext>
            </a:extLst>
          </p:cNvPr>
          <p:cNvSpPr/>
          <p:nvPr/>
        </p:nvSpPr>
        <p:spPr>
          <a:xfrm>
            <a:off x="651423" y="4915519"/>
            <a:ext cx="3795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Random frequency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No harmonics.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EC670AA-435B-4DFA-99CE-8FE2FD9D167F}"/>
              </a:ext>
            </a:extLst>
          </p:cNvPr>
          <p:cNvSpPr/>
          <p:nvPr/>
        </p:nvSpPr>
        <p:spPr>
          <a:xfrm>
            <a:off x="4293051" y="4915519"/>
            <a:ext cx="3605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Georgia" panose="02040502050405020303" pitchFamily="18" charset="0"/>
                <a:ea typeface="Microsoft YaHei" charset="0"/>
              </a:rPr>
              <a:t>Online configure </a:t>
            </a: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duty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Not impeding transmission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AE7FB81-F15E-4DCF-A8B4-F104843E4D2A}"/>
              </a:ext>
            </a:extLst>
          </p:cNvPr>
          <p:cNvSpPr/>
          <p:nvPr/>
        </p:nvSpPr>
        <p:spPr>
          <a:xfrm>
            <a:off x="8443076" y="4975755"/>
            <a:ext cx="3547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Similar to </a:t>
            </a:r>
            <a:r>
              <a:rPr kumimoji="1" lang="en-US" altLang="zh-CN" b="1" dirty="0">
                <a:latin typeface="Georgia" panose="02040502050405020303" pitchFamily="18" charset="0"/>
                <a:ea typeface="Microsoft YaHei" charset="0"/>
              </a:rPr>
              <a:t>CDMA</a:t>
            </a: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Each appliance has an </a:t>
            </a:r>
            <a:r>
              <a:rPr kumimoji="1" lang="en-US" altLang="zh-CN" b="1" dirty="0">
                <a:latin typeface="Georgia" panose="02040502050405020303" pitchFamily="18" charset="0"/>
                <a:ea typeface="Microsoft YaHei" charset="0"/>
              </a:rPr>
              <a:t>unique</a:t>
            </a: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 V-PRWM symbol.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Georgia" panose="02040502050405020303" pitchFamily="18" charset="0"/>
                <a:ea typeface="Microsoft YaHei" charset="0"/>
              </a:rPr>
              <a:t>Orthogonal</a:t>
            </a: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 to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>
              <a:latin typeface="Georgia" panose="02040502050405020303" pitchFamily="18" charset="0"/>
              <a:ea typeface="Microsoft YaHei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E12C6DC-C3EF-46D1-9198-03D5540FC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3" y="3666738"/>
            <a:ext cx="1316345" cy="131634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255977E-5AD3-4904-93F5-079CAFE7C7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01" y="3666738"/>
            <a:ext cx="1316345" cy="131634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D35E8DF-9DEE-4616-958D-8F2CC7E62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77" y="3666738"/>
            <a:ext cx="1316345" cy="131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Transmit Data Bits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68AF13-0BC0-4212-BC60-F405D9F7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24" y="1079336"/>
            <a:ext cx="5633151" cy="12974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2860F2F-E66D-4749-B48B-B3103CF50F95}"/>
              </a:ext>
            </a:extLst>
          </p:cNvPr>
          <p:cNvSpPr/>
          <p:nvPr/>
        </p:nvSpPr>
        <p:spPr>
          <a:xfrm>
            <a:off x="3876039" y="2376829"/>
            <a:ext cx="4439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  <a:cs typeface="Microsoft YaHei" charset="0"/>
              </a:rPr>
              <a:t>Illustration of bit encoding</a:t>
            </a:r>
            <a:endParaRPr lang="zh-CN" altLang="en-US" sz="20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68FDD2C-A51B-4BB1-A255-9ABFB2DCA119}"/>
                  </a:ext>
                </a:extLst>
              </p:cNvPr>
              <p:cNvSpPr/>
              <p:nvPr/>
            </p:nvSpPr>
            <p:spPr>
              <a:xfrm>
                <a:off x="1032932" y="2888332"/>
                <a:ext cx="10884747" cy="21268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latin typeface="Georgia" panose="02040502050405020303" pitchFamily="18" charset="0"/>
                    <a:ea typeface="Microsoft YaHei" charset="0"/>
                  </a:rPr>
                  <a:t>The time interval between two adjacent symbols can be used to encode data bits.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b="1" dirty="0">
                  <a:solidFill>
                    <a:srgbClr val="81308C"/>
                  </a:solidFill>
                  <a:latin typeface="Georgia" panose="02040502050405020303" pitchFamily="18" charset="0"/>
                  <a:ea typeface="Microsoft YaHei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81308C"/>
                    </a:solidFill>
                    <a:latin typeface="Georgia" panose="02040502050405020303" pitchFamily="18" charset="0"/>
                    <a:ea typeface="Microsoft YaHei" charset="0"/>
                  </a:rPr>
                  <a:t>N data bits </a:t>
                </a:r>
                <a:r>
                  <a:rPr kumimoji="1" lang="en-US" altLang="zh-CN" dirty="0">
                    <a:latin typeface="Georgia" panose="02040502050405020303" pitchFamily="18" charset="0"/>
                    <a:ea typeface="Microsoft YaHei" charset="0"/>
                  </a:rPr>
                  <a:t>can be mapped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81308C"/>
                            </a:solidFill>
                            <a:latin typeface="Cambria Math" panose="02040503050406030204" pitchFamily="18" charset="0"/>
                            <a:ea typeface="Microsoft YaHei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81308C"/>
                            </a:solidFill>
                            <a:latin typeface="Cambria Math" panose="02040503050406030204" pitchFamily="18" charset="0"/>
                            <a:ea typeface="Microsoft YaHei" charset="0"/>
                          </a:rPr>
                          <m:t>𝟐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81308C"/>
                            </a:solidFill>
                            <a:latin typeface="Cambria Math" panose="02040503050406030204" pitchFamily="18" charset="0"/>
                            <a:ea typeface="Microsoft YaHei" charset="0"/>
                          </a:rPr>
                          <m:t>𝑵</m:t>
                        </m:r>
                      </m:sup>
                    </m:sSup>
                  </m:oMath>
                </a14:m>
                <a:r>
                  <a:rPr kumimoji="1" lang="en-US" altLang="zh-CN" b="1" dirty="0">
                    <a:solidFill>
                      <a:srgbClr val="81308C"/>
                    </a:solidFill>
                    <a:latin typeface="Georgia" panose="02040502050405020303" pitchFamily="18" charset="0"/>
                    <a:ea typeface="Microsoft YaHei" charset="0"/>
                  </a:rPr>
                  <a:t> time interval</a:t>
                </a:r>
                <a:r>
                  <a:rPr kumimoji="1" lang="en-US" altLang="zh-CN" dirty="0">
                    <a:latin typeface="Georgia" panose="02040502050405020303" pitchFamily="18" charset="0"/>
                    <a:ea typeface="Microsoft YaHei" charset="0"/>
                  </a:rPr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dirty="0">
                  <a:latin typeface="Georgia" panose="02040502050405020303" pitchFamily="18" charset="0"/>
                  <a:ea typeface="Microsoft YaHei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kumimoji="1" lang="en-US" altLang="zh-CN" dirty="0">
                    <a:latin typeface="Georgia" panose="02040502050405020303" pitchFamily="18" charset="0"/>
                    <a:ea typeface="Microsoft YaHei" charset="0"/>
                  </a:rPr>
                  <a:t>           where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Microsoft YaHei" charset="0"/>
                      </a:rPr>
                      <m:t>𝛿</m:t>
                    </m:r>
                  </m:oMath>
                </a14:m>
                <a:r>
                  <a:rPr kumimoji="1" lang="zh-CN" altLang="en-US" dirty="0">
                    <a:latin typeface="Georgia" panose="02040502050405020303" pitchFamily="18" charset="0"/>
                    <a:ea typeface="Microsoft YaHei" charset="0"/>
                  </a:rPr>
                  <a:t> </a:t>
                </a:r>
                <a:r>
                  <a:rPr kumimoji="1" lang="en-US" altLang="zh-CN" dirty="0">
                    <a:latin typeface="Georgia" panose="02040502050405020303" pitchFamily="18" charset="0"/>
                    <a:ea typeface="Microsoft YaHei" charset="0"/>
                  </a:rPr>
                  <a:t>denotes time granularity,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Microsoft YaHei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Microsoft YaHei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Microsoft YaHei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Georgia" panose="02040502050405020303" pitchFamily="18" charset="0"/>
                    <a:ea typeface="Microsoft YaHei" charset="0"/>
                  </a:rPr>
                  <a:t> denotes the minimum symbol interval.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68FDD2C-A51B-4BB1-A255-9ABFB2DCA1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932" y="2888332"/>
                <a:ext cx="10884747" cy="2126801"/>
              </a:xfrm>
              <a:prstGeom prst="rect">
                <a:avLst/>
              </a:prstGeom>
              <a:blipFill>
                <a:blip r:embed="rId4"/>
                <a:stretch>
                  <a:fillRect b="-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7B5C21-AEF7-4D37-ACBA-67D6535C2C73}"/>
                  </a:ext>
                </a:extLst>
              </p:cNvPr>
              <p:cNvSpPr/>
              <p:nvPr/>
            </p:nvSpPr>
            <p:spPr>
              <a:xfrm>
                <a:off x="3876039" y="4205648"/>
                <a:ext cx="46983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  <m:t>𝑖𝑛𝑡𝑒𝑟𝑣𝑎𝑙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𝐾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𝛿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  <m:t>𝑚𝑖𝑛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, 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𝐾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=[0,1,…,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  <m:t>2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  <m:t>𝑁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7B5C21-AEF7-4D37-ACBA-67D6535C2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039" y="4205648"/>
                <a:ext cx="4698337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011066-2472-46ED-B5F1-8F13813D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20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Receiver Design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5CD4AFC-3522-4836-AC22-A55B59E95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209" y="900979"/>
            <a:ext cx="6565582" cy="219334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AE10DA6-0B7E-48FE-9193-B116495C0AC0}"/>
              </a:ext>
            </a:extLst>
          </p:cNvPr>
          <p:cNvSpPr/>
          <p:nvPr/>
        </p:nvSpPr>
        <p:spPr>
          <a:xfrm>
            <a:off x="3767478" y="3028890"/>
            <a:ext cx="4657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Illustration of the receiver design </a:t>
            </a:r>
            <a:endParaRPr lang="zh-CN" altLang="en-US" sz="2000" dirty="0">
              <a:latin typeface="Georgia" panose="02040502050405020303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697181E-C369-4BA8-B227-0F6DD7CF0D12}"/>
              </a:ext>
            </a:extLst>
          </p:cNvPr>
          <p:cNvSpPr/>
          <p:nvPr/>
        </p:nvSpPr>
        <p:spPr>
          <a:xfrm>
            <a:off x="791175" y="3429000"/>
            <a:ext cx="10329266" cy="3365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matched filter is used to detect V-PWM symbols.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taking the known V-PWM symbols as templates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correlating templates with the received audio.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If a high correlation peaks is observed, then a V-PWN is detected.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receiver can output two types of information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Heartbeat</a:t>
            </a:r>
            <a:r>
              <a:rPr kumimoji="1" lang="en-US" altLang="zh-CN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If one V-PWM symbol is detected, we then know the corresponding appliance is ON. </a:t>
            </a:r>
            <a:r>
              <a:rPr kumimoji="1" lang="en-US" altLang="zh-CN" b="1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&lt;Appliance ID, timestamp, ON&gt;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 bits</a:t>
            </a:r>
            <a:r>
              <a:rPr kumimoji="1" lang="en-US" altLang="zh-CN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the receiver extracts the time intervals from the timestamps of heartbeats, and decode data bits from these intervals. </a:t>
            </a:r>
            <a:r>
              <a:rPr kumimoji="1" lang="en-US" altLang="zh-CN" b="1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&lt;Appliance ID, timestamp, Data Bits&gt;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E92DFAE-005F-41A6-B8E3-C549DDA3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621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Implementation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01C91B-2EB8-493F-A1F6-A51A97A6B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69"/>
          <a:stretch/>
        </p:blipFill>
        <p:spPr>
          <a:xfrm>
            <a:off x="6585123" y="1251931"/>
            <a:ext cx="5033841" cy="26760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1C561A-8D8E-48C6-AB26-4D52BAFE3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5" y="1251931"/>
            <a:ext cx="5907277" cy="298074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79DF0F5-16A3-4C8B-87BC-7ACB89256420}"/>
              </a:ext>
            </a:extLst>
          </p:cNvPr>
          <p:cNvSpPr/>
          <p:nvPr/>
        </p:nvSpPr>
        <p:spPr>
          <a:xfrm>
            <a:off x="1835817" y="4814364"/>
            <a:ext cx="2973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MotorBeat</a:t>
            </a:r>
            <a:r>
              <a:rPr kumimoji="1" lang="zh-CN" altLang="en-US" sz="2000" b="1" dirty="0">
                <a:latin typeface="Georgia" panose="02040502050405020303" pitchFamily="18" charset="0"/>
                <a:ea typeface="Microsoft YaHei" charset="0"/>
              </a:rPr>
              <a:t> </a:t>
            </a:r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Prototype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D8EDE2-E3F4-4A8B-A463-A362C68B1244}"/>
              </a:ext>
            </a:extLst>
          </p:cNvPr>
          <p:cNvSpPr/>
          <p:nvPr/>
        </p:nvSpPr>
        <p:spPr>
          <a:xfrm>
            <a:off x="6980308" y="4814362"/>
            <a:ext cx="4243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Appliances used for evaluation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2CBA88D-FDB9-43B0-BAA5-A5E1CCA7D2F1}"/>
              </a:ext>
            </a:extLst>
          </p:cNvPr>
          <p:cNvSpPr/>
          <p:nvPr/>
        </p:nvSpPr>
        <p:spPr>
          <a:xfrm>
            <a:off x="6783677" y="4048004"/>
            <a:ext cx="1383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Toothbrush</a:t>
            </a:r>
          </a:p>
          <a:p>
            <a:pPr algn="ctr"/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(TB)</a:t>
            </a:r>
            <a:endParaRPr lang="zh-CN" altLang="en-US" dirty="0">
              <a:latin typeface="Georgia" panose="02040502050405020303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074DB63-9FA0-4F7B-BE46-0BCAAB98951C}"/>
              </a:ext>
            </a:extLst>
          </p:cNvPr>
          <p:cNvSpPr/>
          <p:nvPr/>
        </p:nvSpPr>
        <p:spPr>
          <a:xfrm>
            <a:off x="8674664" y="4048004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Fan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5351593-49B5-4352-B449-334DB4F43A4B}"/>
              </a:ext>
            </a:extLst>
          </p:cNvPr>
          <p:cNvSpPr/>
          <p:nvPr/>
        </p:nvSpPr>
        <p:spPr>
          <a:xfrm>
            <a:off x="9334271" y="4048005"/>
            <a:ext cx="2830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Blood Pressure Monitor</a:t>
            </a:r>
            <a:r>
              <a:rPr kumimoji="1" lang="zh-CN" altLang="en-US" dirty="0">
                <a:latin typeface="Georgia" panose="02040502050405020303" pitchFamily="18" charset="0"/>
                <a:ea typeface="Microsoft YaHei" charset="0"/>
              </a:rPr>
              <a:t>（</a:t>
            </a:r>
            <a:r>
              <a:rPr kumimoji="1" lang="en-US" altLang="zh-CN" dirty="0">
                <a:latin typeface="Georgia" panose="02040502050405020303" pitchFamily="18" charset="0"/>
                <a:ea typeface="Microsoft YaHei" charset="0"/>
              </a:rPr>
              <a:t>BPM</a:t>
            </a:r>
            <a:r>
              <a:rPr kumimoji="1" lang="zh-CN" altLang="en-US" dirty="0">
                <a:latin typeface="Georgia" panose="02040502050405020303" pitchFamily="18" charset="0"/>
                <a:ea typeface="Microsoft YaHei" charset="0"/>
              </a:rPr>
              <a:t>）</a:t>
            </a:r>
            <a:endParaRPr lang="zh-CN" altLang="en-US" dirty="0">
              <a:latin typeface="Georgia" panose="02040502050405020303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6CA633-62FC-437F-BFE7-B81AEE13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787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3852CC-7BC5-4D09-8C38-CC87C8B82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Heartbeat Detection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07C5AC-C3F3-4E89-8514-1ACCF5F07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r="51115" b="58992"/>
          <a:stretch/>
        </p:blipFill>
        <p:spPr>
          <a:xfrm>
            <a:off x="157162" y="1356366"/>
            <a:ext cx="3347934" cy="20054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E7BA21-6F35-4091-BF95-3AFF0D4C8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t="49680" r="56289" b="8498"/>
          <a:stretch/>
        </p:blipFill>
        <p:spPr>
          <a:xfrm>
            <a:off x="6188868" y="1325664"/>
            <a:ext cx="3030846" cy="20361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A818EC-8AC0-40F2-B93A-250E7B379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1" t="1574" r="9362" b="57418"/>
          <a:stretch/>
        </p:blipFill>
        <p:spPr>
          <a:xfrm>
            <a:off x="3079137" y="1444191"/>
            <a:ext cx="2823376" cy="20054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C97BF1-03D7-4BA5-96BA-7E7346A73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8" t="49680" r="8195" b="7967"/>
          <a:stretch/>
        </p:blipFill>
        <p:spPr>
          <a:xfrm>
            <a:off x="9219714" y="1356366"/>
            <a:ext cx="2859495" cy="203612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2E8465C-D8D2-4996-8CF0-27CE56A534AC}"/>
              </a:ext>
            </a:extLst>
          </p:cNvPr>
          <p:cNvSpPr/>
          <p:nvPr/>
        </p:nvSpPr>
        <p:spPr>
          <a:xfrm>
            <a:off x="856882" y="3361785"/>
            <a:ext cx="18245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Distance</a:t>
            </a:r>
            <a:r>
              <a:rPr lang="zh-CN" altLang="en-US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0.5m</a:t>
            </a:r>
            <a:endParaRPr lang="zh-CN" altLang="en-US" sz="2000" dirty="0"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1E4D54E-5583-46B0-B6A8-2734C244D456}"/>
              </a:ext>
            </a:extLst>
          </p:cNvPr>
          <p:cNvSpPr/>
          <p:nvPr/>
        </p:nvSpPr>
        <p:spPr>
          <a:xfrm>
            <a:off x="3943162" y="3361785"/>
            <a:ext cx="1604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Distance</a:t>
            </a:r>
            <a:r>
              <a:rPr lang="zh-CN" altLang="en-US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2m</a:t>
            </a:r>
            <a:endParaRPr lang="zh-CN" altLang="en-US" sz="2000" dirty="0"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DC617F-6FDE-4C49-94EA-8B5C927CC616}"/>
              </a:ext>
            </a:extLst>
          </p:cNvPr>
          <p:cNvSpPr/>
          <p:nvPr/>
        </p:nvSpPr>
        <p:spPr>
          <a:xfrm>
            <a:off x="6997197" y="3361785"/>
            <a:ext cx="1608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Distance</a:t>
            </a:r>
            <a:r>
              <a:rPr lang="zh-CN" altLang="en-US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6m</a:t>
            </a:r>
            <a:endParaRPr lang="zh-CN" altLang="en-US" sz="2000" dirty="0"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DDC4996-B61F-45EC-A282-3E7BC6A92EA5}"/>
              </a:ext>
            </a:extLst>
          </p:cNvPr>
          <p:cNvSpPr/>
          <p:nvPr/>
        </p:nvSpPr>
        <p:spPr>
          <a:xfrm>
            <a:off x="9970916" y="3361785"/>
            <a:ext cx="1729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Distance</a:t>
            </a:r>
            <a:r>
              <a:rPr lang="zh-CN" altLang="en-US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10m</a:t>
            </a:r>
            <a:endParaRPr lang="zh-CN" altLang="en-US" sz="2000" dirty="0"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939D04F-EEB6-4AAF-80F8-3B182A92DB6A}"/>
              </a:ext>
            </a:extLst>
          </p:cNvPr>
          <p:cNvSpPr/>
          <p:nvPr/>
        </p:nvSpPr>
        <p:spPr>
          <a:xfrm>
            <a:off x="1074327" y="3735645"/>
            <a:ext cx="9265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Heartbeat detection accuracy vs. symbol length in different distances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CAACC20-248B-4650-88BE-2AF7DD7AF55D}"/>
              </a:ext>
            </a:extLst>
          </p:cNvPr>
          <p:cNvSpPr/>
          <p:nvPr/>
        </p:nvSpPr>
        <p:spPr>
          <a:xfrm>
            <a:off x="1769151" y="4522457"/>
            <a:ext cx="93949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</a:rPr>
              <a:t>The detection accuracy increases as the symbol length increases.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</a:rPr>
              <a:t>The performance also varies across appliances. the fan performs worst since its rotating blades introduce the most noise.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</a:rPr>
              <a:t>The communication range can be up to 10 m.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B6B0C37-4AFE-4510-8E20-39E1D01F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10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50DE28-807C-47BB-9DF8-205DC05C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Bit Error Rate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949711-084D-45FC-8BD1-949FC4795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60" y="961927"/>
            <a:ext cx="8767599" cy="24670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C101630-20DD-49D6-A8AA-956381DCD429}"/>
              </a:ext>
            </a:extLst>
          </p:cNvPr>
          <p:cNvSpPr/>
          <p:nvPr/>
        </p:nvSpPr>
        <p:spPr>
          <a:xfrm>
            <a:off x="3098107" y="3320745"/>
            <a:ext cx="1604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Distance</a:t>
            </a:r>
            <a:r>
              <a:rPr lang="zh-CN" altLang="en-US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2m</a:t>
            </a:r>
            <a:endParaRPr lang="zh-CN" altLang="en-US" sz="2000" dirty="0"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617509B-7AAC-4A36-8E4F-48CB00437F83}"/>
              </a:ext>
            </a:extLst>
          </p:cNvPr>
          <p:cNvSpPr/>
          <p:nvPr/>
        </p:nvSpPr>
        <p:spPr>
          <a:xfrm>
            <a:off x="7691673" y="3320745"/>
            <a:ext cx="1729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Distance</a:t>
            </a:r>
            <a:r>
              <a:rPr lang="zh-CN" altLang="en-US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10m</a:t>
            </a:r>
            <a:endParaRPr lang="zh-CN" altLang="en-US" sz="2000" dirty="0"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62A72A-6E4C-4587-BE7E-955DC7900412}"/>
              </a:ext>
            </a:extLst>
          </p:cNvPr>
          <p:cNvSpPr/>
          <p:nvPr/>
        </p:nvSpPr>
        <p:spPr>
          <a:xfrm>
            <a:off x="3018875" y="3751790"/>
            <a:ext cx="6154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BER vs. time resolution at different distances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1AA226-A526-434C-BD1B-E6A35C25F3F5}"/>
              </a:ext>
            </a:extLst>
          </p:cNvPr>
          <p:cNvSpPr/>
          <p:nvPr/>
        </p:nvSpPr>
        <p:spPr>
          <a:xfrm>
            <a:off x="1965960" y="4617305"/>
            <a:ext cx="93949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</a:rPr>
              <a:t>As the symbol length increases, the BER increases.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</a:rPr>
              <a:t>However, the throughput will decrease as the symbol length increases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</a:rPr>
              <a:t>The throughputs are 195.8 bps, 102.6 bps, 53.7 bps, 28.1 bps, 14.6 bps, and 7.6 bps when the symbol length is increased from 0.0625s to 2s.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A68442E-40A7-4B33-994A-078D6C616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804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84911E-06B1-462B-8118-24CF832A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 Motors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6F7B364-B10C-406F-A2F0-0FEF7BD57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86"/>
          <a:stretch/>
        </p:blipFill>
        <p:spPr>
          <a:xfrm>
            <a:off x="4176819" y="1226367"/>
            <a:ext cx="8015181" cy="22026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DF79C5-F862-4D21-B027-DE2FE01C4E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84"/>
          <a:stretch/>
        </p:blipFill>
        <p:spPr>
          <a:xfrm>
            <a:off x="482931" y="1334263"/>
            <a:ext cx="3413352" cy="216368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89A27B3-11E1-47C5-B3A2-DEC264AAC015}"/>
              </a:ext>
            </a:extLst>
          </p:cNvPr>
          <p:cNvSpPr/>
          <p:nvPr/>
        </p:nvSpPr>
        <p:spPr>
          <a:xfrm>
            <a:off x="818077" y="3829365"/>
            <a:ext cx="2743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10 different motors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1E256F5-9572-40B0-8DEF-41EA50882F28}"/>
                  </a:ext>
                </a:extLst>
              </p:cNvPr>
              <p:cNvSpPr/>
              <p:nvPr/>
            </p:nvSpPr>
            <p:spPr>
              <a:xfrm>
                <a:off x="5403423" y="3829365"/>
                <a:ext cx="5561972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CN" sz="2000" b="1" dirty="0">
                    <a:solidFill>
                      <a:schemeClr val="tx1"/>
                    </a:solidFill>
                    <a:latin typeface="Georgia" panose="02040502050405020303" pitchFamily="18" charset="0"/>
                    <a:ea typeface="Microsoft YaHei" charset="0"/>
                  </a:rPr>
                  <a:t>Performance across 10 motors</a:t>
                </a:r>
              </a:p>
              <a:p>
                <a:pPr algn="ctr"/>
                <a:r>
                  <a:rPr kumimoji="1" lang="en-US" altLang="zh-CN" sz="2000" b="1" dirty="0">
                    <a:solidFill>
                      <a:schemeClr val="tx1"/>
                    </a:solidFill>
                    <a:latin typeface="Georgia" panose="02040502050405020303" pitchFamily="18" charset="0"/>
                    <a:ea typeface="Microsoft YaHei" charset="0"/>
                  </a:rPr>
                  <a:t>(Distance = 6m, Symbol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charset="0"/>
                          </a:rPr>
                        </m:ctrlPr>
                      </m:sSubPr>
                      <m:e>
                        <m: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charset="0"/>
                          </a:rPr>
                          <m:t>𝑳</m:t>
                        </m:r>
                      </m:e>
                      <m:sub>
                        <m: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charset="0"/>
                          </a:rPr>
                          <m:t>𝒔𝒚𝒎</m:t>
                        </m:r>
                      </m:sub>
                    </m:sSub>
                    <m:r>
                      <a:rPr kumimoji="1"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charset="0"/>
                      </a:rPr>
                      <m:t>=</m:t>
                    </m:r>
                    <m:r>
                      <a:rPr kumimoji="1"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charset="0"/>
                      </a:rPr>
                      <m:t>𝟏</m:t>
                    </m:r>
                    <m:r>
                      <a:rPr kumimoji="1"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charset="0"/>
                      </a:rPr>
                      <m:t>𝒔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)</a:t>
                </a:r>
                <a:endParaRPr lang="zh-CN" altLang="en-US" sz="2000" b="1" dirty="0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1E256F5-9572-40B0-8DEF-41EA50882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423" y="3829365"/>
                <a:ext cx="5561972" cy="736035"/>
              </a:xfrm>
              <a:prstGeom prst="rect">
                <a:avLst/>
              </a:prstGeom>
              <a:blipFill>
                <a:blip r:embed="rId5"/>
                <a:stretch>
                  <a:fillRect l="-657" t="-4959" r="-657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28932E5E-449B-4E5E-96CD-5A4AED057F7B}"/>
              </a:ext>
            </a:extLst>
          </p:cNvPr>
          <p:cNvSpPr/>
          <p:nvPr/>
        </p:nvSpPr>
        <p:spPr>
          <a:xfrm>
            <a:off x="5107774" y="3449313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Georgia" panose="02040502050405020303" pitchFamily="18" charset="0"/>
                <a:ea typeface="微软雅黑" panose="020B0503020204020204" pitchFamily="34" charset="-122"/>
              </a:rPr>
              <a:t>Heartbeat Detection</a:t>
            </a:r>
            <a:endParaRPr lang="zh-CN" altLang="en-US" dirty="0"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4F7CC8F-BC3E-418B-B876-5BBFB50762EC}"/>
              </a:ext>
            </a:extLst>
          </p:cNvPr>
          <p:cNvSpPr/>
          <p:nvPr/>
        </p:nvSpPr>
        <p:spPr>
          <a:xfrm>
            <a:off x="10108506" y="3449313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Georgia" panose="02040502050405020303" pitchFamily="18" charset="0"/>
                <a:ea typeface="微软雅黑" panose="020B0503020204020204" pitchFamily="34" charset="-122"/>
              </a:rPr>
              <a:t>BER</a:t>
            </a:r>
            <a:endParaRPr lang="zh-CN" altLang="en-US" dirty="0"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5E722B5-0761-4947-B532-3FB538113354}"/>
              </a:ext>
            </a:extLst>
          </p:cNvPr>
          <p:cNvSpPr/>
          <p:nvPr/>
        </p:nvSpPr>
        <p:spPr>
          <a:xfrm>
            <a:off x="2189606" y="4780399"/>
            <a:ext cx="93949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</a:rPr>
              <a:t>MotorBeat can be applied to various motors.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Georgia" panose="02040502050405020303" pitchFamily="18" charset="0"/>
                <a:ea typeface="微软雅黑" panose="020B0503020204020204" pitchFamily="34" charset="-122"/>
              </a:rPr>
              <a:t>The side-channel does exist in various motors.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9ED0E5A-5163-4483-8921-D6A4A20D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61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249F8A-B50B-4D6E-A853-8FFC0B08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Appliances</a:t>
            </a:r>
            <a:endParaRPr lang="zh-CN" altLang="en-US" dirty="0"/>
          </a:p>
        </p:txBody>
      </p:sp>
      <p:pic>
        <p:nvPicPr>
          <p:cNvPr id="7174" name="Picture 6" descr="Buy One Rechargeable Electric Toothbrush | Domayne AU">
            <a:extLst>
              <a:ext uri="{FF2B5EF4-FFF2-40B4-BE49-F238E27FC236}">
                <a16:creationId xmlns:a16="http://schemas.microsoft.com/office/drawing/2014/main" id="{6C1865F0-5417-49B3-A47E-CF325F8C0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r="21337"/>
          <a:stretch/>
        </p:blipFill>
        <p:spPr bwMode="auto">
          <a:xfrm>
            <a:off x="154643" y="1252889"/>
            <a:ext cx="1883750" cy="18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uy Alcedo Blood Pressure Monitor Upper Arm, Automatic Digital BP Machine  with Wide-Range Cuff for Home Use, LCD Screen, 2x120 Memory, Talking  Function Online in Hong Kong. B07PWYGRVG">
            <a:extLst>
              <a:ext uri="{FF2B5EF4-FFF2-40B4-BE49-F238E27FC236}">
                <a16:creationId xmlns:a16="http://schemas.microsoft.com/office/drawing/2014/main" id="{3049AB58-7497-4509-B65B-2CF912E0B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99" y="1314350"/>
            <a:ext cx="1659128" cy="162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hilips One Blade Pro Face Beard Trimmer Black | Techinn">
            <a:extLst>
              <a:ext uri="{FF2B5EF4-FFF2-40B4-BE49-F238E27FC236}">
                <a16:creationId xmlns:a16="http://schemas.microsoft.com/office/drawing/2014/main" id="{8D99530F-5D99-4FE0-B88B-EEC363A0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63" y="3900196"/>
            <a:ext cx="2004658" cy="20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Buy NutriBullet ZNBF30400Z Blender 1200 Watts, 1200W, Dark Gray Online in  Hong Kong. B07VLHW2T8">
            <a:extLst>
              <a:ext uri="{FF2B5EF4-FFF2-40B4-BE49-F238E27FC236}">
                <a16:creationId xmlns:a16="http://schemas.microsoft.com/office/drawing/2014/main" id="{E1D4A2A1-E4FA-4107-8269-9AB9784D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38" y="3985543"/>
            <a:ext cx="1763556" cy="1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Philips HR3740/00 Viva Collection 450W Kneader mixer White, Techinn">
            <a:extLst>
              <a:ext uri="{FF2B5EF4-FFF2-40B4-BE49-F238E27FC236}">
                <a16:creationId xmlns:a16="http://schemas.microsoft.com/office/drawing/2014/main" id="{32EB0E0D-2D92-4D4E-8099-2A0D1C02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53" y="3958272"/>
            <a:ext cx="1905627" cy="190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Rechargeable cooling fan | Dimplex">
            <a:extLst>
              <a:ext uri="{FF2B5EF4-FFF2-40B4-BE49-F238E27FC236}">
                <a16:creationId xmlns:a16="http://schemas.microsoft.com/office/drawing/2014/main" id="{36E848F4-5B60-4060-99E4-CC32AC71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048" y="3517867"/>
            <a:ext cx="2671193" cy="267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Drop Ultrasonic Cool Mist Humidifier - Crane: Design for Better Living">
            <a:extLst>
              <a:ext uri="{FF2B5EF4-FFF2-40B4-BE49-F238E27FC236}">
                <a16:creationId xmlns:a16="http://schemas.microsoft.com/office/drawing/2014/main" id="{742BD2B7-0392-4205-B38A-B9DDE1EB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20" y="3814904"/>
            <a:ext cx="2269452" cy="226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Electric shaver HQ906/15 | Philips">
            <a:extLst>
              <a:ext uri="{FF2B5EF4-FFF2-40B4-BE49-F238E27FC236}">
                <a16:creationId xmlns:a16="http://schemas.microsoft.com/office/drawing/2014/main" id="{58E4289F-B055-419F-B716-A269FA7A9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8"/>
          <a:stretch/>
        </p:blipFill>
        <p:spPr bwMode="auto">
          <a:xfrm>
            <a:off x="2600466" y="3895151"/>
            <a:ext cx="974204" cy="198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Y IMPACT 6-Speed Electrical Outlet Black Electronic Pulse Massager in the  Personal Care &amp; Accessories department at Lowes.com">
            <a:extLst>
              <a:ext uri="{FF2B5EF4-FFF2-40B4-BE49-F238E27FC236}">
                <a16:creationId xmlns:a16="http://schemas.microsoft.com/office/drawing/2014/main" id="{0C2F5869-1792-4F19-9193-488BC516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61" y="1109908"/>
            <a:ext cx="1928102" cy="2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Xiaomi Mi Ionic Hair Dryer - Xiaomi Store">
            <a:extLst>
              <a:ext uri="{FF2B5EF4-FFF2-40B4-BE49-F238E27FC236}">
                <a16:creationId xmlns:a16="http://schemas.microsoft.com/office/drawing/2014/main" id="{6C0C8D53-2157-4597-AF69-3141FB52B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44" y="998935"/>
            <a:ext cx="2309896" cy="230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Buy Tineco iFLOOR Cordless Wet Dry Vacuum Cleaner and Mop, Powerful  One-Step Cleaning for Hard Floors, Great for Sticky Messes and Pet Hair  Online in Hong Kong. B07M5SND7X">
            <a:extLst>
              <a:ext uri="{FF2B5EF4-FFF2-40B4-BE49-F238E27FC236}">
                <a16:creationId xmlns:a16="http://schemas.microsoft.com/office/drawing/2014/main" id="{C55383AB-029F-41DE-95B4-7FC6B652E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603" y="1279362"/>
            <a:ext cx="999701" cy="202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Braun KF 520/1 PurAroma CafeHouse Drip Coffee Maker White, Techinn">
            <a:extLst>
              <a:ext uri="{FF2B5EF4-FFF2-40B4-BE49-F238E27FC236}">
                <a16:creationId xmlns:a16="http://schemas.microsoft.com/office/drawing/2014/main" id="{0A18CE6C-3CC1-498C-8830-58717DE9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53" y="1183293"/>
            <a:ext cx="2102855" cy="210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9EDDA935-66C1-4A0F-8004-56C08F9F0411}"/>
              </a:ext>
            </a:extLst>
          </p:cNvPr>
          <p:cNvGrpSpPr/>
          <p:nvPr/>
        </p:nvGrpSpPr>
        <p:grpSpPr>
          <a:xfrm>
            <a:off x="82027" y="1066616"/>
            <a:ext cx="12027946" cy="5346095"/>
            <a:chOff x="4093898" y="1165687"/>
            <a:chExt cx="11372166" cy="3359275"/>
          </a:xfrm>
        </p:grpSpPr>
        <p:sp>
          <p:nvSpPr>
            <p:cNvPr id="9" name="AutoShape 4" descr="https://static.thcdn.com/images/large/webp/productimg/1600/1600/11446328-1964512572300817.png">
              <a:extLst>
                <a:ext uri="{FF2B5EF4-FFF2-40B4-BE49-F238E27FC236}">
                  <a16:creationId xmlns:a16="http://schemas.microsoft.com/office/drawing/2014/main" id="{F41D38D6-D055-4B9E-8C06-8ED2CFC017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52FE077-317D-45D1-BECE-ABF0E2169560}"/>
                </a:ext>
              </a:extLst>
            </p:cNvPr>
            <p:cNvSpPr/>
            <p:nvPr/>
          </p:nvSpPr>
          <p:spPr>
            <a:xfrm>
              <a:off x="4093898" y="1165687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2B7D013-E169-4E55-BE65-6E8E1499658B}"/>
                </a:ext>
              </a:extLst>
            </p:cNvPr>
            <p:cNvSpPr/>
            <p:nvPr/>
          </p:nvSpPr>
          <p:spPr>
            <a:xfrm>
              <a:off x="5989259" y="1165687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3EAE9AF-B712-487A-885B-2FD6AE09AF8D}"/>
                </a:ext>
              </a:extLst>
            </p:cNvPr>
            <p:cNvSpPr/>
            <p:nvPr/>
          </p:nvSpPr>
          <p:spPr>
            <a:xfrm>
              <a:off x="7884620" y="1165687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871EED1-BC35-481C-9F1C-F548C2DB0882}"/>
                </a:ext>
              </a:extLst>
            </p:cNvPr>
            <p:cNvSpPr/>
            <p:nvPr/>
          </p:nvSpPr>
          <p:spPr>
            <a:xfrm>
              <a:off x="9779981" y="1168018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3EC6E12-1DD9-44BC-A2DE-D2F65D99345D}"/>
                </a:ext>
              </a:extLst>
            </p:cNvPr>
            <p:cNvSpPr/>
            <p:nvPr/>
          </p:nvSpPr>
          <p:spPr>
            <a:xfrm>
              <a:off x="11675342" y="1168018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D399AA3D-DA14-4BB2-9959-9433304DC265}"/>
                </a:ext>
              </a:extLst>
            </p:cNvPr>
            <p:cNvSpPr/>
            <p:nvPr/>
          </p:nvSpPr>
          <p:spPr>
            <a:xfrm>
              <a:off x="13570703" y="1168018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9C67358-0380-4639-8924-3EEA22DCDA5E}"/>
                </a:ext>
              </a:extLst>
            </p:cNvPr>
            <p:cNvSpPr/>
            <p:nvPr/>
          </p:nvSpPr>
          <p:spPr>
            <a:xfrm>
              <a:off x="4093898" y="2844159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51948D4-42E7-4487-AFBD-0E82E5BA4897}"/>
                </a:ext>
              </a:extLst>
            </p:cNvPr>
            <p:cNvSpPr/>
            <p:nvPr/>
          </p:nvSpPr>
          <p:spPr>
            <a:xfrm>
              <a:off x="5989259" y="2844159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3CAE7A8-926E-483A-AB1C-5CAB3A9568E1}"/>
                </a:ext>
              </a:extLst>
            </p:cNvPr>
            <p:cNvSpPr/>
            <p:nvPr/>
          </p:nvSpPr>
          <p:spPr>
            <a:xfrm>
              <a:off x="7884620" y="2844159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1FBF7AA-5079-41B5-B240-5966649BF17B}"/>
                </a:ext>
              </a:extLst>
            </p:cNvPr>
            <p:cNvSpPr/>
            <p:nvPr/>
          </p:nvSpPr>
          <p:spPr>
            <a:xfrm>
              <a:off x="9779981" y="2846490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D4FF3FA-E972-479F-B3A4-DA5FB1634EF8}"/>
                </a:ext>
              </a:extLst>
            </p:cNvPr>
            <p:cNvSpPr/>
            <p:nvPr/>
          </p:nvSpPr>
          <p:spPr>
            <a:xfrm>
              <a:off x="11675342" y="2846490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D76010E-9FEB-4928-A03A-72464EF3DC45}"/>
                </a:ext>
              </a:extLst>
            </p:cNvPr>
            <p:cNvSpPr/>
            <p:nvPr/>
          </p:nvSpPr>
          <p:spPr>
            <a:xfrm>
              <a:off x="13570703" y="2846490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F39AB7-3012-42FE-B912-CE8C305E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124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249F8A-B50B-4D6E-A853-8FFC0B08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Island</a:t>
            </a:r>
            <a:endParaRPr lang="zh-CN" altLang="en-US" dirty="0"/>
          </a:p>
        </p:txBody>
      </p:sp>
      <p:pic>
        <p:nvPicPr>
          <p:cNvPr id="7174" name="Picture 6" descr="Buy One Rechargeable Electric Toothbrush | Domayne AU">
            <a:extLst>
              <a:ext uri="{FF2B5EF4-FFF2-40B4-BE49-F238E27FC236}">
                <a16:creationId xmlns:a16="http://schemas.microsoft.com/office/drawing/2014/main" id="{6C1865F0-5417-49B3-A47E-CF325F8C0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r="21337"/>
          <a:stretch/>
        </p:blipFill>
        <p:spPr bwMode="auto">
          <a:xfrm>
            <a:off x="154643" y="1252889"/>
            <a:ext cx="1883750" cy="18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uy Alcedo Blood Pressure Monitor Upper Arm, Automatic Digital BP Machine  with Wide-Range Cuff for Home Use, LCD Screen, 2x120 Memory, Talking  Function Online in Hong Kong. B07PWYGRVG">
            <a:extLst>
              <a:ext uri="{FF2B5EF4-FFF2-40B4-BE49-F238E27FC236}">
                <a16:creationId xmlns:a16="http://schemas.microsoft.com/office/drawing/2014/main" id="{3049AB58-7497-4509-B65B-2CF912E0B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99" y="1314350"/>
            <a:ext cx="1659128" cy="162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hilips One Blade Pro Face Beard Trimmer Black | Techinn">
            <a:extLst>
              <a:ext uri="{FF2B5EF4-FFF2-40B4-BE49-F238E27FC236}">
                <a16:creationId xmlns:a16="http://schemas.microsoft.com/office/drawing/2014/main" id="{8D99530F-5D99-4FE0-B88B-EEC363A0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63" y="3900196"/>
            <a:ext cx="2004658" cy="20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Buy NutriBullet ZNBF30400Z Blender 1200 Watts, 1200W, Dark Gray Online in  Hong Kong. B07VLHW2T8">
            <a:extLst>
              <a:ext uri="{FF2B5EF4-FFF2-40B4-BE49-F238E27FC236}">
                <a16:creationId xmlns:a16="http://schemas.microsoft.com/office/drawing/2014/main" id="{E1D4A2A1-E4FA-4107-8269-9AB9784D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38" y="3985543"/>
            <a:ext cx="1763556" cy="1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Philips HR3740/00 Viva Collection 450W Kneader mixer White, Techinn">
            <a:extLst>
              <a:ext uri="{FF2B5EF4-FFF2-40B4-BE49-F238E27FC236}">
                <a16:creationId xmlns:a16="http://schemas.microsoft.com/office/drawing/2014/main" id="{32EB0E0D-2D92-4D4E-8099-2A0D1C02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53" y="3958272"/>
            <a:ext cx="1905627" cy="190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Rechargeable cooling fan | Dimplex">
            <a:extLst>
              <a:ext uri="{FF2B5EF4-FFF2-40B4-BE49-F238E27FC236}">
                <a16:creationId xmlns:a16="http://schemas.microsoft.com/office/drawing/2014/main" id="{36E848F4-5B60-4060-99E4-CC32AC71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048" y="3517867"/>
            <a:ext cx="2671193" cy="267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Drop Ultrasonic Cool Mist Humidifier - Crane: Design for Better Living">
            <a:extLst>
              <a:ext uri="{FF2B5EF4-FFF2-40B4-BE49-F238E27FC236}">
                <a16:creationId xmlns:a16="http://schemas.microsoft.com/office/drawing/2014/main" id="{742BD2B7-0392-4205-B38A-B9DDE1EB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20" y="3814904"/>
            <a:ext cx="2269452" cy="226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Electric shaver HQ906/15 | Philips">
            <a:extLst>
              <a:ext uri="{FF2B5EF4-FFF2-40B4-BE49-F238E27FC236}">
                <a16:creationId xmlns:a16="http://schemas.microsoft.com/office/drawing/2014/main" id="{58E4289F-B055-419F-B716-A269FA7A9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8"/>
          <a:stretch/>
        </p:blipFill>
        <p:spPr bwMode="auto">
          <a:xfrm>
            <a:off x="2600466" y="3895151"/>
            <a:ext cx="974204" cy="198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Y IMPACT 6-Speed Electrical Outlet Black Electronic Pulse Massager in the  Personal Care &amp; Accessories department at Lowes.com">
            <a:extLst>
              <a:ext uri="{FF2B5EF4-FFF2-40B4-BE49-F238E27FC236}">
                <a16:creationId xmlns:a16="http://schemas.microsoft.com/office/drawing/2014/main" id="{0C2F5869-1792-4F19-9193-488BC516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61" y="1109908"/>
            <a:ext cx="1928102" cy="2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Xiaomi Mi Ionic Hair Dryer - Xiaomi Store">
            <a:extLst>
              <a:ext uri="{FF2B5EF4-FFF2-40B4-BE49-F238E27FC236}">
                <a16:creationId xmlns:a16="http://schemas.microsoft.com/office/drawing/2014/main" id="{6C0C8D53-2157-4597-AF69-3141FB52B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44" y="998935"/>
            <a:ext cx="2309896" cy="230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Buy Tineco iFLOOR Cordless Wet Dry Vacuum Cleaner and Mop, Powerful  One-Step Cleaning for Hard Floors, Great for Sticky Messes and Pet Hair  Online in Hong Kong. B07M5SND7X">
            <a:extLst>
              <a:ext uri="{FF2B5EF4-FFF2-40B4-BE49-F238E27FC236}">
                <a16:creationId xmlns:a16="http://schemas.microsoft.com/office/drawing/2014/main" id="{C55383AB-029F-41DE-95B4-7FC6B652E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603" y="1279362"/>
            <a:ext cx="999701" cy="202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Braun KF 520/1 PurAroma CafeHouse Drip Coffee Maker White, Techinn">
            <a:extLst>
              <a:ext uri="{FF2B5EF4-FFF2-40B4-BE49-F238E27FC236}">
                <a16:creationId xmlns:a16="http://schemas.microsoft.com/office/drawing/2014/main" id="{0A18CE6C-3CC1-498C-8830-58717DE9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53" y="1183293"/>
            <a:ext cx="2102855" cy="210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9EDDA935-66C1-4A0F-8004-56C08F9F0411}"/>
              </a:ext>
            </a:extLst>
          </p:cNvPr>
          <p:cNvGrpSpPr/>
          <p:nvPr/>
        </p:nvGrpSpPr>
        <p:grpSpPr>
          <a:xfrm>
            <a:off x="82027" y="1066616"/>
            <a:ext cx="12027946" cy="5346095"/>
            <a:chOff x="4093898" y="1165687"/>
            <a:chExt cx="11372166" cy="3359275"/>
          </a:xfrm>
        </p:grpSpPr>
        <p:sp>
          <p:nvSpPr>
            <p:cNvPr id="9" name="AutoShape 4" descr="https://static.thcdn.com/images/large/webp/productimg/1600/1600/11446328-1964512572300817.png">
              <a:extLst>
                <a:ext uri="{FF2B5EF4-FFF2-40B4-BE49-F238E27FC236}">
                  <a16:creationId xmlns:a16="http://schemas.microsoft.com/office/drawing/2014/main" id="{F41D38D6-D055-4B9E-8C06-8ED2CFC017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52FE077-317D-45D1-BECE-ABF0E2169560}"/>
                </a:ext>
              </a:extLst>
            </p:cNvPr>
            <p:cNvSpPr/>
            <p:nvPr/>
          </p:nvSpPr>
          <p:spPr>
            <a:xfrm>
              <a:off x="4093898" y="1165687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2B7D013-E169-4E55-BE65-6E8E1499658B}"/>
                </a:ext>
              </a:extLst>
            </p:cNvPr>
            <p:cNvSpPr/>
            <p:nvPr/>
          </p:nvSpPr>
          <p:spPr>
            <a:xfrm>
              <a:off x="5989259" y="1165687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3EAE9AF-B712-487A-885B-2FD6AE09AF8D}"/>
                </a:ext>
              </a:extLst>
            </p:cNvPr>
            <p:cNvSpPr/>
            <p:nvPr/>
          </p:nvSpPr>
          <p:spPr>
            <a:xfrm>
              <a:off x="7884620" y="1165687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871EED1-BC35-481C-9F1C-F548C2DB0882}"/>
                </a:ext>
              </a:extLst>
            </p:cNvPr>
            <p:cNvSpPr/>
            <p:nvPr/>
          </p:nvSpPr>
          <p:spPr>
            <a:xfrm>
              <a:off x="9779981" y="1168018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3EC6E12-1DD9-44BC-A2DE-D2F65D99345D}"/>
                </a:ext>
              </a:extLst>
            </p:cNvPr>
            <p:cNvSpPr/>
            <p:nvPr/>
          </p:nvSpPr>
          <p:spPr>
            <a:xfrm>
              <a:off x="11675342" y="1168018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D399AA3D-DA14-4BB2-9959-9433304DC265}"/>
                </a:ext>
              </a:extLst>
            </p:cNvPr>
            <p:cNvSpPr/>
            <p:nvPr/>
          </p:nvSpPr>
          <p:spPr>
            <a:xfrm>
              <a:off x="13570703" y="1168018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9C67358-0380-4639-8924-3EEA22DCDA5E}"/>
                </a:ext>
              </a:extLst>
            </p:cNvPr>
            <p:cNvSpPr/>
            <p:nvPr/>
          </p:nvSpPr>
          <p:spPr>
            <a:xfrm>
              <a:off x="4093898" y="2844159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51948D4-42E7-4487-AFBD-0E82E5BA4897}"/>
                </a:ext>
              </a:extLst>
            </p:cNvPr>
            <p:cNvSpPr/>
            <p:nvPr/>
          </p:nvSpPr>
          <p:spPr>
            <a:xfrm>
              <a:off x="5989259" y="2844159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3CAE7A8-926E-483A-AB1C-5CAB3A9568E1}"/>
                </a:ext>
              </a:extLst>
            </p:cNvPr>
            <p:cNvSpPr/>
            <p:nvPr/>
          </p:nvSpPr>
          <p:spPr>
            <a:xfrm>
              <a:off x="7884620" y="2844159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1FBF7AA-5079-41B5-B240-5966649BF17B}"/>
                </a:ext>
              </a:extLst>
            </p:cNvPr>
            <p:cNvSpPr/>
            <p:nvPr/>
          </p:nvSpPr>
          <p:spPr>
            <a:xfrm>
              <a:off x="9779981" y="2846490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D4FF3FA-E972-479F-B3A4-DA5FB1634EF8}"/>
                </a:ext>
              </a:extLst>
            </p:cNvPr>
            <p:cNvSpPr/>
            <p:nvPr/>
          </p:nvSpPr>
          <p:spPr>
            <a:xfrm>
              <a:off x="11675342" y="2846490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D76010E-9FEB-4928-A03A-72464EF3DC45}"/>
                </a:ext>
              </a:extLst>
            </p:cNvPr>
            <p:cNvSpPr/>
            <p:nvPr/>
          </p:nvSpPr>
          <p:spPr>
            <a:xfrm>
              <a:off x="13570703" y="2846490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8E37C2C1-A456-4024-A4E9-B7D1CABDE1ED}"/>
              </a:ext>
            </a:extLst>
          </p:cNvPr>
          <p:cNvSpPr/>
          <p:nvPr/>
        </p:nvSpPr>
        <p:spPr>
          <a:xfrm>
            <a:off x="0" y="708661"/>
            <a:ext cx="12192000" cy="6149340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5EE8F44-C307-4E73-8D3D-504FD00F0F24}"/>
              </a:ext>
            </a:extLst>
          </p:cNvPr>
          <p:cNvGrpSpPr/>
          <p:nvPr/>
        </p:nvGrpSpPr>
        <p:grpSpPr>
          <a:xfrm>
            <a:off x="145586" y="812505"/>
            <a:ext cx="5087324" cy="4721634"/>
            <a:chOff x="12541281" y="2367198"/>
            <a:chExt cx="5087324" cy="4721634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0D40056-2DE6-4A99-BC8A-65E5899FBCC7}"/>
                </a:ext>
              </a:extLst>
            </p:cNvPr>
            <p:cNvSpPr/>
            <p:nvPr/>
          </p:nvSpPr>
          <p:spPr>
            <a:xfrm>
              <a:off x="12568524" y="2367198"/>
              <a:ext cx="5032839" cy="4721634"/>
            </a:xfrm>
            <a:prstGeom prst="roundRect">
              <a:avLst>
                <a:gd name="adj" fmla="val 781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5EA6C21D-7906-42DE-9355-226DB7821486}"/>
                </a:ext>
              </a:extLst>
            </p:cNvPr>
            <p:cNvGrpSpPr/>
            <p:nvPr/>
          </p:nvGrpSpPr>
          <p:grpSpPr>
            <a:xfrm>
              <a:off x="12541281" y="2535877"/>
              <a:ext cx="5087324" cy="4394800"/>
              <a:chOff x="684843" y="2448117"/>
              <a:chExt cx="5087324" cy="4394800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F0C2E0BB-8709-4221-A729-52A19CDA40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146"/>
              <a:stretch/>
            </p:blipFill>
            <p:spPr>
              <a:xfrm>
                <a:off x="939228" y="2629216"/>
                <a:ext cx="4082067" cy="3763642"/>
              </a:xfrm>
              <a:prstGeom prst="rect">
                <a:avLst/>
              </a:prstGeom>
            </p:spPr>
          </p:pic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969E32CE-32BC-4609-873A-014017F7F44F}"/>
                  </a:ext>
                </a:extLst>
              </p:cNvPr>
              <p:cNvSpPr/>
              <p:nvPr/>
            </p:nvSpPr>
            <p:spPr>
              <a:xfrm>
                <a:off x="684843" y="6042698"/>
                <a:ext cx="5087324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altLang="zh-CN" dirty="0">
                    <a:latin typeface="Georgia" panose="02040502050405020303" pitchFamily="18" charset="0"/>
                  </a:rPr>
                  <a:t>the sales volume of small appliances is </a:t>
                </a:r>
                <a:r>
                  <a:rPr lang="en" altLang="zh-CN" sz="2800" b="1" dirty="0">
                    <a:solidFill>
                      <a:srgbClr val="81308C"/>
                    </a:solidFill>
                    <a:latin typeface="Georgia" panose="02040502050405020303" pitchFamily="18" charset="0"/>
                  </a:rPr>
                  <a:t>8.3x</a:t>
                </a:r>
                <a:r>
                  <a:rPr lang="en" altLang="zh-CN" dirty="0">
                    <a:latin typeface="Georgia" panose="02040502050405020303" pitchFamily="18" charset="0"/>
                  </a:rPr>
                  <a:t> larger than that of major appliances 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04BBB027-B8F1-458F-89A8-FB8FE3508723}"/>
                  </a:ext>
                </a:extLst>
              </p:cNvPr>
              <p:cNvSpPr/>
              <p:nvPr/>
            </p:nvSpPr>
            <p:spPr>
              <a:xfrm>
                <a:off x="1354530" y="2448117"/>
                <a:ext cx="366474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dirty="0">
                    <a:latin typeface="Open Sans"/>
                  </a:rPr>
                  <a:t>Statista:</a:t>
                </a:r>
                <a:r>
                  <a:rPr lang="en-US" altLang="zh-CN" sz="1200" dirty="0">
                    <a:latin typeface="Open Sans"/>
                  </a:rPr>
                  <a:t> </a:t>
                </a:r>
                <a:r>
                  <a:rPr lang="en-US" altLang="zh-CN" sz="1200" b="1" dirty="0">
                    <a:latin typeface="Open Sans"/>
                  </a:rPr>
                  <a:t>Household appliances unit sales in the United States from 2012 to 2021</a:t>
                </a:r>
                <a:endParaRPr lang="zh-CN" altLang="en-US" sz="1200" dirty="0"/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0AAE3A9-1023-4CF5-8386-2A569FE2147D}"/>
              </a:ext>
            </a:extLst>
          </p:cNvPr>
          <p:cNvGrpSpPr/>
          <p:nvPr/>
        </p:nvGrpSpPr>
        <p:grpSpPr>
          <a:xfrm>
            <a:off x="5350008" y="812505"/>
            <a:ext cx="6635266" cy="4721634"/>
            <a:chOff x="13193359" y="1353989"/>
            <a:chExt cx="6635266" cy="4721634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6A68D52B-4737-4044-9542-A2910AA798AB}"/>
                </a:ext>
              </a:extLst>
            </p:cNvPr>
            <p:cNvSpPr/>
            <p:nvPr/>
          </p:nvSpPr>
          <p:spPr>
            <a:xfrm>
              <a:off x="13210668" y="1353989"/>
              <a:ext cx="6617957" cy="4721634"/>
            </a:xfrm>
            <a:prstGeom prst="roundRect">
              <a:avLst>
                <a:gd name="adj" fmla="val 781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4998495-5B13-44AA-A133-9E9609439E32}"/>
                </a:ext>
              </a:extLst>
            </p:cNvPr>
            <p:cNvSpPr/>
            <p:nvPr/>
          </p:nvSpPr>
          <p:spPr>
            <a:xfrm>
              <a:off x="13604385" y="1689551"/>
              <a:ext cx="601908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latin typeface="Open Sans"/>
                </a:rPr>
                <a:t>The sales, prices, ratios, and status indicators of small appliances (Amazon)</a:t>
              </a:r>
              <a:endParaRPr lang="zh-CN" altLang="en-US" sz="1200" dirty="0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0EE1CB3-4055-44D6-9369-B2460EE0F07A}"/>
                </a:ext>
              </a:extLst>
            </p:cNvPr>
            <p:cNvSpPr/>
            <p:nvPr/>
          </p:nvSpPr>
          <p:spPr>
            <a:xfrm>
              <a:off x="13193359" y="5190466"/>
              <a:ext cx="6617957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Georgia" panose="02040502050405020303" pitchFamily="18" charset="0"/>
                  <a:ea typeface="微软雅黑" panose="020B0503020204020204" pitchFamily="34" charset="-122"/>
                </a:rPr>
                <a:t>Small appliances contains rich status information, but only </a:t>
              </a:r>
              <a:r>
                <a:rPr lang="en-US" altLang="zh-CN" sz="2800" b="1" dirty="0">
                  <a:solidFill>
                    <a:srgbClr val="81308C"/>
                  </a:solidFill>
                  <a:latin typeface="Georgia" panose="02040502050405020303" pitchFamily="18" charset="0"/>
                  <a:ea typeface="微软雅黑" panose="020B0503020204020204" pitchFamily="34" charset="-122"/>
                </a:rPr>
                <a:t>1.2%</a:t>
              </a:r>
              <a:r>
                <a:rPr lang="en-US" altLang="zh-CN" b="1" dirty="0">
                  <a:latin typeface="Georgia" panose="02040502050405020303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dirty="0">
                  <a:latin typeface="Georgia" panose="02040502050405020303" pitchFamily="18" charset="0"/>
                  <a:ea typeface="微软雅黑" panose="020B0503020204020204" pitchFamily="34" charset="-122"/>
                </a:rPr>
                <a:t>of them are connected to the Internet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6B21532-7AC1-4291-AA5B-FE645B3C7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7270" y="2220183"/>
              <a:ext cx="6242990" cy="2810105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D5B8633-3058-4CC4-B03B-B7477BD40B98}"/>
              </a:ext>
            </a:extLst>
          </p:cNvPr>
          <p:cNvGrpSpPr/>
          <p:nvPr/>
        </p:nvGrpSpPr>
        <p:grpSpPr>
          <a:xfrm>
            <a:off x="571883" y="5679932"/>
            <a:ext cx="10857011" cy="1029189"/>
            <a:chOff x="395310" y="5691666"/>
            <a:chExt cx="10857011" cy="1029189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FDB3C838-8B61-49AC-BC45-57F56952E3DC}"/>
                </a:ext>
              </a:extLst>
            </p:cNvPr>
            <p:cNvSpPr/>
            <p:nvPr/>
          </p:nvSpPr>
          <p:spPr>
            <a:xfrm>
              <a:off x="395310" y="5691666"/>
              <a:ext cx="10857011" cy="1029189"/>
            </a:xfrm>
            <a:prstGeom prst="roundRect">
              <a:avLst>
                <a:gd name="adj" fmla="val 781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71B4680-674C-46A1-8CF7-75A533F59813}"/>
                </a:ext>
              </a:extLst>
            </p:cNvPr>
            <p:cNvSpPr/>
            <p:nvPr/>
          </p:nvSpPr>
          <p:spPr>
            <a:xfrm>
              <a:off x="605854" y="5717873"/>
              <a:ext cx="1047965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81308C"/>
                  </a:solidFill>
                  <a:latin typeface="Georgia" panose="02040502050405020303" pitchFamily="18" charset="0"/>
                  <a:ea typeface="Microsoft YaHei" charset="0"/>
                </a:rPr>
                <a:t>Problem</a:t>
              </a:r>
              <a:r>
                <a:rPr kumimoji="1" lang="en-US" altLang="zh-CN" sz="2800" b="1" dirty="0">
                  <a:latin typeface="Georgia" panose="02040502050405020303" pitchFamily="18" charset="0"/>
                  <a:ea typeface="Microsoft YaHei" charset="0"/>
                </a:rPr>
                <a:t>: Most appliances are isolated from the Internet, impeding the further development of smart home.</a:t>
              </a:r>
              <a:endParaRPr lang="zh-CN" altLang="en-US" sz="2800" b="1" dirty="0">
                <a:latin typeface="Georgia" panose="02040502050405020303" pitchFamily="18" charset="0"/>
              </a:endParaRPr>
            </a:p>
          </p:txBody>
        </p:sp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00C1E8-C4B6-4E8B-B7B9-6C2ADF47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6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249F8A-B50B-4D6E-A853-8FFC0B08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MotorBeat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EDDA935-66C1-4A0F-8004-56C08F9F0411}"/>
              </a:ext>
            </a:extLst>
          </p:cNvPr>
          <p:cNvGrpSpPr/>
          <p:nvPr/>
        </p:nvGrpSpPr>
        <p:grpSpPr>
          <a:xfrm>
            <a:off x="82027" y="1066616"/>
            <a:ext cx="12027946" cy="5346095"/>
            <a:chOff x="4093898" y="1165687"/>
            <a:chExt cx="11372166" cy="3359275"/>
          </a:xfrm>
        </p:grpSpPr>
        <p:sp>
          <p:nvSpPr>
            <p:cNvPr id="9" name="AutoShape 4" descr="https://static.thcdn.com/images/large/webp/productimg/1600/1600/11446328-1964512572300817.png">
              <a:extLst>
                <a:ext uri="{FF2B5EF4-FFF2-40B4-BE49-F238E27FC236}">
                  <a16:creationId xmlns:a16="http://schemas.microsoft.com/office/drawing/2014/main" id="{F41D38D6-D055-4B9E-8C06-8ED2CFC017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52FE077-317D-45D1-BECE-ABF0E2169560}"/>
                </a:ext>
              </a:extLst>
            </p:cNvPr>
            <p:cNvSpPr/>
            <p:nvPr/>
          </p:nvSpPr>
          <p:spPr>
            <a:xfrm>
              <a:off x="4093898" y="1165687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2B7D013-E169-4E55-BE65-6E8E1499658B}"/>
                </a:ext>
              </a:extLst>
            </p:cNvPr>
            <p:cNvSpPr/>
            <p:nvPr/>
          </p:nvSpPr>
          <p:spPr>
            <a:xfrm>
              <a:off x="5989259" y="1165687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3EAE9AF-B712-487A-885B-2FD6AE09AF8D}"/>
                </a:ext>
              </a:extLst>
            </p:cNvPr>
            <p:cNvSpPr/>
            <p:nvPr/>
          </p:nvSpPr>
          <p:spPr>
            <a:xfrm>
              <a:off x="7884620" y="1165687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871EED1-BC35-481C-9F1C-F548C2DB0882}"/>
                </a:ext>
              </a:extLst>
            </p:cNvPr>
            <p:cNvSpPr/>
            <p:nvPr/>
          </p:nvSpPr>
          <p:spPr>
            <a:xfrm>
              <a:off x="9779981" y="1168018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3EC6E12-1DD9-44BC-A2DE-D2F65D99345D}"/>
                </a:ext>
              </a:extLst>
            </p:cNvPr>
            <p:cNvSpPr/>
            <p:nvPr/>
          </p:nvSpPr>
          <p:spPr>
            <a:xfrm>
              <a:off x="11675342" y="1168018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D399AA3D-DA14-4BB2-9959-9433304DC265}"/>
                </a:ext>
              </a:extLst>
            </p:cNvPr>
            <p:cNvSpPr/>
            <p:nvPr/>
          </p:nvSpPr>
          <p:spPr>
            <a:xfrm>
              <a:off x="13570703" y="1168018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9C67358-0380-4639-8924-3EEA22DCDA5E}"/>
                </a:ext>
              </a:extLst>
            </p:cNvPr>
            <p:cNvSpPr/>
            <p:nvPr/>
          </p:nvSpPr>
          <p:spPr>
            <a:xfrm>
              <a:off x="4093898" y="2844159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51948D4-42E7-4487-AFBD-0E82E5BA4897}"/>
                </a:ext>
              </a:extLst>
            </p:cNvPr>
            <p:cNvSpPr/>
            <p:nvPr/>
          </p:nvSpPr>
          <p:spPr>
            <a:xfrm>
              <a:off x="5989259" y="2844159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3CAE7A8-926E-483A-AB1C-5CAB3A9568E1}"/>
                </a:ext>
              </a:extLst>
            </p:cNvPr>
            <p:cNvSpPr/>
            <p:nvPr/>
          </p:nvSpPr>
          <p:spPr>
            <a:xfrm>
              <a:off x="7884620" y="2844159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1FBF7AA-5079-41B5-B240-5966649BF17B}"/>
                </a:ext>
              </a:extLst>
            </p:cNvPr>
            <p:cNvSpPr/>
            <p:nvPr/>
          </p:nvSpPr>
          <p:spPr>
            <a:xfrm>
              <a:off x="9779981" y="2846490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D4FF3FA-E972-479F-B3A4-DA5FB1634EF8}"/>
                </a:ext>
              </a:extLst>
            </p:cNvPr>
            <p:cNvSpPr/>
            <p:nvPr/>
          </p:nvSpPr>
          <p:spPr>
            <a:xfrm>
              <a:off x="11675342" y="2846490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D76010E-9FEB-4928-A03A-72464EF3DC45}"/>
                </a:ext>
              </a:extLst>
            </p:cNvPr>
            <p:cNvSpPr/>
            <p:nvPr/>
          </p:nvSpPr>
          <p:spPr>
            <a:xfrm>
              <a:off x="13570703" y="2846490"/>
              <a:ext cx="1895361" cy="1678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00C1E8-C4B6-4E8B-B7B9-6C2ADF47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4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1995921-0AE4-761A-42C6-4471A7977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848911"/>
            <a:ext cx="7299694" cy="4595511"/>
          </a:xfrm>
          <a:prstGeom prst="rect">
            <a:avLst/>
          </a:prstGeom>
        </p:spPr>
      </p:pic>
      <p:sp>
        <p:nvSpPr>
          <p:cNvPr id="18" name="矩形: 圆角 28">
            <a:extLst>
              <a:ext uri="{FF2B5EF4-FFF2-40B4-BE49-F238E27FC236}">
                <a16:creationId xmlns:a16="http://schemas.microsoft.com/office/drawing/2014/main" id="{0F4A283B-C17D-2CD8-A04B-C8308194EF60}"/>
              </a:ext>
            </a:extLst>
          </p:cNvPr>
          <p:cNvSpPr/>
          <p:nvPr/>
        </p:nvSpPr>
        <p:spPr>
          <a:xfrm>
            <a:off x="5657746" y="3720558"/>
            <a:ext cx="6286500" cy="1038377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096A7C4-91E1-B997-6B65-2F4A85670531}"/>
              </a:ext>
            </a:extLst>
          </p:cNvPr>
          <p:cNvSpPr/>
          <p:nvPr/>
        </p:nvSpPr>
        <p:spPr>
          <a:xfrm>
            <a:off x="5709114" y="3804828"/>
            <a:ext cx="6286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Key Idea</a:t>
            </a:r>
            <a:r>
              <a:rPr kumimoji="1" lang="en-US" altLang="zh-CN" sz="2800" b="1" dirty="0">
                <a:latin typeface="Georgia" panose="02040502050405020303" pitchFamily="18" charset="0"/>
                <a:ea typeface="Microsoft YaHei" charset="0"/>
              </a:rPr>
              <a:t>:  exploit electric motors to talk to the smart speaker</a:t>
            </a:r>
            <a:endParaRPr lang="zh-CN" altLang="en-US" sz="2800" b="1" dirty="0">
              <a:latin typeface="Georgia" panose="02040502050405020303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649A0C2-6E9F-0F66-615E-E84B90905CB8}"/>
              </a:ext>
            </a:extLst>
          </p:cNvPr>
          <p:cNvSpPr/>
          <p:nvPr/>
        </p:nvSpPr>
        <p:spPr>
          <a:xfrm>
            <a:off x="1763333" y="5490813"/>
            <a:ext cx="7727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latin typeface="Georgia" panose="02040502050405020303" pitchFamily="18" charset="0"/>
                <a:ea typeface="Microsoft YaHei" charset="0"/>
              </a:rPr>
              <a:t>80% </a:t>
            </a:r>
            <a:r>
              <a:rPr kumimoji="1" lang="en-US" altLang="zh-CN" sz="2400" dirty="0">
                <a:latin typeface="Georgia" panose="02040502050405020303" pitchFamily="18" charset="0"/>
                <a:ea typeface="Microsoft YaHei" charset="0"/>
              </a:rPr>
              <a:t>appliances contains electric motors.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4EFE5EF-C731-59BD-270A-AE4F8D76BB3D}"/>
              </a:ext>
            </a:extLst>
          </p:cNvPr>
          <p:cNvSpPr txBox="1"/>
          <p:nvPr/>
        </p:nvSpPr>
        <p:spPr>
          <a:xfrm>
            <a:off x="369125" y="5487838"/>
            <a:ext cx="3166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Fact 1</a:t>
            </a:r>
            <a:r>
              <a:rPr kumimoji="1" lang="en-US" altLang="zh-CN" sz="2400" dirty="0">
                <a:latin typeface="Georgia" panose="02040502050405020303" pitchFamily="18" charset="0"/>
                <a:ea typeface="Microsoft YaHei" charset="0"/>
              </a:rPr>
              <a:t>: </a:t>
            </a:r>
            <a:endParaRPr lang="zh-CN" altLang="en-US" sz="240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29669D1-F587-74F6-9297-8D25D55E289C}"/>
              </a:ext>
            </a:extLst>
          </p:cNvPr>
          <p:cNvSpPr txBox="1"/>
          <p:nvPr/>
        </p:nvSpPr>
        <p:spPr>
          <a:xfrm>
            <a:off x="1763333" y="5934619"/>
            <a:ext cx="57812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latin typeface="Georgia" panose="02040502050405020303" pitchFamily="18" charset="0"/>
                <a:ea typeface="Microsoft YaHei" charset="0"/>
              </a:rPr>
              <a:t>smart speakers are </a:t>
            </a:r>
            <a:r>
              <a:rPr kumimoji="1" lang="en-US" altLang="zh-CN" sz="2400" b="1" dirty="0">
                <a:latin typeface="Georgia" panose="02040502050405020303" pitchFamily="18" charset="0"/>
                <a:ea typeface="Microsoft YaHei" charset="0"/>
              </a:rPr>
              <a:t>networked</a:t>
            </a:r>
            <a:r>
              <a:rPr kumimoji="1" lang="en-US" altLang="zh-CN" sz="2400" dirty="0">
                <a:latin typeface="Georgia" panose="02040502050405020303" pitchFamily="18" charset="0"/>
                <a:ea typeface="Microsoft YaHei" charset="0"/>
              </a:rPr>
              <a:t>, and their microphones are  “</a:t>
            </a:r>
            <a:r>
              <a:rPr kumimoji="1" lang="en-US" altLang="zh-CN" sz="2400" b="1" dirty="0">
                <a:latin typeface="Georgia" panose="02040502050405020303" pitchFamily="18" charset="0"/>
                <a:ea typeface="Microsoft YaHei" charset="0"/>
              </a:rPr>
              <a:t>always-on</a:t>
            </a:r>
            <a:r>
              <a:rPr kumimoji="1" lang="en-US" altLang="zh-CN" sz="2400" dirty="0">
                <a:latin typeface="Georgia" panose="02040502050405020303" pitchFamily="18" charset="0"/>
                <a:ea typeface="Microsoft YaHei" charset="0"/>
              </a:rPr>
              <a:t>”</a:t>
            </a:r>
            <a:endParaRPr lang="zh-CN" altLang="en-US" sz="2400" dirty="0">
              <a:latin typeface="Georgia" panose="02040502050405020303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5BB39D7-22BD-0B8B-BD9D-ABCE8EE078F3}"/>
              </a:ext>
            </a:extLst>
          </p:cNvPr>
          <p:cNvSpPr txBox="1"/>
          <p:nvPr/>
        </p:nvSpPr>
        <p:spPr>
          <a:xfrm>
            <a:off x="369125" y="5906195"/>
            <a:ext cx="3166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Fact 2</a:t>
            </a:r>
            <a:r>
              <a:rPr kumimoji="1" lang="en-US" altLang="zh-CN" sz="2400" dirty="0">
                <a:latin typeface="Georgia" panose="02040502050405020303" pitchFamily="18" charset="0"/>
                <a:ea typeface="Microsoft YaHei" charset="0"/>
              </a:rPr>
              <a:t>: </a:t>
            </a:r>
            <a:endParaRPr lang="zh-CN" altLang="en-US" sz="2400" dirty="0"/>
          </a:p>
        </p:txBody>
      </p:sp>
      <p:grpSp>
        <p:nvGrpSpPr>
          <p:cNvPr id="7172" name="组合 7171">
            <a:extLst>
              <a:ext uri="{FF2B5EF4-FFF2-40B4-BE49-F238E27FC236}">
                <a16:creationId xmlns:a16="http://schemas.microsoft.com/office/drawing/2014/main" id="{B55E8B1D-F5ED-C135-EFD7-9668EB9B8BE5}"/>
              </a:ext>
            </a:extLst>
          </p:cNvPr>
          <p:cNvGrpSpPr/>
          <p:nvPr/>
        </p:nvGrpSpPr>
        <p:grpSpPr>
          <a:xfrm>
            <a:off x="8152952" y="5460104"/>
            <a:ext cx="3620354" cy="568746"/>
            <a:chOff x="8152952" y="5460104"/>
            <a:chExt cx="3620354" cy="568746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1602BB6E-C050-C4A2-69E4-0CDAED9EDCC6}"/>
                </a:ext>
              </a:extLst>
            </p:cNvPr>
            <p:cNvSpPr txBox="1"/>
            <p:nvPr/>
          </p:nvSpPr>
          <p:spPr>
            <a:xfrm>
              <a:off x="8646599" y="5514389"/>
              <a:ext cx="3126707" cy="461665"/>
            </a:xfrm>
            <a:prstGeom prst="rect">
              <a:avLst/>
            </a:prstGeom>
            <a:noFill/>
            <a:ln w="38100">
              <a:noFill/>
              <a:rou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81308C"/>
                  </a:solidFill>
                  <a:latin typeface="Georgia" panose="02040502050405020303" pitchFamily="18" charset="0"/>
                </a:rPr>
                <a:t>wide applicability</a:t>
              </a:r>
            </a:p>
          </p:txBody>
        </p:sp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A1E75FF7-5429-4BCF-C551-C64F96FAE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52" y="5460104"/>
              <a:ext cx="568746" cy="568746"/>
            </a:xfrm>
            <a:prstGeom prst="rect">
              <a:avLst/>
            </a:prstGeom>
          </p:spPr>
        </p:pic>
      </p:grpSp>
      <p:grpSp>
        <p:nvGrpSpPr>
          <p:cNvPr id="7171" name="组合 7170">
            <a:extLst>
              <a:ext uri="{FF2B5EF4-FFF2-40B4-BE49-F238E27FC236}">
                <a16:creationId xmlns:a16="http://schemas.microsoft.com/office/drawing/2014/main" id="{CD7611FF-74F5-9B45-EC7B-570BB28048EF}"/>
              </a:ext>
            </a:extLst>
          </p:cNvPr>
          <p:cNvGrpSpPr/>
          <p:nvPr/>
        </p:nvGrpSpPr>
        <p:grpSpPr>
          <a:xfrm>
            <a:off x="8146856" y="6128339"/>
            <a:ext cx="3676019" cy="568746"/>
            <a:chOff x="8146856" y="6128339"/>
            <a:chExt cx="3676019" cy="568746"/>
          </a:xfrm>
        </p:grpSpPr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9AC3A803-F88C-F1D9-0766-624B7D5E3692}"/>
                </a:ext>
              </a:extLst>
            </p:cNvPr>
            <p:cNvSpPr txBox="1"/>
            <p:nvPr/>
          </p:nvSpPr>
          <p:spPr>
            <a:xfrm>
              <a:off x="8696168" y="6178169"/>
              <a:ext cx="31267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81308C"/>
                  </a:solidFill>
                  <a:latin typeface="Georgia" panose="02040502050405020303" pitchFamily="18" charset="0"/>
                </a:rPr>
                <a:t>Free</a:t>
              </a:r>
              <a:r>
                <a:rPr lang="zh-CN" altLang="en-US" sz="2400" b="1" dirty="0">
                  <a:solidFill>
                    <a:srgbClr val="81308C"/>
                  </a:solidFill>
                  <a:latin typeface="Georgia" panose="02040502050405020303" pitchFamily="18" charset="0"/>
                </a:rPr>
                <a:t> </a:t>
              </a:r>
              <a:r>
                <a:rPr lang="en-US" altLang="zh-CN" sz="2400" b="1" dirty="0">
                  <a:solidFill>
                    <a:srgbClr val="81308C"/>
                  </a:solidFill>
                  <a:latin typeface="Georgia" panose="02040502050405020303" pitchFamily="18" charset="0"/>
                </a:rPr>
                <a:t>gateway</a:t>
              </a:r>
              <a:endParaRPr lang="zh-CN" altLang="en-US" sz="2400" b="1" dirty="0">
                <a:solidFill>
                  <a:srgbClr val="81308C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7170" name="图片 7169">
              <a:extLst>
                <a:ext uri="{FF2B5EF4-FFF2-40B4-BE49-F238E27FC236}">
                  <a16:creationId xmlns:a16="http://schemas.microsoft.com/office/drawing/2014/main" id="{ECD537DB-E29F-FDBD-57B8-39C1D9656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6856" y="6128339"/>
              <a:ext cx="568746" cy="568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2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859557-ACA3-4E54-9E0A-844A4C02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EE549AC-C03D-44C4-987B-3C11BB6F1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863" y="1450889"/>
            <a:ext cx="883920" cy="12115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67DC1F-D173-4BAA-8FD8-D596126FA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641" y="3579418"/>
            <a:ext cx="1442525" cy="24460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0D74119-902E-4BB9-B689-B2ABF523F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354" y="900979"/>
            <a:ext cx="5231486" cy="29535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839BAA-43F1-4034-A3A6-693F14612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610" y="1180285"/>
            <a:ext cx="563880" cy="56388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AF548E-00CB-419C-8969-A4D9906F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718" y="1817928"/>
            <a:ext cx="242012" cy="2420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EDCA2FA-2B27-4F00-ABDD-D799046C1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305" y="1598654"/>
            <a:ext cx="291023" cy="2910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9C1714-F378-4453-A986-7F1DD4421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620" y="3854529"/>
            <a:ext cx="1948018" cy="2233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86FC80A-CAEF-4B28-968F-F9E011BD2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358" y="1078816"/>
            <a:ext cx="4266503" cy="81086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5066B3A-05E7-410F-9217-63EC9D4514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357" y="1969479"/>
            <a:ext cx="4266503" cy="81086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8D2FD4C-0899-4996-88CB-5B9293329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358" y="2886188"/>
            <a:ext cx="4266503" cy="8108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7188D10-6427-47BC-8320-A0E410343D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831" y="1160396"/>
            <a:ext cx="175260" cy="6477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8FBD005-9DC9-4FA7-A457-5F5784661A65}"/>
              </a:ext>
            </a:extLst>
          </p:cNvPr>
          <p:cNvSpPr txBox="1"/>
          <p:nvPr/>
        </p:nvSpPr>
        <p:spPr>
          <a:xfrm>
            <a:off x="6483818" y="1137452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Georgia" panose="02040502050405020303" pitchFamily="18" charset="0"/>
              </a:rPr>
              <a:t>Start Time:    21:30 </a:t>
            </a:r>
            <a:endParaRPr lang="zh-CN" altLang="en-US" b="1" dirty="0">
              <a:latin typeface="Georgia" panose="02040502050405020303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14D1805-B6A6-4EBC-8209-C502D5D719A2}"/>
              </a:ext>
            </a:extLst>
          </p:cNvPr>
          <p:cNvSpPr txBox="1"/>
          <p:nvPr/>
        </p:nvSpPr>
        <p:spPr>
          <a:xfrm>
            <a:off x="6483818" y="1450063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Georgia" panose="02040502050405020303" pitchFamily="18" charset="0"/>
              </a:rPr>
              <a:t>Duration:       75 sec.</a:t>
            </a:r>
            <a:endParaRPr lang="zh-CN" altLang="en-US" b="1" dirty="0">
              <a:latin typeface="Georgia" panose="02040502050405020303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EEF68310-2E03-4612-8E36-E350CCE50B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7571" y="2070109"/>
            <a:ext cx="525780" cy="6096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61B9599-0CA8-4251-9BA9-5A9FE0092C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9982" y="2118076"/>
            <a:ext cx="2456487" cy="539606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ED475C4-F4E2-4074-BF53-26CD92643D68}"/>
              </a:ext>
            </a:extLst>
          </p:cNvPr>
          <p:cNvSpPr/>
          <p:nvPr/>
        </p:nvSpPr>
        <p:spPr>
          <a:xfrm rot="16200000">
            <a:off x="6283821" y="2189331"/>
            <a:ext cx="832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Georgia" panose="02040502050405020303" pitchFamily="18" charset="0"/>
              </a:rPr>
              <a:t>Press.</a:t>
            </a:r>
            <a:endParaRPr lang="zh-CN" altLang="en-US" sz="1600" dirty="0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4F8EFB-16AC-4149-A4E9-28D447F1C815}"/>
              </a:ext>
            </a:extLst>
          </p:cNvPr>
          <p:cNvGrpSpPr/>
          <p:nvPr/>
        </p:nvGrpSpPr>
        <p:grpSpPr>
          <a:xfrm>
            <a:off x="8724829" y="4686223"/>
            <a:ext cx="2126954" cy="1398698"/>
            <a:chOff x="7878169" y="5255853"/>
            <a:chExt cx="2126954" cy="1398698"/>
          </a:xfrm>
        </p:grpSpPr>
        <p:pic>
          <p:nvPicPr>
            <p:cNvPr id="41" name="图形 40">
              <a:extLst>
                <a:ext uri="{FF2B5EF4-FFF2-40B4-BE49-F238E27FC236}">
                  <a16:creationId xmlns:a16="http://schemas.microsoft.com/office/drawing/2014/main" id="{7E745406-4EA0-4293-AF64-591BDF4D8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56750" y="5255853"/>
              <a:ext cx="1748373" cy="1398698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36AF05B-863E-4C00-99F8-99AED6A0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78169" y="5471306"/>
              <a:ext cx="1948018" cy="900978"/>
            </a:xfrm>
            <a:prstGeom prst="rect">
              <a:avLst/>
            </a:prstGeom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DB0AB0A7-9D5D-4BAA-8454-411807DCFC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170"/>
          <a:stretch/>
        </p:blipFill>
        <p:spPr>
          <a:xfrm>
            <a:off x="9174767" y="3669936"/>
            <a:ext cx="1442525" cy="803031"/>
          </a:xfrm>
          <a:prstGeom prst="rect">
            <a:avLst/>
          </a:prstGeom>
        </p:spPr>
      </p:pic>
      <p:pic>
        <p:nvPicPr>
          <p:cNvPr id="47" name="图形 46">
            <a:extLst>
              <a:ext uri="{FF2B5EF4-FFF2-40B4-BE49-F238E27FC236}">
                <a16:creationId xmlns:a16="http://schemas.microsoft.com/office/drawing/2014/main" id="{DF65E29A-EE28-4030-89A8-FE2A680426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80155" y="2985931"/>
            <a:ext cx="675872" cy="540698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FDC6533A-EA54-4A67-88CE-76CD4493F27C}"/>
              </a:ext>
            </a:extLst>
          </p:cNvPr>
          <p:cNvSpPr txBox="1"/>
          <p:nvPr/>
        </p:nvSpPr>
        <p:spPr>
          <a:xfrm>
            <a:off x="6765946" y="3053389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DANGER !</a:t>
            </a:r>
            <a:endParaRPr lang="zh-CN" altLang="en-US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F65044A-47C0-4F4D-9350-2A098A15DDB2}"/>
              </a:ext>
            </a:extLst>
          </p:cNvPr>
          <p:cNvSpPr/>
          <p:nvPr/>
        </p:nvSpPr>
        <p:spPr>
          <a:xfrm>
            <a:off x="774576" y="6084921"/>
            <a:ext cx="2674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Georgia" panose="02040502050405020303" pitchFamily="18" charset="0"/>
              </a:rPr>
              <a:t>Remind you to brush teeth</a:t>
            </a:r>
            <a:endParaRPr lang="zh-CN" altLang="en-US" sz="20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7DC7F2E1-6C1D-4732-87CA-D45B4BA32302}"/>
              </a:ext>
            </a:extLst>
          </p:cNvPr>
          <p:cNvSpPr/>
          <p:nvPr/>
        </p:nvSpPr>
        <p:spPr>
          <a:xfrm>
            <a:off x="4680764" y="6084921"/>
            <a:ext cx="2674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Georgia" panose="02040502050405020303" pitchFamily="18" charset="0"/>
              </a:rPr>
              <a:t>Record your daily blood pressures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B53F1EC-3112-4EC2-B66E-6037AF94819D}"/>
              </a:ext>
            </a:extLst>
          </p:cNvPr>
          <p:cNvSpPr/>
          <p:nvPr/>
        </p:nvSpPr>
        <p:spPr>
          <a:xfrm>
            <a:off x="9174104" y="6084921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4213806B-46BC-4F1F-B17C-329725EEA253}"/>
              </a:ext>
            </a:extLst>
          </p:cNvPr>
          <p:cNvSpPr/>
          <p:nvPr/>
        </p:nvSpPr>
        <p:spPr>
          <a:xfrm>
            <a:off x="8222514" y="6084921"/>
            <a:ext cx="2952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Georgia" panose="02040502050405020303" pitchFamily="18" charset="0"/>
              </a:rPr>
              <a:t>Warn you about long-running devices</a:t>
            </a:r>
          </a:p>
        </p:txBody>
      </p:sp>
    </p:spTree>
    <p:extLst>
      <p:ext uri="{BB962C8B-B14F-4D97-AF65-F5344CB8AC3E}">
        <p14:creationId xmlns:p14="http://schemas.microsoft.com/office/powerpoint/2010/main" val="2270356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Goals (3C goals)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859557-ACA3-4E54-9E0A-844A4C02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EE549AC-C03D-44C4-987B-3C11BB6F1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863" y="1450889"/>
            <a:ext cx="883920" cy="12115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67DC1F-D173-4BAA-8FD8-D596126FA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641" y="3579418"/>
            <a:ext cx="1442525" cy="24460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0D74119-902E-4BB9-B689-B2ABF523F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354" y="900979"/>
            <a:ext cx="5231486" cy="29535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839BAA-43F1-4034-A3A6-693F14612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610" y="1180285"/>
            <a:ext cx="563880" cy="56388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AF548E-00CB-419C-8969-A4D9906F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718" y="1817928"/>
            <a:ext cx="242012" cy="2420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EDCA2FA-2B27-4F00-ABDD-D799046C1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305" y="1598654"/>
            <a:ext cx="291023" cy="2910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9C1714-F378-4453-A986-7F1DD4421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620" y="3854529"/>
            <a:ext cx="1948018" cy="2233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86FC80A-CAEF-4B28-968F-F9E011BD2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358" y="1078816"/>
            <a:ext cx="4266503" cy="81086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5066B3A-05E7-410F-9217-63EC9D4514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357" y="1969479"/>
            <a:ext cx="4266503" cy="81086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8D2FD4C-0899-4996-88CB-5B9293329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358" y="2886188"/>
            <a:ext cx="4266503" cy="8108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7188D10-6427-47BC-8320-A0E410343D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831" y="1160396"/>
            <a:ext cx="175260" cy="6477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8FBD005-9DC9-4FA7-A457-5F5784661A65}"/>
              </a:ext>
            </a:extLst>
          </p:cNvPr>
          <p:cNvSpPr txBox="1"/>
          <p:nvPr/>
        </p:nvSpPr>
        <p:spPr>
          <a:xfrm>
            <a:off x="6483818" y="1137452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Georgia" panose="02040502050405020303" pitchFamily="18" charset="0"/>
              </a:rPr>
              <a:t>Start Time:    21:30 </a:t>
            </a:r>
            <a:endParaRPr lang="zh-CN" altLang="en-US" b="1" dirty="0">
              <a:latin typeface="Georgia" panose="02040502050405020303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14D1805-B6A6-4EBC-8209-C502D5D719A2}"/>
              </a:ext>
            </a:extLst>
          </p:cNvPr>
          <p:cNvSpPr txBox="1"/>
          <p:nvPr/>
        </p:nvSpPr>
        <p:spPr>
          <a:xfrm>
            <a:off x="6483818" y="1450063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Georgia" panose="02040502050405020303" pitchFamily="18" charset="0"/>
              </a:rPr>
              <a:t>Duration:       75 sec.</a:t>
            </a:r>
            <a:endParaRPr lang="zh-CN" altLang="en-US" b="1" dirty="0">
              <a:latin typeface="Georgia" panose="02040502050405020303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EEF68310-2E03-4612-8E36-E350CCE50B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7571" y="2070109"/>
            <a:ext cx="525780" cy="6096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61B9599-0CA8-4251-9BA9-5A9FE0092C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9982" y="2118076"/>
            <a:ext cx="2456487" cy="539606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ED475C4-F4E2-4074-BF53-26CD92643D68}"/>
              </a:ext>
            </a:extLst>
          </p:cNvPr>
          <p:cNvSpPr/>
          <p:nvPr/>
        </p:nvSpPr>
        <p:spPr>
          <a:xfrm rot="16200000">
            <a:off x="6283821" y="2189331"/>
            <a:ext cx="832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Georgia" panose="02040502050405020303" pitchFamily="18" charset="0"/>
              </a:rPr>
              <a:t>Press.</a:t>
            </a:r>
            <a:endParaRPr lang="zh-CN" altLang="en-US" sz="1600" dirty="0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4F8EFB-16AC-4149-A4E9-28D447F1C815}"/>
              </a:ext>
            </a:extLst>
          </p:cNvPr>
          <p:cNvGrpSpPr/>
          <p:nvPr/>
        </p:nvGrpSpPr>
        <p:grpSpPr>
          <a:xfrm>
            <a:off x="8724829" y="4686223"/>
            <a:ext cx="2126954" cy="1398698"/>
            <a:chOff x="7878169" y="5255853"/>
            <a:chExt cx="2126954" cy="1398698"/>
          </a:xfrm>
        </p:grpSpPr>
        <p:pic>
          <p:nvPicPr>
            <p:cNvPr id="41" name="图形 40">
              <a:extLst>
                <a:ext uri="{FF2B5EF4-FFF2-40B4-BE49-F238E27FC236}">
                  <a16:creationId xmlns:a16="http://schemas.microsoft.com/office/drawing/2014/main" id="{7E745406-4EA0-4293-AF64-591BDF4D8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56750" y="5255853"/>
              <a:ext cx="1748373" cy="1398698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36AF05B-863E-4C00-99F8-99AED6A0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78169" y="5471306"/>
              <a:ext cx="1948018" cy="900978"/>
            </a:xfrm>
            <a:prstGeom prst="rect">
              <a:avLst/>
            </a:prstGeom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DB0AB0A7-9D5D-4BAA-8454-411807DCFC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170"/>
          <a:stretch/>
        </p:blipFill>
        <p:spPr>
          <a:xfrm>
            <a:off x="9174767" y="3669936"/>
            <a:ext cx="1442525" cy="803031"/>
          </a:xfrm>
          <a:prstGeom prst="rect">
            <a:avLst/>
          </a:prstGeom>
        </p:spPr>
      </p:pic>
      <p:pic>
        <p:nvPicPr>
          <p:cNvPr id="47" name="图形 46">
            <a:extLst>
              <a:ext uri="{FF2B5EF4-FFF2-40B4-BE49-F238E27FC236}">
                <a16:creationId xmlns:a16="http://schemas.microsoft.com/office/drawing/2014/main" id="{DF65E29A-EE28-4030-89A8-FE2A680426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80155" y="2985931"/>
            <a:ext cx="675872" cy="540698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FDC6533A-EA54-4A67-88CE-76CD4493F27C}"/>
              </a:ext>
            </a:extLst>
          </p:cNvPr>
          <p:cNvSpPr txBox="1"/>
          <p:nvPr/>
        </p:nvSpPr>
        <p:spPr>
          <a:xfrm>
            <a:off x="6916840" y="3061764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DANGER !</a:t>
            </a:r>
            <a:endParaRPr lang="zh-CN" altLang="en-US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F65044A-47C0-4F4D-9350-2A098A15DDB2}"/>
              </a:ext>
            </a:extLst>
          </p:cNvPr>
          <p:cNvSpPr/>
          <p:nvPr/>
        </p:nvSpPr>
        <p:spPr>
          <a:xfrm>
            <a:off x="774576" y="6084921"/>
            <a:ext cx="2674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Georgia" panose="02040502050405020303" pitchFamily="18" charset="0"/>
              </a:rPr>
              <a:t>Remind you to brush teeth</a:t>
            </a:r>
            <a:endParaRPr lang="zh-CN" altLang="en-US" sz="20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7DC7F2E1-6C1D-4732-87CA-D45B4BA32302}"/>
              </a:ext>
            </a:extLst>
          </p:cNvPr>
          <p:cNvSpPr/>
          <p:nvPr/>
        </p:nvSpPr>
        <p:spPr>
          <a:xfrm>
            <a:off x="4680764" y="6084921"/>
            <a:ext cx="2674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Georgia" panose="02040502050405020303" pitchFamily="18" charset="0"/>
              </a:rPr>
              <a:t>Record your daily blood pressures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B53F1EC-3112-4EC2-B66E-6037AF94819D}"/>
              </a:ext>
            </a:extLst>
          </p:cNvPr>
          <p:cNvSpPr/>
          <p:nvPr/>
        </p:nvSpPr>
        <p:spPr>
          <a:xfrm>
            <a:off x="9174104" y="6084921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4213806B-46BC-4F1F-B17C-329725EEA253}"/>
              </a:ext>
            </a:extLst>
          </p:cNvPr>
          <p:cNvSpPr/>
          <p:nvPr/>
        </p:nvSpPr>
        <p:spPr>
          <a:xfrm>
            <a:off x="8222514" y="6084921"/>
            <a:ext cx="2952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Georgia" panose="02040502050405020303" pitchFamily="18" charset="0"/>
              </a:rPr>
              <a:t>Warn you about long-running devices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4945DE3-F740-4C12-BF02-A915B5E0EA9D}"/>
              </a:ext>
            </a:extLst>
          </p:cNvPr>
          <p:cNvSpPr/>
          <p:nvPr/>
        </p:nvSpPr>
        <p:spPr>
          <a:xfrm>
            <a:off x="0" y="708661"/>
            <a:ext cx="12192000" cy="6149340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7B0D474C-32B3-4414-A126-E9A49823C701}"/>
              </a:ext>
            </a:extLst>
          </p:cNvPr>
          <p:cNvSpPr/>
          <p:nvPr/>
        </p:nvSpPr>
        <p:spPr>
          <a:xfrm>
            <a:off x="201463" y="2332673"/>
            <a:ext cx="3795383" cy="2635251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02E786-E6A5-451C-85C4-7CB7BB251A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38" y="2509367"/>
            <a:ext cx="1289740" cy="1289740"/>
          </a:xfrm>
          <a:prstGeom prst="rect">
            <a:avLst/>
          </a:prstGeom>
        </p:spPr>
      </p:pic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2E1BF059-EACB-408E-8176-3BCA570FB0AC}"/>
              </a:ext>
            </a:extLst>
          </p:cNvPr>
          <p:cNvSpPr/>
          <p:nvPr/>
        </p:nvSpPr>
        <p:spPr>
          <a:xfrm>
            <a:off x="4198308" y="2332674"/>
            <a:ext cx="3795383" cy="2635251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47B16DD1-4190-4E3D-95FE-D54004F15915}"/>
              </a:ext>
            </a:extLst>
          </p:cNvPr>
          <p:cNvSpPr/>
          <p:nvPr/>
        </p:nvSpPr>
        <p:spPr>
          <a:xfrm>
            <a:off x="8194793" y="2332674"/>
            <a:ext cx="3795383" cy="2635251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6504AB4-A391-4DBE-9217-B55E24EE76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55" y="2548549"/>
            <a:ext cx="1319679" cy="13196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FBF8044-12F1-4D66-8A8E-0537CDD15E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41934" y="2606097"/>
            <a:ext cx="1206034" cy="1206034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A6DA8370-C3B4-4515-A689-F4D83724327D}"/>
              </a:ext>
            </a:extLst>
          </p:cNvPr>
          <p:cNvSpPr/>
          <p:nvPr/>
        </p:nvSpPr>
        <p:spPr>
          <a:xfrm>
            <a:off x="225313" y="3924236"/>
            <a:ext cx="3547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b="1" u="sng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Comfortable</a:t>
            </a:r>
            <a:r>
              <a:rPr kumimoji="1" lang="en-US" altLang="zh-CN" sz="2800" u="sng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 </a:t>
            </a:r>
          </a:p>
          <a:p>
            <a:pPr algn="ctr"/>
            <a:r>
              <a:rPr kumimoji="1" lang="en-US" altLang="zh-CN" sz="2000" b="1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to hear</a:t>
            </a:r>
            <a:endParaRPr lang="zh-CN" altLang="en-US" sz="2800" b="1" dirty="0">
              <a:solidFill>
                <a:srgbClr val="81308C"/>
              </a:solidFill>
              <a:latin typeface="Georgia" panose="02040502050405020303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2A672E5-BD26-4DC8-B692-20AD4461EEA4}"/>
              </a:ext>
            </a:extLst>
          </p:cNvPr>
          <p:cNvSpPr/>
          <p:nvPr/>
        </p:nvSpPr>
        <p:spPr>
          <a:xfrm>
            <a:off x="4176457" y="3924236"/>
            <a:ext cx="3829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b="1" u="sng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Compatible</a:t>
            </a:r>
            <a:r>
              <a:rPr kumimoji="1" lang="en-US" altLang="zh-CN" sz="2800" b="1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 </a:t>
            </a:r>
          </a:p>
          <a:p>
            <a:pPr algn="ctr"/>
            <a:r>
              <a:rPr kumimoji="1" lang="en-US" altLang="zh-CN" sz="2000" b="1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with multiple motor modes </a:t>
            </a:r>
            <a:endParaRPr lang="zh-CN" altLang="en-US" sz="2800" b="1" dirty="0">
              <a:solidFill>
                <a:srgbClr val="81308C"/>
              </a:solidFill>
              <a:latin typeface="Georgia" panose="02040502050405020303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B7083A78-C604-4069-A217-3D20E0EB1515}"/>
              </a:ext>
            </a:extLst>
          </p:cNvPr>
          <p:cNvSpPr/>
          <p:nvPr/>
        </p:nvSpPr>
        <p:spPr>
          <a:xfrm>
            <a:off x="8462285" y="3924237"/>
            <a:ext cx="3368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b="1" u="sng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Concurrent </a:t>
            </a:r>
            <a:r>
              <a:rPr kumimoji="1" lang="en-US" altLang="zh-CN" sz="2000" b="1" dirty="0">
                <a:solidFill>
                  <a:srgbClr val="81308C"/>
                </a:solidFill>
                <a:latin typeface="Georgia" panose="02040502050405020303" pitchFamily="18" charset="0"/>
                <a:ea typeface="Microsoft YaHei" charset="0"/>
              </a:rPr>
              <a:t>transmission</a:t>
            </a:r>
            <a:endParaRPr lang="zh-CN" altLang="en-US" sz="2800" b="1" dirty="0">
              <a:solidFill>
                <a:srgbClr val="81308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4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5" grpId="0" animBg="1"/>
      <p:bldP spid="46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Background: Pulse-Wide Modulation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1C51D8-8A32-4F7E-B2F2-9DBF24930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10" y="1056011"/>
            <a:ext cx="4720111" cy="28690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EA81AE-C53C-4ABE-AEFB-16F5D2526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466" y="900979"/>
            <a:ext cx="4044813" cy="307830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7C5167E-40A4-402F-B86D-713707EC47C9}"/>
              </a:ext>
            </a:extLst>
          </p:cNvPr>
          <p:cNvSpPr/>
          <p:nvPr/>
        </p:nvSpPr>
        <p:spPr>
          <a:xfrm>
            <a:off x="1457674" y="3925098"/>
            <a:ext cx="2803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DC Motor Structure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38F3F4-FF62-4F2C-AB54-A239FBA808E3}"/>
              </a:ext>
            </a:extLst>
          </p:cNvPr>
          <p:cNvSpPr/>
          <p:nvPr/>
        </p:nvSpPr>
        <p:spPr>
          <a:xfrm>
            <a:off x="6815705" y="3925098"/>
            <a:ext cx="4490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PWM Voltage vs. Rotation Speed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4981218-4812-4979-A4D3-1849DDDFED7B}"/>
                  </a:ext>
                </a:extLst>
              </p:cNvPr>
              <p:cNvSpPr/>
              <p:nvPr/>
            </p:nvSpPr>
            <p:spPr>
              <a:xfrm>
                <a:off x="-376678" y="4578690"/>
                <a:ext cx="6472678" cy="1804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eorgia" panose="02040502050405020303" pitchFamily="18" charset="0"/>
                    <a:ea typeface="Microsoft YaHei" charset="0"/>
                  </a:rPr>
                  <a:t>The larger </a:t>
                </a:r>
                <a:r>
                  <a:rPr kumimoji="1" lang="en-US" altLang="zh-CN" sz="2000" b="1" u="sng" dirty="0">
                    <a:solidFill>
                      <a:srgbClr val="81308C"/>
                    </a:solidFill>
                    <a:latin typeface="Georgia" panose="02040502050405020303" pitchFamily="18" charset="0"/>
                    <a:ea typeface="Microsoft YaHei" charset="0"/>
                  </a:rPr>
                  <a:t>duty cycle</a:t>
                </a:r>
                <a:r>
                  <a:rPr kumimoji="1" lang="en-US" altLang="zh-CN" sz="2000" dirty="0">
                    <a:latin typeface="Georgia" panose="02040502050405020303" pitchFamily="18" charset="0"/>
                    <a:ea typeface="Microsoft YaHei" charset="0"/>
                  </a:rPr>
                  <a:t>, the higher rotation speed: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𝛼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charset="0"/>
                                </a:rPr>
                                <m:t>𝑂𝑁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charset="0"/>
                                </a:rPr>
                                <m:t>𝑂𝑁</m:t>
                              </m:r>
                            </m:sub>
                          </m:s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Microsoft YaHei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charset="0"/>
                                </a:rPr>
                                <m:t>𝑂𝐹𝐹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2000" dirty="0" smtClean="0">
                          <a:latin typeface="Cambria Math" panose="02040503050406030204" pitchFamily="18" charset="0"/>
                          <a:ea typeface="Microsoft YaHei" charset="0"/>
                        </a:rPr>
                        <m:t>∝</m:t>
                      </m:r>
                      <m:r>
                        <a:rPr kumimoji="1" lang="en-US" altLang="zh-CN" sz="2000" b="0" i="1" dirty="0" smtClean="0">
                          <a:latin typeface="Cambria Math" panose="02040503050406030204" pitchFamily="18" charset="0"/>
                          <a:ea typeface="Microsoft YaHei" charset="0"/>
                        </a:rPr>
                        <m:t>𝑅𝑜𝑡𝑎𝑡𝑖𝑜𝑛</m:t>
                      </m:r>
                      <m:r>
                        <a:rPr kumimoji="1" lang="en-US" altLang="zh-CN" sz="2000" b="0" i="1" dirty="0" smtClean="0">
                          <a:latin typeface="Cambria Math" panose="02040503050406030204" pitchFamily="18" charset="0"/>
                          <a:ea typeface="Microsoft YaHei" charset="0"/>
                        </a:rPr>
                        <m:t> </m:t>
                      </m:r>
                      <m:r>
                        <a:rPr kumimoji="1" lang="en-US" altLang="zh-CN" sz="2000" b="0" i="1" dirty="0" smtClean="0">
                          <a:latin typeface="Cambria Math" panose="02040503050406030204" pitchFamily="18" charset="0"/>
                          <a:ea typeface="Microsoft YaHei" charset="0"/>
                        </a:rPr>
                        <m:t>𝑆𝑝𝑒𝑒𝑑</m:t>
                      </m:r>
                    </m:oMath>
                  </m:oMathPara>
                </a14:m>
                <a:endParaRPr kumimoji="1" lang="en-US" altLang="zh-CN" sz="2000" dirty="0">
                  <a:latin typeface="Microsoft YaHei" charset="0"/>
                  <a:ea typeface="Microsoft YaHei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latin typeface="Microsoft YaHei" charset="0"/>
                  <a:ea typeface="Microsoft YaHei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4981218-4812-4979-A4D3-1849DDDFED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6678" y="4578690"/>
                <a:ext cx="6472678" cy="1804661"/>
              </a:xfrm>
              <a:prstGeom prst="rect">
                <a:avLst/>
              </a:prstGeom>
              <a:blipFill>
                <a:blip r:embed="rId5"/>
                <a:stretch>
                  <a:fillRect r="-8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5D23451-FD77-4B99-AA2D-5564F92080EC}"/>
                  </a:ext>
                </a:extLst>
              </p:cNvPr>
              <p:cNvSpPr/>
              <p:nvPr/>
            </p:nvSpPr>
            <p:spPr>
              <a:xfrm>
                <a:off x="5626792" y="4578690"/>
                <a:ext cx="6868159" cy="1882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eorgia" panose="02040502050405020303" pitchFamily="18" charset="0"/>
                    <a:ea typeface="Microsoft YaHei" charset="0"/>
                  </a:rPr>
                  <a:t>The motor can rotate steadily, if the </a:t>
                </a:r>
                <a:r>
                  <a:rPr kumimoji="1" lang="en-US" altLang="zh-CN" sz="2000" b="1" u="sng" dirty="0">
                    <a:solidFill>
                      <a:srgbClr val="81308C"/>
                    </a:solidFill>
                    <a:latin typeface="Georgia" panose="02040502050405020303" pitchFamily="18" charset="0"/>
                    <a:ea typeface="Microsoft YaHei" charset="0"/>
                  </a:rPr>
                  <a:t>switching period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Microsoft YaHei" charset="0"/>
                          </a:rPr>
                        </m:ctrlPr>
                      </m:sSubPr>
                      <m:e>
                        <m:r>
                          <a:rPr kumimoji="1" lang="en-US" altLang="zh-CN" sz="2000" b="0" i="1">
                            <a:latin typeface="Cambria Math" panose="02040503050406030204" pitchFamily="18" charset="0"/>
                            <a:ea typeface="Microsoft YaHei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2000" b="0" i="1">
                            <a:latin typeface="Cambria Math" panose="02040503050406030204" pitchFamily="18" charset="0"/>
                            <a:ea typeface="Microsoft YaHei" charset="0"/>
                          </a:rPr>
                          <m:t>𝑠𝑤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Georgia" panose="02040502050405020303" pitchFamily="18" charset="0"/>
                    <a:ea typeface="Microsoft YaHei" charset="0"/>
                  </a:rPr>
                  <a:t> is less than its time constant:</a:t>
                </a:r>
              </a:p>
              <a:p>
                <a:pPr lvl="1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Microsoft YaHei" charset="0"/>
                        </a:rPr>
                        <m:t>                      </m:t>
                      </m:r>
                      <m:sSub>
                        <m:sSub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ea typeface="Microsoft YaHei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Microsoft YaHei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2000" i="1">
                              <a:latin typeface="Cambria Math" panose="02040503050406030204" pitchFamily="18" charset="0"/>
                              <a:ea typeface="Microsoft YaHei" charset="0"/>
                            </a:rPr>
                            <m:t>sw</m:t>
                          </m:r>
                        </m:sub>
                      </m:sSub>
                      <m:r>
                        <a:rPr kumimoji="1" lang="en-US" altLang="zh-CN" sz="2000" i="1">
                          <a:latin typeface="Cambria Math" panose="02040503050406030204" pitchFamily="18" charset="0"/>
                          <a:ea typeface="Microsoft YaHei" charset="0"/>
                        </a:rPr>
                        <m:t>≪ </m:t>
                      </m:r>
                      <m:sSub>
                        <m:sSub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ea typeface="Microsoft YaHei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Microsoft YaHei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Microsoft YaHei" charset="0"/>
                            </a:rPr>
                            <m:t>𝑐𝑜𝑛𝑠𝑡</m:t>
                          </m:r>
                        </m:sub>
                      </m:sSub>
                    </m:oMath>
                  </m:oMathPara>
                </a14:m>
                <a:endParaRPr kumimoji="1" lang="en-US" altLang="zh-CN" sz="2000" dirty="0">
                  <a:latin typeface="Georgia" panose="02040502050405020303" pitchFamily="18" charset="0"/>
                  <a:ea typeface="Microsoft YaHei" charset="0"/>
                </a:endParaRPr>
              </a:p>
              <a:p>
                <a:pPr lvl="1" algn="ctr">
                  <a:lnSpc>
                    <a:spcPct val="150000"/>
                  </a:lnSpc>
                </a:pPr>
                <a:r>
                  <a:rPr kumimoji="1" lang="en-US" altLang="zh-CN" sz="2000" b="0" dirty="0">
                    <a:latin typeface="Georgia" panose="02040502050405020303" pitchFamily="18" charset="0"/>
                    <a:ea typeface="Microsoft YaHei" charset="0"/>
                  </a:rPr>
                  <a:t> </a:t>
                </a:r>
                <a:endParaRPr kumimoji="1" lang="en-US" altLang="zh-CN" sz="2000" dirty="0">
                  <a:latin typeface="Georgia" panose="02040502050405020303" pitchFamily="18" charset="0"/>
                  <a:ea typeface="Microsoft YaHei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5D23451-FD77-4B99-AA2D-5564F92080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792" y="4578690"/>
                <a:ext cx="6868159" cy="18829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8FD4182-F59D-4602-96E3-9CDFC8D1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A541AD-5FDA-49AA-BF6E-594683C5F0C8}"/>
              </a:ext>
            </a:extLst>
          </p:cNvPr>
          <p:cNvSpPr/>
          <p:nvPr/>
        </p:nvSpPr>
        <p:spPr>
          <a:xfrm>
            <a:off x="6012872" y="619697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Microsoft YaHei" charset="0"/>
              </a:rPr>
              <a:t>Time constant is defined as the time the motor takes to reach its 63% (≈ 1 − 1/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Microsoft YaHei" charset="0"/>
              </a:rPr>
              <a:t>𝑒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Microsoft YaHei" charset="0"/>
              </a:rPr>
              <a:t>) maximum speed.</a:t>
            </a:r>
          </a:p>
        </p:txBody>
      </p:sp>
    </p:spTree>
    <p:extLst>
      <p:ext uri="{BB962C8B-B14F-4D97-AF65-F5344CB8AC3E}">
        <p14:creationId xmlns:p14="http://schemas.microsoft.com/office/powerpoint/2010/main" val="626349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15F55C1-6E66-459D-BB05-1E072787FDB4}"/>
              </a:ext>
            </a:extLst>
          </p:cNvPr>
          <p:cNvSpPr/>
          <p:nvPr/>
        </p:nvSpPr>
        <p:spPr>
          <a:xfrm>
            <a:off x="6244490" y="1655178"/>
            <a:ext cx="5757543" cy="3368233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5DF6FE3-8157-464F-A3BD-1CC0B94188C3}"/>
              </a:ext>
            </a:extLst>
          </p:cNvPr>
          <p:cNvSpPr/>
          <p:nvPr/>
        </p:nvSpPr>
        <p:spPr>
          <a:xfrm>
            <a:off x="168916" y="1655178"/>
            <a:ext cx="5757543" cy="3368233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Acoustic Characteristics of DC Motors</a:t>
            </a:r>
            <a:endParaRPr lang="zh-CN" altLang="en-US" dirty="0"/>
          </a:p>
        </p:txBody>
      </p:sp>
      <p:sp>
        <p:nvSpPr>
          <p:cNvPr id="6" name="箭头: 五边形 5">
            <a:extLst>
              <a:ext uri="{FF2B5EF4-FFF2-40B4-BE49-F238E27FC236}">
                <a16:creationId xmlns:a16="http://schemas.microsoft.com/office/drawing/2014/main" id="{EC863453-FB88-4193-AC08-67DD112FE0FA}"/>
              </a:ext>
            </a:extLst>
          </p:cNvPr>
          <p:cNvSpPr/>
          <p:nvPr/>
        </p:nvSpPr>
        <p:spPr>
          <a:xfrm>
            <a:off x="823188" y="1841773"/>
            <a:ext cx="4448997" cy="416406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Georgia" panose="02040502050405020303" pitchFamily="18" charset="0"/>
                <a:ea typeface="微软雅黑" charset="-122"/>
              </a:rPr>
              <a:t>Mechanism-Induced (MI) Sound</a:t>
            </a:r>
            <a:endParaRPr lang="zh-CN" altLang="en-US" sz="2000" b="1" dirty="0">
              <a:latin typeface="Georgia" panose="02040502050405020303" pitchFamily="18" charset="0"/>
              <a:ea typeface="微软雅黑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299806-C7B7-4EF1-B44C-BE124EAA7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43" y="3001313"/>
            <a:ext cx="1165463" cy="11654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FE36112-548A-4596-ACCC-D78A4A68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1" y="3074415"/>
            <a:ext cx="1019261" cy="101926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EBDC0CD-EB1C-4FE5-975B-CB5E650989EB}"/>
              </a:ext>
            </a:extLst>
          </p:cNvPr>
          <p:cNvSpPr/>
          <p:nvPr/>
        </p:nvSpPr>
        <p:spPr>
          <a:xfrm>
            <a:off x="7643906" y="2507536"/>
            <a:ext cx="4358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static and dynamic magnetic fields will make the stator and the rotor 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attract or repel 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each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This will further cause the 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slight deformation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the motor.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29C0972-AB1E-4C57-9F6A-50C5CAA0D235}"/>
              </a:ext>
            </a:extLst>
          </p:cNvPr>
          <p:cNvSpPr/>
          <p:nvPr/>
        </p:nvSpPr>
        <p:spPr>
          <a:xfrm>
            <a:off x="1700151" y="2297787"/>
            <a:ext cx="38643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sources of the MI  signal: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misalignment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between the rotor’s inertia axis and its geometric axis.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friction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between the brushes and the rotor.</a:t>
            </a:r>
            <a:endParaRPr lang="zh-CN" altLang="zh-CN" sz="2000" kern="100" dirty="0">
              <a:effectLst/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089AD12-113E-4CFE-B1E4-915E1739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32500498-A89D-4415-8EB3-EA08B9B90BD4}"/>
              </a:ext>
            </a:extLst>
          </p:cNvPr>
          <p:cNvSpPr/>
          <p:nvPr/>
        </p:nvSpPr>
        <p:spPr>
          <a:xfrm>
            <a:off x="6483230" y="1848057"/>
            <a:ext cx="5280062" cy="416406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Georgia" panose="02040502050405020303" pitchFamily="18" charset="0"/>
                <a:ea typeface="微软雅黑" charset="-122"/>
              </a:rPr>
              <a:t>Electromagnetism-Induced (EI) Sound</a:t>
            </a:r>
            <a:endParaRPr lang="zh-CN" altLang="en-US" sz="2000" b="1" dirty="0">
              <a:latin typeface="Georgia" panose="02040502050405020303" pitchFamily="18" charset="0"/>
              <a:ea typeface="微软雅黑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32915A4-CC1E-4EB5-B3C3-8FAF9C05FE45}"/>
              </a:ext>
            </a:extLst>
          </p:cNvPr>
          <p:cNvGrpSpPr/>
          <p:nvPr/>
        </p:nvGrpSpPr>
        <p:grpSpPr>
          <a:xfrm>
            <a:off x="459211" y="5565333"/>
            <a:ext cx="11389951" cy="696733"/>
            <a:chOff x="-4031131" y="6287082"/>
            <a:chExt cx="13735547" cy="696733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9469A94-EB33-4051-9B5F-9833A845539F}"/>
                </a:ext>
              </a:extLst>
            </p:cNvPr>
            <p:cNvSpPr/>
            <p:nvPr/>
          </p:nvSpPr>
          <p:spPr>
            <a:xfrm>
              <a:off x="-4031131" y="6287082"/>
              <a:ext cx="13707182" cy="696733"/>
            </a:xfrm>
            <a:prstGeom prst="roundRect">
              <a:avLst>
                <a:gd name="adj" fmla="val 781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5991EB7E-6BAE-4FE2-A1AA-82B51EBF1065}"/>
                </a:ext>
              </a:extLst>
            </p:cNvPr>
            <p:cNvSpPr/>
            <p:nvPr/>
          </p:nvSpPr>
          <p:spPr>
            <a:xfrm>
              <a:off x="-3763076" y="6404615"/>
              <a:ext cx="13467492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81308C"/>
                  </a:solidFill>
                  <a:latin typeface="Georgia" panose="02040502050405020303" pitchFamily="18" charset="0"/>
                  <a:ea typeface="Microsoft YaHei" charset="0"/>
                </a:rPr>
                <a:t>Acoustic</a:t>
              </a:r>
              <a:r>
                <a:rPr kumimoji="1" lang="zh-CN" altLang="en-US" sz="2400" b="1" dirty="0">
                  <a:solidFill>
                    <a:srgbClr val="81308C"/>
                  </a:solidFill>
                  <a:latin typeface="Georgia" panose="02040502050405020303" pitchFamily="18" charset="0"/>
                  <a:ea typeface="Microsoft YaHei" charset="0"/>
                </a:rPr>
                <a:t> </a:t>
              </a:r>
              <a:r>
                <a:rPr kumimoji="1" lang="en-US" altLang="zh-CN" sz="2400" b="1" dirty="0">
                  <a:solidFill>
                    <a:srgbClr val="81308C"/>
                  </a:solidFill>
                  <a:latin typeface="Georgia" panose="02040502050405020303" pitchFamily="18" charset="0"/>
                  <a:ea typeface="Microsoft YaHei" charset="0"/>
                </a:rPr>
                <a:t>Side-Channel: </a:t>
              </a:r>
              <a:r>
                <a:rPr kumimoji="1" lang="en-US" altLang="zh-CN" sz="2400" b="1" dirty="0">
                  <a:latin typeface="Georgia" panose="02040502050405020303" pitchFamily="18" charset="0"/>
                  <a:ea typeface="Microsoft YaHei" charset="0"/>
                </a:rPr>
                <a:t>The EI sound can be modulated by the voltage</a:t>
              </a:r>
              <a:endParaRPr lang="zh-CN" altLang="en-US" sz="2400" dirty="0">
                <a:latin typeface="Georgia" panose="02040502050405020303" pitchFamily="18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ABDDBAEF-C2FF-4C1C-BAB0-2D8851C7D6B2}"/>
              </a:ext>
            </a:extLst>
          </p:cNvPr>
          <p:cNvSpPr/>
          <p:nvPr/>
        </p:nvSpPr>
        <p:spPr>
          <a:xfrm>
            <a:off x="145766" y="1021616"/>
            <a:ext cx="8844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latin typeface="Georgia" panose="02040502050405020303" pitchFamily="18" charset="0"/>
                <a:ea typeface="Microsoft YaHei" charset="0"/>
              </a:rPr>
              <a:t>The motors generate two types of acoustic signals during rotation: </a:t>
            </a:r>
            <a:endParaRPr kumimoji="1" lang="en-US" altLang="zh-CN" sz="2000" dirty="0">
              <a:latin typeface="Georgia" panose="02040502050405020303" pitchFamily="18" charset="0"/>
              <a:ea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1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5560F-22FA-4FFA-A866-0E970614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Demystify the EI sound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D0EEC67-BFDC-4D5A-9CCF-9B25B6331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/>
          <a:stretch/>
        </p:blipFill>
        <p:spPr>
          <a:xfrm>
            <a:off x="4252333" y="761732"/>
            <a:ext cx="4231910" cy="285137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D775E81-6930-4949-AB41-92DEBE0EB805}"/>
              </a:ext>
            </a:extLst>
          </p:cNvPr>
          <p:cNvSpPr/>
          <p:nvPr/>
        </p:nvSpPr>
        <p:spPr>
          <a:xfrm>
            <a:off x="2464365" y="1036957"/>
            <a:ext cx="1962063" cy="59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</a:rPr>
              <a:t>The applied voltage</a:t>
            </a:r>
            <a:endParaRPr lang="zh-CN" altLang="en-US" b="1" dirty="0">
              <a:solidFill>
                <a:srgbClr val="81308C"/>
              </a:solidFill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E23413D-4D1D-41B8-82B4-9B9818AD4600}"/>
              </a:ext>
            </a:extLst>
          </p:cNvPr>
          <p:cNvSpPr/>
          <p:nvPr/>
        </p:nvSpPr>
        <p:spPr>
          <a:xfrm>
            <a:off x="2621708" y="2264260"/>
            <a:ext cx="1613872" cy="73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</a:rPr>
              <a:t>The EI sound</a:t>
            </a:r>
            <a:endParaRPr lang="zh-CN" altLang="en-US" b="1" dirty="0">
              <a:solidFill>
                <a:srgbClr val="81308C"/>
              </a:solidFill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FABFCFE-8250-4636-B7E4-ED886A276E40}"/>
              </a:ext>
            </a:extLst>
          </p:cNvPr>
          <p:cNvSpPr/>
          <p:nvPr/>
        </p:nvSpPr>
        <p:spPr>
          <a:xfrm>
            <a:off x="925975" y="3630609"/>
            <a:ext cx="8612386" cy="265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Both switching ON and OFF the motors will make certain sounds: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1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the motor is switched ON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the electromagnetic force will be generated. The sudden appearance of this force behaves like a “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physical knock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onto the motor, thus making the sound.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1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the motor is switched OFF, 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electromagnetic force will disappear suddenly, which also acts as a “</a:t>
            </a:r>
            <a:r>
              <a:rPr lang="en-US" altLang="zh-CN" sz="2000" b="1" kern="100" dirty="0">
                <a:solidFill>
                  <a:srgbClr val="81308C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physical knock</a:t>
            </a:r>
            <a:r>
              <a:rPr lang="en-US" altLang="zh-CN" sz="2000" kern="100" dirty="0">
                <a:latin typeface="Georgia" panose="020405020504050203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Georgia" panose="020405020504050203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089AD12-113E-4CFE-B1E4-915E1739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DF86-A253-4663-A432-3B42799C675D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24" name="Picture 14" descr="Hammer icon Royalty Free Vector Image - VectorStock">
            <a:extLst>
              <a:ext uri="{FF2B5EF4-FFF2-40B4-BE49-F238E27FC236}">
                <a16:creationId xmlns:a16="http://schemas.microsoft.com/office/drawing/2014/main" id="{656DDC7B-F874-4A6A-9BA9-08E2E639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2"/>
          <a:stretch/>
        </p:blipFill>
        <p:spPr bwMode="auto">
          <a:xfrm rot="20535528">
            <a:off x="10286717" y="3314174"/>
            <a:ext cx="1703233" cy="13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974209B4-27E6-4CBE-A910-0522783CFE47}"/>
              </a:ext>
            </a:extLst>
          </p:cNvPr>
          <p:cNvGrpSpPr/>
          <p:nvPr/>
        </p:nvGrpSpPr>
        <p:grpSpPr>
          <a:xfrm>
            <a:off x="705466" y="5924526"/>
            <a:ext cx="11410969" cy="696733"/>
            <a:chOff x="-3493551" y="5786347"/>
            <a:chExt cx="13979306" cy="696733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5BA83D88-7F6A-4EF0-8C0A-AB10F7D4EE4D}"/>
                </a:ext>
              </a:extLst>
            </p:cNvPr>
            <p:cNvSpPr/>
            <p:nvPr/>
          </p:nvSpPr>
          <p:spPr>
            <a:xfrm>
              <a:off x="-3493551" y="5786347"/>
              <a:ext cx="13207631" cy="696733"/>
            </a:xfrm>
            <a:prstGeom prst="roundRect">
              <a:avLst>
                <a:gd name="adj" fmla="val 781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F53BA19-25B8-4D0E-91D1-F12BFAAD9699}"/>
                </a:ext>
              </a:extLst>
            </p:cNvPr>
            <p:cNvSpPr/>
            <p:nvPr/>
          </p:nvSpPr>
          <p:spPr>
            <a:xfrm>
              <a:off x="-2721879" y="5811771"/>
              <a:ext cx="13207634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81308C"/>
                  </a:solidFill>
                  <a:latin typeface="Georgia" panose="02040502050405020303" pitchFamily="18" charset="0"/>
                  <a:ea typeface="Microsoft YaHei" charset="0"/>
                </a:rPr>
                <a:t>Take-away</a:t>
              </a:r>
              <a:r>
                <a:rPr kumimoji="1" lang="en-US" altLang="zh-CN" sz="2400" b="1" dirty="0">
                  <a:latin typeface="Georgia" panose="02040502050405020303" pitchFamily="18" charset="0"/>
                  <a:ea typeface="Microsoft YaHei" charset="0"/>
                </a:rPr>
                <a:t>: Switch ON/OFF the motor</a:t>
              </a:r>
              <a:r>
                <a:rPr kumimoji="1" lang="en-US" altLang="zh-CN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rgia" panose="02040502050405020303" pitchFamily="18" charset="0"/>
                  <a:ea typeface="Microsoft YaHei" charset="0"/>
                </a:rPr>
                <a:t> </a:t>
              </a:r>
              <a:r>
                <a:rPr kumimoji="1" lang="en-US" altLang="zh-CN" sz="3200" b="1" dirty="0">
                  <a:latin typeface="Georgia" panose="02040502050405020303" pitchFamily="18" charset="0"/>
                  <a:ea typeface="Microsoft YaHei" charset="0"/>
                </a:rPr>
                <a:t>≈</a:t>
              </a:r>
              <a:r>
                <a:rPr kumimoji="1" lang="en-US" altLang="zh-CN" sz="2400" b="1" dirty="0">
                  <a:latin typeface="Georgia" panose="02040502050405020303" pitchFamily="18" charset="0"/>
                  <a:ea typeface="Microsoft YaHei" charset="0"/>
                </a:rPr>
                <a:t> Knock the motor</a:t>
              </a:r>
              <a:endParaRPr lang="zh-CN" altLang="en-US" sz="2400" dirty="0">
                <a:latin typeface="Georgia" panose="02040502050405020303" pitchFamily="18" charset="0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5E4F3EE6-418F-4C35-A7BC-1A90293E1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03" y="4484686"/>
            <a:ext cx="1031393" cy="103139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8236CCF-A11C-4CCD-BA10-1BFDF7105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95">
            <a:off x="10226687" y="4275454"/>
            <a:ext cx="606810" cy="60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5760</TotalTime>
  <Words>2563</Words>
  <Application>Microsoft Office PowerPoint</Application>
  <PresentationFormat>宽屏</PresentationFormat>
  <Paragraphs>351</Paragraphs>
  <Slides>18</Slides>
  <Notes>18</Notes>
  <HiddenSlides>1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Open Sans</vt:lpstr>
      <vt:lpstr>等线</vt:lpstr>
      <vt:lpstr>微软雅黑</vt:lpstr>
      <vt:lpstr>微软雅黑</vt:lpstr>
      <vt:lpstr>微软雅黑 Light</vt:lpstr>
      <vt:lpstr>Arial</vt:lpstr>
      <vt:lpstr>Cambria Math</vt:lpstr>
      <vt:lpstr>Georgia</vt:lpstr>
      <vt:lpstr>Times New Roman</vt:lpstr>
      <vt:lpstr>Office 主题​​</vt:lpstr>
      <vt:lpstr>PowerPoint 演示文稿</vt:lpstr>
      <vt:lpstr>Small Appliances</vt:lpstr>
      <vt:lpstr>Information Island</vt:lpstr>
      <vt:lpstr>MotorBeat</vt:lpstr>
      <vt:lpstr>Applications</vt:lpstr>
      <vt:lpstr>Design Goals (3C goals)</vt:lpstr>
      <vt:lpstr>Background: Pulse-Wide Modulation</vt:lpstr>
      <vt:lpstr>Acoustic Characteristics of DC Motors</vt:lpstr>
      <vt:lpstr>Demystify the EI sound</vt:lpstr>
      <vt:lpstr>Question</vt:lpstr>
      <vt:lpstr>Variable Pulse Width Modulation</vt:lpstr>
      <vt:lpstr>Variable Pulse Width Modulation</vt:lpstr>
      <vt:lpstr>Transmit Data Bits</vt:lpstr>
      <vt:lpstr>Receiver Design</vt:lpstr>
      <vt:lpstr>Implementation</vt:lpstr>
      <vt:lpstr>Heartbeat Detection</vt:lpstr>
      <vt:lpstr>Bit Error Rate</vt:lpstr>
      <vt:lpstr>More Motors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网络化感知技术与应用</dc:title>
  <dc:creator>王伟国</dc:creator>
  <cp:lastModifiedBy>王伟国</cp:lastModifiedBy>
  <cp:revision>741</cp:revision>
  <dcterms:created xsi:type="dcterms:W3CDTF">2022-04-12T21:57:47Z</dcterms:created>
  <dcterms:modified xsi:type="dcterms:W3CDTF">2022-10-25T09:38:55Z</dcterms:modified>
</cp:coreProperties>
</file>