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6" r:id="rId2"/>
    <p:sldId id="268" r:id="rId3"/>
    <p:sldId id="257" r:id="rId4"/>
    <p:sldId id="258" r:id="rId5"/>
    <p:sldId id="262" r:id="rId6"/>
    <p:sldId id="263" r:id="rId7"/>
    <p:sldId id="265" r:id="rId8"/>
    <p:sldId id="302" r:id="rId9"/>
    <p:sldId id="269" r:id="rId10"/>
    <p:sldId id="271" r:id="rId11"/>
    <p:sldId id="270" r:id="rId12"/>
    <p:sldId id="307" r:id="rId13"/>
    <p:sldId id="272" r:id="rId14"/>
    <p:sldId id="275" r:id="rId15"/>
    <p:sldId id="273" r:id="rId16"/>
    <p:sldId id="277" r:id="rId17"/>
    <p:sldId id="280" r:id="rId18"/>
    <p:sldId id="279" r:id="rId19"/>
    <p:sldId id="290" r:id="rId20"/>
    <p:sldId id="284" r:id="rId21"/>
    <p:sldId id="286" r:id="rId22"/>
    <p:sldId id="304" r:id="rId23"/>
    <p:sldId id="287" r:id="rId24"/>
    <p:sldId id="288" r:id="rId25"/>
    <p:sldId id="305" r:id="rId26"/>
    <p:sldId id="289" r:id="rId27"/>
    <p:sldId id="294" r:id="rId28"/>
    <p:sldId id="296" r:id="rId29"/>
    <p:sldId id="297" r:id="rId30"/>
    <p:sldId id="298" r:id="rId31"/>
    <p:sldId id="299" r:id="rId32"/>
    <p:sldId id="300" r:id="rId33"/>
    <p:sldId id="303" r:id="rId34"/>
    <p:sldId id="306" r:id="rId35"/>
    <p:sldId id="301" r:id="rId36"/>
    <p:sldId id="291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3" userDrawn="1">
          <p15:clr>
            <a:srgbClr val="A4A3A4"/>
          </p15:clr>
        </p15:guide>
        <p15:guide id="2" pos="213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3" autoAdjust="0"/>
    <p:restoredTop sz="62037" autoAdjust="0"/>
  </p:normalViewPr>
  <p:slideViewPr>
    <p:cSldViewPr snapToGrid="0" showGuides="1">
      <p:cViewPr varScale="1">
        <p:scale>
          <a:sx n="81" d="100"/>
          <a:sy n="81" d="100"/>
        </p:scale>
        <p:origin x="1795" y="58"/>
      </p:cViewPr>
      <p:guideLst>
        <p:guide orient="horz" pos="3203"/>
        <p:guide pos="213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54FFE-FCA0-4EFE-B141-58581A62432C}" type="datetimeFigureOut">
              <a:rPr lang="zh-CN" altLang="en-US" smtClean="0"/>
              <a:t>2020/11/24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AA3E-2AAB-4B14-ACCF-AA735E2C86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206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18153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801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9664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5725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220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0449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6730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22821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024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9648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2807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758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276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5738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5900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492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09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853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184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2349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6141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6172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7654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6771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8074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0538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25057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3156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787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031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542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0221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340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128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FAA3E-2AAB-4B14-ACCF-AA735E2C86C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17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C8557D-C3B0-4249-B8E6-0317E6F019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F58A42A-4344-441F-81CC-76C1EA9FDE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A7AC4F-33E5-41DA-B184-81400558E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DDA2-E269-D343-A61A-F3B54D3AA721}" type="datetime1">
              <a:rPr lang="en-US" altLang="zh-CN" smtClean="0"/>
              <a:t>11/24/2020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C244B6-3001-4718-8F58-8584D710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3F05069-E0B0-409B-BD7D-212D49BD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17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43993A-ED39-4F73-96B2-6804190E5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C6D3AE9-70B1-4816-ABF5-CF46B6D7A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A72C6B8-8CE9-40DC-872C-B8DBF6642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03E53-9D67-0B4B-83E0-5A2D4D683CBB}" type="datetime1">
              <a:rPr lang="en-US" altLang="zh-CN" smtClean="0"/>
              <a:t>11/24/2020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7FB2C8-B745-44A7-A787-C5A4B3D90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052C0D-A989-4CA6-9F18-11A7D177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13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BBEDC7A-2E89-4569-AECE-1F035E5461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4BFCBFD-98F3-4FF9-9304-FD01E5B3A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ADC540-A3C1-4EEE-88DF-4CB08289D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F3D75-E92A-354F-8507-96467B9E70B6}" type="datetime1">
              <a:rPr lang="en-US" altLang="zh-CN" smtClean="0"/>
              <a:t>11/24/2020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C080768-7946-45E8-91E7-2762D8D1C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3E0A56-8AA4-4784-B738-24701502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83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A601DB-20D3-4F70-A683-494B09F5D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FE8604-69F9-49B0-89CB-58AB6A632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96FCBB-E7CA-463E-AE23-D2B87057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3DA58-140E-0347-91AC-15DA29DA9F09}" type="datetime1">
              <a:rPr lang="en-US" altLang="zh-CN" smtClean="0"/>
              <a:t>11/24/2020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BB39F5-BE7C-48AD-AD3A-D37C32A08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19D8D94-7CC8-45A2-9458-5B0044753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663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1462E3-5648-4E19-9091-8379D956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CD51DF0-DC49-463C-8D7A-FF78E74A9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045A4C-DA47-41F6-9075-EE3C75E7E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9A16A-DA7B-234A-8870-0615C56CFCD1}" type="datetime1">
              <a:rPr lang="en-US" altLang="zh-CN" smtClean="0"/>
              <a:t>11/24/2020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AD7B34-1866-434C-B86A-EB5360D5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82A0DC-5662-4709-92E8-E6D0912D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60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08428F-5BC0-4C02-98F8-BB25D8529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EA7D8C-F6CB-4BEE-B17B-5BAE496BC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A4EA11-DE7A-4058-A78F-F7891C72A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CE0347-55C6-4B2A-AB7F-4FBD4088A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98938-CE31-8340-990D-16FBC901B97D}" type="datetime1">
              <a:rPr lang="en-US" altLang="zh-CN" smtClean="0"/>
              <a:t>11/24/2020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91CD98B-C2A8-4830-A395-D9B1080F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017679-D3A1-4D59-89B1-0455A0A16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22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EB8BFC-95EB-426D-AA36-643FA2A45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E12953D-47F5-43AA-B781-7678BD38B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8F0C027-9CAE-4B18-B4A5-7B1A2C5926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9FAA088-6335-4B45-AE54-9F4234D458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0F01E7-F37A-471A-9C1C-18CFA3BA73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E4E8392-0C88-42D8-898E-08A34527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2B8C-0C1F-9E42-BD70-AC95C6BAC46B}" type="datetime1">
              <a:rPr lang="en-US" altLang="zh-CN" smtClean="0"/>
              <a:t>11/24/2020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5875A31-B6C6-4585-8A3D-844B524A6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C5AAAFE-6A10-4942-AC0C-8A0EAF7B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3833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D5157C-87C1-4407-A629-458904DD1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DE89D05-126E-4F3E-B7CB-4193C7A2C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AE500-C76A-6544-A0FD-FC554D39EC73}" type="datetime1">
              <a:rPr lang="en-US" altLang="zh-CN" smtClean="0"/>
              <a:t>11/24/2020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378396-A828-4F3B-A2E7-F7B913CB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C949255-2D41-4D85-8EEA-730D844F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41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185E848-BDAF-4580-AFF0-AE0B28F4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E726-045A-634B-BEE4-849F7110E3F8}" type="datetime1">
              <a:rPr lang="en-US" altLang="zh-CN" smtClean="0"/>
              <a:t>11/24/2020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15BCBF7-C8C2-4FBB-8069-C0058A3A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672E7AE-0E98-4279-9CA6-6FE66E52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385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B9046B-8683-4066-AF23-BB95D614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A1B1E3-94DA-43B3-8BCE-72FFE9A32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B594EC-BEFC-43A5-95C7-BA2FE6408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29AE03C-CA1F-4B2D-A7E8-BD35B258B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8D858-3948-2E4C-8D21-95F0E926C19C}" type="datetime1">
              <a:rPr lang="en-US" altLang="zh-CN" smtClean="0"/>
              <a:t>11/24/2020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65545A-96AF-4415-A114-5CAE38038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CE6F35-6198-4155-B2B2-B1F05C378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38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A0F1C1-2912-4A9C-B62A-76967852E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D46DB09-DC99-4380-BA6D-85F80E216B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1D6090-763A-4087-B94B-861D4B4A4E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E77F01-47C2-4582-BF08-1BA63F198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2D21E-7EAD-1D40-BE18-D24B139D8849}" type="datetime1">
              <a:rPr lang="en-US" altLang="zh-CN" smtClean="0"/>
              <a:t>11/24/2020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C56090-235C-43AD-9F07-C4D2BCDBA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127AF4B-2E7E-44B8-8DE3-10E3EEEC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57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4A531C-F308-481F-A0BB-9B89B2847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86F0F0B-664A-4490-A449-D07FF7156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F83256-5B96-4751-8A39-52202D297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E989-65A9-5047-8FDF-60E631BF9C32}" type="datetime1">
              <a:rPr lang="en-US" altLang="zh-CN" smtClean="0"/>
              <a:t>11/24/2020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AA482D-1603-4D68-99C0-CCFE761A4F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3DD43E-6B48-4EDF-981E-A04056219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BE515-19B3-4457-AE45-154AFD55687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75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0.emf"/><Relationship Id="rId3" Type="http://schemas.openxmlformats.org/officeDocument/2006/relationships/image" Target="../media/image26.emf"/><Relationship Id="rId12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11" Type="http://schemas.openxmlformats.org/officeDocument/2006/relationships/image" Target="../media/image31.png"/><Relationship Id="rId5" Type="http://schemas.openxmlformats.org/officeDocument/2006/relationships/image" Target="../media/image28.emf"/><Relationship Id="rId15" Type="http://schemas.openxmlformats.org/officeDocument/2006/relationships/image" Target="../media/image33.png"/><Relationship Id="rId10" Type="http://schemas.openxmlformats.org/officeDocument/2006/relationships/image" Target="../media/image32.png"/><Relationship Id="rId4" Type="http://schemas.openxmlformats.org/officeDocument/2006/relationships/image" Target="../media/image27.emf"/><Relationship Id="rId9" Type="http://schemas.openxmlformats.org/officeDocument/2006/relationships/image" Target="../media/image30.png"/><Relationship Id="rId14" Type="http://schemas.openxmlformats.org/officeDocument/2006/relationships/image" Target="../media/image3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emf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17.emf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42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17" Type="http://schemas.openxmlformats.org/officeDocument/2006/relationships/image" Target="../media/image6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15" Type="http://schemas.openxmlformats.org/officeDocument/2006/relationships/image" Target="../media/image66.png"/><Relationship Id="rId4" Type="http://schemas.openxmlformats.org/officeDocument/2006/relationships/image" Target="../media/image58.pn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44.emf"/><Relationship Id="rId7" Type="http://schemas.openxmlformats.org/officeDocument/2006/relationships/image" Target="../media/image570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11" Type="http://schemas.openxmlformats.org/officeDocument/2006/relationships/image" Target="../media/image70.png"/><Relationship Id="rId5" Type="http://schemas.openxmlformats.org/officeDocument/2006/relationships/image" Target="../media/image59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19" Type="http://schemas.openxmlformats.org/officeDocument/2006/relationships/image" Target="../media/image78.png"/><Relationship Id="rId4" Type="http://schemas.openxmlformats.org/officeDocument/2006/relationships/image" Target="../media/image58.png"/><Relationship Id="rId9" Type="http://schemas.openxmlformats.org/officeDocument/2006/relationships/image" Target="../media/image680.png"/><Relationship Id="rId1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4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79.png"/><Relationship Id="rId5" Type="http://schemas.openxmlformats.org/officeDocument/2006/relationships/image" Target="../media/image57.png"/><Relationship Id="rId10" Type="http://schemas.openxmlformats.org/officeDocument/2006/relationships/image" Target="../media/image64.png"/><Relationship Id="rId4" Type="http://schemas.openxmlformats.org/officeDocument/2006/relationships/image" Target="../media/image53.png"/><Relationship Id="rId9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81.png"/><Relationship Id="rId3" Type="http://schemas.openxmlformats.org/officeDocument/2006/relationships/image" Target="../media/image52.png"/><Relationship Id="rId7" Type="http://schemas.openxmlformats.org/officeDocument/2006/relationships/image" Target="../media/image45.emf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79.png"/><Relationship Id="rId5" Type="http://schemas.openxmlformats.org/officeDocument/2006/relationships/image" Target="../media/image57.png"/><Relationship Id="rId10" Type="http://schemas.openxmlformats.org/officeDocument/2006/relationships/image" Target="../media/image64.png"/><Relationship Id="rId4" Type="http://schemas.openxmlformats.org/officeDocument/2006/relationships/image" Target="../media/image53.png"/><Relationship Id="rId9" Type="http://schemas.openxmlformats.org/officeDocument/2006/relationships/image" Target="../media/image63.png"/><Relationship Id="rId1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81.png"/><Relationship Id="rId3" Type="http://schemas.openxmlformats.org/officeDocument/2006/relationships/image" Target="../media/image52.png"/><Relationship Id="rId7" Type="http://schemas.openxmlformats.org/officeDocument/2006/relationships/image" Target="../media/image45.emf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79.png"/><Relationship Id="rId5" Type="http://schemas.openxmlformats.org/officeDocument/2006/relationships/image" Target="../media/image57.png"/><Relationship Id="rId15" Type="http://schemas.openxmlformats.org/officeDocument/2006/relationships/image" Target="../media/image46.png"/><Relationship Id="rId10" Type="http://schemas.openxmlformats.org/officeDocument/2006/relationships/image" Target="../media/image64.png"/><Relationship Id="rId4" Type="http://schemas.openxmlformats.org/officeDocument/2006/relationships/image" Target="../media/image53.png"/><Relationship Id="rId9" Type="http://schemas.openxmlformats.org/officeDocument/2006/relationships/image" Target="../media/image63.png"/><Relationship Id="rId1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81.png"/><Relationship Id="rId3" Type="http://schemas.openxmlformats.org/officeDocument/2006/relationships/image" Target="../media/image52.png"/><Relationship Id="rId7" Type="http://schemas.openxmlformats.org/officeDocument/2006/relationships/image" Target="../media/image45.emf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79.png"/><Relationship Id="rId5" Type="http://schemas.openxmlformats.org/officeDocument/2006/relationships/image" Target="../media/image57.png"/><Relationship Id="rId15" Type="http://schemas.openxmlformats.org/officeDocument/2006/relationships/image" Target="../media/image46.png"/><Relationship Id="rId10" Type="http://schemas.openxmlformats.org/officeDocument/2006/relationships/image" Target="../media/image64.png"/><Relationship Id="rId4" Type="http://schemas.openxmlformats.org/officeDocument/2006/relationships/image" Target="../media/image53.png"/><Relationship Id="rId9" Type="http://schemas.openxmlformats.org/officeDocument/2006/relationships/image" Target="../media/image63.png"/><Relationship Id="rId14" Type="http://schemas.openxmlformats.org/officeDocument/2006/relationships/image" Target="../media/image8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81.png"/><Relationship Id="rId3" Type="http://schemas.openxmlformats.org/officeDocument/2006/relationships/image" Target="../media/image52.png"/><Relationship Id="rId7" Type="http://schemas.openxmlformats.org/officeDocument/2006/relationships/image" Target="../media/image45.emf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79.png"/><Relationship Id="rId5" Type="http://schemas.openxmlformats.org/officeDocument/2006/relationships/image" Target="../media/image57.png"/><Relationship Id="rId10" Type="http://schemas.openxmlformats.org/officeDocument/2006/relationships/image" Target="../media/image64.png"/><Relationship Id="rId4" Type="http://schemas.openxmlformats.org/officeDocument/2006/relationships/image" Target="../media/image53.png"/><Relationship Id="rId9" Type="http://schemas.openxmlformats.org/officeDocument/2006/relationships/image" Target="../media/image63.png"/><Relationship Id="rId14" Type="http://schemas.openxmlformats.org/officeDocument/2006/relationships/image" Target="../media/image8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81.png"/><Relationship Id="rId3" Type="http://schemas.openxmlformats.org/officeDocument/2006/relationships/image" Target="../media/image52.png"/><Relationship Id="rId7" Type="http://schemas.openxmlformats.org/officeDocument/2006/relationships/image" Target="../media/image45.emf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79.png"/><Relationship Id="rId5" Type="http://schemas.openxmlformats.org/officeDocument/2006/relationships/image" Target="../media/image57.png"/><Relationship Id="rId15" Type="http://schemas.openxmlformats.org/officeDocument/2006/relationships/image" Target="../media/image46.png"/><Relationship Id="rId10" Type="http://schemas.openxmlformats.org/officeDocument/2006/relationships/image" Target="../media/image64.png"/><Relationship Id="rId4" Type="http://schemas.openxmlformats.org/officeDocument/2006/relationships/image" Target="../media/image53.png"/><Relationship Id="rId9" Type="http://schemas.openxmlformats.org/officeDocument/2006/relationships/image" Target="../media/image63.png"/><Relationship Id="rId14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81.png"/><Relationship Id="rId3" Type="http://schemas.openxmlformats.org/officeDocument/2006/relationships/image" Target="../media/image52.png"/><Relationship Id="rId7" Type="http://schemas.openxmlformats.org/officeDocument/2006/relationships/image" Target="../media/image45.emf"/><Relationship Id="rId12" Type="http://schemas.openxmlformats.org/officeDocument/2006/relationships/image" Target="../media/image8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79.png"/><Relationship Id="rId5" Type="http://schemas.openxmlformats.org/officeDocument/2006/relationships/image" Target="../media/image57.png"/><Relationship Id="rId15" Type="http://schemas.openxmlformats.org/officeDocument/2006/relationships/image" Target="../media/image46.png"/><Relationship Id="rId10" Type="http://schemas.openxmlformats.org/officeDocument/2006/relationships/image" Target="../media/image64.png"/><Relationship Id="rId4" Type="http://schemas.openxmlformats.org/officeDocument/2006/relationships/image" Target="../media/image53.png"/><Relationship Id="rId9" Type="http://schemas.openxmlformats.org/officeDocument/2006/relationships/image" Target="../media/image63.png"/><Relationship Id="rId14" Type="http://schemas.openxmlformats.org/officeDocument/2006/relationships/image" Target="../media/image8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.vsdx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10" Type="http://schemas.openxmlformats.org/officeDocument/2006/relationships/image" Target="../media/image13.emf"/><Relationship Id="rId4" Type="http://schemas.openxmlformats.org/officeDocument/2006/relationships/image" Target="../media/image9.emf"/><Relationship Id="rId9" Type="http://schemas.openxmlformats.org/officeDocument/2006/relationships/image" Target="../media/image8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Visio_Drawing1.vsdx"/><Relationship Id="rId13" Type="http://schemas.openxmlformats.org/officeDocument/2006/relationships/image" Target="../media/image18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11" Type="http://schemas.openxmlformats.org/officeDocument/2006/relationships/image" Target="../media/image9.emf"/><Relationship Id="rId5" Type="http://schemas.openxmlformats.org/officeDocument/2006/relationships/image" Target="../media/image15.emf"/><Relationship Id="rId15" Type="http://schemas.openxmlformats.org/officeDocument/2006/relationships/package" Target="../embeddings/Microsoft_Visio_Drawing2.vsdx"/><Relationship Id="rId10" Type="http://schemas.openxmlformats.org/officeDocument/2006/relationships/image" Target="../media/image10.emf"/><Relationship Id="rId4" Type="http://schemas.openxmlformats.org/officeDocument/2006/relationships/image" Target="../media/image14.emf"/><Relationship Id="rId9" Type="http://schemas.openxmlformats.org/officeDocument/2006/relationships/image" Target="../media/image8.emf"/><Relationship Id="rId1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emf"/><Relationship Id="rId12" Type="http://schemas.openxmlformats.org/officeDocument/2006/relationships/package" Target="../embeddings/Microsoft_Visio_Drawing3.vsdx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11" Type="http://schemas.openxmlformats.org/officeDocument/2006/relationships/image" Target="../media/image19.emf"/><Relationship Id="rId5" Type="http://schemas.openxmlformats.org/officeDocument/2006/relationships/image" Target="../media/image15.emf"/><Relationship Id="rId15" Type="http://schemas.openxmlformats.org/officeDocument/2006/relationships/package" Target="../embeddings/Microsoft_Visio_Drawing4.vsdx"/><Relationship Id="rId10" Type="http://schemas.openxmlformats.org/officeDocument/2006/relationships/image" Target="../media/image18.emf"/><Relationship Id="rId4" Type="http://schemas.openxmlformats.org/officeDocument/2006/relationships/image" Target="../media/image14.emf"/><Relationship Id="rId9" Type="http://schemas.openxmlformats.org/officeDocument/2006/relationships/image" Target="../media/image17.emf"/><Relationship Id="rId1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5.emf"/><Relationship Id="rId9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7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10.emf"/><Relationship Id="rId9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26.emf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>
            <a:extLst>
              <a:ext uri="{FF2B5EF4-FFF2-40B4-BE49-F238E27FC236}">
                <a16:creationId xmlns:a16="http://schemas.microsoft.com/office/drawing/2014/main" id="{F83A6FE8-277F-47F4-9D42-EDA9EDAA21E8}"/>
              </a:ext>
            </a:extLst>
          </p:cNvPr>
          <p:cNvSpPr txBox="1"/>
          <p:nvPr/>
        </p:nvSpPr>
        <p:spPr>
          <a:xfrm>
            <a:off x="1103286" y="1981308"/>
            <a:ext cx="9985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i="1" dirty="0">
                <a:latin typeface="Georgia" panose="02040502050405020303" pitchFamily="18" charset="0"/>
              </a:rPr>
              <a:t>Symphony</a:t>
            </a:r>
            <a:r>
              <a:rPr lang="en-US" altLang="zh-CN" sz="2400" b="1" dirty="0">
                <a:latin typeface="Georgia" panose="02040502050405020303" pitchFamily="18" charset="0"/>
              </a:rPr>
              <a:t>: Localizing Multiple Acoustic Sources with a Single</a:t>
            </a:r>
          </a:p>
          <a:p>
            <a:pPr algn="ctr"/>
            <a:r>
              <a:rPr lang="en-US" altLang="zh-CN" sz="2400" b="1" dirty="0">
                <a:latin typeface="Georgia" panose="02040502050405020303" pitchFamily="18" charset="0"/>
              </a:rPr>
              <a:t>Microphone Array</a:t>
            </a:r>
            <a:endParaRPr lang="zh-CN" altLang="en-US" sz="2400" b="1" dirty="0">
              <a:latin typeface="Georgia" panose="02040502050405020303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23863E6-7EAC-4494-BB7E-08E3E92EB88D}"/>
              </a:ext>
            </a:extLst>
          </p:cNvPr>
          <p:cNvSpPr txBox="1"/>
          <p:nvPr/>
        </p:nvSpPr>
        <p:spPr>
          <a:xfrm>
            <a:off x="3408313" y="3310430"/>
            <a:ext cx="6154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Georgia" panose="02040502050405020303" pitchFamily="18" charset="0"/>
              </a:rPr>
              <a:t>Weiguo Wang </a:t>
            </a:r>
            <a:r>
              <a:rPr lang="en-US" altLang="zh-CN" sz="2400" b="1" baseline="30000" dirty="0">
                <a:latin typeface="Georgia" panose="02040502050405020303" pitchFamily="18" charset="0"/>
              </a:rPr>
              <a:t>1</a:t>
            </a:r>
            <a:r>
              <a:rPr lang="en-US" altLang="zh-CN" dirty="0">
                <a:latin typeface="Georgia" panose="02040502050405020303" pitchFamily="18" charset="0"/>
              </a:rPr>
              <a:t>,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Jinming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Li </a:t>
            </a:r>
            <a:r>
              <a:rPr lang="en-US" altLang="zh-CN" sz="2400" baseline="30000" dirty="0">
                <a:latin typeface="Georgia" panose="02040502050405020303" pitchFamily="18" charset="0"/>
              </a:rPr>
              <a:t>1</a:t>
            </a:r>
            <a:r>
              <a:rPr lang="en-US" altLang="zh-CN" dirty="0">
                <a:latin typeface="Georgia" panose="02040502050405020303" pitchFamily="18" charset="0"/>
              </a:rPr>
              <a:t>,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Yuan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He </a:t>
            </a:r>
            <a:r>
              <a:rPr lang="en-US" altLang="zh-CN" sz="2400" baseline="30000" dirty="0">
                <a:latin typeface="Georgia" panose="02040502050405020303" pitchFamily="18" charset="0"/>
              </a:rPr>
              <a:t>1</a:t>
            </a:r>
            <a:r>
              <a:rPr lang="en-US" altLang="zh-CN" dirty="0">
                <a:latin typeface="Georgia" panose="02040502050405020303" pitchFamily="18" charset="0"/>
              </a:rPr>
              <a:t>,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Yunhao</a:t>
            </a:r>
            <a:r>
              <a:rPr lang="zh-CN" altLang="en-US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Liu </a:t>
            </a:r>
            <a:r>
              <a:rPr lang="en-US" altLang="zh-CN" sz="2400" baseline="30000" dirty="0">
                <a:latin typeface="Georgia" panose="02040502050405020303" pitchFamily="18" charset="0"/>
              </a:rPr>
              <a:t>1,2</a:t>
            </a:r>
            <a:endParaRPr lang="zh-CN" altLang="en-US" dirty="0">
              <a:latin typeface="Georgia" panose="02040502050405020303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7CFD699-BE4C-4292-BD23-88D2FBD9F0D0}"/>
              </a:ext>
            </a:extLst>
          </p:cNvPr>
          <p:cNvSpPr txBox="1"/>
          <p:nvPr/>
        </p:nvSpPr>
        <p:spPr>
          <a:xfrm>
            <a:off x="5012895" y="1132081"/>
            <a:ext cx="2566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Georgia" panose="02040502050405020303" pitchFamily="18" charset="0"/>
              </a:rPr>
              <a:t>ACM SenSys 2020</a:t>
            </a:r>
            <a:endParaRPr lang="zh-CN" altLang="en-US" sz="2000" b="1" dirty="0">
              <a:latin typeface="Georgia" panose="02040502050405020303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8391CE3-77EB-4915-8B55-DB7C826159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728" y="4931079"/>
            <a:ext cx="1687693" cy="168769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CC18E64-3B25-461A-846B-73339B6101E9}"/>
              </a:ext>
            </a:extLst>
          </p:cNvPr>
          <p:cNvSpPr/>
          <p:nvPr/>
        </p:nvSpPr>
        <p:spPr>
          <a:xfrm>
            <a:off x="1946822" y="3907158"/>
            <a:ext cx="90361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aseline="30000" dirty="0">
                <a:latin typeface="Georgia" panose="02040502050405020303" pitchFamily="18" charset="0"/>
              </a:rPr>
              <a:t>1</a:t>
            </a:r>
            <a:r>
              <a:rPr lang="en-US" altLang="zh-CN" baseline="30000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School of Software and BNRist, Tsinghua University</a:t>
            </a:r>
          </a:p>
          <a:p>
            <a:pPr algn="ctr"/>
            <a:r>
              <a:rPr lang="en-US" altLang="zh-CN" sz="2400" baseline="30000" dirty="0">
                <a:latin typeface="Georgia" panose="02040502050405020303" pitchFamily="18" charset="0"/>
              </a:rPr>
              <a:t>2</a:t>
            </a:r>
            <a:r>
              <a:rPr lang="en-US" altLang="zh-CN" baseline="30000" dirty="0">
                <a:latin typeface="Georgia" panose="02040502050405020303" pitchFamily="18" charset="0"/>
              </a:rPr>
              <a:t> </a:t>
            </a:r>
            <a:r>
              <a:rPr lang="en-US" altLang="zh-CN" dirty="0">
                <a:latin typeface="Georgia" panose="02040502050405020303" pitchFamily="18" charset="0"/>
              </a:rPr>
              <a:t>Department of Computer Science and Engineering, Michigan State University</a:t>
            </a:r>
            <a:endParaRPr lang="zh-CN" altLang="en-US" dirty="0">
              <a:latin typeface="Georgia" panose="02040502050405020303" pitchFamily="18" charset="0"/>
            </a:endParaRPr>
          </a:p>
        </p:txBody>
      </p:sp>
      <p:pic>
        <p:nvPicPr>
          <p:cNvPr id="8" name="Picture 14" descr="See the source image">
            <a:extLst>
              <a:ext uri="{FF2B5EF4-FFF2-40B4-BE49-F238E27FC236}">
                <a16:creationId xmlns:a16="http://schemas.microsoft.com/office/drawing/2014/main" id="{960EC76B-CBAC-4AE2-911C-38CEAC8FB7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" t="2657" r="2574" b="2325"/>
          <a:stretch/>
        </p:blipFill>
        <p:spPr bwMode="auto">
          <a:xfrm>
            <a:off x="6592484" y="4931079"/>
            <a:ext cx="1674188" cy="167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ssociation for Computing Machinery">
            <a:extLst>
              <a:ext uri="{FF2B5EF4-FFF2-40B4-BE49-F238E27FC236}">
                <a16:creationId xmlns:a16="http://schemas.microsoft.com/office/drawing/2014/main" id="{A4F13BD3-3953-4639-8021-9B380B238F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00"/>
          <a:stretch/>
        </p:blipFill>
        <p:spPr bwMode="auto">
          <a:xfrm>
            <a:off x="3794393" y="798736"/>
            <a:ext cx="112776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3869AC-CCC3-3C40-ABBC-DE454B87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625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Primer #1: Far-Field Effect</a:t>
            </a:r>
          </a:p>
        </p:txBody>
      </p:sp>
      <p:sp>
        <p:nvSpPr>
          <p:cNvPr id="69" name="Freeform 26">
            <a:extLst>
              <a:ext uri="{FF2B5EF4-FFF2-40B4-BE49-F238E27FC236}">
                <a16:creationId xmlns:a16="http://schemas.microsoft.com/office/drawing/2014/main" id="{ADF1A3D0-0A3E-42DC-814A-525AC16530F3}"/>
              </a:ext>
            </a:extLst>
          </p:cNvPr>
          <p:cNvSpPr>
            <a:spLocks noEditPoints="1"/>
          </p:cNvSpPr>
          <p:nvPr/>
        </p:nvSpPr>
        <p:spPr bwMode="auto">
          <a:xfrm rot="5400000">
            <a:off x="3656515" y="4299733"/>
            <a:ext cx="333303" cy="22179"/>
          </a:xfrm>
          <a:custGeom>
            <a:avLst/>
            <a:gdLst>
              <a:gd name="T0" fmla="*/ 14 w 454"/>
              <a:gd name="T1" fmla="*/ 0 h 27"/>
              <a:gd name="T2" fmla="*/ 40 w 454"/>
              <a:gd name="T3" fmla="*/ 0 h 27"/>
              <a:gd name="T4" fmla="*/ 54 w 454"/>
              <a:gd name="T5" fmla="*/ 13 h 27"/>
              <a:gd name="T6" fmla="*/ 40 w 454"/>
              <a:gd name="T7" fmla="*/ 27 h 27"/>
              <a:gd name="T8" fmla="*/ 14 w 454"/>
              <a:gd name="T9" fmla="*/ 27 h 27"/>
              <a:gd name="T10" fmla="*/ 0 w 454"/>
              <a:gd name="T11" fmla="*/ 13 h 27"/>
              <a:gd name="T12" fmla="*/ 14 w 454"/>
              <a:gd name="T13" fmla="*/ 0 h 27"/>
              <a:gd name="T14" fmla="*/ 94 w 454"/>
              <a:gd name="T15" fmla="*/ 0 h 27"/>
              <a:gd name="T16" fmla="*/ 120 w 454"/>
              <a:gd name="T17" fmla="*/ 0 h 27"/>
              <a:gd name="T18" fmla="*/ 134 w 454"/>
              <a:gd name="T19" fmla="*/ 13 h 27"/>
              <a:gd name="T20" fmla="*/ 120 w 454"/>
              <a:gd name="T21" fmla="*/ 27 h 27"/>
              <a:gd name="T22" fmla="*/ 94 w 454"/>
              <a:gd name="T23" fmla="*/ 27 h 27"/>
              <a:gd name="T24" fmla="*/ 80 w 454"/>
              <a:gd name="T25" fmla="*/ 13 h 27"/>
              <a:gd name="T26" fmla="*/ 94 w 454"/>
              <a:gd name="T27" fmla="*/ 0 h 27"/>
              <a:gd name="T28" fmla="*/ 174 w 454"/>
              <a:gd name="T29" fmla="*/ 0 h 27"/>
              <a:gd name="T30" fmla="*/ 200 w 454"/>
              <a:gd name="T31" fmla="*/ 0 h 27"/>
              <a:gd name="T32" fmla="*/ 214 w 454"/>
              <a:gd name="T33" fmla="*/ 13 h 27"/>
              <a:gd name="T34" fmla="*/ 200 w 454"/>
              <a:gd name="T35" fmla="*/ 27 h 27"/>
              <a:gd name="T36" fmla="*/ 174 w 454"/>
              <a:gd name="T37" fmla="*/ 27 h 27"/>
              <a:gd name="T38" fmla="*/ 160 w 454"/>
              <a:gd name="T39" fmla="*/ 13 h 27"/>
              <a:gd name="T40" fmla="*/ 174 w 454"/>
              <a:gd name="T41" fmla="*/ 0 h 27"/>
              <a:gd name="T42" fmla="*/ 254 w 454"/>
              <a:gd name="T43" fmla="*/ 0 h 27"/>
              <a:gd name="T44" fmla="*/ 280 w 454"/>
              <a:gd name="T45" fmla="*/ 0 h 27"/>
              <a:gd name="T46" fmla="*/ 294 w 454"/>
              <a:gd name="T47" fmla="*/ 13 h 27"/>
              <a:gd name="T48" fmla="*/ 280 w 454"/>
              <a:gd name="T49" fmla="*/ 27 h 27"/>
              <a:gd name="T50" fmla="*/ 254 w 454"/>
              <a:gd name="T51" fmla="*/ 27 h 27"/>
              <a:gd name="T52" fmla="*/ 240 w 454"/>
              <a:gd name="T53" fmla="*/ 13 h 27"/>
              <a:gd name="T54" fmla="*/ 254 w 454"/>
              <a:gd name="T55" fmla="*/ 0 h 27"/>
              <a:gd name="T56" fmla="*/ 334 w 454"/>
              <a:gd name="T57" fmla="*/ 0 h 27"/>
              <a:gd name="T58" fmla="*/ 360 w 454"/>
              <a:gd name="T59" fmla="*/ 0 h 27"/>
              <a:gd name="T60" fmla="*/ 374 w 454"/>
              <a:gd name="T61" fmla="*/ 13 h 27"/>
              <a:gd name="T62" fmla="*/ 360 w 454"/>
              <a:gd name="T63" fmla="*/ 27 h 27"/>
              <a:gd name="T64" fmla="*/ 334 w 454"/>
              <a:gd name="T65" fmla="*/ 27 h 27"/>
              <a:gd name="T66" fmla="*/ 320 w 454"/>
              <a:gd name="T67" fmla="*/ 13 h 27"/>
              <a:gd name="T68" fmla="*/ 334 w 454"/>
              <a:gd name="T69" fmla="*/ 0 h 27"/>
              <a:gd name="T70" fmla="*/ 414 w 454"/>
              <a:gd name="T71" fmla="*/ 0 h 27"/>
              <a:gd name="T72" fmla="*/ 440 w 454"/>
              <a:gd name="T73" fmla="*/ 0 h 27"/>
              <a:gd name="T74" fmla="*/ 454 w 454"/>
              <a:gd name="T75" fmla="*/ 13 h 27"/>
              <a:gd name="T76" fmla="*/ 440 w 454"/>
              <a:gd name="T77" fmla="*/ 27 h 27"/>
              <a:gd name="T78" fmla="*/ 414 w 454"/>
              <a:gd name="T79" fmla="*/ 27 h 27"/>
              <a:gd name="T80" fmla="*/ 400 w 454"/>
              <a:gd name="T81" fmla="*/ 13 h 27"/>
              <a:gd name="T82" fmla="*/ 414 w 454"/>
              <a:gd name="T83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4" h="27">
                <a:moveTo>
                  <a:pt x="14" y="0"/>
                </a:moveTo>
                <a:lnTo>
                  <a:pt x="40" y="0"/>
                </a:lnTo>
                <a:cubicBezTo>
                  <a:pt x="48" y="0"/>
                  <a:pt x="54" y="6"/>
                  <a:pt x="54" y="13"/>
                </a:cubicBezTo>
                <a:cubicBezTo>
                  <a:pt x="54" y="21"/>
                  <a:pt x="48" y="27"/>
                  <a:pt x="40" y="27"/>
                </a:cubicBezTo>
                <a:lnTo>
                  <a:pt x="14" y="27"/>
                </a:lnTo>
                <a:cubicBezTo>
                  <a:pt x="6" y="27"/>
                  <a:pt x="0" y="21"/>
                  <a:pt x="0" y="13"/>
                </a:cubicBezTo>
                <a:cubicBezTo>
                  <a:pt x="0" y="6"/>
                  <a:pt x="6" y="0"/>
                  <a:pt x="14" y="0"/>
                </a:cubicBezTo>
                <a:close/>
                <a:moveTo>
                  <a:pt x="94" y="0"/>
                </a:moveTo>
                <a:lnTo>
                  <a:pt x="120" y="0"/>
                </a:lnTo>
                <a:cubicBezTo>
                  <a:pt x="128" y="0"/>
                  <a:pt x="134" y="6"/>
                  <a:pt x="134" y="13"/>
                </a:cubicBezTo>
                <a:cubicBezTo>
                  <a:pt x="134" y="21"/>
                  <a:pt x="128" y="27"/>
                  <a:pt x="120" y="27"/>
                </a:cubicBezTo>
                <a:lnTo>
                  <a:pt x="94" y="27"/>
                </a:lnTo>
                <a:cubicBezTo>
                  <a:pt x="86" y="27"/>
                  <a:pt x="80" y="21"/>
                  <a:pt x="80" y="13"/>
                </a:cubicBezTo>
                <a:cubicBezTo>
                  <a:pt x="80" y="6"/>
                  <a:pt x="86" y="0"/>
                  <a:pt x="94" y="0"/>
                </a:cubicBezTo>
                <a:close/>
                <a:moveTo>
                  <a:pt x="174" y="0"/>
                </a:moveTo>
                <a:lnTo>
                  <a:pt x="200" y="0"/>
                </a:lnTo>
                <a:cubicBezTo>
                  <a:pt x="208" y="0"/>
                  <a:pt x="214" y="6"/>
                  <a:pt x="214" y="13"/>
                </a:cubicBezTo>
                <a:cubicBezTo>
                  <a:pt x="214" y="21"/>
                  <a:pt x="208" y="27"/>
                  <a:pt x="200" y="27"/>
                </a:cubicBezTo>
                <a:lnTo>
                  <a:pt x="174" y="27"/>
                </a:lnTo>
                <a:cubicBezTo>
                  <a:pt x="166" y="27"/>
                  <a:pt x="160" y="21"/>
                  <a:pt x="160" y="13"/>
                </a:cubicBezTo>
                <a:cubicBezTo>
                  <a:pt x="160" y="6"/>
                  <a:pt x="166" y="0"/>
                  <a:pt x="174" y="0"/>
                </a:cubicBezTo>
                <a:close/>
                <a:moveTo>
                  <a:pt x="254" y="0"/>
                </a:moveTo>
                <a:lnTo>
                  <a:pt x="280" y="0"/>
                </a:lnTo>
                <a:cubicBezTo>
                  <a:pt x="288" y="0"/>
                  <a:pt x="294" y="6"/>
                  <a:pt x="294" y="13"/>
                </a:cubicBezTo>
                <a:cubicBezTo>
                  <a:pt x="294" y="21"/>
                  <a:pt x="288" y="27"/>
                  <a:pt x="280" y="27"/>
                </a:cubicBezTo>
                <a:lnTo>
                  <a:pt x="254" y="27"/>
                </a:lnTo>
                <a:cubicBezTo>
                  <a:pt x="246" y="27"/>
                  <a:pt x="240" y="21"/>
                  <a:pt x="240" y="13"/>
                </a:cubicBezTo>
                <a:cubicBezTo>
                  <a:pt x="240" y="6"/>
                  <a:pt x="246" y="0"/>
                  <a:pt x="254" y="0"/>
                </a:cubicBezTo>
                <a:close/>
                <a:moveTo>
                  <a:pt x="334" y="0"/>
                </a:moveTo>
                <a:lnTo>
                  <a:pt x="360" y="0"/>
                </a:lnTo>
                <a:cubicBezTo>
                  <a:pt x="368" y="0"/>
                  <a:pt x="374" y="6"/>
                  <a:pt x="374" y="13"/>
                </a:cubicBezTo>
                <a:cubicBezTo>
                  <a:pt x="374" y="21"/>
                  <a:pt x="368" y="27"/>
                  <a:pt x="360" y="27"/>
                </a:cubicBezTo>
                <a:lnTo>
                  <a:pt x="334" y="27"/>
                </a:lnTo>
                <a:cubicBezTo>
                  <a:pt x="326" y="27"/>
                  <a:pt x="320" y="21"/>
                  <a:pt x="320" y="13"/>
                </a:cubicBezTo>
                <a:cubicBezTo>
                  <a:pt x="320" y="6"/>
                  <a:pt x="326" y="0"/>
                  <a:pt x="334" y="0"/>
                </a:cubicBezTo>
                <a:close/>
                <a:moveTo>
                  <a:pt x="414" y="0"/>
                </a:moveTo>
                <a:lnTo>
                  <a:pt x="440" y="0"/>
                </a:lnTo>
                <a:cubicBezTo>
                  <a:pt x="448" y="0"/>
                  <a:pt x="454" y="6"/>
                  <a:pt x="454" y="13"/>
                </a:cubicBezTo>
                <a:cubicBezTo>
                  <a:pt x="454" y="21"/>
                  <a:pt x="448" y="27"/>
                  <a:pt x="440" y="27"/>
                </a:cubicBezTo>
                <a:lnTo>
                  <a:pt x="414" y="27"/>
                </a:lnTo>
                <a:cubicBezTo>
                  <a:pt x="406" y="27"/>
                  <a:pt x="400" y="21"/>
                  <a:pt x="400" y="13"/>
                </a:cubicBezTo>
                <a:cubicBezTo>
                  <a:pt x="400" y="6"/>
                  <a:pt x="406" y="0"/>
                  <a:pt x="414" y="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6919B718-78E8-493C-A01C-32C355EF6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53" y="2014675"/>
            <a:ext cx="764459" cy="24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7">
            <a:extLst>
              <a:ext uri="{FF2B5EF4-FFF2-40B4-BE49-F238E27FC236}">
                <a16:creationId xmlns:a16="http://schemas.microsoft.com/office/drawing/2014/main" id="{F626088B-3F2D-4984-B1CE-1692E3C7DCE5}"/>
              </a:ext>
            </a:extLst>
          </p:cNvPr>
          <p:cNvSpPr>
            <a:spLocks/>
          </p:cNvSpPr>
          <p:nvPr/>
        </p:nvSpPr>
        <p:spPr bwMode="auto">
          <a:xfrm>
            <a:off x="3546435" y="2127275"/>
            <a:ext cx="553468" cy="2187169"/>
          </a:xfrm>
          <a:custGeom>
            <a:avLst/>
            <a:gdLst>
              <a:gd name="T0" fmla="*/ 376 w 752"/>
              <a:gd name="T1" fmla="*/ 0 h 2668"/>
              <a:gd name="T2" fmla="*/ 0 w 752"/>
              <a:gd name="T3" fmla="*/ 376 h 2668"/>
              <a:gd name="T4" fmla="*/ 0 w 752"/>
              <a:gd name="T5" fmla="*/ 376 h 2668"/>
              <a:gd name="T6" fmla="*/ 0 w 752"/>
              <a:gd name="T7" fmla="*/ 2292 h 2668"/>
              <a:gd name="T8" fmla="*/ 376 w 752"/>
              <a:gd name="T9" fmla="*/ 2668 h 2668"/>
              <a:gd name="T10" fmla="*/ 376 w 752"/>
              <a:gd name="T11" fmla="*/ 2668 h 2668"/>
              <a:gd name="T12" fmla="*/ 752 w 752"/>
              <a:gd name="T13" fmla="*/ 2292 h 2668"/>
              <a:gd name="T14" fmla="*/ 752 w 752"/>
              <a:gd name="T15" fmla="*/ 2292 h 2668"/>
              <a:gd name="T16" fmla="*/ 752 w 752"/>
              <a:gd name="T17" fmla="*/ 376 h 2668"/>
              <a:gd name="T18" fmla="*/ 376 w 752"/>
              <a:gd name="T19" fmla="*/ 0 h 2668"/>
              <a:gd name="T20" fmla="*/ 376 w 752"/>
              <a:gd name="T21" fmla="*/ 0 h 2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2" h="2668">
                <a:moveTo>
                  <a:pt x="376" y="0"/>
                </a:moveTo>
                <a:cubicBezTo>
                  <a:pt x="169" y="0"/>
                  <a:pt x="0" y="168"/>
                  <a:pt x="0" y="376"/>
                </a:cubicBezTo>
                <a:cubicBezTo>
                  <a:pt x="0" y="376"/>
                  <a:pt x="0" y="376"/>
                  <a:pt x="0" y="376"/>
                </a:cubicBezTo>
                <a:lnTo>
                  <a:pt x="0" y="2292"/>
                </a:lnTo>
                <a:cubicBezTo>
                  <a:pt x="0" y="2500"/>
                  <a:pt x="169" y="2668"/>
                  <a:pt x="376" y="2668"/>
                </a:cubicBezTo>
                <a:cubicBezTo>
                  <a:pt x="376" y="2668"/>
                  <a:pt x="376" y="2668"/>
                  <a:pt x="376" y="2668"/>
                </a:cubicBezTo>
                <a:cubicBezTo>
                  <a:pt x="584" y="2668"/>
                  <a:pt x="752" y="2500"/>
                  <a:pt x="752" y="2292"/>
                </a:cubicBezTo>
                <a:cubicBezTo>
                  <a:pt x="752" y="2292"/>
                  <a:pt x="752" y="2292"/>
                  <a:pt x="752" y="2292"/>
                </a:cubicBezTo>
                <a:lnTo>
                  <a:pt x="752" y="376"/>
                </a:lnTo>
                <a:cubicBezTo>
                  <a:pt x="752" y="168"/>
                  <a:pt x="584" y="0"/>
                  <a:pt x="376" y="0"/>
                </a:cubicBezTo>
                <a:cubicBezTo>
                  <a:pt x="376" y="0"/>
                  <a:pt x="376" y="0"/>
                  <a:pt x="376" y="0"/>
                </a:cubicBezTo>
                <a:close/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9D231C87-CFB1-4DD2-AA70-2070323648F9}"/>
              </a:ext>
            </a:extLst>
          </p:cNvPr>
          <p:cNvSpPr>
            <a:spLocks/>
          </p:cNvSpPr>
          <p:nvPr/>
        </p:nvSpPr>
        <p:spPr bwMode="auto">
          <a:xfrm>
            <a:off x="3546435" y="2127275"/>
            <a:ext cx="553468" cy="2187169"/>
          </a:xfrm>
          <a:custGeom>
            <a:avLst/>
            <a:gdLst>
              <a:gd name="T0" fmla="*/ 376 w 752"/>
              <a:gd name="T1" fmla="*/ 0 h 2668"/>
              <a:gd name="T2" fmla="*/ 0 w 752"/>
              <a:gd name="T3" fmla="*/ 376 h 2668"/>
              <a:gd name="T4" fmla="*/ 0 w 752"/>
              <a:gd name="T5" fmla="*/ 376 h 2668"/>
              <a:gd name="T6" fmla="*/ 0 w 752"/>
              <a:gd name="T7" fmla="*/ 2292 h 2668"/>
              <a:gd name="T8" fmla="*/ 376 w 752"/>
              <a:gd name="T9" fmla="*/ 2668 h 2668"/>
              <a:gd name="T10" fmla="*/ 376 w 752"/>
              <a:gd name="T11" fmla="*/ 2668 h 2668"/>
              <a:gd name="T12" fmla="*/ 752 w 752"/>
              <a:gd name="T13" fmla="*/ 2292 h 2668"/>
              <a:gd name="T14" fmla="*/ 752 w 752"/>
              <a:gd name="T15" fmla="*/ 2292 h 2668"/>
              <a:gd name="T16" fmla="*/ 752 w 752"/>
              <a:gd name="T17" fmla="*/ 376 h 2668"/>
              <a:gd name="T18" fmla="*/ 376 w 752"/>
              <a:gd name="T19" fmla="*/ 0 h 2668"/>
              <a:gd name="T20" fmla="*/ 376 w 752"/>
              <a:gd name="T21" fmla="*/ 0 h 2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52" h="2668">
                <a:moveTo>
                  <a:pt x="376" y="0"/>
                </a:moveTo>
                <a:cubicBezTo>
                  <a:pt x="169" y="0"/>
                  <a:pt x="0" y="168"/>
                  <a:pt x="0" y="376"/>
                </a:cubicBezTo>
                <a:cubicBezTo>
                  <a:pt x="0" y="376"/>
                  <a:pt x="0" y="376"/>
                  <a:pt x="0" y="376"/>
                </a:cubicBezTo>
                <a:lnTo>
                  <a:pt x="0" y="2292"/>
                </a:lnTo>
                <a:cubicBezTo>
                  <a:pt x="0" y="2500"/>
                  <a:pt x="169" y="2668"/>
                  <a:pt x="376" y="2668"/>
                </a:cubicBezTo>
                <a:cubicBezTo>
                  <a:pt x="376" y="2668"/>
                  <a:pt x="376" y="2668"/>
                  <a:pt x="376" y="2668"/>
                </a:cubicBezTo>
                <a:cubicBezTo>
                  <a:pt x="584" y="2668"/>
                  <a:pt x="752" y="2500"/>
                  <a:pt x="752" y="2292"/>
                </a:cubicBezTo>
                <a:cubicBezTo>
                  <a:pt x="752" y="2292"/>
                  <a:pt x="752" y="2292"/>
                  <a:pt x="752" y="2292"/>
                </a:cubicBezTo>
                <a:lnTo>
                  <a:pt x="752" y="376"/>
                </a:lnTo>
                <a:cubicBezTo>
                  <a:pt x="752" y="168"/>
                  <a:pt x="584" y="0"/>
                  <a:pt x="376" y="0"/>
                </a:cubicBezTo>
                <a:cubicBezTo>
                  <a:pt x="376" y="0"/>
                  <a:pt x="376" y="0"/>
                  <a:pt x="376" y="0"/>
                </a:cubicBezTo>
                <a:close/>
              </a:path>
            </a:pathLst>
          </a:cu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177" name="Picture 9">
            <a:extLst>
              <a:ext uri="{FF2B5EF4-FFF2-40B4-BE49-F238E27FC236}">
                <a16:creationId xmlns:a16="http://schemas.microsoft.com/office/drawing/2014/main" id="{856F0E72-4F05-4990-90C8-3D56D589C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49" y="3628608"/>
            <a:ext cx="564171" cy="62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1">
            <a:extLst>
              <a:ext uri="{FF2B5EF4-FFF2-40B4-BE49-F238E27FC236}">
                <a16:creationId xmlns:a16="http://schemas.microsoft.com/office/drawing/2014/main" id="{D5169410-886B-4DB1-99EE-E3CC93AC8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285" y="3742914"/>
            <a:ext cx="357767" cy="399218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442BD0AA-5F75-4DF5-B8DA-5CD540224B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285" y="3742914"/>
            <a:ext cx="357767" cy="399218"/>
          </a:xfrm>
          <a:prstGeom prst="ellips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C95EFE87-6884-4460-9DC9-6120DEFB4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358" y="3817980"/>
            <a:ext cx="188057" cy="31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82" name="Picture 14">
            <a:extLst>
              <a:ext uri="{FF2B5EF4-FFF2-40B4-BE49-F238E27FC236}">
                <a16:creationId xmlns:a16="http://schemas.microsoft.com/office/drawing/2014/main" id="{4B343315-195F-497E-96F3-B079F5C3E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49" y="2946184"/>
            <a:ext cx="564171" cy="62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al 16">
            <a:extLst>
              <a:ext uri="{FF2B5EF4-FFF2-40B4-BE49-F238E27FC236}">
                <a16:creationId xmlns:a16="http://schemas.microsoft.com/office/drawing/2014/main" id="{414E1B10-9DFA-470C-BF95-472FDC7A8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285" y="3057077"/>
            <a:ext cx="357767" cy="399218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6" name="Oval 17">
            <a:extLst>
              <a:ext uri="{FF2B5EF4-FFF2-40B4-BE49-F238E27FC236}">
                <a16:creationId xmlns:a16="http://schemas.microsoft.com/office/drawing/2014/main" id="{42007E25-79D4-48F4-96AF-2A9798ACF9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285" y="3057077"/>
            <a:ext cx="357767" cy="399218"/>
          </a:xfrm>
          <a:prstGeom prst="ellips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8CC88FAE-DFDA-4FCE-B474-CB98B61DA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358" y="3132144"/>
            <a:ext cx="188057" cy="31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87" name="Picture 19">
            <a:extLst>
              <a:ext uri="{FF2B5EF4-FFF2-40B4-BE49-F238E27FC236}">
                <a16:creationId xmlns:a16="http://schemas.microsoft.com/office/drawing/2014/main" id="{EBB13CC8-9253-4F99-931E-B34A8D895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49" y="2263760"/>
            <a:ext cx="564171" cy="62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21">
            <a:extLst>
              <a:ext uri="{FF2B5EF4-FFF2-40B4-BE49-F238E27FC236}">
                <a16:creationId xmlns:a16="http://schemas.microsoft.com/office/drawing/2014/main" id="{851EA621-0D2D-403B-AB4C-6D496EF67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285" y="2371241"/>
            <a:ext cx="357767" cy="399218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Oval 22">
            <a:extLst>
              <a:ext uri="{FF2B5EF4-FFF2-40B4-BE49-F238E27FC236}">
                <a16:creationId xmlns:a16="http://schemas.microsoft.com/office/drawing/2014/main" id="{300FB94F-97A0-4838-A4B5-16456F37E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4285" y="2371241"/>
            <a:ext cx="357767" cy="399218"/>
          </a:xfrm>
          <a:prstGeom prst="ellipse">
            <a:avLst/>
          </a:prstGeom>
          <a:noFill/>
          <a:ln w="20638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C68B3340-E834-422F-A455-8F9444C1A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0358" y="2446308"/>
            <a:ext cx="188057" cy="31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83B7B1D-2009-5847-B862-FAF89DB5BEBC}"/>
              </a:ext>
            </a:extLst>
          </p:cNvPr>
          <p:cNvGrpSpPr/>
          <p:nvPr/>
        </p:nvGrpSpPr>
        <p:grpSpPr>
          <a:xfrm>
            <a:off x="3992879" y="3244744"/>
            <a:ext cx="531566" cy="708015"/>
            <a:chOff x="3992879" y="3244744"/>
            <a:chExt cx="531566" cy="708015"/>
          </a:xfrm>
        </p:grpSpPr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2CDCC2E4-D56E-4DF8-AF60-9EEBB6CD9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797" y="3444566"/>
              <a:ext cx="163648" cy="33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d</a:t>
              </a:r>
              <a:endParaRPr kumimoji="0" lang="zh-CN" altLang="zh-CN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EF6116B6-5786-4E80-9C48-159BBF9406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2879" y="3244744"/>
              <a:ext cx="333304" cy="22179"/>
            </a:xfrm>
            <a:custGeom>
              <a:avLst/>
              <a:gdLst>
                <a:gd name="T0" fmla="*/ 14 w 454"/>
                <a:gd name="T1" fmla="*/ 0 h 27"/>
                <a:gd name="T2" fmla="*/ 40 w 454"/>
                <a:gd name="T3" fmla="*/ 0 h 27"/>
                <a:gd name="T4" fmla="*/ 54 w 454"/>
                <a:gd name="T5" fmla="*/ 13 h 27"/>
                <a:gd name="T6" fmla="*/ 40 w 454"/>
                <a:gd name="T7" fmla="*/ 27 h 27"/>
                <a:gd name="T8" fmla="*/ 14 w 454"/>
                <a:gd name="T9" fmla="*/ 27 h 27"/>
                <a:gd name="T10" fmla="*/ 0 w 454"/>
                <a:gd name="T11" fmla="*/ 13 h 27"/>
                <a:gd name="T12" fmla="*/ 14 w 454"/>
                <a:gd name="T13" fmla="*/ 0 h 27"/>
                <a:gd name="T14" fmla="*/ 94 w 454"/>
                <a:gd name="T15" fmla="*/ 0 h 27"/>
                <a:gd name="T16" fmla="*/ 120 w 454"/>
                <a:gd name="T17" fmla="*/ 0 h 27"/>
                <a:gd name="T18" fmla="*/ 134 w 454"/>
                <a:gd name="T19" fmla="*/ 13 h 27"/>
                <a:gd name="T20" fmla="*/ 120 w 454"/>
                <a:gd name="T21" fmla="*/ 27 h 27"/>
                <a:gd name="T22" fmla="*/ 94 w 454"/>
                <a:gd name="T23" fmla="*/ 27 h 27"/>
                <a:gd name="T24" fmla="*/ 80 w 454"/>
                <a:gd name="T25" fmla="*/ 13 h 27"/>
                <a:gd name="T26" fmla="*/ 94 w 454"/>
                <a:gd name="T27" fmla="*/ 0 h 27"/>
                <a:gd name="T28" fmla="*/ 174 w 454"/>
                <a:gd name="T29" fmla="*/ 0 h 27"/>
                <a:gd name="T30" fmla="*/ 200 w 454"/>
                <a:gd name="T31" fmla="*/ 0 h 27"/>
                <a:gd name="T32" fmla="*/ 214 w 454"/>
                <a:gd name="T33" fmla="*/ 13 h 27"/>
                <a:gd name="T34" fmla="*/ 200 w 454"/>
                <a:gd name="T35" fmla="*/ 27 h 27"/>
                <a:gd name="T36" fmla="*/ 174 w 454"/>
                <a:gd name="T37" fmla="*/ 27 h 27"/>
                <a:gd name="T38" fmla="*/ 160 w 454"/>
                <a:gd name="T39" fmla="*/ 13 h 27"/>
                <a:gd name="T40" fmla="*/ 174 w 454"/>
                <a:gd name="T41" fmla="*/ 0 h 27"/>
                <a:gd name="T42" fmla="*/ 254 w 454"/>
                <a:gd name="T43" fmla="*/ 0 h 27"/>
                <a:gd name="T44" fmla="*/ 280 w 454"/>
                <a:gd name="T45" fmla="*/ 0 h 27"/>
                <a:gd name="T46" fmla="*/ 294 w 454"/>
                <a:gd name="T47" fmla="*/ 13 h 27"/>
                <a:gd name="T48" fmla="*/ 280 w 454"/>
                <a:gd name="T49" fmla="*/ 27 h 27"/>
                <a:gd name="T50" fmla="*/ 254 w 454"/>
                <a:gd name="T51" fmla="*/ 27 h 27"/>
                <a:gd name="T52" fmla="*/ 240 w 454"/>
                <a:gd name="T53" fmla="*/ 13 h 27"/>
                <a:gd name="T54" fmla="*/ 254 w 454"/>
                <a:gd name="T55" fmla="*/ 0 h 27"/>
                <a:gd name="T56" fmla="*/ 334 w 454"/>
                <a:gd name="T57" fmla="*/ 0 h 27"/>
                <a:gd name="T58" fmla="*/ 360 w 454"/>
                <a:gd name="T59" fmla="*/ 0 h 27"/>
                <a:gd name="T60" fmla="*/ 374 w 454"/>
                <a:gd name="T61" fmla="*/ 13 h 27"/>
                <a:gd name="T62" fmla="*/ 360 w 454"/>
                <a:gd name="T63" fmla="*/ 27 h 27"/>
                <a:gd name="T64" fmla="*/ 334 w 454"/>
                <a:gd name="T65" fmla="*/ 27 h 27"/>
                <a:gd name="T66" fmla="*/ 320 w 454"/>
                <a:gd name="T67" fmla="*/ 13 h 27"/>
                <a:gd name="T68" fmla="*/ 334 w 454"/>
                <a:gd name="T69" fmla="*/ 0 h 27"/>
                <a:gd name="T70" fmla="*/ 414 w 454"/>
                <a:gd name="T71" fmla="*/ 0 h 27"/>
                <a:gd name="T72" fmla="*/ 440 w 454"/>
                <a:gd name="T73" fmla="*/ 0 h 27"/>
                <a:gd name="T74" fmla="*/ 454 w 454"/>
                <a:gd name="T75" fmla="*/ 13 h 27"/>
                <a:gd name="T76" fmla="*/ 440 w 454"/>
                <a:gd name="T77" fmla="*/ 27 h 27"/>
                <a:gd name="T78" fmla="*/ 414 w 454"/>
                <a:gd name="T79" fmla="*/ 27 h 27"/>
                <a:gd name="T80" fmla="*/ 400 w 454"/>
                <a:gd name="T81" fmla="*/ 13 h 27"/>
                <a:gd name="T82" fmla="*/ 414 w 454"/>
                <a:gd name="T8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4" h="27">
                  <a:moveTo>
                    <a:pt x="14" y="0"/>
                  </a:moveTo>
                  <a:lnTo>
                    <a:pt x="40" y="0"/>
                  </a:lnTo>
                  <a:cubicBezTo>
                    <a:pt x="48" y="0"/>
                    <a:pt x="54" y="6"/>
                    <a:pt x="54" y="13"/>
                  </a:cubicBezTo>
                  <a:cubicBezTo>
                    <a:pt x="54" y="21"/>
                    <a:pt x="48" y="27"/>
                    <a:pt x="40" y="27"/>
                  </a:cubicBezTo>
                  <a:lnTo>
                    <a:pt x="14" y="27"/>
                  </a:ln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  <a:moveTo>
                    <a:pt x="94" y="0"/>
                  </a:moveTo>
                  <a:lnTo>
                    <a:pt x="120" y="0"/>
                  </a:lnTo>
                  <a:cubicBezTo>
                    <a:pt x="128" y="0"/>
                    <a:pt x="134" y="6"/>
                    <a:pt x="134" y="13"/>
                  </a:cubicBezTo>
                  <a:cubicBezTo>
                    <a:pt x="134" y="21"/>
                    <a:pt x="128" y="27"/>
                    <a:pt x="120" y="27"/>
                  </a:cubicBezTo>
                  <a:lnTo>
                    <a:pt x="94" y="27"/>
                  </a:lnTo>
                  <a:cubicBezTo>
                    <a:pt x="86" y="27"/>
                    <a:pt x="80" y="21"/>
                    <a:pt x="80" y="13"/>
                  </a:cubicBezTo>
                  <a:cubicBezTo>
                    <a:pt x="80" y="6"/>
                    <a:pt x="86" y="0"/>
                    <a:pt x="94" y="0"/>
                  </a:cubicBezTo>
                  <a:close/>
                  <a:moveTo>
                    <a:pt x="174" y="0"/>
                  </a:moveTo>
                  <a:lnTo>
                    <a:pt x="200" y="0"/>
                  </a:lnTo>
                  <a:cubicBezTo>
                    <a:pt x="208" y="0"/>
                    <a:pt x="214" y="6"/>
                    <a:pt x="214" y="13"/>
                  </a:cubicBezTo>
                  <a:cubicBezTo>
                    <a:pt x="214" y="21"/>
                    <a:pt x="208" y="27"/>
                    <a:pt x="200" y="27"/>
                  </a:cubicBezTo>
                  <a:lnTo>
                    <a:pt x="174" y="27"/>
                  </a:lnTo>
                  <a:cubicBezTo>
                    <a:pt x="166" y="27"/>
                    <a:pt x="160" y="21"/>
                    <a:pt x="160" y="13"/>
                  </a:cubicBezTo>
                  <a:cubicBezTo>
                    <a:pt x="160" y="6"/>
                    <a:pt x="166" y="0"/>
                    <a:pt x="174" y="0"/>
                  </a:cubicBezTo>
                  <a:close/>
                  <a:moveTo>
                    <a:pt x="254" y="0"/>
                  </a:moveTo>
                  <a:lnTo>
                    <a:pt x="280" y="0"/>
                  </a:lnTo>
                  <a:cubicBezTo>
                    <a:pt x="288" y="0"/>
                    <a:pt x="294" y="6"/>
                    <a:pt x="294" y="13"/>
                  </a:cubicBezTo>
                  <a:cubicBezTo>
                    <a:pt x="294" y="21"/>
                    <a:pt x="288" y="27"/>
                    <a:pt x="280" y="27"/>
                  </a:cubicBezTo>
                  <a:lnTo>
                    <a:pt x="254" y="27"/>
                  </a:lnTo>
                  <a:cubicBezTo>
                    <a:pt x="246" y="27"/>
                    <a:pt x="240" y="21"/>
                    <a:pt x="240" y="13"/>
                  </a:cubicBezTo>
                  <a:cubicBezTo>
                    <a:pt x="240" y="6"/>
                    <a:pt x="246" y="0"/>
                    <a:pt x="254" y="0"/>
                  </a:cubicBezTo>
                  <a:close/>
                  <a:moveTo>
                    <a:pt x="334" y="0"/>
                  </a:moveTo>
                  <a:lnTo>
                    <a:pt x="360" y="0"/>
                  </a:lnTo>
                  <a:cubicBezTo>
                    <a:pt x="368" y="0"/>
                    <a:pt x="374" y="6"/>
                    <a:pt x="374" y="13"/>
                  </a:cubicBezTo>
                  <a:cubicBezTo>
                    <a:pt x="374" y="21"/>
                    <a:pt x="368" y="27"/>
                    <a:pt x="360" y="27"/>
                  </a:cubicBezTo>
                  <a:lnTo>
                    <a:pt x="334" y="27"/>
                  </a:lnTo>
                  <a:cubicBezTo>
                    <a:pt x="326" y="27"/>
                    <a:pt x="320" y="21"/>
                    <a:pt x="320" y="13"/>
                  </a:cubicBezTo>
                  <a:cubicBezTo>
                    <a:pt x="320" y="6"/>
                    <a:pt x="326" y="0"/>
                    <a:pt x="334" y="0"/>
                  </a:cubicBezTo>
                  <a:close/>
                  <a:moveTo>
                    <a:pt x="414" y="0"/>
                  </a:moveTo>
                  <a:lnTo>
                    <a:pt x="440" y="0"/>
                  </a:lnTo>
                  <a:cubicBezTo>
                    <a:pt x="448" y="0"/>
                    <a:pt x="454" y="6"/>
                    <a:pt x="454" y="13"/>
                  </a:cubicBezTo>
                  <a:cubicBezTo>
                    <a:pt x="454" y="21"/>
                    <a:pt x="448" y="27"/>
                    <a:pt x="440" y="27"/>
                  </a:cubicBezTo>
                  <a:lnTo>
                    <a:pt x="414" y="27"/>
                  </a:lnTo>
                  <a:cubicBezTo>
                    <a:pt x="406" y="27"/>
                    <a:pt x="400" y="21"/>
                    <a:pt x="400" y="13"/>
                  </a:cubicBezTo>
                  <a:cubicBezTo>
                    <a:pt x="400" y="6"/>
                    <a:pt x="406" y="0"/>
                    <a:pt x="414" y="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75F4A58D-9143-480D-A49E-E4E978FF402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2879" y="3930580"/>
              <a:ext cx="333304" cy="22179"/>
            </a:xfrm>
            <a:custGeom>
              <a:avLst/>
              <a:gdLst>
                <a:gd name="T0" fmla="*/ 14 w 454"/>
                <a:gd name="T1" fmla="*/ 0 h 27"/>
                <a:gd name="T2" fmla="*/ 40 w 454"/>
                <a:gd name="T3" fmla="*/ 0 h 27"/>
                <a:gd name="T4" fmla="*/ 54 w 454"/>
                <a:gd name="T5" fmla="*/ 13 h 27"/>
                <a:gd name="T6" fmla="*/ 40 w 454"/>
                <a:gd name="T7" fmla="*/ 27 h 27"/>
                <a:gd name="T8" fmla="*/ 14 w 454"/>
                <a:gd name="T9" fmla="*/ 27 h 27"/>
                <a:gd name="T10" fmla="*/ 0 w 454"/>
                <a:gd name="T11" fmla="*/ 13 h 27"/>
                <a:gd name="T12" fmla="*/ 14 w 454"/>
                <a:gd name="T13" fmla="*/ 0 h 27"/>
                <a:gd name="T14" fmla="*/ 94 w 454"/>
                <a:gd name="T15" fmla="*/ 0 h 27"/>
                <a:gd name="T16" fmla="*/ 120 w 454"/>
                <a:gd name="T17" fmla="*/ 0 h 27"/>
                <a:gd name="T18" fmla="*/ 134 w 454"/>
                <a:gd name="T19" fmla="*/ 13 h 27"/>
                <a:gd name="T20" fmla="*/ 120 w 454"/>
                <a:gd name="T21" fmla="*/ 27 h 27"/>
                <a:gd name="T22" fmla="*/ 94 w 454"/>
                <a:gd name="T23" fmla="*/ 27 h 27"/>
                <a:gd name="T24" fmla="*/ 80 w 454"/>
                <a:gd name="T25" fmla="*/ 13 h 27"/>
                <a:gd name="T26" fmla="*/ 94 w 454"/>
                <a:gd name="T27" fmla="*/ 0 h 27"/>
                <a:gd name="T28" fmla="*/ 174 w 454"/>
                <a:gd name="T29" fmla="*/ 0 h 27"/>
                <a:gd name="T30" fmla="*/ 200 w 454"/>
                <a:gd name="T31" fmla="*/ 0 h 27"/>
                <a:gd name="T32" fmla="*/ 214 w 454"/>
                <a:gd name="T33" fmla="*/ 13 h 27"/>
                <a:gd name="T34" fmla="*/ 200 w 454"/>
                <a:gd name="T35" fmla="*/ 27 h 27"/>
                <a:gd name="T36" fmla="*/ 174 w 454"/>
                <a:gd name="T37" fmla="*/ 27 h 27"/>
                <a:gd name="T38" fmla="*/ 160 w 454"/>
                <a:gd name="T39" fmla="*/ 13 h 27"/>
                <a:gd name="T40" fmla="*/ 174 w 454"/>
                <a:gd name="T41" fmla="*/ 0 h 27"/>
                <a:gd name="T42" fmla="*/ 254 w 454"/>
                <a:gd name="T43" fmla="*/ 0 h 27"/>
                <a:gd name="T44" fmla="*/ 280 w 454"/>
                <a:gd name="T45" fmla="*/ 0 h 27"/>
                <a:gd name="T46" fmla="*/ 294 w 454"/>
                <a:gd name="T47" fmla="*/ 13 h 27"/>
                <a:gd name="T48" fmla="*/ 280 w 454"/>
                <a:gd name="T49" fmla="*/ 27 h 27"/>
                <a:gd name="T50" fmla="*/ 254 w 454"/>
                <a:gd name="T51" fmla="*/ 27 h 27"/>
                <a:gd name="T52" fmla="*/ 240 w 454"/>
                <a:gd name="T53" fmla="*/ 13 h 27"/>
                <a:gd name="T54" fmla="*/ 254 w 454"/>
                <a:gd name="T55" fmla="*/ 0 h 27"/>
                <a:gd name="T56" fmla="*/ 334 w 454"/>
                <a:gd name="T57" fmla="*/ 0 h 27"/>
                <a:gd name="T58" fmla="*/ 360 w 454"/>
                <a:gd name="T59" fmla="*/ 0 h 27"/>
                <a:gd name="T60" fmla="*/ 374 w 454"/>
                <a:gd name="T61" fmla="*/ 13 h 27"/>
                <a:gd name="T62" fmla="*/ 360 w 454"/>
                <a:gd name="T63" fmla="*/ 27 h 27"/>
                <a:gd name="T64" fmla="*/ 334 w 454"/>
                <a:gd name="T65" fmla="*/ 27 h 27"/>
                <a:gd name="T66" fmla="*/ 320 w 454"/>
                <a:gd name="T67" fmla="*/ 13 h 27"/>
                <a:gd name="T68" fmla="*/ 334 w 454"/>
                <a:gd name="T69" fmla="*/ 0 h 27"/>
                <a:gd name="T70" fmla="*/ 414 w 454"/>
                <a:gd name="T71" fmla="*/ 0 h 27"/>
                <a:gd name="T72" fmla="*/ 440 w 454"/>
                <a:gd name="T73" fmla="*/ 0 h 27"/>
                <a:gd name="T74" fmla="*/ 454 w 454"/>
                <a:gd name="T75" fmla="*/ 13 h 27"/>
                <a:gd name="T76" fmla="*/ 440 w 454"/>
                <a:gd name="T77" fmla="*/ 27 h 27"/>
                <a:gd name="T78" fmla="*/ 414 w 454"/>
                <a:gd name="T79" fmla="*/ 27 h 27"/>
                <a:gd name="T80" fmla="*/ 400 w 454"/>
                <a:gd name="T81" fmla="*/ 13 h 27"/>
                <a:gd name="T82" fmla="*/ 414 w 454"/>
                <a:gd name="T8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4" h="27">
                  <a:moveTo>
                    <a:pt x="14" y="0"/>
                  </a:moveTo>
                  <a:lnTo>
                    <a:pt x="40" y="0"/>
                  </a:lnTo>
                  <a:cubicBezTo>
                    <a:pt x="48" y="0"/>
                    <a:pt x="54" y="6"/>
                    <a:pt x="54" y="13"/>
                  </a:cubicBezTo>
                  <a:cubicBezTo>
                    <a:pt x="54" y="21"/>
                    <a:pt x="48" y="27"/>
                    <a:pt x="40" y="27"/>
                  </a:cubicBezTo>
                  <a:lnTo>
                    <a:pt x="14" y="27"/>
                  </a:ln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  <a:moveTo>
                    <a:pt x="94" y="0"/>
                  </a:moveTo>
                  <a:lnTo>
                    <a:pt x="120" y="0"/>
                  </a:lnTo>
                  <a:cubicBezTo>
                    <a:pt x="128" y="0"/>
                    <a:pt x="134" y="6"/>
                    <a:pt x="134" y="13"/>
                  </a:cubicBezTo>
                  <a:cubicBezTo>
                    <a:pt x="134" y="21"/>
                    <a:pt x="128" y="27"/>
                    <a:pt x="120" y="27"/>
                  </a:cubicBezTo>
                  <a:lnTo>
                    <a:pt x="94" y="27"/>
                  </a:lnTo>
                  <a:cubicBezTo>
                    <a:pt x="86" y="27"/>
                    <a:pt x="80" y="21"/>
                    <a:pt x="80" y="13"/>
                  </a:cubicBezTo>
                  <a:cubicBezTo>
                    <a:pt x="80" y="6"/>
                    <a:pt x="86" y="0"/>
                    <a:pt x="94" y="0"/>
                  </a:cubicBezTo>
                  <a:close/>
                  <a:moveTo>
                    <a:pt x="174" y="0"/>
                  </a:moveTo>
                  <a:lnTo>
                    <a:pt x="200" y="0"/>
                  </a:lnTo>
                  <a:cubicBezTo>
                    <a:pt x="208" y="0"/>
                    <a:pt x="214" y="6"/>
                    <a:pt x="214" y="13"/>
                  </a:cubicBezTo>
                  <a:cubicBezTo>
                    <a:pt x="214" y="21"/>
                    <a:pt x="208" y="27"/>
                    <a:pt x="200" y="27"/>
                  </a:cubicBezTo>
                  <a:lnTo>
                    <a:pt x="174" y="27"/>
                  </a:lnTo>
                  <a:cubicBezTo>
                    <a:pt x="166" y="27"/>
                    <a:pt x="160" y="21"/>
                    <a:pt x="160" y="13"/>
                  </a:cubicBezTo>
                  <a:cubicBezTo>
                    <a:pt x="160" y="6"/>
                    <a:pt x="166" y="0"/>
                    <a:pt x="174" y="0"/>
                  </a:cubicBezTo>
                  <a:close/>
                  <a:moveTo>
                    <a:pt x="254" y="0"/>
                  </a:moveTo>
                  <a:lnTo>
                    <a:pt x="280" y="0"/>
                  </a:lnTo>
                  <a:cubicBezTo>
                    <a:pt x="288" y="0"/>
                    <a:pt x="294" y="6"/>
                    <a:pt x="294" y="13"/>
                  </a:cubicBezTo>
                  <a:cubicBezTo>
                    <a:pt x="294" y="21"/>
                    <a:pt x="288" y="27"/>
                    <a:pt x="280" y="27"/>
                  </a:cubicBezTo>
                  <a:lnTo>
                    <a:pt x="254" y="27"/>
                  </a:lnTo>
                  <a:cubicBezTo>
                    <a:pt x="246" y="27"/>
                    <a:pt x="240" y="21"/>
                    <a:pt x="240" y="13"/>
                  </a:cubicBezTo>
                  <a:cubicBezTo>
                    <a:pt x="240" y="6"/>
                    <a:pt x="246" y="0"/>
                    <a:pt x="254" y="0"/>
                  </a:cubicBezTo>
                  <a:close/>
                  <a:moveTo>
                    <a:pt x="334" y="0"/>
                  </a:moveTo>
                  <a:lnTo>
                    <a:pt x="360" y="0"/>
                  </a:lnTo>
                  <a:cubicBezTo>
                    <a:pt x="368" y="0"/>
                    <a:pt x="374" y="6"/>
                    <a:pt x="374" y="13"/>
                  </a:cubicBezTo>
                  <a:cubicBezTo>
                    <a:pt x="374" y="21"/>
                    <a:pt x="368" y="27"/>
                    <a:pt x="360" y="27"/>
                  </a:cubicBezTo>
                  <a:lnTo>
                    <a:pt x="334" y="27"/>
                  </a:lnTo>
                  <a:cubicBezTo>
                    <a:pt x="326" y="27"/>
                    <a:pt x="320" y="21"/>
                    <a:pt x="320" y="13"/>
                  </a:cubicBezTo>
                  <a:cubicBezTo>
                    <a:pt x="320" y="6"/>
                    <a:pt x="326" y="0"/>
                    <a:pt x="334" y="0"/>
                  </a:cubicBezTo>
                  <a:close/>
                  <a:moveTo>
                    <a:pt x="414" y="0"/>
                  </a:moveTo>
                  <a:lnTo>
                    <a:pt x="440" y="0"/>
                  </a:lnTo>
                  <a:cubicBezTo>
                    <a:pt x="448" y="0"/>
                    <a:pt x="454" y="6"/>
                    <a:pt x="454" y="13"/>
                  </a:cubicBezTo>
                  <a:cubicBezTo>
                    <a:pt x="454" y="21"/>
                    <a:pt x="448" y="27"/>
                    <a:pt x="440" y="27"/>
                  </a:cubicBezTo>
                  <a:lnTo>
                    <a:pt x="414" y="27"/>
                  </a:lnTo>
                  <a:cubicBezTo>
                    <a:pt x="406" y="27"/>
                    <a:pt x="400" y="21"/>
                    <a:pt x="400" y="13"/>
                  </a:cubicBezTo>
                  <a:cubicBezTo>
                    <a:pt x="400" y="6"/>
                    <a:pt x="406" y="0"/>
                    <a:pt x="414" y="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Line 27">
              <a:extLst>
                <a:ext uri="{FF2B5EF4-FFF2-40B4-BE49-F238E27FC236}">
                  <a16:creationId xmlns:a16="http://schemas.microsoft.com/office/drawing/2014/main" id="{BCD7C227-826A-46C3-90CD-1210C0F4A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9034" y="3418762"/>
              <a:ext cx="0" cy="356567"/>
            </a:xfrm>
            <a:prstGeom prst="line">
              <a:avLst/>
            </a:prstGeom>
            <a:noFill/>
            <a:ln w="20638" cap="rnd">
              <a:solidFill>
                <a:srgbClr val="7F7F7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B80EEA24-8167-43A6-AE3E-A389DAE5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233" y="3283984"/>
              <a:ext cx="137603" cy="153545"/>
            </a:xfrm>
            <a:custGeom>
              <a:avLst/>
              <a:gdLst>
                <a:gd name="T0" fmla="*/ 0 w 90"/>
                <a:gd name="T1" fmla="*/ 90 h 90"/>
                <a:gd name="T2" fmla="*/ 45 w 90"/>
                <a:gd name="T3" fmla="*/ 0 h 90"/>
                <a:gd name="T4" fmla="*/ 90 w 90"/>
                <a:gd name="T5" fmla="*/ 90 h 90"/>
                <a:gd name="T6" fmla="*/ 0 w 90"/>
                <a:gd name="T7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0" y="90"/>
                  </a:moveTo>
                  <a:lnTo>
                    <a:pt x="45" y="0"/>
                  </a:lnTo>
                  <a:lnTo>
                    <a:pt x="9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789E9A45-5033-41F8-900A-4641EC9E7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0233" y="3756562"/>
              <a:ext cx="137603" cy="153545"/>
            </a:xfrm>
            <a:custGeom>
              <a:avLst/>
              <a:gdLst>
                <a:gd name="T0" fmla="*/ 90 w 90"/>
                <a:gd name="T1" fmla="*/ 0 h 90"/>
                <a:gd name="T2" fmla="*/ 45 w 90"/>
                <a:gd name="T3" fmla="*/ 90 h 90"/>
                <a:gd name="T4" fmla="*/ 0 w 90"/>
                <a:gd name="T5" fmla="*/ 0 h 90"/>
                <a:gd name="T6" fmla="*/ 90 w 90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90">
                  <a:moveTo>
                    <a:pt x="90" y="0"/>
                  </a:moveTo>
                  <a:lnTo>
                    <a:pt x="45" y="90"/>
                  </a:lnTo>
                  <a:lnTo>
                    <a:pt x="0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29" name="Line 34">
            <a:extLst>
              <a:ext uri="{FF2B5EF4-FFF2-40B4-BE49-F238E27FC236}">
                <a16:creationId xmlns:a16="http://schemas.microsoft.com/office/drawing/2014/main" id="{3D050B4E-67D9-44FB-B465-E77F3F4B92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7003" y="2647622"/>
            <a:ext cx="1639432" cy="409454"/>
          </a:xfrm>
          <a:prstGeom prst="line">
            <a:avLst/>
          </a:prstGeom>
          <a:noFill/>
          <a:ln w="20638" cap="rnd">
            <a:solidFill>
              <a:srgbClr val="FF0000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40">
            <a:extLst>
              <a:ext uri="{FF2B5EF4-FFF2-40B4-BE49-F238E27FC236}">
                <a16:creationId xmlns:a16="http://schemas.microsoft.com/office/drawing/2014/main" id="{912591EB-7062-47CE-80E2-927F6B2F2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349" y="3572308"/>
            <a:ext cx="12231" cy="153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3" name="Rectangle 50">
            <a:extLst>
              <a:ext uri="{FF2B5EF4-FFF2-40B4-BE49-F238E27FC236}">
                <a16:creationId xmlns:a16="http://schemas.microsoft.com/office/drawing/2014/main" id="{50A5C8D4-AA0A-444C-9356-CB641F71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994" y="2431848"/>
            <a:ext cx="13833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Parallel </a:t>
            </a: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Rays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8" name="Rectangle 24">
            <a:extLst>
              <a:ext uri="{FF2B5EF4-FFF2-40B4-BE49-F238E27FC236}">
                <a16:creationId xmlns:a16="http://schemas.microsoft.com/office/drawing/2014/main" id="{2A9D9D75-DF33-4124-B78C-9F6521545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439" y="1810800"/>
            <a:ext cx="1077888" cy="26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Mic. Array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CB9691E-5A68-0E46-827D-37F2051D8B33}"/>
              </a:ext>
            </a:extLst>
          </p:cNvPr>
          <p:cNvGrpSpPr/>
          <p:nvPr/>
        </p:nvGrpSpPr>
        <p:grpSpPr>
          <a:xfrm>
            <a:off x="1481044" y="4712433"/>
            <a:ext cx="2299314" cy="505190"/>
            <a:chOff x="1384533" y="4174187"/>
            <a:chExt cx="2299314" cy="505190"/>
          </a:xfrm>
        </p:grpSpPr>
        <p:sp>
          <p:nvSpPr>
            <p:cNvPr id="44" name="Rectangle 51">
              <a:extLst>
                <a:ext uri="{FF2B5EF4-FFF2-40B4-BE49-F238E27FC236}">
                  <a16:creationId xmlns:a16="http://schemas.microsoft.com/office/drawing/2014/main" id="{B904D956-3E79-43C6-8532-B3A763DCFD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2891" y="4348614"/>
              <a:ext cx="169823" cy="330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000" b="1" i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L</a:t>
              </a:r>
              <a:endParaRPr kumimoji="0" lang="zh-CN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  <p:sp>
          <p:nvSpPr>
            <p:cNvPr id="70" name="Freeform 26">
              <a:extLst>
                <a:ext uri="{FF2B5EF4-FFF2-40B4-BE49-F238E27FC236}">
                  <a16:creationId xmlns:a16="http://schemas.microsoft.com/office/drawing/2014/main" id="{82A5F54C-1D49-4207-8737-244C3C1074FF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1228971" y="4329749"/>
              <a:ext cx="333303" cy="22179"/>
            </a:xfrm>
            <a:custGeom>
              <a:avLst/>
              <a:gdLst>
                <a:gd name="T0" fmla="*/ 14 w 454"/>
                <a:gd name="T1" fmla="*/ 0 h 27"/>
                <a:gd name="T2" fmla="*/ 40 w 454"/>
                <a:gd name="T3" fmla="*/ 0 h 27"/>
                <a:gd name="T4" fmla="*/ 54 w 454"/>
                <a:gd name="T5" fmla="*/ 13 h 27"/>
                <a:gd name="T6" fmla="*/ 40 w 454"/>
                <a:gd name="T7" fmla="*/ 27 h 27"/>
                <a:gd name="T8" fmla="*/ 14 w 454"/>
                <a:gd name="T9" fmla="*/ 27 h 27"/>
                <a:gd name="T10" fmla="*/ 0 w 454"/>
                <a:gd name="T11" fmla="*/ 13 h 27"/>
                <a:gd name="T12" fmla="*/ 14 w 454"/>
                <a:gd name="T13" fmla="*/ 0 h 27"/>
                <a:gd name="T14" fmla="*/ 94 w 454"/>
                <a:gd name="T15" fmla="*/ 0 h 27"/>
                <a:gd name="T16" fmla="*/ 120 w 454"/>
                <a:gd name="T17" fmla="*/ 0 h 27"/>
                <a:gd name="T18" fmla="*/ 134 w 454"/>
                <a:gd name="T19" fmla="*/ 13 h 27"/>
                <a:gd name="T20" fmla="*/ 120 w 454"/>
                <a:gd name="T21" fmla="*/ 27 h 27"/>
                <a:gd name="T22" fmla="*/ 94 w 454"/>
                <a:gd name="T23" fmla="*/ 27 h 27"/>
                <a:gd name="T24" fmla="*/ 80 w 454"/>
                <a:gd name="T25" fmla="*/ 13 h 27"/>
                <a:gd name="T26" fmla="*/ 94 w 454"/>
                <a:gd name="T27" fmla="*/ 0 h 27"/>
                <a:gd name="T28" fmla="*/ 174 w 454"/>
                <a:gd name="T29" fmla="*/ 0 h 27"/>
                <a:gd name="T30" fmla="*/ 200 w 454"/>
                <a:gd name="T31" fmla="*/ 0 h 27"/>
                <a:gd name="T32" fmla="*/ 214 w 454"/>
                <a:gd name="T33" fmla="*/ 13 h 27"/>
                <a:gd name="T34" fmla="*/ 200 w 454"/>
                <a:gd name="T35" fmla="*/ 27 h 27"/>
                <a:gd name="T36" fmla="*/ 174 w 454"/>
                <a:gd name="T37" fmla="*/ 27 h 27"/>
                <a:gd name="T38" fmla="*/ 160 w 454"/>
                <a:gd name="T39" fmla="*/ 13 h 27"/>
                <a:gd name="T40" fmla="*/ 174 w 454"/>
                <a:gd name="T41" fmla="*/ 0 h 27"/>
                <a:gd name="T42" fmla="*/ 254 w 454"/>
                <a:gd name="T43" fmla="*/ 0 h 27"/>
                <a:gd name="T44" fmla="*/ 280 w 454"/>
                <a:gd name="T45" fmla="*/ 0 h 27"/>
                <a:gd name="T46" fmla="*/ 294 w 454"/>
                <a:gd name="T47" fmla="*/ 13 h 27"/>
                <a:gd name="T48" fmla="*/ 280 w 454"/>
                <a:gd name="T49" fmla="*/ 27 h 27"/>
                <a:gd name="T50" fmla="*/ 254 w 454"/>
                <a:gd name="T51" fmla="*/ 27 h 27"/>
                <a:gd name="T52" fmla="*/ 240 w 454"/>
                <a:gd name="T53" fmla="*/ 13 h 27"/>
                <a:gd name="T54" fmla="*/ 254 w 454"/>
                <a:gd name="T55" fmla="*/ 0 h 27"/>
                <a:gd name="T56" fmla="*/ 334 w 454"/>
                <a:gd name="T57" fmla="*/ 0 h 27"/>
                <a:gd name="T58" fmla="*/ 360 w 454"/>
                <a:gd name="T59" fmla="*/ 0 h 27"/>
                <a:gd name="T60" fmla="*/ 374 w 454"/>
                <a:gd name="T61" fmla="*/ 13 h 27"/>
                <a:gd name="T62" fmla="*/ 360 w 454"/>
                <a:gd name="T63" fmla="*/ 27 h 27"/>
                <a:gd name="T64" fmla="*/ 334 w 454"/>
                <a:gd name="T65" fmla="*/ 27 h 27"/>
                <a:gd name="T66" fmla="*/ 320 w 454"/>
                <a:gd name="T67" fmla="*/ 13 h 27"/>
                <a:gd name="T68" fmla="*/ 334 w 454"/>
                <a:gd name="T69" fmla="*/ 0 h 27"/>
                <a:gd name="T70" fmla="*/ 414 w 454"/>
                <a:gd name="T71" fmla="*/ 0 h 27"/>
                <a:gd name="T72" fmla="*/ 440 w 454"/>
                <a:gd name="T73" fmla="*/ 0 h 27"/>
                <a:gd name="T74" fmla="*/ 454 w 454"/>
                <a:gd name="T75" fmla="*/ 13 h 27"/>
                <a:gd name="T76" fmla="*/ 440 w 454"/>
                <a:gd name="T77" fmla="*/ 27 h 27"/>
                <a:gd name="T78" fmla="*/ 414 w 454"/>
                <a:gd name="T79" fmla="*/ 27 h 27"/>
                <a:gd name="T80" fmla="*/ 400 w 454"/>
                <a:gd name="T81" fmla="*/ 13 h 27"/>
                <a:gd name="T82" fmla="*/ 414 w 454"/>
                <a:gd name="T8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4" h="27">
                  <a:moveTo>
                    <a:pt x="14" y="0"/>
                  </a:moveTo>
                  <a:lnTo>
                    <a:pt x="40" y="0"/>
                  </a:lnTo>
                  <a:cubicBezTo>
                    <a:pt x="48" y="0"/>
                    <a:pt x="54" y="6"/>
                    <a:pt x="54" y="13"/>
                  </a:cubicBezTo>
                  <a:cubicBezTo>
                    <a:pt x="54" y="21"/>
                    <a:pt x="48" y="27"/>
                    <a:pt x="40" y="27"/>
                  </a:cubicBezTo>
                  <a:lnTo>
                    <a:pt x="14" y="27"/>
                  </a:ln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  <a:moveTo>
                    <a:pt x="94" y="0"/>
                  </a:moveTo>
                  <a:lnTo>
                    <a:pt x="120" y="0"/>
                  </a:lnTo>
                  <a:cubicBezTo>
                    <a:pt x="128" y="0"/>
                    <a:pt x="134" y="6"/>
                    <a:pt x="134" y="13"/>
                  </a:cubicBezTo>
                  <a:cubicBezTo>
                    <a:pt x="134" y="21"/>
                    <a:pt x="128" y="27"/>
                    <a:pt x="120" y="27"/>
                  </a:cubicBezTo>
                  <a:lnTo>
                    <a:pt x="94" y="27"/>
                  </a:lnTo>
                  <a:cubicBezTo>
                    <a:pt x="86" y="27"/>
                    <a:pt x="80" y="21"/>
                    <a:pt x="80" y="13"/>
                  </a:cubicBezTo>
                  <a:cubicBezTo>
                    <a:pt x="80" y="6"/>
                    <a:pt x="86" y="0"/>
                    <a:pt x="94" y="0"/>
                  </a:cubicBezTo>
                  <a:close/>
                  <a:moveTo>
                    <a:pt x="174" y="0"/>
                  </a:moveTo>
                  <a:lnTo>
                    <a:pt x="200" y="0"/>
                  </a:lnTo>
                  <a:cubicBezTo>
                    <a:pt x="208" y="0"/>
                    <a:pt x="214" y="6"/>
                    <a:pt x="214" y="13"/>
                  </a:cubicBezTo>
                  <a:cubicBezTo>
                    <a:pt x="214" y="21"/>
                    <a:pt x="208" y="27"/>
                    <a:pt x="200" y="27"/>
                  </a:cubicBezTo>
                  <a:lnTo>
                    <a:pt x="174" y="27"/>
                  </a:lnTo>
                  <a:cubicBezTo>
                    <a:pt x="166" y="27"/>
                    <a:pt x="160" y="21"/>
                    <a:pt x="160" y="13"/>
                  </a:cubicBezTo>
                  <a:cubicBezTo>
                    <a:pt x="160" y="6"/>
                    <a:pt x="166" y="0"/>
                    <a:pt x="174" y="0"/>
                  </a:cubicBezTo>
                  <a:close/>
                  <a:moveTo>
                    <a:pt x="254" y="0"/>
                  </a:moveTo>
                  <a:lnTo>
                    <a:pt x="280" y="0"/>
                  </a:lnTo>
                  <a:cubicBezTo>
                    <a:pt x="288" y="0"/>
                    <a:pt x="294" y="6"/>
                    <a:pt x="294" y="13"/>
                  </a:cubicBezTo>
                  <a:cubicBezTo>
                    <a:pt x="294" y="21"/>
                    <a:pt x="288" y="27"/>
                    <a:pt x="280" y="27"/>
                  </a:cubicBezTo>
                  <a:lnTo>
                    <a:pt x="254" y="27"/>
                  </a:lnTo>
                  <a:cubicBezTo>
                    <a:pt x="246" y="27"/>
                    <a:pt x="240" y="21"/>
                    <a:pt x="240" y="13"/>
                  </a:cubicBezTo>
                  <a:cubicBezTo>
                    <a:pt x="240" y="6"/>
                    <a:pt x="246" y="0"/>
                    <a:pt x="254" y="0"/>
                  </a:cubicBezTo>
                  <a:close/>
                  <a:moveTo>
                    <a:pt x="334" y="0"/>
                  </a:moveTo>
                  <a:lnTo>
                    <a:pt x="360" y="0"/>
                  </a:lnTo>
                  <a:cubicBezTo>
                    <a:pt x="368" y="0"/>
                    <a:pt x="374" y="6"/>
                    <a:pt x="374" y="13"/>
                  </a:cubicBezTo>
                  <a:cubicBezTo>
                    <a:pt x="374" y="21"/>
                    <a:pt x="368" y="27"/>
                    <a:pt x="360" y="27"/>
                  </a:cubicBezTo>
                  <a:lnTo>
                    <a:pt x="334" y="27"/>
                  </a:lnTo>
                  <a:cubicBezTo>
                    <a:pt x="326" y="27"/>
                    <a:pt x="320" y="21"/>
                    <a:pt x="320" y="13"/>
                  </a:cubicBezTo>
                  <a:cubicBezTo>
                    <a:pt x="320" y="6"/>
                    <a:pt x="326" y="0"/>
                    <a:pt x="334" y="0"/>
                  </a:cubicBezTo>
                  <a:close/>
                  <a:moveTo>
                    <a:pt x="414" y="0"/>
                  </a:moveTo>
                  <a:lnTo>
                    <a:pt x="440" y="0"/>
                  </a:lnTo>
                  <a:cubicBezTo>
                    <a:pt x="448" y="0"/>
                    <a:pt x="454" y="6"/>
                    <a:pt x="454" y="13"/>
                  </a:cubicBezTo>
                  <a:cubicBezTo>
                    <a:pt x="454" y="21"/>
                    <a:pt x="448" y="27"/>
                    <a:pt x="440" y="27"/>
                  </a:cubicBezTo>
                  <a:lnTo>
                    <a:pt x="414" y="27"/>
                  </a:lnTo>
                  <a:cubicBezTo>
                    <a:pt x="406" y="27"/>
                    <a:pt x="400" y="21"/>
                    <a:pt x="400" y="13"/>
                  </a:cubicBezTo>
                  <a:cubicBezTo>
                    <a:pt x="400" y="6"/>
                    <a:pt x="406" y="0"/>
                    <a:pt x="414" y="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Line 36">
              <a:extLst>
                <a:ext uri="{FF2B5EF4-FFF2-40B4-BE49-F238E27FC236}">
                  <a16:creationId xmlns:a16="http://schemas.microsoft.com/office/drawing/2014/main" id="{3F947153-9A30-4934-B917-005B556110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8807" y="4348614"/>
              <a:ext cx="2225040" cy="0"/>
            </a:xfrm>
            <a:prstGeom prst="line">
              <a:avLst/>
            </a:prstGeom>
            <a:noFill/>
            <a:ln w="25400" cap="rnd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triangle" w="lg" len="lg"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DDD3C07C-BF30-4D72-A75B-12CB1462D4FE}"/>
              </a:ext>
            </a:extLst>
          </p:cNvPr>
          <p:cNvGrpSpPr/>
          <p:nvPr/>
        </p:nvGrpSpPr>
        <p:grpSpPr>
          <a:xfrm>
            <a:off x="6126785" y="2830399"/>
            <a:ext cx="5352000" cy="1070796"/>
            <a:chOff x="6096000" y="2429675"/>
            <a:chExt cx="5352000" cy="1070796"/>
          </a:xfrm>
        </p:grpSpPr>
        <p:sp>
          <p:nvSpPr>
            <p:cNvPr id="51" name="矩形: 圆角 50">
              <a:extLst>
                <a:ext uri="{FF2B5EF4-FFF2-40B4-BE49-F238E27FC236}">
                  <a16:creationId xmlns:a16="http://schemas.microsoft.com/office/drawing/2014/main" id="{3708120C-62D8-449D-AFA5-CD96AF7B1E15}"/>
                </a:ext>
              </a:extLst>
            </p:cNvPr>
            <p:cNvSpPr/>
            <p:nvPr/>
          </p:nvSpPr>
          <p:spPr>
            <a:xfrm>
              <a:off x="6096000" y="2429675"/>
              <a:ext cx="5352000" cy="99932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Rectangle 24">
              <a:extLst>
                <a:ext uri="{FF2B5EF4-FFF2-40B4-BE49-F238E27FC236}">
                  <a16:creationId xmlns:a16="http://schemas.microsoft.com/office/drawing/2014/main" id="{B6BD25CB-29BE-436E-885C-F25C66CDE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8716" y="2515586"/>
              <a:ext cx="4786567" cy="98488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A source is considered to be in the far-field, if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zh-CN" sz="1600" b="1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848F4E65-43B5-4B71-A342-52380E8E0398}"/>
                    </a:ext>
                  </a:extLst>
                </p:cNvPr>
                <p:cNvSpPr txBox="1"/>
                <p:nvPr/>
              </p:nvSpPr>
              <p:spPr>
                <a:xfrm>
                  <a:off x="8153861" y="2803620"/>
                  <a:ext cx="1236278" cy="56284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sSup>
                              <m:sSupPr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𝝀</m:t>
                            </m:r>
                          </m:den>
                        </m:f>
                      </m:oMath>
                    </m:oMathPara>
                  </a14:m>
                  <a:endParaRPr lang="zh-CN" altLang="en-US" b="1" dirty="0">
                    <a:latin typeface="Georgia" panose="02040502050405020303" pitchFamily="18" charset="0"/>
                  </a:endParaRPr>
                </a:p>
              </p:txBody>
            </p:sp>
          </mc:Choice>
          <mc:Fallback xmlns="">
            <p:sp>
              <p:nvSpPr>
                <p:cNvPr id="50" name="文本框 49">
                  <a:extLst>
                    <a:ext uri="{FF2B5EF4-FFF2-40B4-BE49-F238E27FC236}">
                      <a16:creationId xmlns:a16="http://schemas.microsoft.com/office/drawing/2014/main" id="{848F4E65-43B5-4B71-A342-52380E8E03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53861" y="2803620"/>
                  <a:ext cx="1236278" cy="56284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Rectangle 24">
            <a:extLst>
              <a:ext uri="{FF2B5EF4-FFF2-40B4-BE49-F238E27FC236}">
                <a16:creationId xmlns:a16="http://schemas.microsoft.com/office/drawing/2014/main" id="{296C4F40-408C-430F-BC8A-7FC1244F4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741" y="6196266"/>
            <a:ext cx="10651767" cy="6155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For</a:t>
            </a:r>
            <a:r>
              <a:rPr lang="zh-CN" altLang="en-US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the far-field source, the commercial array with </a:t>
            </a:r>
            <a:r>
              <a:rPr lang="en-US" altLang="zh-CN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limited spatial resolution</a:t>
            </a:r>
            <a:r>
              <a:rPr lang="en-US" altLang="zh-CN" sz="2000" b="1" dirty="0">
                <a:solidFill>
                  <a:srgbClr val="000000"/>
                </a:solidFill>
                <a:latin typeface="Georgia" panose="02040502050405020303" pitchFamily="18" charset="0"/>
              </a:rPr>
              <a:t> is difficult to sperate the DoAs of its rays</a:t>
            </a:r>
            <a:endParaRPr kumimoji="0" lang="en-US" altLang="zh-CN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0C4036AA-B3A4-4FD1-94BD-39F59902D3F1}"/>
                  </a:ext>
                </a:extLst>
              </p:cNvPr>
              <p:cNvSpPr/>
              <p:nvPr/>
            </p:nvSpPr>
            <p:spPr>
              <a:xfrm>
                <a:off x="6613919" y="4168331"/>
                <a:ext cx="175387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altLang="zh-CN" b="1" dirty="0"/>
              </a:p>
            </p:txBody>
          </p:sp>
        </mc:Choice>
        <mc:Fallback xmlns=""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0C4036AA-B3A4-4FD1-94BD-39F59902D3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19" y="4168331"/>
                <a:ext cx="1753871" cy="369332"/>
              </a:xfrm>
              <a:prstGeom prst="rect">
                <a:avLst/>
              </a:prstGeom>
              <a:blipFill>
                <a:blip r:embed="rId9"/>
                <a:stretch>
                  <a:fillRect l="-2431" t="-5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箭头: 右 53">
            <a:extLst>
              <a:ext uri="{FF2B5EF4-FFF2-40B4-BE49-F238E27FC236}">
                <a16:creationId xmlns:a16="http://schemas.microsoft.com/office/drawing/2014/main" id="{C9DF0BBD-35E7-4A6E-9516-E3C5BFFDE4C8}"/>
              </a:ext>
            </a:extLst>
          </p:cNvPr>
          <p:cNvSpPr/>
          <p:nvPr/>
        </p:nvSpPr>
        <p:spPr>
          <a:xfrm>
            <a:off x="8454279" y="4324943"/>
            <a:ext cx="697010" cy="30328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2EF5D1CA-FE52-46B7-B9CF-09FA69057D45}"/>
                  </a:ext>
                </a:extLst>
              </p:cNvPr>
              <p:cNvSpPr/>
              <p:nvPr/>
            </p:nvSpPr>
            <p:spPr>
              <a:xfrm>
                <a:off x="9420924" y="4284951"/>
                <a:ext cx="15985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55" name="矩形 54">
                <a:extLst>
                  <a:ext uri="{FF2B5EF4-FFF2-40B4-BE49-F238E27FC236}">
                    <a16:creationId xmlns:a16="http://schemas.microsoft.com/office/drawing/2014/main" id="{2EF5D1CA-FE52-46B7-B9CF-09FA69057D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0924" y="4284951"/>
                <a:ext cx="1598515" cy="369332"/>
              </a:xfrm>
              <a:prstGeom prst="rect">
                <a:avLst/>
              </a:prstGeom>
              <a:blipFill>
                <a:blip r:embed="rId10"/>
                <a:stretch>
                  <a:fillRect l="-2281" t="-5000" b="-2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24">
                <a:extLst>
                  <a:ext uri="{FF2B5EF4-FFF2-40B4-BE49-F238E27FC236}">
                    <a16:creationId xmlns:a16="http://schemas.microsoft.com/office/drawing/2014/main" id="{A325713B-0465-9146-8F74-A4DD15129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863" y="5178161"/>
                <a:ext cx="6001965" cy="11253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285750" lvl="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kumimoji="0" lang="en-US" altLang="zh-CN" sz="1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eorgia" panose="02040502050405020303" pitchFamily="18" charset="0"/>
                  </a:rPr>
                  <a:t>: </a:t>
                </a:r>
                <a:r>
                  <a:rPr kumimoji="0" lang="zh-CN" altLang="en-US" sz="1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eorgia" panose="02040502050405020303" pitchFamily="18" charset="0"/>
                  </a:rPr>
                  <a:t>      </a:t>
                </a:r>
                <a:r>
                  <a:rPr kumimoji="0" lang="en-US" altLang="zh-CN" sz="1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eorgia" panose="02040502050405020303" pitchFamily="18" charset="0"/>
                  </a:rPr>
                  <a:t>The inter-microphone distance.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1" smtClean="0"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r>
                  <a:rPr kumimoji="0" lang="en-US" altLang="zh-CN" sz="1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eorgia" panose="02040502050405020303" pitchFamily="18" charset="0"/>
                  </a:rPr>
                  <a:t>: </a:t>
                </a:r>
                <a:r>
                  <a:rPr kumimoji="0" lang="zh-CN" altLang="en-US" sz="1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eorgia" panose="02040502050405020303" pitchFamily="18" charset="0"/>
                  </a:rPr>
                  <a:t>      </a:t>
                </a:r>
                <a:r>
                  <a:rPr kumimoji="0" lang="en-US" altLang="zh-CN" sz="1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eorgia" panose="02040502050405020303" pitchFamily="18" charset="0"/>
                  </a:rPr>
                  <a:t>The distance between the source and the array.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altLang="zh-CN" sz="2000" b="1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:</a:t>
                </a:r>
                <a:r>
                  <a:rPr lang="en-US" altLang="zh-CN" sz="1600" b="1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 </a:t>
                </a:r>
                <a:r>
                  <a:rPr lang="zh-CN" altLang="en-US" sz="1600" b="1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      </a:t>
                </a:r>
                <a:r>
                  <a:rPr lang="en-US" altLang="zh-CN" sz="1600" b="1" dirty="0">
                    <a:solidFill>
                      <a:srgbClr val="000000"/>
                    </a:solidFill>
                    <a:latin typeface="Georgia" panose="02040502050405020303" pitchFamily="18" charset="0"/>
                  </a:rPr>
                  <a:t>Wavelength.</a:t>
                </a:r>
              </a:p>
              <a:p>
                <a:pPr marL="285750" lvl="0" indent="-285750">
                  <a:buFont typeface="Arial" panose="020B0604020202020204" pitchFamily="34" charset="0"/>
                  <a:buChar char="•"/>
                </a:pPr>
                <a:endParaRPr kumimoji="0" lang="en-US" altLang="zh-CN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6" name="Rectangle 24">
                <a:extLst>
                  <a:ext uri="{FF2B5EF4-FFF2-40B4-BE49-F238E27FC236}">
                    <a16:creationId xmlns:a16="http://schemas.microsoft.com/office/drawing/2014/main" id="{A325713B-0465-9146-8F74-A4DD15129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2863" y="5178161"/>
                <a:ext cx="6001965" cy="1125308"/>
              </a:xfrm>
              <a:prstGeom prst="rect">
                <a:avLst/>
              </a:prstGeom>
              <a:blipFill>
                <a:blip r:embed="rId11"/>
                <a:stretch>
                  <a:fillRect l="-2321" t="-4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图片 6">
            <a:extLst>
              <a:ext uri="{FF2B5EF4-FFF2-40B4-BE49-F238E27FC236}">
                <a16:creationId xmlns:a16="http://schemas.microsoft.com/office/drawing/2014/main" id="{01D77B40-21E8-924B-8EBE-F0E7E3C080D8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2452" t="-3025" r="32560" b="66616"/>
          <a:stretch/>
        </p:blipFill>
        <p:spPr>
          <a:xfrm>
            <a:off x="685298" y="3296186"/>
            <a:ext cx="440887" cy="569745"/>
          </a:xfrm>
          <a:prstGeom prst="rect">
            <a:avLst/>
          </a:prstGeom>
        </p:spPr>
      </p:pic>
      <p:pic>
        <p:nvPicPr>
          <p:cNvPr id="60" name="图片 56">
            <a:extLst>
              <a:ext uri="{FF2B5EF4-FFF2-40B4-BE49-F238E27FC236}">
                <a16:creationId xmlns:a16="http://schemas.microsoft.com/office/drawing/2014/main" id="{455DDEB3-8268-1C49-8491-EE0F0666B19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6516" y="3370375"/>
            <a:ext cx="551452" cy="444416"/>
          </a:xfrm>
          <a:prstGeom prst="rect">
            <a:avLst/>
          </a:prstGeom>
        </p:spPr>
      </p:pic>
      <p:sp>
        <p:nvSpPr>
          <p:cNvPr id="61" name="Rectangle 49">
            <a:extLst>
              <a:ext uri="{FF2B5EF4-FFF2-40B4-BE49-F238E27FC236}">
                <a16:creationId xmlns:a16="http://schemas.microsoft.com/office/drawing/2014/main" id="{E05B9FF3-0C01-0045-97B0-EC901C9ED6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42" y="3891546"/>
            <a:ext cx="707889" cy="26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Source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62" name="Line 34">
            <a:extLst>
              <a:ext uri="{FF2B5EF4-FFF2-40B4-BE49-F238E27FC236}">
                <a16:creationId xmlns:a16="http://schemas.microsoft.com/office/drawing/2014/main" id="{28A4AFF8-00E4-3842-AD2A-A22AC65602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80032" y="3251568"/>
            <a:ext cx="1639432" cy="409454"/>
          </a:xfrm>
          <a:prstGeom prst="line">
            <a:avLst/>
          </a:prstGeom>
          <a:noFill/>
          <a:ln w="20638" cap="rnd">
            <a:solidFill>
              <a:srgbClr val="FF0000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3" name="Line 34">
            <a:extLst>
              <a:ext uri="{FF2B5EF4-FFF2-40B4-BE49-F238E27FC236}">
                <a16:creationId xmlns:a16="http://schemas.microsoft.com/office/drawing/2014/main" id="{88413435-C167-D04F-B1AC-DE81644C1A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53061" y="3855514"/>
            <a:ext cx="1639432" cy="409454"/>
          </a:xfrm>
          <a:prstGeom prst="line">
            <a:avLst/>
          </a:prstGeom>
          <a:noFill/>
          <a:ln w="20638" cap="rnd">
            <a:solidFill>
              <a:srgbClr val="FF0000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9B871010-3389-4619-A3C2-AD6D74CA6BF2}"/>
                  </a:ext>
                </a:extLst>
              </p:cNvPr>
              <p:cNvSpPr/>
              <p:nvPr/>
            </p:nvSpPr>
            <p:spPr>
              <a:xfrm>
                <a:off x="6613919" y="4658482"/>
                <a:ext cx="16177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𝟓𝟎𝟎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𝑯𝒛</m:t>
                    </m:r>
                  </m:oMath>
                </a14:m>
                <a:endParaRPr lang="en-US" altLang="zh-CN" b="1" dirty="0"/>
              </a:p>
            </p:txBody>
          </p:sp>
        </mc:Choice>
        <mc:Fallback xmlns="">
          <p:sp>
            <p:nvSpPr>
              <p:cNvPr id="57" name="矩形 56">
                <a:extLst>
                  <a:ext uri="{FF2B5EF4-FFF2-40B4-BE49-F238E27FC236}">
                    <a16:creationId xmlns:a16="http://schemas.microsoft.com/office/drawing/2014/main" id="{9B871010-3389-4619-A3C2-AD6D74CA6B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919" y="4658482"/>
                <a:ext cx="1617751" cy="369332"/>
              </a:xfrm>
              <a:prstGeom prst="rect">
                <a:avLst/>
              </a:prstGeom>
              <a:blipFill>
                <a:blip r:embed="rId14"/>
                <a:stretch>
                  <a:fillRect l="-2642" t="-3279" b="-180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BE1B528-C260-4380-94ED-68088C737539}"/>
                  </a:ext>
                </a:extLst>
              </p:cNvPr>
              <p:cNvSpPr/>
              <p:nvPr/>
            </p:nvSpPr>
            <p:spPr>
              <a:xfrm>
                <a:off x="6617400" y="4658482"/>
                <a:ext cx="161935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b="1" i="1"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𝟔𝟔</m:t>
                    </m:r>
                    <m:r>
                      <a:rPr lang="en-US" altLang="zh-CN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altLang="zh-CN" b="1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3BE1B528-C260-4380-94ED-68088C737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400" y="4658482"/>
                <a:ext cx="1619354" cy="369332"/>
              </a:xfrm>
              <a:prstGeom prst="rect">
                <a:avLst/>
              </a:prstGeom>
              <a:blipFill>
                <a:blip r:embed="rId15"/>
                <a:stretch>
                  <a:fillRect l="-2642" t="-3279" b="-180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CD7640E-FD27-3C49-BA13-5547055F69D5}"/>
              </a:ext>
            </a:extLst>
          </p:cNvPr>
          <p:cNvSpPr/>
          <p:nvPr/>
        </p:nvSpPr>
        <p:spPr>
          <a:xfrm>
            <a:off x="1286746" y="4388687"/>
            <a:ext cx="315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eorgia" panose="02040502050405020303" pitchFamily="18" charset="0"/>
              </a:rPr>
              <a:t>too close to be separated </a:t>
            </a:r>
            <a:endParaRPr lang="en-CN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4B7A52-7740-004D-BE14-5819FB88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98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53" grpId="1"/>
      <p:bldP spid="54" grpId="0" animBg="1"/>
      <p:bldP spid="55" grpId="0"/>
      <p:bldP spid="46" grpId="0"/>
      <p:bldP spid="57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7" name="组合 10306">
            <a:extLst>
              <a:ext uri="{FF2B5EF4-FFF2-40B4-BE49-F238E27FC236}">
                <a16:creationId xmlns:a16="http://schemas.microsoft.com/office/drawing/2014/main" id="{B43506F4-F7C1-4FFA-B127-96B0F17819D9}"/>
              </a:ext>
            </a:extLst>
          </p:cNvPr>
          <p:cNvGrpSpPr/>
          <p:nvPr/>
        </p:nvGrpSpPr>
        <p:grpSpPr>
          <a:xfrm>
            <a:off x="3882181" y="1584325"/>
            <a:ext cx="705695" cy="1132785"/>
            <a:chOff x="3882181" y="1584325"/>
            <a:chExt cx="705695" cy="1132785"/>
          </a:xfrm>
        </p:grpSpPr>
        <p:sp>
          <p:nvSpPr>
            <p:cNvPr id="10252" name="Line 73">
              <a:extLst>
                <a:ext uri="{FF2B5EF4-FFF2-40B4-BE49-F238E27FC236}">
                  <a16:creationId xmlns:a16="http://schemas.microsoft.com/office/drawing/2014/main" id="{29D28CE7-1D7D-44C7-AEDF-A720C22B7D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6388" y="1584325"/>
              <a:ext cx="471488" cy="1004887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Freeform 103">
              <a:extLst>
                <a:ext uri="{FF2B5EF4-FFF2-40B4-BE49-F238E27FC236}">
                  <a16:creationId xmlns:a16="http://schemas.microsoft.com/office/drawing/2014/main" id="{14C1E174-7CE6-4D06-8D23-2EDB344E6709}"/>
                </a:ext>
              </a:extLst>
            </p:cNvPr>
            <p:cNvSpPr>
              <a:spLocks/>
            </p:cNvSpPr>
            <p:nvPr/>
          </p:nvSpPr>
          <p:spPr bwMode="auto">
            <a:xfrm rot="7015712">
              <a:off x="4023009" y="2578775"/>
              <a:ext cx="133350" cy="133350"/>
            </a:xfrm>
            <a:custGeom>
              <a:avLst/>
              <a:gdLst>
                <a:gd name="T0" fmla="*/ 0 w 84"/>
                <a:gd name="T1" fmla="*/ 0 h 84"/>
                <a:gd name="T2" fmla="*/ 84 w 84"/>
                <a:gd name="T3" fmla="*/ 42 h 84"/>
                <a:gd name="T4" fmla="*/ 0 w 84"/>
                <a:gd name="T5" fmla="*/ 84 h 84"/>
                <a:gd name="T6" fmla="*/ 0 w 84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4">
                  <a:moveTo>
                    <a:pt x="0" y="0"/>
                  </a:moveTo>
                  <a:lnTo>
                    <a:pt x="84" y="42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Freeform 103">
              <a:extLst>
                <a:ext uri="{FF2B5EF4-FFF2-40B4-BE49-F238E27FC236}">
                  <a16:creationId xmlns:a16="http://schemas.microsoft.com/office/drawing/2014/main" id="{4257B716-AB5E-4957-A0FA-C62ACCED6259}"/>
                </a:ext>
              </a:extLst>
            </p:cNvPr>
            <p:cNvSpPr>
              <a:spLocks/>
            </p:cNvSpPr>
            <p:nvPr/>
          </p:nvSpPr>
          <p:spPr bwMode="auto">
            <a:xfrm rot="1434115">
              <a:off x="3882181" y="2583760"/>
              <a:ext cx="133350" cy="133350"/>
            </a:xfrm>
            <a:custGeom>
              <a:avLst/>
              <a:gdLst>
                <a:gd name="T0" fmla="*/ 0 w 84"/>
                <a:gd name="T1" fmla="*/ 0 h 84"/>
                <a:gd name="T2" fmla="*/ 84 w 84"/>
                <a:gd name="T3" fmla="*/ 42 h 84"/>
                <a:gd name="T4" fmla="*/ 0 w 84"/>
                <a:gd name="T5" fmla="*/ 84 h 84"/>
                <a:gd name="T6" fmla="*/ 0 w 84"/>
                <a:gd name="T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4">
                  <a:moveTo>
                    <a:pt x="0" y="0"/>
                  </a:moveTo>
                  <a:lnTo>
                    <a:pt x="84" y="42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Primer #2: Localization with a single Array</a:t>
            </a:r>
          </a:p>
        </p:txBody>
      </p:sp>
      <p:sp>
        <p:nvSpPr>
          <p:cNvPr id="6" name="Rectangle 24">
            <a:extLst>
              <a:ext uri="{FF2B5EF4-FFF2-40B4-BE49-F238E27FC236}">
                <a16:creationId xmlns:a16="http://schemas.microsoft.com/office/drawing/2014/main" id="{5622E364-237A-4F7B-ADA0-2052FAC6DD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53" y="4571128"/>
            <a:ext cx="4265970" cy="492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By viewing the nearby wall as a mirror, we can create a virtual array.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9E869B-2CE2-412E-94C4-5639E8351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858" y="1947847"/>
            <a:ext cx="3125074" cy="2406666"/>
          </a:xfrm>
          <a:prstGeom prst="rect">
            <a:avLst/>
          </a:prstGeom>
        </p:spPr>
      </p:pic>
      <p:sp>
        <p:nvSpPr>
          <p:cNvPr id="8" name="Rectangle 24">
            <a:extLst>
              <a:ext uri="{FF2B5EF4-FFF2-40B4-BE49-F238E27FC236}">
                <a16:creationId xmlns:a16="http://schemas.microsoft.com/office/drawing/2014/main" id="{EA49FA0B-9368-432D-8165-AD1054D23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7410" y="4571128"/>
            <a:ext cx="4265970" cy="49244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Before the arrival of ECHO, there will be a short window of the clean signal.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79A41C3-88E2-4645-BF3F-B84C368A45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452" t="-3025" r="32560" b="66616"/>
          <a:stretch/>
        </p:blipFill>
        <p:spPr>
          <a:xfrm>
            <a:off x="4701986" y="1082388"/>
            <a:ext cx="440887" cy="569745"/>
          </a:xfrm>
          <a:prstGeom prst="rect">
            <a:avLst/>
          </a:prstGeom>
        </p:spPr>
      </p:pic>
      <p:sp>
        <p:nvSpPr>
          <p:cNvPr id="10" name="Rectangle 24">
            <a:extLst>
              <a:ext uri="{FF2B5EF4-FFF2-40B4-BE49-F238E27FC236}">
                <a16:creationId xmlns:a16="http://schemas.microsoft.com/office/drawing/2014/main" id="{2B7FFFE1-E3ED-E741-B5ED-C69D7815B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116" y="5680625"/>
            <a:ext cx="9839754" cy="7386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In practice, due </a:t>
            </a:r>
            <a:r>
              <a:rPr lang="en-US" altLang="zh-CN" sz="2400" b="1" dirty="0">
                <a:latin typeface="Georgia" panose="02040502050405020303" pitchFamily="18" charset="0"/>
              </a:rPr>
              <a:t>to</a:t>
            </a:r>
            <a:r>
              <a:rPr lang="en-US" altLang="zh-CN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 inter-source interference</a:t>
            </a:r>
            <a:r>
              <a:rPr lang="en-US" altLang="zh-CN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, it’s unlikely to obtain the clean signal of the target sources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290" name="Picture 50">
            <a:extLst>
              <a:ext uri="{FF2B5EF4-FFF2-40B4-BE49-F238E27FC236}">
                <a16:creationId xmlns:a16="http://schemas.microsoft.com/office/drawing/2014/main" id="{BA0B3375-EEF7-4F30-B2C1-D68D18A3F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2635250"/>
            <a:ext cx="82073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9" name="Picture 69">
            <a:extLst>
              <a:ext uri="{FF2B5EF4-FFF2-40B4-BE49-F238E27FC236}">
                <a16:creationId xmlns:a16="http://schemas.microsoft.com/office/drawing/2014/main" id="{6984ADA6-5559-4BCB-9680-909D93E21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1052513"/>
            <a:ext cx="30956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Rectangle 71">
            <a:extLst>
              <a:ext uri="{FF2B5EF4-FFF2-40B4-BE49-F238E27FC236}">
                <a16:creationId xmlns:a16="http://schemas.microsoft.com/office/drawing/2014/main" id="{9EF95EB4-ED33-4F21-8EDA-589AD868F5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1139825"/>
            <a:ext cx="133350" cy="280035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1" name="Rectangle 72">
            <a:extLst>
              <a:ext uri="{FF2B5EF4-FFF2-40B4-BE49-F238E27FC236}">
                <a16:creationId xmlns:a16="http://schemas.microsoft.com/office/drawing/2014/main" id="{B8AEF0A7-1247-4B7D-9608-68C46F48B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8750" y="1139825"/>
            <a:ext cx="133350" cy="2800350"/>
          </a:xfrm>
          <a:prstGeom prst="rect">
            <a:avLst/>
          </a:prstGeom>
          <a:noFill/>
          <a:ln w="174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4" name="Freeform 75">
            <a:extLst>
              <a:ext uri="{FF2B5EF4-FFF2-40B4-BE49-F238E27FC236}">
                <a16:creationId xmlns:a16="http://schemas.microsoft.com/office/drawing/2014/main" id="{511E629A-A1EB-4C6A-BEB6-93740DC7231E}"/>
              </a:ext>
            </a:extLst>
          </p:cNvPr>
          <p:cNvSpPr>
            <a:spLocks/>
          </p:cNvSpPr>
          <p:nvPr/>
        </p:nvSpPr>
        <p:spPr bwMode="auto">
          <a:xfrm>
            <a:off x="4112201" y="1882418"/>
            <a:ext cx="387350" cy="465137"/>
          </a:xfrm>
          <a:custGeom>
            <a:avLst/>
            <a:gdLst>
              <a:gd name="T0" fmla="*/ 137 w 244"/>
              <a:gd name="T1" fmla="*/ 293 h 293"/>
              <a:gd name="T2" fmla="*/ 244 w 244"/>
              <a:gd name="T3" fmla="*/ 65 h 293"/>
              <a:gd name="T4" fmla="*/ 107 w 244"/>
              <a:gd name="T5" fmla="*/ 0 h 293"/>
              <a:gd name="T6" fmla="*/ 0 w 244"/>
              <a:gd name="T7" fmla="*/ 229 h 293"/>
              <a:gd name="T8" fmla="*/ 137 w 244"/>
              <a:gd name="T9" fmla="*/ 29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4" h="293">
                <a:moveTo>
                  <a:pt x="137" y="293"/>
                </a:moveTo>
                <a:lnTo>
                  <a:pt x="244" y="65"/>
                </a:lnTo>
                <a:lnTo>
                  <a:pt x="107" y="0"/>
                </a:lnTo>
                <a:lnTo>
                  <a:pt x="0" y="229"/>
                </a:lnTo>
                <a:lnTo>
                  <a:pt x="137" y="29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10256" name="Freeform 77">
            <a:extLst>
              <a:ext uri="{FF2B5EF4-FFF2-40B4-BE49-F238E27FC236}">
                <a16:creationId xmlns:a16="http://schemas.microsoft.com/office/drawing/2014/main" id="{EE564A80-781F-4D95-A2A5-5AD22403317B}"/>
              </a:ext>
            </a:extLst>
          </p:cNvPr>
          <p:cNvSpPr>
            <a:spLocks/>
          </p:cNvSpPr>
          <p:nvPr/>
        </p:nvSpPr>
        <p:spPr bwMode="auto">
          <a:xfrm>
            <a:off x="2832100" y="3411538"/>
            <a:ext cx="922338" cy="282575"/>
          </a:xfrm>
          <a:custGeom>
            <a:avLst/>
            <a:gdLst>
              <a:gd name="T0" fmla="*/ 581 w 581"/>
              <a:gd name="T1" fmla="*/ 6 h 178"/>
              <a:gd name="T2" fmla="*/ 486 w 581"/>
              <a:gd name="T3" fmla="*/ 47 h 178"/>
              <a:gd name="T4" fmla="*/ 0 w 581"/>
              <a:gd name="T5" fmla="*/ 131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81" h="178">
                <a:moveTo>
                  <a:pt x="581" y="6"/>
                </a:moveTo>
                <a:cubicBezTo>
                  <a:pt x="490" y="0"/>
                  <a:pt x="486" y="23"/>
                  <a:pt x="486" y="47"/>
                </a:cubicBezTo>
                <a:cubicBezTo>
                  <a:pt x="487" y="112"/>
                  <a:pt x="520" y="178"/>
                  <a:pt x="0" y="131"/>
                </a:cubicBezTo>
              </a:path>
            </a:pathLst>
          </a:custGeom>
          <a:noFill/>
          <a:ln w="33338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7" name="Rectangle 78">
            <a:extLst>
              <a:ext uri="{FF2B5EF4-FFF2-40B4-BE49-F238E27FC236}">
                <a16:creationId xmlns:a16="http://schemas.microsoft.com/office/drawing/2014/main" id="{981B2A30-F9E8-4381-8949-888458E7D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6513" y="3654425"/>
            <a:ext cx="5699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Real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8" name="Rectangle 79">
            <a:extLst>
              <a:ext uri="{FF2B5EF4-FFF2-40B4-BE49-F238E27FC236}">
                <a16:creationId xmlns:a16="http://schemas.microsoft.com/office/drawing/2014/main" id="{168A0FFA-1852-449A-83B2-074806710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8726" y="3887788"/>
            <a:ext cx="7302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Array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9" name="Rectangle 80">
            <a:extLst>
              <a:ext uri="{FF2B5EF4-FFF2-40B4-BE49-F238E27FC236}">
                <a16:creationId xmlns:a16="http://schemas.microsoft.com/office/drawing/2014/main" id="{F484AC91-F551-4517-BB96-6879955FD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3013" y="4033838"/>
            <a:ext cx="5905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Wall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77" name="Rectangle 98">
            <a:extLst>
              <a:ext uri="{FF2B5EF4-FFF2-40B4-BE49-F238E27FC236}">
                <a16:creationId xmlns:a16="http://schemas.microsoft.com/office/drawing/2014/main" id="{F871236C-3DD3-4836-9446-7D30CE307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63" y="3643313"/>
            <a:ext cx="8509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1" i="0" u="none" strike="noStrike" cap="none" normalizeH="0" baseline="0" dirty="0">
                <a:ln>
                  <a:noFill/>
                </a:ln>
                <a:solidFill>
                  <a:srgbClr val="7F7F7F"/>
                </a:solidFill>
                <a:effectLst/>
                <a:latin typeface="Times New Roman" panose="02020603050405020304" pitchFamily="18" charset="0"/>
              </a:rPr>
              <a:t>Virtual</a:t>
            </a:r>
            <a:endParaRPr kumimoji="0" lang="zh-CN" alt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306" name="组合 10305">
            <a:extLst>
              <a:ext uri="{FF2B5EF4-FFF2-40B4-BE49-F238E27FC236}">
                <a16:creationId xmlns:a16="http://schemas.microsoft.com/office/drawing/2014/main" id="{D831C5BA-57CC-4DBD-8331-CD6100F1C0BF}"/>
              </a:ext>
            </a:extLst>
          </p:cNvPr>
          <p:cNvGrpSpPr/>
          <p:nvPr/>
        </p:nvGrpSpPr>
        <p:grpSpPr>
          <a:xfrm>
            <a:off x="1144588" y="2692400"/>
            <a:ext cx="741362" cy="1508125"/>
            <a:chOff x="1144588" y="2692400"/>
            <a:chExt cx="741362" cy="1508125"/>
          </a:xfrm>
        </p:grpSpPr>
        <p:sp>
          <p:nvSpPr>
            <p:cNvPr id="10260" name="Freeform 81">
              <a:extLst>
                <a:ext uri="{FF2B5EF4-FFF2-40B4-BE49-F238E27FC236}">
                  <a16:creationId xmlns:a16="http://schemas.microsoft.com/office/drawing/2014/main" id="{7957C526-CAEB-4607-9DD1-9AB67ECF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8" y="2963863"/>
              <a:ext cx="625475" cy="588962"/>
            </a:xfrm>
            <a:custGeom>
              <a:avLst/>
              <a:gdLst>
                <a:gd name="T0" fmla="*/ 0 w 998"/>
                <a:gd name="T1" fmla="*/ 773 h 941"/>
                <a:gd name="T2" fmla="*/ 499 w 998"/>
                <a:gd name="T3" fmla="*/ 941 h 941"/>
                <a:gd name="T4" fmla="*/ 998 w 998"/>
                <a:gd name="T5" fmla="*/ 773 h 941"/>
                <a:gd name="T6" fmla="*/ 998 w 998"/>
                <a:gd name="T7" fmla="*/ 0 h 941"/>
                <a:gd name="T8" fmla="*/ 0 w 998"/>
                <a:gd name="T9" fmla="*/ 0 h 941"/>
                <a:gd name="T10" fmla="*/ 0 w 998"/>
                <a:gd name="T11" fmla="*/ 7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941">
                  <a:moveTo>
                    <a:pt x="0" y="773"/>
                  </a:moveTo>
                  <a:cubicBezTo>
                    <a:pt x="0" y="866"/>
                    <a:pt x="224" y="941"/>
                    <a:pt x="499" y="941"/>
                  </a:cubicBezTo>
                  <a:cubicBezTo>
                    <a:pt x="775" y="941"/>
                    <a:pt x="998" y="866"/>
                    <a:pt x="998" y="773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77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1" name="Freeform 82">
              <a:extLst>
                <a:ext uri="{FF2B5EF4-FFF2-40B4-BE49-F238E27FC236}">
                  <a16:creationId xmlns:a16="http://schemas.microsoft.com/office/drawing/2014/main" id="{758F21F3-CF6B-4A46-8BD3-78B97C50B2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4588" y="2951163"/>
              <a:ext cx="649288" cy="614362"/>
            </a:xfrm>
            <a:custGeom>
              <a:avLst/>
              <a:gdLst>
                <a:gd name="T0" fmla="*/ 16 w 409"/>
                <a:gd name="T1" fmla="*/ 71 h 387"/>
                <a:gd name="T2" fmla="*/ 0 w 409"/>
                <a:gd name="T3" fmla="*/ 8 h 387"/>
                <a:gd name="T4" fmla="*/ 16 w 409"/>
                <a:gd name="T5" fmla="*/ 103 h 387"/>
                <a:gd name="T6" fmla="*/ 0 w 409"/>
                <a:gd name="T7" fmla="*/ 166 h 387"/>
                <a:gd name="T8" fmla="*/ 16 w 409"/>
                <a:gd name="T9" fmla="*/ 103 h 387"/>
                <a:gd name="T10" fmla="*/ 16 w 409"/>
                <a:gd name="T11" fmla="*/ 261 h 387"/>
                <a:gd name="T12" fmla="*/ 0 w 409"/>
                <a:gd name="T13" fmla="*/ 197 h 387"/>
                <a:gd name="T14" fmla="*/ 16 w 409"/>
                <a:gd name="T15" fmla="*/ 292 h 387"/>
                <a:gd name="T16" fmla="*/ 16 w 409"/>
                <a:gd name="T17" fmla="*/ 311 h 387"/>
                <a:gd name="T18" fmla="*/ 18 w 409"/>
                <a:gd name="T19" fmla="*/ 321 h 387"/>
                <a:gd name="T20" fmla="*/ 28 w 409"/>
                <a:gd name="T21" fmla="*/ 332 h 387"/>
                <a:gd name="T22" fmla="*/ 29 w 409"/>
                <a:gd name="T23" fmla="*/ 352 h 387"/>
                <a:gd name="T24" fmla="*/ 5 w 409"/>
                <a:gd name="T25" fmla="*/ 331 h 387"/>
                <a:gd name="T26" fmla="*/ 0 w 409"/>
                <a:gd name="T27" fmla="*/ 292 h 387"/>
                <a:gd name="T28" fmla="*/ 65 w 409"/>
                <a:gd name="T29" fmla="*/ 351 h 387"/>
                <a:gd name="T30" fmla="*/ 68 w 409"/>
                <a:gd name="T31" fmla="*/ 352 h 387"/>
                <a:gd name="T32" fmla="*/ 96 w 409"/>
                <a:gd name="T33" fmla="*/ 360 h 387"/>
                <a:gd name="T34" fmla="*/ 122 w 409"/>
                <a:gd name="T35" fmla="*/ 381 h 387"/>
                <a:gd name="T36" fmla="*/ 63 w 409"/>
                <a:gd name="T37" fmla="*/ 367 h 387"/>
                <a:gd name="T38" fmla="*/ 65 w 409"/>
                <a:gd name="T39" fmla="*/ 351 h 387"/>
                <a:gd name="T40" fmla="*/ 167 w 409"/>
                <a:gd name="T41" fmla="*/ 371 h 387"/>
                <a:gd name="T42" fmla="*/ 205 w 409"/>
                <a:gd name="T43" fmla="*/ 371 h 387"/>
                <a:gd name="T44" fmla="*/ 217 w 409"/>
                <a:gd name="T45" fmla="*/ 371 h 387"/>
                <a:gd name="T46" fmla="*/ 205 w 409"/>
                <a:gd name="T47" fmla="*/ 387 h 387"/>
                <a:gd name="T48" fmla="*/ 154 w 409"/>
                <a:gd name="T49" fmla="*/ 385 h 387"/>
                <a:gd name="T50" fmla="*/ 248 w 409"/>
                <a:gd name="T51" fmla="*/ 370 h 387"/>
                <a:gd name="T52" fmla="*/ 280 w 409"/>
                <a:gd name="T53" fmla="*/ 367 h 387"/>
                <a:gd name="T54" fmla="*/ 312 w 409"/>
                <a:gd name="T55" fmla="*/ 376 h 387"/>
                <a:gd name="T56" fmla="*/ 250 w 409"/>
                <a:gd name="T57" fmla="*/ 386 h 387"/>
                <a:gd name="T58" fmla="*/ 340 w 409"/>
                <a:gd name="T59" fmla="*/ 353 h 387"/>
                <a:gd name="T60" fmla="*/ 341 w 409"/>
                <a:gd name="T61" fmla="*/ 353 h 387"/>
                <a:gd name="T62" fmla="*/ 364 w 409"/>
                <a:gd name="T63" fmla="*/ 344 h 387"/>
                <a:gd name="T64" fmla="*/ 381 w 409"/>
                <a:gd name="T65" fmla="*/ 333 h 387"/>
                <a:gd name="T66" fmla="*/ 401 w 409"/>
                <a:gd name="T67" fmla="*/ 335 h 387"/>
                <a:gd name="T68" fmla="*/ 372 w 409"/>
                <a:gd name="T69" fmla="*/ 357 h 387"/>
                <a:gd name="T70" fmla="*/ 344 w 409"/>
                <a:gd name="T71" fmla="*/ 369 h 387"/>
                <a:gd name="T72" fmla="*/ 394 w 409"/>
                <a:gd name="T73" fmla="*/ 299 h 387"/>
                <a:gd name="T74" fmla="*/ 409 w 409"/>
                <a:gd name="T75" fmla="*/ 236 h 387"/>
                <a:gd name="T76" fmla="*/ 394 w 409"/>
                <a:gd name="T77" fmla="*/ 299 h 387"/>
                <a:gd name="T78" fmla="*/ 394 w 409"/>
                <a:gd name="T79" fmla="*/ 141 h 387"/>
                <a:gd name="T80" fmla="*/ 409 w 409"/>
                <a:gd name="T81" fmla="*/ 205 h 387"/>
                <a:gd name="T82" fmla="*/ 394 w 409"/>
                <a:gd name="T83" fmla="*/ 110 h 387"/>
                <a:gd name="T84" fmla="*/ 409 w 409"/>
                <a:gd name="T85" fmla="*/ 47 h 387"/>
                <a:gd name="T86" fmla="*/ 394 w 409"/>
                <a:gd name="T87" fmla="*/ 110 h 387"/>
                <a:gd name="T88" fmla="*/ 394 w 409"/>
                <a:gd name="T89" fmla="*/ 8 h 387"/>
                <a:gd name="T90" fmla="*/ 346 w 409"/>
                <a:gd name="T91" fmla="*/ 16 h 387"/>
                <a:gd name="T92" fmla="*/ 409 w 409"/>
                <a:gd name="T93" fmla="*/ 0 h 387"/>
                <a:gd name="T94" fmla="*/ 394 w 409"/>
                <a:gd name="T95" fmla="*/ 15 h 387"/>
                <a:gd name="T96" fmla="*/ 251 w 409"/>
                <a:gd name="T97" fmla="*/ 16 h 387"/>
                <a:gd name="T98" fmla="*/ 314 w 409"/>
                <a:gd name="T99" fmla="*/ 0 h 387"/>
                <a:gd name="T100" fmla="*/ 219 w 409"/>
                <a:gd name="T101" fmla="*/ 16 h 387"/>
                <a:gd name="T102" fmla="*/ 156 w 409"/>
                <a:gd name="T103" fmla="*/ 0 h 387"/>
                <a:gd name="T104" fmla="*/ 219 w 409"/>
                <a:gd name="T105" fmla="*/ 16 h 387"/>
                <a:gd name="T106" fmla="*/ 62 w 409"/>
                <a:gd name="T107" fmla="*/ 16 h 387"/>
                <a:gd name="T108" fmla="*/ 125 w 409"/>
                <a:gd name="T109" fmla="*/ 0 h 387"/>
                <a:gd name="T110" fmla="*/ 30 w 409"/>
                <a:gd name="T111" fmla="*/ 16 h 387"/>
                <a:gd name="T112" fmla="*/ 8 w 409"/>
                <a:gd name="T113" fmla="*/ 0 h 387"/>
                <a:gd name="T114" fmla="*/ 30 w 409"/>
                <a:gd name="T115" fmla="*/ 16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9" h="387">
                  <a:moveTo>
                    <a:pt x="16" y="8"/>
                  </a:moveTo>
                  <a:lnTo>
                    <a:pt x="16" y="71"/>
                  </a:lnTo>
                  <a:lnTo>
                    <a:pt x="0" y="71"/>
                  </a:lnTo>
                  <a:lnTo>
                    <a:pt x="0" y="8"/>
                  </a:lnTo>
                  <a:lnTo>
                    <a:pt x="16" y="8"/>
                  </a:lnTo>
                  <a:close/>
                  <a:moveTo>
                    <a:pt x="16" y="103"/>
                  </a:moveTo>
                  <a:lnTo>
                    <a:pt x="16" y="166"/>
                  </a:lnTo>
                  <a:lnTo>
                    <a:pt x="0" y="166"/>
                  </a:lnTo>
                  <a:lnTo>
                    <a:pt x="0" y="103"/>
                  </a:lnTo>
                  <a:lnTo>
                    <a:pt x="16" y="103"/>
                  </a:lnTo>
                  <a:close/>
                  <a:moveTo>
                    <a:pt x="16" y="197"/>
                  </a:moveTo>
                  <a:lnTo>
                    <a:pt x="16" y="261"/>
                  </a:lnTo>
                  <a:lnTo>
                    <a:pt x="0" y="261"/>
                  </a:lnTo>
                  <a:lnTo>
                    <a:pt x="0" y="197"/>
                  </a:lnTo>
                  <a:lnTo>
                    <a:pt x="16" y="197"/>
                  </a:lnTo>
                  <a:close/>
                  <a:moveTo>
                    <a:pt x="16" y="292"/>
                  </a:moveTo>
                  <a:lnTo>
                    <a:pt x="16" y="313"/>
                  </a:lnTo>
                  <a:lnTo>
                    <a:pt x="16" y="311"/>
                  </a:lnTo>
                  <a:lnTo>
                    <a:pt x="20" y="324"/>
                  </a:lnTo>
                  <a:lnTo>
                    <a:pt x="18" y="321"/>
                  </a:lnTo>
                  <a:lnTo>
                    <a:pt x="29" y="333"/>
                  </a:lnTo>
                  <a:lnTo>
                    <a:pt x="28" y="332"/>
                  </a:lnTo>
                  <a:lnTo>
                    <a:pt x="38" y="338"/>
                  </a:lnTo>
                  <a:lnTo>
                    <a:pt x="29" y="352"/>
                  </a:lnTo>
                  <a:lnTo>
                    <a:pt x="19" y="345"/>
                  </a:lnTo>
                  <a:lnTo>
                    <a:pt x="5" y="331"/>
                  </a:lnTo>
                  <a:lnTo>
                    <a:pt x="0" y="314"/>
                  </a:lnTo>
                  <a:lnTo>
                    <a:pt x="0" y="292"/>
                  </a:lnTo>
                  <a:lnTo>
                    <a:pt x="16" y="292"/>
                  </a:lnTo>
                  <a:close/>
                  <a:moveTo>
                    <a:pt x="65" y="351"/>
                  </a:moveTo>
                  <a:lnTo>
                    <a:pt x="69" y="353"/>
                  </a:lnTo>
                  <a:lnTo>
                    <a:pt x="68" y="352"/>
                  </a:lnTo>
                  <a:lnTo>
                    <a:pt x="97" y="360"/>
                  </a:lnTo>
                  <a:lnTo>
                    <a:pt x="96" y="360"/>
                  </a:lnTo>
                  <a:lnTo>
                    <a:pt x="124" y="365"/>
                  </a:lnTo>
                  <a:lnTo>
                    <a:pt x="122" y="381"/>
                  </a:lnTo>
                  <a:lnTo>
                    <a:pt x="93" y="376"/>
                  </a:lnTo>
                  <a:lnTo>
                    <a:pt x="63" y="367"/>
                  </a:lnTo>
                  <a:lnTo>
                    <a:pt x="59" y="366"/>
                  </a:lnTo>
                  <a:lnTo>
                    <a:pt x="65" y="351"/>
                  </a:lnTo>
                  <a:close/>
                  <a:moveTo>
                    <a:pt x="155" y="369"/>
                  </a:moveTo>
                  <a:lnTo>
                    <a:pt x="167" y="371"/>
                  </a:lnTo>
                  <a:lnTo>
                    <a:pt x="166" y="370"/>
                  </a:lnTo>
                  <a:lnTo>
                    <a:pt x="205" y="371"/>
                  </a:lnTo>
                  <a:lnTo>
                    <a:pt x="205" y="371"/>
                  </a:lnTo>
                  <a:lnTo>
                    <a:pt x="217" y="371"/>
                  </a:lnTo>
                  <a:lnTo>
                    <a:pt x="217" y="387"/>
                  </a:lnTo>
                  <a:lnTo>
                    <a:pt x="205" y="387"/>
                  </a:lnTo>
                  <a:lnTo>
                    <a:pt x="165" y="386"/>
                  </a:lnTo>
                  <a:lnTo>
                    <a:pt x="154" y="385"/>
                  </a:lnTo>
                  <a:lnTo>
                    <a:pt x="155" y="369"/>
                  </a:lnTo>
                  <a:close/>
                  <a:moveTo>
                    <a:pt x="248" y="370"/>
                  </a:moveTo>
                  <a:lnTo>
                    <a:pt x="281" y="367"/>
                  </a:lnTo>
                  <a:lnTo>
                    <a:pt x="280" y="367"/>
                  </a:lnTo>
                  <a:lnTo>
                    <a:pt x="310" y="361"/>
                  </a:lnTo>
                  <a:lnTo>
                    <a:pt x="312" y="376"/>
                  </a:lnTo>
                  <a:lnTo>
                    <a:pt x="283" y="382"/>
                  </a:lnTo>
                  <a:lnTo>
                    <a:pt x="250" y="386"/>
                  </a:lnTo>
                  <a:lnTo>
                    <a:pt x="248" y="370"/>
                  </a:lnTo>
                  <a:close/>
                  <a:moveTo>
                    <a:pt x="340" y="353"/>
                  </a:moveTo>
                  <a:lnTo>
                    <a:pt x="342" y="352"/>
                  </a:lnTo>
                  <a:lnTo>
                    <a:pt x="341" y="353"/>
                  </a:lnTo>
                  <a:lnTo>
                    <a:pt x="365" y="343"/>
                  </a:lnTo>
                  <a:lnTo>
                    <a:pt x="364" y="344"/>
                  </a:lnTo>
                  <a:lnTo>
                    <a:pt x="382" y="332"/>
                  </a:lnTo>
                  <a:lnTo>
                    <a:pt x="381" y="333"/>
                  </a:lnTo>
                  <a:lnTo>
                    <a:pt x="389" y="324"/>
                  </a:lnTo>
                  <a:lnTo>
                    <a:pt x="401" y="335"/>
                  </a:lnTo>
                  <a:lnTo>
                    <a:pt x="391" y="345"/>
                  </a:lnTo>
                  <a:lnTo>
                    <a:pt x="372" y="357"/>
                  </a:lnTo>
                  <a:lnTo>
                    <a:pt x="347" y="367"/>
                  </a:lnTo>
                  <a:lnTo>
                    <a:pt x="344" y="369"/>
                  </a:lnTo>
                  <a:lnTo>
                    <a:pt x="340" y="353"/>
                  </a:lnTo>
                  <a:close/>
                  <a:moveTo>
                    <a:pt x="394" y="299"/>
                  </a:moveTo>
                  <a:lnTo>
                    <a:pt x="394" y="236"/>
                  </a:lnTo>
                  <a:lnTo>
                    <a:pt x="409" y="236"/>
                  </a:lnTo>
                  <a:lnTo>
                    <a:pt x="409" y="299"/>
                  </a:lnTo>
                  <a:lnTo>
                    <a:pt x="394" y="299"/>
                  </a:lnTo>
                  <a:close/>
                  <a:moveTo>
                    <a:pt x="394" y="205"/>
                  </a:moveTo>
                  <a:lnTo>
                    <a:pt x="394" y="141"/>
                  </a:lnTo>
                  <a:lnTo>
                    <a:pt x="409" y="141"/>
                  </a:lnTo>
                  <a:lnTo>
                    <a:pt x="409" y="205"/>
                  </a:lnTo>
                  <a:lnTo>
                    <a:pt x="394" y="205"/>
                  </a:lnTo>
                  <a:close/>
                  <a:moveTo>
                    <a:pt x="394" y="110"/>
                  </a:moveTo>
                  <a:lnTo>
                    <a:pt x="394" y="47"/>
                  </a:lnTo>
                  <a:lnTo>
                    <a:pt x="409" y="47"/>
                  </a:lnTo>
                  <a:lnTo>
                    <a:pt x="409" y="110"/>
                  </a:lnTo>
                  <a:lnTo>
                    <a:pt x="394" y="110"/>
                  </a:lnTo>
                  <a:close/>
                  <a:moveTo>
                    <a:pt x="394" y="15"/>
                  </a:moveTo>
                  <a:lnTo>
                    <a:pt x="394" y="8"/>
                  </a:lnTo>
                  <a:lnTo>
                    <a:pt x="402" y="16"/>
                  </a:lnTo>
                  <a:lnTo>
                    <a:pt x="346" y="16"/>
                  </a:lnTo>
                  <a:lnTo>
                    <a:pt x="346" y="0"/>
                  </a:lnTo>
                  <a:lnTo>
                    <a:pt x="409" y="0"/>
                  </a:lnTo>
                  <a:lnTo>
                    <a:pt x="409" y="15"/>
                  </a:lnTo>
                  <a:lnTo>
                    <a:pt x="394" y="15"/>
                  </a:lnTo>
                  <a:close/>
                  <a:moveTo>
                    <a:pt x="314" y="16"/>
                  </a:moveTo>
                  <a:lnTo>
                    <a:pt x="251" y="16"/>
                  </a:lnTo>
                  <a:lnTo>
                    <a:pt x="251" y="0"/>
                  </a:lnTo>
                  <a:lnTo>
                    <a:pt x="314" y="0"/>
                  </a:lnTo>
                  <a:lnTo>
                    <a:pt x="314" y="16"/>
                  </a:lnTo>
                  <a:close/>
                  <a:moveTo>
                    <a:pt x="219" y="16"/>
                  </a:moveTo>
                  <a:lnTo>
                    <a:pt x="156" y="16"/>
                  </a:lnTo>
                  <a:lnTo>
                    <a:pt x="156" y="0"/>
                  </a:lnTo>
                  <a:lnTo>
                    <a:pt x="219" y="0"/>
                  </a:lnTo>
                  <a:lnTo>
                    <a:pt x="219" y="16"/>
                  </a:lnTo>
                  <a:close/>
                  <a:moveTo>
                    <a:pt x="125" y="16"/>
                  </a:moveTo>
                  <a:lnTo>
                    <a:pt x="62" y="16"/>
                  </a:lnTo>
                  <a:lnTo>
                    <a:pt x="62" y="0"/>
                  </a:lnTo>
                  <a:lnTo>
                    <a:pt x="125" y="0"/>
                  </a:lnTo>
                  <a:lnTo>
                    <a:pt x="125" y="16"/>
                  </a:lnTo>
                  <a:close/>
                  <a:moveTo>
                    <a:pt x="30" y="16"/>
                  </a:moveTo>
                  <a:lnTo>
                    <a:pt x="8" y="16"/>
                  </a:lnTo>
                  <a:lnTo>
                    <a:pt x="8" y="0"/>
                  </a:lnTo>
                  <a:lnTo>
                    <a:pt x="30" y="0"/>
                  </a:lnTo>
                  <a:lnTo>
                    <a:pt x="30" y="16"/>
                  </a:lnTo>
                  <a:close/>
                </a:path>
              </a:pathLst>
            </a:cu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2" name="Oval 83">
              <a:extLst>
                <a:ext uri="{FF2B5EF4-FFF2-40B4-BE49-F238E27FC236}">
                  <a16:creationId xmlns:a16="http://schemas.microsoft.com/office/drawing/2014/main" id="{FDA256BA-FFE6-4042-A3D8-DEE8FEF44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8" y="2859088"/>
              <a:ext cx="625475" cy="21113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3" name="Freeform 84">
              <a:extLst>
                <a:ext uri="{FF2B5EF4-FFF2-40B4-BE49-F238E27FC236}">
                  <a16:creationId xmlns:a16="http://schemas.microsoft.com/office/drawing/2014/main" id="{EA02D208-78F5-4BD7-8AD6-14106CDD39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4588" y="2846388"/>
              <a:ext cx="644525" cy="236537"/>
            </a:xfrm>
            <a:custGeom>
              <a:avLst/>
              <a:gdLst>
                <a:gd name="T0" fmla="*/ 0 w 406"/>
                <a:gd name="T1" fmla="*/ 74 h 149"/>
                <a:gd name="T2" fmla="*/ 19 w 406"/>
                <a:gd name="T3" fmla="*/ 42 h 149"/>
                <a:gd name="T4" fmla="*/ 43 w 406"/>
                <a:gd name="T5" fmla="*/ 46 h 149"/>
                <a:gd name="T6" fmla="*/ 29 w 406"/>
                <a:gd name="T7" fmla="*/ 54 h 149"/>
                <a:gd name="T8" fmla="*/ 20 w 406"/>
                <a:gd name="T9" fmla="*/ 63 h 149"/>
                <a:gd name="T10" fmla="*/ 16 w 406"/>
                <a:gd name="T11" fmla="*/ 72 h 149"/>
                <a:gd name="T12" fmla="*/ 5 w 406"/>
                <a:gd name="T13" fmla="*/ 90 h 149"/>
                <a:gd name="T14" fmla="*/ 93 w 406"/>
                <a:gd name="T15" fmla="*/ 12 h 149"/>
                <a:gd name="T16" fmla="*/ 129 w 406"/>
                <a:gd name="T17" fmla="*/ 5 h 149"/>
                <a:gd name="T18" fmla="*/ 130 w 406"/>
                <a:gd name="T19" fmla="*/ 21 h 149"/>
                <a:gd name="T20" fmla="*/ 96 w 406"/>
                <a:gd name="T21" fmla="*/ 27 h 149"/>
                <a:gd name="T22" fmla="*/ 70 w 406"/>
                <a:gd name="T23" fmla="*/ 34 h 149"/>
                <a:gd name="T24" fmla="*/ 160 w 406"/>
                <a:gd name="T25" fmla="*/ 2 h 149"/>
                <a:gd name="T26" fmla="*/ 205 w 406"/>
                <a:gd name="T27" fmla="*/ 0 h 149"/>
                <a:gd name="T28" fmla="*/ 224 w 406"/>
                <a:gd name="T29" fmla="*/ 16 h 149"/>
                <a:gd name="T30" fmla="*/ 205 w 406"/>
                <a:gd name="T31" fmla="*/ 15 h 149"/>
                <a:gd name="T32" fmla="*/ 167 w 406"/>
                <a:gd name="T33" fmla="*/ 17 h 149"/>
                <a:gd name="T34" fmla="*/ 160 w 406"/>
                <a:gd name="T35" fmla="*/ 2 h 149"/>
                <a:gd name="T36" fmla="*/ 283 w 406"/>
                <a:gd name="T37" fmla="*/ 5 h 149"/>
                <a:gd name="T38" fmla="*/ 320 w 406"/>
                <a:gd name="T39" fmla="*/ 12 h 149"/>
                <a:gd name="T40" fmla="*/ 313 w 406"/>
                <a:gd name="T41" fmla="*/ 27 h 149"/>
                <a:gd name="T42" fmla="*/ 280 w 406"/>
                <a:gd name="T43" fmla="*/ 21 h 149"/>
                <a:gd name="T44" fmla="*/ 255 w 406"/>
                <a:gd name="T45" fmla="*/ 18 h 149"/>
                <a:gd name="T46" fmla="*/ 351 w 406"/>
                <a:gd name="T47" fmla="*/ 22 h 149"/>
                <a:gd name="T48" fmla="*/ 391 w 406"/>
                <a:gd name="T49" fmla="*/ 42 h 149"/>
                <a:gd name="T50" fmla="*/ 406 w 406"/>
                <a:gd name="T51" fmla="*/ 62 h 149"/>
                <a:gd name="T52" fmla="*/ 390 w 406"/>
                <a:gd name="T53" fmla="*/ 63 h 149"/>
                <a:gd name="T54" fmla="*/ 381 w 406"/>
                <a:gd name="T55" fmla="*/ 54 h 149"/>
                <a:gd name="T56" fmla="*/ 364 w 406"/>
                <a:gd name="T57" fmla="*/ 44 h 149"/>
                <a:gd name="T58" fmla="*/ 345 w 406"/>
                <a:gd name="T59" fmla="*/ 36 h 149"/>
                <a:gd name="T60" fmla="*/ 399 w 406"/>
                <a:gd name="T61" fmla="*/ 98 h 149"/>
                <a:gd name="T62" fmla="*/ 372 w 406"/>
                <a:gd name="T63" fmla="*/ 118 h 149"/>
                <a:gd name="T64" fmla="*/ 341 w 406"/>
                <a:gd name="T65" fmla="*/ 130 h 149"/>
                <a:gd name="T66" fmla="*/ 342 w 406"/>
                <a:gd name="T67" fmla="*/ 114 h 149"/>
                <a:gd name="T68" fmla="*/ 365 w 406"/>
                <a:gd name="T69" fmla="*/ 104 h 149"/>
                <a:gd name="T70" fmla="*/ 382 w 406"/>
                <a:gd name="T71" fmla="*/ 94 h 149"/>
                <a:gd name="T72" fmla="*/ 388 w 406"/>
                <a:gd name="T73" fmla="*/ 87 h 149"/>
                <a:gd name="T74" fmla="*/ 310 w 406"/>
                <a:gd name="T75" fmla="*/ 138 h 149"/>
                <a:gd name="T76" fmla="*/ 247 w 406"/>
                <a:gd name="T77" fmla="*/ 148 h 149"/>
                <a:gd name="T78" fmla="*/ 281 w 406"/>
                <a:gd name="T79" fmla="*/ 128 h 149"/>
                <a:gd name="T80" fmla="*/ 307 w 406"/>
                <a:gd name="T81" fmla="*/ 123 h 149"/>
                <a:gd name="T82" fmla="*/ 215 w 406"/>
                <a:gd name="T83" fmla="*/ 149 h 149"/>
                <a:gd name="T84" fmla="*/ 165 w 406"/>
                <a:gd name="T85" fmla="*/ 148 h 149"/>
                <a:gd name="T86" fmla="*/ 152 w 406"/>
                <a:gd name="T87" fmla="*/ 131 h 149"/>
                <a:gd name="T88" fmla="*/ 166 w 406"/>
                <a:gd name="T89" fmla="*/ 132 h 149"/>
                <a:gd name="T90" fmla="*/ 205 w 406"/>
                <a:gd name="T91" fmla="*/ 133 h 149"/>
                <a:gd name="T92" fmla="*/ 215 w 406"/>
                <a:gd name="T93" fmla="*/ 149 h 149"/>
                <a:gd name="T94" fmla="*/ 93 w 406"/>
                <a:gd name="T95" fmla="*/ 137 h 149"/>
                <a:gd name="T96" fmla="*/ 57 w 406"/>
                <a:gd name="T97" fmla="*/ 126 h 149"/>
                <a:gd name="T98" fmla="*/ 69 w 406"/>
                <a:gd name="T99" fmla="*/ 114 h 149"/>
                <a:gd name="T100" fmla="*/ 97 w 406"/>
                <a:gd name="T101" fmla="*/ 122 h 149"/>
                <a:gd name="T102" fmla="*/ 122 w 406"/>
                <a:gd name="T103" fmla="*/ 127 h 149"/>
                <a:gd name="T104" fmla="*/ 27 w 406"/>
                <a:gd name="T105" fmla="*/ 112 h 149"/>
                <a:gd name="T106" fmla="*/ 7 w 406"/>
                <a:gd name="T107" fmla="*/ 93 h 149"/>
                <a:gd name="T108" fmla="*/ 29 w 406"/>
                <a:gd name="T109" fmla="*/ 95 h 149"/>
                <a:gd name="T110" fmla="*/ 35 w 406"/>
                <a:gd name="T111" fmla="*/ 9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6" h="149">
                  <a:moveTo>
                    <a:pt x="5" y="90"/>
                  </a:moveTo>
                  <a:lnTo>
                    <a:pt x="0" y="74"/>
                  </a:lnTo>
                  <a:lnTo>
                    <a:pt x="5" y="57"/>
                  </a:lnTo>
                  <a:lnTo>
                    <a:pt x="19" y="42"/>
                  </a:lnTo>
                  <a:lnTo>
                    <a:pt x="35" y="32"/>
                  </a:lnTo>
                  <a:lnTo>
                    <a:pt x="43" y="46"/>
                  </a:lnTo>
                  <a:lnTo>
                    <a:pt x="28" y="55"/>
                  </a:lnTo>
                  <a:lnTo>
                    <a:pt x="29" y="54"/>
                  </a:lnTo>
                  <a:lnTo>
                    <a:pt x="18" y="66"/>
                  </a:lnTo>
                  <a:lnTo>
                    <a:pt x="20" y="63"/>
                  </a:lnTo>
                  <a:lnTo>
                    <a:pt x="16" y="77"/>
                  </a:lnTo>
                  <a:lnTo>
                    <a:pt x="16" y="72"/>
                  </a:lnTo>
                  <a:lnTo>
                    <a:pt x="20" y="86"/>
                  </a:lnTo>
                  <a:lnTo>
                    <a:pt x="5" y="90"/>
                  </a:lnTo>
                  <a:close/>
                  <a:moveTo>
                    <a:pt x="66" y="19"/>
                  </a:moveTo>
                  <a:lnTo>
                    <a:pt x="93" y="12"/>
                  </a:lnTo>
                  <a:lnTo>
                    <a:pt x="128" y="5"/>
                  </a:lnTo>
                  <a:lnTo>
                    <a:pt x="129" y="5"/>
                  </a:lnTo>
                  <a:lnTo>
                    <a:pt x="130" y="21"/>
                  </a:lnTo>
                  <a:lnTo>
                    <a:pt x="130" y="21"/>
                  </a:lnTo>
                  <a:lnTo>
                    <a:pt x="130" y="21"/>
                  </a:lnTo>
                  <a:lnTo>
                    <a:pt x="96" y="27"/>
                  </a:lnTo>
                  <a:lnTo>
                    <a:pt x="97" y="27"/>
                  </a:lnTo>
                  <a:lnTo>
                    <a:pt x="70" y="34"/>
                  </a:lnTo>
                  <a:lnTo>
                    <a:pt x="66" y="19"/>
                  </a:lnTo>
                  <a:close/>
                  <a:moveTo>
                    <a:pt x="160" y="2"/>
                  </a:moveTo>
                  <a:lnTo>
                    <a:pt x="165" y="1"/>
                  </a:lnTo>
                  <a:lnTo>
                    <a:pt x="205" y="0"/>
                  </a:lnTo>
                  <a:lnTo>
                    <a:pt x="224" y="0"/>
                  </a:lnTo>
                  <a:lnTo>
                    <a:pt x="224" y="16"/>
                  </a:lnTo>
                  <a:lnTo>
                    <a:pt x="205" y="15"/>
                  </a:lnTo>
                  <a:lnTo>
                    <a:pt x="205" y="15"/>
                  </a:lnTo>
                  <a:lnTo>
                    <a:pt x="166" y="17"/>
                  </a:lnTo>
                  <a:lnTo>
                    <a:pt x="167" y="17"/>
                  </a:lnTo>
                  <a:lnTo>
                    <a:pt x="162" y="17"/>
                  </a:lnTo>
                  <a:lnTo>
                    <a:pt x="160" y="2"/>
                  </a:lnTo>
                  <a:close/>
                  <a:moveTo>
                    <a:pt x="256" y="2"/>
                  </a:moveTo>
                  <a:lnTo>
                    <a:pt x="283" y="5"/>
                  </a:lnTo>
                  <a:lnTo>
                    <a:pt x="317" y="12"/>
                  </a:lnTo>
                  <a:lnTo>
                    <a:pt x="320" y="12"/>
                  </a:lnTo>
                  <a:lnTo>
                    <a:pt x="316" y="28"/>
                  </a:lnTo>
                  <a:lnTo>
                    <a:pt x="313" y="27"/>
                  </a:lnTo>
                  <a:lnTo>
                    <a:pt x="314" y="27"/>
                  </a:lnTo>
                  <a:lnTo>
                    <a:pt x="280" y="21"/>
                  </a:lnTo>
                  <a:lnTo>
                    <a:pt x="281" y="21"/>
                  </a:lnTo>
                  <a:lnTo>
                    <a:pt x="255" y="18"/>
                  </a:lnTo>
                  <a:lnTo>
                    <a:pt x="256" y="2"/>
                  </a:lnTo>
                  <a:close/>
                  <a:moveTo>
                    <a:pt x="351" y="22"/>
                  </a:moveTo>
                  <a:lnTo>
                    <a:pt x="372" y="30"/>
                  </a:lnTo>
                  <a:lnTo>
                    <a:pt x="391" y="42"/>
                  </a:lnTo>
                  <a:lnTo>
                    <a:pt x="405" y="57"/>
                  </a:lnTo>
                  <a:lnTo>
                    <a:pt x="406" y="62"/>
                  </a:lnTo>
                  <a:lnTo>
                    <a:pt x="391" y="66"/>
                  </a:lnTo>
                  <a:lnTo>
                    <a:pt x="390" y="63"/>
                  </a:lnTo>
                  <a:lnTo>
                    <a:pt x="392" y="66"/>
                  </a:lnTo>
                  <a:lnTo>
                    <a:pt x="381" y="54"/>
                  </a:lnTo>
                  <a:lnTo>
                    <a:pt x="382" y="55"/>
                  </a:lnTo>
                  <a:lnTo>
                    <a:pt x="364" y="44"/>
                  </a:lnTo>
                  <a:lnTo>
                    <a:pt x="365" y="45"/>
                  </a:lnTo>
                  <a:lnTo>
                    <a:pt x="345" y="36"/>
                  </a:lnTo>
                  <a:lnTo>
                    <a:pt x="351" y="22"/>
                  </a:lnTo>
                  <a:close/>
                  <a:moveTo>
                    <a:pt x="399" y="98"/>
                  </a:moveTo>
                  <a:lnTo>
                    <a:pt x="391" y="107"/>
                  </a:lnTo>
                  <a:lnTo>
                    <a:pt x="372" y="118"/>
                  </a:lnTo>
                  <a:lnTo>
                    <a:pt x="347" y="129"/>
                  </a:lnTo>
                  <a:lnTo>
                    <a:pt x="341" y="130"/>
                  </a:lnTo>
                  <a:lnTo>
                    <a:pt x="337" y="115"/>
                  </a:lnTo>
                  <a:lnTo>
                    <a:pt x="342" y="114"/>
                  </a:lnTo>
                  <a:lnTo>
                    <a:pt x="341" y="114"/>
                  </a:lnTo>
                  <a:lnTo>
                    <a:pt x="365" y="104"/>
                  </a:lnTo>
                  <a:lnTo>
                    <a:pt x="364" y="105"/>
                  </a:lnTo>
                  <a:lnTo>
                    <a:pt x="382" y="94"/>
                  </a:lnTo>
                  <a:lnTo>
                    <a:pt x="381" y="95"/>
                  </a:lnTo>
                  <a:lnTo>
                    <a:pt x="388" y="87"/>
                  </a:lnTo>
                  <a:lnTo>
                    <a:pt x="399" y="98"/>
                  </a:lnTo>
                  <a:close/>
                  <a:moveTo>
                    <a:pt x="310" y="138"/>
                  </a:moveTo>
                  <a:lnTo>
                    <a:pt x="283" y="144"/>
                  </a:lnTo>
                  <a:lnTo>
                    <a:pt x="247" y="148"/>
                  </a:lnTo>
                  <a:lnTo>
                    <a:pt x="245" y="132"/>
                  </a:lnTo>
                  <a:lnTo>
                    <a:pt x="281" y="128"/>
                  </a:lnTo>
                  <a:lnTo>
                    <a:pt x="280" y="128"/>
                  </a:lnTo>
                  <a:lnTo>
                    <a:pt x="307" y="123"/>
                  </a:lnTo>
                  <a:lnTo>
                    <a:pt x="310" y="138"/>
                  </a:lnTo>
                  <a:close/>
                  <a:moveTo>
                    <a:pt x="215" y="149"/>
                  </a:moveTo>
                  <a:lnTo>
                    <a:pt x="205" y="149"/>
                  </a:lnTo>
                  <a:lnTo>
                    <a:pt x="165" y="148"/>
                  </a:lnTo>
                  <a:lnTo>
                    <a:pt x="151" y="146"/>
                  </a:lnTo>
                  <a:lnTo>
                    <a:pt x="152" y="131"/>
                  </a:lnTo>
                  <a:lnTo>
                    <a:pt x="167" y="132"/>
                  </a:lnTo>
                  <a:lnTo>
                    <a:pt x="166" y="132"/>
                  </a:lnTo>
                  <a:lnTo>
                    <a:pt x="205" y="133"/>
                  </a:lnTo>
                  <a:lnTo>
                    <a:pt x="205" y="133"/>
                  </a:lnTo>
                  <a:lnTo>
                    <a:pt x="214" y="133"/>
                  </a:lnTo>
                  <a:lnTo>
                    <a:pt x="215" y="149"/>
                  </a:lnTo>
                  <a:close/>
                  <a:moveTo>
                    <a:pt x="119" y="142"/>
                  </a:moveTo>
                  <a:lnTo>
                    <a:pt x="93" y="137"/>
                  </a:lnTo>
                  <a:lnTo>
                    <a:pt x="63" y="129"/>
                  </a:lnTo>
                  <a:lnTo>
                    <a:pt x="57" y="126"/>
                  </a:lnTo>
                  <a:lnTo>
                    <a:pt x="63" y="111"/>
                  </a:lnTo>
                  <a:lnTo>
                    <a:pt x="69" y="114"/>
                  </a:lnTo>
                  <a:lnTo>
                    <a:pt x="68" y="114"/>
                  </a:lnTo>
                  <a:lnTo>
                    <a:pt x="97" y="122"/>
                  </a:lnTo>
                  <a:lnTo>
                    <a:pt x="96" y="122"/>
                  </a:lnTo>
                  <a:lnTo>
                    <a:pt x="122" y="127"/>
                  </a:lnTo>
                  <a:lnTo>
                    <a:pt x="119" y="142"/>
                  </a:lnTo>
                  <a:close/>
                  <a:moveTo>
                    <a:pt x="27" y="112"/>
                  </a:moveTo>
                  <a:lnTo>
                    <a:pt x="19" y="107"/>
                  </a:lnTo>
                  <a:lnTo>
                    <a:pt x="7" y="93"/>
                  </a:lnTo>
                  <a:lnTo>
                    <a:pt x="18" y="82"/>
                  </a:lnTo>
                  <a:lnTo>
                    <a:pt x="29" y="95"/>
                  </a:lnTo>
                  <a:lnTo>
                    <a:pt x="28" y="94"/>
                  </a:lnTo>
                  <a:lnTo>
                    <a:pt x="35" y="98"/>
                  </a:lnTo>
                  <a:lnTo>
                    <a:pt x="27" y="112"/>
                  </a:lnTo>
                  <a:close/>
                </a:path>
              </a:pathLst>
            </a:cu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4" name="Freeform 85">
              <a:extLst>
                <a:ext uri="{FF2B5EF4-FFF2-40B4-BE49-F238E27FC236}">
                  <a16:creationId xmlns:a16="http://schemas.microsoft.com/office/drawing/2014/main" id="{88B22956-61BE-4D46-B5BA-2D8C8610F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288" y="2805113"/>
              <a:ext cx="625475" cy="293687"/>
            </a:xfrm>
            <a:custGeom>
              <a:avLst/>
              <a:gdLst>
                <a:gd name="T0" fmla="*/ 0 w 998"/>
                <a:gd name="T1" fmla="*/ 307 h 467"/>
                <a:gd name="T2" fmla="*/ 499 w 998"/>
                <a:gd name="T3" fmla="*/ 467 h 467"/>
                <a:gd name="T4" fmla="*/ 998 w 998"/>
                <a:gd name="T5" fmla="*/ 307 h 467"/>
                <a:gd name="T6" fmla="*/ 998 w 998"/>
                <a:gd name="T7" fmla="*/ 0 h 467"/>
                <a:gd name="T8" fmla="*/ 0 w 998"/>
                <a:gd name="T9" fmla="*/ 0 h 467"/>
                <a:gd name="T10" fmla="*/ 0 w 998"/>
                <a:gd name="T11" fmla="*/ 30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467">
                  <a:moveTo>
                    <a:pt x="0" y="307"/>
                  </a:moveTo>
                  <a:cubicBezTo>
                    <a:pt x="0" y="395"/>
                    <a:pt x="224" y="467"/>
                    <a:pt x="499" y="467"/>
                  </a:cubicBezTo>
                  <a:cubicBezTo>
                    <a:pt x="775" y="467"/>
                    <a:pt x="998" y="395"/>
                    <a:pt x="998" y="307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5" name="Freeform 86">
              <a:extLst>
                <a:ext uri="{FF2B5EF4-FFF2-40B4-BE49-F238E27FC236}">
                  <a16:creationId xmlns:a16="http://schemas.microsoft.com/office/drawing/2014/main" id="{919D0583-B897-44B7-9575-9DFCD76E2F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4588" y="2794000"/>
              <a:ext cx="649288" cy="315912"/>
            </a:xfrm>
            <a:custGeom>
              <a:avLst/>
              <a:gdLst>
                <a:gd name="T0" fmla="*/ 16 w 409"/>
                <a:gd name="T1" fmla="*/ 71 h 199"/>
                <a:gd name="T2" fmla="*/ 0 w 409"/>
                <a:gd name="T3" fmla="*/ 7 h 199"/>
                <a:gd name="T4" fmla="*/ 16 w 409"/>
                <a:gd name="T5" fmla="*/ 102 h 199"/>
                <a:gd name="T6" fmla="*/ 16 w 409"/>
                <a:gd name="T7" fmla="*/ 127 h 199"/>
                <a:gd name="T8" fmla="*/ 18 w 409"/>
                <a:gd name="T9" fmla="*/ 136 h 199"/>
                <a:gd name="T10" fmla="*/ 28 w 409"/>
                <a:gd name="T11" fmla="*/ 146 h 199"/>
                <a:gd name="T12" fmla="*/ 26 w 409"/>
                <a:gd name="T13" fmla="*/ 164 h 199"/>
                <a:gd name="T14" fmla="*/ 5 w 409"/>
                <a:gd name="T15" fmla="*/ 145 h 199"/>
                <a:gd name="T16" fmla="*/ 0 w 409"/>
                <a:gd name="T17" fmla="*/ 102 h 199"/>
                <a:gd name="T18" fmla="*/ 61 w 409"/>
                <a:gd name="T19" fmla="*/ 163 h 199"/>
                <a:gd name="T20" fmla="*/ 68 w 409"/>
                <a:gd name="T21" fmla="*/ 166 h 199"/>
                <a:gd name="T22" fmla="*/ 96 w 409"/>
                <a:gd name="T23" fmla="*/ 173 h 199"/>
                <a:gd name="T24" fmla="*/ 118 w 409"/>
                <a:gd name="T25" fmla="*/ 193 h 199"/>
                <a:gd name="T26" fmla="*/ 63 w 409"/>
                <a:gd name="T27" fmla="*/ 181 h 199"/>
                <a:gd name="T28" fmla="*/ 61 w 409"/>
                <a:gd name="T29" fmla="*/ 163 h 199"/>
                <a:gd name="T30" fmla="*/ 167 w 409"/>
                <a:gd name="T31" fmla="*/ 183 h 199"/>
                <a:gd name="T32" fmla="*/ 205 w 409"/>
                <a:gd name="T33" fmla="*/ 184 h 199"/>
                <a:gd name="T34" fmla="*/ 213 w 409"/>
                <a:gd name="T35" fmla="*/ 184 h 199"/>
                <a:gd name="T36" fmla="*/ 205 w 409"/>
                <a:gd name="T37" fmla="*/ 199 h 199"/>
                <a:gd name="T38" fmla="*/ 150 w 409"/>
                <a:gd name="T39" fmla="*/ 197 h 199"/>
                <a:gd name="T40" fmla="*/ 244 w 409"/>
                <a:gd name="T41" fmla="*/ 183 h 199"/>
                <a:gd name="T42" fmla="*/ 280 w 409"/>
                <a:gd name="T43" fmla="*/ 179 h 199"/>
                <a:gd name="T44" fmla="*/ 309 w 409"/>
                <a:gd name="T45" fmla="*/ 190 h 199"/>
                <a:gd name="T46" fmla="*/ 246 w 409"/>
                <a:gd name="T47" fmla="*/ 198 h 199"/>
                <a:gd name="T48" fmla="*/ 336 w 409"/>
                <a:gd name="T49" fmla="*/ 167 h 199"/>
                <a:gd name="T50" fmla="*/ 341 w 409"/>
                <a:gd name="T51" fmla="*/ 166 h 199"/>
                <a:gd name="T52" fmla="*/ 364 w 409"/>
                <a:gd name="T53" fmla="*/ 157 h 199"/>
                <a:gd name="T54" fmla="*/ 381 w 409"/>
                <a:gd name="T55" fmla="*/ 148 h 199"/>
                <a:gd name="T56" fmla="*/ 399 w 409"/>
                <a:gd name="T57" fmla="*/ 151 h 199"/>
                <a:gd name="T58" fmla="*/ 372 w 409"/>
                <a:gd name="T59" fmla="*/ 171 h 199"/>
                <a:gd name="T60" fmla="*/ 340 w 409"/>
                <a:gd name="T61" fmla="*/ 183 h 199"/>
                <a:gd name="T62" fmla="*/ 394 w 409"/>
                <a:gd name="T63" fmla="*/ 117 h 199"/>
                <a:gd name="T64" fmla="*/ 409 w 409"/>
                <a:gd name="T65" fmla="*/ 54 h 199"/>
                <a:gd name="T66" fmla="*/ 394 w 409"/>
                <a:gd name="T67" fmla="*/ 117 h 199"/>
                <a:gd name="T68" fmla="*/ 394 w 409"/>
                <a:gd name="T69" fmla="*/ 7 h 199"/>
                <a:gd name="T70" fmla="*/ 353 w 409"/>
                <a:gd name="T71" fmla="*/ 15 h 199"/>
                <a:gd name="T72" fmla="*/ 409 w 409"/>
                <a:gd name="T73" fmla="*/ 0 h 199"/>
                <a:gd name="T74" fmla="*/ 394 w 409"/>
                <a:gd name="T75" fmla="*/ 22 h 199"/>
                <a:gd name="T76" fmla="*/ 259 w 409"/>
                <a:gd name="T77" fmla="*/ 15 h 199"/>
                <a:gd name="T78" fmla="*/ 322 w 409"/>
                <a:gd name="T79" fmla="*/ 0 h 199"/>
                <a:gd name="T80" fmla="*/ 227 w 409"/>
                <a:gd name="T81" fmla="*/ 15 h 199"/>
                <a:gd name="T82" fmla="*/ 164 w 409"/>
                <a:gd name="T83" fmla="*/ 0 h 199"/>
                <a:gd name="T84" fmla="*/ 227 w 409"/>
                <a:gd name="T85" fmla="*/ 15 h 199"/>
                <a:gd name="T86" fmla="*/ 70 w 409"/>
                <a:gd name="T87" fmla="*/ 15 h 199"/>
                <a:gd name="T88" fmla="*/ 133 w 409"/>
                <a:gd name="T89" fmla="*/ 0 h 199"/>
                <a:gd name="T90" fmla="*/ 38 w 409"/>
                <a:gd name="T91" fmla="*/ 15 h 199"/>
                <a:gd name="T92" fmla="*/ 8 w 409"/>
                <a:gd name="T93" fmla="*/ 0 h 199"/>
                <a:gd name="T94" fmla="*/ 38 w 409"/>
                <a:gd name="T95" fmla="*/ 1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9" h="199">
                  <a:moveTo>
                    <a:pt x="16" y="7"/>
                  </a:moveTo>
                  <a:lnTo>
                    <a:pt x="16" y="71"/>
                  </a:lnTo>
                  <a:lnTo>
                    <a:pt x="0" y="71"/>
                  </a:lnTo>
                  <a:lnTo>
                    <a:pt x="0" y="7"/>
                  </a:lnTo>
                  <a:lnTo>
                    <a:pt x="16" y="7"/>
                  </a:lnTo>
                  <a:close/>
                  <a:moveTo>
                    <a:pt x="16" y="102"/>
                  </a:moveTo>
                  <a:lnTo>
                    <a:pt x="16" y="128"/>
                  </a:lnTo>
                  <a:lnTo>
                    <a:pt x="16" y="127"/>
                  </a:lnTo>
                  <a:lnTo>
                    <a:pt x="20" y="139"/>
                  </a:lnTo>
                  <a:lnTo>
                    <a:pt x="18" y="136"/>
                  </a:lnTo>
                  <a:lnTo>
                    <a:pt x="29" y="148"/>
                  </a:lnTo>
                  <a:lnTo>
                    <a:pt x="28" y="146"/>
                  </a:lnTo>
                  <a:lnTo>
                    <a:pt x="34" y="150"/>
                  </a:lnTo>
                  <a:lnTo>
                    <a:pt x="26" y="164"/>
                  </a:lnTo>
                  <a:lnTo>
                    <a:pt x="19" y="159"/>
                  </a:lnTo>
                  <a:lnTo>
                    <a:pt x="5" y="145"/>
                  </a:lnTo>
                  <a:lnTo>
                    <a:pt x="0" y="130"/>
                  </a:lnTo>
                  <a:lnTo>
                    <a:pt x="0" y="102"/>
                  </a:lnTo>
                  <a:lnTo>
                    <a:pt x="16" y="102"/>
                  </a:lnTo>
                  <a:close/>
                  <a:moveTo>
                    <a:pt x="61" y="163"/>
                  </a:moveTo>
                  <a:lnTo>
                    <a:pt x="69" y="166"/>
                  </a:lnTo>
                  <a:lnTo>
                    <a:pt x="68" y="166"/>
                  </a:lnTo>
                  <a:lnTo>
                    <a:pt x="97" y="173"/>
                  </a:lnTo>
                  <a:lnTo>
                    <a:pt x="96" y="173"/>
                  </a:lnTo>
                  <a:lnTo>
                    <a:pt x="121" y="177"/>
                  </a:lnTo>
                  <a:lnTo>
                    <a:pt x="118" y="193"/>
                  </a:lnTo>
                  <a:lnTo>
                    <a:pt x="93" y="189"/>
                  </a:lnTo>
                  <a:lnTo>
                    <a:pt x="63" y="181"/>
                  </a:lnTo>
                  <a:lnTo>
                    <a:pt x="55" y="177"/>
                  </a:lnTo>
                  <a:lnTo>
                    <a:pt x="61" y="163"/>
                  </a:lnTo>
                  <a:close/>
                  <a:moveTo>
                    <a:pt x="151" y="181"/>
                  </a:moveTo>
                  <a:lnTo>
                    <a:pt x="167" y="183"/>
                  </a:lnTo>
                  <a:lnTo>
                    <a:pt x="166" y="183"/>
                  </a:lnTo>
                  <a:lnTo>
                    <a:pt x="205" y="184"/>
                  </a:lnTo>
                  <a:lnTo>
                    <a:pt x="205" y="184"/>
                  </a:lnTo>
                  <a:lnTo>
                    <a:pt x="213" y="184"/>
                  </a:lnTo>
                  <a:lnTo>
                    <a:pt x="214" y="199"/>
                  </a:lnTo>
                  <a:lnTo>
                    <a:pt x="205" y="199"/>
                  </a:lnTo>
                  <a:lnTo>
                    <a:pt x="165" y="198"/>
                  </a:lnTo>
                  <a:lnTo>
                    <a:pt x="150" y="197"/>
                  </a:lnTo>
                  <a:lnTo>
                    <a:pt x="151" y="181"/>
                  </a:lnTo>
                  <a:close/>
                  <a:moveTo>
                    <a:pt x="244" y="183"/>
                  </a:moveTo>
                  <a:lnTo>
                    <a:pt x="281" y="179"/>
                  </a:lnTo>
                  <a:lnTo>
                    <a:pt x="280" y="179"/>
                  </a:lnTo>
                  <a:lnTo>
                    <a:pt x="306" y="175"/>
                  </a:lnTo>
                  <a:lnTo>
                    <a:pt x="309" y="190"/>
                  </a:lnTo>
                  <a:lnTo>
                    <a:pt x="283" y="194"/>
                  </a:lnTo>
                  <a:lnTo>
                    <a:pt x="246" y="198"/>
                  </a:lnTo>
                  <a:lnTo>
                    <a:pt x="244" y="183"/>
                  </a:lnTo>
                  <a:close/>
                  <a:moveTo>
                    <a:pt x="336" y="167"/>
                  </a:moveTo>
                  <a:lnTo>
                    <a:pt x="342" y="166"/>
                  </a:lnTo>
                  <a:lnTo>
                    <a:pt x="341" y="166"/>
                  </a:lnTo>
                  <a:lnTo>
                    <a:pt x="365" y="156"/>
                  </a:lnTo>
                  <a:lnTo>
                    <a:pt x="364" y="157"/>
                  </a:lnTo>
                  <a:lnTo>
                    <a:pt x="382" y="146"/>
                  </a:lnTo>
                  <a:lnTo>
                    <a:pt x="381" y="148"/>
                  </a:lnTo>
                  <a:lnTo>
                    <a:pt x="388" y="140"/>
                  </a:lnTo>
                  <a:lnTo>
                    <a:pt x="399" y="151"/>
                  </a:lnTo>
                  <a:lnTo>
                    <a:pt x="391" y="159"/>
                  </a:lnTo>
                  <a:lnTo>
                    <a:pt x="372" y="171"/>
                  </a:lnTo>
                  <a:lnTo>
                    <a:pt x="347" y="181"/>
                  </a:lnTo>
                  <a:lnTo>
                    <a:pt x="340" y="183"/>
                  </a:lnTo>
                  <a:lnTo>
                    <a:pt x="336" y="167"/>
                  </a:lnTo>
                  <a:close/>
                  <a:moveTo>
                    <a:pt x="394" y="117"/>
                  </a:moveTo>
                  <a:lnTo>
                    <a:pt x="394" y="54"/>
                  </a:lnTo>
                  <a:lnTo>
                    <a:pt x="409" y="54"/>
                  </a:lnTo>
                  <a:lnTo>
                    <a:pt x="409" y="117"/>
                  </a:lnTo>
                  <a:lnTo>
                    <a:pt x="394" y="117"/>
                  </a:lnTo>
                  <a:close/>
                  <a:moveTo>
                    <a:pt x="394" y="22"/>
                  </a:moveTo>
                  <a:lnTo>
                    <a:pt x="394" y="7"/>
                  </a:lnTo>
                  <a:lnTo>
                    <a:pt x="402" y="15"/>
                  </a:lnTo>
                  <a:lnTo>
                    <a:pt x="353" y="15"/>
                  </a:lnTo>
                  <a:lnTo>
                    <a:pt x="353" y="0"/>
                  </a:lnTo>
                  <a:lnTo>
                    <a:pt x="409" y="0"/>
                  </a:lnTo>
                  <a:lnTo>
                    <a:pt x="409" y="22"/>
                  </a:lnTo>
                  <a:lnTo>
                    <a:pt x="394" y="22"/>
                  </a:lnTo>
                  <a:close/>
                  <a:moveTo>
                    <a:pt x="322" y="15"/>
                  </a:moveTo>
                  <a:lnTo>
                    <a:pt x="259" y="15"/>
                  </a:lnTo>
                  <a:lnTo>
                    <a:pt x="259" y="0"/>
                  </a:lnTo>
                  <a:lnTo>
                    <a:pt x="322" y="0"/>
                  </a:lnTo>
                  <a:lnTo>
                    <a:pt x="322" y="15"/>
                  </a:lnTo>
                  <a:close/>
                  <a:moveTo>
                    <a:pt x="227" y="15"/>
                  </a:moveTo>
                  <a:lnTo>
                    <a:pt x="164" y="15"/>
                  </a:lnTo>
                  <a:lnTo>
                    <a:pt x="164" y="0"/>
                  </a:lnTo>
                  <a:lnTo>
                    <a:pt x="227" y="0"/>
                  </a:lnTo>
                  <a:lnTo>
                    <a:pt x="227" y="15"/>
                  </a:lnTo>
                  <a:close/>
                  <a:moveTo>
                    <a:pt x="133" y="15"/>
                  </a:moveTo>
                  <a:lnTo>
                    <a:pt x="70" y="15"/>
                  </a:lnTo>
                  <a:lnTo>
                    <a:pt x="70" y="0"/>
                  </a:lnTo>
                  <a:lnTo>
                    <a:pt x="133" y="0"/>
                  </a:lnTo>
                  <a:lnTo>
                    <a:pt x="133" y="15"/>
                  </a:lnTo>
                  <a:close/>
                  <a:moveTo>
                    <a:pt x="38" y="15"/>
                  </a:moveTo>
                  <a:lnTo>
                    <a:pt x="8" y="15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15"/>
                  </a:lnTo>
                  <a:close/>
                </a:path>
              </a:pathLst>
            </a:custGeom>
            <a:solidFill>
              <a:srgbClr val="7F7F7F"/>
            </a:solidFill>
            <a:ln w="1588" cap="flat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6" name="Oval 87">
              <a:extLst>
                <a:ext uri="{FF2B5EF4-FFF2-40B4-BE49-F238E27FC236}">
                  <a16:creationId xmlns:a16="http://schemas.microsoft.com/office/drawing/2014/main" id="{65AB0C5A-15B0-435E-9247-36DD63E67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288" y="2705100"/>
              <a:ext cx="625475" cy="201612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7" name="Freeform 88">
              <a:extLst>
                <a:ext uri="{FF2B5EF4-FFF2-40B4-BE49-F238E27FC236}">
                  <a16:creationId xmlns:a16="http://schemas.microsoft.com/office/drawing/2014/main" id="{0C3BD9CE-7712-4D4A-83CA-A8BBF3566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4588" y="2692400"/>
              <a:ext cx="646113" cy="225425"/>
            </a:xfrm>
            <a:custGeom>
              <a:avLst/>
              <a:gdLst>
                <a:gd name="T0" fmla="*/ 0 w 407"/>
                <a:gd name="T1" fmla="*/ 71 h 142"/>
                <a:gd name="T2" fmla="*/ 19 w 407"/>
                <a:gd name="T3" fmla="*/ 41 h 142"/>
                <a:gd name="T4" fmla="*/ 45 w 407"/>
                <a:gd name="T5" fmla="*/ 44 h 142"/>
                <a:gd name="T6" fmla="*/ 29 w 407"/>
                <a:gd name="T7" fmla="*/ 53 h 142"/>
                <a:gd name="T8" fmla="*/ 20 w 407"/>
                <a:gd name="T9" fmla="*/ 61 h 142"/>
                <a:gd name="T10" fmla="*/ 16 w 407"/>
                <a:gd name="T11" fmla="*/ 69 h 142"/>
                <a:gd name="T12" fmla="*/ 5 w 407"/>
                <a:gd name="T13" fmla="*/ 86 h 142"/>
                <a:gd name="T14" fmla="*/ 93 w 407"/>
                <a:gd name="T15" fmla="*/ 12 h 142"/>
                <a:gd name="T16" fmla="*/ 132 w 407"/>
                <a:gd name="T17" fmla="*/ 6 h 142"/>
                <a:gd name="T18" fmla="*/ 130 w 407"/>
                <a:gd name="T19" fmla="*/ 21 h 142"/>
                <a:gd name="T20" fmla="*/ 96 w 407"/>
                <a:gd name="T21" fmla="*/ 27 h 142"/>
                <a:gd name="T22" fmla="*/ 73 w 407"/>
                <a:gd name="T23" fmla="*/ 34 h 142"/>
                <a:gd name="T24" fmla="*/ 163 w 407"/>
                <a:gd name="T25" fmla="*/ 2 h 142"/>
                <a:gd name="T26" fmla="*/ 205 w 407"/>
                <a:gd name="T27" fmla="*/ 0 h 142"/>
                <a:gd name="T28" fmla="*/ 227 w 407"/>
                <a:gd name="T29" fmla="*/ 17 h 142"/>
                <a:gd name="T30" fmla="*/ 205 w 407"/>
                <a:gd name="T31" fmla="*/ 16 h 142"/>
                <a:gd name="T32" fmla="*/ 167 w 407"/>
                <a:gd name="T33" fmla="*/ 17 h 142"/>
                <a:gd name="T34" fmla="*/ 163 w 407"/>
                <a:gd name="T35" fmla="*/ 2 h 142"/>
                <a:gd name="T36" fmla="*/ 283 w 407"/>
                <a:gd name="T37" fmla="*/ 6 h 142"/>
                <a:gd name="T38" fmla="*/ 322 w 407"/>
                <a:gd name="T39" fmla="*/ 13 h 142"/>
                <a:gd name="T40" fmla="*/ 313 w 407"/>
                <a:gd name="T41" fmla="*/ 27 h 142"/>
                <a:gd name="T42" fmla="*/ 280 w 407"/>
                <a:gd name="T43" fmla="*/ 21 h 142"/>
                <a:gd name="T44" fmla="*/ 257 w 407"/>
                <a:gd name="T45" fmla="*/ 19 h 142"/>
                <a:gd name="T46" fmla="*/ 353 w 407"/>
                <a:gd name="T47" fmla="*/ 22 h 142"/>
                <a:gd name="T48" fmla="*/ 391 w 407"/>
                <a:gd name="T49" fmla="*/ 41 h 142"/>
                <a:gd name="T50" fmla="*/ 407 w 407"/>
                <a:gd name="T51" fmla="*/ 63 h 142"/>
                <a:gd name="T52" fmla="*/ 390 w 407"/>
                <a:gd name="T53" fmla="*/ 61 h 142"/>
                <a:gd name="T54" fmla="*/ 381 w 407"/>
                <a:gd name="T55" fmla="*/ 53 h 142"/>
                <a:gd name="T56" fmla="*/ 364 w 407"/>
                <a:gd name="T57" fmla="*/ 43 h 142"/>
                <a:gd name="T58" fmla="*/ 348 w 407"/>
                <a:gd name="T59" fmla="*/ 37 h 142"/>
                <a:gd name="T60" fmla="*/ 395 w 407"/>
                <a:gd name="T61" fmla="*/ 98 h 142"/>
                <a:gd name="T62" fmla="*/ 372 w 407"/>
                <a:gd name="T63" fmla="*/ 114 h 142"/>
                <a:gd name="T64" fmla="*/ 335 w 407"/>
                <a:gd name="T65" fmla="*/ 127 h 142"/>
                <a:gd name="T66" fmla="*/ 342 w 407"/>
                <a:gd name="T67" fmla="*/ 109 h 142"/>
                <a:gd name="T68" fmla="*/ 365 w 407"/>
                <a:gd name="T69" fmla="*/ 99 h 142"/>
                <a:gd name="T70" fmla="*/ 382 w 407"/>
                <a:gd name="T71" fmla="*/ 89 h 142"/>
                <a:gd name="T72" fmla="*/ 384 w 407"/>
                <a:gd name="T73" fmla="*/ 87 h 142"/>
                <a:gd name="T74" fmla="*/ 304 w 407"/>
                <a:gd name="T75" fmla="*/ 134 h 142"/>
                <a:gd name="T76" fmla="*/ 245 w 407"/>
                <a:gd name="T77" fmla="*/ 141 h 142"/>
                <a:gd name="T78" fmla="*/ 240 w 407"/>
                <a:gd name="T79" fmla="*/ 126 h 142"/>
                <a:gd name="T80" fmla="*/ 244 w 407"/>
                <a:gd name="T81" fmla="*/ 126 h 142"/>
                <a:gd name="T82" fmla="*/ 280 w 407"/>
                <a:gd name="T83" fmla="*/ 122 h 142"/>
                <a:gd name="T84" fmla="*/ 304 w 407"/>
                <a:gd name="T85" fmla="*/ 134 h 142"/>
                <a:gd name="T86" fmla="*/ 205 w 407"/>
                <a:gd name="T87" fmla="*/ 142 h 142"/>
                <a:gd name="T88" fmla="*/ 145 w 407"/>
                <a:gd name="T89" fmla="*/ 139 h 142"/>
                <a:gd name="T90" fmla="*/ 167 w 407"/>
                <a:gd name="T91" fmla="*/ 126 h 142"/>
                <a:gd name="T92" fmla="*/ 205 w 407"/>
                <a:gd name="T93" fmla="*/ 127 h 142"/>
                <a:gd name="T94" fmla="*/ 208 w 407"/>
                <a:gd name="T95" fmla="*/ 127 h 142"/>
                <a:gd name="T96" fmla="*/ 113 w 407"/>
                <a:gd name="T97" fmla="*/ 135 h 142"/>
                <a:gd name="T98" fmla="*/ 63 w 407"/>
                <a:gd name="T99" fmla="*/ 124 h 142"/>
                <a:gd name="T100" fmla="*/ 56 w 407"/>
                <a:gd name="T101" fmla="*/ 104 h 142"/>
                <a:gd name="T102" fmla="*/ 68 w 407"/>
                <a:gd name="T103" fmla="*/ 109 h 142"/>
                <a:gd name="T104" fmla="*/ 96 w 407"/>
                <a:gd name="T105" fmla="*/ 116 h 142"/>
                <a:gd name="T106" fmla="*/ 113 w 407"/>
                <a:gd name="T107" fmla="*/ 135 h 142"/>
                <a:gd name="T108" fmla="*/ 19 w 407"/>
                <a:gd name="T109" fmla="*/ 102 h 142"/>
                <a:gd name="T110" fmla="*/ 18 w 407"/>
                <a:gd name="T111" fmla="*/ 79 h 142"/>
                <a:gd name="T112" fmla="*/ 28 w 407"/>
                <a:gd name="T113" fmla="*/ 89 h 142"/>
                <a:gd name="T114" fmla="*/ 21 w 407"/>
                <a:gd name="T115" fmla="*/ 10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07" h="142">
                  <a:moveTo>
                    <a:pt x="5" y="86"/>
                  </a:moveTo>
                  <a:lnTo>
                    <a:pt x="0" y="71"/>
                  </a:lnTo>
                  <a:lnTo>
                    <a:pt x="5" y="55"/>
                  </a:lnTo>
                  <a:lnTo>
                    <a:pt x="19" y="41"/>
                  </a:lnTo>
                  <a:lnTo>
                    <a:pt x="37" y="30"/>
                  </a:lnTo>
                  <a:lnTo>
                    <a:pt x="45" y="44"/>
                  </a:lnTo>
                  <a:lnTo>
                    <a:pt x="28" y="54"/>
                  </a:lnTo>
                  <a:lnTo>
                    <a:pt x="29" y="53"/>
                  </a:lnTo>
                  <a:lnTo>
                    <a:pt x="18" y="64"/>
                  </a:lnTo>
                  <a:lnTo>
                    <a:pt x="20" y="61"/>
                  </a:lnTo>
                  <a:lnTo>
                    <a:pt x="16" y="74"/>
                  </a:lnTo>
                  <a:lnTo>
                    <a:pt x="16" y="69"/>
                  </a:lnTo>
                  <a:lnTo>
                    <a:pt x="20" y="82"/>
                  </a:lnTo>
                  <a:lnTo>
                    <a:pt x="5" y="86"/>
                  </a:lnTo>
                  <a:close/>
                  <a:moveTo>
                    <a:pt x="68" y="18"/>
                  </a:moveTo>
                  <a:lnTo>
                    <a:pt x="93" y="12"/>
                  </a:lnTo>
                  <a:lnTo>
                    <a:pt x="128" y="6"/>
                  </a:lnTo>
                  <a:lnTo>
                    <a:pt x="132" y="6"/>
                  </a:lnTo>
                  <a:lnTo>
                    <a:pt x="133" y="21"/>
                  </a:lnTo>
                  <a:lnTo>
                    <a:pt x="130" y="21"/>
                  </a:lnTo>
                  <a:lnTo>
                    <a:pt x="130" y="21"/>
                  </a:lnTo>
                  <a:lnTo>
                    <a:pt x="96" y="27"/>
                  </a:lnTo>
                  <a:lnTo>
                    <a:pt x="97" y="27"/>
                  </a:lnTo>
                  <a:lnTo>
                    <a:pt x="73" y="34"/>
                  </a:lnTo>
                  <a:lnTo>
                    <a:pt x="68" y="18"/>
                  </a:lnTo>
                  <a:close/>
                  <a:moveTo>
                    <a:pt x="163" y="2"/>
                  </a:moveTo>
                  <a:lnTo>
                    <a:pt x="165" y="2"/>
                  </a:lnTo>
                  <a:lnTo>
                    <a:pt x="205" y="0"/>
                  </a:lnTo>
                  <a:lnTo>
                    <a:pt x="227" y="1"/>
                  </a:lnTo>
                  <a:lnTo>
                    <a:pt x="227" y="17"/>
                  </a:lnTo>
                  <a:lnTo>
                    <a:pt x="205" y="16"/>
                  </a:lnTo>
                  <a:lnTo>
                    <a:pt x="205" y="16"/>
                  </a:lnTo>
                  <a:lnTo>
                    <a:pt x="166" y="17"/>
                  </a:lnTo>
                  <a:lnTo>
                    <a:pt x="167" y="17"/>
                  </a:lnTo>
                  <a:lnTo>
                    <a:pt x="165" y="18"/>
                  </a:lnTo>
                  <a:lnTo>
                    <a:pt x="163" y="2"/>
                  </a:lnTo>
                  <a:close/>
                  <a:moveTo>
                    <a:pt x="259" y="3"/>
                  </a:moveTo>
                  <a:lnTo>
                    <a:pt x="283" y="6"/>
                  </a:lnTo>
                  <a:lnTo>
                    <a:pt x="317" y="12"/>
                  </a:lnTo>
                  <a:lnTo>
                    <a:pt x="322" y="13"/>
                  </a:lnTo>
                  <a:lnTo>
                    <a:pt x="318" y="28"/>
                  </a:lnTo>
                  <a:lnTo>
                    <a:pt x="313" y="27"/>
                  </a:lnTo>
                  <a:lnTo>
                    <a:pt x="314" y="27"/>
                  </a:lnTo>
                  <a:lnTo>
                    <a:pt x="280" y="21"/>
                  </a:lnTo>
                  <a:lnTo>
                    <a:pt x="281" y="21"/>
                  </a:lnTo>
                  <a:lnTo>
                    <a:pt x="257" y="19"/>
                  </a:lnTo>
                  <a:lnTo>
                    <a:pt x="259" y="3"/>
                  </a:lnTo>
                  <a:close/>
                  <a:moveTo>
                    <a:pt x="353" y="22"/>
                  </a:moveTo>
                  <a:lnTo>
                    <a:pt x="372" y="29"/>
                  </a:lnTo>
                  <a:lnTo>
                    <a:pt x="391" y="41"/>
                  </a:lnTo>
                  <a:lnTo>
                    <a:pt x="405" y="55"/>
                  </a:lnTo>
                  <a:lnTo>
                    <a:pt x="407" y="63"/>
                  </a:lnTo>
                  <a:lnTo>
                    <a:pt x="392" y="68"/>
                  </a:lnTo>
                  <a:lnTo>
                    <a:pt x="390" y="61"/>
                  </a:lnTo>
                  <a:lnTo>
                    <a:pt x="392" y="64"/>
                  </a:lnTo>
                  <a:lnTo>
                    <a:pt x="381" y="53"/>
                  </a:lnTo>
                  <a:lnTo>
                    <a:pt x="382" y="54"/>
                  </a:lnTo>
                  <a:lnTo>
                    <a:pt x="364" y="43"/>
                  </a:lnTo>
                  <a:lnTo>
                    <a:pt x="365" y="44"/>
                  </a:lnTo>
                  <a:lnTo>
                    <a:pt x="348" y="37"/>
                  </a:lnTo>
                  <a:lnTo>
                    <a:pt x="353" y="22"/>
                  </a:lnTo>
                  <a:close/>
                  <a:moveTo>
                    <a:pt x="395" y="98"/>
                  </a:moveTo>
                  <a:lnTo>
                    <a:pt x="391" y="102"/>
                  </a:lnTo>
                  <a:lnTo>
                    <a:pt x="372" y="114"/>
                  </a:lnTo>
                  <a:lnTo>
                    <a:pt x="347" y="124"/>
                  </a:lnTo>
                  <a:lnTo>
                    <a:pt x="335" y="127"/>
                  </a:lnTo>
                  <a:lnTo>
                    <a:pt x="331" y="112"/>
                  </a:lnTo>
                  <a:lnTo>
                    <a:pt x="342" y="109"/>
                  </a:lnTo>
                  <a:lnTo>
                    <a:pt x="341" y="109"/>
                  </a:lnTo>
                  <a:lnTo>
                    <a:pt x="365" y="99"/>
                  </a:lnTo>
                  <a:lnTo>
                    <a:pt x="364" y="100"/>
                  </a:lnTo>
                  <a:lnTo>
                    <a:pt x="382" y="89"/>
                  </a:lnTo>
                  <a:lnTo>
                    <a:pt x="381" y="91"/>
                  </a:lnTo>
                  <a:lnTo>
                    <a:pt x="384" y="87"/>
                  </a:lnTo>
                  <a:lnTo>
                    <a:pt x="395" y="98"/>
                  </a:lnTo>
                  <a:close/>
                  <a:moveTo>
                    <a:pt x="304" y="134"/>
                  </a:moveTo>
                  <a:lnTo>
                    <a:pt x="283" y="137"/>
                  </a:lnTo>
                  <a:lnTo>
                    <a:pt x="245" y="141"/>
                  </a:lnTo>
                  <a:lnTo>
                    <a:pt x="240" y="142"/>
                  </a:lnTo>
                  <a:lnTo>
                    <a:pt x="240" y="126"/>
                  </a:lnTo>
                  <a:lnTo>
                    <a:pt x="245" y="125"/>
                  </a:lnTo>
                  <a:lnTo>
                    <a:pt x="244" y="126"/>
                  </a:lnTo>
                  <a:lnTo>
                    <a:pt x="281" y="122"/>
                  </a:lnTo>
                  <a:lnTo>
                    <a:pt x="280" y="122"/>
                  </a:lnTo>
                  <a:lnTo>
                    <a:pt x="301" y="118"/>
                  </a:lnTo>
                  <a:lnTo>
                    <a:pt x="304" y="134"/>
                  </a:lnTo>
                  <a:close/>
                  <a:moveTo>
                    <a:pt x="208" y="142"/>
                  </a:moveTo>
                  <a:lnTo>
                    <a:pt x="205" y="142"/>
                  </a:lnTo>
                  <a:lnTo>
                    <a:pt x="165" y="141"/>
                  </a:lnTo>
                  <a:lnTo>
                    <a:pt x="145" y="139"/>
                  </a:lnTo>
                  <a:lnTo>
                    <a:pt x="146" y="124"/>
                  </a:lnTo>
                  <a:lnTo>
                    <a:pt x="167" y="126"/>
                  </a:lnTo>
                  <a:lnTo>
                    <a:pt x="166" y="125"/>
                  </a:lnTo>
                  <a:lnTo>
                    <a:pt x="205" y="127"/>
                  </a:lnTo>
                  <a:lnTo>
                    <a:pt x="205" y="127"/>
                  </a:lnTo>
                  <a:lnTo>
                    <a:pt x="208" y="127"/>
                  </a:lnTo>
                  <a:lnTo>
                    <a:pt x="208" y="142"/>
                  </a:lnTo>
                  <a:close/>
                  <a:moveTo>
                    <a:pt x="113" y="135"/>
                  </a:moveTo>
                  <a:lnTo>
                    <a:pt x="93" y="132"/>
                  </a:lnTo>
                  <a:lnTo>
                    <a:pt x="63" y="124"/>
                  </a:lnTo>
                  <a:lnTo>
                    <a:pt x="50" y="118"/>
                  </a:lnTo>
                  <a:lnTo>
                    <a:pt x="56" y="104"/>
                  </a:lnTo>
                  <a:lnTo>
                    <a:pt x="69" y="109"/>
                  </a:lnTo>
                  <a:lnTo>
                    <a:pt x="68" y="109"/>
                  </a:lnTo>
                  <a:lnTo>
                    <a:pt x="97" y="116"/>
                  </a:lnTo>
                  <a:lnTo>
                    <a:pt x="96" y="116"/>
                  </a:lnTo>
                  <a:lnTo>
                    <a:pt x="115" y="120"/>
                  </a:lnTo>
                  <a:lnTo>
                    <a:pt x="113" y="135"/>
                  </a:lnTo>
                  <a:close/>
                  <a:moveTo>
                    <a:pt x="21" y="104"/>
                  </a:moveTo>
                  <a:lnTo>
                    <a:pt x="19" y="102"/>
                  </a:lnTo>
                  <a:lnTo>
                    <a:pt x="7" y="90"/>
                  </a:lnTo>
                  <a:lnTo>
                    <a:pt x="18" y="79"/>
                  </a:lnTo>
                  <a:lnTo>
                    <a:pt x="29" y="91"/>
                  </a:lnTo>
                  <a:lnTo>
                    <a:pt x="28" y="89"/>
                  </a:lnTo>
                  <a:lnTo>
                    <a:pt x="29" y="90"/>
                  </a:lnTo>
                  <a:lnTo>
                    <a:pt x="21" y="104"/>
                  </a:lnTo>
                  <a:close/>
                </a:path>
              </a:pathLst>
            </a:custGeom>
            <a:solidFill>
              <a:srgbClr val="7F7F7F"/>
            </a:solidFill>
            <a:ln w="1588" cap="flat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8" name="Freeform 89">
              <a:extLst>
                <a:ext uri="{FF2B5EF4-FFF2-40B4-BE49-F238E27FC236}">
                  <a16:creationId xmlns:a16="http://schemas.microsoft.com/office/drawing/2014/main" id="{8885BE4A-0790-417C-AEE6-7F981B21F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5738" y="3167063"/>
              <a:ext cx="28575" cy="166687"/>
            </a:xfrm>
            <a:custGeom>
              <a:avLst/>
              <a:gdLst>
                <a:gd name="T0" fmla="*/ 0 w 46"/>
                <a:gd name="T1" fmla="*/ 239 h 268"/>
                <a:gd name="T2" fmla="*/ 46 w 46"/>
                <a:gd name="T3" fmla="*/ 239 h 268"/>
                <a:gd name="T4" fmla="*/ 46 w 46"/>
                <a:gd name="T5" fmla="*/ 29 h 268"/>
                <a:gd name="T6" fmla="*/ 0 w 46"/>
                <a:gd name="T7" fmla="*/ 29 h 268"/>
                <a:gd name="T8" fmla="*/ 0 w 46"/>
                <a:gd name="T9" fmla="*/ 23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8">
                  <a:moveTo>
                    <a:pt x="0" y="239"/>
                  </a:moveTo>
                  <a:cubicBezTo>
                    <a:pt x="0" y="267"/>
                    <a:pt x="46" y="268"/>
                    <a:pt x="46" y="239"/>
                  </a:cubicBezTo>
                  <a:lnTo>
                    <a:pt x="46" y="29"/>
                  </a:lnTo>
                  <a:cubicBezTo>
                    <a:pt x="46" y="1"/>
                    <a:pt x="0" y="0"/>
                    <a:pt x="0" y="29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69" name="Freeform 90">
              <a:extLst>
                <a:ext uri="{FF2B5EF4-FFF2-40B4-BE49-F238E27FC236}">
                  <a16:creationId xmlns:a16="http://schemas.microsoft.com/office/drawing/2014/main" id="{0053839D-3094-4E8F-AEAF-02420D11F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4488" y="3167063"/>
              <a:ext cx="28575" cy="166687"/>
            </a:xfrm>
            <a:custGeom>
              <a:avLst/>
              <a:gdLst>
                <a:gd name="T0" fmla="*/ 0 w 46"/>
                <a:gd name="T1" fmla="*/ 239 h 268"/>
                <a:gd name="T2" fmla="*/ 46 w 46"/>
                <a:gd name="T3" fmla="*/ 239 h 268"/>
                <a:gd name="T4" fmla="*/ 46 w 46"/>
                <a:gd name="T5" fmla="*/ 29 h 268"/>
                <a:gd name="T6" fmla="*/ 0 w 46"/>
                <a:gd name="T7" fmla="*/ 29 h 268"/>
                <a:gd name="T8" fmla="*/ 0 w 46"/>
                <a:gd name="T9" fmla="*/ 23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8">
                  <a:moveTo>
                    <a:pt x="0" y="239"/>
                  </a:moveTo>
                  <a:cubicBezTo>
                    <a:pt x="0" y="267"/>
                    <a:pt x="46" y="268"/>
                    <a:pt x="46" y="239"/>
                  </a:cubicBezTo>
                  <a:lnTo>
                    <a:pt x="46" y="29"/>
                  </a:lnTo>
                  <a:cubicBezTo>
                    <a:pt x="46" y="1"/>
                    <a:pt x="0" y="0"/>
                    <a:pt x="0" y="29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0" name="Freeform 91">
              <a:extLst>
                <a:ext uri="{FF2B5EF4-FFF2-40B4-BE49-F238E27FC236}">
                  <a16:creationId xmlns:a16="http://schemas.microsoft.com/office/drawing/2014/main" id="{D86C047D-6D32-4BB3-8959-541E6042F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6988" y="3167063"/>
              <a:ext cx="28575" cy="166687"/>
            </a:xfrm>
            <a:custGeom>
              <a:avLst/>
              <a:gdLst>
                <a:gd name="T0" fmla="*/ 0 w 46"/>
                <a:gd name="T1" fmla="*/ 239 h 268"/>
                <a:gd name="T2" fmla="*/ 46 w 46"/>
                <a:gd name="T3" fmla="*/ 239 h 268"/>
                <a:gd name="T4" fmla="*/ 46 w 46"/>
                <a:gd name="T5" fmla="*/ 29 h 268"/>
                <a:gd name="T6" fmla="*/ 0 w 46"/>
                <a:gd name="T7" fmla="*/ 29 h 268"/>
                <a:gd name="T8" fmla="*/ 0 w 46"/>
                <a:gd name="T9" fmla="*/ 239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8">
                  <a:moveTo>
                    <a:pt x="0" y="239"/>
                  </a:moveTo>
                  <a:cubicBezTo>
                    <a:pt x="0" y="267"/>
                    <a:pt x="46" y="268"/>
                    <a:pt x="46" y="239"/>
                  </a:cubicBezTo>
                  <a:lnTo>
                    <a:pt x="46" y="29"/>
                  </a:lnTo>
                  <a:cubicBezTo>
                    <a:pt x="46" y="1"/>
                    <a:pt x="0" y="0"/>
                    <a:pt x="0" y="29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1" name="Freeform 92">
              <a:extLst>
                <a:ext uri="{FF2B5EF4-FFF2-40B4-BE49-F238E27FC236}">
                  <a16:creationId xmlns:a16="http://schemas.microsoft.com/office/drawing/2014/main" id="{97C89CDE-B488-479D-8E95-1899B28D0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713" y="3194050"/>
              <a:ext cx="22225" cy="107950"/>
            </a:xfrm>
            <a:custGeom>
              <a:avLst/>
              <a:gdLst>
                <a:gd name="T0" fmla="*/ 0 w 36"/>
                <a:gd name="T1" fmla="*/ 155 h 174"/>
                <a:gd name="T2" fmla="*/ 36 w 36"/>
                <a:gd name="T3" fmla="*/ 155 h 174"/>
                <a:gd name="T4" fmla="*/ 36 w 36"/>
                <a:gd name="T5" fmla="*/ 19 h 174"/>
                <a:gd name="T6" fmla="*/ 0 w 36"/>
                <a:gd name="T7" fmla="*/ 19 h 174"/>
                <a:gd name="T8" fmla="*/ 0 w 36"/>
                <a:gd name="T9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4">
                  <a:moveTo>
                    <a:pt x="0" y="155"/>
                  </a:moveTo>
                  <a:cubicBezTo>
                    <a:pt x="0" y="173"/>
                    <a:pt x="36" y="174"/>
                    <a:pt x="36" y="155"/>
                  </a:cubicBezTo>
                  <a:lnTo>
                    <a:pt x="36" y="19"/>
                  </a:lnTo>
                  <a:cubicBezTo>
                    <a:pt x="36" y="1"/>
                    <a:pt x="0" y="0"/>
                    <a:pt x="0" y="19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2" name="Freeform 93">
              <a:extLst>
                <a:ext uri="{FF2B5EF4-FFF2-40B4-BE49-F238E27FC236}">
                  <a16:creationId xmlns:a16="http://schemas.microsoft.com/office/drawing/2014/main" id="{66283879-668E-4258-9B92-35D3595B3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8900" y="2786063"/>
              <a:ext cx="50800" cy="31750"/>
            </a:xfrm>
            <a:custGeom>
              <a:avLst/>
              <a:gdLst>
                <a:gd name="T0" fmla="*/ 40 w 79"/>
                <a:gd name="T1" fmla="*/ 0 h 50"/>
                <a:gd name="T2" fmla="*/ 40 w 79"/>
                <a:gd name="T3" fmla="*/ 50 h 50"/>
                <a:gd name="T4" fmla="*/ 40 w 79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0">
                  <a:moveTo>
                    <a:pt x="40" y="0"/>
                  </a:moveTo>
                  <a:cubicBezTo>
                    <a:pt x="0" y="0"/>
                    <a:pt x="0" y="50"/>
                    <a:pt x="40" y="50"/>
                  </a:cubicBezTo>
                  <a:cubicBezTo>
                    <a:pt x="79" y="50"/>
                    <a:pt x="79" y="0"/>
                    <a:pt x="40" y="0"/>
                  </a:cubicBezTo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3" name="Freeform 94">
              <a:extLst>
                <a:ext uri="{FF2B5EF4-FFF2-40B4-BE49-F238E27FC236}">
                  <a16:creationId xmlns:a16="http://schemas.microsoft.com/office/drawing/2014/main" id="{CF6CB423-8E94-4885-BA27-7E42B677E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2757488"/>
              <a:ext cx="49213" cy="31750"/>
            </a:xfrm>
            <a:custGeom>
              <a:avLst/>
              <a:gdLst>
                <a:gd name="T0" fmla="*/ 40 w 79"/>
                <a:gd name="T1" fmla="*/ 0 h 50"/>
                <a:gd name="T2" fmla="*/ 40 w 79"/>
                <a:gd name="T3" fmla="*/ 50 h 50"/>
                <a:gd name="T4" fmla="*/ 40 w 79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0">
                  <a:moveTo>
                    <a:pt x="40" y="0"/>
                  </a:moveTo>
                  <a:cubicBezTo>
                    <a:pt x="0" y="0"/>
                    <a:pt x="0" y="50"/>
                    <a:pt x="40" y="50"/>
                  </a:cubicBezTo>
                  <a:cubicBezTo>
                    <a:pt x="79" y="50"/>
                    <a:pt x="79" y="0"/>
                    <a:pt x="40" y="0"/>
                  </a:cubicBezTo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4" name="Freeform 95">
              <a:extLst>
                <a:ext uri="{FF2B5EF4-FFF2-40B4-BE49-F238E27FC236}">
                  <a16:creationId xmlns:a16="http://schemas.microsoft.com/office/drawing/2014/main" id="{57BB6FD2-5361-4FCA-B2AE-C7BD934EF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9388" y="2811463"/>
              <a:ext cx="49213" cy="33337"/>
            </a:xfrm>
            <a:custGeom>
              <a:avLst/>
              <a:gdLst>
                <a:gd name="T0" fmla="*/ 40 w 79"/>
                <a:gd name="T1" fmla="*/ 51 h 51"/>
                <a:gd name="T2" fmla="*/ 40 w 79"/>
                <a:gd name="T3" fmla="*/ 0 h 51"/>
                <a:gd name="T4" fmla="*/ 40 w 79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1">
                  <a:moveTo>
                    <a:pt x="40" y="51"/>
                  </a:moveTo>
                  <a:cubicBezTo>
                    <a:pt x="79" y="51"/>
                    <a:pt x="79" y="0"/>
                    <a:pt x="40" y="0"/>
                  </a:cubicBezTo>
                  <a:cubicBezTo>
                    <a:pt x="0" y="0"/>
                    <a:pt x="0" y="51"/>
                    <a:pt x="40" y="51"/>
                  </a:cubicBezTo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5" name="Freeform 96">
              <a:extLst>
                <a:ext uri="{FF2B5EF4-FFF2-40B4-BE49-F238E27FC236}">
                  <a16:creationId xmlns:a16="http://schemas.microsoft.com/office/drawing/2014/main" id="{49C2DDBC-05D8-4F15-AE08-F4E79DA8E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288" y="2786063"/>
              <a:ext cx="50800" cy="31750"/>
            </a:xfrm>
            <a:custGeom>
              <a:avLst/>
              <a:gdLst>
                <a:gd name="T0" fmla="*/ 40 w 80"/>
                <a:gd name="T1" fmla="*/ 0 h 50"/>
                <a:gd name="T2" fmla="*/ 40 w 80"/>
                <a:gd name="T3" fmla="*/ 50 h 50"/>
                <a:gd name="T4" fmla="*/ 40 w 80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0" h="50">
                  <a:moveTo>
                    <a:pt x="40" y="0"/>
                  </a:moveTo>
                  <a:cubicBezTo>
                    <a:pt x="0" y="0"/>
                    <a:pt x="0" y="50"/>
                    <a:pt x="40" y="50"/>
                  </a:cubicBezTo>
                  <a:cubicBezTo>
                    <a:pt x="79" y="50"/>
                    <a:pt x="80" y="0"/>
                    <a:pt x="40" y="0"/>
                  </a:cubicBezTo>
                </a:path>
              </a:pathLst>
            </a:custGeom>
            <a:solidFill>
              <a:srgbClr val="59595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6" name="Freeform 97">
              <a:extLst>
                <a:ext uri="{FF2B5EF4-FFF2-40B4-BE49-F238E27FC236}">
                  <a16:creationId xmlns:a16="http://schemas.microsoft.com/office/drawing/2014/main" id="{538FD551-3E95-4257-A737-B58D39B78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288" y="3198813"/>
              <a:ext cx="25400" cy="96837"/>
            </a:xfrm>
            <a:custGeom>
              <a:avLst/>
              <a:gdLst>
                <a:gd name="T0" fmla="*/ 0 w 41"/>
                <a:gd name="T1" fmla="*/ 137 h 154"/>
                <a:gd name="T2" fmla="*/ 41 w 41"/>
                <a:gd name="T3" fmla="*/ 137 h 154"/>
                <a:gd name="T4" fmla="*/ 41 w 41"/>
                <a:gd name="T5" fmla="*/ 16 h 154"/>
                <a:gd name="T6" fmla="*/ 0 w 41"/>
                <a:gd name="T7" fmla="*/ 16 h 154"/>
                <a:gd name="T8" fmla="*/ 0 w 41"/>
                <a:gd name="T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54">
                  <a:moveTo>
                    <a:pt x="0" y="137"/>
                  </a:moveTo>
                  <a:cubicBezTo>
                    <a:pt x="0" y="153"/>
                    <a:pt x="41" y="154"/>
                    <a:pt x="41" y="137"/>
                  </a:cubicBezTo>
                  <a:lnTo>
                    <a:pt x="41" y="16"/>
                  </a:lnTo>
                  <a:cubicBezTo>
                    <a:pt x="41" y="0"/>
                    <a:pt x="0" y="0"/>
                    <a:pt x="0" y="16"/>
                  </a:cubicBezTo>
                  <a:lnTo>
                    <a:pt x="0" y="137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78" name="Rectangle 99">
              <a:extLst>
                <a:ext uri="{FF2B5EF4-FFF2-40B4-BE49-F238E27FC236}">
                  <a16:creationId xmlns:a16="http://schemas.microsoft.com/office/drawing/2014/main" id="{62F8D5D3-33FE-42FF-AAC8-91891F986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700" y="3879850"/>
              <a:ext cx="73025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800" b="1" i="0" u="none" strike="noStrike" cap="none" normalizeH="0" baseline="0" dirty="0">
                  <a:ln>
                    <a:noFill/>
                  </a:ln>
                  <a:solidFill>
                    <a:srgbClr val="7F7F7F"/>
                  </a:solidFill>
                  <a:effectLst/>
                  <a:latin typeface="Times New Roman" panose="02020603050405020304" pitchFamily="18" charset="0"/>
                </a:rPr>
                <a:t>Array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279" name="Freeform 100">
            <a:extLst>
              <a:ext uri="{FF2B5EF4-FFF2-40B4-BE49-F238E27FC236}">
                <a16:creationId xmlns:a16="http://schemas.microsoft.com/office/drawing/2014/main" id="{AEC3B760-6092-41C7-97D4-C81E45B17A8C}"/>
              </a:ext>
            </a:extLst>
          </p:cNvPr>
          <p:cNvSpPr>
            <a:spLocks noEditPoints="1"/>
          </p:cNvSpPr>
          <p:nvPr/>
        </p:nvSpPr>
        <p:spPr bwMode="auto">
          <a:xfrm>
            <a:off x="1566863" y="2212975"/>
            <a:ext cx="1252538" cy="466725"/>
          </a:xfrm>
          <a:custGeom>
            <a:avLst/>
            <a:gdLst>
              <a:gd name="T0" fmla="*/ 54 w 2004"/>
              <a:gd name="T1" fmla="*/ 691 h 746"/>
              <a:gd name="T2" fmla="*/ 67 w 2004"/>
              <a:gd name="T3" fmla="*/ 729 h 746"/>
              <a:gd name="T4" fmla="*/ 4 w 2004"/>
              <a:gd name="T5" fmla="*/ 731 h 746"/>
              <a:gd name="T6" fmla="*/ 129 w 2004"/>
              <a:gd name="T7" fmla="*/ 665 h 746"/>
              <a:gd name="T8" fmla="*/ 192 w 2004"/>
              <a:gd name="T9" fmla="*/ 663 h 746"/>
              <a:gd name="T10" fmla="*/ 142 w 2004"/>
              <a:gd name="T11" fmla="*/ 702 h 746"/>
              <a:gd name="T12" fmla="*/ 129 w 2004"/>
              <a:gd name="T13" fmla="*/ 665 h 746"/>
              <a:gd name="T14" fmla="*/ 280 w 2004"/>
              <a:gd name="T15" fmla="*/ 611 h 746"/>
              <a:gd name="T16" fmla="*/ 293 w 2004"/>
              <a:gd name="T17" fmla="*/ 648 h 746"/>
              <a:gd name="T18" fmla="*/ 230 w 2004"/>
              <a:gd name="T19" fmla="*/ 650 h 746"/>
              <a:gd name="T20" fmla="*/ 355 w 2004"/>
              <a:gd name="T21" fmla="*/ 584 h 746"/>
              <a:gd name="T22" fmla="*/ 418 w 2004"/>
              <a:gd name="T23" fmla="*/ 582 h 746"/>
              <a:gd name="T24" fmla="*/ 368 w 2004"/>
              <a:gd name="T25" fmla="*/ 621 h 746"/>
              <a:gd name="T26" fmla="*/ 355 w 2004"/>
              <a:gd name="T27" fmla="*/ 584 h 746"/>
              <a:gd name="T28" fmla="*/ 506 w 2004"/>
              <a:gd name="T29" fmla="*/ 530 h 746"/>
              <a:gd name="T30" fmla="*/ 519 w 2004"/>
              <a:gd name="T31" fmla="*/ 567 h 746"/>
              <a:gd name="T32" fmla="*/ 456 w 2004"/>
              <a:gd name="T33" fmla="*/ 569 h 746"/>
              <a:gd name="T34" fmla="*/ 581 w 2004"/>
              <a:gd name="T35" fmla="*/ 503 h 746"/>
              <a:gd name="T36" fmla="*/ 644 w 2004"/>
              <a:gd name="T37" fmla="*/ 501 h 746"/>
              <a:gd name="T38" fmla="*/ 594 w 2004"/>
              <a:gd name="T39" fmla="*/ 540 h 746"/>
              <a:gd name="T40" fmla="*/ 581 w 2004"/>
              <a:gd name="T41" fmla="*/ 503 h 746"/>
              <a:gd name="T42" fmla="*/ 732 w 2004"/>
              <a:gd name="T43" fmla="*/ 449 h 746"/>
              <a:gd name="T44" fmla="*/ 745 w 2004"/>
              <a:gd name="T45" fmla="*/ 487 h 746"/>
              <a:gd name="T46" fmla="*/ 682 w 2004"/>
              <a:gd name="T47" fmla="*/ 488 h 746"/>
              <a:gd name="T48" fmla="*/ 807 w 2004"/>
              <a:gd name="T49" fmla="*/ 422 h 746"/>
              <a:gd name="T50" fmla="*/ 870 w 2004"/>
              <a:gd name="T51" fmla="*/ 421 h 746"/>
              <a:gd name="T52" fmla="*/ 820 w 2004"/>
              <a:gd name="T53" fmla="*/ 460 h 746"/>
              <a:gd name="T54" fmla="*/ 807 w 2004"/>
              <a:gd name="T55" fmla="*/ 422 h 746"/>
              <a:gd name="T56" fmla="*/ 957 w 2004"/>
              <a:gd name="T57" fmla="*/ 368 h 746"/>
              <a:gd name="T58" fmla="*/ 971 w 2004"/>
              <a:gd name="T59" fmla="*/ 406 h 746"/>
              <a:gd name="T60" fmla="*/ 908 w 2004"/>
              <a:gd name="T61" fmla="*/ 407 h 746"/>
              <a:gd name="T62" fmla="*/ 1033 w 2004"/>
              <a:gd name="T63" fmla="*/ 341 h 746"/>
              <a:gd name="T64" fmla="*/ 1096 w 2004"/>
              <a:gd name="T65" fmla="*/ 340 h 746"/>
              <a:gd name="T66" fmla="*/ 1046 w 2004"/>
              <a:gd name="T67" fmla="*/ 379 h 746"/>
              <a:gd name="T68" fmla="*/ 1033 w 2004"/>
              <a:gd name="T69" fmla="*/ 341 h 746"/>
              <a:gd name="T70" fmla="*/ 1183 w 2004"/>
              <a:gd name="T71" fmla="*/ 287 h 746"/>
              <a:gd name="T72" fmla="*/ 1197 w 2004"/>
              <a:gd name="T73" fmla="*/ 325 h 746"/>
              <a:gd name="T74" fmla="*/ 1134 w 2004"/>
              <a:gd name="T75" fmla="*/ 326 h 746"/>
              <a:gd name="T76" fmla="*/ 1259 w 2004"/>
              <a:gd name="T77" fmla="*/ 260 h 746"/>
              <a:gd name="T78" fmla="*/ 1322 w 2004"/>
              <a:gd name="T79" fmla="*/ 259 h 746"/>
              <a:gd name="T80" fmla="*/ 1272 w 2004"/>
              <a:gd name="T81" fmla="*/ 298 h 746"/>
              <a:gd name="T82" fmla="*/ 1259 w 2004"/>
              <a:gd name="T83" fmla="*/ 260 h 746"/>
              <a:gd name="T84" fmla="*/ 1409 w 2004"/>
              <a:gd name="T85" fmla="*/ 206 h 746"/>
              <a:gd name="T86" fmla="*/ 1423 w 2004"/>
              <a:gd name="T87" fmla="*/ 244 h 746"/>
              <a:gd name="T88" fmla="*/ 1360 w 2004"/>
              <a:gd name="T89" fmla="*/ 245 h 746"/>
              <a:gd name="T90" fmla="*/ 1485 w 2004"/>
              <a:gd name="T91" fmla="*/ 179 h 746"/>
              <a:gd name="T92" fmla="*/ 1548 w 2004"/>
              <a:gd name="T93" fmla="*/ 178 h 746"/>
              <a:gd name="T94" fmla="*/ 1498 w 2004"/>
              <a:gd name="T95" fmla="*/ 217 h 746"/>
              <a:gd name="T96" fmla="*/ 1485 w 2004"/>
              <a:gd name="T97" fmla="*/ 179 h 746"/>
              <a:gd name="T98" fmla="*/ 1635 w 2004"/>
              <a:gd name="T99" fmla="*/ 125 h 746"/>
              <a:gd name="T100" fmla="*/ 1649 w 2004"/>
              <a:gd name="T101" fmla="*/ 163 h 746"/>
              <a:gd name="T102" fmla="*/ 1586 w 2004"/>
              <a:gd name="T103" fmla="*/ 164 h 746"/>
              <a:gd name="T104" fmla="*/ 1711 w 2004"/>
              <a:gd name="T105" fmla="*/ 98 h 746"/>
              <a:gd name="T106" fmla="*/ 1774 w 2004"/>
              <a:gd name="T107" fmla="*/ 97 h 746"/>
              <a:gd name="T108" fmla="*/ 1724 w 2004"/>
              <a:gd name="T109" fmla="*/ 136 h 746"/>
              <a:gd name="T110" fmla="*/ 1711 w 2004"/>
              <a:gd name="T111" fmla="*/ 98 h 746"/>
              <a:gd name="T112" fmla="*/ 1861 w 2004"/>
              <a:gd name="T113" fmla="*/ 44 h 746"/>
              <a:gd name="T114" fmla="*/ 1875 w 2004"/>
              <a:gd name="T115" fmla="*/ 82 h 746"/>
              <a:gd name="T116" fmla="*/ 1812 w 2004"/>
              <a:gd name="T117" fmla="*/ 84 h 746"/>
              <a:gd name="T118" fmla="*/ 1937 w 2004"/>
              <a:gd name="T119" fmla="*/ 18 h 746"/>
              <a:gd name="T120" fmla="*/ 2000 w 2004"/>
              <a:gd name="T121" fmla="*/ 16 h 746"/>
              <a:gd name="T122" fmla="*/ 1950 w 2004"/>
              <a:gd name="T123" fmla="*/ 55 h 746"/>
              <a:gd name="T124" fmla="*/ 1937 w 2004"/>
              <a:gd name="T125" fmla="*/ 18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004" h="746">
                <a:moveTo>
                  <a:pt x="16" y="705"/>
                </a:moveTo>
                <a:lnTo>
                  <a:pt x="54" y="691"/>
                </a:lnTo>
                <a:cubicBezTo>
                  <a:pt x="64" y="688"/>
                  <a:pt x="75" y="693"/>
                  <a:pt x="79" y="704"/>
                </a:cubicBezTo>
                <a:cubicBezTo>
                  <a:pt x="83" y="714"/>
                  <a:pt x="78" y="725"/>
                  <a:pt x="67" y="729"/>
                </a:cubicBezTo>
                <a:lnTo>
                  <a:pt x="29" y="743"/>
                </a:lnTo>
                <a:cubicBezTo>
                  <a:pt x="19" y="746"/>
                  <a:pt x="8" y="741"/>
                  <a:pt x="4" y="731"/>
                </a:cubicBezTo>
                <a:cubicBezTo>
                  <a:pt x="0" y="720"/>
                  <a:pt x="6" y="709"/>
                  <a:pt x="16" y="705"/>
                </a:cubicBezTo>
                <a:close/>
                <a:moveTo>
                  <a:pt x="129" y="665"/>
                </a:moveTo>
                <a:lnTo>
                  <a:pt x="167" y="651"/>
                </a:lnTo>
                <a:cubicBezTo>
                  <a:pt x="177" y="647"/>
                  <a:pt x="188" y="653"/>
                  <a:pt x="192" y="663"/>
                </a:cubicBezTo>
                <a:cubicBezTo>
                  <a:pt x="196" y="674"/>
                  <a:pt x="190" y="685"/>
                  <a:pt x="180" y="689"/>
                </a:cubicBezTo>
                <a:lnTo>
                  <a:pt x="142" y="702"/>
                </a:lnTo>
                <a:cubicBezTo>
                  <a:pt x="132" y="706"/>
                  <a:pt x="121" y="700"/>
                  <a:pt x="117" y="690"/>
                </a:cubicBezTo>
                <a:cubicBezTo>
                  <a:pt x="113" y="680"/>
                  <a:pt x="119" y="668"/>
                  <a:pt x="129" y="665"/>
                </a:cubicBezTo>
                <a:close/>
                <a:moveTo>
                  <a:pt x="242" y="624"/>
                </a:moveTo>
                <a:lnTo>
                  <a:pt x="280" y="611"/>
                </a:lnTo>
                <a:cubicBezTo>
                  <a:pt x="290" y="607"/>
                  <a:pt x="301" y="612"/>
                  <a:pt x="305" y="623"/>
                </a:cubicBezTo>
                <a:cubicBezTo>
                  <a:pt x="309" y="633"/>
                  <a:pt x="303" y="645"/>
                  <a:pt x="293" y="648"/>
                </a:cubicBezTo>
                <a:lnTo>
                  <a:pt x="255" y="662"/>
                </a:lnTo>
                <a:cubicBezTo>
                  <a:pt x="245" y="665"/>
                  <a:pt x="234" y="660"/>
                  <a:pt x="230" y="650"/>
                </a:cubicBezTo>
                <a:cubicBezTo>
                  <a:pt x="226" y="639"/>
                  <a:pt x="232" y="628"/>
                  <a:pt x="242" y="624"/>
                </a:cubicBezTo>
                <a:close/>
                <a:moveTo>
                  <a:pt x="355" y="584"/>
                </a:moveTo>
                <a:lnTo>
                  <a:pt x="393" y="570"/>
                </a:lnTo>
                <a:cubicBezTo>
                  <a:pt x="403" y="566"/>
                  <a:pt x="414" y="572"/>
                  <a:pt x="418" y="582"/>
                </a:cubicBezTo>
                <a:cubicBezTo>
                  <a:pt x="422" y="593"/>
                  <a:pt x="416" y="604"/>
                  <a:pt x="406" y="608"/>
                </a:cubicBezTo>
                <a:lnTo>
                  <a:pt x="368" y="621"/>
                </a:lnTo>
                <a:cubicBezTo>
                  <a:pt x="358" y="625"/>
                  <a:pt x="347" y="620"/>
                  <a:pt x="343" y="609"/>
                </a:cubicBezTo>
                <a:cubicBezTo>
                  <a:pt x="339" y="599"/>
                  <a:pt x="345" y="587"/>
                  <a:pt x="355" y="584"/>
                </a:cubicBezTo>
                <a:close/>
                <a:moveTo>
                  <a:pt x="468" y="543"/>
                </a:moveTo>
                <a:lnTo>
                  <a:pt x="506" y="530"/>
                </a:lnTo>
                <a:cubicBezTo>
                  <a:pt x="516" y="526"/>
                  <a:pt x="527" y="531"/>
                  <a:pt x="531" y="542"/>
                </a:cubicBezTo>
                <a:cubicBezTo>
                  <a:pt x="535" y="552"/>
                  <a:pt x="529" y="564"/>
                  <a:pt x="519" y="567"/>
                </a:cubicBezTo>
                <a:lnTo>
                  <a:pt x="481" y="581"/>
                </a:lnTo>
                <a:cubicBezTo>
                  <a:pt x="471" y="585"/>
                  <a:pt x="460" y="579"/>
                  <a:pt x="456" y="569"/>
                </a:cubicBezTo>
                <a:cubicBezTo>
                  <a:pt x="452" y="558"/>
                  <a:pt x="457" y="547"/>
                  <a:pt x="468" y="543"/>
                </a:cubicBezTo>
                <a:close/>
                <a:moveTo>
                  <a:pt x="581" y="503"/>
                </a:moveTo>
                <a:lnTo>
                  <a:pt x="619" y="489"/>
                </a:lnTo>
                <a:cubicBezTo>
                  <a:pt x="629" y="486"/>
                  <a:pt x="640" y="491"/>
                  <a:pt x="644" y="501"/>
                </a:cubicBezTo>
                <a:cubicBezTo>
                  <a:pt x="648" y="512"/>
                  <a:pt x="642" y="523"/>
                  <a:pt x="632" y="527"/>
                </a:cubicBezTo>
                <a:lnTo>
                  <a:pt x="594" y="540"/>
                </a:lnTo>
                <a:cubicBezTo>
                  <a:pt x="584" y="544"/>
                  <a:pt x="573" y="539"/>
                  <a:pt x="569" y="528"/>
                </a:cubicBezTo>
                <a:cubicBezTo>
                  <a:pt x="565" y="518"/>
                  <a:pt x="570" y="506"/>
                  <a:pt x="581" y="503"/>
                </a:cubicBezTo>
                <a:close/>
                <a:moveTo>
                  <a:pt x="694" y="462"/>
                </a:moveTo>
                <a:lnTo>
                  <a:pt x="732" y="449"/>
                </a:lnTo>
                <a:cubicBezTo>
                  <a:pt x="742" y="445"/>
                  <a:pt x="753" y="451"/>
                  <a:pt x="757" y="461"/>
                </a:cubicBezTo>
                <a:cubicBezTo>
                  <a:pt x="761" y="471"/>
                  <a:pt x="755" y="483"/>
                  <a:pt x="745" y="487"/>
                </a:cubicBezTo>
                <a:lnTo>
                  <a:pt x="707" y="500"/>
                </a:lnTo>
                <a:cubicBezTo>
                  <a:pt x="697" y="504"/>
                  <a:pt x="685" y="498"/>
                  <a:pt x="682" y="488"/>
                </a:cubicBezTo>
                <a:cubicBezTo>
                  <a:pt x="678" y="477"/>
                  <a:pt x="683" y="466"/>
                  <a:pt x="694" y="462"/>
                </a:cubicBezTo>
                <a:close/>
                <a:moveTo>
                  <a:pt x="807" y="422"/>
                </a:moveTo>
                <a:lnTo>
                  <a:pt x="844" y="408"/>
                </a:lnTo>
                <a:cubicBezTo>
                  <a:pt x="855" y="405"/>
                  <a:pt x="866" y="410"/>
                  <a:pt x="870" y="421"/>
                </a:cubicBezTo>
                <a:cubicBezTo>
                  <a:pt x="874" y="431"/>
                  <a:pt x="868" y="442"/>
                  <a:pt x="858" y="446"/>
                </a:cubicBezTo>
                <a:lnTo>
                  <a:pt x="820" y="460"/>
                </a:lnTo>
                <a:cubicBezTo>
                  <a:pt x="810" y="463"/>
                  <a:pt x="798" y="458"/>
                  <a:pt x="795" y="447"/>
                </a:cubicBezTo>
                <a:cubicBezTo>
                  <a:pt x="791" y="437"/>
                  <a:pt x="796" y="426"/>
                  <a:pt x="807" y="422"/>
                </a:cubicBezTo>
                <a:close/>
                <a:moveTo>
                  <a:pt x="920" y="381"/>
                </a:moveTo>
                <a:lnTo>
                  <a:pt x="957" y="368"/>
                </a:lnTo>
                <a:cubicBezTo>
                  <a:pt x="968" y="364"/>
                  <a:pt x="979" y="370"/>
                  <a:pt x="983" y="380"/>
                </a:cubicBezTo>
                <a:cubicBezTo>
                  <a:pt x="987" y="390"/>
                  <a:pt x="981" y="402"/>
                  <a:pt x="971" y="406"/>
                </a:cubicBezTo>
                <a:lnTo>
                  <a:pt x="933" y="419"/>
                </a:lnTo>
                <a:cubicBezTo>
                  <a:pt x="923" y="423"/>
                  <a:pt x="911" y="417"/>
                  <a:pt x="908" y="407"/>
                </a:cubicBezTo>
                <a:cubicBezTo>
                  <a:pt x="904" y="397"/>
                  <a:pt x="909" y="385"/>
                  <a:pt x="920" y="381"/>
                </a:cubicBezTo>
                <a:close/>
                <a:moveTo>
                  <a:pt x="1033" y="341"/>
                </a:moveTo>
                <a:lnTo>
                  <a:pt x="1070" y="328"/>
                </a:lnTo>
                <a:cubicBezTo>
                  <a:pt x="1081" y="324"/>
                  <a:pt x="1092" y="329"/>
                  <a:pt x="1096" y="340"/>
                </a:cubicBezTo>
                <a:cubicBezTo>
                  <a:pt x="1100" y="350"/>
                  <a:pt x="1094" y="361"/>
                  <a:pt x="1084" y="365"/>
                </a:cubicBezTo>
                <a:lnTo>
                  <a:pt x="1046" y="379"/>
                </a:lnTo>
                <a:cubicBezTo>
                  <a:pt x="1036" y="382"/>
                  <a:pt x="1024" y="377"/>
                  <a:pt x="1021" y="367"/>
                </a:cubicBezTo>
                <a:cubicBezTo>
                  <a:pt x="1017" y="356"/>
                  <a:pt x="1022" y="345"/>
                  <a:pt x="1033" y="341"/>
                </a:cubicBezTo>
                <a:close/>
                <a:moveTo>
                  <a:pt x="1146" y="301"/>
                </a:moveTo>
                <a:lnTo>
                  <a:pt x="1183" y="287"/>
                </a:lnTo>
                <a:cubicBezTo>
                  <a:pt x="1194" y="283"/>
                  <a:pt x="1205" y="289"/>
                  <a:pt x="1209" y="299"/>
                </a:cubicBezTo>
                <a:cubicBezTo>
                  <a:pt x="1213" y="310"/>
                  <a:pt x="1207" y="321"/>
                  <a:pt x="1197" y="325"/>
                </a:cubicBezTo>
                <a:lnTo>
                  <a:pt x="1159" y="338"/>
                </a:lnTo>
                <a:cubicBezTo>
                  <a:pt x="1149" y="342"/>
                  <a:pt x="1137" y="337"/>
                  <a:pt x="1134" y="326"/>
                </a:cubicBezTo>
                <a:cubicBezTo>
                  <a:pt x="1130" y="316"/>
                  <a:pt x="1135" y="304"/>
                  <a:pt x="1146" y="301"/>
                </a:cubicBezTo>
                <a:close/>
                <a:moveTo>
                  <a:pt x="1259" y="260"/>
                </a:moveTo>
                <a:lnTo>
                  <a:pt x="1296" y="247"/>
                </a:lnTo>
                <a:cubicBezTo>
                  <a:pt x="1307" y="243"/>
                  <a:pt x="1318" y="248"/>
                  <a:pt x="1322" y="259"/>
                </a:cubicBezTo>
                <a:cubicBezTo>
                  <a:pt x="1326" y="269"/>
                  <a:pt x="1320" y="281"/>
                  <a:pt x="1310" y="284"/>
                </a:cubicBezTo>
                <a:lnTo>
                  <a:pt x="1272" y="298"/>
                </a:lnTo>
                <a:cubicBezTo>
                  <a:pt x="1262" y="302"/>
                  <a:pt x="1250" y="296"/>
                  <a:pt x="1247" y="286"/>
                </a:cubicBezTo>
                <a:cubicBezTo>
                  <a:pt x="1243" y="275"/>
                  <a:pt x="1248" y="264"/>
                  <a:pt x="1259" y="260"/>
                </a:cubicBezTo>
                <a:close/>
                <a:moveTo>
                  <a:pt x="1372" y="220"/>
                </a:moveTo>
                <a:lnTo>
                  <a:pt x="1409" y="206"/>
                </a:lnTo>
                <a:cubicBezTo>
                  <a:pt x="1420" y="203"/>
                  <a:pt x="1431" y="208"/>
                  <a:pt x="1435" y="218"/>
                </a:cubicBezTo>
                <a:cubicBezTo>
                  <a:pt x="1439" y="229"/>
                  <a:pt x="1433" y="240"/>
                  <a:pt x="1423" y="244"/>
                </a:cubicBezTo>
                <a:lnTo>
                  <a:pt x="1385" y="257"/>
                </a:lnTo>
                <a:cubicBezTo>
                  <a:pt x="1375" y="261"/>
                  <a:pt x="1363" y="256"/>
                  <a:pt x="1360" y="245"/>
                </a:cubicBezTo>
                <a:cubicBezTo>
                  <a:pt x="1356" y="235"/>
                  <a:pt x="1361" y="223"/>
                  <a:pt x="1372" y="220"/>
                </a:cubicBezTo>
                <a:close/>
                <a:moveTo>
                  <a:pt x="1485" y="179"/>
                </a:moveTo>
                <a:lnTo>
                  <a:pt x="1522" y="166"/>
                </a:lnTo>
                <a:cubicBezTo>
                  <a:pt x="1533" y="162"/>
                  <a:pt x="1544" y="167"/>
                  <a:pt x="1548" y="178"/>
                </a:cubicBezTo>
                <a:cubicBezTo>
                  <a:pt x="1552" y="188"/>
                  <a:pt x="1546" y="200"/>
                  <a:pt x="1536" y="203"/>
                </a:cubicBezTo>
                <a:lnTo>
                  <a:pt x="1498" y="217"/>
                </a:lnTo>
                <a:cubicBezTo>
                  <a:pt x="1488" y="221"/>
                  <a:pt x="1476" y="215"/>
                  <a:pt x="1473" y="205"/>
                </a:cubicBezTo>
                <a:cubicBezTo>
                  <a:pt x="1469" y="194"/>
                  <a:pt x="1474" y="183"/>
                  <a:pt x="1485" y="179"/>
                </a:cubicBezTo>
                <a:close/>
                <a:moveTo>
                  <a:pt x="1598" y="139"/>
                </a:moveTo>
                <a:lnTo>
                  <a:pt x="1635" y="125"/>
                </a:lnTo>
                <a:cubicBezTo>
                  <a:pt x="1646" y="122"/>
                  <a:pt x="1657" y="127"/>
                  <a:pt x="1661" y="137"/>
                </a:cubicBezTo>
                <a:cubicBezTo>
                  <a:pt x="1665" y="148"/>
                  <a:pt x="1659" y="159"/>
                  <a:pt x="1649" y="163"/>
                </a:cubicBezTo>
                <a:lnTo>
                  <a:pt x="1611" y="177"/>
                </a:lnTo>
                <a:cubicBezTo>
                  <a:pt x="1601" y="180"/>
                  <a:pt x="1589" y="175"/>
                  <a:pt x="1586" y="164"/>
                </a:cubicBezTo>
                <a:cubicBezTo>
                  <a:pt x="1582" y="154"/>
                  <a:pt x="1587" y="143"/>
                  <a:pt x="1598" y="139"/>
                </a:cubicBezTo>
                <a:close/>
                <a:moveTo>
                  <a:pt x="1711" y="98"/>
                </a:moveTo>
                <a:lnTo>
                  <a:pt x="1748" y="85"/>
                </a:lnTo>
                <a:cubicBezTo>
                  <a:pt x="1759" y="81"/>
                  <a:pt x="1770" y="87"/>
                  <a:pt x="1774" y="97"/>
                </a:cubicBezTo>
                <a:cubicBezTo>
                  <a:pt x="1778" y="107"/>
                  <a:pt x="1772" y="119"/>
                  <a:pt x="1762" y="123"/>
                </a:cubicBezTo>
                <a:lnTo>
                  <a:pt x="1724" y="136"/>
                </a:lnTo>
                <a:cubicBezTo>
                  <a:pt x="1714" y="140"/>
                  <a:pt x="1702" y="134"/>
                  <a:pt x="1699" y="124"/>
                </a:cubicBezTo>
                <a:cubicBezTo>
                  <a:pt x="1695" y="114"/>
                  <a:pt x="1700" y="102"/>
                  <a:pt x="1711" y="98"/>
                </a:cubicBezTo>
                <a:close/>
                <a:moveTo>
                  <a:pt x="1824" y="58"/>
                </a:moveTo>
                <a:lnTo>
                  <a:pt x="1861" y="44"/>
                </a:lnTo>
                <a:cubicBezTo>
                  <a:pt x="1872" y="41"/>
                  <a:pt x="1883" y="46"/>
                  <a:pt x="1887" y="57"/>
                </a:cubicBezTo>
                <a:cubicBezTo>
                  <a:pt x="1891" y="67"/>
                  <a:pt x="1885" y="78"/>
                  <a:pt x="1875" y="82"/>
                </a:cubicBezTo>
                <a:lnTo>
                  <a:pt x="1837" y="96"/>
                </a:lnTo>
                <a:cubicBezTo>
                  <a:pt x="1827" y="99"/>
                  <a:pt x="1815" y="94"/>
                  <a:pt x="1812" y="84"/>
                </a:cubicBezTo>
                <a:cubicBezTo>
                  <a:pt x="1808" y="73"/>
                  <a:pt x="1813" y="62"/>
                  <a:pt x="1824" y="58"/>
                </a:cubicBezTo>
                <a:close/>
                <a:moveTo>
                  <a:pt x="1937" y="18"/>
                </a:moveTo>
                <a:lnTo>
                  <a:pt x="1974" y="4"/>
                </a:lnTo>
                <a:cubicBezTo>
                  <a:pt x="1985" y="0"/>
                  <a:pt x="1996" y="6"/>
                  <a:pt x="2000" y="16"/>
                </a:cubicBezTo>
                <a:cubicBezTo>
                  <a:pt x="2004" y="27"/>
                  <a:pt x="1998" y="38"/>
                  <a:pt x="1988" y="42"/>
                </a:cubicBezTo>
                <a:lnTo>
                  <a:pt x="1950" y="55"/>
                </a:lnTo>
                <a:cubicBezTo>
                  <a:pt x="1940" y="59"/>
                  <a:pt x="1928" y="54"/>
                  <a:pt x="1925" y="43"/>
                </a:cubicBezTo>
                <a:cubicBezTo>
                  <a:pt x="1921" y="33"/>
                  <a:pt x="1926" y="21"/>
                  <a:pt x="1937" y="18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0" name="Freeform 101">
            <a:extLst>
              <a:ext uri="{FF2B5EF4-FFF2-40B4-BE49-F238E27FC236}">
                <a16:creationId xmlns:a16="http://schemas.microsoft.com/office/drawing/2014/main" id="{0F9A3E66-566B-4CB5-ABCF-029962581C00}"/>
              </a:ext>
            </a:extLst>
          </p:cNvPr>
          <p:cNvSpPr>
            <a:spLocks/>
          </p:cNvSpPr>
          <p:nvPr/>
        </p:nvSpPr>
        <p:spPr bwMode="auto">
          <a:xfrm>
            <a:off x="1470025" y="2597150"/>
            <a:ext cx="149225" cy="127000"/>
          </a:xfrm>
          <a:custGeom>
            <a:avLst/>
            <a:gdLst>
              <a:gd name="T0" fmla="*/ 94 w 94"/>
              <a:gd name="T1" fmla="*/ 80 h 80"/>
              <a:gd name="T2" fmla="*/ 0 w 94"/>
              <a:gd name="T3" fmla="*/ 68 h 80"/>
              <a:gd name="T4" fmla="*/ 65 w 94"/>
              <a:gd name="T5" fmla="*/ 0 h 80"/>
              <a:gd name="T6" fmla="*/ 94 w 94"/>
              <a:gd name="T7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4" h="80">
                <a:moveTo>
                  <a:pt x="94" y="80"/>
                </a:moveTo>
                <a:lnTo>
                  <a:pt x="0" y="68"/>
                </a:lnTo>
                <a:lnTo>
                  <a:pt x="65" y="0"/>
                </a:lnTo>
                <a:lnTo>
                  <a:pt x="94" y="8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1" name="Freeform 102">
            <a:extLst>
              <a:ext uri="{FF2B5EF4-FFF2-40B4-BE49-F238E27FC236}">
                <a16:creationId xmlns:a16="http://schemas.microsoft.com/office/drawing/2014/main" id="{61C75DAF-944C-4130-8BF2-5B7D36AEED7A}"/>
              </a:ext>
            </a:extLst>
          </p:cNvPr>
          <p:cNvSpPr>
            <a:spLocks noEditPoints="1"/>
          </p:cNvSpPr>
          <p:nvPr/>
        </p:nvSpPr>
        <p:spPr bwMode="auto">
          <a:xfrm>
            <a:off x="2984500" y="3182938"/>
            <a:ext cx="650875" cy="25400"/>
          </a:xfrm>
          <a:custGeom>
            <a:avLst/>
            <a:gdLst>
              <a:gd name="T0" fmla="*/ 1020 w 1040"/>
              <a:gd name="T1" fmla="*/ 40 h 40"/>
              <a:gd name="T2" fmla="*/ 980 w 1040"/>
              <a:gd name="T3" fmla="*/ 40 h 40"/>
              <a:gd name="T4" fmla="*/ 960 w 1040"/>
              <a:gd name="T5" fmla="*/ 20 h 40"/>
              <a:gd name="T6" fmla="*/ 980 w 1040"/>
              <a:gd name="T7" fmla="*/ 0 h 40"/>
              <a:gd name="T8" fmla="*/ 1020 w 1040"/>
              <a:gd name="T9" fmla="*/ 0 h 40"/>
              <a:gd name="T10" fmla="*/ 1040 w 1040"/>
              <a:gd name="T11" fmla="*/ 20 h 40"/>
              <a:gd name="T12" fmla="*/ 1020 w 1040"/>
              <a:gd name="T13" fmla="*/ 40 h 40"/>
              <a:gd name="T14" fmla="*/ 900 w 1040"/>
              <a:gd name="T15" fmla="*/ 40 h 40"/>
              <a:gd name="T16" fmla="*/ 860 w 1040"/>
              <a:gd name="T17" fmla="*/ 40 h 40"/>
              <a:gd name="T18" fmla="*/ 840 w 1040"/>
              <a:gd name="T19" fmla="*/ 20 h 40"/>
              <a:gd name="T20" fmla="*/ 860 w 1040"/>
              <a:gd name="T21" fmla="*/ 0 h 40"/>
              <a:gd name="T22" fmla="*/ 900 w 1040"/>
              <a:gd name="T23" fmla="*/ 0 h 40"/>
              <a:gd name="T24" fmla="*/ 920 w 1040"/>
              <a:gd name="T25" fmla="*/ 20 h 40"/>
              <a:gd name="T26" fmla="*/ 900 w 1040"/>
              <a:gd name="T27" fmla="*/ 40 h 40"/>
              <a:gd name="T28" fmla="*/ 780 w 1040"/>
              <a:gd name="T29" fmla="*/ 40 h 40"/>
              <a:gd name="T30" fmla="*/ 740 w 1040"/>
              <a:gd name="T31" fmla="*/ 40 h 40"/>
              <a:gd name="T32" fmla="*/ 720 w 1040"/>
              <a:gd name="T33" fmla="*/ 20 h 40"/>
              <a:gd name="T34" fmla="*/ 740 w 1040"/>
              <a:gd name="T35" fmla="*/ 0 h 40"/>
              <a:gd name="T36" fmla="*/ 780 w 1040"/>
              <a:gd name="T37" fmla="*/ 0 h 40"/>
              <a:gd name="T38" fmla="*/ 800 w 1040"/>
              <a:gd name="T39" fmla="*/ 20 h 40"/>
              <a:gd name="T40" fmla="*/ 780 w 1040"/>
              <a:gd name="T41" fmla="*/ 40 h 40"/>
              <a:gd name="T42" fmla="*/ 660 w 1040"/>
              <a:gd name="T43" fmla="*/ 40 h 40"/>
              <a:gd name="T44" fmla="*/ 620 w 1040"/>
              <a:gd name="T45" fmla="*/ 40 h 40"/>
              <a:gd name="T46" fmla="*/ 600 w 1040"/>
              <a:gd name="T47" fmla="*/ 20 h 40"/>
              <a:gd name="T48" fmla="*/ 620 w 1040"/>
              <a:gd name="T49" fmla="*/ 0 h 40"/>
              <a:gd name="T50" fmla="*/ 660 w 1040"/>
              <a:gd name="T51" fmla="*/ 0 h 40"/>
              <a:gd name="T52" fmla="*/ 680 w 1040"/>
              <a:gd name="T53" fmla="*/ 20 h 40"/>
              <a:gd name="T54" fmla="*/ 660 w 1040"/>
              <a:gd name="T55" fmla="*/ 40 h 40"/>
              <a:gd name="T56" fmla="*/ 540 w 1040"/>
              <a:gd name="T57" fmla="*/ 40 h 40"/>
              <a:gd name="T58" fmla="*/ 500 w 1040"/>
              <a:gd name="T59" fmla="*/ 40 h 40"/>
              <a:gd name="T60" fmla="*/ 480 w 1040"/>
              <a:gd name="T61" fmla="*/ 20 h 40"/>
              <a:gd name="T62" fmla="*/ 500 w 1040"/>
              <a:gd name="T63" fmla="*/ 0 h 40"/>
              <a:gd name="T64" fmla="*/ 540 w 1040"/>
              <a:gd name="T65" fmla="*/ 0 h 40"/>
              <a:gd name="T66" fmla="*/ 560 w 1040"/>
              <a:gd name="T67" fmla="*/ 20 h 40"/>
              <a:gd name="T68" fmla="*/ 540 w 1040"/>
              <a:gd name="T69" fmla="*/ 40 h 40"/>
              <a:gd name="T70" fmla="*/ 420 w 1040"/>
              <a:gd name="T71" fmla="*/ 40 h 40"/>
              <a:gd name="T72" fmla="*/ 380 w 1040"/>
              <a:gd name="T73" fmla="*/ 40 h 40"/>
              <a:gd name="T74" fmla="*/ 360 w 1040"/>
              <a:gd name="T75" fmla="*/ 20 h 40"/>
              <a:gd name="T76" fmla="*/ 380 w 1040"/>
              <a:gd name="T77" fmla="*/ 0 h 40"/>
              <a:gd name="T78" fmla="*/ 420 w 1040"/>
              <a:gd name="T79" fmla="*/ 0 h 40"/>
              <a:gd name="T80" fmla="*/ 440 w 1040"/>
              <a:gd name="T81" fmla="*/ 20 h 40"/>
              <a:gd name="T82" fmla="*/ 420 w 1040"/>
              <a:gd name="T83" fmla="*/ 40 h 40"/>
              <a:gd name="T84" fmla="*/ 300 w 1040"/>
              <a:gd name="T85" fmla="*/ 40 h 40"/>
              <a:gd name="T86" fmla="*/ 260 w 1040"/>
              <a:gd name="T87" fmla="*/ 40 h 40"/>
              <a:gd name="T88" fmla="*/ 240 w 1040"/>
              <a:gd name="T89" fmla="*/ 20 h 40"/>
              <a:gd name="T90" fmla="*/ 260 w 1040"/>
              <a:gd name="T91" fmla="*/ 0 h 40"/>
              <a:gd name="T92" fmla="*/ 300 w 1040"/>
              <a:gd name="T93" fmla="*/ 0 h 40"/>
              <a:gd name="T94" fmla="*/ 320 w 1040"/>
              <a:gd name="T95" fmla="*/ 20 h 40"/>
              <a:gd name="T96" fmla="*/ 300 w 1040"/>
              <a:gd name="T97" fmla="*/ 40 h 40"/>
              <a:gd name="T98" fmla="*/ 180 w 1040"/>
              <a:gd name="T99" fmla="*/ 40 h 40"/>
              <a:gd name="T100" fmla="*/ 140 w 1040"/>
              <a:gd name="T101" fmla="*/ 40 h 40"/>
              <a:gd name="T102" fmla="*/ 120 w 1040"/>
              <a:gd name="T103" fmla="*/ 20 h 40"/>
              <a:gd name="T104" fmla="*/ 140 w 1040"/>
              <a:gd name="T105" fmla="*/ 0 h 40"/>
              <a:gd name="T106" fmla="*/ 180 w 1040"/>
              <a:gd name="T107" fmla="*/ 0 h 40"/>
              <a:gd name="T108" fmla="*/ 200 w 1040"/>
              <a:gd name="T109" fmla="*/ 20 h 40"/>
              <a:gd name="T110" fmla="*/ 180 w 1040"/>
              <a:gd name="T111" fmla="*/ 40 h 40"/>
              <a:gd name="T112" fmla="*/ 60 w 1040"/>
              <a:gd name="T113" fmla="*/ 40 h 40"/>
              <a:gd name="T114" fmla="*/ 20 w 1040"/>
              <a:gd name="T115" fmla="*/ 40 h 40"/>
              <a:gd name="T116" fmla="*/ 0 w 1040"/>
              <a:gd name="T117" fmla="*/ 20 h 40"/>
              <a:gd name="T118" fmla="*/ 20 w 1040"/>
              <a:gd name="T119" fmla="*/ 0 h 40"/>
              <a:gd name="T120" fmla="*/ 60 w 1040"/>
              <a:gd name="T121" fmla="*/ 0 h 40"/>
              <a:gd name="T122" fmla="*/ 80 w 1040"/>
              <a:gd name="T123" fmla="*/ 20 h 40"/>
              <a:gd name="T124" fmla="*/ 60 w 1040"/>
              <a:gd name="T12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40" h="40">
                <a:moveTo>
                  <a:pt x="1020" y="40"/>
                </a:moveTo>
                <a:lnTo>
                  <a:pt x="980" y="40"/>
                </a:lnTo>
                <a:cubicBezTo>
                  <a:pt x="969" y="40"/>
                  <a:pt x="960" y="31"/>
                  <a:pt x="960" y="20"/>
                </a:cubicBezTo>
                <a:cubicBezTo>
                  <a:pt x="960" y="9"/>
                  <a:pt x="969" y="0"/>
                  <a:pt x="980" y="0"/>
                </a:cubicBezTo>
                <a:lnTo>
                  <a:pt x="1020" y="0"/>
                </a:lnTo>
                <a:cubicBezTo>
                  <a:pt x="1031" y="0"/>
                  <a:pt x="1040" y="9"/>
                  <a:pt x="1040" y="20"/>
                </a:cubicBezTo>
                <a:cubicBezTo>
                  <a:pt x="1040" y="31"/>
                  <a:pt x="1031" y="40"/>
                  <a:pt x="1020" y="40"/>
                </a:cubicBezTo>
                <a:close/>
                <a:moveTo>
                  <a:pt x="900" y="40"/>
                </a:moveTo>
                <a:lnTo>
                  <a:pt x="860" y="40"/>
                </a:lnTo>
                <a:cubicBezTo>
                  <a:pt x="849" y="40"/>
                  <a:pt x="840" y="31"/>
                  <a:pt x="840" y="20"/>
                </a:cubicBezTo>
                <a:cubicBezTo>
                  <a:pt x="840" y="9"/>
                  <a:pt x="849" y="0"/>
                  <a:pt x="860" y="0"/>
                </a:cubicBezTo>
                <a:lnTo>
                  <a:pt x="900" y="0"/>
                </a:lnTo>
                <a:cubicBezTo>
                  <a:pt x="911" y="0"/>
                  <a:pt x="920" y="9"/>
                  <a:pt x="920" y="20"/>
                </a:cubicBezTo>
                <a:cubicBezTo>
                  <a:pt x="920" y="31"/>
                  <a:pt x="911" y="40"/>
                  <a:pt x="900" y="40"/>
                </a:cubicBezTo>
                <a:close/>
                <a:moveTo>
                  <a:pt x="780" y="40"/>
                </a:moveTo>
                <a:lnTo>
                  <a:pt x="740" y="40"/>
                </a:lnTo>
                <a:cubicBezTo>
                  <a:pt x="729" y="40"/>
                  <a:pt x="720" y="31"/>
                  <a:pt x="720" y="20"/>
                </a:cubicBezTo>
                <a:cubicBezTo>
                  <a:pt x="720" y="9"/>
                  <a:pt x="729" y="0"/>
                  <a:pt x="740" y="0"/>
                </a:cubicBezTo>
                <a:lnTo>
                  <a:pt x="780" y="0"/>
                </a:lnTo>
                <a:cubicBezTo>
                  <a:pt x="791" y="0"/>
                  <a:pt x="800" y="9"/>
                  <a:pt x="800" y="20"/>
                </a:cubicBezTo>
                <a:cubicBezTo>
                  <a:pt x="800" y="31"/>
                  <a:pt x="791" y="40"/>
                  <a:pt x="780" y="40"/>
                </a:cubicBezTo>
                <a:close/>
                <a:moveTo>
                  <a:pt x="660" y="40"/>
                </a:moveTo>
                <a:lnTo>
                  <a:pt x="620" y="40"/>
                </a:lnTo>
                <a:cubicBezTo>
                  <a:pt x="609" y="40"/>
                  <a:pt x="600" y="31"/>
                  <a:pt x="600" y="20"/>
                </a:cubicBezTo>
                <a:cubicBezTo>
                  <a:pt x="600" y="9"/>
                  <a:pt x="609" y="0"/>
                  <a:pt x="620" y="0"/>
                </a:cubicBezTo>
                <a:lnTo>
                  <a:pt x="660" y="0"/>
                </a:lnTo>
                <a:cubicBezTo>
                  <a:pt x="671" y="0"/>
                  <a:pt x="680" y="9"/>
                  <a:pt x="680" y="20"/>
                </a:cubicBezTo>
                <a:cubicBezTo>
                  <a:pt x="680" y="31"/>
                  <a:pt x="671" y="40"/>
                  <a:pt x="660" y="40"/>
                </a:cubicBezTo>
                <a:close/>
                <a:moveTo>
                  <a:pt x="540" y="40"/>
                </a:moveTo>
                <a:lnTo>
                  <a:pt x="500" y="40"/>
                </a:lnTo>
                <a:cubicBezTo>
                  <a:pt x="489" y="40"/>
                  <a:pt x="480" y="31"/>
                  <a:pt x="480" y="20"/>
                </a:cubicBezTo>
                <a:cubicBezTo>
                  <a:pt x="480" y="9"/>
                  <a:pt x="489" y="0"/>
                  <a:pt x="500" y="0"/>
                </a:cubicBezTo>
                <a:lnTo>
                  <a:pt x="540" y="0"/>
                </a:lnTo>
                <a:cubicBezTo>
                  <a:pt x="551" y="0"/>
                  <a:pt x="560" y="9"/>
                  <a:pt x="560" y="20"/>
                </a:cubicBezTo>
                <a:cubicBezTo>
                  <a:pt x="560" y="31"/>
                  <a:pt x="551" y="40"/>
                  <a:pt x="540" y="40"/>
                </a:cubicBezTo>
                <a:close/>
                <a:moveTo>
                  <a:pt x="420" y="40"/>
                </a:moveTo>
                <a:lnTo>
                  <a:pt x="380" y="40"/>
                </a:lnTo>
                <a:cubicBezTo>
                  <a:pt x="369" y="40"/>
                  <a:pt x="360" y="31"/>
                  <a:pt x="360" y="20"/>
                </a:cubicBezTo>
                <a:cubicBezTo>
                  <a:pt x="360" y="9"/>
                  <a:pt x="369" y="0"/>
                  <a:pt x="380" y="0"/>
                </a:cubicBezTo>
                <a:lnTo>
                  <a:pt x="420" y="0"/>
                </a:lnTo>
                <a:cubicBezTo>
                  <a:pt x="431" y="0"/>
                  <a:pt x="440" y="9"/>
                  <a:pt x="440" y="20"/>
                </a:cubicBezTo>
                <a:cubicBezTo>
                  <a:pt x="440" y="31"/>
                  <a:pt x="431" y="40"/>
                  <a:pt x="420" y="40"/>
                </a:cubicBezTo>
                <a:close/>
                <a:moveTo>
                  <a:pt x="300" y="40"/>
                </a:moveTo>
                <a:lnTo>
                  <a:pt x="260" y="40"/>
                </a:lnTo>
                <a:cubicBezTo>
                  <a:pt x="249" y="40"/>
                  <a:pt x="240" y="31"/>
                  <a:pt x="240" y="20"/>
                </a:cubicBezTo>
                <a:cubicBezTo>
                  <a:pt x="240" y="9"/>
                  <a:pt x="249" y="0"/>
                  <a:pt x="260" y="0"/>
                </a:cubicBezTo>
                <a:lnTo>
                  <a:pt x="300" y="0"/>
                </a:lnTo>
                <a:cubicBezTo>
                  <a:pt x="311" y="0"/>
                  <a:pt x="320" y="9"/>
                  <a:pt x="320" y="20"/>
                </a:cubicBezTo>
                <a:cubicBezTo>
                  <a:pt x="320" y="31"/>
                  <a:pt x="311" y="40"/>
                  <a:pt x="300" y="40"/>
                </a:cubicBezTo>
                <a:close/>
                <a:moveTo>
                  <a:pt x="180" y="40"/>
                </a:moveTo>
                <a:lnTo>
                  <a:pt x="140" y="40"/>
                </a:lnTo>
                <a:cubicBezTo>
                  <a:pt x="129" y="40"/>
                  <a:pt x="120" y="31"/>
                  <a:pt x="120" y="20"/>
                </a:cubicBezTo>
                <a:cubicBezTo>
                  <a:pt x="120" y="9"/>
                  <a:pt x="129" y="0"/>
                  <a:pt x="140" y="0"/>
                </a:cubicBezTo>
                <a:lnTo>
                  <a:pt x="180" y="0"/>
                </a:lnTo>
                <a:cubicBezTo>
                  <a:pt x="191" y="0"/>
                  <a:pt x="200" y="9"/>
                  <a:pt x="200" y="20"/>
                </a:cubicBezTo>
                <a:cubicBezTo>
                  <a:pt x="200" y="31"/>
                  <a:pt x="191" y="40"/>
                  <a:pt x="180" y="40"/>
                </a:cubicBezTo>
                <a:close/>
                <a:moveTo>
                  <a:pt x="60" y="40"/>
                </a:moveTo>
                <a:lnTo>
                  <a:pt x="20" y="40"/>
                </a:lnTo>
                <a:cubicBezTo>
                  <a:pt x="9" y="40"/>
                  <a:pt x="0" y="31"/>
                  <a:pt x="0" y="20"/>
                </a:cubicBezTo>
                <a:cubicBezTo>
                  <a:pt x="0" y="9"/>
                  <a:pt x="9" y="0"/>
                  <a:pt x="20" y="0"/>
                </a:cubicBezTo>
                <a:lnTo>
                  <a:pt x="60" y="0"/>
                </a:lnTo>
                <a:cubicBezTo>
                  <a:pt x="71" y="0"/>
                  <a:pt x="80" y="9"/>
                  <a:pt x="80" y="20"/>
                </a:cubicBezTo>
                <a:cubicBezTo>
                  <a:pt x="80" y="31"/>
                  <a:pt x="71" y="40"/>
                  <a:pt x="60" y="40"/>
                </a:cubicBez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2" name="Freeform 103">
            <a:extLst>
              <a:ext uri="{FF2B5EF4-FFF2-40B4-BE49-F238E27FC236}">
                <a16:creationId xmlns:a16="http://schemas.microsoft.com/office/drawing/2014/main" id="{E15C48F5-EF42-430D-8190-0CD344898373}"/>
              </a:ext>
            </a:extLst>
          </p:cNvPr>
          <p:cNvSpPr>
            <a:spLocks/>
          </p:cNvSpPr>
          <p:nvPr/>
        </p:nvSpPr>
        <p:spPr bwMode="auto">
          <a:xfrm>
            <a:off x="3605213" y="3128963"/>
            <a:ext cx="133350" cy="133350"/>
          </a:xfrm>
          <a:custGeom>
            <a:avLst/>
            <a:gdLst>
              <a:gd name="T0" fmla="*/ 0 w 84"/>
              <a:gd name="T1" fmla="*/ 0 h 84"/>
              <a:gd name="T2" fmla="*/ 84 w 84"/>
              <a:gd name="T3" fmla="*/ 42 h 84"/>
              <a:gd name="T4" fmla="*/ 0 w 84"/>
              <a:gd name="T5" fmla="*/ 84 h 84"/>
              <a:gd name="T6" fmla="*/ 0 w 84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84">
                <a:moveTo>
                  <a:pt x="0" y="0"/>
                </a:moveTo>
                <a:lnTo>
                  <a:pt x="84" y="42"/>
                </a:lnTo>
                <a:lnTo>
                  <a:pt x="0" y="8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3" name="Freeform 104">
            <a:extLst>
              <a:ext uri="{FF2B5EF4-FFF2-40B4-BE49-F238E27FC236}">
                <a16:creationId xmlns:a16="http://schemas.microsoft.com/office/drawing/2014/main" id="{B9841C5A-4F98-4409-B710-A61E605FF19C}"/>
              </a:ext>
            </a:extLst>
          </p:cNvPr>
          <p:cNvSpPr>
            <a:spLocks/>
          </p:cNvSpPr>
          <p:nvPr/>
        </p:nvSpPr>
        <p:spPr bwMode="auto">
          <a:xfrm>
            <a:off x="2830513" y="3128963"/>
            <a:ext cx="133350" cy="133350"/>
          </a:xfrm>
          <a:custGeom>
            <a:avLst/>
            <a:gdLst>
              <a:gd name="T0" fmla="*/ 84 w 84"/>
              <a:gd name="T1" fmla="*/ 84 h 84"/>
              <a:gd name="T2" fmla="*/ 0 w 84"/>
              <a:gd name="T3" fmla="*/ 42 h 84"/>
              <a:gd name="T4" fmla="*/ 84 w 84"/>
              <a:gd name="T5" fmla="*/ 0 h 84"/>
              <a:gd name="T6" fmla="*/ 84 w 84"/>
              <a:gd name="T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4" h="84">
                <a:moveTo>
                  <a:pt x="84" y="84"/>
                </a:moveTo>
                <a:lnTo>
                  <a:pt x="0" y="42"/>
                </a:lnTo>
                <a:lnTo>
                  <a:pt x="84" y="0"/>
                </a:lnTo>
                <a:lnTo>
                  <a:pt x="84" y="8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4" name="Oval 105">
            <a:extLst>
              <a:ext uri="{FF2B5EF4-FFF2-40B4-BE49-F238E27FC236}">
                <a16:creationId xmlns:a16="http://schemas.microsoft.com/office/drawing/2014/main" id="{0318C7B2-17A0-4D9B-8502-CCDA22FFF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1" y="1582738"/>
            <a:ext cx="4763" cy="3175"/>
          </a:xfrm>
          <a:prstGeom prst="ellipse">
            <a:avLst/>
          </a:pr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5" name="Oval 106">
            <a:extLst>
              <a:ext uri="{FF2B5EF4-FFF2-40B4-BE49-F238E27FC236}">
                <a16:creationId xmlns:a16="http://schemas.microsoft.com/office/drawing/2014/main" id="{C487C71B-1E9C-4B35-8BE6-BBBE5A454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701" y="1582738"/>
            <a:ext cx="4763" cy="3175"/>
          </a:xfrm>
          <a:prstGeom prst="ellipse">
            <a:avLst/>
          </a:prstGeom>
          <a:noFill/>
          <a:ln w="4763" cap="sq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7" name="Rectangle 108">
            <a:extLst>
              <a:ext uri="{FF2B5EF4-FFF2-40B4-BE49-F238E27FC236}">
                <a16:creationId xmlns:a16="http://schemas.microsoft.com/office/drawing/2014/main" id="{D6285383-1F9C-49FD-BE64-A1C4A1CCA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776" y="896938"/>
            <a:ext cx="809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Source</a:t>
            </a: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88" name="Freeform 109">
            <a:extLst>
              <a:ext uri="{FF2B5EF4-FFF2-40B4-BE49-F238E27FC236}">
                <a16:creationId xmlns:a16="http://schemas.microsoft.com/office/drawing/2014/main" id="{46C5407B-2762-4031-A8CF-8BB4900D08E8}"/>
              </a:ext>
            </a:extLst>
          </p:cNvPr>
          <p:cNvSpPr>
            <a:spLocks noEditPoints="1"/>
          </p:cNvSpPr>
          <p:nvPr/>
        </p:nvSpPr>
        <p:spPr bwMode="auto">
          <a:xfrm>
            <a:off x="1943100" y="3184525"/>
            <a:ext cx="650875" cy="25400"/>
          </a:xfrm>
          <a:custGeom>
            <a:avLst/>
            <a:gdLst>
              <a:gd name="T0" fmla="*/ 1020 w 1040"/>
              <a:gd name="T1" fmla="*/ 40 h 40"/>
              <a:gd name="T2" fmla="*/ 980 w 1040"/>
              <a:gd name="T3" fmla="*/ 40 h 40"/>
              <a:gd name="T4" fmla="*/ 960 w 1040"/>
              <a:gd name="T5" fmla="*/ 20 h 40"/>
              <a:gd name="T6" fmla="*/ 980 w 1040"/>
              <a:gd name="T7" fmla="*/ 0 h 40"/>
              <a:gd name="T8" fmla="*/ 1020 w 1040"/>
              <a:gd name="T9" fmla="*/ 0 h 40"/>
              <a:gd name="T10" fmla="*/ 1040 w 1040"/>
              <a:gd name="T11" fmla="*/ 20 h 40"/>
              <a:gd name="T12" fmla="*/ 1020 w 1040"/>
              <a:gd name="T13" fmla="*/ 40 h 40"/>
              <a:gd name="T14" fmla="*/ 900 w 1040"/>
              <a:gd name="T15" fmla="*/ 40 h 40"/>
              <a:gd name="T16" fmla="*/ 860 w 1040"/>
              <a:gd name="T17" fmla="*/ 40 h 40"/>
              <a:gd name="T18" fmla="*/ 840 w 1040"/>
              <a:gd name="T19" fmla="*/ 20 h 40"/>
              <a:gd name="T20" fmla="*/ 860 w 1040"/>
              <a:gd name="T21" fmla="*/ 0 h 40"/>
              <a:gd name="T22" fmla="*/ 900 w 1040"/>
              <a:gd name="T23" fmla="*/ 0 h 40"/>
              <a:gd name="T24" fmla="*/ 920 w 1040"/>
              <a:gd name="T25" fmla="*/ 20 h 40"/>
              <a:gd name="T26" fmla="*/ 900 w 1040"/>
              <a:gd name="T27" fmla="*/ 40 h 40"/>
              <a:gd name="T28" fmla="*/ 780 w 1040"/>
              <a:gd name="T29" fmla="*/ 40 h 40"/>
              <a:gd name="T30" fmla="*/ 740 w 1040"/>
              <a:gd name="T31" fmla="*/ 40 h 40"/>
              <a:gd name="T32" fmla="*/ 720 w 1040"/>
              <a:gd name="T33" fmla="*/ 20 h 40"/>
              <a:gd name="T34" fmla="*/ 740 w 1040"/>
              <a:gd name="T35" fmla="*/ 0 h 40"/>
              <a:gd name="T36" fmla="*/ 780 w 1040"/>
              <a:gd name="T37" fmla="*/ 0 h 40"/>
              <a:gd name="T38" fmla="*/ 800 w 1040"/>
              <a:gd name="T39" fmla="*/ 20 h 40"/>
              <a:gd name="T40" fmla="*/ 780 w 1040"/>
              <a:gd name="T41" fmla="*/ 40 h 40"/>
              <a:gd name="T42" fmla="*/ 660 w 1040"/>
              <a:gd name="T43" fmla="*/ 40 h 40"/>
              <a:gd name="T44" fmla="*/ 620 w 1040"/>
              <a:gd name="T45" fmla="*/ 40 h 40"/>
              <a:gd name="T46" fmla="*/ 600 w 1040"/>
              <a:gd name="T47" fmla="*/ 20 h 40"/>
              <a:gd name="T48" fmla="*/ 620 w 1040"/>
              <a:gd name="T49" fmla="*/ 0 h 40"/>
              <a:gd name="T50" fmla="*/ 660 w 1040"/>
              <a:gd name="T51" fmla="*/ 0 h 40"/>
              <a:gd name="T52" fmla="*/ 680 w 1040"/>
              <a:gd name="T53" fmla="*/ 20 h 40"/>
              <a:gd name="T54" fmla="*/ 660 w 1040"/>
              <a:gd name="T55" fmla="*/ 40 h 40"/>
              <a:gd name="T56" fmla="*/ 540 w 1040"/>
              <a:gd name="T57" fmla="*/ 40 h 40"/>
              <a:gd name="T58" fmla="*/ 500 w 1040"/>
              <a:gd name="T59" fmla="*/ 40 h 40"/>
              <a:gd name="T60" fmla="*/ 480 w 1040"/>
              <a:gd name="T61" fmla="*/ 20 h 40"/>
              <a:gd name="T62" fmla="*/ 500 w 1040"/>
              <a:gd name="T63" fmla="*/ 0 h 40"/>
              <a:gd name="T64" fmla="*/ 540 w 1040"/>
              <a:gd name="T65" fmla="*/ 0 h 40"/>
              <a:gd name="T66" fmla="*/ 560 w 1040"/>
              <a:gd name="T67" fmla="*/ 20 h 40"/>
              <a:gd name="T68" fmla="*/ 540 w 1040"/>
              <a:gd name="T69" fmla="*/ 40 h 40"/>
              <a:gd name="T70" fmla="*/ 420 w 1040"/>
              <a:gd name="T71" fmla="*/ 40 h 40"/>
              <a:gd name="T72" fmla="*/ 380 w 1040"/>
              <a:gd name="T73" fmla="*/ 40 h 40"/>
              <a:gd name="T74" fmla="*/ 360 w 1040"/>
              <a:gd name="T75" fmla="*/ 20 h 40"/>
              <a:gd name="T76" fmla="*/ 380 w 1040"/>
              <a:gd name="T77" fmla="*/ 0 h 40"/>
              <a:gd name="T78" fmla="*/ 420 w 1040"/>
              <a:gd name="T79" fmla="*/ 0 h 40"/>
              <a:gd name="T80" fmla="*/ 440 w 1040"/>
              <a:gd name="T81" fmla="*/ 20 h 40"/>
              <a:gd name="T82" fmla="*/ 420 w 1040"/>
              <a:gd name="T83" fmla="*/ 40 h 40"/>
              <a:gd name="T84" fmla="*/ 300 w 1040"/>
              <a:gd name="T85" fmla="*/ 40 h 40"/>
              <a:gd name="T86" fmla="*/ 260 w 1040"/>
              <a:gd name="T87" fmla="*/ 40 h 40"/>
              <a:gd name="T88" fmla="*/ 240 w 1040"/>
              <a:gd name="T89" fmla="*/ 20 h 40"/>
              <a:gd name="T90" fmla="*/ 260 w 1040"/>
              <a:gd name="T91" fmla="*/ 0 h 40"/>
              <a:gd name="T92" fmla="*/ 300 w 1040"/>
              <a:gd name="T93" fmla="*/ 0 h 40"/>
              <a:gd name="T94" fmla="*/ 320 w 1040"/>
              <a:gd name="T95" fmla="*/ 20 h 40"/>
              <a:gd name="T96" fmla="*/ 300 w 1040"/>
              <a:gd name="T97" fmla="*/ 40 h 40"/>
              <a:gd name="T98" fmla="*/ 180 w 1040"/>
              <a:gd name="T99" fmla="*/ 40 h 40"/>
              <a:gd name="T100" fmla="*/ 140 w 1040"/>
              <a:gd name="T101" fmla="*/ 40 h 40"/>
              <a:gd name="T102" fmla="*/ 120 w 1040"/>
              <a:gd name="T103" fmla="*/ 20 h 40"/>
              <a:gd name="T104" fmla="*/ 140 w 1040"/>
              <a:gd name="T105" fmla="*/ 0 h 40"/>
              <a:gd name="T106" fmla="*/ 180 w 1040"/>
              <a:gd name="T107" fmla="*/ 0 h 40"/>
              <a:gd name="T108" fmla="*/ 200 w 1040"/>
              <a:gd name="T109" fmla="*/ 20 h 40"/>
              <a:gd name="T110" fmla="*/ 180 w 1040"/>
              <a:gd name="T111" fmla="*/ 40 h 40"/>
              <a:gd name="T112" fmla="*/ 60 w 1040"/>
              <a:gd name="T113" fmla="*/ 40 h 40"/>
              <a:gd name="T114" fmla="*/ 20 w 1040"/>
              <a:gd name="T115" fmla="*/ 40 h 40"/>
              <a:gd name="T116" fmla="*/ 0 w 1040"/>
              <a:gd name="T117" fmla="*/ 20 h 40"/>
              <a:gd name="T118" fmla="*/ 20 w 1040"/>
              <a:gd name="T119" fmla="*/ 0 h 40"/>
              <a:gd name="T120" fmla="*/ 60 w 1040"/>
              <a:gd name="T121" fmla="*/ 0 h 40"/>
              <a:gd name="T122" fmla="*/ 80 w 1040"/>
              <a:gd name="T123" fmla="*/ 20 h 40"/>
              <a:gd name="T124" fmla="*/ 60 w 1040"/>
              <a:gd name="T125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40" h="40">
                <a:moveTo>
                  <a:pt x="1020" y="40"/>
                </a:moveTo>
                <a:lnTo>
                  <a:pt x="980" y="40"/>
                </a:lnTo>
                <a:cubicBezTo>
                  <a:pt x="969" y="40"/>
                  <a:pt x="960" y="32"/>
                  <a:pt x="960" y="20"/>
                </a:cubicBezTo>
                <a:cubicBezTo>
                  <a:pt x="960" y="9"/>
                  <a:pt x="969" y="0"/>
                  <a:pt x="980" y="0"/>
                </a:cubicBezTo>
                <a:lnTo>
                  <a:pt x="1020" y="0"/>
                </a:lnTo>
                <a:cubicBezTo>
                  <a:pt x="1031" y="0"/>
                  <a:pt x="1040" y="9"/>
                  <a:pt x="1040" y="20"/>
                </a:cubicBezTo>
                <a:cubicBezTo>
                  <a:pt x="1040" y="32"/>
                  <a:pt x="1031" y="40"/>
                  <a:pt x="1020" y="40"/>
                </a:cubicBezTo>
                <a:close/>
                <a:moveTo>
                  <a:pt x="900" y="40"/>
                </a:moveTo>
                <a:lnTo>
                  <a:pt x="860" y="40"/>
                </a:lnTo>
                <a:cubicBezTo>
                  <a:pt x="849" y="40"/>
                  <a:pt x="840" y="32"/>
                  <a:pt x="840" y="20"/>
                </a:cubicBezTo>
                <a:cubicBezTo>
                  <a:pt x="840" y="9"/>
                  <a:pt x="849" y="0"/>
                  <a:pt x="860" y="0"/>
                </a:cubicBezTo>
                <a:lnTo>
                  <a:pt x="900" y="0"/>
                </a:lnTo>
                <a:cubicBezTo>
                  <a:pt x="911" y="0"/>
                  <a:pt x="920" y="9"/>
                  <a:pt x="920" y="20"/>
                </a:cubicBezTo>
                <a:cubicBezTo>
                  <a:pt x="920" y="32"/>
                  <a:pt x="911" y="40"/>
                  <a:pt x="900" y="40"/>
                </a:cubicBezTo>
                <a:close/>
                <a:moveTo>
                  <a:pt x="780" y="40"/>
                </a:moveTo>
                <a:lnTo>
                  <a:pt x="740" y="40"/>
                </a:lnTo>
                <a:cubicBezTo>
                  <a:pt x="729" y="40"/>
                  <a:pt x="720" y="32"/>
                  <a:pt x="720" y="20"/>
                </a:cubicBezTo>
                <a:cubicBezTo>
                  <a:pt x="720" y="9"/>
                  <a:pt x="729" y="0"/>
                  <a:pt x="740" y="0"/>
                </a:cubicBezTo>
                <a:lnTo>
                  <a:pt x="780" y="0"/>
                </a:lnTo>
                <a:cubicBezTo>
                  <a:pt x="791" y="0"/>
                  <a:pt x="800" y="9"/>
                  <a:pt x="800" y="20"/>
                </a:cubicBezTo>
                <a:cubicBezTo>
                  <a:pt x="800" y="32"/>
                  <a:pt x="791" y="40"/>
                  <a:pt x="780" y="40"/>
                </a:cubicBezTo>
                <a:close/>
                <a:moveTo>
                  <a:pt x="660" y="40"/>
                </a:moveTo>
                <a:lnTo>
                  <a:pt x="620" y="40"/>
                </a:lnTo>
                <a:cubicBezTo>
                  <a:pt x="609" y="40"/>
                  <a:pt x="600" y="32"/>
                  <a:pt x="600" y="20"/>
                </a:cubicBezTo>
                <a:cubicBezTo>
                  <a:pt x="600" y="9"/>
                  <a:pt x="609" y="0"/>
                  <a:pt x="620" y="0"/>
                </a:cubicBezTo>
                <a:lnTo>
                  <a:pt x="660" y="0"/>
                </a:lnTo>
                <a:cubicBezTo>
                  <a:pt x="671" y="0"/>
                  <a:pt x="680" y="9"/>
                  <a:pt x="680" y="20"/>
                </a:cubicBezTo>
                <a:cubicBezTo>
                  <a:pt x="680" y="32"/>
                  <a:pt x="671" y="40"/>
                  <a:pt x="660" y="40"/>
                </a:cubicBezTo>
                <a:close/>
                <a:moveTo>
                  <a:pt x="540" y="40"/>
                </a:moveTo>
                <a:lnTo>
                  <a:pt x="500" y="40"/>
                </a:lnTo>
                <a:cubicBezTo>
                  <a:pt x="489" y="40"/>
                  <a:pt x="480" y="32"/>
                  <a:pt x="480" y="20"/>
                </a:cubicBezTo>
                <a:cubicBezTo>
                  <a:pt x="480" y="9"/>
                  <a:pt x="489" y="0"/>
                  <a:pt x="500" y="0"/>
                </a:cubicBezTo>
                <a:lnTo>
                  <a:pt x="540" y="0"/>
                </a:lnTo>
                <a:cubicBezTo>
                  <a:pt x="551" y="0"/>
                  <a:pt x="560" y="9"/>
                  <a:pt x="560" y="20"/>
                </a:cubicBezTo>
                <a:cubicBezTo>
                  <a:pt x="560" y="32"/>
                  <a:pt x="551" y="40"/>
                  <a:pt x="540" y="40"/>
                </a:cubicBezTo>
                <a:close/>
                <a:moveTo>
                  <a:pt x="420" y="40"/>
                </a:moveTo>
                <a:lnTo>
                  <a:pt x="380" y="40"/>
                </a:lnTo>
                <a:cubicBezTo>
                  <a:pt x="369" y="40"/>
                  <a:pt x="360" y="32"/>
                  <a:pt x="360" y="20"/>
                </a:cubicBezTo>
                <a:cubicBezTo>
                  <a:pt x="360" y="9"/>
                  <a:pt x="369" y="0"/>
                  <a:pt x="380" y="0"/>
                </a:cubicBezTo>
                <a:lnTo>
                  <a:pt x="420" y="0"/>
                </a:lnTo>
                <a:cubicBezTo>
                  <a:pt x="431" y="0"/>
                  <a:pt x="440" y="9"/>
                  <a:pt x="440" y="20"/>
                </a:cubicBezTo>
                <a:cubicBezTo>
                  <a:pt x="440" y="32"/>
                  <a:pt x="431" y="40"/>
                  <a:pt x="420" y="40"/>
                </a:cubicBezTo>
                <a:close/>
                <a:moveTo>
                  <a:pt x="300" y="40"/>
                </a:moveTo>
                <a:lnTo>
                  <a:pt x="260" y="40"/>
                </a:lnTo>
                <a:cubicBezTo>
                  <a:pt x="249" y="40"/>
                  <a:pt x="240" y="32"/>
                  <a:pt x="240" y="20"/>
                </a:cubicBezTo>
                <a:cubicBezTo>
                  <a:pt x="240" y="9"/>
                  <a:pt x="249" y="0"/>
                  <a:pt x="260" y="0"/>
                </a:cubicBezTo>
                <a:lnTo>
                  <a:pt x="300" y="0"/>
                </a:lnTo>
                <a:cubicBezTo>
                  <a:pt x="311" y="0"/>
                  <a:pt x="320" y="9"/>
                  <a:pt x="320" y="20"/>
                </a:cubicBezTo>
                <a:cubicBezTo>
                  <a:pt x="320" y="32"/>
                  <a:pt x="311" y="40"/>
                  <a:pt x="300" y="40"/>
                </a:cubicBezTo>
                <a:close/>
                <a:moveTo>
                  <a:pt x="180" y="40"/>
                </a:moveTo>
                <a:lnTo>
                  <a:pt x="140" y="40"/>
                </a:lnTo>
                <a:cubicBezTo>
                  <a:pt x="129" y="40"/>
                  <a:pt x="120" y="32"/>
                  <a:pt x="120" y="20"/>
                </a:cubicBezTo>
                <a:cubicBezTo>
                  <a:pt x="120" y="9"/>
                  <a:pt x="129" y="0"/>
                  <a:pt x="140" y="0"/>
                </a:cubicBezTo>
                <a:lnTo>
                  <a:pt x="180" y="0"/>
                </a:lnTo>
                <a:cubicBezTo>
                  <a:pt x="191" y="0"/>
                  <a:pt x="200" y="9"/>
                  <a:pt x="200" y="20"/>
                </a:cubicBezTo>
                <a:cubicBezTo>
                  <a:pt x="200" y="32"/>
                  <a:pt x="191" y="40"/>
                  <a:pt x="180" y="40"/>
                </a:cubicBezTo>
                <a:close/>
                <a:moveTo>
                  <a:pt x="60" y="40"/>
                </a:moveTo>
                <a:lnTo>
                  <a:pt x="20" y="40"/>
                </a:lnTo>
                <a:cubicBezTo>
                  <a:pt x="9" y="40"/>
                  <a:pt x="0" y="32"/>
                  <a:pt x="0" y="20"/>
                </a:cubicBezTo>
                <a:cubicBezTo>
                  <a:pt x="0" y="9"/>
                  <a:pt x="9" y="0"/>
                  <a:pt x="20" y="0"/>
                </a:cubicBezTo>
                <a:lnTo>
                  <a:pt x="60" y="0"/>
                </a:lnTo>
                <a:cubicBezTo>
                  <a:pt x="71" y="0"/>
                  <a:pt x="80" y="9"/>
                  <a:pt x="80" y="20"/>
                </a:cubicBezTo>
                <a:cubicBezTo>
                  <a:pt x="80" y="32"/>
                  <a:pt x="71" y="40"/>
                  <a:pt x="60" y="40"/>
                </a:cubicBezTo>
                <a:close/>
              </a:path>
            </a:pathLst>
          </a:custGeom>
          <a:solidFill>
            <a:srgbClr val="7F7F7F"/>
          </a:solidFill>
          <a:ln w="1588" cap="flat">
            <a:solidFill>
              <a:srgbClr val="7F7F7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89" name="Freeform 110">
            <a:extLst>
              <a:ext uri="{FF2B5EF4-FFF2-40B4-BE49-F238E27FC236}">
                <a16:creationId xmlns:a16="http://schemas.microsoft.com/office/drawing/2014/main" id="{A667F226-194A-4425-A7E8-F29FC14D2A62}"/>
              </a:ext>
            </a:extLst>
          </p:cNvPr>
          <p:cNvSpPr>
            <a:spLocks/>
          </p:cNvSpPr>
          <p:nvPr/>
        </p:nvSpPr>
        <p:spPr bwMode="auto">
          <a:xfrm>
            <a:off x="2563813" y="3130550"/>
            <a:ext cx="134938" cy="133350"/>
          </a:xfrm>
          <a:custGeom>
            <a:avLst/>
            <a:gdLst>
              <a:gd name="T0" fmla="*/ 0 w 85"/>
              <a:gd name="T1" fmla="*/ 0 h 84"/>
              <a:gd name="T2" fmla="*/ 85 w 85"/>
              <a:gd name="T3" fmla="*/ 42 h 84"/>
              <a:gd name="T4" fmla="*/ 0 w 85"/>
              <a:gd name="T5" fmla="*/ 84 h 84"/>
              <a:gd name="T6" fmla="*/ 0 w 85"/>
              <a:gd name="T7" fmla="*/ 0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5" h="84">
                <a:moveTo>
                  <a:pt x="0" y="0"/>
                </a:moveTo>
                <a:lnTo>
                  <a:pt x="85" y="42"/>
                </a:lnTo>
                <a:lnTo>
                  <a:pt x="0" y="84"/>
                </a:lnTo>
                <a:lnTo>
                  <a:pt x="0" y="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2" name="Freeform 111">
            <a:extLst>
              <a:ext uri="{FF2B5EF4-FFF2-40B4-BE49-F238E27FC236}">
                <a16:creationId xmlns:a16="http://schemas.microsoft.com/office/drawing/2014/main" id="{C4772435-16DB-4CD3-9845-EF22614CE9C8}"/>
              </a:ext>
            </a:extLst>
          </p:cNvPr>
          <p:cNvSpPr>
            <a:spLocks/>
          </p:cNvSpPr>
          <p:nvPr/>
        </p:nvSpPr>
        <p:spPr bwMode="auto">
          <a:xfrm>
            <a:off x="1789113" y="3130550"/>
            <a:ext cx="134938" cy="133350"/>
          </a:xfrm>
          <a:custGeom>
            <a:avLst/>
            <a:gdLst>
              <a:gd name="T0" fmla="*/ 85 w 85"/>
              <a:gd name="T1" fmla="*/ 84 h 84"/>
              <a:gd name="T2" fmla="*/ 0 w 85"/>
              <a:gd name="T3" fmla="*/ 42 h 84"/>
              <a:gd name="T4" fmla="*/ 85 w 85"/>
              <a:gd name="T5" fmla="*/ 0 h 84"/>
              <a:gd name="T6" fmla="*/ 85 w 85"/>
              <a:gd name="T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5" h="84">
                <a:moveTo>
                  <a:pt x="85" y="84"/>
                </a:moveTo>
                <a:lnTo>
                  <a:pt x="0" y="42"/>
                </a:lnTo>
                <a:lnTo>
                  <a:pt x="85" y="0"/>
                </a:lnTo>
                <a:lnTo>
                  <a:pt x="85" y="84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3" name="Line 112">
            <a:extLst>
              <a:ext uri="{FF2B5EF4-FFF2-40B4-BE49-F238E27FC236}">
                <a16:creationId xmlns:a16="http://schemas.microsoft.com/office/drawing/2014/main" id="{39C6304A-0187-4749-96F2-6DE574FB60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35275" y="1584325"/>
            <a:ext cx="1752600" cy="631825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4" name="Line 113">
            <a:extLst>
              <a:ext uri="{FF2B5EF4-FFF2-40B4-BE49-F238E27FC236}">
                <a16:creationId xmlns:a16="http://schemas.microsoft.com/office/drawing/2014/main" id="{A28836AD-D91F-46E3-BAE4-A587688965BE}"/>
              </a:ext>
            </a:extLst>
          </p:cNvPr>
          <p:cNvSpPr>
            <a:spLocks noChangeShapeType="1"/>
          </p:cNvSpPr>
          <p:nvPr/>
        </p:nvSpPr>
        <p:spPr bwMode="auto">
          <a:xfrm>
            <a:off x="2832100" y="2227263"/>
            <a:ext cx="1125538" cy="427037"/>
          </a:xfrm>
          <a:prstGeom prst="line">
            <a:avLst/>
          </a:prstGeom>
          <a:noFill/>
          <a:ln w="25400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0305" name="组合 10304">
            <a:extLst>
              <a:ext uri="{FF2B5EF4-FFF2-40B4-BE49-F238E27FC236}">
                <a16:creationId xmlns:a16="http://schemas.microsoft.com/office/drawing/2014/main" id="{D9D044B8-A22B-4796-BA48-866502BDD496}"/>
              </a:ext>
            </a:extLst>
          </p:cNvPr>
          <p:cNvGrpSpPr/>
          <p:nvPr/>
        </p:nvGrpSpPr>
        <p:grpSpPr>
          <a:xfrm>
            <a:off x="3754438" y="2695575"/>
            <a:ext cx="625475" cy="847725"/>
            <a:chOff x="3754438" y="2695575"/>
            <a:chExt cx="625475" cy="8477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3EAC436-060D-49A0-B78C-46ABF692B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954338"/>
              <a:ext cx="625475" cy="588962"/>
            </a:xfrm>
            <a:custGeom>
              <a:avLst/>
              <a:gdLst>
                <a:gd name="T0" fmla="*/ 0 w 998"/>
                <a:gd name="T1" fmla="*/ 773 h 941"/>
                <a:gd name="T2" fmla="*/ 499 w 998"/>
                <a:gd name="T3" fmla="*/ 941 h 941"/>
                <a:gd name="T4" fmla="*/ 998 w 998"/>
                <a:gd name="T5" fmla="*/ 773 h 941"/>
                <a:gd name="T6" fmla="*/ 998 w 998"/>
                <a:gd name="T7" fmla="*/ 0 h 941"/>
                <a:gd name="T8" fmla="*/ 0 w 998"/>
                <a:gd name="T9" fmla="*/ 0 h 941"/>
                <a:gd name="T10" fmla="*/ 0 w 998"/>
                <a:gd name="T11" fmla="*/ 7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941">
                  <a:moveTo>
                    <a:pt x="0" y="773"/>
                  </a:moveTo>
                  <a:cubicBezTo>
                    <a:pt x="0" y="866"/>
                    <a:pt x="223" y="941"/>
                    <a:pt x="499" y="941"/>
                  </a:cubicBezTo>
                  <a:cubicBezTo>
                    <a:pt x="774" y="941"/>
                    <a:pt x="998" y="866"/>
                    <a:pt x="998" y="773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77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F3243E12-BA81-4A56-9619-2779AC062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954338"/>
              <a:ext cx="625475" cy="588962"/>
            </a:xfrm>
            <a:custGeom>
              <a:avLst/>
              <a:gdLst>
                <a:gd name="T0" fmla="*/ 0 w 998"/>
                <a:gd name="T1" fmla="*/ 773 h 941"/>
                <a:gd name="T2" fmla="*/ 499 w 998"/>
                <a:gd name="T3" fmla="*/ 941 h 941"/>
                <a:gd name="T4" fmla="*/ 998 w 998"/>
                <a:gd name="T5" fmla="*/ 773 h 941"/>
                <a:gd name="T6" fmla="*/ 998 w 998"/>
                <a:gd name="T7" fmla="*/ 0 h 941"/>
                <a:gd name="T8" fmla="*/ 0 w 998"/>
                <a:gd name="T9" fmla="*/ 0 h 941"/>
                <a:gd name="T10" fmla="*/ 0 w 998"/>
                <a:gd name="T11" fmla="*/ 7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941">
                  <a:moveTo>
                    <a:pt x="0" y="773"/>
                  </a:moveTo>
                  <a:cubicBezTo>
                    <a:pt x="0" y="866"/>
                    <a:pt x="223" y="941"/>
                    <a:pt x="499" y="941"/>
                  </a:cubicBezTo>
                  <a:cubicBezTo>
                    <a:pt x="774" y="941"/>
                    <a:pt x="998" y="866"/>
                    <a:pt x="998" y="773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773"/>
                  </a:lnTo>
                  <a:close/>
                </a:path>
              </a:pathLst>
            </a:custGeom>
            <a:noFill/>
            <a:ln w="333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DA97D754-EA4C-45D9-A136-9AC5A34DD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954338"/>
              <a:ext cx="625475" cy="588962"/>
            </a:xfrm>
            <a:custGeom>
              <a:avLst/>
              <a:gdLst>
                <a:gd name="T0" fmla="*/ 0 w 998"/>
                <a:gd name="T1" fmla="*/ 773 h 941"/>
                <a:gd name="T2" fmla="*/ 499 w 998"/>
                <a:gd name="T3" fmla="*/ 941 h 941"/>
                <a:gd name="T4" fmla="*/ 998 w 998"/>
                <a:gd name="T5" fmla="*/ 773 h 941"/>
                <a:gd name="T6" fmla="*/ 998 w 998"/>
                <a:gd name="T7" fmla="*/ 0 h 941"/>
                <a:gd name="T8" fmla="*/ 0 w 998"/>
                <a:gd name="T9" fmla="*/ 0 h 941"/>
                <a:gd name="T10" fmla="*/ 0 w 998"/>
                <a:gd name="T11" fmla="*/ 7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941">
                  <a:moveTo>
                    <a:pt x="0" y="773"/>
                  </a:moveTo>
                  <a:cubicBezTo>
                    <a:pt x="0" y="866"/>
                    <a:pt x="223" y="941"/>
                    <a:pt x="499" y="941"/>
                  </a:cubicBezTo>
                  <a:cubicBezTo>
                    <a:pt x="774" y="941"/>
                    <a:pt x="998" y="866"/>
                    <a:pt x="998" y="773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77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FE5D217-1016-4947-90C2-4D5F21E31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954338"/>
              <a:ext cx="625475" cy="588962"/>
            </a:xfrm>
            <a:custGeom>
              <a:avLst/>
              <a:gdLst>
                <a:gd name="T0" fmla="*/ 0 w 998"/>
                <a:gd name="T1" fmla="*/ 773 h 941"/>
                <a:gd name="T2" fmla="*/ 499 w 998"/>
                <a:gd name="T3" fmla="*/ 941 h 941"/>
                <a:gd name="T4" fmla="*/ 998 w 998"/>
                <a:gd name="T5" fmla="*/ 773 h 941"/>
                <a:gd name="T6" fmla="*/ 998 w 998"/>
                <a:gd name="T7" fmla="*/ 0 h 941"/>
                <a:gd name="T8" fmla="*/ 0 w 998"/>
                <a:gd name="T9" fmla="*/ 0 h 941"/>
                <a:gd name="T10" fmla="*/ 0 w 998"/>
                <a:gd name="T11" fmla="*/ 7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941">
                  <a:moveTo>
                    <a:pt x="0" y="773"/>
                  </a:moveTo>
                  <a:cubicBezTo>
                    <a:pt x="0" y="866"/>
                    <a:pt x="223" y="941"/>
                    <a:pt x="499" y="941"/>
                  </a:cubicBezTo>
                  <a:cubicBezTo>
                    <a:pt x="774" y="941"/>
                    <a:pt x="998" y="866"/>
                    <a:pt x="998" y="773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773"/>
                  </a:lnTo>
                  <a:close/>
                </a:path>
              </a:pathLst>
            </a:custGeom>
            <a:noFill/>
            <a:ln w="333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D5915B53-9A91-4240-A812-C983651A7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438" y="2847975"/>
              <a:ext cx="625475" cy="21113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Oval 10">
              <a:extLst>
                <a:ext uri="{FF2B5EF4-FFF2-40B4-BE49-F238E27FC236}">
                  <a16:creationId xmlns:a16="http://schemas.microsoft.com/office/drawing/2014/main" id="{F2A87137-0313-40EC-9C07-3324FB4E16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438" y="2847975"/>
              <a:ext cx="625475" cy="211137"/>
            </a:xfrm>
            <a:prstGeom prst="ellipse">
              <a:avLst/>
            </a:prstGeom>
            <a:noFill/>
            <a:ln w="333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089EF2DD-86FC-4F65-ABB7-02E7EA2C9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795588"/>
              <a:ext cx="625475" cy="292100"/>
            </a:xfrm>
            <a:custGeom>
              <a:avLst/>
              <a:gdLst>
                <a:gd name="T0" fmla="*/ 0 w 998"/>
                <a:gd name="T1" fmla="*/ 307 h 467"/>
                <a:gd name="T2" fmla="*/ 499 w 998"/>
                <a:gd name="T3" fmla="*/ 467 h 467"/>
                <a:gd name="T4" fmla="*/ 998 w 998"/>
                <a:gd name="T5" fmla="*/ 307 h 467"/>
                <a:gd name="T6" fmla="*/ 998 w 998"/>
                <a:gd name="T7" fmla="*/ 0 h 467"/>
                <a:gd name="T8" fmla="*/ 0 w 998"/>
                <a:gd name="T9" fmla="*/ 0 h 467"/>
                <a:gd name="T10" fmla="*/ 0 w 998"/>
                <a:gd name="T11" fmla="*/ 30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467">
                  <a:moveTo>
                    <a:pt x="0" y="307"/>
                  </a:moveTo>
                  <a:cubicBezTo>
                    <a:pt x="0" y="395"/>
                    <a:pt x="223" y="467"/>
                    <a:pt x="499" y="467"/>
                  </a:cubicBezTo>
                  <a:cubicBezTo>
                    <a:pt x="774" y="467"/>
                    <a:pt x="998" y="395"/>
                    <a:pt x="998" y="307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34AA1DD5-A84E-4854-8BC4-EADF3CF2C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795588"/>
              <a:ext cx="625475" cy="292100"/>
            </a:xfrm>
            <a:custGeom>
              <a:avLst/>
              <a:gdLst>
                <a:gd name="T0" fmla="*/ 0 w 998"/>
                <a:gd name="T1" fmla="*/ 307 h 467"/>
                <a:gd name="T2" fmla="*/ 499 w 998"/>
                <a:gd name="T3" fmla="*/ 467 h 467"/>
                <a:gd name="T4" fmla="*/ 998 w 998"/>
                <a:gd name="T5" fmla="*/ 307 h 467"/>
                <a:gd name="T6" fmla="*/ 998 w 998"/>
                <a:gd name="T7" fmla="*/ 0 h 467"/>
                <a:gd name="T8" fmla="*/ 0 w 998"/>
                <a:gd name="T9" fmla="*/ 0 h 467"/>
                <a:gd name="T10" fmla="*/ 0 w 998"/>
                <a:gd name="T11" fmla="*/ 30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467">
                  <a:moveTo>
                    <a:pt x="0" y="307"/>
                  </a:moveTo>
                  <a:cubicBezTo>
                    <a:pt x="0" y="395"/>
                    <a:pt x="223" y="467"/>
                    <a:pt x="499" y="467"/>
                  </a:cubicBezTo>
                  <a:cubicBezTo>
                    <a:pt x="774" y="467"/>
                    <a:pt x="998" y="395"/>
                    <a:pt x="998" y="307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noFill/>
            <a:ln w="333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BF2A1BE-5FF1-4F7D-80B1-A82C6E19A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795588"/>
              <a:ext cx="625475" cy="292100"/>
            </a:xfrm>
            <a:custGeom>
              <a:avLst/>
              <a:gdLst>
                <a:gd name="T0" fmla="*/ 0 w 998"/>
                <a:gd name="T1" fmla="*/ 307 h 467"/>
                <a:gd name="T2" fmla="*/ 499 w 998"/>
                <a:gd name="T3" fmla="*/ 467 h 467"/>
                <a:gd name="T4" fmla="*/ 998 w 998"/>
                <a:gd name="T5" fmla="*/ 307 h 467"/>
                <a:gd name="T6" fmla="*/ 998 w 998"/>
                <a:gd name="T7" fmla="*/ 0 h 467"/>
                <a:gd name="T8" fmla="*/ 0 w 998"/>
                <a:gd name="T9" fmla="*/ 0 h 467"/>
                <a:gd name="T10" fmla="*/ 0 w 998"/>
                <a:gd name="T11" fmla="*/ 30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467">
                  <a:moveTo>
                    <a:pt x="0" y="307"/>
                  </a:moveTo>
                  <a:cubicBezTo>
                    <a:pt x="0" y="395"/>
                    <a:pt x="223" y="467"/>
                    <a:pt x="499" y="467"/>
                  </a:cubicBezTo>
                  <a:cubicBezTo>
                    <a:pt x="774" y="467"/>
                    <a:pt x="998" y="395"/>
                    <a:pt x="998" y="307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2DDEF5D3-BCC8-4B7A-AF60-2EC558C8D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795588"/>
              <a:ext cx="625475" cy="292100"/>
            </a:xfrm>
            <a:custGeom>
              <a:avLst/>
              <a:gdLst>
                <a:gd name="T0" fmla="*/ 0 w 998"/>
                <a:gd name="T1" fmla="*/ 307 h 467"/>
                <a:gd name="T2" fmla="*/ 499 w 998"/>
                <a:gd name="T3" fmla="*/ 467 h 467"/>
                <a:gd name="T4" fmla="*/ 998 w 998"/>
                <a:gd name="T5" fmla="*/ 307 h 467"/>
                <a:gd name="T6" fmla="*/ 998 w 998"/>
                <a:gd name="T7" fmla="*/ 0 h 467"/>
                <a:gd name="T8" fmla="*/ 0 w 998"/>
                <a:gd name="T9" fmla="*/ 0 h 467"/>
                <a:gd name="T10" fmla="*/ 0 w 998"/>
                <a:gd name="T11" fmla="*/ 30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467">
                  <a:moveTo>
                    <a:pt x="0" y="307"/>
                  </a:moveTo>
                  <a:cubicBezTo>
                    <a:pt x="0" y="395"/>
                    <a:pt x="223" y="467"/>
                    <a:pt x="499" y="467"/>
                  </a:cubicBezTo>
                  <a:cubicBezTo>
                    <a:pt x="774" y="467"/>
                    <a:pt x="998" y="395"/>
                    <a:pt x="998" y="307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noFill/>
            <a:ln w="333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EE799345-99CA-4400-9211-97E1CF021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438" y="2695575"/>
              <a:ext cx="625475" cy="2000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Oval 16">
              <a:extLst>
                <a:ext uri="{FF2B5EF4-FFF2-40B4-BE49-F238E27FC236}">
                  <a16:creationId xmlns:a16="http://schemas.microsoft.com/office/drawing/2014/main" id="{CCC75D5F-4FD4-43CC-9795-988E7F5E86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438" y="2695575"/>
              <a:ext cx="625475" cy="200025"/>
            </a:xfrm>
            <a:prstGeom prst="ellipse">
              <a:avLst/>
            </a:prstGeom>
            <a:noFill/>
            <a:ln w="333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17">
              <a:extLst>
                <a:ext uri="{FF2B5EF4-FFF2-40B4-BE49-F238E27FC236}">
                  <a16:creationId xmlns:a16="http://schemas.microsoft.com/office/drawing/2014/main" id="{33C439D0-3E69-4DF7-8AD4-1E35513C4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888" y="3155950"/>
              <a:ext cx="28575" cy="168275"/>
            </a:xfrm>
            <a:custGeom>
              <a:avLst/>
              <a:gdLst>
                <a:gd name="T0" fmla="*/ 0 w 46"/>
                <a:gd name="T1" fmla="*/ 239 h 269"/>
                <a:gd name="T2" fmla="*/ 46 w 46"/>
                <a:gd name="T3" fmla="*/ 239 h 269"/>
                <a:gd name="T4" fmla="*/ 46 w 46"/>
                <a:gd name="T5" fmla="*/ 29 h 269"/>
                <a:gd name="T6" fmla="*/ 0 w 46"/>
                <a:gd name="T7" fmla="*/ 29 h 269"/>
                <a:gd name="T8" fmla="*/ 0 w 46"/>
                <a:gd name="T9" fmla="*/ 23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9">
                  <a:moveTo>
                    <a:pt x="0" y="239"/>
                  </a:moveTo>
                  <a:cubicBezTo>
                    <a:pt x="0" y="267"/>
                    <a:pt x="46" y="269"/>
                    <a:pt x="46" y="239"/>
                  </a:cubicBezTo>
                  <a:lnTo>
                    <a:pt x="46" y="29"/>
                  </a:lnTo>
                  <a:cubicBezTo>
                    <a:pt x="46" y="2"/>
                    <a:pt x="0" y="0"/>
                    <a:pt x="0" y="29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18">
              <a:extLst>
                <a:ext uri="{FF2B5EF4-FFF2-40B4-BE49-F238E27FC236}">
                  <a16:creationId xmlns:a16="http://schemas.microsoft.com/office/drawing/2014/main" id="{015EE8C2-FAA9-4F77-BAB0-E73292FC4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638" y="3155950"/>
              <a:ext cx="28575" cy="168275"/>
            </a:xfrm>
            <a:custGeom>
              <a:avLst/>
              <a:gdLst>
                <a:gd name="T0" fmla="*/ 0 w 46"/>
                <a:gd name="T1" fmla="*/ 239 h 269"/>
                <a:gd name="T2" fmla="*/ 46 w 46"/>
                <a:gd name="T3" fmla="*/ 239 h 269"/>
                <a:gd name="T4" fmla="*/ 46 w 46"/>
                <a:gd name="T5" fmla="*/ 29 h 269"/>
                <a:gd name="T6" fmla="*/ 0 w 46"/>
                <a:gd name="T7" fmla="*/ 29 h 269"/>
                <a:gd name="T8" fmla="*/ 0 w 46"/>
                <a:gd name="T9" fmla="*/ 23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9">
                  <a:moveTo>
                    <a:pt x="0" y="239"/>
                  </a:moveTo>
                  <a:cubicBezTo>
                    <a:pt x="0" y="267"/>
                    <a:pt x="46" y="269"/>
                    <a:pt x="46" y="239"/>
                  </a:cubicBezTo>
                  <a:lnTo>
                    <a:pt x="46" y="29"/>
                  </a:lnTo>
                  <a:cubicBezTo>
                    <a:pt x="46" y="2"/>
                    <a:pt x="0" y="0"/>
                    <a:pt x="0" y="29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26C79622-7EDE-4B94-ABE7-BA0A687ED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3155950"/>
              <a:ext cx="28575" cy="168275"/>
            </a:xfrm>
            <a:custGeom>
              <a:avLst/>
              <a:gdLst>
                <a:gd name="T0" fmla="*/ 0 w 46"/>
                <a:gd name="T1" fmla="*/ 239 h 269"/>
                <a:gd name="T2" fmla="*/ 46 w 46"/>
                <a:gd name="T3" fmla="*/ 239 h 269"/>
                <a:gd name="T4" fmla="*/ 46 w 46"/>
                <a:gd name="T5" fmla="*/ 29 h 269"/>
                <a:gd name="T6" fmla="*/ 0 w 46"/>
                <a:gd name="T7" fmla="*/ 29 h 269"/>
                <a:gd name="T8" fmla="*/ 0 w 46"/>
                <a:gd name="T9" fmla="*/ 23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9">
                  <a:moveTo>
                    <a:pt x="0" y="239"/>
                  </a:moveTo>
                  <a:cubicBezTo>
                    <a:pt x="0" y="267"/>
                    <a:pt x="46" y="269"/>
                    <a:pt x="46" y="239"/>
                  </a:cubicBezTo>
                  <a:lnTo>
                    <a:pt x="46" y="29"/>
                  </a:lnTo>
                  <a:cubicBezTo>
                    <a:pt x="46" y="2"/>
                    <a:pt x="0" y="0"/>
                    <a:pt x="0" y="29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A2596943-9AAE-461E-B41E-69E8B0FC4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863" y="3182938"/>
              <a:ext cx="22225" cy="107950"/>
            </a:xfrm>
            <a:custGeom>
              <a:avLst/>
              <a:gdLst>
                <a:gd name="T0" fmla="*/ 0 w 36"/>
                <a:gd name="T1" fmla="*/ 155 h 174"/>
                <a:gd name="T2" fmla="*/ 36 w 36"/>
                <a:gd name="T3" fmla="*/ 155 h 174"/>
                <a:gd name="T4" fmla="*/ 36 w 36"/>
                <a:gd name="T5" fmla="*/ 19 h 174"/>
                <a:gd name="T6" fmla="*/ 0 w 36"/>
                <a:gd name="T7" fmla="*/ 19 h 174"/>
                <a:gd name="T8" fmla="*/ 0 w 36"/>
                <a:gd name="T9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4">
                  <a:moveTo>
                    <a:pt x="0" y="155"/>
                  </a:moveTo>
                  <a:cubicBezTo>
                    <a:pt x="0" y="173"/>
                    <a:pt x="36" y="174"/>
                    <a:pt x="36" y="155"/>
                  </a:cubicBezTo>
                  <a:lnTo>
                    <a:pt x="36" y="19"/>
                  </a:lnTo>
                  <a:cubicBezTo>
                    <a:pt x="36" y="1"/>
                    <a:pt x="0" y="0"/>
                    <a:pt x="0" y="19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652842D7-823E-454D-923D-375ECD485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888" y="3155950"/>
              <a:ext cx="28575" cy="168275"/>
            </a:xfrm>
            <a:custGeom>
              <a:avLst/>
              <a:gdLst>
                <a:gd name="T0" fmla="*/ 0 w 46"/>
                <a:gd name="T1" fmla="*/ 239 h 269"/>
                <a:gd name="T2" fmla="*/ 46 w 46"/>
                <a:gd name="T3" fmla="*/ 239 h 269"/>
                <a:gd name="T4" fmla="*/ 46 w 46"/>
                <a:gd name="T5" fmla="*/ 29 h 269"/>
                <a:gd name="T6" fmla="*/ 0 w 46"/>
                <a:gd name="T7" fmla="*/ 29 h 269"/>
                <a:gd name="T8" fmla="*/ 0 w 46"/>
                <a:gd name="T9" fmla="*/ 23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9">
                  <a:moveTo>
                    <a:pt x="0" y="239"/>
                  </a:moveTo>
                  <a:cubicBezTo>
                    <a:pt x="0" y="267"/>
                    <a:pt x="46" y="269"/>
                    <a:pt x="46" y="239"/>
                  </a:cubicBezTo>
                  <a:lnTo>
                    <a:pt x="46" y="29"/>
                  </a:lnTo>
                  <a:cubicBezTo>
                    <a:pt x="46" y="2"/>
                    <a:pt x="0" y="0"/>
                    <a:pt x="0" y="29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7AF54FEA-C376-447F-89F4-BC9C2C105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638" y="3155950"/>
              <a:ext cx="28575" cy="168275"/>
            </a:xfrm>
            <a:custGeom>
              <a:avLst/>
              <a:gdLst>
                <a:gd name="T0" fmla="*/ 0 w 46"/>
                <a:gd name="T1" fmla="*/ 239 h 269"/>
                <a:gd name="T2" fmla="*/ 46 w 46"/>
                <a:gd name="T3" fmla="*/ 239 h 269"/>
                <a:gd name="T4" fmla="*/ 46 w 46"/>
                <a:gd name="T5" fmla="*/ 29 h 269"/>
                <a:gd name="T6" fmla="*/ 0 w 46"/>
                <a:gd name="T7" fmla="*/ 29 h 269"/>
                <a:gd name="T8" fmla="*/ 0 w 46"/>
                <a:gd name="T9" fmla="*/ 23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9">
                  <a:moveTo>
                    <a:pt x="0" y="239"/>
                  </a:moveTo>
                  <a:cubicBezTo>
                    <a:pt x="0" y="267"/>
                    <a:pt x="46" y="269"/>
                    <a:pt x="46" y="239"/>
                  </a:cubicBezTo>
                  <a:lnTo>
                    <a:pt x="46" y="29"/>
                  </a:lnTo>
                  <a:cubicBezTo>
                    <a:pt x="46" y="2"/>
                    <a:pt x="0" y="0"/>
                    <a:pt x="0" y="29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3B68BBA9-A70A-4904-9826-2A0A2681B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3155950"/>
              <a:ext cx="28575" cy="168275"/>
            </a:xfrm>
            <a:custGeom>
              <a:avLst/>
              <a:gdLst>
                <a:gd name="T0" fmla="*/ 0 w 46"/>
                <a:gd name="T1" fmla="*/ 239 h 269"/>
                <a:gd name="T2" fmla="*/ 46 w 46"/>
                <a:gd name="T3" fmla="*/ 239 h 269"/>
                <a:gd name="T4" fmla="*/ 46 w 46"/>
                <a:gd name="T5" fmla="*/ 29 h 269"/>
                <a:gd name="T6" fmla="*/ 0 w 46"/>
                <a:gd name="T7" fmla="*/ 29 h 269"/>
                <a:gd name="T8" fmla="*/ 0 w 46"/>
                <a:gd name="T9" fmla="*/ 23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9">
                  <a:moveTo>
                    <a:pt x="0" y="239"/>
                  </a:moveTo>
                  <a:cubicBezTo>
                    <a:pt x="0" y="267"/>
                    <a:pt x="46" y="269"/>
                    <a:pt x="46" y="239"/>
                  </a:cubicBezTo>
                  <a:lnTo>
                    <a:pt x="46" y="29"/>
                  </a:lnTo>
                  <a:cubicBezTo>
                    <a:pt x="46" y="2"/>
                    <a:pt x="0" y="0"/>
                    <a:pt x="0" y="29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4">
              <a:extLst>
                <a:ext uri="{FF2B5EF4-FFF2-40B4-BE49-F238E27FC236}">
                  <a16:creationId xmlns:a16="http://schemas.microsoft.com/office/drawing/2014/main" id="{31A5E1BA-FB44-4AE4-9851-79BC4D937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863" y="3182938"/>
              <a:ext cx="22225" cy="107950"/>
            </a:xfrm>
            <a:custGeom>
              <a:avLst/>
              <a:gdLst>
                <a:gd name="T0" fmla="*/ 0 w 36"/>
                <a:gd name="T1" fmla="*/ 155 h 174"/>
                <a:gd name="T2" fmla="*/ 36 w 36"/>
                <a:gd name="T3" fmla="*/ 155 h 174"/>
                <a:gd name="T4" fmla="*/ 36 w 36"/>
                <a:gd name="T5" fmla="*/ 19 h 174"/>
                <a:gd name="T6" fmla="*/ 0 w 36"/>
                <a:gd name="T7" fmla="*/ 19 h 174"/>
                <a:gd name="T8" fmla="*/ 0 w 36"/>
                <a:gd name="T9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4">
                  <a:moveTo>
                    <a:pt x="0" y="155"/>
                  </a:moveTo>
                  <a:cubicBezTo>
                    <a:pt x="0" y="173"/>
                    <a:pt x="36" y="174"/>
                    <a:pt x="36" y="155"/>
                  </a:cubicBezTo>
                  <a:lnTo>
                    <a:pt x="36" y="19"/>
                  </a:lnTo>
                  <a:cubicBezTo>
                    <a:pt x="36" y="1"/>
                    <a:pt x="0" y="0"/>
                    <a:pt x="0" y="19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5">
              <a:extLst>
                <a:ext uri="{FF2B5EF4-FFF2-40B4-BE49-F238E27FC236}">
                  <a16:creationId xmlns:a16="http://schemas.microsoft.com/office/drawing/2014/main" id="{EE352355-A88D-4332-BB1C-AB5DCFE30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2776538"/>
              <a:ext cx="49213" cy="30162"/>
            </a:xfrm>
            <a:custGeom>
              <a:avLst/>
              <a:gdLst>
                <a:gd name="T0" fmla="*/ 39 w 79"/>
                <a:gd name="T1" fmla="*/ 0 h 50"/>
                <a:gd name="T2" fmla="*/ 39 w 79"/>
                <a:gd name="T3" fmla="*/ 50 h 50"/>
                <a:gd name="T4" fmla="*/ 39 w 79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0">
                  <a:moveTo>
                    <a:pt x="39" y="0"/>
                  </a:moveTo>
                  <a:cubicBezTo>
                    <a:pt x="0" y="0"/>
                    <a:pt x="0" y="50"/>
                    <a:pt x="39" y="50"/>
                  </a:cubicBezTo>
                  <a:cubicBezTo>
                    <a:pt x="79" y="50"/>
                    <a:pt x="79" y="0"/>
                    <a:pt x="39" y="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6">
              <a:extLst>
                <a:ext uri="{FF2B5EF4-FFF2-40B4-BE49-F238E27FC236}">
                  <a16:creationId xmlns:a16="http://schemas.microsoft.com/office/drawing/2014/main" id="{3B7DB119-2177-4B62-A4E8-896037D26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2746375"/>
              <a:ext cx="49213" cy="31750"/>
            </a:xfrm>
            <a:custGeom>
              <a:avLst/>
              <a:gdLst>
                <a:gd name="T0" fmla="*/ 39 w 79"/>
                <a:gd name="T1" fmla="*/ 0 h 50"/>
                <a:gd name="T2" fmla="*/ 39 w 79"/>
                <a:gd name="T3" fmla="*/ 50 h 50"/>
                <a:gd name="T4" fmla="*/ 39 w 79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0">
                  <a:moveTo>
                    <a:pt x="39" y="0"/>
                  </a:moveTo>
                  <a:cubicBezTo>
                    <a:pt x="0" y="0"/>
                    <a:pt x="0" y="50"/>
                    <a:pt x="39" y="50"/>
                  </a:cubicBezTo>
                  <a:cubicBezTo>
                    <a:pt x="79" y="50"/>
                    <a:pt x="79" y="0"/>
                    <a:pt x="39" y="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407BF12B-2E91-43A7-AA28-62C1170EA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2801938"/>
              <a:ext cx="49213" cy="31750"/>
            </a:xfrm>
            <a:custGeom>
              <a:avLst/>
              <a:gdLst>
                <a:gd name="T0" fmla="*/ 39 w 79"/>
                <a:gd name="T1" fmla="*/ 51 h 51"/>
                <a:gd name="T2" fmla="*/ 39 w 79"/>
                <a:gd name="T3" fmla="*/ 0 h 51"/>
                <a:gd name="T4" fmla="*/ 39 w 79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1">
                  <a:moveTo>
                    <a:pt x="39" y="51"/>
                  </a:moveTo>
                  <a:cubicBezTo>
                    <a:pt x="79" y="51"/>
                    <a:pt x="79" y="0"/>
                    <a:pt x="39" y="0"/>
                  </a:cubicBezTo>
                  <a:cubicBezTo>
                    <a:pt x="0" y="0"/>
                    <a:pt x="0" y="51"/>
                    <a:pt x="39" y="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91AC974A-3CA1-4A71-BFF1-2172C1DB6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2776538"/>
              <a:ext cx="49213" cy="30162"/>
            </a:xfrm>
            <a:custGeom>
              <a:avLst/>
              <a:gdLst>
                <a:gd name="T0" fmla="*/ 40 w 79"/>
                <a:gd name="T1" fmla="*/ 0 h 50"/>
                <a:gd name="T2" fmla="*/ 40 w 79"/>
                <a:gd name="T3" fmla="*/ 50 h 50"/>
                <a:gd name="T4" fmla="*/ 40 w 79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0">
                  <a:moveTo>
                    <a:pt x="40" y="0"/>
                  </a:moveTo>
                  <a:cubicBezTo>
                    <a:pt x="0" y="0"/>
                    <a:pt x="0" y="50"/>
                    <a:pt x="40" y="50"/>
                  </a:cubicBezTo>
                  <a:cubicBezTo>
                    <a:pt x="79" y="50"/>
                    <a:pt x="79" y="0"/>
                    <a:pt x="40" y="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9">
              <a:extLst>
                <a:ext uri="{FF2B5EF4-FFF2-40B4-BE49-F238E27FC236}">
                  <a16:creationId xmlns:a16="http://schemas.microsoft.com/office/drawing/2014/main" id="{9289E9A0-236E-425C-9524-AC124E969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2776538"/>
              <a:ext cx="49213" cy="30162"/>
            </a:xfrm>
            <a:custGeom>
              <a:avLst/>
              <a:gdLst>
                <a:gd name="T0" fmla="*/ 39 w 79"/>
                <a:gd name="T1" fmla="*/ 0 h 50"/>
                <a:gd name="T2" fmla="*/ 39 w 79"/>
                <a:gd name="T3" fmla="*/ 50 h 50"/>
                <a:gd name="T4" fmla="*/ 39 w 79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0">
                  <a:moveTo>
                    <a:pt x="39" y="0"/>
                  </a:moveTo>
                  <a:cubicBezTo>
                    <a:pt x="0" y="0"/>
                    <a:pt x="0" y="50"/>
                    <a:pt x="39" y="50"/>
                  </a:cubicBezTo>
                  <a:cubicBezTo>
                    <a:pt x="79" y="50"/>
                    <a:pt x="79" y="0"/>
                    <a:pt x="39" y="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id="{CFBE57C1-3B07-4311-A9AB-B6D8E7875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2746375"/>
              <a:ext cx="49213" cy="31750"/>
            </a:xfrm>
            <a:custGeom>
              <a:avLst/>
              <a:gdLst>
                <a:gd name="T0" fmla="*/ 39 w 79"/>
                <a:gd name="T1" fmla="*/ 0 h 50"/>
                <a:gd name="T2" fmla="*/ 39 w 79"/>
                <a:gd name="T3" fmla="*/ 50 h 50"/>
                <a:gd name="T4" fmla="*/ 39 w 79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0">
                  <a:moveTo>
                    <a:pt x="39" y="0"/>
                  </a:moveTo>
                  <a:cubicBezTo>
                    <a:pt x="0" y="0"/>
                    <a:pt x="0" y="50"/>
                    <a:pt x="39" y="50"/>
                  </a:cubicBezTo>
                  <a:cubicBezTo>
                    <a:pt x="79" y="50"/>
                    <a:pt x="79" y="0"/>
                    <a:pt x="39" y="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EE502BC0-8901-47D8-9497-C91C99919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2801938"/>
              <a:ext cx="49213" cy="31750"/>
            </a:xfrm>
            <a:custGeom>
              <a:avLst/>
              <a:gdLst>
                <a:gd name="T0" fmla="*/ 39 w 79"/>
                <a:gd name="T1" fmla="*/ 51 h 51"/>
                <a:gd name="T2" fmla="*/ 39 w 79"/>
                <a:gd name="T3" fmla="*/ 0 h 51"/>
                <a:gd name="T4" fmla="*/ 39 w 79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1">
                  <a:moveTo>
                    <a:pt x="39" y="51"/>
                  </a:moveTo>
                  <a:cubicBezTo>
                    <a:pt x="79" y="51"/>
                    <a:pt x="79" y="0"/>
                    <a:pt x="39" y="0"/>
                  </a:cubicBezTo>
                  <a:cubicBezTo>
                    <a:pt x="0" y="0"/>
                    <a:pt x="0" y="51"/>
                    <a:pt x="39" y="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D176E673-69A6-449A-ABB4-2241C9B1E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2776538"/>
              <a:ext cx="49213" cy="30162"/>
            </a:xfrm>
            <a:custGeom>
              <a:avLst/>
              <a:gdLst>
                <a:gd name="T0" fmla="*/ 40 w 79"/>
                <a:gd name="T1" fmla="*/ 0 h 50"/>
                <a:gd name="T2" fmla="*/ 40 w 79"/>
                <a:gd name="T3" fmla="*/ 50 h 50"/>
                <a:gd name="T4" fmla="*/ 40 w 79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0">
                  <a:moveTo>
                    <a:pt x="40" y="0"/>
                  </a:moveTo>
                  <a:cubicBezTo>
                    <a:pt x="0" y="0"/>
                    <a:pt x="0" y="50"/>
                    <a:pt x="40" y="50"/>
                  </a:cubicBezTo>
                  <a:cubicBezTo>
                    <a:pt x="79" y="50"/>
                    <a:pt x="79" y="0"/>
                    <a:pt x="40" y="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3">
              <a:extLst>
                <a:ext uri="{FF2B5EF4-FFF2-40B4-BE49-F238E27FC236}">
                  <a16:creationId xmlns:a16="http://schemas.microsoft.com/office/drawing/2014/main" id="{B43E5B69-48FC-42D0-AB03-159148743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954338"/>
              <a:ext cx="625475" cy="588962"/>
            </a:xfrm>
            <a:custGeom>
              <a:avLst/>
              <a:gdLst>
                <a:gd name="T0" fmla="*/ 0 w 998"/>
                <a:gd name="T1" fmla="*/ 773 h 941"/>
                <a:gd name="T2" fmla="*/ 499 w 998"/>
                <a:gd name="T3" fmla="*/ 941 h 941"/>
                <a:gd name="T4" fmla="*/ 998 w 998"/>
                <a:gd name="T5" fmla="*/ 773 h 941"/>
                <a:gd name="T6" fmla="*/ 998 w 998"/>
                <a:gd name="T7" fmla="*/ 0 h 941"/>
                <a:gd name="T8" fmla="*/ 0 w 998"/>
                <a:gd name="T9" fmla="*/ 0 h 941"/>
                <a:gd name="T10" fmla="*/ 0 w 998"/>
                <a:gd name="T11" fmla="*/ 7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941">
                  <a:moveTo>
                    <a:pt x="0" y="773"/>
                  </a:moveTo>
                  <a:cubicBezTo>
                    <a:pt x="0" y="866"/>
                    <a:pt x="223" y="941"/>
                    <a:pt x="499" y="941"/>
                  </a:cubicBezTo>
                  <a:cubicBezTo>
                    <a:pt x="774" y="941"/>
                    <a:pt x="998" y="866"/>
                    <a:pt x="998" y="773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77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34">
              <a:extLst>
                <a:ext uri="{FF2B5EF4-FFF2-40B4-BE49-F238E27FC236}">
                  <a16:creationId xmlns:a16="http://schemas.microsoft.com/office/drawing/2014/main" id="{76A8837D-C6B4-4DD6-86BA-564D5ED72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954338"/>
              <a:ext cx="625475" cy="588962"/>
            </a:xfrm>
            <a:custGeom>
              <a:avLst/>
              <a:gdLst>
                <a:gd name="T0" fmla="*/ 0 w 998"/>
                <a:gd name="T1" fmla="*/ 773 h 941"/>
                <a:gd name="T2" fmla="*/ 499 w 998"/>
                <a:gd name="T3" fmla="*/ 941 h 941"/>
                <a:gd name="T4" fmla="*/ 998 w 998"/>
                <a:gd name="T5" fmla="*/ 773 h 941"/>
                <a:gd name="T6" fmla="*/ 998 w 998"/>
                <a:gd name="T7" fmla="*/ 0 h 941"/>
                <a:gd name="T8" fmla="*/ 0 w 998"/>
                <a:gd name="T9" fmla="*/ 0 h 941"/>
                <a:gd name="T10" fmla="*/ 0 w 998"/>
                <a:gd name="T11" fmla="*/ 7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941">
                  <a:moveTo>
                    <a:pt x="0" y="773"/>
                  </a:moveTo>
                  <a:cubicBezTo>
                    <a:pt x="0" y="866"/>
                    <a:pt x="223" y="941"/>
                    <a:pt x="499" y="941"/>
                  </a:cubicBezTo>
                  <a:cubicBezTo>
                    <a:pt x="774" y="941"/>
                    <a:pt x="998" y="866"/>
                    <a:pt x="998" y="773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773"/>
                  </a:lnTo>
                  <a:close/>
                </a:path>
              </a:pathLst>
            </a:custGeom>
            <a:noFill/>
            <a:ln w="333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Oval 35">
              <a:extLst>
                <a:ext uri="{FF2B5EF4-FFF2-40B4-BE49-F238E27FC236}">
                  <a16:creationId xmlns:a16="http://schemas.microsoft.com/office/drawing/2014/main" id="{30D12256-45FD-4EB8-9605-B0C19462E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438" y="2847975"/>
              <a:ext cx="625475" cy="21113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36">
              <a:extLst>
                <a:ext uri="{FF2B5EF4-FFF2-40B4-BE49-F238E27FC236}">
                  <a16:creationId xmlns:a16="http://schemas.microsoft.com/office/drawing/2014/main" id="{7D049AAF-96FF-49C8-889F-484004CB9C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438" y="2847975"/>
              <a:ext cx="625475" cy="211137"/>
            </a:xfrm>
            <a:prstGeom prst="ellipse">
              <a:avLst/>
            </a:prstGeom>
            <a:noFill/>
            <a:ln w="333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37">
              <a:extLst>
                <a:ext uri="{FF2B5EF4-FFF2-40B4-BE49-F238E27FC236}">
                  <a16:creationId xmlns:a16="http://schemas.microsoft.com/office/drawing/2014/main" id="{AE5AC3A0-C3DC-4D53-B3C7-548F4B6767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795588"/>
              <a:ext cx="625475" cy="292100"/>
            </a:xfrm>
            <a:custGeom>
              <a:avLst/>
              <a:gdLst>
                <a:gd name="T0" fmla="*/ 0 w 998"/>
                <a:gd name="T1" fmla="*/ 307 h 467"/>
                <a:gd name="T2" fmla="*/ 499 w 998"/>
                <a:gd name="T3" fmla="*/ 467 h 467"/>
                <a:gd name="T4" fmla="*/ 998 w 998"/>
                <a:gd name="T5" fmla="*/ 307 h 467"/>
                <a:gd name="T6" fmla="*/ 998 w 998"/>
                <a:gd name="T7" fmla="*/ 0 h 467"/>
                <a:gd name="T8" fmla="*/ 0 w 998"/>
                <a:gd name="T9" fmla="*/ 0 h 467"/>
                <a:gd name="T10" fmla="*/ 0 w 998"/>
                <a:gd name="T11" fmla="*/ 30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467">
                  <a:moveTo>
                    <a:pt x="0" y="307"/>
                  </a:moveTo>
                  <a:cubicBezTo>
                    <a:pt x="0" y="395"/>
                    <a:pt x="223" y="467"/>
                    <a:pt x="499" y="467"/>
                  </a:cubicBezTo>
                  <a:cubicBezTo>
                    <a:pt x="774" y="467"/>
                    <a:pt x="998" y="395"/>
                    <a:pt x="998" y="307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38">
              <a:extLst>
                <a:ext uri="{FF2B5EF4-FFF2-40B4-BE49-F238E27FC236}">
                  <a16:creationId xmlns:a16="http://schemas.microsoft.com/office/drawing/2014/main" id="{8B89D4B3-B20F-43D8-A2B1-C1014965E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795588"/>
              <a:ext cx="625475" cy="292100"/>
            </a:xfrm>
            <a:custGeom>
              <a:avLst/>
              <a:gdLst>
                <a:gd name="T0" fmla="*/ 0 w 998"/>
                <a:gd name="T1" fmla="*/ 307 h 467"/>
                <a:gd name="T2" fmla="*/ 499 w 998"/>
                <a:gd name="T3" fmla="*/ 467 h 467"/>
                <a:gd name="T4" fmla="*/ 998 w 998"/>
                <a:gd name="T5" fmla="*/ 307 h 467"/>
                <a:gd name="T6" fmla="*/ 998 w 998"/>
                <a:gd name="T7" fmla="*/ 0 h 467"/>
                <a:gd name="T8" fmla="*/ 0 w 998"/>
                <a:gd name="T9" fmla="*/ 0 h 467"/>
                <a:gd name="T10" fmla="*/ 0 w 998"/>
                <a:gd name="T11" fmla="*/ 30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467">
                  <a:moveTo>
                    <a:pt x="0" y="307"/>
                  </a:moveTo>
                  <a:cubicBezTo>
                    <a:pt x="0" y="395"/>
                    <a:pt x="223" y="467"/>
                    <a:pt x="499" y="467"/>
                  </a:cubicBezTo>
                  <a:cubicBezTo>
                    <a:pt x="774" y="467"/>
                    <a:pt x="998" y="395"/>
                    <a:pt x="998" y="307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noFill/>
            <a:ln w="333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39">
              <a:extLst>
                <a:ext uri="{FF2B5EF4-FFF2-40B4-BE49-F238E27FC236}">
                  <a16:creationId xmlns:a16="http://schemas.microsoft.com/office/drawing/2014/main" id="{9ABF6429-E9D5-426C-93C4-6BF0B9597C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438" y="2695575"/>
              <a:ext cx="625475" cy="2000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Oval 40">
              <a:extLst>
                <a:ext uri="{FF2B5EF4-FFF2-40B4-BE49-F238E27FC236}">
                  <a16:creationId xmlns:a16="http://schemas.microsoft.com/office/drawing/2014/main" id="{CAF25636-F3CC-4EFB-93FD-4D72AF67A5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438" y="2695575"/>
              <a:ext cx="625475" cy="200025"/>
            </a:xfrm>
            <a:prstGeom prst="ellipse">
              <a:avLst/>
            </a:prstGeom>
            <a:noFill/>
            <a:ln w="333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1">
              <a:extLst>
                <a:ext uri="{FF2B5EF4-FFF2-40B4-BE49-F238E27FC236}">
                  <a16:creationId xmlns:a16="http://schemas.microsoft.com/office/drawing/2014/main" id="{69A87C10-FAA1-4FFB-B99E-EB4B3BA8B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888" y="3155950"/>
              <a:ext cx="28575" cy="168275"/>
            </a:xfrm>
            <a:custGeom>
              <a:avLst/>
              <a:gdLst>
                <a:gd name="T0" fmla="*/ 0 w 46"/>
                <a:gd name="T1" fmla="*/ 239 h 269"/>
                <a:gd name="T2" fmla="*/ 46 w 46"/>
                <a:gd name="T3" fmla="*/ 239 h 269"/>
                <a:gd name="T4" fmla="*/ 46 w 46"/>
                <a:gd name="T5" fmla="*/ 29 h 269"/>
                <a:gd name="T6" fmla="*/ 0 w 46"/>
                <a:gd name="T7" fmla="*/ 29 h 269"/>
                <a:gd name="T8" fmla="*/ 0 w 46"/>
                <a:gd name="T9" fmla="*/ 23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9">
                  <a:moveTo>
                    <a:pt x="0" y="239"/>
                  </a:moveTo>
                  <a:cubicBezTo>
                    <a:pt x="0" y="267"/>
                    <a:pt x="46" y="269"/>
                    <a:pt x="46" y="239"/>
                  </a:cubicBezTo>
                  <a:lnTo>
                    <a:pt x="46" y="29"/>
                  </a:lnTo>
                  <a:cubicBezTo>
                    <a:pt x="46" y="2"/>
                    <a:pt x="0" y="0"/>
                    <a:pt x="0" y="29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2">
              <a:extLst>
                <a:ext uri="{FF2B5EF4-FFF2-40B4-BE49-F238E27FC236}">
                  <a16:creationId xmlns:a16="http://schemas.microsoft.com/office/drawing/2014/main" id="{3C4CAB0B-1160-4230-96DC-F8D034A69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638" y="3155950"/>
              <a:ext cx="28575" cy="168275"/>
            </a:xfrm>
            <a:custGeom>
              <a:avLst/>
              <a:gdLst>
                <a:gd name="T0" fmla="*/ 0 w 46"/>
                <a:gd name="T1" fmla="*/ 239 h 269"/>
                <a:gd name="T2" fmla="*/ 46 w 46"/>
                <a:gd name="T3" fmla="*/ 239 h 269"/>
                <a:gd name="T4" fmla="*/ 46 w 46"/>
                <a:gd name="T5" fmla="*/ 29 h 269"/>
                <a:gd name="T6" fmla="*/ 0 w 46"/>
                <a:gd name="T7" fmla="*/ 29 h 269"/>
                <a:gd name="T8" fmla="*/ 0 w 46"/>
                <a:gd name="T9" fmla="*/ 23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9">
                  <a:moveTo>
                    <a:pt x="0" y="239"/>
                  </a:moveTo>
                  <a:cubicBezTo>
                    <a:pt x="0" y="267"/>
                    <a:pt x="46" y="269"/>
                    <a:pt x="46" y="239"/>
                  </a:cubicBezTo>
                  <a:lnTo>
                    <a:pt x="46" y="29"/>
                  </a:lnTo>
                  <a:cubicBezTo>
                    <a:pt x="46" y="2"/>
                    <a:pt x="0" y="0"/>
                    <a:pt x="0" y="29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3">
              <a:extLst>
                <a:ext uri="{FF2B5EF4-FFF2-40B4-BE49-F238E27FC236}">
                  <a16:creationId xmlns:a16="http://schemas.microsoft.com/office/drawing/2014/main" id="{7180B7A4-4C0D-4FEE-9686-F0033A428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3155950"/>
              <a:ext cx="28575" cy="168275"/>
            </a:xfrm>
            <a:custGeom>
              <a:avLst/>
              <a:gdLst>
                <a:gd name="T0" fmla="*/ 0 w 46"/>
                <a:gd name="T1" fmla="*/ 239 h 269"/>
                <a:gd name="T2" fmla="*/ 46 w 46"/>
                <a:gd name="T3" fmla="*/ 239 h 269"/>
                <a:gd name="T4" fmla="*/ 46 w 46"/>
                <a:gd name="T5" fmla="*/ 29 h 269"/>
                <a:gd name="T6" fmla="*/ 0 w 46"/>
                <a:gd name="T7" fmla="*/ 29 h 269"/>
                <a:gd name="T8" fmla="*/ 0 w 46"/>
                <a:gd name="T9" fmla="*/ 23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9">
                  <a:moveTo>
                    <a:pt x="0" y="239"/>
                  </a:moveTo>
                  <a:cubicBezTo>
                    <a:pt x="0" y="267"/>
                    <a:pt x="46" y="269"/>
                    <a:pt x="46" y="239"/>
                  </a:cubicBezTo>
                  <a:lnTo>
                    <a:pt x="46" y="29"/>
                  </a:lnTo>
                  <a:cubicBezTo>
                    <a:pt x="46" y="2"/>
                    <a:pt x="0" y="0"/>
                    <a:pt x="0" y="29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44">
              <a:extLst>
                <a:ext uri="{FF2B5EF4-FFF2-40B4-BE49-F238E27FC236}">
                  <a16:creationId xmlns:a16="http://schemas.microsoft.com/office/drawing/2014/main" id="{9017EEFB-6452-4D83-95A6-005F20DDB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863" y="3182938"/>
              <a:ext cx="22225" cy="107950"/>
            </a:xfrm>
            <a:custGeom>
              <a:avLst/>
              <a:gdLst>
                <a:gd name="T0" fmla="*/ 0 w 36"/>
                <a:gd name="T1" fmla="*/ 155 h 174"/>
                <a:gd name="T2" fmla="*/ 36 w 36"/>
                <a:gd name="T3" fmla="*/ 155 h 174"/>
                <a:gd name="T4" fmla="*/ 36 w 36"/>
                <a:gd name="T5" fmla="*/ 19 h 174"/>
                <a:gd name="T6" fmla="*/ 0 w 36"/>
                <a:gd name="T7" fmla="*/ 19 h 174"/>
                <a:gd name="T8" fmla="*/ 0 w 36"/>
                <a:gd name="T9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4">
                  <a:moveTo>
                    <a:pt x="0" y="155"/>
                  </a:moveTo>
                  <a:cubicBezTo>
                    <a:pt x="0" y="173"/>
                    <a:pt x="36" y="174"/>
                    <a:pt x="36" y="155"/>
                  </a:cubicBezTo>
                  <a:lnTo>
                    <a:pt x="36" y="19"/>
                  </a:lnTo>
                  <a:cubicBezTo>
                    <a:pt x="36" y="1"/>
                    <a:pt x="0" y="0"/>
                    <a:pt x="0" y="19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45">
              <a:extLst>
                <a:ext uri="{FF2B5EF4-FFF2-40B4-BE49-F238E27FC236}">
                  <a16:creationId xmlns:a16="http://schemas.microsoft.com/office/drawing/2014/main" id="{895D7AB2-19B7-4903-AE80-5CD0F8C83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2776538"/>
              <a:ext cx="49213" cy="30162"/>
            </a:xfrm>
            <a:custGeom>
              <a:avLst/>
              <a:gdLst>
                <a:gd name="T0" fmla="*/ 39 w 79"/>
                <a:gd name="T1" fmla="*/ 0 h 50"/>
                <a:gd name="T2" fmla="*/ 39 w 79"/>
                <a:gd name="T3" fmla="*/ 50 h 50"/>
                <a:gd name="T4" fmla="*/ 39 w 79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0">
                  <a:moveTo>
                    <a:pt x="39" y="0"/>
                  </a:moveTo>
                  <a:cubicBezTo>
                    <a:pt x="0" y="0"/>
                    <a:pt x="0" y="50"/>
                    <a:pt x="39" y="50"/>
                  </a:cubicBezTo>
                  <a:cubicBezTo>
                    <a:pt x="79" y="50"/>
                    <a:pt x="79" y="0"/>
                    <a:pt x="39" y="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46">
              <a:extLst>
                <a:ext uri="{FF2B5EF4-FFF2-40B4-BE49-F238E27FC236}">
                  <a16:creationId xmlns:a16="http://schemas.microsoft.com/office/drawing/2014/main" id="{F00AA3A1-3921-4D55-87F1-962841D74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2746375"/>
              <a:ext cx="49213" cy="31750"/>
            </a:xfrm>
            <a:custGeom>
              <a:avLst/>
              <a:gdLst>
                <a:gd name="T0" fmla="*/ 39 w 79"/>
                <a:gd name="T1" fmla="*/ 0 h 50"/>
                <a:gd name="T2" fmla="*/ 39 w 79"/>
                <a:gd name="T3" fmla="*/ 50 h 50"/>
                <a:gd name="T4" fmla="*/ 39 w 79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0">
                  <a:moveTo>
                    <a:pt x="39" y="0"/>
                  </a:moveTo>
                  <a:cubicBezTo>
                    <a:pt x="0" y="0"/>
                    <a:pt x="0" y="50"/>
                    <a:pt x="39" y="50"/>
                  </a:cubicBezTo>
                  <a:cubicBezTo>
                    <a:pt x="79" y="50"/>
                    <a:pt x="79" y="0"/>
                    <a:pt x="39" y="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47">
              <a:extLst>
                <a:ext uri="{FF2B5EF4-FFF2-40B4-BE49-F238E27FC236}">
                  <a16:creationId xmlns:a16="http://schemas.microsoft.com/office/drawing/2014/main" id="{EA44C79D-6481-49B7-8408-112070FA4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2801938"/>
              <a:ext cx="49213" cy="31750"/>
            </a:xfrm>
            <a:custGeom>
              <a:avLst/>
              <a:gdLst>
                <a:gd name="T0" fmla="*/ 39 w 79"/>
                <a:gd name="T1" fmla="*/ 51 h 51"/>
                <a:gd name="T2" fmla="*/ 39 w 79"/>
                <a:gd name="T3" fmla="*/ 0 h 51"/>
                <a:gd name="T4" fmla="*/ 39 w 79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1">
                  <a:moveTo>
                    <a:pt x="39" y="51"/>
                  </a:moveTo>
                  <a:cubicBezTo>
                    <a:pt x="79" y="51"/>
                    <a:pt x="79" y="0"/>
                    <a:pt x="39" y="0"/>
                  </a:cubicBezTo>
                  <a:cubicBezTo>
                    <a:pt x="0" y="0"/>
                    <a:pt x="0" y="51"/>
                    <a:pt x="39" y="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48">
              <a:extLst>
                <a:ext uri="{FF2B5EF4-FFF2-40B4-BE49-F238E27FC236}">
                  <a16:creationId xmlns:a16="http://schemas.microsoft.com/office/drawing/2014/main" id="{388D3CDD-8531-4937-90D7-77931FB80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2776538"/>
              <a:ext cx="49213" cy="30162"/>
            </a:xfrm>
            <a:custGeom>
              <a:avLst/>
              <a:gdLst>
                <a:gd name="T0" fmla="*/ 40 w 79"/>
                <a:gd name="T1" fmla="*/ 0 h 50"/>
                <a:gd name="T2" fmla="*/ 40 w 79"/>
                <a:gd name="T3" fmla="*/ 50 h 50"/>
                <a:gd name="T4" fmla="*/ 40 w 79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0">
                  <a:moveTo>
                    <a:pt x="40" y="0"/>
                  </a:moveTo>
                  <a:cubicBezTo>
                    <a:pt x="0" y="0"/>
                    <a:pt x="0" y="50"/>
                    <a:pt x="40" y="50"/>
                  </a:cubicBezTo>
                  <a:cubicBezTo>
                    <a:pt x="79" y="50"/>
                    <a:pt x="79" y="0"/>
                    <a:pt x="40" y="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49">
              <a:extLst>
                <a:ext uri="{FF2B5EF4-FFF2-40B4-BE49-F238E27FC236}">
                  <a16:creationId xmlns:a16="http://schemas.microsoft.com/office/drawing/2014/main" id="{C1B8ECA2-B049-47E7-8FC3-F8DD9050D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189288"/>
              <a:ext cx="25400" cy="95250"/>
            </a:xfrm>
            <a:custGeom>
              <a:avLst/>
              <a:gdLst>
                <a:gd name="T0" fmla="*/ 0 w 40"/>
                <a:gd name="T1" fmla="*/ 137 h 154"/>
                <a:gd name="T2" fmla="*/ 40 w 40"/>
                <a:gd name="T3" fmla="*/ 137 h 154"/>
                <a:gd name="T4" fmla="*/ 40 w 40"/>
                <a:gd name="T5" fmla="*/ 16 h 154"/>
                <a:gd name="T6" fmla="*/ 0 w 40"/>
                <a:gd name="T7" fmla="*/ 16 h 154"/>
                <a:gd name="T8" fmla="*/ 0 w 40"/>
                <a:gd name="T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54">
                  <a:moveTo>
                    <a:pt x="0" y="137"/>
                  </a:moveTo>
                  <a:cubicBezTo>
                    <a:pt x="0" y="153"/>
                    <a:pt x="40" y="154"/>
                    <a:pt x="40" y="137"/>
                  </a:cubicBezTo>
                  <a:lnTo>
                    <a:pt x="40" y="16"/>
                  </a:lnTo>
                  <a:cubicBezTo>
                    <a:pt x="40" y="0"/>
                    <a:pt x="0" y="0"/>
                    <a:pt x="0" y="16"/>
                  </a:cubicBez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25A21B8B-4AC0-4EBF-850D-047A704C1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954338"/>
              <a:ext cx="625475" cy="588962"/>
            </a:xfrm>
            <a:custGeom>
              <a:avLst/>
              <a:gdLst>
                <a:gd name="T0" fmla="*/ 0 w 998"/>
                <a:gd name="T1" fmla="*/ 773 h 941"/>
                <a:gd name="T2" fmla="*/ 499 w 998"/>
                <a:gd name="T3" fmla="*/ 941 h 941"/>
                <a:gd name="T4" fmla="*/ 998 w 998"/>
                <a:gd name="T5" fmla="*/ 773 h 941"/>
                <a:gd name="T6" fmla="*/ 998 w 998"/>
                <a:gd name="T7" fmla="*/ 0 h 941"/>
                <a:gd name="T8" fmla="*/ 0 w 998"/>
                <a:gd name="T9" fmla="*/ 0 h 941"/>
                <a:gd name="T10" fmla="*/ 0 w 998"/>
                <a:gd name="T11" fmla="*/ 7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941">
                  <a:moveTo>
                    <a:pt x="0" y="773"/>
                  </a:moveTo>
                  <a:cubicBezTo>
                    <a:pt x="0" y="866"/>
                    <a:pt x="223" y="941"/>
                    <a:pt x="499" y="941"/>
                  </a:cubicBezTo>
                  <a:cubicBezTo>
                    <a:pt x="774" y="941"/>
                    <a:pt x="998" y="866"/>
                    <a:pt x="998" y="773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773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F6BF6CBB-6C72-4BDB-AA32-1EB3D4D4F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954338"/>
              <a:ext cx="625475" cy="588962"/>
            </a:xfrm>
            <a:custGeom>
              <a:avLst/>
              <a:gdLst>
                <a:gd name="T0" fmla="*/ 0 w 998"/>
                <a:gd name="T1" fmla="*/ 773 h 941"/>
                <a:gd name="T2" fmla="*/ 499 w 998"/>
                <a:gd name="T3" fmla="*/ 941 h 941"/>
                <a:gd name="T4" fmla="*/ 998 w 998"/>
                <a:gd name="T5" fmla="*/ 773 h 941"/>
                <a:gd name="T6" fmla="*/ 998 w 998"/>
                <a:gd name="T7" fmla="*/ 0 h 941"/>
                <a:gd name="T8" fmla="*/ 0 w 998"/>
                <a:gd name="T9" fmla="*/ 0 h 941"/>
                <a:gd name="T10" fmla="*/ 0 w 998"/>
                <a:gd name="T11" fmla="*/ 773 h 9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941">
                  <a:moveTo>
                    <a:pt x="0" y="773"/>
                  </a:moveTo>
                  <a:cubicBezTo>
                    <a:pt x="0" y="866"/>
                    <a:pt x="223" y="941"/>
                    <a:pt x="499" y="941"/>
                  </a:cubicBezTo>
                  <a:cubicBezTo>
                    <a:pt x="774" y="941"/>
                    <a:pt x="998" y="866"/>
                    <a:pt x="998" y="773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773"/>
                  </a:lnTo>
                  <a:close/>
                </a:path>
              </a:pathLst>
            </a:custGeom>
            <a:noFill/>
            <a:ln w="333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Oval 54">
              <a:extLst>
                <a:ext uri="{FF2B5EF4-FFF2-40B4-BE49-F238E27FC236}">
                  <a16:creationId xmlns:a16="http://schemas.microsoft.com/office/drawing/2014/main" id="{E36614A4-4FD3-4AD3-9911-3131D029D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438" y="2847975"/>
              <a:ext cx="625475" cy="211137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Oval 55">
              <a:extLst>
                <a:ext uri="{FF2B5EF4-FFF2-40B4-BE49-F238E27FC236}">
                  <a16:creationId xmlns:a16="http://schemas.microsoft.com/office/drawing/2014/main" id="{4D38FC56-27BD-4AB2-BFC1-056565B86B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438" y="2847975"/>
              <a:ext cx="625475" cy="211137"/>
            </a:xfrm>
            <a:prstGeom prst="ellipse">
              <a:avLst/>
            </a:prstGeom>
            <a:noFill/>
            <a:ln w="333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45FB54BB-3B4E-4FDA-AD86-C348F0D9C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795588"/>
              <a:ext cx="625475" cy="292100"/>
            </a:xfrm>
            <a:custGeom>
              <a:avLst/>
              <a:gdLst>
                <a:gd name="T0" fmla="*/ 0 w 998"/>
                <a:gd name="T1" fmla="*/ 307 h 467"/>
                <a:gd name="T2" fmla="*/ 499 w 998"/>
                <a:gd name="T3" fmla="*/ 467 h 467"/>
                <a:gd name="T4" fmla="*/ 998 w 998"/>
                <a:gd name="T5" fmla="*/ 307 h 467"/>
                <a:gd name="T6" fmla="*/ 998 w 998"/>
                <a:gd name="T7" fmla="*/ 0 h 467"/>
                <a:gd name="T8" fmla="*/ 0 w 998"/>
                <a:gd name="T9" fmla="*/ 0 h 467"/>
                <a:gd name="T10" fmla="*/ 0 w 998"/>
                <a:gd name="T11" fmla="*/ 30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467">
                  <a:moveTo>
                    <a:pt x="0" y="307"/>
                  </a:moveTo>
                  <a:cubicBezTo>
                    <a:pt x="0" y="395"/>
                    <a:pt x="223" y="467"/>
                    <a:pt x="499" y="467"/>
                  </a:cubicBezTo>
                  <a:cubicBezTo>
                    <a:pt x="774" y="467"/>
                    <a:pt x="998" y="395"/>
                    <a:pt x="998" y="307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57">
              <a:extLst>
                <a:ext uri="{FF2B5EF4-FFF2-40B4-BE49-F238E27FC236}">
                  <a16:creationId xmlns:a16="http://schemas.microsoft.com/office/drawing/2014/main" id="{C56BD65F-D17A-4AEF-9F78-40A54E971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438" y="2795588"/>
              <a:ext cx="625475" cy="292100"/>
            </a:xfrm>
            <a:custGeom>
              <a:avLst/>
              <a:gdLst>
                <a:gd name="T0" fmla="*/ 0 w 998"/>
                <a:gd name="T1" fmla="*/ 307 h 467"/>
                <a:gd name="T2" fmla="*/ 499 w 998"/>
                <a:gd name="T3" fmla="*/ 467 h 467"/>
                <a:gd name="T4" fmla="*/ 998 w 998"/>
                <a:gd name="T5" fmla="*/ 307 h 467"/>
                <a:gd name="T6" fmla="*/ 998 w 998"/>
                <a:gd name="T7" fmla="*/ 0 h 467"/>
                <a:gd name="T8" fmla="*/ 0 w 998"/>
                <a:gd name="T9" fmla="*/ 0 h 467"/>
                <a:gd name="T10" fmla="*/ 0 w 998"/>
                <a:gd name="T11" fmla="*/ 307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8" h="467">
                  <a:moveTo>
                    <a:pt x="0" y="307"/>
                  </a:moveTo>
                  <a:cubicBezTo>
                    <a:pt x="0" y="395"/>
                    <a:pt x="223" y="467"/>
                    <a:pt x="499" y="467"/>
                  </a:cubicBezTo>
                  <a:cubicBezTo>
                    <a:pt x="774" y="467"/>
                    <a:pt x="998" y="395"/>
                    <a:pt x="998" y="307"/>
                  </a:cubicBezTo>
                  <a:lnTo>
                    <a:pt x="998" y="0"/>
                  </a:lnTo>
                  <a:lnTo>
                    <a:pt x="0" y="0"/>
                  </a:lnTo>
                  <a:lnTo>
                    <a:pt x="0" y="307"/>
                  </a:lnTo>
                  <a:close/>
                </a:path>
              </a:pathLst>
            </a:custGeom>
            <a:noFill/>
            <a:ln w="333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58">
              <a:extLst>
                <a:ext uri="{FF2B5EF4-FFF2-40B4-BE49-F238E27FC236}">
                  <a16:creationId xmlns:a16="http://schemas.microsoft.com/office/drawing/2014/main" id="{319F3DBA-D300-412B-9690-1D95AE27D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438" y="2695575"/>
              <a:ext cx="625475" cy="20002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0" name="Oval 59">
              <a:extLst>
                <a:ext uri="{FF2B5EF4-FFF2-40B4-BE49-F238E27FC236}">
                  <a16:creationId xmlns:a16="http://schemas.microsoft.com/office/drawing/2014/main" id="{7856FC83-A5EC-465C-A087-F7C859AB12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4438" y="2695575"/>
              <a:ext cx="625475" cy="200025"/>
            </a:xfrm>
            <a:prstGeom prst="ellipse">
              <a:avLst/>
            </a:prstGeom>
            <a:noFill/>
            <a:ln w="333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1" name="Freeform 60">
              <a:extLst>
                <a:ext uri="{FF2B5EF4-FFF2-40B4-BE49-F238E27FC236}">
                  <a16:creationId xmlns:a16="http://schemas.microsoft.com/office/drawing/2014/main" id="{728C0279-BBA2-4063-A70E-B511A79EC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2888" y="3155950"/>
              <a:ext cx="28575" cy="168275"/>
            </a:xfrm>
            <a:custGeom>
              <a:avLst/>
              <a:gdLst>
                <a:gd name="T0" fmla="*/ 0 w 46"/>
                <a:gd name="T1" fmla="*/ 239 h 269"/>
                <a:gd name="T2" fmla="*/ 46 w 46"/>
                <a:gd name="T3" fmla="*/ 239 h 269"/>
                <a:gd name="T4" fmla="*/ 46 w 46"/>
                <a:gd name="T5" fmla="*/ 29 h 269"/>
                <a:gd name="T6" fmla="*/ 0 w 46"/>
                <a:gd name="T7" fmla="*/ 29 h 269"/>
                <a:gd name="T8" fmla="*/ 0 w 46"/>
                <a:gd name="T9" fmla="*/ 23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9">
                  <a:moveTo>
                    <a:pt x="0" y="239"/>
                  </a:moveTo>
                  <a:cubicBezTo>
                    <a:pt x="0" y="267"/>
                    <a:pt x="46" y="269"/>
                    <a:pt x="46" y="239"/>
                  </a:cubicBezTo>
                  <a:lnTo>
                    <a:pt x="46" y="29"/>
                  </a:lnTo>
                  <a:cubicBezTo>
                    <a:pt x="46" y="2"/>
                    <a:pt x="0" y="0"/>
                    <a:pt x="0" y="29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2" name="Freeform 61">
              <a:extLst>
                <a:ext uri="{FF2B5EF4-FFF2-40B4-BE49-F238E27FC236}">
                  <a16:creationId xmlns:a16="http://schemas.microsoft.com/office/drawing/2014/main" id="{D5042F89-B439-476B-90C8-A0E4925B8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1638" y="3155950"/>
              <a:ext cx="28575" cy="168275"/>
            </a:xfrm>
            <a:custGeom>
              <a:avLst/>
              <a:gdLst>
                <a:gd name="T0" fmla="*/ 0 w 46"/>
                <a:gd name="T1" fmla="*/ 239 h 269"/>
                <a:gd name="T2" fmla="*/ 46 w 46"/>
                <a:gd name="T3" fmla="*/ 239 h 269"/>
                <a:gd name="T4" fmla="*/ 46 w 46"/>
                <a:gd name="T5" fmla="*/ 29 h 269"/>
                <a:gd name="T6" fmla="*/ 0 w 46"/>
                <a:gd name="T7" fmla="*/ 29 h 269"/>
                <a:gd name="T8" fmla="*/ 0 w 46"/>
                <a:gd name="T9" fmla="*/ 23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9">
                  <a:moveTo>
                    <a:pt x="0" y="239"/>
                  </a:moveTo>
                  <a:cubicBezTo>
                    <a:pt x="0" y="267"/>
                    <a:pt x="46" y="269"/>
                    <a:pt x="46" y="239"/>
                  </a:cubicBezTo>
                  <a:lnTo>
                    <a:pt x="46" y="29"/>
                  </a:lnTo>
                  <a:cubicBezTo>
                    <a:pt x="46" y="2"/>
                    <a:pt x="0" y="0"/>
                    <a:pt x="0" y="29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3" name="Freeform 62">
              <a:extLst>
                <a:ext uri="{FF2B5EF4-FFF2-40B4-BE49-F238E27FC236}">
                  <a16:creationId xmlns:a16="http://schemas.microsoft.com/office/drawing/2014/main" id="{44AD6B96-AEA5-47A0-A2E5-2BA82DA20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4138" y="3155950"/>
              <a:ext cx="28575" cy="168275"/>
            </a:xfrm>
            <a:custGeom>
              <a:avLst/>
              <a:gdLst>
                <a:gd name="T0" fmla="*/ 0 w 46"/>
                <a:gd name="T1" fmla="*/ 239 h 269"/>
                <a:gd name="T2" fmla="*/ 46 w 46"/>
                <a:gd name="T3" fmla="*/ 239 h 269"/>
                <a:gd name="T4" fmla="*/ 46 w 46"/>
                <a:gd name="T5" fmla="*/ 29 h 269"/>
                <a:gd name="T6" fmla="*/ 0 w 46"/>
                <a:gd name="T7" fmla="*/ 29 h 269"/>
                <a:gd name="T8" fmla="*/ 0 w 46"/>
                <a:gd name="T9" fmla="*/ 23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69">
                  <a:moveTo>
                    <a:pt x="0" y="239"/>
                  </a:moveTo>
                  <a:cubicBezTo>
                    <a:pt x="0" y="267"/>
                    <a:pt x="46" y="269"/>
                    <a:pt x="46" y="239"/>
                  </a:cubicBezTo>
                  <a:lnTo>
                    <a:pt x="46" y="29"/>
                  </a:lnTo>
                  <a:cubicBezTo>
                    <a:pt x="46" y="2"/>
                    <a:pt x="0" y="0"/>
                    <a:pt x="0" y="29"/>
                  </a:cubicBez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4" name="Freeform 63">
              <a:extLst>
                <a:ext uri="{FF2B5EF4-FFF2-40B4-BE49-F238E27FC236}">
                  <a16:creationId xmlns:a16="http://schemas.microsoft.com/office/drawing/2014/main" id="{780AF00F-7C10-4F60-B91B-446ED4636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9863" y="3182938"/>
              <a:ext cx="22225" cy="107950"/>
            </a:xfrm>
            <a:custGeom>
              <a:avLst/>
              <a:gdLst>
                <a:gd name="T0" fmla="*/ 0 w 36"/>
                <a:gd name="T1" fmla="*/ 155 h 174"/>
                <a:gd name="T2" fmla="*/ 36 w 36"/>
                <a:gd name="T3" fmla="*/ 155 h 174"/>
                <a:gd name="T4" fmla="*/ 36 w 36"/>
                <a:gd name="T5" fmla="*/ 19 h 174"/>
                <a:gd name="T6" fmla="*/ 0 w 36"/>
                <a:gd name="T7" fmla="*/ 19 h 174"/>
                <a:gd name="T8" fmla="*/ 0 w 36"/>
                <a:gd name="T9" fmla="*/ 15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74">
                  <a:moveTo>
                    <a:pt x="0" y="155"/>
                  </a:moveTo>
                  <a:cubicBezTo>
                    <a:pt x="0" y="173"/>
                    <a:pt x="36" y="174"/>
                    <a:pt x="36" y="155"/>
                  </a:cubicBezTo>
                  <a:lnTo>
                    <a:pt x="36" y="19"/>
                  </a:lnTo>
                  <a:cubicBezTo>
                    <a:pt x="36" y="1"/>
                    <a:pt x="0" y="0"/>
                    <a:pt x="0" y="19"/>
                  </a:cubicBez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5" name="Freeform 64">
              <a:extLst>
                <a:ext uri="{FF2B5EF4-FFF2-40B4-BE49-F238E27FC236}">
                  <a16:creationId xmlns:a16="http://schemas.microsoft.com/office/drawing/2014/main" id="{FE655A7E-DF7A-4D79-9C99-8A882A588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638" y="2776538"/>
              <a:ext cx="49213" cy="30162"/>
            </a:xfrm>
            <a:custGeom>
              <a:avLst/>
              <a:gdLst>
                <a:gd name="T0" fmla="*/ 39 w 79"/>
                <a:gd name="T1" fmla="*/ 0 h 50"/>
                <a:gd name="T2" fmla="*/ 39 w 79"/>
                <a:gd name="T3" fmla="*/ 50 h 50"/>
                <a:gd name="T4" fmla="*/ 39 w 79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0">
                  <a:moveTo>
                    <a:pt x="39" y="0"/>
                  </a:moveTo>
                  <a:cubicBezTo>
                    <a:pt x="0" y="0"/>
                    <a:pt x="0" y="50"/>
                    <a:pt x="39" y="50"/>
                  </a:cubicBezTo>
                  <a:cubicBezTo>
                    <a:pt x="79" y="50"/>
                    <a:pt x="79" y="0"/>
                    <a:pt x="39" y="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6" name="Freeform 65">
              <a:extLst>
                <a:ext uri="{FF2B5EF4-FFF2-40B4-BE49-F238E27FC236}">
                  <a16:creationId xmlns:a16="http://schemas.microsoft.com/office/drawing/2014/main" id="{05BB4950-80E8-489C-ACED-6BFBDFD51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2746375"/>
              <a:ext cx="49213" cy="31750"/>
            </a:xfrm>
            <a:custGeom>
              <a:avLst/>
              <a:gdLst>
                <a:gd name="T0" fmla="*/ 39 w 79"/>
                <a:gd name="T1" fmla="*/ 0 h 50"/>
                <a:gd name="T2" fmla="*/ 39 w 79"/>
                <a:gd name="T3" fmla="*/ 50 h 50"/>
                <a:gd name="T4" fmla="*/ 39 w 79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0">
                  <a:moveTo>
                    <a:pt x="39" y="0"/>
                  </a:moveTo>
                  <a:cubicBezTo>
                    <a:pt x="0" y="0"/>
                    <a:pt x="0" y="50"/>
                    <a:pt x="39" y="50"/>
                  </a:cubicBezTo>
                  <a:cubicBezTo>
                    <a:pt x="79" y="50"/>
                    <a:pt x="79" y="0"/>
                    <a:pt x="39" y="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7" name="Freeform 66">
              <a:extLst>
                <a:ext uri="{FF2B5EF4-FFF2-40B4-BE49-F238E27FC236}">
                  <a16:creationId xmlns:a16="http://schemas.microsoft.com/office/drawing/2014/main" id="{0584E6A0-0A94-44B0-8A5B-A62617EBC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6538" y="2801938"/>
              <a:ext cx="49213" cy="31750"/>
            </a:xfrm>
            <a:custGeom>
              <a:avLst/>
              <a:gdLst>
                <a:gd name="T0" fmla="*/ 39 w 79"/>
                <a:gd name="T1" fmla="*/ 51 h 51"/>
                <a:gd name="T2" fmla="*/ 39 w 79"/>
                <a:gd name="T3" fmla="*/ 0 h 51"/>
                <a:gd name="T4" fmla="*/ 39 w 79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1">
                  <a:moveTo>
                    <a:pt x="39" y="51"/>
                  </a:moveTo>
                  <a:cubicBezTo>
                    <a:pt x="79" y="51"/>
                    <a:pt x="79" y="0"/>
                    <a:pt x="39" y="0"/>
                  </a:cubicBezTo>
                  <a:cubicBezTo>
                    <a:pt x="0" y="0"/>
                    <a:pt x="0" y="51"/>
                    <a:pt x="39" y="51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8" name="Freeform 67">
              <a:extLst>
                <a:ext uri="{FF2B5EF4-FFF2-40B4-BE49-F238E27FC236}">
                  <a16:creationId xmlns:a16="http://schemas.microsoft.com/office/drawing/2014/main" id="{A3EFD031-5158-4523-A959-9338DFDB7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2776538"/>
              <a:ext cx="49213" cy="30162"/>
            </a:xfrm>
            <a:custGeom>
              <a:avLst/>
              <a:gdLst>
                <a:gd name="T0" fmla="*/ 40 w 79"/>
                <a:gd name="T1" fmla="*/ 0 h 50"/>
                <a:gd name="T2" fmla="*/ 40 w 79"/>
                <a:gd name="T3" fmla="*/ 50 h 50"/>
                <a:gd name="T4" fmla="*/ 40 w 79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0">
                  <a:moveTo>
                    <a:pt x="40" y="0"/>
                  </a:moveTo>
                  <a:cubicBezTo>
                    <a:pt x="0" y="0"/>
                    <a:pt x="0" y="50"/>
                    <a:pt x="40" y="50"/>
                  </a:cubicBezTo>
                  <a:cubicBezTo>
                    <a:pt x="79" y="50"/>
                    <a:pt x="79" y="0"/>
                    <a:pt x="40" y="0"/>
                  </a:cubicBezTo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49" name="Freeform 68">
              <a:extLst>
                <a:ext uri="{FF2B5EF4-FFF2-40B4-BE49-F238E27FC236}">
                  <a16:creationId xmlns:a16="http://schemas.microsoft.com/office/drawing/2014/main" id="{A2BF62DC-A2C4-45F4-968B-D91AC2EC30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3189288"/>
              <a:ext cx="25400" cy="95250"/>
            </a:xfrm>
            <a:custGeom>
              <a:avLst/>
              <a:gdLst>
                <a:gd name="T0" fmla="*/ 0 w 40"/>
                <a:gd name="T1" fmla="*/ 137 h 154"/>
                <a:gd name="T2" fmla="*/ 40 w 40"/>
                <a:gd name="T3" fmla="*/ 137 h 154"/>
                <a:gd name="T4" fmla="*/ 40 w 40"/>
                <a:gd name="T5" fmla="*/ 16 h 154"/>
                <a:gd name="T6" fmla="*/ 0 w 40"/>
                <a:gd name="T7" fmla="*/ 16 h 154"/>
                <a:gd name="T8" fmla="*/ 0 w 40"/>
                <a:gd name="T9" fmla="*/ 13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54">
                  <a:moveTo>
                    <a:pt x="0" y="137"/>
                  </a:moveTo>
                  <a:cubicBezTo>
                    <a:pt x="0" y="153"/>
                    <a:pt x="40" y="154"/>
                    <a:pt x="40" y="137"/>
                  </a:cubicBezTo>
                  <a:lnTo>
                    <a:pt x="40" y="16"/>
                  </a:lnTo>
                  <a:cubicBezTo>
                    <a:pt x="40" y="0"/>
                    <a:pt x="0" y="0"/>
                    <a:pt x="0" y="16"/>
                  </a:cubicBez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0296" name="Freeform 115">
            <a:extLst>
              <a:ext uri="{FF2B5EF4-FFF2-40B4-BE49-F238E27FC236}">
                <a16:creationId xmlns:a16="http://schemas.microsoft.com/office/drawing/2014/main" id="{BEC506A0-B621-4CF0-B886-1A5489A85794}"/>
              </a:ext>
            </a:extLst>
          </p:cNvPr>
          <p:cNvSpPr>
            <a:spLocks/>
          </p:cNvSpPr>
          <p:nvPr/>
        </p:nvSpPr>
        <p:spPr bwMode="auto">
          <a:xfrm>
            <a:off x="3132138" y="2244725"/>
            <a:ext cx="636588" cy="433387"/>
          </a:xfrm>
          <a:custGeom>
            <a:avLst/>
            <a:gdLst>
              <a:gd name="T0" fmla="*/ 0 w 401"/>
              <a:gd name="T1" fmla="*/ 141 h 273"/>
              <a:gd name="T2" fmla="*/ 347 w 401"/>
              <a:gd name="T3" fmla="*/ 273 h 273"/>
              <a:gd name="T4" fmla="*/ 401 w 401"/>
              <a:gd name="T5" fmla="*/ 131 h 273"/>
              <a:gd name="T6" fmla="*/ 53 w 401"/>
              <a:gd name="T7" fmla="*/ 0 h 273"/>
              <a:gd name="T8" fmla="*/ 0 w 401"/>
              <a:gd name="T9" fmla="*/ 141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" h="273">
                <a:moveTo>
                  <a:pt x="0" y="141"/>
                </a:moveTo>
                <a:lnTo>
                  <a:pt x="347" y="273"/>
                </a:lnTo>
                <a:lnTo>
                  <a:pt x="401" y="131"/>
                </a:lnTo>
                <a:lnTo>
                  <a:pt x="53" y="0"/>
                </a:lnTo>
                <a:lnTo>
                  <a:pt x="0" y="1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7" name="Freeform 116">
            <a:extLst>
              <a:ext uri="{FF2B5EF4-FFF2-40B4-BE49-F238E27FC236}">
                <a16:creationId xmlns:a16="http://schemas.microsoft.com/office/drawing/2014/main" id="{D921F6F0-CA3D-4AB9-9064-EA24380F6DC6}"/>
              </a:ext>
            </a:extLst>
          </p:cNvPr>
          <p:cNvSpPr>
            <a:spLocks noEditPoints="1"/>
          </p:cNvSpPr>
          <p:nvPr/>
        </p:nvSpPr>
        <p:spPr bwMode="auto">
          <a:xfrm>
            <a:off x="3155951" y="2290763"/>
            <a:ext cx="568325" cy="314325"/>
          </a:xfrm>
          <a:custGeom>
            <a:avLst/>
            <a:gdLst>
              <a:gd name="T0" fmla="*/ 119 w 908"/>
              <a:gd name="T1" fmla="*/ 122 h 502"/>
              <a:gd name="T2" fmla="*/ 181 w 908"/>
              <a:gd name="T3" fmla="*/ 92 h 502"/>
              <a:gd name="T4" fmla="*/ 139 w 908"/>
              <a:gd name="T5" fmla="*/ 163 h 502"/>
              <a:gd name="T6" fmla="*/ 90 w 908"/>
              <a:gd name="T7" fmla="*/ 188 h 502"/>
              <a:gd name="T8" fmla="*/ 98 w 908"/>
              <a:gd name="T9" fmla="*/ 223 h 502"/>
              <a:gd name="T10" fmla="*/ 198 w 908"/>
              <a:gd name="T11" fmla="*/ 202 h 502"/>
              <a:gd name="T12" fmla="*/ 0 w 908"/>
              <a:gd name="T13" fmla="*/ 198 h 502"/>
              <a:gd name="T14" fmla="*/ 23 w 908"/>
              <a:gd name="T15" fmla="*/ 198 h 502"/>
              <a:gd name="T16" fmla="*/ 90 w 908"/>
              <a:gd name="T17" fmla="*/ 45 h 502"/>
              <a:gd name="T18" fmla="*/ 79 w 908"/>
              <a:gd name="T19" fmla="*/ 8 h 502"/>
              <a:gd name="T20" fmla="*/ 241 w 908"/>
              <a:gd name="T21" fmla="*/ 63 h 502"/>
              <a:gd name="T22" fmla="*/ 213 w 908"/>
              <a:gd name="T23" fmla="*/ 84 h 502"/>
              <a:gd name="T24" fmla="*/ 146 w 908"/>
              <a:gd name="T25" fmla="*/ 40 h 502"/>
              <a:gd name="T26" fmla="*/ 433 w 908"/>
              <a:gd name="T27" fmla="*/ 209 h 502"/>
              <a:gd name="T28" fmla="*/ 352 w 908"/>
              <a:gd name="T29" fmla="*/ 127 h 502"/>
              <a:gd name="T30" fmla="*/ 280 w 908"/>
              <a:gd name="T31" fmla="*/ 243 h 502"/>
              <a:gd name="T32" fmla="*/ 358 w 908"/>
              <a:gd name="T33" fmla="*/ 314 h 502"/>
              <a:gd name="T34" fmla="*/ 351 w 908"/>
              <a:gd name="T35" fmla="*/ 328 h 502"/>
              <a:gd name="T36" fmla="*/ 230 w 908"/>
              <a:gd name="T37" fmla="*/ 235 h 502"/>
              <a:gd name="T38" fmla="*/ 326 w 908"/>
              <a:gd name="T39" fmla="*/ 106 h 502"/>
              <a:gd name="T40" fmla="*/ 441 w 908"/>
              <a:gd name="T41" fmla="*/ 150 h 502"/>
              <a:gd name="T42" fmla="*/ 465 w 908"/>
              <a:gd name="T43" fmla="*/ 143 h 502"/>
              <a:gd name="T44" fmla="*/ 502 w 908"/>
              <a:gd name="T45" fmla="*/ 372 h 502"/>
              <a:gd name="T46" fmla="*/ 525 w 908"/>
              <a:gd name="T47" fmla="*/ 391 h 502"/>
              <a:gd name="T48" fmla="*/ 421 w 908"/>
              <a:gd name="T49" fmla="*/ 352 h 502"/>
              <a:gd name="T50" fmla="*/ 451 w 908"/>
              <a:gd name="T51" fmla="*/ 352 h 502"/>
              <a:gd name="T52" fmla="*/ 515 w 908"/>
              <a:gd name="T53" fmla="*/ 184 h 502"/>
              <a:gd name="T54" fmla="*/ 492 w 908"/>
              <a:gd name="T55" fmla="*/ 164 h 502"/>
              <a:gd name="T56" fmla="*/ 596 w 908"/>
              <a:gd name="T57" fmla="*/ 204 h 502"/>
              <a:gd name="T58" fmla="*/ 565 w 908"/>
              <a:gd name="T59" fmla="*/ 204 h 502"/>
              <a:gd name="T60" fmla="*/ 605 w 908"/>
              <a:gd name="T61" fmla="*/ 304 h 502"/>
              <a:gd name="T62" fmla="*/ 628 w 908"/>
              <a:gd name="T63" fmla="*/ 219 h 502"/>
              <a:gd name="T64" fmla="*/ 612 w 908"/>
              <a:gd name="T65" fmla="*/ 204 h 502"/>
              <a:gd name="T66" fmla="*/ 707 w 908"/>
              <a:gd name="T67" fmla="*/ 246 h 502"/>
              <a:gd name="T68" fmla="*/ 674 w 908"/>
              <a:gd name="T69" fmla="*/ 266 h 502"/>
              <a:gd name="T70" fmla="*/ 623 w 908"/>
              <a:gd name="T71" fmla="*/ 425 h 502"/>
              <a:gd name="T72" fmla="*/ 640 w 908"/>
              <a:gd name="T73" fmla="*/ 441 h 502"/>
              <a:gd name="T74" fmla="*/ 545 w 908"/>
              <a:gd name="T75" fmla="*/ 399 h 502"/>
              <a:gd name="T76" fmla="*/ 577 w 908"/>
              <a:gd name="T77" fmla="*/ 378 h 502"/>
              <a:gd name="T78" fmla="*/ 829 w 908"/>
              <a:gd name="T79" fmla="*/ 283 h 502"/>
              <a:gd name="T80" fmla="*/ 850 w 908"/>
              <a:gd name="T81" fmla="*/ 482 h 502"/>
              <a:gd name="T82" fmla="*/ 687 w 908"/>
              <a:gd name="T83" fmla="*/ 345 h 502"/>
              <a:gd name="T84" fmla="*/ 827 w 908"/>
              <a:gd name="T85" fmla="*/ 293 h 502"/>
              <a:gd name="T86" fmla="*/ 728 w 908"/>
              <a:gd name="T87" fmla="*/ 448 h 502"/>
              <a:gd name="T88" fmla="*/ 816 w 908"/>
              <a:gd name="T89" fmla="*/ 458 h 502"/>
              <a:gd name="T90" fmla="*/ 850 w 908"/>
              <a:gd name="T91" fmla="*/ 311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08" h="502">
                <a:moveTo>
                  <a:pt x="146" y="40"/>
                </a:moveTo>
                <a:lnTo>
                  <a:pt x="115" y="121"/>
                </a:lnTo>
                <a:lnTo>
                  <a:pt x="119" y="122"/>
                </a:lnTo>
                <a:cubicBezTo>
                  <a:pt x="132" y="127"/>
                  <a:pt x="143" y="127"/>
                  <a:pt x="151" y="121"/>
                </a:cubicBezTo>
                <a:cubicBezTo>
                  <a:pt x="160" y="115"/>
                  <a:pt x="168" y="105"/>
                  <a:pt x="175" y="90"/>
                </a:cubicBezTo>
                <a:lnTo>
                  <a:pt x="181" y="92"/>
                </a:lnTo>
                <a:lnTo>
                  <a:pt x="142" y="196"/>
                </a:lnTo>
                <a:lnTo>
                  <a:pt x="136" y="194"/>
                </a:lnTo>
                <a:cubicBezTo>
                  <a:pt x="139" y="182"/>
                  <a:pt x="140" y="172"/>
                  <a:pt x="139" y="163"/>
                </a:cubicBezTo>
                <a:cubicBezTo>
                  <a:pt x="138" y="155"/>
                  <a:pt x="136" y="148"/>
                  <a:pt x="132" y="144"/>
                </a:cubicBezTo>
                <a:cubicBezTo>
                  <a:pt x="127" y="139"/>
                  <a:pt x="121" y="135"/>
                  <a:pt x="111" y="132"/>
                </a:cubicBezTo>
                <a:lnTo>
                  <a:pt x="90" y="188"/>
                </a:lnTo>
                <a:cubicBezTo>
                  <a:pt x="86" y="199"/>
                  <a:pt x="84" y="205"/>
                  <a:pt x="84" y="208"/>
                </a:cubicBezTo>
                <a:cubicBezTo>
                  <a:pt x="84" y="211"/>
                  <a:pt x="85" y="214"/>
                  <a:pt x="87" y="216"/>
                </a:cubicBezTo>
                <a:cubicBezTo>
                  <a:pt x="89" y="219"/>
                  <a:pt x="93" y="221"/>
                  <a:pt x="98" y="223"/>
                </a:cubicBezTo>
                <a:lnTo>
                  <a:pt x="110" y="228"/>
                </a:lnTo>
                <a:cubicBezTo>
                  <a:pt x="129" y="235"/>
                  <a:pt x="145" y="236"/>
                  <a:pt x="159" y="232"/>
                </a:cubicBezTo>
                <a:cubicBezTo>
                  <a:pt x="174" y="227"/>
                  <a:pt x="187" y="217"/>
                  <a:pt x="198" y="202"/>
                </a:cubicBezTo>
                <a:lnTo>
                  <a:pt x="204" y="204"/>
                </a:lnTo>
                <a:lnTo>
                  <a:pt x="171" y="263"/>
                </a:lnTo>
                <a:lnTo>
                  <a:pt x="0" y="198"/>
                </a:lnTo>
                <a:lnTo>
                  <a:pt x="2" y="193"/>
                </a:lnTo>
                <a:lnTo>
                  <a:pt x="8" y="195"/>
                </a:lnTo>
                <a:cubicBezTo>
                  <a:pt x="14" y="198"/>
                  <a:pt x="19" y="198"/>
                  <a:pt x="23" y="198"/>
                </a:cubicBezTo>
                <a:cubicBezTo>
                  <a:pt x="26" y="197"/>
                  <a:pt x="29" y="196"/>
                  <a:pt x="32" y="193"/>
                </a:cubicBezTo>
                <a:cubicBezTo>
                  <a:pt x="34" y="191"/>
                  <a:pt x="37" y="185"/>
                  <a:pt x="40" y="175"/>
                </a:cubicBezTo>
                <a:lnTo>
                  <a:pt x="90" y="45"/>
                </a:lnTo>
                <a:cubicBezTo>
                  <a:pt x="93" y="36"/>
                  <a:pt x="95" y="30"/>
                  <a:pt x="95" y="28"/>
                </a:cubicBezTo>
                <a:cubicBezTo>
                  <a:pt x="96" y="24"/>
                  <a:pt x="95" y="21"/>
                  <a:pt x="93" y="18"/>
                </a:cubicBezTo>
                <a:cubicBezTo>
                  <a:pt x="90" y="14"/>
                  <a:pt x="86" y="10"/>
                  <a:pt x="79" y="8"/>
                </a:cubicBezTo>
                <a:lnTo>
                  <a:pt x="73" y="6"/>
                </a:lnTo>
                <a:lnTo>
                  <a:pt x="75" y="0"/>
                </a:lnTo>
                <a:lnTo>
                  <a:pt x="241" y="63"/>
                </a:lnTo>
                <a:lnTo>
                  <a:pt x="218" y="122"/>
                </a:lnTo>
                <a:lnTo>
                  <a:pt x="213" y="119"/>
                </a:lnTo>
                <a:cubicBezTo>
                  <a:pt x="215" y="104"/>
                  <a:pt x="215" y="92"/>
                  <a:pt x="213" y="84"/>
                </a:cubicBezTo>
                <a:cubicBezTo>
                  <a:pt x="210" y="76"/>
                  <a:pt x="204" y="69"/>
                  <a:pt x="196" y="62"/>
                </a:cubicBezTo>
                <a:cubicBezTo>
                  <a:pt x="191" y="58"/>
                  <a:pt x="181" y="54"/>
                  <a:pt x="166" y="48"/>
                </a:cubicBezTo>
                <a:lnTo>
                  <a:pt x="146" y="40"/>
                </a:lnTo>
                <a:close/>
                <a:moveTo>
                  <a:pt x="465" y="143"/>
                </a:moveTo>
                <a:lnTo>
                  <a:pt x="439" y="211"/>
                </a:lnTo>
                <a:lnTo>
                  <a:pt x="433" y="209"/>
                </a:lnTo>
                <a:cubicBezTo>
                  <a:pt x="436" y="190"/>
                  <a:pt x="433" y="173"/>
                  <a:pt x="425" y="159"/>
                </a:cubicBezTo>
                <a:cubicBezTo>
                  <a:pt x="417" y="145"/>
                  <a:pt x="405" y="135"/>
                  <a:pt x="390" y="130"/>
                </a:cubicBezTo>
                <a:cubicBezTo>
                  <a:pt x="378" y="125"/>
                  <a:pt x="365" y="124"/>
                  <a:pt x="352" y="127"/>
                </a:cubicBezTo>
                <a:cubicBezTo>
                  <a:pt x="339" y="131"/>
                  <a:pt x="328" y="137"/>
                  <a:pt x="319" y="147"/>
                </a:cubicBezTo>
                <a:cubicBezTo>
                  <a:pt x="307" y="159"/>
                  <a:pt x="298" y="174"/>
                  <a:pt x="291" y="192"/>
                </a:cubicBezTo>
                <a:cubicBezTo>
                  <a:pt x="285" y="210"/>
                  <a:pt x="281" y="227"/>
                  <a:pt x="280" y="243"/>
                </a:cubicBezTo>
                <a:cubicBezTo>
                  <a:pt x="279" y="260"/>
                  <a:pt x="281" y="273"/>
                  <a:pt x="288" y="284"/>
                </a:cubicBezTo>
                <a:cubicBezTo>
                  <a:pt x="295" y="295"/>
                  <a:pt x="306" y="304"/>
                  <a:pt x="321" y="310"/>
                </a:cubicBezTo>
                <a:cubicBezTo>
                  <a:pt x="334" y="314"/>
                  <a:pt x="346" y="316"/>
                  <a:pt x="358" y="314"/>
                </a:cubicBezTo>
                <a:cubicBezTo>
                  <a:pt x="371" y="313"/>
                  <a:pt x="385" y="308"/>
                  <a:pt x="402" y="299"/>
                </a:cubicBezTo>
                <a:lnTo>
                  <a:pt x="395" y="316"/>
                </a:lnTo>
                <a:cubicBezTo>
                  <a:pt x="380" y="323"/>
                  <a:pt x="365" y="327"/>
                  <a:pt x="351" y="328"/>
                </a:cubicBezTo>
                <a:cubicBezTo>
                  <a:pt x="337" y="328"/>
                  <a:pt x="322" y="326"/>
                  <a:pt x="306" y="320"/>
                </a:cubicBezTo>
                <a:cubicBezTo>
                  <a:pt x="285" y="312"/>
                  <a:pt x="268" y="300"/>
                  <a:pt x="255" y="285"/>
                </a:cubicBezTo>
                <a:cubicBezTo>
                  <a:pt x="241" y="271"/>
                  <a:pt x="233" y="254"/>
                  <a:pt x="230" y="235"/>
                </a:cubicBezTo>
                <a:cubicBezTo>
                  <a:pt x="227" y="215"/>
                  <a:pt x="229" y="197"/>
                  <a:pt x="236" y="179"/>
                </a:cubicBezTo>
                <a:cubicBezTo>
                  <a:pt x="243" y="160"/>
                  <a:pt x="255" y="144"/>
                  <a:pt x="271" y="131"/>
                </a:cubicBezTo>
                <a:cubicBezTo>
                  <a:pt x="288" y="117"/>
                  <a:pt x="306" y="109"/>
                  <a:pt x="326" y="106"/>
                </a:cubicBezTo>
                <a:cubicBezTo>
                  <a:pt x="347" y="103"/>
                  <a:pt x="366" y="105"/>
                  <a:pt x="385" y="113"/>
                </a:cubicBezTo>
                <a:cubicBezTo>
                  <a:pt x="399" y="118"/>
                  <a:pt x="413" y="127"/>
                  <a:pt x="426" y="138"/>
                </a:cubicBezTo>
                <a:cubicBezTo>
                  <a:pt x="434" y="145"/>
                  <a:pt x="439" y="149"/>
                  <a:pt x="441" y="150"/>
                </a:cubicBezTo>
                <a:cubicBezTo>
                  <a:pt x="444" y="151"/>
                  <a:pt x="447" y="151"/>
                  <a:pt x="450" y="150"/>
                </a:cubicBezTo>
                <a:cubicBezTo>
                  <a:pt x="454" y="148"/>
                  <a:pt x="457" y="145"/>
                  <a:pt x="459" y="141"/>
                </a:cubicBezTo>
                <a:lnTo>
                  <a:pt x="465" y="143"/>
                </a:lnTo>
                <a:close/>
                <a:moveTo>
                  <a:pt x="531" y="291"/>
                </a:moveTo>
                <a:lnTo>
                  <a:pt x="507" y="352"/>
                </a:lnTo>
                <a:cubicBezTo>
                  <a:pt x="503" y="362"/>
                  <a:pt x="502" y="369"/>
                  <a:pt x="502" y="372"/>
                </a:cubicBezTo>
                <a:cubicBezTo>
                  <a:pt x="502" y="374"/>
                  <a:pt x="503" y="378"/>
                  <a:pt x="506" y="381"/>
                </a:cubicBezTo>
                <a:cubicBezTo>
                  <a:pt x="508" y="384"/>
                  <a:pt x="512" y="386"/>
                  <a:pt x="518" y="389"/>
                </a:cubicBezTo>
                <a:lnTo>
                  <a:pt x="525" y="391"/>
                </a:lnTo>
                <a:lnTo>
                  <a:pt x="523" y="396"/>
                </a:lnTo>
                <a:lnTo>
                  <a:pt x="419" y="357"/>
                </a:lnTo>
                <a:lnTo>
                  <a:pt x="421" y="352"/>
                </a:lnTo>
                <a:lnTo>
                  <a:pt x="428" y="354"/>
                </a:lnTo>
                <a:cubicBezTo>
                  <a:pt x="433" y="356"/>
                  <a:pt x="438" y="357"/>
                  <a:pt x="443" y="356"/>
                </a:cubicBezTo>
                <a:cubicBezTo>
                  <a:pt x="446" y="356"/>
                  <a:pt x="448" y="354"/>
                  <a:pt x="451" y="352"/>
                </a:cubicBezTo>
                <a:cubicBezTo>
                  <a:pt x="453" y="350"/>
                  <a:pt x="456" y="344"/>
                  <a:pt x="460" y="334"/>
                </a:cubicBezTo>
                <a:lnTo>
                  <a:pt x="509" y="203"/>
                </a:lnTo>
                <a:cubicBezTo>
                  <a:pt x="513" y="193"/>
                  <a:pt x="515" y="187"/>
                  <a:pt x="515" y="184"/>
                </a:cubicBezTo>
                <a:cubicBezTo>
                  <a:pt x="515" y="181"/>
                  <a:pt x="513" y="178"/>
                  <a:pt x="511" y="175"/>
                </a:cubicBezTo>
                <a:cubicBezTo>
                  <a:pt x="508" y="172"/>
                  <a:pt x="504" y="169"/>
                  <a:pt x="499" y="167"/>
                </a:cubicBezTo>
                <a:lnTo>
                  <a:pt x="492" y="164"/>
                </a:lnTo>
                <a:lnTo>
                  <a:pt x="494" y="159"/>
                </a:lnTo>
                <a:lnTo>
                  <a:pt x="598" y="198"/>
                </a:lnTo>
                <a:lnTo>
                  <a:pt x="596" y="204"/>
                </a:lnTo>
                <a:lnTo>
                  <a:pt x="589" y="201"/>
                </a:lnTo>
                <a:cubicBezTo>
                  <a:pt x="583" y="199"/>
                  <a:pt x="578" y="198"/>
                  <a:pt x="574" y="199"/>
                </a:cubicBezTo>
                <a:cubicBezTo>
                  <a:pt x="571" y="199"/>
                  <a:pt x="568" y="201"/>
                  <a:pt x="565" y="204"/>
                </a:cubicBezTo>
                <a:cubicBezTo>
                  <a:pt x="563" y="206"/>
                  <a:pt x="560" y="212"/>
                  <a:pt x="557" y="222"/>
                </a:cubicBezTo>
                <a:lnTo>
                  <a:pt x="535" y="278"/>
                </a:lnTo>
                <a:lnTo>
                  <a:pt x="605" y="304"/>
                </a:lnTo>
                <a:lnTo>
                  <a:pt x="627" y="248"/>
                </a:lnTo>
                <a:cubicBezTo>
                  <a:pt x="631" y="238"/>
                  <a:pt x="632" y="231"/>
                  <a:pt x="632" y="228"/>
                </a:cubicBezTo>
                <a:cubicBezTo>
                  <a:pt x="632" y="226"/>
                  <a:pt x="631" y="222"/>
                  <a:pt x="628" y="219"/>
                </a:cubicBezTo>
                <a:cubicBezTo>
                  <a:pt x="626" y="216"/>
                  <a:pt x="622" y="214"/>
                  <a:pt x="616" y="211"/>
                </a:cubicBezTo>
                <a:lnTo>
                  <a:pt x="610" y="209"/>
                </a:lnTo>
                <a:lnTo>
                  <a:pt x="612" y="204"/>
                </a:lnTo>
                <a:lnTo>
                  <a:pt x="715" y="243"/>
                </a:lnTo>
                <a:lnTo>
                  <a:pt x="713" y="248"/>
                </a:lnTo>
                <a:lnTo>
                  <a:pt x="707" y="246"/>
                </a:lnTo>
                <a:cubicBezTo>
                  <a:pt x="701" y="244"/>
                  <a:pt x="696" y="243"/>
                  <a:pt x="692" y="244"/>
                </a:cubicBezTo>
                <a:cubicBezTo>
                  <a:pt x="689" y="244"/>
                  <a:pt x="686" y="246"/>
                  <a:pt x="683" y="248"/>
                </a:cubicBezTo>
                <a:cubicBezTo>
                  <a:pt x="681" y="250"/>
                  <a:pt x="678" y="256"/>
                  <a:pt x="674" y="266"/>
                </a:cubicBezTo>
                <a:lnTo>
                  <a:pt x="625" y="396"/>
                </a:lnTo>
                <a:cubicBezTo>
                  <a:pt x="621" y="407"/>
                  <a:pt x="619" y="413"/>
                  <a:pt x="619" y="416"/>
                </a:cubicBezTo>
                <a:cubicBezTo>
                  <a:pt x="619" y="419"/>
                  <a:pt x="621" y="422"/>
                  <a:pt x="623" y="425"/>
                </a:cubicBezTo>
                <a:cubicBezTo>
                  <a:pt x="626" y="428"/>
                  <a:pt x="630" y="431"/>
                  <a:pt x="636" y="433"/>
                </a:cubicBezTo>
                <a:lnTo>
                  <a:pt x="642" y="436"/>
                </a:lnTo>
                <a:lnTo>
                  <a:pt x="640" y="441"/>
                </a:lnTo>
                <a:lnTo>
                  <a:pt x="537" y="402"/>
                </a:lnTo>
                <a:lnTo>
                  <a:pt x="539" y="396"/>
                </a:lnTo>
                <a:lnTo>
                  <a:pt x="545" y="399"/>
                </a:lnTo>
                <a:cubicBezTo>
                  <a:pt x="551" y="401"/>
                  <a:pt x="556" y="402"/>
                  <a:pt x="560" y="401"/>
                </a:cubicBezTo>
                <a:cubicBezTo>
                  <a:pt x="563" y="401"/>
                  <a:pt x="566" y="399"/>
                  <a:pt x="569" y="396"/>
                </a:cubicBezTo>
                <a:cubicBezTo>
                  <a:pt x="571" y="394"/>
                  <a:pt x="574" y="388"/>
                  <a:pt x="577" y="378"/>
                </a:cubicBezTo>
                <a:lnTo>
                  <a:pt x="601" y="317"/>
                </a:lnTo>
                <a:lnTo>
                  <a:pt x="531" y="291"/>
                </a:lnTo>
                <a:close/>
                <a:moveTo>
                  <a:pt x="829" y="283"/>
                </a:moveTo>
                <a:cubicBezTo>
                  <a:pt x="861" y="293"/>
                  <a:pt x="883" y="312"/>
                  <a:pt x="895" y="339"/>
                </a:cubicBezTo>
                <a:cubicBezTo>
                  <a:pt x="908" y="367"/>
                  <a:pt x="908" y="395"/>
                  <a:pt x="897" y="424"/>
                </a:cubicBezTo>
                <a:cubicBezTo>
                  <a:pt x="887" y="449"/>
                  <a:pt x="872" y="469"/>
                  <a:pt x="850" y="482"/>
                </a:cubicBezTo>
                <a:cubicBezTo>
                  <a:pt x="821" y="500"/>
                  <a:pt x="788" y="502"/>
                  <a:pt x="753" y="489"/>
                </a:cubicBezTo>
                <a:cubicBezTo>
                  <a:pt x="717" y="475"/>
                  <a:pt x="694" y="453"/>
                  <a:pt x="684" y="421"/>
                </a:cubicBezTo>
                <a:cubicBezTo>
                  <a:pt x="676" y="396"/>
                  <a:pt x="677" y="371"/>
                  <a:pt x="687" y="345"/>
                </a:cubicBezTo>
                <a:cubicBezTo>
                  <a:pt x="698" y="315"/>
                  <a:pt x="717" y="294"/>
                  <a:pt x="744" y="282"/>
                </a:cubicBezTo>
                <a:cubicBezTo>
                  <a:pt x="772" y="270"/>
                  <a:pt x="800" y="270"/>
                  <a:pt x="829" y="283"/>
                </a:cubicBezTo>
                <a:close/>
                <a:moveTo>
                  <a:pt x="827" y="293"/>
                </a:moveTo>
                <a:cubicBezTo>
                  <a:pt x="809" y="286"/>
                  <a:pt x="792" y="290"/>
                  <a:pt x="775" y="305"/>
                </a:cubicBezTo>
                <a:cubicBezTo>
                  <a:pt x="762" y="317"/>
                  <a:pt x="750" y="337"/>
                  <a:pt x="739" y="366"/>
                </a:cubicBezTo>
                <a:cubicBezTo>
                  <a:pt x="726" y="400"/>
                  <a:pt x="722" y="427"/>
                  <a:pt x="728" y="448"/>
                </a:cubicBezTo>
                <a:cubicBezTo>
                  <a:pt x="732" y="462"/>
                  <a:pt x="742" y="472"/>
                  <a:pt x="757" y="478"/>
                </a:cubicBezTo>
                <a:cubicBezTo>
                  <a:pt x="767" y="482"/>
                  <a:pt x="776" y="482"/>
                  <a:pt x="784" y="480"/>
                </a:cubicBezTo>
                <a:cubicBezTo>
                  <a:pt x="795" y="477"/>
                  <a:pt x="806" y="470"/>
                  <a:pt x="816" y="458"/>
                </a:cubicBezTo>
                <a:cubicBezTo>
                  <a:pt x="826" y="446"/>
                  <a:pt x="835" y="429"/>
                  <a:pt x="843" y="407"/>
                </a:cubicBezTo>
                <a:cubicBezTo>
                  <a:pt x="853" y="381"/>
                  <a:pt x="858" y="360"/>
                  <a:pt x="858" y="345"/>
                </a:cubicBezTo>
                <a:cubicBezTo>
                  <a:pt x="858" y="330"/>
                  <a:pt x="856" y="319"/>
                  <a:pt x="850" y="311"/>
                </a:cubicBezTo>
                <a:cubicBezTo>
                  <a:pt x="845" y="302"/>
                  <a:pt x="837" y="296"/>
                  <a:pt x="827" y="293"/>
                </a:cubicBezTo>
                <a:close/>
              </a:path>
            </a:pathLst>
          </a:custGeom>
          <a:solidFill>
            <a:srgbClr val="D7302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98" name="Freeform 117">
            <a:extLst>
              <a:ext uri="{FF2B5EF4-FFF2-40B4-BE49-F238E27FC236}">
                <a16:creationId xmlns:a16="http://schemas.microsoft.com/office/drawing/2014/main" id="{D365409B-E263-4B8A-837E-7E80CD9A92AA}"/>
              </a:ext>
            </a:extLst>
          </p:cNvPr>
          <p:cNvSpPr>
            <a:spLocks noEditPoints="1"/>
          </p:cNvSpPr>
          <p:nvPr/>
        </p:nvSpPr>
        <p:spPr bwMode="auto">
          <a:xfrm>
            <a:off x="1460500" y="2076450"/>
            <a:ext cx="1047750" cy="442912"/>
          </a:xfrm>
          <a:custGeom>
            <a:avLst/>
            <a:gdLst>
              <a:gd name="T0" fmla="*/ 178 w 1674"/>
              <a:gd name="T1" fmla="*/ 707 h 708"/>
              <a:gd name="T2" fmla="*/ 0 w 1674"/>
              <a:gd name="T3" fmla="*/ 540 h 708"/>
              <a:gd name="T4" fmla="*/ 77 w 1674"/>
              <a:gd name="T5" fmla="*/ 530 h 708"/>
              <a:gd name="T6" fmla="*/ 182 w 1674"/>
              <a:gd name="T7" fmla="*/ 509 h 708"/>
              <a:gd name="T8" fmla="*/ 146 w 1674"/>
              <a:gd name="T9" fmla="*/ 488 h 708"/>
              <a:gd name="T10" fmla="*/ 280 w 1674"/>
              <a:gd name="T11" fmla="*/ 479 h 708"/>
              <a:gd name="T12" fmla="*/ 250 w 1674"/>
              <a:gd name="T13" fmla="*/ 446 h 708"/>
              <a:gd name="T14" fmla="*/ 360 w 1674"/>
              <a:gd name="T15" fmla="*/ 636 h 708"/>
              <a:gd name="T16" fmla="*/ 263 w 1674"/>
              <a:gd name="T17" fmla="*/ 548 h 708"/>
              <a:gd name="T18" fmla="*/ 388 w 1674"/>
              <a:gd name="T19" fmla="*/ 471 h 708"/>
              <a:gd name="T20" fmla="*/ 456 w 1674"/>
              <a:gd name="T21" fmla="*/ 464 h 708"/>
              <a:gd name="T22" fmla="*/ 419 w 1674"/>
              <a:gd name="T23" fmla="*/ 488 h 708"/>
              <a:gd name="T24" fmla="*/ 429 w 1674"/>
              <a:gd name="T25" fmla="*/ 585 h 708"/>
              <a:gd name="T26" fmla="*/ 381 w 1674"/>
              <a:gd name="T27" fmla="*/ 629 h 708"/>
              <a:gd name="T28" fmla="*/ 351 w 1674"/>
              <a:gd name="T29" fmla="*/ 500 h 708"/>
              <a:gd name="T30" fmla="*/ 503 w 1674"/>
              <a:gd name="T31" fmla="*/ 373 h 708"/>
              <a:gd name="T32" fmla="*/ 557 w 1674"/>
              <a:gd name="T33" fmla="*/ 523 h 708"/>
              <a:gd name="T34" fmla="*/ 594 w 1674"/>
              <a:gd name="T35" fmla="*/ 523 h 708"/>
              <a:gd name="T36" fmla="*/ 485 w 1674"/>
              <a:gd name="T37" fmla="*/ 453 h 708"/>
              <a:gd name="T38" fmla="*/ 503 w 1674"/>
              <a:gd name="T39" fmla="*/ 373 h 708"/>
              <a:gd name="T40" fmla="*/ 769 w 1674"/>
              <a:gd name="T41" fmla="*/ 490 h 708"/>
              <a:gd name="T42" fmla="*/ 649 w 1674"/>
              <a:gd name="T43" fmla="*/ 530 h 708"/>
              <a:gd name="T44" fmla="*/ 573 w 1674"/>
              <a:gd name="T45" fmla="*/ 411 h 708"/>
              <a:gd name="T46" fmla="*/ 676 w 1674"/>
              <a:gd name="T47" fmla="*/ 503 h 708"/>
              <a:gd name="T48" fmla="*/ 665 w 1674"/>
              <a:gd name="T49" fmla="*/ 384 h 708"/>
              <a:gd name="T50" fmla="*/ 818 w 1674"/>
              <a:gd name="T51" fmla="*/ 475 h 708"/>
              <a:gd name="T52" fmla="*/ 827 w 1674"/>
              <a:gd name="T53" fmla="*/ 356 h 708"/>
              <a:gd name="T54" fmla="*/ 782 w 1674"/>
              <a:gd name="T55" fmla="*/ 350 h 708"/>
              <a:gd name="T56" fmla="*/ 768 w 1674"/>
              <a:gd name="T57" fmla="*/ 391 h 708"/>
              <a:gd name="T58" fmla="*/ 839 w 1674"/>
              <a:gd name="T59" fmla="*/ 315 h 708"/>
              <a:gd name="T60" fmla="*/ 900 w 1674"/>
              <a:gd name="T61" fmla="*/ 423 h 708"/>
              <a:gd name="T62" fmla="*/ 890 w 1674"/>
              <a:gd name="T63" fmla="*/ 449 h 708"/>
              <a:gd name="T64" fmla="*/ 817 w 1674"/>
              <a:gd name="T65" fmla="*/ 411 h 708"/>
              <a:gd name="T66" fmla="*/ 920 w 1674"/>
              <a:gd name="T67" fmla="*/ 211 h 708"/>
              <a:gd name="T68" fmla="*/ 934 w 1674"/>
              <a:gd name="T69" fmla="*/ 431 h 708"/>
              <a:gd name="T70" fmla="*/ 879 w 1674"/>
              <a:gd name="T71" fmla="*/ 237 h 708"/>
              <a:gd name="T72" fmla="*/ 1147 w 1674"/>
              <a:gd name="T73" fmla="*/ 315 h 708"/>
              <a:gd name="T74" fmla="*/ 1086 w 1674"/>
              <a:gd name="T75" fmla="*/ 377 h 708"/>
              <a:gd name="T76" fmla="*/ 1055 w 1674"/>
              <a:gd name="T77" fmla="*/ 202 h 708"/>
              <a:gd name="T78" fmla="*/ 1101 w 1674"/>
              <a:gd name="T79" fmla="*/ 146 h 708"/>
              <a:gd name="T80" fmla="*/ 1127 w 1674"/>
              <a:gd name="T81" fmla="*/ 260 h 708"/>
              <a:gd name="T82" fmla="*/ 1152 w 1674"/>
              <a:gd name="T83" fmla="*/ 189 h 708"/>
              <a:gd name="T84" fmla="*/ 1300 w 1674"/>
              <a:gd name="T85" fmla="*/ 302 h 708"/>
              <a:gd name="T86" fmla="*/ 1309 w 1674"/>
              <a:gd name="T87" fmla="*/ 183 h 708"/>
              <a:gd name="T88" fmla="*/ 1264 w 1674"/>
              <a:gd name="T89" fmla="*/ 178 h 708"/>
              <a:gd name="T90" fmla="*/ 1250 w 1674"/>
              <a:gd name="T91" fmla="*/ 218 h 708"/>
              <a:gd name="T92" fmla="*/ 1321 w 1674"/>
              <a:gd name="T93" fmla="*/ 142 h 708"/>
              <a:gd name="T94" fmla="*/ 1382 w 1674"/>
              <a:gd name="T95" fmla="*/ 250 h 708"/>
              <a:gd name="T96" fmla="*/ 1372 w 1674"/>
              <a:gd name="T97" fmla="*/ 277 h 708"/>
              <a:gd name="T98" fmla="*/ 1299 w 1674"/>
              <a:gd name="T99" fmla="*/ 239 h 708"/>
              <a:gd name="T100" fmla="*/ 1407 w 1674"/>
              <a:gd name="T101" fmla="*/ 50 h 708"/>
              <a:gd name="T102" fmla="*/ 1461 w 1674"/>
              <a:gd name="T103" fmla="*/ 200 h 708"/>
              <a:gd name="T104" fmla="*/ 1498 w 1674"/>
              <a:gd name="T105" fmla="*/ 200 h 708"/>
              <a:gd name="T106" fmla="*/ 1389 w 1674"/>
              <a:gd name="T107" fmla="*/ 130 h 708"/>
              <a:gd name="T108" fmla="*/ 1407 w 1674"/>
              <a:gd name="T109" fmla="*/ 50 h 708"/>
              <a:gd name="T110" fmla="*/ 1596 w 1674"/>
              <a:gd name="T111" fmla="*/ 43 h 708"/>
              <a:gd name="T112" fmla="*/ 1672 w 1674"/>
              <a:gd name="T113" fmla="*/ 161 h 708"/>
              <a:gd name="T114" fmla="*/ 1607 w 1674"/>
              <a:gd name="T115" fmla="*/ 157 h 708"/>
              <a:gd name="T116" fmla="*/ 1551 w 1674"/>
              <a:gd name="T117" fmla="*/ 77 h 708"/>
              <a:gd name="T118" fmla="*/ 1595 w 1674"/>
              <a:gd name="T119" fmla="*/ 195 h 708"/>
              <a:gd name="T120" fmla="*/ 1479 w 1674"/>
              <a:gd name="T121" fmla="*/ 45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74" h="708">
                <a:moveTo>
                  <a:pt x="212" y="464"/>
                </a:moveTo>
                <a:lnTo>
                  <a:pt x="214" y="470"/>
                </a:lnTo>
                <a:cubicBezTo>
                  <a:pt x="207" y="474"/>
                  <a:pt x="202" y="480"/>
                  <a:pt x="199" y="489"/>
                </a:cubicBezTo>
                <a:cubicBezTo>
                  <a:pt x="196" y="495"/>
                  <a:pt x="194" y="509"/>
                  <a:pt x="193" y="530"/>
                </a:cubicBezTo>
                <a:lnTo>
                  <a:pt x="178" y="707"/>
                </a:lnTo>
                <a:lnTo>
                  <a:pt x="174" y="708"/>
                </a:lnTo>
                <a:lnTo>
                  <a:pt x="48" y="574"/>
                </a:lnTo>
                <a:cubicBezTo>
                  <a:pt x="33" y="558"/>
                  <a:pt x="24" y="549"/>
                  <a:pt x="20" y="547"/>
                </a:cubicBezTo>
                <a:cubicBezTo>
                  <a:pt x="16" y="544"/>
                  <a:pt x="10" y="544"/>
                  <a:pt x="2" y="546"/>
                </a:cubicBezTo>
                <a:lnTo>
                  <a:pt x="0" y="540"/>
                </a:lnTo>
                <a:lnTo>
                  <a:pt x="95" y="506"/>
                </a:lnTo>
                <a:lnTo>
                  <a:pt x="97" y="512"/>
                </a:lnTo>
                <a:lnTo>
                  <a:pt x="94" y="513"/>
                </a:lnTo>
                <a:cubicBezTo>
                  <a:pt x="85" y="516"/>
                  <a:pt x="80" y="519"/>
                  <a:pt x="78" y="522"/>
                </a:cubicBezTo>
                <a:cubicBezTo>
                  <a:pt x="76" y="525"/>
                  <a:pt x="76" y="527"/>
                  <a:pt x="77" y="530"/>
                </a:cubicBezTo>
                <a:cubicBezTo>
                  <a:pt x="77" y="532"/>
                  <a:pt x="78" y="534"/>
                  <a:pt x="80" y="536"/>
                </a:cubicBezTo>
                <a:cubicBezTo>
                  <a:pt x="82" y="538"/>
                  <a:pt x="87" y="543"/>
                  <a:pt x="95" y="552"/>
                </a:cubicBezTo>
                <a:lnTo>
                  <a:pt x="173" y="636"/>
                </a:lnTo>
                <a:lnTo>
                  <a:pt x="181" y="534"/>
                </a:lnTo>
                <a:cubicBezTo>
                  <a:pt x="182" y="522"/>
                  <a:pt x="182" y="513"/>
                  <a:pt x="182" y="509"/>
                </a:cubicBezTo>
                <a:cubicBezTo>
                  <a:pt x="181" y="505"/>
                  <a:pt x="181" y="502"/>
                  <a:pt x="180" y="499"/>
                </a:cubicBezTo>
                <a:cubicBezTo>
                  <a:pt x="179" y="497"/>
                  <a:pt x="177" y="494"/>
                  <a:pt x="175" y="493"/>
                </a:cubicBezTo>
                <a:cubicBezTo>
                  <a:pt x="172" y="491"/>
                  <a:pt x="170" y="490"/>
                  <a:pt x="166" y="490"/>
                </a:cubicBezTo>
                <a:cubicBezTo>
                  <a:pt x="161" y="490"/>
                  <a:pt x="155" y="491"/>
                  <a:pt x="148" y="493"/>
                </a:cubicBezTo>
                <a:lnTo>
                  <a:pt x="146" y="488"/>
                </a:lnTo>
                <a:lnTo>
                  <a:pt x="212" y="464"/>
                </a:lnTo>
                <a:close/>
                <a:moveTo>
                  <a:pt x="250" y="446"/>
                </a:moveTo>
                <a:cubicBezTo>
                  <a:pt x="256" y="443"/>
                  <a:pt x="262" y="444"/>
                  <a:pt x="268" y="446"/>
                </a:cubicBezTo>
                <a:cubicBezTo>
                  <a:pt x="274" y="449"/>
                  <a:pt x="279" y="454"/>
                  <a:pt x="281" y="460"/>
                </a:cubicBezTo>
                <a:cubicBezTo>
                  <a:pt x="283" y="467"/>
                  <a:pt x="283" y="473"/>
                  <a:pt x="280" y="479"/>
                </a:cubicBezTo>
                <a:cubicBezTo>
                  <a:pt x="277" y="485"/>
                  <a:pt x="272" y="489"/>
                  <a:pt x="266" y="491"/>
                </a:cubicBezTo>
                <a:cubicBezTo>
                  <a:pt x="260" y="493"/>
                  <a:pt x="254" y="493"/>
                  <a:pt x="248" y="490"/>
                </a:cubicBezTo>
                <a:cubicBezTo>
                  <a:pt x="242" y="487"/>
                  <a:pt x="238" y="483"/>
                  <a:pt x="235" y="477"/>
                </a:cubicBezTo>
                <a:cubicBezTo>
                  <a:pt x="233" y="470"/>
                  <a:pt x="233" y="464"/>
                  <a:pt x="236" y="458"/>
                </a:cubicBezTo>
                <a:cubicBezTo>
                  <a:pt x="239" y="452"/>
                  <a:pt x="244" y="448"/>
                  <a:pt x="250" y="446"/>
                </a:cubicBezTo>
                <a:close/>
                <a:moveTo>
                  <a:pt x="294" y="505"/>
                </a:moveTo>
                <a:lnTo>
                  <a:pt x="333" y="614"/>
                </a:lnTo>
                <a:cubicBezTo>
                  <a:pt x="337" y="624"/>
                  <a:pt x="340" y="629"/>
                  <a:pt x="343" y="631"/>
                </a:cubicBezTo>
                <a:cubicBezTo>
                  <a:pt x="347" y="633"/>
                  <a:pt x="352" y="633"/>
                  <a:pt x="358" y="631"/>
                </a:cubicBezTo>
                <a:lnTo>
                  <a:pt x="360" y="636"/>
                </a:lnTo>
                <a:lnTo>
                  <a:pt x="286" y="663"/>
                </a:lnTo>
                <a:lnTo>
                  <a:pt x="284" y="658"/>
                </a:lnTo>
                <a:cubicBezTo>
                  <a:pt x="290" y="655"/>
                  <a:pt x="294" y="652"/>
                  <a:pt x="296" y="648"/>
                </a:cubicBezTo>
                <a:cubicBezTo>
                  <a:pt x="297" y="645"/>
                  <a:pt x="296" y="638"/>
                  <a:pt x="292" y="629"/>
                </a:cubicBezTo>
                <a:lnTo>
                  <a:pt x="263" y="548"/>
                </a:lnTo>
                <a:cubicBezTo>
                  <a:pt x="260" y="539"/>
                  <a:pt x="257" y="533"/>
                  <a:pt x="253" y="531"/>
                </a:cubicBezTo>
                <a:cubicBezTo>
                  <a:pt x="250" y="529"/>
                  <a:pt x="245" y="529"/>
                  <a:pt x="239" y="531"/>
                </a:cubicBezTo>
                <a:lnTo>
                  <a:pt x="237" y="526"/>
                </a:lnTo>
                <a:lnTo>
                  <a:pt x="294" y="505"/>
                </a:lnTo>
                <a:close/>
                <a:moveTo>
                  <a:pt x="388" y="471"/>
                </a:moveTo>
                <a:lnTo>
                  <a:pt x="399" y="503"/>
                </a:lnTo>
                <a:cubicBezTo>
                  <a:pt x="403" y="485"/>
                  <a:pt x="408" y="473"/>
                  <a:pt x="413" y="466"/>
                </a:cubicBezTo>
                <a:cubicBezTo>
                  <a:pt x="418" y="458"/>
                  <a:pt x="424" y="454"/>
                  <a:pt x="430" y="452"/>
                </a:cubicBezTo>
                <a:cubicBezTo>
                  <a:pt x="436" y="450"/>
                  <a:pt x="441" y="450"/>
                  <a:pt x="445" y="452"/>
                </a:cubicBezTo>
                <a:cubicBezTo>
                  <a:pt x="450" y="454"/>
                  <a:pt x="453" y="458"/>
                  <a:pt x="456" y="464"/>
                </a:cubicBezTo>
                <a:cubicBezTo>
                  <a:pt x="458" y="471"/>
                  <a:pt x="458" y="477"/>
                  <a:pt x="456" y="481"/>
                </a:cubicBezTo>
                <a:cubicBezTo>
                  <a:pt x="454" y="486"/>
                  <a:pt x="451" y="489"/>
                  <a:pt x="447" y="491"/>
                </a:cubicBezTo>
                <a:cubicBezTo>
                  <a:pt x="441" y="493"/>
                  <a:pt x="436" y="493"/>
                  <a:pt x="431" y="491"/>
                </a:cubicBezTo>
                <a:cubicBezTo>
                  <a:pt x="426" y="489"/>
                  <a:pt x="423" y="488"/>
                  <a:pt x="423" y="488"/>
                </a:cubicBezTo>
                <a:cubicBezTo>
                  <a:pt x="421" y="487"/>
                  <a:pt x="420" y="488"/>
                  <a:pt x="419" y="488"/>
                </a:cubicBezTo>
                <a:cubicBezTo>
                  <a:pt x="416" y="489"/>
                  <a:pt x="414" y="491"/>
                  <a:pt x="412" y="494"/>
                </a:cubicBezTo>
                <a:cubicBezTo>
                  <a:pt x="409" y="499"/>
                  <a:pt x="408" y="505"/>
                  <a:pt x="408" y="512"/>
                </a:cubicBezTo>
                <a:cubicBezTo>
                  <a:pt x="408" y="522"/>
                  <a:pt x="410" y="533"/>
                  <a:pt x="414" y="545"/>
                </a:cubicBezTo>
                <a:lnTo>
                  <a:pt x="426" y="577"/>
                </a:lnTo>
                <a:lnTo>
                  <a:pt x="429" y="585"/>
                </a:lnTo>
                <a:cubicBezTo>
                  <a:pt x="431" y="590"/>
                  <a:pt x="432" y="594"/>
                  <a:pt x="434" y="595"/>
                </a:cubicBezTo>
                <a:cubicBezTo>
                  <a:pt x="436" y="597"/>
                  <a:pt x="438" y="599"/>
                  <a:pt x="441" y="599"/>
                </a:cubicBezTo>
                <a:cubicBezTo>
                  <a:pt x="444" y="599"/>
                  <a:pt x="448" y="599"/>
                  <a:pt x="454" y="597"/>
                </a:cubicBezTo>
                <a:lnTo>
                  <a:pt x="455" y="602"/>
                </a:lnTo>
                <a:lnTo>
                  <a:pt x="381" y="629"/>
                </a:lnTo>
                <a:lnTo>
                  <a:pt x="379" y="624"/>
                </a:lnTo>
                <a:cubicBezTo>
                  <a:pt x="385" y="621"/>
                  <a:pt x="388" y="618"/>
                  <a:pt x="390" y="614"/>
                </a:cubicBezTo>
                <a:cubicBezTo>
                  <a:pt x="391" y="611"/>
                  <a:pt x="389" y="603"/>
                  <a:pt x="385" y="591"/>
                </a:cubicBezTo>
                <a:lnTo>
                  <a:pt x="358" y="515"/>
                </a:lnTo>
                <a:cubicBezTo>
                  <a:pt x="355" y="507"/>
                  <a:pt x="353" y="502"/>
                  <a:pt x="351" y="500"/>
                </a:cubicBezTo>
                <a:cubicBezTo>
                  <a:pt x="349" y="498"/>
                  <a:pt x="347" y="497"/>
                  <a:pt x="345" y="496"/>
                </a:cubicBezTo>
                <a:cubicBezTo>
                  <a:pt x="342" y="495"/>
                  <a:pt x="339" y="496"/>
                  <a:pt x="334" y="497"/>
                </a:cubicBezTo>
                <a:lnTo>
                  <a:pt x="332" y="491"/>
                </a:lnTo>
                <a:lnTo>
                  <a:pt x="388" y="471"/>
                </a:lnTo>
                <a:close/>
                <a:moveTo>
                  <a:pt x="503" y="373"/>
                </a:moveTo>
                <a:lnTo>
                  <a:pt x="521" y="424"/>
                </a:lnTo>
                <a:lnTo>
                  <a:pt x="554" y="412"/>
                </a:lnTo>
                <a:lnTo>
                  <a:pt x="559" y="427"/>
                </a:lnTo>
                <a:lnTo>
                  <a:pt x="526" y="438"/>
                </a:lnTo>
                <a:lnTo>
                  <a:pt x="557" y="523"/>
                </a:lnTo>
                <a:cubicBezTo>
                  <a:pt x="560" y="531"/>
                  <a:pt x="562" y="536"/>
                  <a:pt x="563" y="538"/>
                </a:cubicBezTo>
                <a:cubicBezTo>
                  <a:pt x="565" y="540"/>
                  <a:pt x="567" y="542"/>
                  <a:pt x="569" y="542"/>
                </a:cubicBezTo>
                <a:cubicBezTo>
                  <a:pt x="572" y="543"/>
                  <a:pt x="574" y="543"/>
                  <a:pt x="575" y="543"/>
                </a:cubicBezTo>
                <a:cubicBezTo>
                  <a:pt x="582" y="540"/>
                  <a:pt x="586" y="533"/>
                  <a:pt x="588" y="522"/>
                </a:cubicBezTo>
                <a:lnTo>
                  <a:pt x="594" y="523"/>
                </a:lnTo>
                <a:cubicBezTo>
                  <a:pt x="592" y="545"/>
                  <a:pt x="583" y="559"/>
                  <a:pt x="565" y="565"/>
                </a:cubicBezTo>
                <a:cubicBezTo>
                  <a:pt x="556" y="568"/>
                  <a:pt x="548" y="569"/>
                  <a:pt x="540" y="566"/>
                </a:cubicBezTo>
                <a:cubicBezTo>
                  <a:pt x="533" y="563"/>
                  <a:pt x="527" y="559"/>
                  <a:pt x="523" y="554"/>
                </a:cubicBezTo>
                <a:cubicBezTo>
                  <a:pt x="521" y="551"/>
                  <a:pt x="517" y="542"/>
                  <a:pt x="512" y="527"/>
                </a:cubicBezTo>
                <a:lnTo>
                  <a:pt x="485" y="453"/>
                </a:lnTo>
                <a:lnTo>
                  <a:pt x="467" y="459"/>
                </a:lnTo>
                <a:lnTo>
                  <a:pt x="465" y="454"/>
                </a:lnTo>
                <a:cubicBezTo>
                  <a:pt x="475" y="441"/>
                  <a:pt x="482" y="428"/>
                  <a:pt x="487" y="415"/>
                </a:cubicBezTo>
                <a:cubicBezTo>
                  <a:pt x="492" y="403"/>
                  <a:pt x="496" y="389"/>
                  <a:pt x="498" y="375"/>
                </a:cubicBezTo>
                <a:lnTo>
                  <a:pt x="503" y="373"/>
                </a:lnTo>
                <a:close/>
                <a:moveTo>
                  <a:pt x="705" y="358"/>
                </a:moveTo>
                <a:lnTo>
                  <a:pt x="743" y="466"/>
                </a:lnTo>
                <a:cubicBezTo>
                  <a:pt x="747" y="476"/>
                  <a:pt x="751" y="482"/>
                  <a:pt x="753" y="484"/>
                </a:cubicBezTo>
                <a:cubicBezTo>
                  <a:pt x="756" y="486"/>
                  <a:pt x="761" y="486"/>
                  <a:pt x="767" y="485"/>
                </a:cubicBezTo>
                <a:lnTo>
                  <a:pt x="769" y="490"/>
                </a:lnTo>
                <a:lnTo>
                  <a:pt x="713" y="510"/>
                </a:lnTo>
                <a:lnTo>
                  <a:pt x="706" y="492"/>
                </a:lnTo>
                <a:cubicBezTo>
                  <a:pt x="703" y="502"/>
                  <a:pt x="698" y="510"/>
                  <a:pt x="693" y="516"/>
                </a:cubicBezTo>
                <a:cubicBezTo>
                  <a:pt x="687" y="522"/>
                  <a:pt x="681" y="526"/>
                  <a:pt x="673" y="529"/>
                </a:cubicBezTo>
                <a:cubicBezTo>
                  <a:pt x="665" y="532"/>
                  <a:pt x="657" y="532"/>
                  <a:pt x="649" y="530"/>
                </a:cubicBezTo>
                <a:cubicBezTo>
                  <a:pt x="642" y="527"/>
                  <a:pt x="636" y="523"/>
                  <a:pt x="631" y="517"/>
                </a:cubicBezTo>
                <a:cubicBezTo>
                  <a:pt x="627" y="512"/>
                  <a:pt x="622" y="501"/>
                  <a:pt x="616" y="485"/>
                </a:cubicBezTo>
                <a:lnTo>
                  <a:pt x="597" y="430"/>
                </a:lnTo>
                <a:cubicBezTo>
                  <a:pt x="593" y="420"/>
                  <a:pt x="590" y="414"/>
                  <a:pt x="587" y="412"/>
                </a:cubicBezTo>
                <a:cubicBezTo>
                  <a:pt x="584" y="410"/>
                  <a:pt x="579" y="410"/>
                  <a:pt x="573" y="411"/>
                </a:cubicBezTo>
                <a:lnTo>
                  <a:pt x="571" y="406"/>
                </a:lnTo>
                <a:lnTo>
                  <a:pt x="627" y="386"/>
                </a:lnTo>
                <a:lnTo>
                  <a:pt x="661" y="480"/>
                </a:lnTo>
                <a:cubicBezTo>
                  <a:pt x="664" y="490"/>
                  <a:pt x="667" y="496"/>
                  <a:pt x="669" y="498"/>
                </a:cubicBezTo>
                <a:cubicBezTo>
                  <a:pt x="671" y="501"/>
                  <a:pt x="673" y="502"/>
                  <a:pt x="676" y="503"/>
                </a:cubicBezTo>
                <a:cubicBezTo>
                  <a:pt x="678" y="504"/>
                  <a:pt x="681" y="504"/>
                  <a:pt x="684" y="503"/>
                </a:cubicBezTo>
                <a:cubicBezTo>
                  <a:pt x="687" y="502"/>
                  <a:pt x="690" y="499"/>
                  <a:pt x="692" y="497"/>
                </a:cubicBezTo>
                <a:cubicBezTo>
                  <a:pt x="695" y="493"/>
                  <a:pt x="698" y="486"/>
                  <a:pt x="701" y="476"/>
                </a:cubicBezTo>
                <a:lnTo>
                  <a:pt x="674" y="403"/>
                </a:lnTo>
                <a:cubicBezTo>
                  <a:pt x="671" y="392"/>
                  <a:pt x="667" y="386"/>
                  <a:pt x="665" y="384"/>
                </a:cubicBezTo>
                <a:cubicBezTo>
                  <a:pt x="662" y="382"/>
                  <a:pt x="657" y="382"/>
                  <a:pt x="651" y="383"/>
                </a:cubicBezTo>
                <a:lnTo>
                  <a:pt x="649" y="378"/>
                </a:lnTo>
                <a:lnTo>
                  <a:pt x="705" y="358"/>
                </a:lnTo>
                <a:close/>
                <a:moveTo>
                  <a:pt x="856" y="436"/>
                </a:moveTo>
                <a:cubicBezTo>
                  <a:pt x="844" y="457"/>
                  <a:pt x="832" y="470"/>
                  <a:pt x="818" y="475"/>
                </a:cubicBezTo>
                <a:cubicBezTo>
                  <a:pt x="811" y="477"/>
                  <a:pt x="803" y="477"/>
                  <a:pt x="796" y="474"/>
                </a:cubicBezTo>
                <a:cubicBezTo>
                  <a:pt x="789" y="471"/>
                  <a:pt x="784" y="465"/>
                  <a:pt x="781" y="457"/>
                </a:cubicBezTo>
                <a:cubicBezTo>
                  <a:pt x="778" y="447"/>
                  <a:pt x="779" y="436"/>
                  <a:pt x="785" y="424"/>
                </a:cubicBezTo>
                <a:cubicBezTo>
                  <a:pt x="791" y="413"/>
                  <a:pt x="806" y="394"/>
                  <a:pt x="832" y="370"/>
                </a:cubicBezTo>
                <a:lnTo>
                  <a:pt x="827" y="356"/>
                </a:lnTo>
                <a:cubicBezTo>
                  <a:pt x="823" y="345"/>
                  <a:pt x="820" y="339"/>
                  <a:pt x="818" y="337"/>
                </a:cubicBezTo>
                <a:cubicBezTo>
                  <a:pt x="816" y="334"/>
                  <a:pt x="813" y="333"/>
                  <a:pt x="809" y="332"/>
                </a:cubicBezTo>
                <a:cubicBezTo>
                  <a:pt x="805" y="331"/>
                  <a:pt x="801" y="331"/>
                  <a:pt x="798" y="333"/>
                </a:cubicBezTo>
                <a:cubicBezTo>
                  <a:pt x="791" y="335"/>
                  <a:pt x="786" y="338"/>
                  <a:pt x="783" y="343"/>
                </a:cubicBezTo>
                <a:cubicBezTo>
                  <a:pt x="781" y="345"/>
                  <a:pt x="781" y="348"/>
                  <a:pt x="782" y="350"/>
                </a:cubicBezTo>
                <a:cubicBezTo>
                  <a:pt x="782" y="352"/>
                  <a:pt x="785" y="354"/>
                  <a:pt x="789" y="356"/>
                </a:cubicBezTo>
                <a:cubicBezTo>
                  <a:pt x="794" y="359"/>
                  <a:pt x="797" y="363"/>
                  <a:pt x="798" y="367"/>
                </a:cubicBezTo>
                <a:cubicBezTo>
                  <a:pt x="800" y="371"/>
                  <a:pt x="800" y="376"/>
                  <a:pt x="798" y="381"/>
                </a:cubicBezTo>
                <a:cubicBezTo>
                  <a:pt x="795" y="385"/>
                  <a:pt x="791" y="389"/>
                  <a:pt x="785" y="391"/>
                </a:cubicBezTo>
                <a:cubicBezTo>
                  <a:pt x="779" y="393"/>
                  <a:pt x="773" y="393"/>
                  <a:pt x="768" y="391"/>
                </a:cubicBezTo>
                <a:cubicBezTo>
                  <a:pt x="762" y="389"/>
                  <a:pt x="759" y="385"/>
                  <a:pt x="757" y="380"/>
                </a:cubicBezTo>
                <a:cubicBezTo>
                  <a:pt x="754" y="373"/>
                  <a:pt x="755" y="365"/>
                  <a:pt x="758" y="357"/>
                </a:cubicBezTo>
                <a:cubicBezTo>
                  <a:pt x="761" y="348"/>
                  <a:pt x="767" y="341"/>
                  <a:pt x="776" y="334"/>
                </a:cubicBezTo>
                <a:cubicBezTo>
                  <a:pt x="785" y="327"/>
                  <a:pt x="795" y="321"/>
                  <a:pt x="805" y="317"/>
                </a:cubicBezTo>
                <a:cubicBezTo>
                  <a:pt x="818" y="313"/>
                  <a:pt x="830" y="312"/>
                  <a:pt x="839" y="315"/>
                </a:cubicBezTo>
                <a:cubicBezTo>
                  <a:pt x="849" y="317"/>
                  <a:pt x="856" y="322"/>
                  <a:pt x="861" y="327"/>
                </a:cubicBezTo>
                <a:cubicBezTo>
                  <a:pt x="863" y="331"/>
                  <a:pt x="868" y="340"/>
                  <a:pt x="873" y="355"/>
                </a:cubicBezTo>
                <a:lnTo>
                  <a:pt x="892" y="408"/>
                </a:lnTo>
                <a:cubicBezTo>
                  <a:pt x="894" y="415"/>
                  <a:pt x="896" y="418"/>
                  <a:pt x="897" y="420"/>
                </a:cubicBezTo>
                <a:cubicBezTo>
                  <a:pt x="898" y="421"/>
                  <a:pt x="899" y="422"/>
                  <a:pt x="900" y="423"/>
                </a:cubicBezTo>
                <a:cubicBezTo>
                  <a:pt x="902" y="423"/>
                  <a:pt x="903" y="423"/>
                  <a:pt x="904" y="423"/>
                </a:cubicBezTo>
                <a:cubicBezTo>
                  <a:pt x="907" y="422"/>
                  <a:pt x="909" y="419"/>
                  <a:pt x="910" y="414"/>
                </a:cubicBezTo>
                <a:lnTo>
                  <a:pt x="916" y="416"/>
                </a:lnTo>
                <a:cubicBezTo>
                  <a:pt x="913" y="425"/>
                  <a:pt x="910" y="433"/>
                  <a:pt x="906" y="438"/>
                </a:cubicBezTo>
                <a:cubicBezTo>
                  <a:pt x="902" y="443"/>
                  <a:pt x="897" y="447"/>
                  <a:pt x="890" y="449"/>
                </a:cubicBezTo>
                <a:cubicBezTo>
                  <a:pt x="882" y="452"/>
                  <a:pt x="875" y="452"/>
                  <a:pt x="870" y="450"/>
                </a:cubicBezTo>
                <a:cubicBezTo>
                  <a:pt x="864" y="448"/>
                  <a:pt x="859" y="443"/>
                  <a:pt x="856" y="436"/>
                </a:cubicBezTo>
                <a:close/>
                <a:moveTo>
                  <a:pt x="852" y="426"/>
                </a:moveTo>
                <a:lnTo>
                  <a:pt x="835" y="379"/>
                </a:lnTo>
                <a:cubicBezTo>
                  <a:pt x="826" y="391"/>
                  <a:pt x="820" y="401"/>
                  <a:pt x="817" y="411"/>
                </a:cubicBezTo>
                <a:cubicBezTo>
                  <a:pt x="815" y="418"/>
                  <a:pt x="815" y="424"/>
                  <a:pt x="817" y="429"/>
                </a:cubicBezTo>
                <a:cubicBezTo>
                  <a:pt x="818" y="434"/>
                  <a:pt x="821" y="437"/>
                  <a:pt x="826" y="440"/>
                </a:cubicBezTo>
                <a:cubicBezTo>
                  <a:pt x="829" y="441"/>
                  <a:pt x="833" y="441"/>
                  <a:pt x="838" y="440"/>
                </a:cubicBezTo>
                <a:cubicBezTo>
                  <a:pt x="843" y="438"/>
                  <a:pt x="847" y="433"/>
                  <a:pt x="852" y="426"/>
                </a:cubicBezTo>
                <a:close/>
                <a:moveTo>
                  <a:pt x="920" y="211"/>
                </a:moveTo>
                <a:lnTo>
                  <a:pt x="981" y="382"/>
                </a:lnTo>
                <a:cubicBezTo>
                  <a:pt x="985" y="392"/>
                  <a:pt x="988" y="398"/>
                  <a:pt x="991" y="399"/>
                </a:cubicBezTo>
                <a:cubicBezTo>
                  <a:pt x="995" y="401"/>
                  <a:pt x="999" y="401"/>
                  <a:pt x="1006" y="399"/>
                </a:cubicBezTo>
                <a:lnTo>
                  <a:pt x="1008" y="405"/>
                </a:lnTo>
                <a:lnTo>
                  <a:pt x="934" y="431"/>
                </a:lnTo>
                <a:lnTo>
                  <a:pt x="932" y="426"/>
                </a:lnTo>
                <a:cubicBezTo>
                  <a:pt x="938" y="424"/>
                  <a:pt x="942" y="420"/>
                  <a:pt x="944" y="416"/>
                </a:cubicBezTo>
                <a:cubicBezTo>
                  <a:pt x="945" y="413"/>
                  <a:pt x="944" y="406"/>
                  <a:pt x="940" y="397"/>
                </a:cubicBezTo>
                <a:lnTo>
                  <a:pt x="889" y="254"/>
                </a:lnTo>
                <a:cubicBezTo>
                  <a:pt x="886" y="245"/>
                  <a:pt x="882" y="239"/>
                  <a:pt x="879" y="237"/>
                </a:cubicBezTo>
                <a:cubicBezTo>
                  <a:pt x="876" y="235"/>
                  <a:pt x="871" y="235"/>
                  <a:pt x="864" y="237"/>
                </a:cubicBezTo>
                <a:lnTo>
                  <a:pt x="862" y="232"/>
                </a:lnTo>
                <a:lnTo>
                  <a:pt x="920" y="211"/>
                </a:lnTo>
                <a:close/>
                <a:moveTo>
                  <a:pt x="1127" y="260"/>
                </a:moveTo>
                <a:lnTo>
                  <a:pt x="1147" y="315"/>
                </a:lnTo>
                <a:cubicBezTo>
                  <a:pt x="1151" y="326"/>
                  <a:pt x="1154" y="333"/>
                  <a:pt x="1156" y="335"/>
                </a:cubicBezTo>
                <a:cubicBezTo>
                  <a:pt x="1159" y="337"/>
                  <a:pt x="1162" y="339"/>
                  <a:pt x="1166" y="339"/>
                </a:cubicBezTo>
                <a:cubicBezTo>
                  <a:pt x="1170" y="340"/>
                  <a:pt x="1176" y="338"/>
                  <a:pt x="1185" y="335"/>
                </a:cubicBezTo>
                <a:lnTo>
                  <a:pt x="1187" y="341"/>
                </a:lnTo>
                <a:lnTo>
                  <a:pt x="1086" y="377"/>
                </a:lnTo>
                <a:lnTo>
                  <a:pt x="1084" y="371"/>
                </a:lnTo>
                <a:cubicBezTo>
                  <a:pt x="1093" y="368"/>
                  <a:pt x="1099" y="365"/>
                  <a:pt x="1102" y="362"/>
                </a:cubicBezTo>
                <a:cubicBezTo>
                  <a:pt x="1104" y="359"/>
                  <a:pt x="1106" y="356"/>
                  <a:pt x="1106" y="353"/>
                </a:cubicBezTo>
                <a:cubicBezTo>
                  <a:pt x="1107" y="350"/>
                  <a:pt x="1105" y="343"/>
                  <a:pt x="1101" y="332"/>
                </a:cubicBezTo>
                <a:lnTo>
                  <a:pt x="1055" y="202"/>
                </a:lnTo>
                <a:cubicBezTo>
                  <a:pt x="1051" y="192"/>
                  <a:pt x="1048" y="185"/>
                  <a:pt x="1045" y="183"/>
                </a:cubicBezTo>
                <a:cubicBezTo>
                  <a:pt x="1043" y="180"/>
                  <a:pt x="1040" y="179"/>
                  <a:pt x="1036" y="179"/>
                </a:cubicBezTo>
                <a:cubicBezTo>
                  <a:pt x="1032" y="178"/>
                  <a:pt x="1025" y="180"/>
                  <a:pt x="1016" y="183"/>
                </a:cubicBezTo>
                <a:lnTo>
                  <a:pt x="1014" y="177"/>
                </a:lnTo>
                <a:lnTo>
                  <a:pt x="1101" y="146"/>
                </a:lnTo>
                <a:cubicBezTo>
                  <a:pt x="1130" y="136"/>
                  <a:pt x="1152" y="134"/>
                  <a:pt x="1168" y="139"/>
                </a:cubicBezTo>
                <a:cubicBezTo>
                  <a:pt x="1185" y="145"/>
                  <a:pt x="1195" y="156"/>
                  <a:pt x="1201" y="171"/>
                </a:cubicBezTo>
                <a:cubicBezTo>
                  <a:pt x="1205" y="184"/>
                  <a:pt x="1205" y="196"/>
                  <a:pt x="1201" y="209"/>
                </a:cubicBezTo>
                <a:cubicBezTo>
                  <a:pt x="1196" y="221"/>
                  <a:pt x="1187" y="231"/>
                  <a:pt x="1174" y="239"/>
                </a:cubicBezTo>
                <a:cubicBezTo>
                  <a:pt x="1165" y="245"/>
                  <a:pt x="1150" y="252"/>
                  <a:pt x="1127" y="260"/>
                </a:cubicBezTo>
                <a:close/>
                <a:moveTo>
                  <a:pt x="1092" y="162"/>
                </a:moveTo>
                <a:lnTo>
                  <a:pt x="1123" y="249"/>
                </a:lnTo>
                <a:cubicBezTo>
                  <a:pt x="1126" y="248"/>
                  <a:pt x="1129" y="247"/>
                  <a:pt x="1131" y="246"/>
                </a:cubicBezTo>
                <a:cubicBezTo>
                  <a:pt x="1142" y="242"/>
                  <a:pt x="1150" y="235"/>
                  <a:pt x="1154" y="226"/>
                </a:cubicBezTo>
                <a:cubicBezTo>
                  <a:pt x="1158" y="216"/>
                  <a:pt x="1158" y="204"/>
                  <a:pt x="1152" y="189"/>
                </a:cubicBezTo>
                <a:cubicBezTo>
                  <a:pt x="1147" y="174"/>
                  <a:pt x="1140" y="165"/>
                  <a:pt x="1131" y="160"/>
                </a:cubicBezTo>
                <a:cubicBezTo>
                  <a:pt x="1122" y="156"/>
                  <a:pt x="1111" y="156"/>
                  <a:pt x="1098" y="160"/>
                </a:cubicBezTo>
                <a:lnTo>
                  <a:pt x="1092" y="162"/>
                </a:lnTo>
                <a:close/>
                <a:moveTo>
                  <a:pt x="1338" y="264"/>
                </a:moveTo>
                <a:cubicBezTo>
                  <a:pt x="1326" y="285"/>
                  <a:pt x="1314" y="297"/>
                  <a:pt x="1300" y="302"/>
                </a:cubicBezTo>
                <a:cubicBezTo>
                  <a:pt x="1293" y="305"/>
                  <a:pt x="1285" y="305"/>
                  <a:pt x="1278" y="301"/>
                </a:cubicBezTo>
                <a:cubicBezTo>
                  <a:pt x="1271" y="298"/>
                  <a:pt x="1266" y="293"/>
                  <a:pt x="1263" y="285"/>
                </a:cubicBezTo>
                <a:cubicBezTo>
                  <a:pt x="1260" y="274"/>
                  <a:pt x="1261" y="263"/>
                  <a:pt x="1267" y="252"/>
                </a:cubicBezTo>
                <a:cubicBezTo>
                  <a:pt x="1273" y="240"/>
                  <a:pt x="1289" y="222"/>
                  <a:pt x="1314" y="197"/>
                </a:cubicBezTo>
                <a:lnTo>
                  <a:pt x="1309" y="183"/>
                </a:lnTo>
                <a:cubicBezTo>
                  <a:pt x="1305" y="173"/>
                  <a:pt x="1302" y="167"/>
                  <a:pt x="1300" y="164"/>
                </a:cubicBezTo>
                <a:cubicBezTo>
                  <a:pt x="1298" y="162"/>
                  <a:pt x="1295" y="160"/>
                  <a:pt x="1291" y="159"/>
                </a:cubicBezTo>
                <a:cubicBezTo>
                  <a:pt x="1287" y="159"/>
                  <a:pt x="1283" y="159"/>
                  <a:pt x="1280" y="160"/>
                </a:cubicBezTo>
                <a:cubicBezTo>
                  <a:pt x="1273" y="163"/>
                  <a:pt x="1268" y="166"/>
                  <a:pt x="1265" y="170"/>
                </a:cubicBezTo>
                <a:cubicBezTo>
                  <a:pt x="1263" y="173"/>
                  <a:pt x="1263" y="175"/>
                  <a:pt x="1264" y="178"/>
                </a:cubicBezTo>
                <a:cubicBezTo>
                  <a:pt x="1264" y="180"/>
                  <a:pt x="1267" y="182"/>
                  <a:pt x="1271" y="184"/>
                </a:cubicBezTo>
                <a:cubicBezTo>
                  <a:pt x="1276" y="187"/>
                  <a:pt x="1279" y="190"/>
                  <a:pt x="1281" y="194"/>
                </a:cubicBezTo>
                <a:cubicBezTo>
                  <a:pt x="1282" y="199"/>
                  <a:pt x="1282" y="204"/>
                  <a:pt x="1280" y="208"/>
                </a:cubicBezTo>
                <a:cubicBezTo>
                  <a:pt x="1277" y="213"/>
                  <a:pt x="1273" y="216"/>
                  <a:pt x="1267" y="218"/>
                </a:cubicBezTo>
                <a:cubicBezTo>
                  <a:pt x="1261" y="221"/>
                  <a:pt x="1255" y="221"/>
                  <a:pt x="1250" y="218"/>
                </a:cubicBezTo>
                <a:cubicBezTo>
                  <a:pt x="1244" y="216"/>
                  <a:pt x="1241" y="213"/>
                  <a:pt x="1239" y="208"/>
                </a:cubicBezTo>
                <a:cubicBezTo>
                  <a:pt x="1236" y="200"/>
                  <a:pt x="1237" y="193"/>
                  <a:pt x="1240" y="184"/>
                </a:cubicBezTo>
                <a:cubicBezTo>
                  <a:pt x="1243" y="176"/>
                  <a:pt x="1249" y="168"/>
                  <a:pt x="1258" y="161"/>
                </a:cubicBezTo>
                <a:cubicBezTo>
                  <a:pt x="1267" y="154"/>
                  <a:pt x="1277" y="149"/>
                  <a:pt x="1287" y="145"/>
                </a:cubicBezTo>
                <a:cubicBezTo>
                  <a:pt x="1301" y="140"/>
                  <a:pt x="1312" y="139"/>
                  <a:pt x="1321" y="142"/>
                </a:cubicBezTo>
                <a:cubicBezTo>
                  <a:pt x="1331" y="145"/>
                  <a:pt x="1338" y="149"/>
                  <a:pt x="1343" y="155"/>
                </a:cubicBezTo>
                <a:cubicBezTo>
                  <a:pt x="1346" y="158"/>
                  <a:pt x="1350" y="168"/>
                  <a:pt x="1355" y="182"/>
                </a:cubicBezTo>
                <a:lnTo>
                  <a:pt x="1374" y="236"/>
                </a:lnTo>
                <a:cubicBezTo>
                  <a:pt x="1376" y="242"/>
                  <a:pt x="1378" y="246"/>
                  <a:pt x="1379" y="247"/>
                </a:cubicBezTo>
                <a:cubicBezTo>
                  <a:pt x="1380" y="249"/>
                  <a:pt x="1381" y="250"/>
                  <a:pt x="1382" y="250"/>
                </a:cubicBezTo>
                <a:cubicBezTo>
                  <a:pt x="1384" y="251"/>
                  <a:pt x="1385" y="251"/>
                  <a:pt x="1386" y="250"/>
                </a:cubicBezTo>
                <a:cubicBezTo>
                  <a:pt x="1389" y="249"/>
                  <a:pt x="1391" y="247"/>
                  <a:pt x="1392" y="242"/>
                </a:cubicBezTo>
                <a:lnTo>
                  <a:pt x="1398" y="244"/>
                </a:lnTo>
                <a:cubicBezTo>
                  <a:pt x="1395" y="253"/>
                  <a:pt x="1392" y="260"/>
                  <a:pt x="1388" y="265"/>
                </a:cubicBezTo>
                <a:cubicBezTo>
                  <a:pt x="1384" y="270"/>
                  <a:pt x="1379" y="274"/>
                  <a:pt x="1372" y="277"/>
                </a:cubicBezTo>
                <a:cubicBezTo>
                  <a:pt x="1364" y="279"/>
                  <a:pt x="1357" y="280"/>
                  <a:pt x="1352" y="278"/>
                </a:cubicBezTo>
                <a:cubicBezTo>
                  <a:pt x="1346" y="275"/>
                  <a:pt x="1341" y="271"/>
                  <a:pt x="1338" y="264"/>
                </a:cubicBezTo>
                <a:close/>
                <a:moveTo>
                  <a:pt x="1334" y="253"/>
                </a:moveTo>
                <a:lnTo>
                  <a:pt x="1317" y="207"/>
                </a:lnTo>
                <a:cubicBezTo>
                  <a:pt x="1308" y="218"/>
                  <a:pt x="1302" y="229"/>
                  <a:pt x="1299" y="239"/>
                </a:cubicBezTo>
                <a:cubicBezTo>
                  <a:pt x="1297" y="245"/>
                  <a:pt x="1297" y="252"/>
                  <a:pt x="1299" y="257"/>
                </a:cubicBezTo>
                <a:cubicBezTo>
                  <a:pt x="1301" y="261"/>
                  <a:pt x="1304" y="265"/>
                  <a:pt x="1308" y="267"/>
                </a:cubicBezTo>
                <a:cubicBezTo>
                  <a:pt x="1311" y="269"/>
                  <a:pt x="1315" y="269"/>
                  <a:pt x="1320" y="267"/>
                </a:cubicBezTo>
                <a:cubicBezTo>
                  <a:pt x="1325" y="266"/>
                  <a:pt x="1329" y="261"/>
                  <a:pt x="1334" y="253"/>
                </a:cubicBezTo>
                <a:close/>
                <a:moveTo>
                  <a:pt x="1407" y="50"/>
                </a:moveTo>
                <a:lnTo>
                  <a:pt x="1425" y="100"/>
                </a:lnTo>
                <a:lnTo>
                  <a:pt x="1458" y="89"/>
                </a:lnTo>
                <a:lnTo>
                  <a:pt x="1463" y="103"/>
                </a:lnTo>
                <a:lnTo>
                  <a:pt x="1430" y="115"/>
                </a:lnTo>
                <a:lnTo>
                  <a:pt x="1461" y="200"/>
                </a:lnTo>
                <a:cubicBezTo>
                  <a:pt x="1463" y="208"/>
                  <a:pt x="1466" y="213"/>
                  <a:pt x="1467" y="215"/>
                </a:cubicBezTo>
                <a:cubicBezTo>
                  <a:pt x="1469" y="217"/>
                  <a:pt x="1471" y="218"/>
                  <a:pt x="1473" y="219"/>
                </a:cubicBezTo>
                <a:cubicBezTo>
                  <a:pt x="1476" y="220"/>
                  <a:pt x="1477" y="220"/>
                  <a:pt x="1479" y="219"/>
                </a:cubicBezTo>
                <a:cubicBezTo>
                  <a:pt x="1485" y="217"/>
                  <a:pt x="1490" y="210"/>
                  <a:pt x="1492" y="198"/>
                </a:cubicBezTo>
                <a:lnTo>
                  <a:pt x="1498" y="200"/>
                </a:lnTo>
                <a:cubicBezTo>
                  <a:pt x="1496" y="221"/>
                  <a:pt x="1487" y="235"/>
                  <a:pt x="1469" y="242"/>
                </a:cubicBezTo>
                <a:cubicBezTo>
                  <a:pt x="1460" y="245"/>
                  <a:pt x="1452" y="245"/>
                  <a:pt x="1444" y="243"/>
                </a:cubicBezTo>
                <a:cubicBezTo>
                  <a:pt x="1436" y="240"/>
                  <a:pt x="1431" y="236"/>
                  <a:pt x="1427" y="230"/>
                </a:cubicBezTo>
                <a:cubicBezTo>
                  <a:pt x="1425" y="227"/>
                  <a:pt x="1421" y="219"/>
                  <a:pt x="1416" y="204"/>
                </a:cubicBezTo>
                <a:lnTo>
                  <a:pt x="1389" y="130"/>
                </a:lnTo>
                <a:lnTo>
                  <a:pt x="1371" y="136"/>
                </a:lnTo>
                <a:lnTo>
                  <a:pt x="1369" y="131"/>
                </a:lnTo>
                <a:cubicBezTo>
                  <a:pt x="1379" y="118"/>
                  <a:pt x="1386" y="105"/>
                  <a:pt x="1391" y="92"/>
                </a:cubicBezTo>
                <a:cubicBezTo>
                  <a:pt x="1396" y="79"/>
                  <a:pt x="1400" y="66"/>
                  <a:pt x="1402" y="52"/>
                </a:cubicBezTo>
                <a:lnTo>
                  <a:pt x="1407" y="50"/>
                </a:lnTo>
                <a:close/>
                <a:moveTo>
                  <a:pt x="1510" y="0"/>
                </a:moveTo>
                <a:lnTo>
                  <a:pt x="1538" y="80"/>
                </a:lnTo>
                <a:cubicBezTo>
                  <a:pt x="1543" y="69"/>
                  <a:pt x="1548" y="61"/>
                  <a:pt x="1553" y="55"/>
                </a:cubicBezTo>
                <a:cubicBezTo>
                  <a:pt x="1558" y="50"/>
                  <a:pt x="1564" y="46"/>
                  <a:pt x="1571" y="43"/>
                </a:cubicBezTo>
                <a:cubicBezTo>
                  <a:pt x="1580" y="40"/>
                  <a:pt x="1588" y="40"/>
                  <a:pt x="1596" y="43"/>
                </a:cubicBezTo>
                <a:cubicBezTo>
                  <a:pt x="1604" y="46"/>
                  <a:pt x="1610" y="50"/>
                  <a:pt x="1614" y="56"/>
                </a:cubicBezTo>
                <a:cubicBezTo>
                  <a:pt x="1618" y="62"/>
                  <a:pt x="1623" y="72"/>
                  <a:pt x="1629" y="88"/>
                </a:cubicBezTo>
                <a:lnTo>
                  <a:pt x="1648" y="142"/>
                </a:lnTo>
                <a:cubicBezTo>
                  <a:pt x="1652" y="152"/>
                  <a:pt x="1655" y="159"/>
                  <a:pt x="1658" y="160"/>
                </a:cubicBezTo>
                <a:cubicBezTo>
                  <a:pt x="1661" y="162"/>
                  <a:pt x="1666" y="163"/>
                  <a:pt x="1672" y="161"/>
                </a:cubicBezTo>
                <a:lnTo>
                  <a:pt x="1674" y="166"/>
                </a:lnTo>
                <a:lnTo>
                  <a:pt x="1604" y="191"/>
                </a:lnTo>
                <a:lnTo>
                  <a:pt x="1602" y="186"/>
                </a:lnTo>
                <a:cubicBezTo>
                  <a:pt x="1607" y="184"/>
                  <a:pt x="1610" y="180"/>
                  <a:pt x="1611" y="176"/>
                </a:cubicBezTo>
                <a:cubicBezTo>
                  <a:pt x="1612" y="173"/>
                  <a:pt x="1611" y="166"/>
                  <a:pt x="1607" y="157"/>
                </a:cubicBezTo>
                <a:lnTo>
                  <a:pt x="1585" y="95"/>
                </a:lnTo>
                <a:cubicBezTo>
                  <a:pt x="1581" y="84"/>
                  <a:pt x="1578" y="77"/>
                  <a:pt x="1576" y="74"/>
                </a:cubicBezTo>
                <a:cubicBezTo>
                  <a:pt x="1574" y="72"/>
                  <a:pt x="1572" y="70"/>
                  <a:pt x="1569" y="69"/>
                </a:cubicBezTo>
                <a:cubicBezTo>
                  <a:pt x="1567" y="68"/>
                  <a:pt x="1564" y="68"/>
                  <a:pt x="1561" y="69"/>
                </a:cubicBezTo>
                <a:cubicBezTo>
                  <a:pt x="1557" y="71"/>
                  <a:pt x="1554" y="73"/>
                  <a:pt x="1551" y="77"/>
                </a:cubicBezTo>
                <a:cubicBezTo>
                  <a:pt x="1548" y="81"/>
                  <a:pt x="1546" y="88"/>
                  <a:pt x="1544" y="96"/>
                </a:cubicBezTo>
                <a:lnTo>
                  <a:pt x="1571" y="170"/>
                </a:lnTo>
                <a:cubicBezTo>
                  <a:pt x="1574" y="179"/>
                  <a:pt x="1577" y="185"/>
                  <a:pt x="1579" y="187"/>
                </a:cubicBezTo>
                <a:cubicBezTo>
                  <a:pt x="1582" y="190"/>
                  <a:pt x="1587" y="191"/>
                  <a:pt x="1593" y="189"/>
                </a:cubicBezTo>
                <a:lnTo>
                  <a:pt x="1595" y="195"/>
                </a:lnTo>
                <a:lnTo>
                  <a:pt x="1525" y="220"/>
                </a:lnTo>
                <a:lnTo>
                  <a:pt x="1523" y="214"/>
                </a:lnTo>
                <a:cubicBezTo>
                  <a:pt x="1529" y="212"/>
                  <a:pt x="1532" y="208"/>
                  <a:pt x="1534" y="204"/>
                </a:cubicBezTo>
                <a:cubicBezTo>
                  <a:pt x="1535" y="201"/>
                  <a:pt x="1533" y="195"/>
                  <a:pt x="1529" y="184"/>
                </a:cubicBezTo>
                <a:lnTo>
                  <a:pt x="1479" y="45"/>
                </a:lnTo>
                <a:cubicBezTo>
                  <a:pt x="1476" y="34"/>
                  <a:pt x="1472" y="28"/>
                  <a:pt x="1470" y="26"/>
                </a:cubicBezTo>
                <a:cubicBezTo>
                  <a:pt x="1467" y="24"/>
                  <a:pt x="1462" y="24"/>
                  <a:pt x="1456" y="25"/>
                </a:cubicBezTo>
                <a:lnTo>
                  <a:pt x="1454" y="20"/>
                </a:lnTo>
                <a:lnTo>
                  <a:pt x="1510" y="0"/>
                </a:lnTo>
                <a:close/>
              </a:path>
            </a:pathLst>
          </a:custGeom>
          <a:solidFill>
            <a:srgbClr val="99999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255" name="Freeform 76">
            <a:extLst>
              <a:ext uri="{FF2B5EF4-FFF2-40B4-BE49-F238E27FC236}">
                <a16:creationId xmlns:a16="http://schemas.microsoft.com/office/drawing/2014/main" id="{E5B80986-BD94-4D3C-BB5B-CFFEE8E8E884}"/>
              </a:ext>
            </a:extLst>
          </p:cNvPr>
          <p:cNvSpPr>
            <a:spLocks noEditPoints="1"/>
          </p:cNvSpPr>
          <p:nvPr/>
        </p:nvSpPr>
        <p:spPr bwMode="auto">
          <a:xfrm>
            <a:off x="4178301" y="1941513"/>
            <a:ext cx="276225" cy="401637"/>
          </a:xfrm>
          <a:custGeom>
            <a:avLst/>
            <a:gdLst>
              <a:gd name="T0" fmla="*/ 272 w 441"/>
              <a:gd name="T1" fmla="*/ 473 h 643"/>
              <a:gd name="T2" fmla="*/ 187 w 441"/>
              <a:gd name="T3" fmla="*/ 640 h 643"/>
              <a:gd name="T4" fmla="*/ 193 w 441"/>
              <a:gd name="T5" fmla="*/ 619 h 643"/>
              <a:gd name="T6" fmla="*/ 172 w 441"/>
              <a:gd name="T7" fmla="*/ 601 h 643"/>
              <a:gd name="T8" fmla="*/ 27 w 441"/>
              <a:gd name="T9" fmla="*/ 534 h 643"/>
              <a:gd name="T10" fmla="*/ 9 w 441"/>
              <a:gd name="T11" fmla="*/ 549 h 643"/>
              <a:gd name="T12" fmla="*/ 0 w 441"/>
              <a:gd name="T13" fmla="*/ 553 h 643"/>
              <a:gd name="T14" fmla="*/ 54 w 441"/>
              <a:gd name="T15" fmla="*/ 453 h 643"/>
              <a:gd name="T16" fmla="*/ 46 w 441"/>
              <a:gd name="T17" fmla="*/ 476 h 643"/>
              <a:gd name="T18" fmla="*/ 68 w 441"/>
              <a:gd name="T19" fmla="*/ 495 h 643"/>
              <a:gd name="T20" fmla="*/ 209 w 441"/>
              <a:gd name="T21" fmla="*/ 560 h 643"/>
              <a:gd name="T22" fmla="*/ 228 w 441"/>
              <a:gd name="T23" fmla="*/ 539 h 643"/>
              <a:gd name="T24" fmla="*/ 242 w 441"/>
              <a:gd name="T25" fmla="*/ 495 h 643"/>
              <a:gd name="T26" fmla="*/ 205 w 441"/>
              <a:gd name="T27" fmla="*/ 440 h 643"/>
              <a:gd name="T28" fmla="*/ 136 w 441"/>
              <a:gd name="T29" fmla="*/ 257 h 643"/>
              <a:gd name="T30" fmla="*/ 282 w 441"/>
              <a:gd name="T31" fmla="*/ 200 h 643"/>
              <a:gd name="T32" fmla="*/ 336 w 441"/>
              <a:gd name="T33" fmla="*/ 348 h 643"/>
              <a:gd name="T34" fmla="*/ 187 w 441"/>
              <a:gd name="T35" fmla="*/ 403 h 643"/>
              <a:gd name="T36" fmla="*/ 136 w 441"/>
              <a:gd name="T37" fmla="*/ 257 h 643"/>
              <a:gd name="T38" fmla="*/ 154 w 441"/>
              <a:gd name="T39" fmla="*/ 312 h 643"/>
              <a:gd name="T40" fmla="*/ 293 w 441"/>
              <a:gd name="T41" fmla="*/ 370 h 643"/>
              <a:gd name="T42" fmla="*/ 329 w 441"/>
              <a:gd name="T43" fmla="*/ 316 h 643"/>
              <a:gd name="T44" fmla="*/ 261 w 441"/>
              <a:gd name="T45" fmla="*/ 252 h 643"/>
              <a:gd name="T46" fmla="*/ 165 w 441"/>
              <a:gd name="T47" fmla="*/ 238 h 643"/>
              <a:gd name="T48" fmla="*/ 254 w 441"/>
              <a:gd name="T49" fmla="*/ 0 h 643"/>
              <a:gd name="T50" fmla="*/ 316 w 441"/>
              <a:gd name="T51" fmla="*/ 34 h 643"/>
              <a:gd name="T52" fmla="*/ 237 w 441"/>
              <a:gd name="T53" fmla="*/ 64 h 643"/>
              <a:gd name="T54" fmla="*/ 248 w 441"/>
              <a:gd name="T55" fmla="*/ 107 h 643"/>
              <a:gd name="T56" fmla="*/ 280 w 441"/>
              <a:gd name="T57" fmla="*/ 103 h 643"/>
              <a:gd name="T58" fmla="*/ 364 w 441"/>
              <a:gd name="T59" fmla="*/ 49 h 643"/>
              <a:gd name="T60" fmla="*/ 435 w 441"/>
              <a:gd name="T61" fmla="*/ 91 h 643"/>
              <a:gd name="T62" fmla="*/ 420 w 441"/>
              <a:gd name="T63" fmla="*/ 163 h 643"/>
              <a:gd name="T64" fmla="*/ 396 w 441"/>
              <a:gd name="T65" fmla="*/ 190 h 643"/>
              <a:gd name="T66" fmla="*/ 401 w 441"/>
              <a:gd name="T67" fmla="*/ 210 h 643"/>
              <a:gd name="T68" fmla="*/ 326 w 441"/>
              <a:gd name="T69" fmla="*/ 181 h 643"/>
              <a:gd name="T70" fmla="*/ 386 w 441"/>
              <a:gd name="T71" fmla="*/ 174 h 643"/>
              <a:gd name="T72" fmla="*/ 423 w 441"/>
              <a:gd name="T73" fmla="*/ 114 h 643"/>
              <a:gd name="T74" fmla="*/ 393 w 441"/>
              <a:gd name="T75" fmla="*/ 92 h 643"/>
              <a:gd name="T76" fmla="*/ 348 w 441"/>
              <a:gd name="T77" fmla="*/ 117 h 643"/>
              <a:gd name="T78" fmla="*/ 280 w 441"/>
              <a:gd name="T79" fmla="*/ 152 h 643"/>
              <a:gd name="T80" fmla="*/ 222 w 441"/>
              <a:gd name="T81" fmla="*/ 112 h 643"/>
              <a:gd name="T82" fmla="*/ 236 w 441"/>
              <a:gd name="T83" fmla="*/ 45 h 643"/>
              <a:gd name="T84" fmla="*/ 261 w 441"/>
              <a:gd name="T85" fmla="*/ 20 h 643"/>
              <a:gd name="T86" fmla="*/ 252 w 441"/>
              <a:gd name="T87" fmla="*/ 4 h 6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1" h="643">
                <a:moveTo>
                  <a:pt x="208" y="434"/>
                </a:moveTo>
                <a:lnTo>
                  <a:pt x="272" y="473"/>
                </a:lnTo>
                <a:lnTo>
                  <a:pt x="192" y="643"/>
                </a:lnTo>
                <a:lnTo>
                  <a:pt x="187" y="640"/>
                </a:lnTo>
                <a:lnTo>
                  <a:pt x="190" y="634"/>
                </a:lnTo>
                <a:cubicBezTo>
                  <a:pt x="193" y="629"/>
                  <a:pt x="194" y="624"/>
                  <a:pt x="193" y="619"/>
                </a:cubicBezTo>
                <a:cubicBezTo>
                  <a:pt x="193" y="616"/>
                  <a:pt x="192" y="613"/>
                  <a:pt x="189" y="610"/>
                </a:cubicBezTo>
                <a:cubicBezTo>
                  <a:pt x="187" y="608"/>
                  <a:pt x="182" y="605"/>
                  <a:pt x="172" y="601"/>
                </a:cubicBezTo>
                <a:lnTo>
                  <a:pt x="46" y="541"/>
                </a:lnTo>
                <a:cubicBezTo>
                  <a:pt x="36" y="537"/>
                  <a:pt x="30" y="534"/>
                  <a:pt x="27" y="534"/>
                </a:cubicBezTo>
                <a:cubicBezTo>
                  <a:pt x="24" y="534"/>
                  <a:pt x="21" y="535"/>
                  <a:pt x="17" y="538"/>
                </a:cubicBezTo>
                <a:cubicBezTo>
                  <a:pt x="14" y="540"/>
                  <a:pt x="11" y="544"/>
                  <a:pt x="9" y="549"/>
                </a:cubicBezTo>
                <a:lnTo>
                  <a:pt x="6" y="555"/>
                </a:lnTo>
                <a:lnTo>
                  <a:pt x="0" y="553"/>
                </a:lnTo>
                <a:lnTo>
                  <a:pt x="48" y="451"/>
                </a:lnTo>
                <a:lnTo>
                  <a:pt x="54" y="453"/>
                </a:lnTo>
                <a:lnTo>
                  <a:pt x="50" y="462"/>
                </a:lnTo>
                <a:cubicBezTo>
                  <a:pt x="47" y="467"/>
                  <a:pt x="46" y="472"/>
                  <a:pt x="46" y="476"/>
                </a:cubicBezTo>
                <a:cubicBezTo>
                  <a:pt x="47" y="479"/>
                  <a:pt x="48" y="482"/>
                  <a:pt x="50" y="485"/>
                </a:cubicBezTo>
                <a:cubicBezTo>
                  <a:pt x="52" y="487"/>
                  <a:pt x="58" y="491"/>
                  <a:pt x="68" y="495"/>
                </a:cubicBezTo>
                <a:lnTo>
                  <a:pt x="190" y="553"/>
                </a:lnTo>
                <a:cubicBezTo>
                  <a:pt x="200" y="557"/>
                  <a:pt x="206" y="560"/>
                  <a:pt x="209" y="560"/>
                </a:cubicBezTo>
                <a:cubicBezTo>
                  <a:pt x="213" y="560"/>
                  <a:pt x="216" y="558"/>
                  <a:pt x="219" y="556"/>
                </a:cubicBezTo>
                <a:cubicBezTo>
                  <a:pt x="220" y="554"/>
                  <a:pt x="224" y="548"/>
                  <a:pt x="228" y="539"/>
                </a:cubicBezTo>
                <a:lnTo>
                  <a:pt x="235" y="523"/>
                </a:lnTo>
                <a:cubicBezTo>
                  <a:pt x="240" y="513"/>
                  <a:pt x="242" y="504"/>
                  <a:pt x="242" y="495"/>
                </a:cubicBezTo>
                <a:cubicBezTo>
                  <a:pt x="241" y="487"/>
                  <a:pt x="239" y="478"/>
                  <a:pt x="233" y="470"/>
                </a:cubicBezTo>
                <a:cubicBezTo>
                  <a:pt x="228" y="461"/>
                  <a:pt x="219" y="451"/>
                  <a:pt x="205" y="440"/>
                </a:cubicBezTo>
                <a:lnTo>
                  <a:pt x="208" y="434"/>
                </a:lnTo>
                <a:close/>
                <a:moveTo>
                  <a:pt x="136" y="257"/>
                </a:moveTo>
                <a:cubicBezTo>
                  <a:pt x="149" y="226"/>
                  <a:pt x="170" y="205"/>
                  <a:pt x="198" y="195"/>
                </a:cubicBezTo>
                <a:cubicBezTo>
                  <a:pt x="226" y="185"/>
                  <a:pt x="254" y="186"/>
                  <a:pt x="282" y="200"/>
                </a:cubicBezTo>
                <a:cubicBezTo>
                  <a:pt x="307" y="211"/>
                  <a:pt x="325" y="228"/>
                  <a:pt x="336" y="251"/>
                </a:cubicBezTo>
                <a:cubicBezTo>
                  <a:pt x="352" y="281"/>
                  <a:pt x="352" y="314"/>
                  <a:pt x="336" y="348"/>
                </a:cubicBezTo>
                <a:cubicBezTo>
                  <a:pt x="320" y="383"/>
                  <a:pt x="295" y="404"/>
                  <a:pt x="263" y="412"/>
                </a:cubicBezTo>
                <a:cubicBezTo>
                  <a:pt x="238" y="418"/>
                  <a:pt x="212" y="415"/>
                  <a:pt x="187" y="403"/>
                </a:cubicBezTo>
                <a:cubicBezTo>
                  <a:pt x="158" y="390"/>
                  <a:pt x="139" y="369"/>
                  <a:pt x="129" y="341"/>
                </a:cubicBezTo>
                <a:cubicBezTo>
                  <a:pt x="119" y="313"/>
                  <a:pt x="122" y="285"/>
                  <a:pt x="136" y="257"/>
                </a:cubicBezTo>
                <a:close/>
                <a:moveTo>
                  <a:pt x="146" y="259"/>
                </a:moveTo>
                <a:cubicBezTo>
                  <a:pt x="138" y="277"/>
                  <a:pt x="140" y="295"/>
                  <a:pt x="154" y="312"/>
                </a:cubicBezTo>
                <a:cubicBezTo>
                  <a:pt x="165" y="326"/>
                  <a:pt x="185" y="340"/>
                  <a:pt x="212" y="353"/>
                </a:cubicBezTo>
                <a:cubicBezTo>
                  <a:pt x="245" y="368"/>
                  <a:pt x="272" y="374"/>
                  <a:pt x="293" y="370"/>
                </a:cubicBezTo>
                <a:cubicBezTo>
                  <a:pt x="307" y="367"/>
                  <a:pt x="318" y="358"/>
                  <a:pt x="325" y="344"/>
                </a:cubicBezTo>
                <a:cubicBezTo>
                  <a:pt x="330" y="334"/>
                  <a:pt x="331" y="325"/>
                  <a:pt x="329" y="316"/>
                </a:cubicBezTo>
                <a:cubicBezTo>
                  <a:pt x="327" y="305"/>
                  <a:pt x="321" y="294"/>
                  <a:pt x="309" y="283"/>
                </a:cubicBezTo>
                <a:cubicBezTo>
                  <a:pt x="298" y="272"/>
                  <a:pt x="282" y="262"/>
                  <a:pt x="261" y="252"/>
                </a:cubicBezTo>
                <a:cubicBezTo>
                  <a:pt x="236" y="240"/>
                  <a:pt x="215" y="233"/>
                  <a:pt x="201" y="232"/>
                </a:cubicBezTo>
                <a:cubicBezTo>
                  <a:pt x="186" y="231"/>
                  <a:pt x="174" y="233"/>
                  <a:pt x="165" y="238"/>
                </a:cubicBezTo>
                <a:cubicBezTo>
                  <a:pt x="157" y="243"/>
                  <a:pt x="150" y="250"/>
                  <a:pt x="146" y="259"/>
                </a:cubicBezTo>
                <a:close/>
                <a:moveTo>
                  <a:pt x="254" y="0"/>
                </a:moveTo>
                <a:lnTo>
                  <a:pt x="319" y="29"/>
                </a:lnTo>
                <a:lnTo>
                  <a:pt x="316" y="34"/>
                </a:lnTo>
                <a:cubicBezTo>
                  <a:pt x="299" y="30"/>
                  <a:pt x="283" y="30"/>
                  <a:pt x="268" y="36"/>
                </a:cubicBezTo>
                <a:cubicBezTo>
                  <a:pt x="253" y="42"/>
                  <a:pt x="243" y="52"/>
                  <a:pt x="237" y="64"/>
                </a:cubicBezTo>
                <a:cubicBezTo>
                  <a:pt x="233" y="74"/>
                  <a:pt x="232" y="83"/>
                  <a:pt x="234" y="91"/>
                </a:cubicBezTo>
                <a:cubicBezTo>
                  <a:pt x="237" y="99"/>
                  <a:pt x="241" y="104"/>
                  <a:pt x="248" y="107"/>
                </a:cubicBezTo>
                <a:cubicBezTo>
                  <a:pt x="252" y="109"/>
                  <a:pt x="257" y="110"/>
                  <a:pt x="261" y="110"/>
                </a:cubicBezTo>
                <a:cubicBezTo>
                  <a:pt x="266" y="109"/>
                  <a:pt x="273" y="107"/>
                  <a:pt x="280" y="103"/>
                </a:cubicBezTo>
                <a:cubicBezTo>
                  <a:pt x="285" y="100"/>
                  <a:pt x="296" y="92"/>
                  <a:pt x="311" y="80"/>
                </a:cubicBezTo>
                <a:cubicBezTo>
                  <a:pt x="333" y="63"/>
                  <a:pt x="350" y="52"/>
                  <a:pt x="364" y="49"/>
                </a:cubicBezTo>
                <a:cubicBezTo>
                  <a:pt x="377" y="46"/>
                  <a:pt x="390" y="47"/>
                  <a:pt x="403" y="53"/>
                </a:cubicBezTo>
                <a:cubicBezTo>
                  <a:pt x="419" y="61"/>
                  <a:pt x="430" y="73"/>
                  <a:pt x="435" y="91"/>
                </a:cubicBezTo>
                <a:cubicBezTo>
                  <a:pt x="441" y="109"/>
                  <a:pt x="439" y="128"/>
                  <a:pt x="430" y="147"/>
                </a:cubicBezTo>
                <a:cubicBezTo>
                  <a:pt x="427" y="153"/>
                  <a:pt x="424" y="159"/>
                  <a:pt x="420" y="163"/>
                </a:cubicBezTo>
                <a:cubicBezTo>
                  <a:pt x="417" y="168"/>
                  <a:pt x="411" y="174"/>
                  <a:pt x="404" y="180"/>
                </a:cubicBezTo>
                <a:cubicBezTo>
                  <a:pt x="400" y="184"/>
                  <a:pt x="397" y="187"/>
                  <a:pt x="396" y="190"/>
                </a:cubicBezTo>
                <a:cubicBezTo>
                  <a:pt x="395" y="193"/>
                  <a:pt x="395" y="196"/>
                  <a:pt x="395" y="199"/>
                </a:cubicBezTo>
                <a:cubicBezTo>
                  <a:pt x="396" y="203"/>
                  <a:pt x="398" y="206"/>
                  <a:pt x="401" y="210"/>
                </a:cubicBezTo>
                <a:lnTo>
                  <a:pt x="398" y="215"/>
                </a:lnTo>
                <a:lnTo>
                  <a:pt x="326" y="181"/>
                </a:lnTo>
                <a:lnTo>
                  <a:pt x="328" y="176"/>
                </a:lnTo>
                <a:cubicBezTo>
                  <a:pt x="351" y="181"/>
                  <a:pt x="370" y="181"/>
                  <a:pt x="386" y="174"/>
                </a:cubicBezTo>
                <a:cubicBezTo>
                  <a:pt x="402" y="167"/>
                  <a:pt x="414" y="157"/>
                  <a:pt x="420" y="143"/>
                </a:cubicBezTo>
                <a:cubicBezTo>
                  <a:pt x="425" y="133"/>
                  <a:pt x="426" y="123"/>
                  <a:pt x="423" y="114"/>
                </a:cubicBezTo>
                <a:cubicBezTo>
                  <a:pt x="420" y="105"/>
                  <a:pt x="415" y="99"/>
                  <a:pt x="408" y="95"/>
                </a:cubicBezTo>
                <a:cubicBezTo>
                  <a:pt x="403" y="93"/>
                  <a:pt x="398" y="92"/>
                  <a:pt x="393" y="92"/>
                </a:cubicBezTo>
                <a:cubicBezTo>
                  <a:pt x="387" y="93"/>
                  <a:pt x="382" y="95"/>
                  <a:pt x="375" y="98"/>
                </a:cubicBezTo>
                <a:cubicBezTo>
                  <a:pt x="369" y="101"/>
                  <a:pt x="360" y="107"/>
                  <a:pt x="348" y="117"/>
                </a:cubicBezTo>
                <a:cubicBezTo>
                  <a:pt x="332" y="130"/>
                  <a:pt x="318" y="139"/>
                  <a:pt x="309" y="144"/>
                </a:cubicBezTo>
                <a:cubicBezTo>
                  <a:pt x="299" y="149"/>
                  <a:pt x="290" y="152"/>
                  <a:pt x="280" y="152"/>
                </a:cubicBezTo>
                <a:cubicBezTo>
                  <a:pt x="271" y="153"/>
                  <a:pt x="262" y="151"/>
                  <a:pt x="253" y="147"/>
                </a:cubicBezTo>
                <a:cubicBezTo>
                  <a:pt x="238" y="140"/>
                  <a:pt x="227" y="128"/>
                  <a:pt x="222" y="112"/>
                </a:cubicBezTo>
                <a:cubicBezTo>
                  <a:pt x="216" y="96"/>
                  <a:pt x="217" y="79"/>
                  <a:pt x="225" y="62"/>
                </a:cubicBezTo>
                <a:cubicBezTo>
                  <a:pt x="228" y="56"/>
                  <a:pt x="232" y="50"/>
                  <a:pt x="236" y="45"/>
                </a:cubicBezTo>
                <a:cubicBezTo>
                  <a:pt x="239" y="41"/>
                  <a:pt x="244" y="36"/>
                  <a:pt x="250" y="31"/>
                </a:cubicBezTo>
                <a:cubicBezTo>
                  <a:pt x="256" y="27"/>
                  <a:pt x="260" y="23"/>
                  <a:pt x="261" y="20"/>
                </a:cubicBezTo>
                <a:cubicBezTo>
                  <a:pt x="262" y="18"/>
                  <a:pt x="262" y="16"/>
                  <a:pt x="261" y="13"/>
                </a:cubicBezTo>
                <a:cubicBezTo>
                  <a:pt x="261" y="11"/>
                  <a:pt x="258" y="8"/>
                  <a:pt x="252" y="4"/>
                </a:cubicBezTo>
                <a:lnTo>
                  <a:pt x="254" y="0"/>
                </a:lnTo>
                <a:close/>
              </a:path>
            </a:pathLst>
          </a:custGeom>
          <a:solidFill>
            <a:srgbClr val="2166A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08" name="矩形 10307">
                <a:extLst>
                  <a:ext uri="{FF2B5EF4-FFF2-40B4-BE49-F238E27FC236}">
                    <a16:creationId xmlns:a16="http://schemas.microsoft.com/office/drawing/2014/main" id="{8AEBD429-E6CA-40C7-9228-32D635FCF355}"/>
                  </a:ext>
                </a:extLst>
              </p:cNvPr>
              <p:cNvSpPr/>
              <p:nvPr/>
            </p:nvSpPr>
            <p:spPr>
              <a:xfrm>
                <a:off x="4429196" y="2082006"/>
                <a:ext cx="5383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0308" name="矩形 10307">
                <a:extLst>
                  <a:ext uri="{FF2B5EF4-FFF2-40B4-BE49-F238E27FC236}">
                    <a16:creationId xmlns:a16="http://schemas.microsoft.com/office/drawing/2014/main" id="{8AEBD429-E6CA-40C7-9228-32D635FCF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96" y="2082006"/>
                <a:ext cx="538353" cy="400110"/>
              </a:xfrm>
              <a:prstGeom prst="rect">
                <a:avLst/>
              </a:prstGeom>
              <a:blipFill>
                <a:blip r:embed="rId7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CA9EBB96-C333-429B-89D8-2CCEF77FFF72}"/>
                  </a:ext>
                </a:extLst>
              </p:cNvPr>
              <p:cNvSpPr/>
              <p:nvPr/>
            </p:nvSpPr>
            <p:spPr>
              <a:xfrm>
                <a:off x="1958084" y="2504870"/>
                <a:ext cx="5383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39" name="矩形 138">
                <a:extLst>
                  <a:ext uri="{FF2B5EF4-FFF2-40B4-BE49-F238E27FC236}">
                    <a16:creationId xmlns:a16="http://schemas.microsoft.com/office/drawing/2014/main" id="{CA9EBB96-C333-429B-89D8-2CCEF77FFF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8084" y="2504870"/>
                <a:ext cx="53835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84AEBC9F-8EDC-42CD-ADE7-FF4A73DCEB8A}"/>
                  </a:ext>
                </a:extLst>
              </p:cNvPr>
              <p:cNvSpPr/>
              <p:nvPr/>
            </p:nvSpPr>
            <p:spPr>
              <a:xfrm>
                <a:off x="2994028" y="2520921"/>
                <a:ext cx="5383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sz="2000" b="1" dirty="0"/>
              </a:p>
            </p:txBody>
          </p:sp>
        </mc:Choice>
        <mc:Fallback xmlns="">
          <p:sp>
            <p:nvSpPr>
              <p:cNvPr id="140" name="矩形 139">
                <a:extLst>
                  <a:ext uri="{FF2B5EF4-FFF2-40B4-BE49-F238E27FC236}">
                    <a16:creationId xmlns:a16="http://schemas.microsoft.com/office/drawing/2014/main" id="{84AEBC9F-8EDC-42CD-ADE7-FF4A73DCEB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028" y="2520921"/>
                <a:ext cx="538353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16EF9C-9245-5C46-B2BA-810B289B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56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254" grpId="0" animBg="1"/>
      <p:bldP spid="10277" grpId="0"/>
      <p:bldP spid="10279" grpId="0" animBg="1"/>
      <p:bldP spid="10280" grpId="0" animBg="1"/>
      <p:bldP spid="10281" grpId="0" animBg="1"/>
      <p:bldP spid="10282" grpId="0" animBg="1"/>
      <p:bldP spid="10283" grpId="0" animBg="1"/>
      <p:bldP spid="10287" grpId="0"/>
      <p:bldP spid="10288" grpId="0" animBg="1"/>
      <p:bldP spid="10289" grpId="0" animBg="1"/>
      <p:bldP spid="10292" grpId="0" animBg="1"/>
      <p:bldP spid="10293" grpId="0" animBg="1"/>
      <p:bldP spid="10294" grpId="0" animBg="1"/>
      <p:bldP spid="10296" grpId="0" animBg="1"/>
      <p:bldP spid="10297" grpId="0" animBg="1"/>
      <p:bldP spid="10298" grpId="0" animBg="1"/>
      <p:bldP spid="10255" grpId="0" animBg="1"/>
      <p:bldP spid="10308" grpId="0"/>
      <p:bldP spid="139" grpId="0"/>
      <p:bldP spid="1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A Multi-Source Localization System</a:t>
            </a:r>
          </a:p>
        </p:txBody>
      </p:sp>
      <p:sp>
        <p:nvSpPr>
          <p:cNvPr id="128" name="标题 1">
            <a:extLst>
              <a:ext uri="{FF2B5EF4-FFF2-40B4-BE49-F238E27FC236}">
                <a16:creationId xmlns:a16="http://schemas.microsoft.com/office/drawing/2014/main" id="{98464D47-AD6C-49BE-8831-54770E613FA0}"/>
              </a:ext>
            </a:extLst>
          </p:cNvPr>
          <p:cNvSpPr txBox="1">
            <a:spLocks/>
          </p:cNvSpPr>
          <p:nvPr/>
        </p:nvSpPr>
        <p:spPr>
          <a:xfrm>
            <a:off x="4441971" y="3113586"/>
            <a:ext cx="3308057" cy="63082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>
                <a:solidFill>
                  <a:srgbClr val="65267E"/>
                </a:solidFill>
                <a:latin typeface="Georgia" panose="02040502050405020303" pitchFamily="18" charset="0"/>
              </a:rPr>
              <a:t>Symphony</a:t>
            </a:r>
            <a:endParaRPr lang="zh-CN" altLang="en-US" sz="4000" b="1" dirty="0">
              <a:solidFill>
                <a:srgbClr val="65267E"/>
              </a:solidFill>
              <a:latin typeface="Georgia" panose="020405020504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D3F8AB-201F-B849-BCA9-EE90F7979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43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Challenge #1: DoA Estimation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E4B652F7-6B27-4FE6-A924-463BA16D8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17" y="1879600"/>
            <a:ext cx="4299686" cy="2428240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EB868FBE-6407-4BB4-9BA4-E131A3DCAE5B}"/>
              </a:ext>
            </a:extLst>
          </p:cNvPr>
          <p:cNvGrpSpPr/>
          <p:nvPr/>
        </p:nvGrpSpPr>
        <p:grpSpPr>
          <a:xfrm>
            <a:off x="518465" y="4618560"/>
            <a:ext cx="5352000" cy="1640001"/>
            <a:chOff x="6096000" y="2429675"/>
            <a:chExt cx="5352000" cy="999325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0EF37952-49BC-40A3-9868-CDD0A49DDDD3}"/>
                </a:ext>
              </a:extLst>
            </p:cNvPr>
            <p:cNvSpPr/>
            <p:nvPr/>
          </p:nvSpPr>
          <p:spPr>
            <a:xfrm>
              <a:off x="6096000" y="2429675"/>
              <a:ext cx="5352000" cy="99932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24">
                  <a:extLst>
                    <a:ext uri="{FF2B5EF4-FFF2-40B4-BE49-F238E27FC236}">
                      <a16:creationId xmlns:a16="http://schemas.microsoft.com/office/drawing/2014/main" id="{2599485B-77EA-471E-8D20-F5E04C8C77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78716" y="2515586"/>
                  <a:ext cx="4786567" cy="90020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1600" b="1" dirty="0">
                      <a:solidFill>
                        <a:srgbClr val="000000"/>
                      </a:solidFill>
                      <a:latin typeface="Georgia" panose="02040502050405020303" pitchFamily="18" charset="0"/>
                    </a:rPr>
                    <a:t>The relative delay is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altLang="zh-CN" sz="1600" b="1" dirty="0">
                    <a:solidFill>
                      <a:srgbClr val="000000"/>
                    </a:solidFill>
                    <a:latin typeface="Georgia" panose="02040502050405020303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altLang="zh-CN" sz="1600" b="1" dirty="0">
                    <a:solidFill>
                      <a:srgbClr val="000000"/>
                    </a:solidFill>
                    <a:latin typeface="Georgia" panose="02040502050405020303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altLang="zh-CN" sz="1600" b="1" dirty="0">
                    <a:solidFill>
                      <a:srgbClr val="000000"/>
                    </a:solidFill>
                    <a:latin typeface="Georgia" panose="02040502050405020303" pitchFamily="18" charset="0"/>
                  </a:endParaRPr>
                </a:p>
                <a:p>
                  <a:pPr lvl="0"/>
                  <a:r>
                    <a:rPr lang="en-US" altLang="zh-CN" sz="1600" b="1" dirty="0"/>
                    <a:t>where </a:t>
                  </a:r>
                  <a14:m>
                    <m:oMath xmlns:m="http://schemas.openxmlformats.org/officeDocument/2006/math">
                      <m:r>
                        <a:rPr lang="en-US" altLang="zh-CN" sz="1600" b="1" i="1">
                          <a:latin typeface="Cambria Math" panose="02040503050406030204" pitchFamily="18" charset="0"/>
                        </a:rPr>
                        <m:t>𝒗</m:t>
                      </m:r>
                    </m:oMath>
                  </a14:m>
                  <a:r>
                    <a:rPr kumimoji="0" lang="en-US" altLang="zh-CN" sz="1600" b="1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Georgia" panose="02040502050405020303" pitchFamily="18" charset="0"/>
                    </a:rPr>
                    <a:t> denotes speed</a:t>
                  </a:r>
                  <a:r>
                    <a:rPr kumimoji="0" lang="en-US" altLang="zh-CN" sz="1600" b="1" i="0" u="none" strike="noStrike" cap="none" normalizeH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Georgia" panose="02040502050405020303" pitchFamily="18" charset="0"/>
                    </a:rPr>
                    <a:t> of sound.</a:t>
                  </a:r>
                  <a:endParaRPr kumimoji="0" lang="en-US" altLang="zh-CN" sz="1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eorgia" panose="02040502050405020303" pitchFamily="18" charset="0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altLang="zh-CN" sz="1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Georgia" panose="02040502050405020303" pitchFamily="18" charset="0"/>
                  </a:endParaRPr>
                </a:p>
              </p:txBody>
            </p:sp>
          </mc:Choice>
          <mc:Fallback xmlns="">
            <p:sp>
              <p:nvSpPr>
                <p:cNvPr id="14" name="Rectangle 24">
                  <a:extLst>
                    <a:ext uri="{FF2B5EF4-FFF2-40B4-BE49-F238E27FC236}">
                      <a16:creationId xmlns:a16="http://schemas.microsoft.com/office/drawing/2014/main" id="{2599485B-77EA-471E-8D20-F5E04C8C772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378716" y="2515586"/>
                  <a:ext cx="4786567" cy="900201"/>
                </a:xfrm>
                <a:prstGeom prst="rect">
                  <a:avLst/>
                </a:prstGeom>
                <a:blipFill>
                  <a:blip r:embed="rId4"/>
                  <a:stretch>
                    <a:fillRect l="-2545" t="-4545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10F41EDE-1077-4AB6-BD83-DCFA7D7FADF5}"/>
                    </a:ext>
                  </a:extLst>
                </p:cNvPr>
                <p:cNvSpPr txBox="1"/>
                <p:nvPr/>
              </p:nvSpPr>
              <p:spPr>
                <a:xfrm>
                  <a:off x="7962122" y="2724627"/>
                  <a:ext cx="1619754" cy="3205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𝜽</m:t>
                            </m:r>
                          </m:num>
                          <m:den>
                            <m: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den>
                        </m:f>
                      </m:oMath>
                    </m:oMathPara>
                  </a14:m>
                  <a:endParaRPr lang="zh-CN" altLang="en-US" b="1" dirty="0">
                    <a:latin typeface="Georgia" panose="02040502050405020303" pitchFamily="18" charset="0"/>
                  </a:endParaRPr>
                </a:p>
              </p:txBody>
            </p:sp>
          </mc:Choice>
          <mc:Fallback xmlns="">
            <p:sp>
              <p:nvSpPr>
                <p:cNvPr id="16" name="文本框 15">
                  <a:extLst>
                    <a:ext uri="{FF2B5EF4-FFF2-40B4-BE49-F238E27FC236}">
                      <a16:creationId xmlns:a16="http://schemas.microsoft.com/office/drawing/2014/main" id="{10F41EDE-1077-4AB6-BD83-DCFA7D7FAD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62122" y="2724627"/>
                  <a:ext cx="1619754" cy="32058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193C0D92-C99A-4D92-96A9-6FCF99A33575}"/>
              </a:ext>
            </a:extLst>
          </p:cNvPr>
          <p:cNvCxnSpPr>
            <a:cxnSpLocks/>
          </p:cNvCxnSpPr>
          <p:nvPr/>
        </p:nvCxnSpPr>
        <p:spPr>
          <a:xfrm>
            <a:off x="5587748" y="3840480"/>
            <a:ext cx="585241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4CC1F9E7-D33B-4888-87AD-F442CCBC837E}"/>
              </a:ext>
            </a:extLst>
          </p:cNvPr>
          <p:cNvSpPr/>
          <p:nvPr/>
        </p:nvSpPr>
        <p:spPr>
          <a:xfrm>
            <a:off x="10204916" y="3938508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Georgia" panose="02040502050405020303" pitchFamily="18" charset="0"/>
              </a:rPr>
              <a:t>Time Shift </a:t>
            </a:r>
            <a:endParaRPr lang="zh-CN" altLang="en-US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818A79C0-2C9F-4002-8E6B-B52A86AB050E}"/>
              </a:ext>
            </a:extLst>
          </p:cNvPr>
          <p:cNvSpPr/>
          <p:nvPr/>
        </p:nvSpPr>
        <p:spPr>
          <a:xfrm>
            <a:off x="9121768" y="2289850"/>
            <a:ext cx="22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Georgia" panose="02040502050405020303" pitchFamily="18" charset="0"/>
              </a:rPr>
              <a:t>Cross Correlation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B9380432-6135-47F6-90C4-2AEEA8D88306}"/>
              </a:ext>
            </a:extLst>
          </p:cNvPr>
          <p:cNvSpPr/>
          <p:nvPr/>
        </p:nvSpPr>
        <p:spPr>
          <a:xfrm>
            <a:off x="6518960" y="2397785"/>
            <a:ext cx="4714240" cy="1331012"/>
          </a:xfrm>
          <a:custGeom>
            <a:avLst/>
            <a:gdLst>
              <a:gd name="connsiteX0" fmla="*/ 0 w 4714240"/>
              <a:gd name="connsiteY0" fmla="*/ 1615441 h 1674436"/>
              <a:gd name="connsiteX1" fmla="*/ 172720 w 4714240"/>
              <a:gd name="connsiteY1" fmla="*/ 1330961 h 1674436"/>
              <a:gd name="connsiteX2" fmla="*/ 345440 w 4714240"/>
              <a:gd name="connsiteY2" fmla="*/ 1524001 h 1674436"/>
              <a:gd name="connsiteX3" fmla="*/ 609600 w 4714240"/>
              <a:gd name="connsiteY3" fmla="*/ 1280161 h 1674436"/>
              <a:gd name="connsiteX4" fmla="*/ 914400 w 4714240"/>
              <a:gd name="connsiteY4" fmla="*/ 1564641 h 1674436"/>
              <a:gd name="connsiteX5" fmla="*/ 1239520 w 4714240"/>
              <a:gd name="connsiteY5" fmla="*/ 1300481 h 1674436"/>
              <a:gd name="connsiteX6" fmla="*/ 1513840 w 4714240"/>
              <a:gd name="connsiteY6" fmla="*/ 1503681 h 1674436"/>
              <a:gd name="connsiteX7" fmla="*/ 1889760 w 4714240"/>
              <a:gd name="connsiteY7" fmla="*/ 1645921 h 1674436"/>
              <a:gd name="connsiteX8" fmla="*/ 2001520 w 4714240"/>
              <a:gd name="connsiteY8" fmla="*/ 1493521 h 1674436"/>
              <a:gd name="connsiteX9" fmla="*/ 2164080 w 4714240"/>
              <a:gd name="connsiteY9" fmla="*/ 1584961 h 1674436"/>
              <a:gd name="connsiteX10" fmla="*/ 2377440 w 4714240"/>
              <a:gd name="connsiteY10" fmla="*/ 1 h 1674436"/>
              <a:gd name="connsiteX11" fmla="*/ 2590800 w 4714240"/>
              <a:gd name="connsiteY11" fmla="*/ 1574801 h 1674436"/>
              <a:gd name="connsiteX12" fmla="*/ 2733040 w 4714240"/>
              <a:gd name="connsiteY12" fmla="*/ 1381761 h 1674436"/>
              <a:gd name="connsiteX13" fmla="*/ 3017520 w 4714240"/>
              <a:gd name="connsiteY13" fmla="*/ 1615441 h 1674436"/>
              <a:gd name="connsiteX14" fmla="*/ 3169920 w 4714240"/>
              <a:gd name="connsiteY14" fmla="*/ 1361441 h 1674436"/>
              <a:gd name="connsiteX15" fmla="*/ 3616960 w 4714240"/>
              <a:gd name="connsiteY15" fmla="*/ 1391921 h 1674436"/>
              <a:gd name="connsiteX16" fmla="*/ 3708400 w 4714240"/>
              <a:gd name="connsiteY16" fmla="*/ 1534161 h 1674436"/>
              <a:gd name="connsiteX17" fmla="*/ 3881120 w 4714240"/>
              <a:gd name="connsiteY17" fmla="*/ 1300481 h 1674436"/>
              <a:gd name="connsiteX18" fmla="*/ 4226560 w 4714240"/>
              <a:gd name="connsiteY18" fmla="*/ 1635761 h 1674436"/>
              <a:gd name="connsiteX19" fmla="*/ 4531360 w 4714240"/>
              <a:gd name="connsiteY19" fmla="*/ 1605281 h 1674436"/>
              <a:gd name="connsiteX20" fmla="*/ 4714240 w 4714240"/>
              <a:gd name="connsiteY20" fmla="*/ 1645921 h 167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14240" h="1674436">
                <a:moveTo>
                  <a:pt x="0" y="1615441"/>
                </a:moveTo>
                <a:cubicBezTo>
                  <a:pt x="57573" y="1480821"/>
                  <a:pt x="115147" y="1346201"/>
                  <a:pt x="172720" y="1330961"/>
                </a:cubicBezTo>
                <a:cubicBezTo>
                  <a:pt x="230293" y="1315721"/>
                  <a:pt x="272627" y="1532468"/>
                  <a:pt x="345440" y="1524001"/>
                </a:cubicBezTo>
                <a:cubicBezTo>
                  <a:pt x="418253" y="1515534"/>
                  <a:pt x="514773" y="1273388"/>
                  <a:pt x="609600" y="1280161"/>
                </a:cubicBezTo>
                <a:cubicBezTo>
                  <a:pt x="704427" y="1286934"/>
                  <a:pt x="809413" y="1561254"/>
                  <a:pt x="914400" y="1564641"/>
                </a:cubicBezTo>
                <a:cubicBezTo>
                  <a:pt x="1019387" y="1568028"/>
                  <a:pt x="1139613" y="1310641"/>
                  <a:pt x="1239520" y="1300481"/>
                </a:cubicBezTo>
                <a:cubicBezTo>
                  <a:pt x="1339427" y="1290321"/>
                  <a:pt x="1405467" y="1446108"/>
                  <a:pt x="1513840" y="1503681"/>
                </a:cubicBezTo>
                <a:cubicBezTo>
                  <a:pt x="1622213" y="1561254"/>
                  <a:pt x="1808480" y="1647614"/>
                  <a:pt x="1889760" y="1645921"/>
                </a:cubicBezTo>
                <a:cubicBezTo>
                  <a:pt x="1971040" y="1644228"/>
                  <a:pt x="1955800" y="1503681"/>
                  <a:pt x="2001520" y="1493521"/>
                </a:cubicBezTo>
                <a:cubicBezTo>
                  <a:pt x="2047240" y="1483361"/>
                  <a:pt x="2101427" y="1833881"/>
                  <a:pt x="2164080" y="1584961"/>
                </a:cubicBezTo>
                <a:cubicBezTo>
                  <a:pt x="2226733" y="1336041"/>
                  <a:pt x="2306320" y="1694"/>
                  <a:pt x="2377440" y="1"/>
                </a:cubicBezTo>
                <a:cubicBezTo>
                  <a:pt x="2448560" y="-1692"/>
                  <a:pt x="2531533" y="1344508"/>
                  <a:pt x="2590800" y="1574801"/>
                </a:cubicBezTo>
                <a:cubicBezTo>
                  <a:pt x="2650067" y="1805094"/>
                  <a:pt x="2661920" y="1374988"/>
                  <a:pt x="2733040" y="1381761"/>
                </a:cubicBezTo>
                <a:cubicBezTo>
                  <a:pt x="2804160" y="1388534"/>
                  <a:pt x="2944707" y="1618828"/>
                  <a:pt x="3017520" y="1615441"/>
                </a:cubicBezTo>
                <a:cubicBezTo>
                  <a:pt x="3090333" y="1612054"/>
                  <a:pt x="3070013" y="1398694"/>
                  <a:pt x="3169920" y="1361441"/>
                </a:cubicBezTo>
                <a:cubicBezTo>
                  <a:pt x="3269827" y="1324188"/>
                  <a:pt x="3527213" y="1363134"/>
                  <a:pt x="3616960" y="1391921"/>
                </a:cubicBezTo>
                <a:cubicBezTo>
                  <a:pt x="3706707" y="1420708"/>
                  <a:pt x="3664373" y="1549401"/>
                  <a:pt x="3708400" y="1534161"/>
                </a:cubicBezTo>
                <a:cubicBezTo>
                  <a:pt x="3752427" y="1518921"/>
                  <a:pt x="3794760" y="1283548"/>
                  <a:pt x="3881120" y="1300481"/>
                </a:cubicBezTo>
                <a:cubicBezTo>
                  <a:pt x="3967480" y="1317414"/>
                  <a:pt x="4118187" y="1584961"/>
                  <a:pt x="4226560" y="1635761"/>
                </a:cubicBezTo>
                <a:cubicBezTo>
                  <a:pt x="4334933" y="1686561"/>
                  <a:pt x="4450080" y="1603588"/>
                  <a:pt x="4531360" y="1605281"/>
                </a:cubicBezTo>
                <a:cubicBezTo>
                  <a:pt x="4612640" y="1606974"/>
                  <a:pt x="4663440" y="1626447"/>
                  <a:pt x="4714240" y="1645921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B9A97BFA-5B0C-4D7D-94BA-4C8055D5A6EE}"/>
              </a:ext>
            </a:extLst>
          </p:cNvPr>
          <p:cNvCxnSpPr>
            <a:cxnSpLocks/>
          </p:cNvCxnSpPr>
          <p:nvPr/>
        </p:nvCxnSpPr>
        <p:spPr>
          <a:xfrm flipV="1">
            <a:off x="7826272" y="3851966"/>
            <a:ext cx="0" cy="111684"/>
          </a:xfrm>
          <a:prstGeom prst="straightConnector1">
            <a:avLst/>
          </a:prstGeom>
          <a:ln w="381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BBC31E14-CC77-44FC-83B1-3A5B9930F57F}"/>
              </a:ext>
            </a:extLst>
          </p:cNvPr>
          <p:cNvSpPr/>
          <p:nvPr/>
        </p:nvSpPr>
        <p:spPr>
          <a:xfrm>
            <a:off x="7652987" y="393317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Times" pitchFamily="2" charset="0"/>
              </a:rPr>
              <a:t>0</a:t>
            </a:r>
            <a:endParaRPr lang="zh-CN" altLang="en-US" dirty="0">
              <a:latin typeface="Times" pitchFamily="2" charset="0"/>
            </a:endParaRPr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85C8AA0E-BB5A-44C0-96C5-20C1BEDB1B4C}"/>
              </a:ext>
            </a:extLst>
          </p:cNvPr>
          <p:cNvCxnSpPr>
            <a:cxnSpLocks/>
            <a:endCxn id="27" idx="10"/>
          </p:cNvCxnSpPr>
          <p:nvPr/>
        </p:nvCxnSpPr>
        <p:spPr>
          <a:xfrm flipH="1" flipV="1">
            <a:off x="8896400" y="2397786"/>
            <a:ext cx="2408" cy="1555704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CFC2E9ED-C2DE-453D-AB3D-8FD96CE01644}"/>
              </a:ext>
            </a:extLst>
          </p:cNvPr>
          <p:cNvCxnSpPr>
            <a:cxnSpLocks/>
          </p:cNvCxnSpPr>
          <p:nvPr/>
        </p:nvCxnSpPr>
        <p:spPr>
          <a:xfrm>
            <a:off x="7889747" y="3953490"/>
            <a:ext cx="986333" cy="0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6044DBBD-A85B-41DD-86DB-651E449A4ED9}"/>
                  </a:ext>
                </a:extLst>
              </p:cNvPr>
              <p:cNvSpPr/>
              <p:nvPr/>
            </p:nvSpPr>
            <p:spPr>
              <a:xfrm>
                <a:off x="8154157" y="3844164"/>
                <a:ext cx="46679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zh-CN" altLang="en-US" sz="28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3" name="矩形 42">
                <a:extLst>
                  <a:ext uri="{FF2B5EF4-FFF2-40B4-BE49-F238E27FC236}">
                    <a16:creationId xmlns:a16="http://schemas.microsoft.com/office/drawing/2014/main" id="{6044DBBD-A85B-41DD-86DB-651E449A4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157" y="3844164"/>
                <a:ext cx="46679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箭头: 右 43">
            <a:extLst>
              <a:ext uri="{FF2B5EF4-FFF2-40B4-BE49-F238E27FC236}">
                <a16:creationId xmlns:a16="http://schemas.microsoft.com/office/drawing/2014/main" id="{0ABD4102-8BEE-423D-9627-D5030104DB23}"/>
              </a:ext>
            </a:extLst>
          </p:cNvPr>
          <p:cNvSpPr/>
          <p:nvPr/>
        </p:nvSpPr>
        <p:spPr>
          <a:xfrm rot="5400000">
            <a:off x="8148242" y="4584615"/>
            <a:ext cx="552919" cy="303287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AB9F141-2DF1-4778-9E34-AF3B8F173AF0}"/>
                  </a:ext>
                </a:extLst>
              </p:cNvPr>
              <p:cNvSpPr/>
              <p:nvPr/>
            </p:nvSpPr>
            <p:spPr>
              <a:xfrm>
                <a:off x="7584567" y="5125805"/>
                <a:ext cx="1680267" cy="5688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altLang="zh-CN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𝐚𝐫𝐜𝐜𝐨𝐬</m:t>
                      </m:r>
                      <m:f>
                        <m:fPr>
                          <m:ctrlPr>
                            <a:rPr lang="en-US" altLang="zh-CN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𝐯</m:t>
                          </m:r>
                          <m:r>
                            <a:rPr lang="en-US" altLang="zh-CN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num>
                        <m:den>
                          <m:r>
                            <a:rPr lang="en-US" altLang="zh-CN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𝐝</m:t>
                          </m:r>
                        </m:den>
                      </m:f>
                    </m:oMath>
                  </m:oMathPara>
                </a14:m>
                <a:endParaRPr lang="zh-CN" alt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3AB9F141-2DF1-4778-9E34-AF3B8F173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4567" y="5125805"/>
                <a:ext cx="1680267" cy="568874"/>
              </a:xfrm>
              <a:prstGeom prst="rect">
                <a:avLst/>
              </a:prstGeom>
              <a:blipFill>
                <a:blip r:embed="rId7"/>
                <a:stretch>
                  <a:fillRect b="-652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矩形 48">
            <a:extLst>
              <a:ext uri="{FF2B5EF4-FFF2-40B4-BE49-F238E27FC236}">
                <a16:creationId xmlns:a16="http://schemas.microsoft.com/office/drawing/2014/main" id="{092F90C2-C2CF-48BE-9862-2ECF825B70C1}"/>
              </a:ext>
            </a:extLst>
          </p:cNvPr>
          <p:cNvSpPr/>
          <p:nvPr/>
        </p:nvSpPr>
        <p:spPr>
          <a:xfrm>
            <a:off x="0" y="645388"/>
            <a:ext cx="12192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Simple Case: Single Source and Single Path</a:t>
            </a:r>
            <a:endParaRPr lang="zh-CN" alt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42B69-8375-C246-B832-ACB1A63FE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120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 animBg="1"/>
      <p:bldP spid="33" grpId="0"/>
      <p:bldP spid="43" grpId="0"/>
      <p:bldP spid="44" grpId="0" animBg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Challenge #1: DoA Estimation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DB92EBA-D65B-421F-A39E-C3C481873A7F}"/>
              </a:ext>
            </a:extLst>
          </p:cNvPr>
          <p:cNvSpPr/>
          <p:nvPr/>
        </p:nvSpPr>
        <p:spPr>
          <a:xfrm>
            <a:off x="0" y="645388"/>
            <a:ext cx="12192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Complex Case: Multipath Sources and Multiple Paths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D82760C-7506-4C08-87E4-A78124868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963" y="2955264"/>
            <a:ext cx="5706248" cy="169419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90CD75-374F-477E-86E2-04FC3264F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01" y="2356501"/>
            <a:ext cx="5454484" cy="270321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6399812-46C6-44DD-A6B0-BE41082AB759}"/>
              </a:ext>
            </a:extLst>
          </p:cNvPr>
          <p:cNvSpPr/>
          <p:nvPr/>
        </p:nvSpPr>
        <p:spPr>
          <a:xfrm>
            <a:off x="280556" y="5061772"/>
            <a:ext cx="55291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Multiple sources along multiple directional</a:t>
            </a:r>
            <a:r>
              <a:rPr lang="en-US" altLang="zh-CN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1600" b="1" dirty="0">
                <a:latin typeface="Georgia" panose="02040502050405020303" pitchFamily="18" charset="0"/>
              </a:rPr>
              <a:t>paths</a:t>
            </a:r>
            <a:endParaRPr lang="zh-CN" altLang="en-US" sz="16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ECDCB10-8C75-4492-A30D-6B08451EA1B6}"/>
              </a:ext>
            </a:extLst>
          </p:cNvPr>
          <p:cNvSpPr/>
          <p:nvPr/>
        </p:nvSpPr>
        <p:spPr>
          <a:xfrm>
            <a:off x="6557268" y="2145623"/>
            <a:ext cx="4864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Which peaks we should choose to calculate DoAs?</a:t>
            </a:r>
            <a:r>
              <a:rPr lang="en-US" altLang="zh-CN" sz="2000" b="1" dirty="0">
                <a:latin typeface="Georgia" panose="02040502050405020303" pitchFamily="18" charset="0"/>
              </a:rPr>
              <a:t> </a:t>
            </a:r>
            <a:endParaRPr lang="zh-CN" altLang="en-US" sz="20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A6731FC4-2BD8-4411-AC02-B282CA5DD20B}"/>
              </a:ext>
            </a:extLst>
          </p:cNvPr>
          <p:cNvSpPr/>
          <p:nvPr/>
        </p:nvSpPr>
        <p:spPr>
          <a:xfrm>
            <a:off x="6557268" y="5061772"/>
            <a:ext cx="52795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Multiple Peaks in Cross-Correlation Function</a:t>
            </a:r>
            <a:endParaRPr lang="zh-CN" altLang="en-US" sz="16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DB02402-490A-4DBA-9B42-103A02A543FD}"/>
              </a:ext>
            </a:extLst>
          </p:cNvPr>
          <p:cNvSpPr/>
          <p:nvPr/>
        </p:nvSpPr>
        <p:spPr>
          <a:xfrm>
            <a:off x="9403390" y="3059668"/>
            <a:ext cx="229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Georgia" panose="02040502050405020303" pitchFamily="18" charset="0"/>
              </a:rPr>
              <a:t>Cross Correlation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6C8C29-850B-C841-9358-62BB5B509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725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图片 57">
            <a:extLst>
              <a:ext uri="{FF2B5EF4-FFF2-40B4-BE49-F238E27FC236}">
                <a16:creationId xmlns:a16="http://schemas.microsoft.com/office/drawing/2014/main" id="{C74EFA3A-523F-4D22-A25C-4B48057E8F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"/>
          <a:stretch/>
        </p:blipFill>
        <p:spPr>
          <a:xfrm>
            <a:off x="7369300" y="2356501"/>
            <a:ext cx="4822700" cy="368426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Insight #1: Exploit Geometric Redundancy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D9758362-C1F4-49C0-ADE2-2574997FE705}"/>
              </a:ext>
            </a:extLst>
          </p:cNvPr>
          <p:cNvSpPr/>
          <p:nvPr/>
        </p:nvSpPr>
        <p:spPr>
          <a:xfrm>
            <a:off x="5809685" y="2742398"/>
            <a:ext cx="19094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</a:t>
            </a:r>
            <a:r>
              <a:rPr lang="en-US" altLang="zh-CN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&lt;0, 1&gt; 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60EECB9C-1FC0-4C17-B69B-032A997C6FB9}"/>
              </a:ext>
            </a:extLst>
          </p:cNvPr>
          <p:cNvSpPr/>
          <p:nvPr/>
        </p:nvSpPr>
        <p:spPr>
          <a:xfrm>
            <a:off x="5810760" y="3739858"/>
            <a:ext cx="1909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</a:t>
            </a:r>
            <a:r>
              <a:rPr lang="en-US" altLang="zh-CN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&lt;0, 2&gt; </a:t>
            </a:r>
            <a:endParaRPr lang="zh-CN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F3C55BD1-7412-451E-A029-11D6E05B1EB0}"/>
              </a:ext>
            </a:extLst>
          </p:cNvPr>
          <p:cNvSpPr/>
          <p:nvPr/>
        </p:nvSpPr>
        <p:spPr>
          <a:xfrm>
            <a:off x="5809678" y="4813865"/>
            <a:ext cx="1909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</a:t>
            </a:r>
            <a:r>
              <a:rPr lang="en-US" altLang="zh-CN" b="1" dirty="0">
                <a:solidFill>
                  <a:srgbClr val="000000"/>
                </a:solidFill>
                <a:latin typeface="Georgia" panose="02040502050405020303" pitchFamily="18" charset="0"/>
              </a:rPr>
              <a:t> </a:t>
            </a: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&lt;0, 3&gt; </a:t>
            </a:r>
            <a:endParaRPr lang="zh-CN" altLang="en-US" dirty="0"/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18A6C9DE-9013-46FA-AD17-5DA11643BED1}"/>
              </a:ext>
            </a:extLst>
          </p:cNvPr>
          <p:cNvGrpSpPr/>
          <p:nvPr/>
        </p:nvGrpSpPr>
        <p:grpSpPr>
          <a:xfrm>
            <a:off x="9927797" y="2605868"/>
            <a:ext cx="707924" cy="3137744"/>
            <a:chOff x="9543797" y="1850634"/>
            <a:chExt cx="707924" cy="3137744"/>
          </a:xfrm>
        </p:grpSpPr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AF27FF11-6572-44FB-8710-0EC975306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25001" y="1850634"/>
              <a:ext cx="0" cy="74899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箭头连接符 31">
              <a:extLst>
                <a:ext uri="{FF2B5EF4-FFF2-40B4-BE49-F238E27FC236}">
                  <a16:creationId xmlns:a16="http://schemas.microsoft.com/office/drawing/2014/main" id="{772F4AA5-0B0F-4A09-8D20-90706C8198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28201" y="3054505"/>
              <a:ext cx="0" cy="56771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箭头连接符 33">
              <a:extLst>
                <a:ext uri="{FF2B5EF4-FFF2-40B4-BE49-F238E27FC236}">
                  <a16:creationId xmlns:a16="http://schemas.microsoft.com/office/drawing/2014/main" id="{BF1B9770-DEC5-4D1F-9AC9-D5A781A6D5B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51721" y="4116136"/>
              <a:ext cx="0" cy="567715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807A2251-075B-49D6-AE3B-69DE2E0EF5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01481" y="2529841"/>
              <a:ext cx="0" cy="69784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087BB59A-E2F4-4682-9A73-E70486C607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16721" y="3622220"/>
              <a:ext cx="0" cy="78432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49701C2-A4D4-4D30-8D3E-1E45DB069EB1}"/>
                    </a:ext>
                  </a:extLst>
                </p:cNvPr>
                <p:cNvSpPr/>
                <p:nvPr/>
              </p:nvSpPr>
              <p:spPr>
                <a:xfrm>
                  <a:off x="9543797" y="2478054"/>
                  <a:ext cx="36420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2" name="矩形 41">
                  <a:extLst>
                    <a:ext uri="{FF2B5EF4-FFF2-40B4-BE49-F238E27FC236}">
                      <a16:creationId xmlns:a16="http://schemas.microsoft.com/office/drawing/2014/main" id="{F49701C2-A4D4-4D30-8D3E-1E45DB069EB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3797" y="2478054"/>
                  <a:ext cx="364202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5A034969-C176-4033-BF47-F54E0904AB7E}"/>
                    </a:ext>
                  </a:extLst>
                </p:cNvPr>
                <p:cNvSpPr/>
                <p:nvPr/>
              </p:nvSpPr>
              <p:spPr>
                <a:xfrm>
                  <a:off x="9725898" y="4619046"/>
                  <a:ext cx="5020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4" name="矩形 43">
                  <a:extLst>
                    <a:ext uri="{FF2B5EF4-FFF2-40B4-BE49-F238E27FC236}">
                      <a16:creationId xmlns:a16="http://schemas.microsoft.com/office/drawing/2014/main" id="{5A034969-C176-4033-BF47-F54E0904AB7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5898" y="4619046"/>
                  <a:ext cx="502061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直接箭头连接符 44">
              <a:extLst>
                <a:ext uri="{FF2B5EF4-FFF2-40B4-BE49-F238E27FC236}">
                  <a16:creationId xmlns:a16="http://schemas.microsoft.com/office/drawing/2014/main" id="{06BE47FD-E027-4265-9609-85DEE85A8D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01481" y="2529841"/>
              <a:ext cx="223520" cy="3745"/>
            </a:xfrm>
            <a:prstGeom prst="straightConnector1">
              <a:avLst/>
            </a:prstGeom>
            <a:ln w="25400">
              <a:solidFill>
                <a:schemeClr val="accent2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箭头连接符 48">
              <a:extLst>
                <a:ext uri="{FF2B5EF4-FFF2-40B4-BE49-F238E27FC236}">
                  <a16:creationId xmlns:a16="http://schemas.microsoft.com/office/drawing/2014/main" id="{01404129-8569-4EF2-B21F-287947641F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18720" y="3622220"/>
              <a:ext cx="409480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箭头连接符 50">
              <a:extLst>
                <a:ext uri="{FF2B5EF4-FFF2-40B4-BE49-F238E27FC236}">
                  <a16:creationId xmlns:a16="http://schemas.microsoft.com/office/drawing/2014/main" id="{DCEC65BB-EB99-49CD-A8C1-9FA1CA07AD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18720" y="4678771"/>
              <a:ext cx="633001" cy="0"/>
            </a:xfrm>
            <a:prstGeom prst="straightConnector1">
              <a:avLst/>
            </a:prstGeom>
            <a:ln w="25400">
              <a:solidFill>
                <a:schemeClr val="accent2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E881F779-113E-4018-BDDA-505414829593}"/>
                    </a:ext>
                  </a:extLst>
                </p:cNvPr>
                <p:cNvSpPr/>
                <p:nvPr/>
              </p:nvSpPr>
              <p:spPr>
                <a:xfrm>
                  <a:off x="9614723" y="3551343"/>
                  <a:ext cx="502061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altLang="zh-CN" b="1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𝝉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3" name="矩形 42">
                  <a:extLst>
                    <a:ext uri="{FF2B5EF4-FFF2-40B4-BE49-F238E27FC236}">
                      <a16:creationId xmlns:a16="http://schemas.microsoft.com/office/drawing/2014/main" id="{E881F779-113E-4018-BDDA-5054148295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14723" y="3551343"/>
                  <a:ext cx="502061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0" name="图片 59">
            <a:extLst>
              <a:ext uri="{FF2B5EF4-FFF2-40B4-BE49-F238E27FC236}">
                <a16:creationId xmlns:a16="http://schemas.microsoft.com/office/drawing/2014/main" id="{52B065C1-5F85-4011-BA0A-723E1DE65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0627" y="1817667"/>
            <a:ext cx="6054292" cy="53375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B4D99B6D-ED48-47B6-A860-5DA816EACB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201" y="2356501"/>
            <a:ext cx="5454484" cy="2703214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2883E32B-DDB5-4F4B-87FB-098CD69DD6A1}"/>
              </a:ext>
            </a:extLst>
          </p:cNvPr>
          <p:cNvSpPr/>
          <p:nvPr/>
        </p:nvSpPr>
        <p:spPr>
          <a:xfrm>
            <a:off x="903745" y="5052413"/>
            <a:ext cx="42925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Multiple sources along multiple directional</a:t>
            </a:r>
            <a:r>
              <a:rPr lang="en-US" altLang="zh-CN" sz="1600" b="1" dirty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altLang="zh-CN" sz="1600" b="1" dirty="0">
                <a:latin typeface="Georgia" panose="02040502050405020303" pitchFamily="18" charset="0"/>
              </a:rPr>
              <a:t>paths</a:t>
            </a:r>
            <a:endParaRPr lang="zh-CN" altLang="en-US" sz="16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C90BD53-9E81-435B-95A9-3099D8E5FC19}"/>
              </a:ext>
            </a:extLst>
          </p:cNvPr>
          <p:cNvSpPr/>
          <p:nvPr/>
        </p:nvSpPr>
        <p:spPr>
          <a:xfrm>
            <a:off x="1231340" y="849703"/>
            <a:ext cx="103185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>
                <a:latin typeface="Georgia" panose="02040502050405020303" pitchFamily="18" charset="0"/>
              </a:rPr>
              <a:t>The locations of the correlation peaks </a:t>
            </a:r>
            <a:r>
              <a:rPr lang="en-US" altLang="zh-CN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across different microphone pairs </a:t>
            </a:r>
            <a:r>
              <a:rPr lang="en-US" altLang="zh-CN" sz="2000" b="1" dirty="0">
                <a:latin typeface="Georgia" panose="02040502050405020303" pitchFamily="18" charset="0"/>
              </a:rPr>
              <a:t>should follow a certain pattern.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D3A753BA-EE26-4EA2-9649-67A05327C828}"/>
              </a:ext>
            </a:extLst>
          </p:cNvPr>
          <p:cNvSpPr/>
          <p:nvPr/>
        </p:nvSpPr>
        <p:spPr>
          <a:xfrm>
            <a:off x="0" y="640800"/>
            <a:ext cx="6054292" cy="621720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C34E831-A2E9-4A04-87F7-3AA3549A60A6}"/>
              </a:ext>
            </a:extLst>
          </p:cNvPr>
          <p:cNvSpPr/>
          <p:nvPr/>
        </p:nvSpPr>
        <p:spPr>
          <a:xfrm>
            <a:off x="6050946" y="640800"/>
            <a:ext cx="6308694" cy="1160861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BCBB5FBB-F8A0-4929-B3D4-DCF32A2247E2}"/>
              </a:ext>
            </a:extLst>
          </p:cNvPr>
          <p:cNvSpPr/>
          <p:nvPr/>
        </p:nvSpPr>
        <p:spPr>
          <a:xfrm>
            <a:off x="6050946" y="5982109"/>
            <a:ext cx="6308694" cy="1160861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A0C0E32-21E4-46DB-BE0D-F8B1DB60DA94}"/>
              </a:ext>
            </a:extLst>
          </p:cNvPr>
          <p:cNvSpPr/>
          <p:nvPr/>
        </p:nvSpPr>
        <p:spPr>
          <a:xfrm>
            <a:off x="6050946" y="1799154"/>
            <a:ext cx="3788267" cy="418295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F458FBD-6112-4884-8707-4979FEFC4088}"/>
              </a:ext>
            </a:extLst>
          </p:cNvPr>
          <p:cNvSpPr/>
          <p:nvPr/>
        </p:nvSpPr>
        <p:spPr>
          <a:xfrm>
            <a:off x="10774304" y="1799153"/>
            <a:ext cx="3788267" cy="418295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5C8311-A08A-424F-865F-D0F7ECB1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20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3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Insight #1: Exploit Geometric Redundancy</a:t>
            </a:r>
          </a:p>
        </p:txBody>
      </p:sp>
      <p:pic>
        <p:nvPicPr>
          <p:cNvPr id="60" name="图片 59">
            <a:extLst>
              <a:ext uri="{FF2B5EF4-FFF2-40B4-BE49-F238E27FC236}">
                <a16:creationId xmlns:a16="http://schemas.microsoft.com/office/drawing/2014/main" id="{52B065C1-5F85-4011-BA0A-723E1DE65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27" y="1585580"/>
            <a:ext cx="6054292" cy="53375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10A83E9-5F29-41B3-BBED-2CC1E80B74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699" y="2211393"/>
            <a:ext cx="6096000" cy="303064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3E8C28E7-56AD-40F2-A3BA-A9219A02F60D}"/>
              </a:ext>
            </a:extLst>
          </p:cNvPr>
          <p:cNvGrpSpPr/>
          <p:nvPr/>
        </p:nvGrpSpPr>
        <p:grpSpPr>
          <a:xfrm>
            <a:off x="748881" y="2397760"/>
            <a:ext cx="3919640" cy="2865120"/>
            <a:chOff x="1981301" y="1941724"/>
            <a:chExt cx="4773399" cy="3552579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5FAD8DA5-F657-4CA6-9F62-E981DF885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1" t="1423" r="1002" b="2150"/>
            <a:stretch/>
          </p:blipFill>
          <p:spPr>
            <a:xfrm>
              <a:off x="1981301" y="1941724"/>
              <a:ext cx="4773399" cy="3552579"/>
            </a:xfrm>
            <a:prstGeom prst="rect">
              <a:avLst/>
            </a:prstGeom>
          </p:spPr>
        </p:pic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6D5BBE55-DB22-4695-A372-F697B4E477DF}"/>
                </a:ext>
              </a:extLst>
            </p:cNvPr>
            <p:cNvGrpSpPr/>
            <p:nvPr/>
          </p:nvGrpSpPr>
          <p:grpSpPr>
            <a:xfrm>
              <a:off x="4539797" y="2138634"/>
              <a:ext cx="707924" cy="3137744"/>
              <a:chOff x="9543797" y="1850634"/>
              <a:chExt cx="707924" cy="3137744"/>
            </a:xfrm>
          </p:grpSpPr>
          <p:cxnSp>
            <p:nvCxnSpPr>
              <p:cNvPr id="37" name="直接箭头连接符 36">
                <a:extLst>
                  <a:ext uri="{FF2B5EF4-FFF2-40B4-BE49-F238E27FC236}">
                    <a16:creationId xmlns:a16="http://schemas.microsoft.com/office/drawing/2014/main" id="{765653B4-15DB-49D9-8CE1-AEA7CAF82F3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825001" y="1850634"/>
                <a:ext cx="0" cy="7489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箭头连接符 38">
                <a:extLst>
                  <a:ext uri="{FF2B5EF4-FFF2-40B4-BE49-F238E27FC236}">
                    <a16:creationId xmlns:a16="http://schemas.microsoft.com/office/drawing/2014/main" id="{FC12709B-603F-4E08-BE6A-A10B90F8E65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028201" y="3054505"/>
                <a:ext cx="0" cy="56771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箭头连接符 39">
                <a:extLst>
                  <a:ext uri="{FF2B5EF4-FFF2-40B4-BE49-F238E27FC236}">
                    <a16:creationId xmlns:a16="http://schemas.microsoft.com/office/drawing/2014/main" id="{8C89A3C1-B6B8-4376-B277-5D00D03674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251721" y="4116136"/>
                <a:ext cx="0" cy="56771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箭头连接符 40">
                <a:extLst>
                  <a:ext uri="{FF2B5EF4-FFF2-40B4-BE49-F238E27FC236}">
                    <a16:creationId xmlns:a16="http://schemas.microsoft.com/office/drawing/2014/main" id="{6D0057B9-6168-4976-9887-513CDD2CE7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01481" y="2529841"/>
                <a:ext cx="0" cy="6978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D0BA97AB-8570-4676-B0A1-37CA010CFA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616721" y="3622220"/>
                <a:ext cx="0" cy="7843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矩形 46">
                    <a:extLst>
                      <a:ext uri="{FF2B5EF4-FFF2-40B4-BE49-F238E27FC236}">
                        <a16:creationId xmlns:a16="http://schemas.microsoft.com/office/drawing/2014/main" id="{4151DE1F-987B-49AC-9E9F-5B5F164D750A}"/>
                      </a:ext>
                    </a:extLst>
                  </p:cNvPr>
                  <p:cNvSpPr/>
                  <p:nvPr/>
                </p:nvSpPr>
                <p:spPr>
                  <a:xfrm>
                    <a:off x="9543797" y="2478054"/>
                    <a:ext cx="364202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𝝉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7" name="矩形 46">
                    <a:extLst>
                      <a:ext uri="{FF2B5EF4-FFF2-40B4-BE49-F238E27FC236}">
                        <a16:creationId xmlns:a16="http://schemas.microsoft.com/office/drawing/2014/main" id="{4151DE1F-987B-49AC-9E9F-5B5F164D750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43797" y="2478054"/>
                    <a:ext cx="364202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8163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B96DCFC4-176A-44DB-943F-6A2AB1C3CD67}"/>
                      </a:ext>
                    </a:extLst>
                  </p:cNvPr>
                  <p:cNvSpPr/>
                  <p:nvPr/>
                </p:nvSpPr>
                <p:spPr>
                  <a:xfrm>
                    <a:off x="9725898" y="4619046"/>
                    <a:ext cx="50206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altLang="zh-CN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𝝉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8" name="矩形 47">
                    <a:extLst>
                      <a:ext uri="{FF2B5EF4-FFF2-40B4-BE49-F238E27FC236}">
                        <a16:creationId xmlns:a16="http://schemas.microsoft.com/office/drawing/2014/main" id="{B96DCFC4-176A-44DB-943F-6A2AB1C3CD6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5898" y="4619046"/>
                    <a:ext cx="50206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42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0" name="直接箭头连接符 49">
                <a:extLst>
                  <a:ext uri="{FF2B5EF4-FFF2-40B4-BE49-F238E27FC236}">
                    <a16:creationId xmlns:a16="http://schemas.microsoft.com/office/drawing/2014/main" id="{BE81851C-4B5B-4E29-B944-4EBC149979C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01481" y="2529841"/>
                <a:ext cx="223520" cy="3745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箭头连接符 51">
                <a:extLst>
                  <a:ext uri="{FF2B5EF4-FFF2-40B4-BE49-F238E27FC236}">
                    <a16:creationId xmlns:a16="http://schemas.microsoft.com/office/drawing/2014/main" id="{27E7247D-AEA7-4428-BDCA-444F6055FD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18720" y="3622220"/>
                <a:ext cx="409480" cy="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箭头连接符 52">
                <a:extLst>
                  <a:ext uri="{FF2B5EF4-FFF2-40B4-BE49-F238E27FC236}">
                    <a16:creationId xmlns:a16="http://schemas.microsoft.com/office/drawing/2014/main" id="{3B8BFEFE-15EC-4603-8C14-DBD8C526362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18720" y="4678771"/>
                <a:ext cx="633001" cy="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prstDash val="solid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矩形 53">
                    <a:extLst>
                      <a:ext uri="{FF2B5EF4-FFF2-40B4-BE49-F238E27FC236}">
                        <a16:creationId xmlns:a16="http://schemas.microsoft.com/office/drawing/2014/main" id="{57839324-4C54-413A-A176-61E8B00EB642}"/>
                      </a:ext>
                    </a:extLst>
                  </p:cNvPr>
                  <p:cNvSpPr/>
                  <p:nvPr/>
                </p:nvSpPr>
                <p:spPr>
                  <a:xfrm>
                    <a:off x="9614723" y="3551343"/>
                    <a:ext cx="502061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zh-CN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altLang="zh-CN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𝝉</m:t>
                          </m:r>
                        </m:oMath>
                      </m:oMathPara>
                    </a14:m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54" name="矩形 53">
                    <a:extLst>
                      <a:ext uri="{FF2B5EF4-FFF2-40B4-BE49-F238E27FC236}">
                        <a16:creationId xmlns:a16="http://schemas.microsoft.com/office/drawing/2014/main" id="{57839324-4C54-413A-A176-61E8B00EB64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14723" y="3551343"/>
                    <a:ext cx="50206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428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0" name="箭头: 右 19">
            <a:extLst>
              <a:ext uri="{FF2B5EF4-FFF2-40B4-BE49-F238E27FC236}">
                <a16:creationId xmlns:a16="http://schemas.microsoft.com/office/drawing/2014/main" id="{8D36BB0E-9D50-41F6-946E-73F77CD4495F}"/>
              </a:ext>
            </a:extLst>
          </p:cNvPr>
          <p:cNvSpPr/>
          <p:nvPr/>
        </p:nvSpPr>
        <p:spPr>
          <a:xfrm>
            <a:off x="5287130" y="3511845"/>
            <a:ext cx="697010" cy="473488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5B1EB63-5CF7-4150-830B-A2D3B0C82B92}"/>
              </a:ext>
            </a:extLst>
          </p:cNvPr>
          <p:cNvSpPr/>
          <p:nvPr/>
        </p:nvSpPr>
        <p:spPr>
          <a:xfrm>
            <a:off x="5171573" y="5377843"/>
            <a:ext cx="6952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>
                <a:latin typeface="Georgia" panose="02040502050405020303" pitchFamily="18" charset="0"/>
              </a:rPr>
              <a:t>We exploit such </a:t>
            </a:r>
            <a:r>
              <a:rPr lang="en-US" altLang="zh-CN" sz="2000" b="1" dirty="0">
                <a:solidFill>
                  <a:srgbClr val="7030A0"/>
                </a:solidFill>
                <a:latin typeface="Georgia" panose="02040502050405020303" pitchFamily="18" charset="0"/>
              </a:rPr>
              <a:t>linear relation </a:t>
            </a:r>
            <a:r>
              <a:rPr lang="en-US" altLang="zh-CN" sz="2000" b="1" dirty="0">
                <a:latin typeface="Georgia" panose="02040502050405020303" pitchFamily="18" charset="0"/>
              </a:rPr>
              <a:t>to choose desired peaks to calculate DoAs.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BE4161-1AEB-CB48-BB27-4830960A8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0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Challenge #2: DoA Recognition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8848C05-0E1D-4D2C-A2DD-ED70ACCEF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431" y="1390967"/>
            <a:ext cx="3057600" cy="276956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ABE9CEBB-E4C3-46C9-9F6A-46AE7B06AE2B}"/>
              </a:ext>
            </a:extLst>
          </p:cNvPr>
          <p:cNvSpPr/>
          <p:nvPr/>
        </p:nvSpPr>
        <p:spPr>
          <a:xfrm>
            <a:off x="1035065" y="4270539"/>
            <a:ext cx="3328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Reverse Ray-Tracing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4E8450C-4814-4299-99DD-3EA8061AF2D7}"/>
                  </a:ext>
                </a:extLst>
              </p:cNvPr>
              <p:cNvSpPr txBox="1"/>
              <p:nvPr/>
            </p:nvSpPr>
            <p:spPr>
              <a:xfrm>
                <a:off x="1520065" y="5175553"/>
                <a:ext cx="14521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4E8450C-4814-4299-99DD-3EA8061AF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65" y="5175553"/>
                <a:ext cx="1452192" cy="276999"/>
              </a:xfrm>
              <a:prstGeom prst="rect">
                <a:avLst/>
              </a:prstGeom>
              <a:blipFill>
                <a:blip r:embed="rId4"/>
                <a:stretch>
                  <a:fillRect l="-1674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516E25A-AAD7-4647-86B6-1C829C061E8B}"/>
                  </a:ext>
                </a:extLst>
              </p:cNvPr>
              <p:cNvSpPr txBox="1"/>
              <p:nvPr/>
            </p:nvSpPr>
            <p:spPr>
              <a:xfrm>
                <a:off x="1520065" y="5661309"/>
                <a:ext cx="20505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516E25A-AAD7-4647-86B6-1C829C061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65" y="5661309"/>
                <a:ext cx="2050561" cy="276999"/>
              </a:xfrm>
              <a:prstGeom prst="rect">
                <a:avLst/>
              </a:prstGeom>
              <a:blipFill>
                <a:blip r:embed="rId5"/>
                <a:stretch>
                  <a:fillRect l="-2077" r="-59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大括号 7">
            <a:extLst>
              <a:ext uri="{FF2B5EF4-FFF2-40B4-BE49-F238E27FC236}">
                <a16:creationId xmlns:a16="http://schemas.microsoft.com/office/drawing/2014/main" id="{3579CB0B-1BE7-4BD3-BA50-563E5914055D}"/>
              </a:ext>
            </a:extLst>
          </p:cNvPr>
          <p:cNvSpPr/>
          <p:nvPr/>
        </p:nvSpPr>
        <p:spPr>
          <a:xfrm>
            <a:off x="1281520" y="5313909"/>
            <a:ext cx="126316" cy="624399"/>
          </a:xfrm>
          <a:prstGeom prst="leftBrace">
            <a:avLst>
              <a:gd name="adj1" fmla="val 110094"/>
              <a:gd name="adj2" fmla="val 47184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F5FDED6-F300-4A7B-BA01-E7CA4D10D2B3}"/>
              </a:ext>
            </a:extLst>
          </p:cNvPr>
          <p:cNvSpPr/>
          <p:nvPr/>
        </p:nvSpPr>
        <p:spPr>
          <a:xfrm>
            <a:off x="3511479" y="5129243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Georgia" panose="02040502050405020303" pitchFamily="18" charset="0"/>
              </a:rPr>
              <a:t>(LOS)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5D30AC2-CF49-4211-A4CA-2D761A6F8F4A}"/>
              </a:ext>
            </a:extLst>
          </p:cNvPr>
          <p:cNvSpPr/>
          <p:nvPr/>
        </p:nvSpPr>
        <p:spPr>
          <a:xfrm>
            <a:off x="3511479" y="5615142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eorgia" panose="02040502050405020303" pitchFamily="18" charset="0"/>
              </a:rPr>
              <a:t>(ECHO)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D07DD0C6-2D1A-4CDB-BB8E-F3E4B4BE4244}"/>
                  </a:ext>
                </a:extLst>
              </p:cNvPr>
              <p:cNvSpPr/>
              <p:nvPr/>
            </p:nvSpPr>
            <p:spPr>
              <a:xfrm>
                <a:off x="7736933" y="2479593"/>
                <a:ext cx="510540" cy="5105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D07DD0C6-2D1A-4CDB-BB8E-F3E4B4BE42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33" y="2479593"/>
                <a:ext cx="510540" cy="51054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5E06F821-8380-4696-BC9B-76D8D1833508}"/>
                  </a:ext>
                </a:extLst>
              </p:cNvPr>
              <p:cNvSpPr/>
              <p:nvPr/>
            </p:nvSpPr>
            <p:spPr>
              <a:xfrm>
                <a:off x="6940716" y="3198891"/>
                <a:ext cx="510540" cy="5105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5E06F821-8380-4696-BC9B-76D8D18335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16" y="3198891"/>
                <a:ext cx="510540" cy="51054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30A03118-C2F2-4A56-90CD-6EB453B28949}"/>
                  </a:ext>
                </a:extLst>
              </p:cNvPr>
              <p:cNvSpPr/>
              <p:nvPr/>
            </p:nvSpPr>
            <p:spPr>
              <a:xfrm>
                <a:off x="7736933" y="3207721"/>
                <a:ext cx="510540" cy="5105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30A03118-C2F2-4A56-90CD-6EB453B28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33" y="3207721"/>
                <a:ext cx="510540" cy="51054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D48C085E-702A-45BE-9DB9-8DED8C82D97F}"/>
              </a:ext>
            </a:extLst>
          </p:cNvPr>
          <p:cNvSpPr/>
          <p:nvPr/>
        </p:nvSpPr>
        <p:spPr>
          <a:xfrm>
            <a:off x="6697980" y="2219417"/>
            <a:ext cx="1727244" cy="1752322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B63536F4-A885-4FFA-BB46-8BE5C8882C88}"/>
                  </a:ext>
                </a:extLst>
              </p:cNvPr>
              <p:cNvSpPr/>
              <p:nvPr/>
            </p:nvSpPr>
            <p:spPr>
              <a:xfrm>
                <a:off x="6940716" y="2476596"/>
                <a:ext cx="510540" cy="5105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B63536F4-A885-4FFA-BB46-8BE5C8882C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16" y="2476596"/>
                <a:ext cx="510540" cy="51054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矩形 38">
            <a:extLst>
              <a:ext uri="{FF2B5EF4-FFF2-40B4-BE49-F238E27FC236}">
                <a16:creationId xmlns:a16="http://schemas.microsoft.com/office/drawing/2014/main" id="{2174BA25-494F-4BA2-A263-6CCF855C0D28}"/>
              </a:ext>
            </a:extLst>
          </p:cNvPr>
          <p:cNvSpPr/>
          <p:nvPr/>
        </p:nvSpPr>
        <p:spPr>
          <a:xfrm>
            <a:off x="6230269" y="4399178"/>
            <a:ext cx="2662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DoAs </a:t>
            </a:r>
          </a:p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estimated</a:t>
            </a:r>
            <a:endParaRPr lang="zh-CN" alt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EA60F2-51C2-B24D-AC5A-74CFBC1F2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2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  <p:bldP spid="8" grpId="0" animBg="1"/>
      <p:bldP spid="9" grpId="0"/>
      <p:bldP spid="30" grpId="0"/>
      <p:bldP spid="27" grpId="0" animBg="1"/>
      <p:bldP spid="28" grpId="0" animBg="1"/>
      <p:bldP spid="29" grpId="0" animBg="1"/>
      <p:bldP spid="31" grpId="0" animBg="1"/>
      <p:bldP spid="35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Challenge #2: DoA Recognition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08848C05-0E1D-4D2C-A2DD-ED70ACCEF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431" y="1390967"/>
            <a:ext cx="3057600" cy="276956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ABE9CEBB-E4C3-46C9-9F6A-46AE7B06AE2B}"/>
              </a:ext>
            </a:extLst>
          </p:cNvPr>
          <p:cNvSpPr/>
          <p:nvPr/>
        </p:nvSpPr>
        <p:spPr>
          <a:xfrm>
            <a:off x="1035065" y="4270539"/>
            <a:ext cx="33283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Reverse Ray-Tracing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4E8450C-4814-4299-99DD-3EA8061AF2D7}"/>
                  </a:ext>
                </a:extLst>
              </p:cNvPr>
              <p:cNvSpPr txBox="1"/>
              <p:nvPr/>
            </p:nvSpPr>
            <p:spPr>
              <a:xfrm>
                <a:off x="1520065" y="5175553"/>
                <a:ext cx="14521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4E8450C-4814-4299-99DD-3EA8061AF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65" y="5175553"/>
                <a:ext cx="1452192" cy="276999"/>
              </a:xfrm>
              <a:prstGeom prst="rect">
                <a:avLst/>
              </a:prstGeom>
              <a:blipFill>
                <a:blip r:embed="rId4"/>
                <a:stretch>
                  <a:fillRect l="-1674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516E25A-AAD7-4647-86B6-1C829C061E8B}"/>
                  </a:ext>
                </a:extLst>
              </p:cNvPr>
              <p:cNvSpPr txBox="1"/>
              <p:nvPr/>
            </p:nvSpPr>
            <p:spPr>
              <a:xfrm>
                <a:off x="1520065" y="5661309"/>
                <a:ext cx="20505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+2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B516E25A-AAD7-4647-86B6-1C829C061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0065" y="5661309"/>
                <a:ext cx="2050561" cy="276999"/>
              </a:xfrm>
              <a:prstGeom prst="rect">
                <a:avLst/>
              </a:prstGeom>
              <a:blipFill>
                <a:blip r:embed="rId5"/>
                <a:stretch>
                  <a:fillRect l="-2077" r="-59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左大括号 7">
            <a:extLst>
              <a:ext uri="{FF2B5EF4-FFF2-40B4-BE49-F238E27FC236}">
                <a16:creationId xmlns:a16="http://schemas.microsoft.com/office/drawing/2014/main" id="{3579CB0B-1BE7-4BD3-BA50-563E5914055D}"/>
              </a:ext>
            </a:extLst>
          </p:cNvPr>
          <p:cNvSpPr/>
          <p:nvPr/>
        </p:nvSpPr>
        <p:spPr>
          <a:xfrm>
            <a:off x="1281520" y="5313909"/>
            <a:ext cx="126316" cy="624399"/>
          </a:xfrm>
          <a:prstGeom prst="leftBrace">
            <a:avLst>
              <a:gd name="adj1" fmla="val 110094"/>
              <a:gd name="adj2" fmla="val 47184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F5FDED6-F300-4A7B-BA01-E7CA4D10D2B3}"/>
              </a:ext>
            </a:extLst>
          </p:cNvPr>
          <p:cNvSpPr/>
          <p:nvPr/>
        </p:nvSpPr>
        <p:spPr>
          <a:xfrm>
            <a:off x="3511479" y="5129243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Georgia" panose="02040502050405020303" pitchFamily="18" charset="0"/>
              </a:rPr>
              <a:t>(LOS)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5D30AC2-CF49-4211-A4CA-2D761A6F8F4A}"/>
              </a:ext>
            </a:extLst>
          </p:cNvPr>
          <p:cNvSpPr/>
          <p:nvPr/>
        </p:nvSpPr>
        <p:spPr>
          <a:xfrm>
            <a:off x="3511479" y="5615142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eorgia" panose="02040502050405020303" pitchFamily="18" charset="0"/>
              </a:rPr>
              <a:t>(ECHO)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0A86882F-59CD-4036-93E1-FCBAED31422B}"/>
                  </a:ext>
                </a:extLst>
              </p:cNvPr>
              <p:cNvSpPr/>
              <p:nvPr/>
            </p:nvSpPr>
            <p:spPr>
              <a:xfrm>
                <a:off x="7736933" y="2479593"/>
                <a:ext cx="510540" cy="5105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0A86882F-59CD-4036-93E1-FCBAED3142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33" y="2479593"/>
                <a:ext cx="510540" cy="510540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2AEB5D5C-1240-4641-B621-ADD5E0941F5F}"/>
                  </a:ext>
                </a:extLst>
              </p:cNvPr>
              <p:cNvSpPr/>
              <p:nvPr/>
            </p:nvSpPr>
            <p:spPr>
              <a:xfrm>
                <a:off x="6940716" y="3198891"/>
                <a:ext cx="510540" cy="5105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2AEB5D5C-1240-4641-B621-ADD5E0941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16" y="3198891"/>
                <a:ext cx="510540" cy="510540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067B89FE-AC7D-452F-AF75-61569648D040}"/>
                  </a:ext>
                </a:extLst>
              </p:cNvPr>
              <p:cNvSpPr/>
              <p:nvPr/>
            </p:nvSpPr>
            <p:spPr>
              <a:xfrm>
                <a:off x="7736933" y="3207721"/>
                <a:ext cx="510540" cy="5105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067B89FE-AC7D-452F-AF75-61569648D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933" y="3207721"/>
                <a:ext cx="510540" cy="510540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7E140B85-F884-40A0-8A51-8E100D1A7701}"/>
              </a:ext>
            </a:extLst>
          </p:cNvPr>
          <p:cNvSpPr/>
          <p:nvPr/>
        </p:nvSpPr>
        <p:spPr>
          <a:xfrm>
            <a:off x="6697980" y="2219417"/>
            <a:ext cx="1727244" cy="1752322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: 圆角 42">
            <a:extLst>
              <a:ext uri="{FF2B5EF4-FFF2-40B4-BE49-F238E27FC236}">
                <a16:creationId xmlns:a16="http://schemas.microsoft.com/office/drawing/2014/main" id="{885042A3-C779-4BF2-9A5D-1BCC8165D007}"/>
              </a:ext>
            </a:extLst>
          </p:cNvPr>
          <p:cNvSpPr/>
          <p:nvPr/>
        </p:nvSpPr>
        <p:spPr>
          <a:xfrm>
            <a:off x="12478471" y="5734993"/>
            <a:ext cx="1171502" cy="1062990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0FBAB309-4900-411C-8976-DE391C980403}"/>
                  </a:ext>
                </a:extLst>
              </p:cNvPr>
              <p:cNvSpPr/>
              <p:nvPr/>
            </p:nvSpPr>
            <p:spPr>
              <a:xfrm>
                <a:off x="12480502" y="5871383"/>
                <a:ext cx="10245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𝑳𝑶𝑺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0FBAB309-4900-411C-8976-DE391C980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0502" y="5871383"/>
                <a:ext cx="10245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F9A7AACE-E9DF-431F-946E-0351285B0A2A}"/>
                  </a:ext>
                </a:extLst>
              </p:cNvPr>
              <p:cNvSpPr/>
              <p:nvPr/>
            </p:nvSpPr>
            <p:spPr>
              <a:xfrm>
                <a:off x="12480502" y="6267829"/>
                <a:ext cx="12393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𝑬𝑪𝑯𝑶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9" name="矩形 48">
                <a:extLst>
                  <a:ext uri="{FF2B5EF4-FFF2-40B4-BE49-F238E27FC236}">
                    <a16:creationId xmlns:a16="http://schemas.microsoft.com/office/drawing/2014/main" id="{F9A7AACE-E9DF-431F-946E-0351285B0A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0502" y="6267829"/>
                <a:ext cx="123937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矩形 50">
            <a:extLst>
              <a:ext uri="{FF2B5EF4-FFF2-40B4-BE49-F238E27FC236}">
                <a16:creationId xmlns:a16="http://schemas.microsoft.com/office/drawing/2014/main" id="{462672E7-E12F-4387-8ACC-AFD148A12D24}"/>
              </a:ext>
            </a:extLst>
          </p:cNvPr>
          <p:cNvSpPr/>
          <p:nvPr/>
        </p:nvSpPr>
        <p:spPr>
          <a:xfrm>
            <a:off x="6230269" y="4399178"/>
            <a:ext cx="26626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DoAs </a:t>
            </a:r>
          </a:p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estimated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394DBB94-8FAF-4CD6-B46C-D219C400CDC7}"/>
                  </a:ext>
                </a:extLst>
              </p:cNvPr>
              <p:cNvSpPr/>
              <p:nvPr/>
            </p:nvSpPr>
            <p:spPr>
              <a:xfrm>
                <a:off x="6940716" y="2476596"/>
                <a:ext cx="510540" cy="5105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10" name="椭圆 9">
                <a:extLst>
                  <a:ext uri="{FF2B5EF4-FFF2-40B4-BE49-F238E27FC236}">
                    <a16:creationId xmlns:a16="http://schemas.microsoft.com/office/drawing/2014/main" id="{394DBB94-8FAF-4CD6-B46C-D219C400CD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0716" y="2476596"/>
                <a:ext cx="510540" cy="510540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矩形: 圆角 37">
            <a:extLst>
              <a:ext uri="{FF2B5EF4-FFF2-40B4-BE49-F238E27FC236}">
                <a16:creationId xmlns:a16="http://schemas.microsoft.com/office/drawing/2014/main" id="{8F9EA3AC-C372-49FB-AA94-A0DB5F0830FC}"/>
              </a:ext>
            </a:extLst>
          </p:cNvPr>
          <p:cNvSpPr/>
          <p:nvPr/>
        </p:nvSpPr>
        <p:spPr>
          <a:xfrm>
            <a:off x="12478471" y="4254180"/>
            <a:ext cx="1171502" cy="106299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7FA5EE8-92F2-4FCE-A915-ED8B52D273BD}"/>
                  </a:ext>
                </a:extLst>
              </p:cNvPr>
              <p:cNvSpPr/>
              <p:nvPr/>
            </p:nvSpPr>
            <p:spPr>
              <a:xfrm>
                <a:off x="12480502" y="4430260"/>
                <a:ext cx="9812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𝑳𝑶𝑺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id="{17FA5EE8-92F2-4FCE-A915-ED8B52D273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0502" y="4430260"/>
                <a:ext cx="98129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1C7FEE87-B664-45D1-A54A-D8F4CDD5B8FC}"/>
                  </a:ext>
                </a:extLst>
              </p:cNvPr>
              <p:cNvSpPr/>
              <p:nvPr/>
            </p:nvSpPr>
            <p:spPr>
              <a:xfrm>
                <a:off x="12480502" y="4826706"/>
                <a:ext cx="119609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altLang="zh-CN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b="1" i="1" smtClean="0">
                          <a:latin typeface="Cambria Math" panose="02040503050406030204" pitchFamily="18" charset="0"/>
                        </a:rPr>
                        <m:t>𝑬𝑪𝑯𝑶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1C7FEE87-B664-45D1-A54A-D8F4CDD5B8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0502" y="4826706"/>
                <a:ext cx="119609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3AF0B4AD-C7A7-4BA6-AE59-CD71EF2B5CF8}"/>
                  </a:ext>
                </a:extLst>
              </p:cNvPr>
              <p:cNvSpPr/>
              <p:nvPr/>
            </p:nvSpPr>
            <p:spPr>
              <a:xfrm>
                <a:off x="14930878" y="3539952"/>
                <a:ext cx="510540" cy="5105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3AF0B4AD-C7A7-4BA6-AE59-CD71EF2B5C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0878" y="3539952"/>
                <a:ext cx="510540" cy="510540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028CD98F-E354-4CCC-A2CB-4B8F8038D03B}"/>
                  </a:ext>
                </a:extLst>
              </p:cNvPr>
              <p:cNvSpPr/>
              <p:nvPr/>
            </p:nvSpPr>
            <p:spPr>
              <a:xfrm>
                <a:off x="14134661" y="4259250"/>
                <a:ext cx="510540" cy="5105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028CD98F-E354-4CCC-A2CB-4B8F8038D0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661" y="4259250"/>
                <a:ext cx="510540" cy="510540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C4C8FD03-23F5-4E8C-8ADD-B167A69973C3}"/>
                  </a:ext>
                </a:extLst>
              </p:cNvPr>
              <p:cNvSpPr/>
              <p:nvPr/>
            </p:nvSpPr>
            <p:spPr>
              <a:xfrm>
                <a:off x="14930878" y="4268080"/>
                <a:ext cx="510540" cy="5105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C4C8FD03-23F5-4E8C-8ADD-B167A69973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0878" y="4268080"/>
                <a:ext cx="510540" cy="510540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3F0356E8-804C-433F-AF76-41DCEE511F6C}"/>
              </a:ext>
            </a:extLst>
          </p:cNvPr>
          <p:cNvSpPr/>
          <p:nvPr/>
        </p:nvSpPr>
        <p:spPr>
          <a:xfrm>
            <a:off x="13891925" y="3279776"/>
            <a:ext cx="1727244" cy="1752322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9BFF360C-FE38-40DA-8160-4AF5EF422693}"/>
                  </a:ext>
                </a:extLst>
              </p:cNvPr>
              <p:cNvSpPr/>
              <p:nvPr/>
            </p:nvSpPr>
            <p:spPr>
              <a:xfrm>
                <a:off x="14134661" y="3536955"/>
                <a:ext cx="510540" cy="51054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zh-CN" altLang="en-US" b="1" dirty="0"/>
              </a:p>
            </p:txBody>
          </p:sp>
        </mc:Choice>
        <mc:Fallback xmlns=""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9BFF360C-FE38-40DA-8160-4AF5EF422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4661" y="3536955"/>
                <a:ext cx="510540" cy="510540"/>
              </a:xfrm>
              <a:prstGeom prst="ellipse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矩形: 圆角 40">
            <a:extLst>
              <a:ext uri="{FF2B5EF4-FFF2-40B4-BE49-F238E27FC236}">
                <a16:creationId xmlns:a16="http://schemas.microsoft.com/office/drawing/2014/main" id="{99851AE5-AA67-4BC3-A534-D83FDDC9AB00}"/>
              </a:ext>
            </a:extLst>
          </p:cNvPr>
          <p:cNvSpPr/>
          <p:nvPr/>
        </p:nvSpPr>
        <p:spPr>
          <a:xfrm>
            <a:off x="6730082" y="1821348"/>
            <a:ext cx="1727244" cy="803539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: 圆角 41">
            <a:extLst>
              <a:ext uri="{FF2B5EF4-FFF2-40B4-BE49-F238E27FC236}">
                <a16:creationId xmlns:a16="http://schemas.microsoft.com/office/drawing/2014/main" id="{55A19E60-4789-4B24-A0CF-02AFEE8616A1}"/>
              </a:ext>
            </a:extLst>
          </p:cNvPr>
          <p:cNvSpPr/>
          <p:nvPr/>
        </p:nvSpPr>
        <p:spPr>
          <a:xfrm>
            <a:off x="6730082" y="3566269"/>
            <a:ext cx="1727244" cy="803539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1630D05-9DAE-4E6A-8332-6C5EEC1E3B0E}"/>
                  </a:ext>
                </a:extLst>
              </p:cNvPr>
              <p:cNvSpPr/>
              <p:nvPr/>
            </p:nvSpPr>
            <p:spPr>
              <a:xfrm>
                <a:off x="5252126" y="2010396"/>
                <a:ext cx="15228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latin typeface="Georgia" panose="02040502050405020303" pitchFamily="18" charset="0"/>
                  </a:rPr>
                  <a:t>DoAs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</m:oMath>
                </a14:m>
                <a:endParaRPr lang="en-US" altLang="zh-CN" b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41630D05-9DAE-4E6A-8332-6C5EEC1E3B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126" y="2010396"/>
                <a:ext cx="1522885" cy="369332"/>
              </a:xfrm>
              <a:prstGeom prst="rect">
                <a:avLst/>
              </a:prstGeom>
              <a:blipFill>
                <a:blip r:embed="rId1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A87709E5-779C-4CE1-949C-068AC6D0A15C}"/>
                  </a:ext>
                </a:extLst>
              </p:cNvPr>
              <p:cNvSpPr/>
              <p:nvPr/>
            </p:nvSpPr>
            <p:spPr>
              <a:xfrm>
                <a:off x="5252126" y="3800299"/>
                <a:ext cx="152288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>
                    <a:latin typeface="Georgia" panose="02040502050405020303" pitchFamily="18" charset="0"/>
                  </a:rPr>
                  <a:t>DoAs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endParaRPr lang="en-US" altLang="zh-CN" b="1" dirty="0"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A87709E5-779C-4CE1-949C-068AC6D0A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126" y="3800299"/>
                <a:ext cx="1522885" cy="369332"/>
              </a:xfrm>
              <a:prstGeom prst="rect">
                <a:avLst/>
              </a:prstGeom>
              <a:blipFill>
                <a:blip r:embed="rId19"/>
                <a:stretch>
                  <a:fillRect l="-402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A186EFF1-B702-4B0A-9382-F0F34CAA1ACB}"/>
              </a:ext>
            </a:extLst>
          </p:cNvPr>
          <p:cNvSpPr/>
          <p:nvPr/>
        </p:nvSpPr>
        <p:spPr>
          <a:xfrm>
            <a:off x="0" y="640800"/>
            <a:ext cx="5074375" cy="621720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045567D8-4096-4AA2-A516-3BC5E7AD4068}"/>
              </a:ext>
            </a:extLst>
          </p:cNvPr>
          <p:cNvSpPr/>
          <p:nvPr/>
        </p:nvSpPr>
        <p:spPr>
          <a:xfrm>
            <a:off x="8645505" y="640800"/>
            <a:ext cx="3564105" cy="621720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11557A9-8735-4523-B7CE-49458F9E539B}"/>
              </a:ext>
            </a:extLst>
          </p:cNvPr>
          <p:cNvSpPr/>
          <p:nvPr/>
        </p:nvSpPr>
        <p:spPr>
          <a:xfrm>
            <a:off x="8770603" y="2195062"/>
            <a:ext cx="3048000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>
                <a:latin typeface="Georgia" panose="02040502050405020303" pitchFamily="18" charset="0"/>
              </a:rPr>
              <a:t>Step1:  </a:t>
            </a:r>
          </a:p>
          <a:p>
            <a:pPr lvl="0">
              <a:defRPr/>
            </a:pPr>
            <a:r>
              <a:rPr lang="en-US" altLang="zh-CN" dirty="0">
                <a:latin typeface="Georgia" panose="02040502050405020303" pitchFamily="18" charset="0"/>
              </a:rPr>
              <a:t>Recognize which two DoAs belongs to the same source.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44EE8E7-776F-4C5E-958E-9FD03A015DAB}"/>
              </a:ext>
            </a:extLst>
          </p:cNvPr>
          <p:cNvSpPr/>
          <p:nvPr/>
        </p:nvSpPr>
        <p:spPr>
          <a:xfrm>
            <a:off x="8773820" y="3914122"/>
            <a:ext cx="341817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2000" b="1" dirty="0">
                <a:latin typeface="Georgia" panose="02040502050405020303" pitchFamily="18" charset="0"/>
              </a:rPr>
              <a:t>Step2: </a:t>
            </a:r>
          </a:p>
          <a:p>
            <a:pPr lvl="0">
              <a:defRPr/>
            </a:pPr>
            <a:r>
              <a:rPr lang="en-US" altLang="zh-CN" dirty="0">
                <a:latin typeface="Georgia" panose="02040502050405020303" pitchFamily="18" charset="0"/>
              </a:rPr>
              <a:t>Recognize which DoA is corresponding to LOS or ECHO.</a:t>
            </a:r>
            <a:endParaRPr lang="zh-CN" altLang="en-US" sz="2000" dirty="0"/>
          </a:p>
        </p:txBody>
      </p:sp>
      <p:sp>
        <p:nvSpPr>
          <p:cNvPr id="3" name="箭头: 下 2">
            <a:extLst>
              <a:ext uri="{FF2B5EF4-FFF2-40B4-BE49-F238E27FC236}">
                <a16:creationId xmlns:a16="http://schemas.microsoft.com/office/drawing/2014/main" id="{F967910E-9142-4C3A-8C70-0E90BBBB1B55}"/>
              </a:ext>
            </a:extLst>
          </p:cNvPr>
          <p:cNvSpPr/>
          <p:nvPr/>
        </p:nvSpPr>
        <p:spPr>
          <a:xfrm>
            <a:off x="7036267" y="1301604"/>
            <a:ext cx="267747" cy="418831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箭头: 下 39">
            <a:extLst>
              <a:ext uri="{FF2B5EF4-FFF2-40B4-BE49-F238E27FC236}">
                <a16:creationId xmlns:a16="http://schemas.microsoft.com/office/drawing/2014/main" id="{AB1B3AE5-6623-4922-A659-F9A65720768F}"/>
              </a:ext>
            </a:extLst>
          </p:cNvPr>
          <p:cNvSpPr/>
          <p:nvPr/>
        </p:nvSpPr>
        <p:spPr>
          <a:xfrm>
            <a:off x="7858329" y="1290846"/>
            <a:ext cx="267747" cy="41883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D3DF7A0-4280-430B-9DC5-DA0C6FCFB8A2}"/>
              </a:ext>
            </a:extLst>
          </p:cNvPr>
          <p:cNvSpPr/>
          <p:nvPr/>
        </p:nvSpPr>
        <p:spPr>
          <a:xfrm>
            <a:off x="6820525" y="933249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Georgia" panose="02040502050405020303" pitchFamily="18" charset="0"/>
              </a:rPr>
              <a:t>LOS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86891558-6E93-4DBE-8B83-1F07D3D4DE20}"/>
              </a:ext>
            </a:extLst>
          </p:cNvPr>
          <p:cNvSpPr/>
          <p:nvPr/>
        </p:nvSpPr>
        <p:spPr>
          <a:xfrm>
            <a:off x="7550262" y="932272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eorgia" panose="02040502050405020303" pitchFamily="18" charset="0"/>
              </a:rPr>
              <a:t>ECHO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C0186DC-7153-F647-869E-D0D636D6D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32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00105 -0.074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7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0.00105 -0.074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372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-0.00104 0.074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7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-0.00104 0.074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72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1" grpId="0" animBg="1"/>
      <p:bldP spid="51" grpId="0"/>
      <p:bldP spid="10" grpId="0" animBg="1"/>
      <p:bldP spid="41" grpId="0" animBg="1"/>
      <p:bldP spid="42" grpId="0" animBg="1"/>
      <p:bldP spid="6" grpId="0"/>
      <p:bldP spid="46" grpId="0"/>
      <p:bldP spid="12" grpId="0" animBg="1"/>
      <p:bldP spid="48" grpId="0" animBg="1"/>
      <p:bldP spid="14" grpId="0" animBg="1"/>
      <p:bldP spid="15" grpId="0" animBg="1"/>
      <p:bldP spid="3" grpId="0" animBg="1"/>
      <p:bldP spid="40" grpId="0" animBg="1"/>
      <p:bldP spid="1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Solution #2: DoA Estimation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92F90C2-C2CF-48BE-9862-2ECF825B70C1}"/>
              </a:ext>
            </a:extLst>
          </p:cNvPr>
          <p:cNvSpPr/>
          <p:nvPr/>
        </p:nvSpPr>
        <p:spPr>
          <a:xfrm>
            <a:off x="0" y="633813"/>
            <a:ext cx="12192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Step 1: Homologous Identification of DoA</a:t>
            </a:r>
            <a:endParaRPr lang="zh-CN" altLang="en-US" sz="2000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CC23A1F-EFC2-4E4C-8548-EC08C194D339}"/>
              </a:ext>
            </a:extLst>
          </p:cNvPr>
          <p:cNvGrpSpPr/>
          <p:nvPr/>
        </p:nvGrpSpPr>
        <p:grpSpPr>
          <a:xfrm>
            <a:off x="2932171" y="1450554"/>
            <a:ext cx="6755838" cy="808574"/>
            <a:chOff x="6188988" y="2373643"/>
            <a:chExt cx="5371648" cy="999325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EBE62FB6-1204-4E0E-A27F-1546BA2E84E0}"/>
                </a:ext>
              </a:extLst>
            </p:cNvPr>
            <p:cNvSpPr/>
            <p:nvPr/>
          </p:nvSpPr>
          <p:spPr>
            <a:xfrm>
              <a:off x="6188988" y="2373643"/>
              <a:ext cx="5181921" cy="99932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7C79ED24-910D-425F-B538-854CEDA1F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8715" y="2608182"/>
              <a:ext cx="5181921" cy="6086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The ECHO path is a </a:t>
              </a:r>
              <a:r>
                <a:rPr lang="en-US" altLang="zh-CN" sz="16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delayed version </a:t>
              </a:r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of the LOS path. </a:t>
              </a:r>
            </a:p>
            <a:p>
              <a:pPr lvl="0"/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Two paths, coming from the same source, are </a:t>
              </a:r>
              <a:r>
                <a:rPr lang="en-US" altLang="zh-CN" sz="16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coherent</a:t>
              </a:r>
              <a:r>
                <a:rPr lang="en-US" altLang="zh-CN" sz="1600" b="1" dirty="0">
                  <a:latin typeface="Georgia" panose="02040502050405020303" pitchFamily="18" charset="0"/>
                </a:rPr>
                <a:t>.</a:t>
              </a:r>
              <a:endParaRPr kumimoji="0" lang="en-US" altLang="zh-CN" sz="1600" b="1" i="0" u="none" strike="noStrike" cap="none" normalizeH="0" baseline="0" dirty="0">
                <a:ln>
                  <a:noFill/>
                </a:ln>
                <a:effectLst/>
                <a:latin typeface="Georgia" panose="02040502050405020303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1A0A49-2886-4D7F-A43A-32ECDFB4D39E}"/>
                  </a:ext>
                </a:extLst>
              </p:cNvPr>
              <p:cNvSpPr txBox="1"/>
              <p:nvPr/>
            </p:nvSpPr>
            <p:spPr>
              <a:xfrm>
                <a:off x="3407464" y="3341568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1A0A49-2886-4D7F-A43A-32ECDFB4D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3341568"/>
                <a:ext cx="3778705" cy="276999"/>
              </a:xfrm>
              <a:prstGeom prst="rect">
                <a:avLst/>
              </a:prstGeom>
              <a:blipFill>
                <a:blip r:embed="rId3"/>
                <a:stretch>
                  <a:fillRect l="-2258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39CF5E5-5DD2-45C7-B278-DE9F17A1DDFE}"/>
                  </a:ext>
                </a:extLst>
              </p:cNvPr>
              <p:cNvSpPr txBox="1"/>
              <p:nvPr/>
            </p:nvSpPr>
            <p:spPr>
              <a:xfrm>
                <a:off x="2978345" y="4528196"/>
                <a:ext cx="41620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39CF5E5-5DD2-45C7-B278-DE9F17A1D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345" y="4528196"/>
                <a:ext cx="4162058" cy="276999"/>
              </a:xfrm>
              <a:prstGeom prst="rect">
                <a:avLst/>
              </a:prstGeom>
              <a:blipFill>
                <a:blip r:embed="rId4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991FA83-2C8C-4477-B65E-D06D3034DEED}"/>
                  </a:ext>
                </a:extLst>
              </p:cNvPr>
              <p:cNvSpPr txBox="1"/>
              <p:nvPr/>
            </p:nvSpPr>
            <p:spPr>
              <a:xfrm>
                <a:off x="3407464" y="5107487"/>
                <a:ext cx="33501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991FA83-2C8C-4477-B65E-D06D3034D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5107487"/>
                <a:ext cx="3350121" cy="276999"/>
              </a:xfrm>
              <a:prstGeom prst="rect">
                <a:avLst/>
              </a:prstGeom>
              <a:blipFill>
                <a:blip r:embed="rId5"/>
                <a:stretch>
                  <a:fillRect l="-2182" t="-222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C854AB-1915-4F7B-A22D-7B715E3223CE}"/>
                  </a:ext>
                </a:extLst>
              </p:cNvPr>
              <p:cNvSpPr txBox="1"/>
              <p:nvPr/>
            </p:nvSpPr>
            <p:spPr>
              <a:xfrm>
                <a:off x="3407464" y="3934882"/>
                <a:ext cx="35356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C854AB-1915-4F7B-A22D-7B715E322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3934882"/>
                <a:ext cx="3535638" cy="276999"/>
              </a:xfrm>
              <a:prstGeom prst="rect">
                <a:avLst/>
              </a:prstGeom>
              <a:blipFill>
                <a:blip r:embed="rId6"/>
                <a:stretch>
                  <a:fillRect l="-2414" t="-2174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矩形: 圆角 39">
            <a:extLst>
              <a:ext uri="{FF2B5EF4-FFF2-40B4-BE49-F238E27FC236}">
                <a16:creationId xmlns:a16="http://schemas.microsoft.com/office/drawing/2014/main" id="{8087669B-A34A-4960-B497-5F47BD34A94A}"/>
              </a:ext>
            </a:extLst>
          </p:cNvPr>
          <p:cNvSpPr/>
          <p:nvPr/>
        </p:nvSpPr>
        <p:spPr>
          <a:xfrm>
            <a:off x="-1754351" y="7728276"/>
            <a:ext cx="3273921" cy="2192423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CF6E761-91DE-47D3-B08A-2DEF9FF14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79" y="2227167"/>
            <a:ext cx="3298828" cy="3656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CCC19AA-AE94-4894-98E0-10E148534935}"/>
                  </a:ext>
                </a:extLst>
              </p:cNvPr>
              <p:cNvSpPr txBox="1"/>
              <p:nvPr/>
            </p:nvSpPr>
            <p:spPr>
              <a:xfrm>
                <a:off x="6958342" y="3341567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CCC19AA-AE94-4894-98E0-10E148534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342" y="3341567"/>
                <a:ext cx="3778705" cy="276999"/>
              </a:xfrm>
              <a:prstGeom prst="rect">
                <a:avLst/>
              </a:prstGeom>
              <a:blipFill>
                <a:blip r:embed="rId8"/>
                <a:stretch>
                  <a:fillRect l="-3710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9A8952-F3E7-4F26-BC89-48662822A57F}"/>
                  </a:ext>
                </a:extLst>
              </p:cNvPr>
              <p:cNvSpPr txBox="1"/>
              <p:nvPr/>
            </p:nvSpPr>
            <p:spPr>
              <a:xfrm>
                <a:off x="6975099" y="3933110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9A8952-F3E7-4F26-BC89-48662822A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099" y="3933110"/>
                <a:ext cx="3778705" cy="276999"/>
              </a:xfrm>
              <a:prstGeom prst="rect">
                <a:avLst/>
              </a:prstGeom>
              <a:blipFill>
                <a:blip r:embed="rId9"/>
                <a:stretch>
                  <a:fillRect l="-3710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DDF101-322F-42A5-BFEC-E3840E2F9190}"/>
                  </a:ext>
                </a:extLst>
              </p:cNvPr>
              <p:cNvSpPr txBox="1"/>
              <p:nvPr/>
            </p:nvSpPr>
            <p:spPr>
              <a:xfrm>
                <a:off x="6991856" y="4524653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DDF101-322F-42A5-BFEC-E3840E2F9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856" y="4524653"/>
                <a:ext cx="3778705" cy="276999"/>
              </a:xfrm>
              <a:prstGeom prst="rect">
                <a:avLst/>
              </a:prstGeom>
              <a:blipFill>
                <a:blip r:embed="rId10"/>
                <a:stretch>
                  <a:fillRect l="-3871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E54F32-8245-4953-940D-AB5ADEA2F977}"/>
                  </a:ext>
                </a:extLst>
              </p:cNvPr>
              <p:cNvSpPr txBox="1"/>
              <p:nvPr/>
            </p:nvSpPr>
            <p:spPr>
              <a:xfrm>
                <a:off x="7008613" y="5116196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E54F32-8245-4953-940D-AB5ADEA2F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613" y="5116196"/>
                <a:ext cx="3778705" cy="276999"/>
              </a:xfrm>
              <a:prstGeom prst="rect">
                <a:avLst/>
              </a:prstGeom>
              <a:blipFill>
                <a:blip r:embed="rId11"/>
                <a:stretch>
                  <a:fillRect l="-3871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54AD219-44DC-4752-8770-603441C94565}"/>
              </a:ext>
            </a:extLst>
          </p:cNvPr>
          <p:cNvSpPr/>
          <p:nvPr/>
        </p:nvSpPr>
        <p:spPr>
          <a:xfrm>
            <a:off x="4201610" y="3102015"/>
            <a:ext cx="2555974" cy="254643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EC6D900-0474-44EB-B60C-4D733EDC25CB}"/>
              </a:ext>
            </a:extLst>
          </p:cNvPr>
          <p:cNvSpPr/>
          <p:nvPr/>
        </p:nvSpPr>
        <p:spPr>
          <a:xfrm>
            <a:off x="5138797" y="5695183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Georgia" panose="02040502050405020303" pitchFamily="18" charset="0"/>
              </a:rPr>
              <a:t>LOS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BE6FAEB-8A90-47FD-9536-49E4D9BA56DA}"/>
              </a:ext>
            </a:extLst>
          </p:cNvPr>
          <p:cNvSpPr/>
          <p:nvPr/>
        </p:nvSpPr>
        <p:spPr>
          <a:xfrm>
            <a:off x="7293770" y="3102015"/>
            <a:ext cx="2608376" cy="254643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E36EBC6-72A8-4386-997D-5BC086153290}"/>
              </a:ext>
            </a:extLst>
          </p:cNvPr>
          <p:cNvSpPr/>
          <p:nvPr/>
        </p:nvSpPr>
        <p:spPr>
          <a:xfrm>
            <a:off x="8196232" y="569518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eorgia" panose="02040502050405020303" pitchFamily="18" charset="0"/>
              </a:rPr>
              <a:t>ECHO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FE8ED7E-E280-48A1-9390-9BBC46E822C2}"/>
              </a:ext>
            </a:extLst>
          </p:cNvPr>
          <p:cNvSpPr txBox="1"/>
          <p:nvPr/>
        </p:nvSpPr>
        <p:spPr>
          <a:xfrm>
            <a:off x="10104421" y="3343301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D85D9B9-6F80-4C57-BA7D-C0A863011491}"/>
              </a:ext>
            </a:extLst>
          </p:cNvPr>
          <p:cNvSpPr txBox="1"/>
          <p:nvPr/>
        </p:nvSpPr>
        <p:spPr>
          <a:xfrm>
            <a:off x="10104421" y="3912854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86C23EA-32A1-4CDB-89AC-A7F348BD48A0}"/>
              </a:ext>
            </a:extLst>
          </p:cNvPr>
          <p:cNvSpPr txBox="1"/>
          <p:nvPr/>
        </p:nvSpPr>
        <p:spPr>
          <a:xfrm>
            <a:off x="10104421" y="4528196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425B86D-3962-45A8-A24A-79EFD0BB6CA8}"/>
              </a:ext>
            </a:extLst>
          </p:cNvPr>
          <p:cNvSpPr txBox="1"/>
          <p:nvPr/>
        </p:nvSpPr>
        <p:spPr>
          <a:xfrm>
            <a:off x="10104421" y="5124487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54DA99-E0A7-8A4A-BAF4-F87323CBA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89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5" grpId="0"/>
      <p:bldP spid="36" grpId="0"/>
      <p:bldP spid="39" grpId="0"/>
      <p:bldP spid="16" grpId="0"/>
      <p:bldP spid="17" grpId="0"/>
      <p:bldP spid="18" grpId="0"/>
      <p:bldP spid="19" grpId="0"/>
      <p:bldP spid="20" grpId="0" animBg="1"/>
      <p:bldP spid="25" grpId="0"/>
      <p:bldP spid="26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Smart Speakers are Increasingly Popular</a:t>
            </a:r>
          </a:p>
        </p:txBody>
      </p:sp>
      <p:pic>
        <p:nvPicPr>
          <p:cNvPr id="6146" name="Picture 2" descr="Amazon Echo Smart Speaker with Alexa - Black | BIG W">
            <a:extLst>
              <a:ext uri="{FF2B5EF4-FFF2-40B4-BE49-F238E27FC236}">
                <a16:creationId xmlns:a16="http://schemas.microsoft.com/office/drawing/2014/main" id="{0E2B732E-4F0A-4888-9738-78F07A9C1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71" y="1339376"/>
            <a:ext cx="3034802" cy="303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pple HomePod White | Smart Speaker | 24h Shipping">
            <a:extLst>
              <a:ext uri="{FF2B5EF4-FFF2-40B4-BE49-F238E27FC236}">
                <a16:creationId xmlns:a16="http://schemas.microsoft.com/office/drawing/2014/main" id="{C67C8EFD-C96E-4322-9E73-4B203404B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73" y="178521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Qoo10 - TMALL GENIE Speaker : Smart Tech">
            <a:extLst>
              <a:ext uri="{FF2B5EF4-FFF2-40B4-BE49-F238E27FC236}">
                <a16:creationId xmlns:a16="http://schemas.microsoft.com/office/drawing/2014/main" id="{74A129CF-2883-410D-8D07-E12822C5E7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8"/>
          <a:stretch/>
        </p:blipFill>
        <p:spPr bwMode="auto">
          <a:xfrm>
            <a:off x="8486400" y="2069826"/>
            <a:ext cx="3705600" cy="191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745D1A3D-78F1-4467-90EB-E93601EE77E5}"/>
              </a:ext>
            </a:extLst>
          </p:cNvPr>
          <p:cNvSpPr/>
          <p:nvPr/>
        </p:nvSpPr>
        <p:spPr>
          <a:xfrm>
            <a:off x="818690" y="4004846"/>
            <a:ext cx="1949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Georgia" panose="02040502050405020303" pitchFamily="18" charset="0"/>
              </a:rPr>
              <a:t>Amazon ECHO</a:t>
            </a:r>
            <a:endParaRPr lang="zh-CN" altLang="en-US" dirty="0">
              <a:latin typeface="Georgia" panose="02040502050405020303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49FFEE7-3059-4247-B151-97C0B835018F}"/>
              </a:ext>
            </a:extLst>
          </p:cNvPr>
          <p:cNvSpPr/>
          <p:nvPr/>
        </p:nvSpPr>
        <p:spPr>
          <a:xfrm>
            <a:off x="3405248" y="4004846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Georgia" panose="02040502050405020303" pitchFamily="18" charset="0"/>
              </a:rPr>
              <a:t>Apple </a:t>
            </a:r>
            <a:r>
              <a:rPr lang="en-US" altLang="zh-CN" b="1" dirty="0" err="1">
                <a:latin typeface="Georgia" panose="02040502050405020303" pitchFamily="18" charset="0"/>
              </a:rPr>
              <a:t>HomePod</a:t>
            </a:r>
            <a:endParaRPr lang="zh-CN" altLang="en-US" dirty="0">
              <a:latin typeface="Georgia" panose="02040502050405020303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FFEA9C5E-6468-442B-8649-610F9CF7C6A2}"/>
              </a:ext>
            </a:extLst>
          </p:cNvPr>
          <p:cNvSpPr/>
          <p:nvPr/>
        </p:nvSpPr>
        <p:spPr>
          <a:xfrm>
            <a:off x="9527118" y="3999453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Georgia" panose="02040502050405020303" pitchFamily="18" charset="0"/>
              </a:rPr>
              <a:t>Tmall Genie</a:t>
            </a:r>
            <a:endParaRPr lang="zh-CN" altLang="en-US" dirty="0">
              <a:latin typeface="Georgia" panose="02040502050405020303" pitchFamily="18" charset="0"/>
            </a:endParaRPr>
          </a:p>
        </p:txBody>
      </p:sp>
      <p:pic>
        <p:nvPicPr>
          <p:cNvPr id="6152" name="Picture 8" descr="Google Home Smart Speaker Online at Lowest Price in India">
            <a:extLst>
              <a:ext uri="{FF2B5EF4-FFF2-40B4-BE49-F238E27FC236}">
                <a16:creationId xmlns:a16="http://schemas.microsoft.com/office/drawing/2014/main" id="{34946346-D64B-4A57-B3ED-348D950FFA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r="26896"/>
          <a:stretch/>
        </p:blipFill>
        <p:spPr bwMode="auto">
          <a:xfrm>
            <a:off x="6344824" y="1619615"/>
            <a:ext cx="1657846" cy="225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8E23F6B-6A9A-4DD0-873C-C13C2B75DE52}"/>
              </a:ext>
            </a:extLst>
          </p:cNvPr>
          <p:cNvSpPr/>
          <p:nvPr/>
        </p:nvSpPr>
        <p:spPr>
          <a:xfrm>
            <a:off x="6312672" y="4004846"/>
            <a:ext cx="1792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Georgia" panose="02040502050405020303" pitchFamily="18" charset="0"/>
              </a:rPr>
              <a:t>Google Home</a:t>
            </a:r>
            <a:endParaRPr lang="zh-CN" altLang="en-US" dirty="0">
              <a:latin typeface="Georgia" panose="02040502050405020303" pitchFamily="18" charset="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B77DDC3-DA90-4AEE-9656-D4E15E31518C}"/>
              </a:ext>
            </a:extLst>
          </p:cNvPr>
          <p:cNvGrpSpPr/>
          <p:nvPr/>
        </p:nvGrpSpPr>
        <p:grpSpPr>
          <a:xfrm>
            <a:off x="3870376" y="4467577"/>
            <a:ext cx="11313484" cy="2162630"/>
            <a:chOff x="273255" y="1325740"/>
            <a:chExt cx="11313484" cy="2162630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8C662DC7-BED2-4380-BFED-A74B5EC7388D}"/>
                </a:ext>
              </a:extLst>
            </p:cNvPr>
            <p:cNvSpPr/>
            <p:nvPr/>
          </p:nvSpPr>
          <p:spPr>
            <a:xfrm>
              <a:off x="446876" y="1332924"/>
              <a:ext cx="5173292" cy="2155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E34BD77A-8694-4469-B79C-DBDA991927CE}"/>
                </a:ext>
              </a:extLst>
            </p:cNvPr>
            <p:cNvSpPr txBox="1"/>
            <p:nvPr/>
          </p:nvSpPr>
          <p:spPr>
            <a:xfrm>
              <a:off x="605258" y="1963751"/>
              <a:ext cx="10981481" cy="11798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altLang="zh-CN" b="1" dirty="0">
                  <a:latin typeface="Georgia" panose="02040502050405020303" pitchFamily="18" charset="0"/>
                </a:rPr>
                <a:t>Voice control of home appliances.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altLang="zh-CN" b="1" dirty="0">
                  <a:latin typeface="Georgia" panose="02040502050405020303" pitchFamily="18" charset="0"/>
                </a:rPr>
                <a:t>Human-machine dialogue.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altLang="zh-CN" b="1" dirty="0">
                  <a:latin typeface="Georgia" panose="02040502050405020303" pitchFamily="18" charset="0"/>
                </a:rPr>
                <a:t>Entertainment.</a:t>
              </a:r>
            </a:p>
          </p:txBody>
        </p:sp>
        <p:sp>
          <p:nvSpPr>
            <p:cNvPr id="18" name="标题 1">
              <a:extLst>
                <a:ext uri="{FF2B5EF4-FFF2-40B4-BE49-F238E27FC236}">
                  <a16:creationId xmlns:a16="http://schemas.microsoft.com/office/drawing/2014/main" id="{EC0F8EA7-6E10-40C9-AF13-59BB49695BED}"/>
                </a:ext>
              </a:extLst>
            </p:cNvPr>
            <p:cNvSpPr txBox="1">
              <a:spLocks/>
            </p:cNvSpPr>
            <p:nvPr/>
          </p:nvSpPr>
          <p:spPr>
            <a:xfrm>
              <a:off x="273255" y="1325740"/>
              <a:ext cx="2916235" cy="630827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2800" b="1" dirty="0">
                  <a:solidFill>
                    <a:srgbClr val="65267E"/>
                  </a:solidFill>
                  <a:latin typeface="Georgia" panose="02040502050405020303" pitchFamily="18" charset="0"/>
                </a:rPr>
                <a:t>Applications</a:t>
              </a:r>
              <a:endParaRPr lang="zh-CN" altLang="en-US" sz="2800" b="1" dirty="0">
                <a:solidFill>
                  <a:srgbClr val="65267E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C5FB6EF-6779-D24F-BFA0-1EA6B7FF8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2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Solution #2: DoA Estimation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CC23A1F-EFC2-4E4C-8548-EC08C194D339}"/>
              </a:ext>
            </a:extLst>
          </p:cNvPr>
          <p:cNvGrpSpPr/>
          <p:nvPr/>
        </p:nvGrpSpPr>
        <p:grpSpPr>
          <a:xfrm>
            <a:off x="2932171" y="1450554"/>
            <a:ext cx="6755838" cy="808574"/>
            <a:chOff x="6188988" y="2373643"/>
            <a:chExt cx="5371648" cy="999325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EBE62FB6-1204-4E0E-A27F-1546BA2E84E0}"/>
                </a:ext>
              </a:extLst>
            </p:cNvPr>
            <p:cNvSpPr/>
            <p:nvPr/>
          </p:nvSpPr>
          <p:spPr>
            <a:xfrm>
              <a:off x="6188988" y="2373643"/>
              <a:ext cx="5181921" cy="99932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7C79ED24-910D-425F-B538-854CEDA1F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8715" y="2608182"/>
              <a:ext cx="5181921" cy="6086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ECHO is a </a:t>
              </a:r>
              <a:r>
                <a:rPr lang="en-US" altLang="zh-CN" sz="16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delayed version </a:t>
              </a:r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of the LOS path. </a:t>
              </a:r>
            </a:p>
            <a:p>
              <a:pPr lvl="0"/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Two paths, coming from the same source, are </a:t>
              </a:r>
              <a:r>
                <a:rPr lang="en-US" altLang="zh-CN" sz="16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coherent</a:t>
              </a:r>
              <a:endPara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1A0A49-2886-4D7F-A43A-32ECDFB4D39E}"/>
                  </a:ext>
                </a:extLst>
              </p:cNvPr>
              <p:cNvSpPr txBox="1"/>
              <p:nvPr/>
            </p:nvSpPr>
            <p:spPr>
              <a:xfrm>
                <a:off x="3407464" y="3341568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1A0A49-2886-4D7F-A43A-32ECDFB4D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3341568"/>
                <a:ext cx="3778705" cy="276999"/>
              </a:xfrm>
              <a:prstGeom prst="rect">
                <a:avLst/>
              </a:prstGeom>
              <a:blipFill>
                <a:blip r:embed="rId3"/>
                <a:stretch>
                  <a:fillRect l="-2258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39CF5E5-5DD2-45C7-B278-DE9F17A1DDFE}"/>
                  </a:ext>
                </a:extLst>
              </p:cNvPr>
              <p:cNvSpPr txBox="1"/>
              <p:nvPr/>
            </p:nvSpPr>
            <p:spPr>
              <a:xfrm>
                <a:off x="2978345" y="4528196"/>
                <a:ext cx="41620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39CF5E5-5DD2-45C7-B278-DE9F17A1D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345" y="4528196"/>
                <a:ext cx="4162058" cy="276999"/>
              </a:xfrm>
              <a:prstGeom prst="rect">
                <a:avLst/>
              </a:prstGeom>
              <a:blipFill>
                <a:blip r:embed="rId4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991FA83-2C8C-4477-B65E-D06D3034DEED}"/>
                  </a:ext>
                </a:extLst>
              </p:cNvPr>
              <p:cNvSpPr txBox="1"/>
              <p:nvPr/>
            </p:nvSpPr>
            <p:spPr>
              <a:xfrm>
                <a:off x="3407464" y="5107487"/>
                <a:ext cx="33501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991FA83-2C8C-4477-B65E-D06D3034D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5107487"/>
                <a:ext cx="3350121" cy="276999"/>
              </a:xfrm>
              <a:prstGeom prst="rect">
                <a:avLst/>
              </a:prstGeom>
              <a:blipFill>
                <a:blip r:embed="rId5"/>
                <a:stretch>
                  <a:fillRect l="-2182" t="-222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C854AB-1915-4F7B-A22D-7B715E3223CE}"/>
                  </a:ext>
                </a:extLst>
              </p:cNvPr>
              <p:cNvSpPr txBox="1"/>
              <p:nvPr/>
            </p:nvSpPr>
            <p:spPr>
              <a:xfrm>
                <a:off x="3407464" y="3934882"/>
                <a:ext cx="35356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C854AB-1915-4F7B-A22D-7B715E322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3934882"/>
                <a:ext cx="3535638" cy="276999"/>
              </a:xfrm>
              <a:prstGeom prst="rect">
                <a:avLst/>
              </a:prstGeom>
              <a:blipFill>
                <a:blip r:embed="rId6"/>
                <a:stretch>
                  <a:fillRect l="-2414" t="-2174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5CF6E761-91DE-47D3-B08A-2DEF9FF14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79" y="2227167"/>
            <a:ext cx="3298828" cy="3656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CCC19AA-AE94-4894-98E0-10E148534935}"/>
                  </a:ext>
                </a:extLst>
              </p:cNvPr>
              <p:cNvSpPr txBox="1"/>
              <p:nvPr/>
            </p:nvSpPr>
            <p:spPr>
              <a:xfrm>
                <a:off x="6958342" y="3341567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CCC19AA-AE94-4894-98E0-10E148534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342" y="3341567"/>
                <a:ext cx="3778705" cy="276999"/>
              </a:xfrm>
              <a:prstGeom prst="rect">
                <a:avLst/>
              </a:prstGeom>
              <a:blipFill>
                <a:blip r:embed="rId8"/>
                <a:stretch>
                  <a:fillRect l="-3710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9A8952-F3E7-4F26-BC89-48662822A57F}"/>
                  </a:ext>
                </a:extLst>
              </p:cNvPr>
              <p:cNvSpPr txBox="1"/>
              <p:nvPr/>
            </p:nvSpPr>
            <p:spPr>
              <a:xfrm>
                <a:off x="6975099" y="3933110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9A8952-F3E7-4F26-BC89-48662822A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099" y="3933110"/>
                <a:ext cx="3778705" cy="276999"/>
              </a:xfrm>
              <a:prstGeom prst="rect">
                <a:avLst/>
              </a:prstGeom>
              <a:blipFill>
                <a:blip r:embed="rId9"/>
                <a:stretch>
                  <a:fillRect l="-3710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DDF101-322F-42A5-BFEC-E3840E2F9190}"/>
                  </a:ext>
                </a:extLst>
              </p:cNvPr>
              <p:cNvSpPr txBox="1"/>
              <p:nvPr/>
            </p:nvSpPr>
            <p:spPr>
              <a:xfrm>
                <a:off x="6991856" y="4524653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DDF101-322F-42A5-BFEC-E3840E2F9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856" y="4524653"/>
                <a:ext cx="3778705" cy="276999"/>
              </a:xfrm>
              <a:prstGeom prst="rect">
                <a:avLst/>
              </a:prstGeom>
              <a:blipFill>
                <a:blip r:embed="rId10"/>
                <a:stretch>
                  <a:fillRect l="-3871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E54F32-8245-4953-940D-AB5ADEA2F977}"/>
                  </a:ext>
                </a:extLst>
              </p:cNvPr>
              <p:cNvSpPr txBox="1"/>
              <p:nvPr/>
            </p:nvSpPr>
            <p:spPr>
              <a:xfrm>
                <a:off x="7008613" y="5116196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E54F32-8245-4953-940D-AB5ADEA2F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613" y="5116196"/>
                <a:ext cx="3778705" cy="276999"/>
              </a:xfrm>
              <a:prstGeom prst="rect">
                <a:avLst/>
              </a:prstGeom>
              <a:blipFill>
                <a:blip r:embed="rId11"/>
                <a:stretch>
                  <a:fillRect l="-3871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54AD219-44DC-4752-8770-603441C94565}"/>
              </a:ext>
            </a:extLst>
          </p:cNvPr>
          <p:cNvSpPr/>
          <p:nvPr/>
        </p:nvSpPr>
        <p:spPr>
          <a:xfrm>
            <a:off x="4201610" y="3102015"/>
            <a:ext cx="2555974" cy="254643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EC6D900-0474-44EB-B60C-4D733EDC25CB}"/>
              </a:ext>
            </a:extLst>
          </p:cNvPr>
          <p:cNvSpPr/>
          <p:nvPr/>
        </p:nvSpPr>
        <p:spPr>
          <a:xfrm>
            <a:off x="5138797" y="5695183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Georgia" panose="02040502050405020303" pitchFamily="18" charset="0"/>
              </a:rPr>
              <a:t>LOS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BE6FAEB-8A90-47FD-9536-49E4D9BA56DA}"/>
              </a:ext>
            </a:extLst>
          </p:cNvPr>
          <p:cNvSpPr/>
          <p:nvPr/>
        </p:nvSpPr>
        <p:spPr>
          <a:xfrm>
            <a:off x="7293770" y="3102015"/>
            <a:ext cx="2608376" cy="254643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E36EBC6-72A8-4386-997D-5BC086153290}"/>
              </a:ext>
            </a:extLst>
          </p:cNvPr>
          <p:cNvSpPr/>
          <p:nvPr/>
        </p:nvSpPr>
        <p:spPr>
          <a:xfrm>
            <a:off x="8196232" y="569518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eorgia" panose="02040502050405020303" pitchFamily="18" charset="0"/>
              </a:rPr>
              <a:t>ECHO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FE8ED7E-E280-48A1-9390-9BBC46E822C2}"/>
              </a:ext>
            </a:extLst>
          </p:cNvPr>
          <p:cNvSpPr txBox="1"/>
          <p:nvPr/>
        </p:nvSpPr>
        <p:spPr>
          <a:xfrm>
            <a:off x="10104421" y="3343301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D85D9B9-6F80-4C57-BA7D-C0A863011491}"/>
              </a:ext>
            </a:extLst>
          </p:cNvPr>
          <p:cNvSpPr txBox="1"/>
          <p:nvPr/>
        </p:nvSpPr>
        <p:spPr>
          <a:xfrm>
            <a:off x="10104421" y="3912854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86C23EA-32A1-4CDB-89AC-A7F348BD48A0}"/>
              </a:ext>
            </a:extLst>
          </p:cNvPr>
          <p:cNvSpPr txBox="1"/>
          <p:nvPr/>
        </p:nvSpPr>
        <p:spPr>
          <a:xfrm>
            <a:off x="10104421" y="4528196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425B86D-3962-45A8-A24A-79EFD0BB6CA8}"/>
              </a:ext>
            </a:extLst>
          </p:cNvPr>
          <p:cNvSpPr txBox="1"/>
          <p:nvPr/>
        </p:nvSpPr>
        <p:spPr>
          <a:xfrm>
            <a:off x="10104421" y="5124487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814AFDC-736C-4D51-A0A0-F38264C05C55}"/>
              </a:ext>
            </a:extLst>
          </p:cNvPr>
          <p:cNvSpPr/>
          <p:nvPr/>
        </p:nvSpPr>
        <p:spPr>
          <a:xfrm>
            <a:off x="0" y="640800"/>
            <a:ext cx="3395663" cy="621720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99411A2-8165-41F6-8CF6-6A35B9B43D6F}"/>
              </a:ext>
            </a:extLst>
          </p:cNvPr>
          <p:cNvSpPr/>
          <p:nvPr/>
        </p:nvSpPr>
        <p:spPr>
          <a:xfrm>
            <a:off x="3390707" y="708296"/>
            <a:ext cx="8794696" cy="2645011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91225A1-B497-45D0-B17E-2F98A0525161}"/>
              </a:ext>
            </a:extLst>
          </p:cNvPr>
          <p:cNvSpPr/>
          <p:nvPr/>
        </p:nvSpPr>
        <p:spPr>
          <a:xfrm>
            <a:off x="3395496" y="4885676"/>
            <a:ext cx="8794439" cy="1967664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479C04F-4E06-49D1-BC91-A52DF8E861E3}"/>
              </a:ext>
            </a:extLst>
          </p:cNvPr>
          <p:cNvSpPr/>
          <p:nvPr/>
        </p:nvSpPr>
        <p:spPr>
          <a:xfrm>
            <a:off x="6757584" y="3341568"/>
            <a:ext cx="5434416" cy="1545496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276D1801-6983-421E-9D66-809257ABBF89}"/>
                  </a:ext>
                </a:extLst>
              </p:cNvPr>
              <p:cNvSpPr/>
              <p:nvPr/>
            </p:nvSpPr>
            <p:spPr>
              <a:xfrm>
                <a:off x="1844286" y="1904386"/>
                <a:ext cx="2267947" cy="553998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Compensate</a:t>
                </a:r>
              </a:p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Delay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zh-CN" altLang="en-US" sz="1600" b="1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276D1801-6983-421E-9D66-809257ABB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286" y="1904386"/>
                <a:ext cx="2267947" cy="553998"/>
              </a:xfrm>
              <a:prstGeom prst="roundRect">
                <a:avLst/>
              </a:prstGeom>
              <a:blipFill>
                <a:blip r:embed="rId12"/>
                <a:stretch>
                  <a:fillRect t="-3158" b="-1368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>
            <a:extLst>
              <a:ext uri="{FF2B5EF4-FFF2-40B4-BE49-F238E27FC236}">
                <a16:creationId xmlns:a16="http://schemas.microsoft.com/office/drawing/2014/main" id="{6D9A0AE0-21D1-479C-9CC5-CA0C47360DC2}"/>
              </a:ext>
            </a:extLst>
          </p:cNvPr>
          <p:cNvGrpSpPr/>
          <p:nvPr/>
        </p:nvGrpSpPr>
        <p:grpSpPr>
          <a:xfrm>
            <a:off x="4848762" y="1835752"/>
            <a:ext cx="660805" cy="660805"/>
            <a:chOff x="18113422" y="3142217"/>
            <a:chExt cx="808574" cy="808574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9BCFA4D1-CC18-46FF-BFBF-DA9B1CFCA3C9}"/>
                </a:ext>
              </a:extLst>
            </p:cNvPr>
            <p:cNvSpPr/>
            <p:nvPr/>
          </p:nvSpPr>
          <p:spPr>
            <a:xfrm>
              <a:off x="18113422" y="3142217"/>
              <a:ext cx="808574" cy="8085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60910098-7DE6-4408-963D-C426A01C37BB}"/>
                    </a:ext>
                  </a:extLst>
                </p:cNvPr>
                <p:cNvSpPr txBox="1"/>
                <p:nvPr/>
              </p:nvSpPr>
              <p:spPr>
                <a:xfrm>
                  <a:off x="18280638" y="3223567"/>
                  <a:ext cx="474138" cy="5803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zh-CN" altLang="en-US" sz="4000" b="1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60910098-7DE6-4408-963D-C426A01C37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0638" y="3223567"/>
                  <a:ext cx="474138" cy="5803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箭头: 下 46">
            <a:extLst>
              <a:ext uri="{FF2B5EF4-FFF2-40B4-BE49-F238E27FC236}">
                <a16:creationId xmlns:a16="http://schemas.microsoft.com/office/drawing/2014/main" id="{FC9B093C-7459-4195-85BA-8F7C16854172}"/>
              </a:ext>
            </a:extLst>
          </p:cNvPr>
          <p:cNvSpPr/>
          <p:nvPr/>
        </p:nvSpPr>
        <p:spPr>
          <a:xfrm rot="16200000">
            <a:off x="4356660" y="2036611"/>
            <a:ext cx="267747" cy="324410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6EB6F4B7-E747-445D-90D2-4AEF98972E7C}"/>
                  </a:ext>
                </a:extLst>
              </p:cNvPr>
              <p:cNvSpPr/>
              <p:nvPr/>
            </p:nvSpPr>
            <p:spPr>
              <a:xfrm>
                <a:off x="6322878" y="2010618"/>
                <a:ext cx="3297368" cy="3815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6EB6F4B7-E747-445D-90D2-4AEF98972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878" y="2010618"/>
                <a:ext cx="3297368" cy="381515"/>
              </a:xfrm>
              <a:prstGeom prst="rect">
                <a:avLst/>
              </a:prstGeom>
              <a:blipFill>
                <a:blip r:embed="rId14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箭头: 下 49">
            <a:extLst>
              <a:ext uri="{FF2B5EF4-FFF2-40B4-BE49-F238E27FC236}">
                <a16:creationId xmlns:a16="http://schemas.microsoft.com/office/drawing/2014/main" id="{C1184F9C-1764-468E-B150-AD7BB3CBDB7A}"/>
              </a:ext>
            </a:extLst>
          </p:cNvPr>
          <p:cNvSpPr/>
          <p:nvPr/>
        </p:nvSpPr>
        <p:spPr>
          <a:xfrm rot="16200000">
            <a:off x="5782349" y="2066676"/>
            <a:ext cx="267747" cy="297704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箭头: 圆角右 2">
            <a:extLst>
              <a:ext uri="{FF2B5EF4-FFF2-40B4-BE49-F238E27FC236}">
                <a16:creationId xmlns:a16="http://schemas.microsoft.com/office/drawing/2014/main" id="{E4CE8736-BEFF-49BF-A352-5E98F7A29F00}"/>
              </a:ext>
            </a:extLst>
          </p:cNvPr>
          <p:cNvSpPr/>
          <p:nvPr/>
        </p:nvSpPr>
        <p:spPr>
          <a:xfrm rot="16200000">
            <a:off x="2080405" y="2700729"/>
            <a:ext cx="1195389" cy="1330808"/>
          </a:xfrm>
          <a:prstGeom prst="bentArrow">
            <a:avLst>
              <a:gd name="adj1" fmla="val 25000"/>
              <a:gd name="adj2" fmla="val 21175"/>
              <a:gd name="adj3" fmla="val 25000"/>
              <a:gd name="adj4" fmla="val 4375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A9B95A16-8270-47ED-A590-B530689AC92F}"/>
              </a:ext>
            </a:extLst>
          </p:cNvPr>
          <p:cNvSpPr/>
          <p:nvPr/>
        </p:nvSpPr>
        <p:spPr>
          <a:xfrm>
            <a:off x="4466153" y="2557954"/>
            <a:ext cx="153439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Constructive</a:t>
            </a:r>
          </a:p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Combine</a:t>
            </a:r>
            <a:endParaRPr lang="zh-CN" altLang="en-US" sz="1600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E649784-2BBE-4066-8E64-2FB28253B9DE}"/>
              </a:ext>
            </a:extLst>
          </p:cNvPr>
          <p:cNvSpPr/>
          <p:nvPr/>
        </p:nvSpPr>
        <p:spPr>
          <a:xfrm>
            <a:off x="7232666" y="2617423"/>
            <a:ext cx="19271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Georgia" panose="02040502050405020303" pitchFamily="18" charset="0"/>
              </a:rPr>
              <a:t>Enhanced LOS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92F90C2-C2CF-48BE-9862-2ECF825B70C1}"/>
              </a:ext>
            </a:extLst>
          </p:cNvPr>
          <p:cNvSpPr/>
          <p:nvPr/>
        </p:nvSpPr>
        <p:spPr>
          <a:xfrm>
            <a:off x="0" y="633813"/>
            <a:ext cx="12192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Step 1: Homologous Identification of DoA</a:t>
            </a:r>
            <a:endParaRPr lang="zh-CN" alt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C4D70-010D-4C4F-86AC-CE07F04BE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61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8" grpId="0" animBg="1"/>
      <p:bldP spid="50" grpId="0" animBg="1"/>
      <p:bldP spid="3" grpId="0" animBg="1"/>
      <p:bldP spid="51" grpId="0" animBg="1"/>
      <p:bldP spid="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Solution #2: DoA Estimation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CC23A1F-EFC2-4E4C-8548-EC08C194D339}"/>
              </a:ext>
            </a:extLst>
          </p:cNvPr>
          <p:cNvGrpSpPr/>
          <p:nvPr/>
        </p:nvGrpSpPr>
        <p:grpSpPr>
          <a:xfrm>
            <a:off x="2932171" y="1450554"/>
            <a:ext cx="6755838" cy="808574"/>
            <a:chOff x="6188988" y="2373643"/>
            <a:chExt cx="5371648" cy="999325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EBE62FB6-1204-4E0E-A27F-1546BA2E84E0}"/>
                </a:ext>
              </a:extLst>
            </p:cNvPr>
            <p:cNvSpPr/>
            <p:nvPr/>
          </p:nvSpPr>
          <p:spPr>
            <a:xfrm>
              <a:off x="6188988" y="2373643"/>
              <a:ext cx="5181921" cy="99932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7C79ED24-910D-425F-B538-854CEDA1F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8715" y="2608182"/>
              <a:ext cx="5181921" cy="6086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ECHO is a </a:t>
              </a:r>
              <a:r>
                <a:rPr lang="en-US" altLang="zh-CN" sz="16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delayed version </a:t>
              </a:r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of the LOS path. </a:t>
              </a:r>
            </a:p>
            <a:p>
              <a:pPr lvl="0"/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Two paths, coming from the same source, are </a:t>
              </a:r>
              <a:r>
                <a:rPr lang="en-US" altLang="zh-CN" sz="16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coherent</a:t>
              </a:r>
              <a:endPara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1A0A49-2886-4D7F-A43A-32ECDFB4D39E}"/>
                  </a:ext>
                </a:extLst>
              </p:cNvPr>
              <p:cNvSpPr txBox="1"/>
              <p:nvPr/>
            </p:nvSpPr>
            <p:spPr>
              <a:xfrm>
                <a:off x="3407464" y="3341568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1A0A49-2886-4D7F-A43A-32ECDFB4D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3341568"/>
                <a:ext cx="3778705" cy="276999"/>
              </a:xfrm>
              <a:prstGeom prst="rect">
                <a:avLst/>
              </a:prstGeom>
              <a:blipFill>
                <a:blip r:embed="rId3"/>
                <a:stretch>
                  <a:fillRect l="-2258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39CF5E5-5DD2-45C7-B278-DE9F17A1DDFE}"/>
                  </a:ext>
                </a:extLst>
              </p:cNvPr>
              <p:cNvSpPr txBox="1"/>
              <p:nvPr/>
            </p:nvSpPr>
            <p:spPr>
              <a:xfrm>
                <a:off x="2978345" y="4528196"/>
                <a:ext cx="41620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39CF5E5-5DD2-45C7-B278-DE9F17A1D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345" y="4528196"/>
                <a:ext cx="4162058" cy="276999"/>
              </a:xfrm>
              <a:prstGeom prst="rect">
                <a:avLst/>
              </a:prstGeom>
              <a:blipFill>
                <a:blip r:embed="rId4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991FA83-2C8C-4477-B65E-D06D3034DEED}"/>
                  </a:ext>
                </a:extLst>
              </p:cNvPr>
              <p:cNvSpPr txBox="1"/>
              <p:nvPr/>
            </p:nvSpPr>
            <p:spPr>
              <a:xfrm>
                <a:off x="3407464" y="5107487"/>
                <a:ext cx="33501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991FA83-2C8C-4477-B65E-D06D3034D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5107487"/>
                <a:ext cx="3350121" cy="276999"/>
              </a:xfrm>
              <a:prstGeom prst="rect">
                <a:avLst/>
              </a:prstGeom>
              <a:blipFill>
                <a:blip r:embed="rId5"/>
                <a:stretch>
                  <a:fillRect l="-2182" t="-222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C854AB-1915-4F7B-A22D-7B715E3223CE}"/>
                  </a:ext>
                </a:extLst>
              </p:cNvPr>
              <p:cNvSpPr txBox="1"/>
              <p:nvPr/>
            </p:nvSpPr>
            <p:spPr>
              <a:xfrm>
                <a:off x="3407464" y="3934882"/>
                <a:ext cx="35356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C854AB-1915-4F7B-A22D-7B715E322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3934882"/>
                <a:ext cx="3535638" cy="276999"/>
              </a:xfrm>
              <a:prstGeom prst="rect">
                <a:avLst/>
              </a:prstGeom>
              <a:blipFill>
                <a:blip r:embed="rId6"/>
                <a:stretch>
                  <a:fillRect l="-2414" t="-2174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5CF6E761-91DE-47D3-B08A-2DEF9FF14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79" y="2227167"/>
            <a:ext cx="3298828" cy="3656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CCC19AA-AE94-4894-98E0-10E148534935}"/>
                  </a:ext>
                </a:extLst>
              </p:cNvPr>
              <p:cNvSpPr txBox="1"/>
              <p:nvPr/>
            </p:nvSpPr>
            <p:spPr>
              <a:xfrm>
                <a:off x="6958342" y="3341567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CCC19AA-AE94-4894-98E0-10E148534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342" y="3341567"/>
                <a:ext cx="3778705" cy="276999"/>
              </a:xfrm>
              <a:prstGeom prst="rect">
                <a:avLst/>
              </a:prstGeom>
              <a:blipFill>
                <a:blip r:embed="rId8"/>
                <a:stretch>
                  <a:fillRect l="-3710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9A8952-F3E7-4F26-BC89-48662822A57F}"/>
                  </a:ext>
                </a:extLst>
              </p:cNvPr>
              <p:cNvSpPr txBox="1"/>
              <p:nvPr/>
            </p:nvSpPr>
            <p:spPr>
              <a:xfrm>
                <a:off x="6975099" y="3933110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9A8952-F3E7-4F26-BC89-48662822A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099" y="3933110"/>
                <a:ext cx="3778705" cy="276999"/>
              </a:xfrm>
              <a:prstGeom prst="rect">
                <a:avLst/>
              </a:prstGeom>
              <a:blipFill>
                <a:blip r:embed="rId9"/>
                <a:stretch>
                  <a:fillRect l="-3710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DDF101-322F-42A5-BFEC-E3840E2F9190}"/>
                  </a:ext>
                </a:extLst>
              </p:cNvPr>
              <p:cNvSpPr txBox="1"/>
              <p:nvPr/>
            </p:nvSpPr>
            <p:spPr>
              <a:xfrm>
                <a:off x="6991856" y="4524653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DDF101-322F-42A5-BFEC-E3840E2F9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856" y="4524653"/>
                <a:ext cx="3778705" cy="276999"/>
              </a:xfrm>
              <a:prstGeom prst="rect">
                <a:avLst/>
              </a:prstGeom>
              <a:blipFill>
                <a:blip r:embed="rId10"/>
                <a:stretch>
                  <a:fillRect l="-3871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E54F32-8245-4953-940D-AB5ADEA2F977}"/>
                  </a:ext>
                </a:extLst>
              </p:cNvPr>
              <p:cNvSpPr txBox="1"/>
              <p:nvPr/>
            </p:nvSpPr>
            <p:spPr>
              <a:xfrm>
                <a:off x="7008613" y="5116196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E54F32-8245-4953-940D-AB5ADEA2F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613" y="5116196"/>
                <a:ext cx="3778705" cy="276999"/>
              </a:xfrm>
              <a:prstGeom prst="rect">
                <a:avLst/>
              </a:prstGeom>
              <a:blipFill>
                <a:blip r:embed="rId11"/>
                <a:stretch>
                  <a:fillRect l="-3871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>
            <a:extLst>
              <a:ext uri="{FF2B5EF4-FFF2-40B4-BE49-F238E27FC236}">
                <a16:creationId xmlns:a16="http://schemas.microsoft.com/office/drawing/2014/main" id="{6EC6D900-0474-44EB-B60C-4D733EDC25CB}"/>
              </a:ext>
            </a:extLst>
          </p:cNvPr>
          <p:cNvSpPr/>
          <p:nvPr/>
        </p:nvSpPr>
        <p:spPr>
          <a:xfrm>
            <a:off x="5114350" y="5460481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Georgia" panose="02040502050405020303" pitchFamily="18" charset="0"/>
              </a:rPr>
              <a:t>LOS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E36EBC6-72A8-4386-997D-5BC086153290}"/>
              </a:ext>
            </a:extLst>
          </p:cNvPr>
          <p:cNvSpPr/>
          <p:nvPr/>
        </p:nvSpPr>
        <p:spPr>
          <a:xfrm>
            <a:off x="8189035" y="5407396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eorgia" panose="02040502050405020303" pitchFamily="18" charset="0"/>
              </a:rPr>
              <a:t>ECHO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FE8ED7E-E280-48A1-9390-9BBC46E822C2}"/>
              </a:ext>
            </a:extLst>
          </p:cNvPr>
          <p:cNvSpPr txBox="1"/>
          <p:nvPr/>
        </p:nvSpPr>
        <p:spPr>
          <a:xfrm>
            <a:off x="10104421" y="3343301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D85D9B9-6F80-4C57-BA7D-C0A863011491}"/>
              </a:ext>
            </a:extLst>
          </p:cNvPr>
          <p:cNvSpPr txBox="1"/>
          <p:nvPr/>
        </p:nvSpPr>
        <p:spPr>
          <a:xfrm>
            <a:off x="10104421" y="3912854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86C23EA-32A1-4CDB-89AC-A7F348BD48A0}"/>
              </a:ext>
            </a:extLst>
          </p:cNvPr>
          <p:cNvSpPr txBox="1"/>
          <p:nvPr/>
        </p:nvSpPr>
        <p:spPr>
          <a:xfrm>
            <a:off x="10104421" y="4528196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425B86D-3962-45A8-A24A-79EFD0BB6CA8}"/>
              </a:ext>
            </a:extLst>
          </p:cNvPr>
          <p:cNvSpPr txBox="1"/>
          <p:nvPr/>
        </p:nvSpPr>
        <p:spPr>
          <a:xfrm>
            <a:off x="10104421" y="5124487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276D1801-6983-421E-9D66-809257ABBF89}"/>
                  </a:ext>
                </a:extLst>
              </p:cNvPr>
              <p:cNvSpPr/>
              <p:nvPr/>
            </p:nvSpPr>
            <p:spPr>
              <a:xfrm>
                <a:off x="1844286" y="1904386"/>
                <a:ext cx="2267947" cy="553998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Compensate</a:t>
                </a:r>
              </a:p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Delay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zh-CN" altLang="en-US" sz="1600" b="1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276D1801-6983-421E-9D66-809257ABB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286" y="1904386"/>
                <a:ext cx="2267947" cy="553998"/>
              </a:xfrm>
              <a:prstGeom prst="roundRect">
                <a:avLst/>
              </a:prstGeom>
              <a:blipFill>
                <a:blip r:embed="rId12"/>
                <a:stretch>
                  <a:fillRect t="-3158" b="-1368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箭头: 圆角右 2">
            <a:extLst>
              <a:ext uri="{FF2B5EF4-FFF2-40B4-BE49-F238E27FC236}">
                <a16:creationId xmlns:a16="http://schemas.microsoft.com/office/drawing/2014/main" id="{E4CE8736-BEFF-49BF-A352-5E98F7A29F00}"/>
              </a:ext>
            </a:extLst>
          </p:cNvPr>
          <p:cNvSpPr/>
          <p:nvPr/>
        </p:nvSpPr>
        <p:spPr>
          <a:xfrm rot="16200000">
            <a:off x="2080405" y="2700729"/>
            <a:ext cx="1195389" cy="1330808"/>
          </a:xfrm>
          <a:prstGeom prst="bentArrow">
            <a:avLst>
              <a:gd name="adj1" fmla="val 25000"/>
              <a:gd name="adj2" fmla="val 21175"/>
              <a:gd name="adj3" fmla="val 25000"/>
              <a:gd name="adj4" fmla="val 4375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A9B95A16-8270-47ED-A590-B530689AC92F}"/>
              </a:ext>
            </a:extLst>
          </p:cNvPr>
          <p:cNvSpPr/>
          <p:nvPr/>
        </p:nvSpPr>
        <p:spPr>
          <a:xfrm>
            <a:off x="4466153" y="2557954"/>
            <a:ext cx="153439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Constructive</a:t>
            </a:r>
          </a:p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Combine</a:t>
            </a:r>
            <a:endParaRPr lang="zh-CN" altLang="en-US" sz="1600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814AFDC-736C-4D51-A0A0-F38264C05C55}"/>
              </a:ext>
            </a:extLst>
          </p:cNvPr>
          <p:cNvSpPr/>
          <p:nvPr/>
        </p:nvSpPr>
        <p:spPr>
          <a:xfrm>
            <a:off x="0" y="640800"/>
            <a:ext cx="3395663" cy="621720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D9A0AE0-21D1-479C-9CC5-CA0C47360DC2}"/>
              </a:ext>
            </a:extLst>
          </p:cNvPr>
          <p:cNvGrpSpPr/>
          <p:nvPr/>
        </p:nvGrpSpPr>
        <p:grpSpPr>
          <a:xfrm>
            <a:off x="4848762" y="1835752"/>
            <a:ext cx="660805" cy="660805"/>
            <a:chOff x="18113422" y="3142217"/>
            <a:chExt cx="808574" cy="808574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9BCFA4D1-CC18-46FF-BFBF-DA9B1CFCA3C9}"/>
                </a:ext>
              </a:extLst>
            </p:cNvPr>
            <p:cNvSpPr/>
            <p:nvPr/>
          </p:nvSpPr>
          <p:spPr>
            <a:xfrm>
              <a:off x="18113422" y="3142217"/>
              <a:ext cx="808574" cy="8085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60910098-7DE6-4408-963D-C426A01C37BB}"/>
                    </a:ext>
                  </a:extLst>
                </p:cNvPr>
                <p:cNvSpPr txBox="1"/>
                <p:nvPr/>
              </p:nvSpPr>
              <p:spPr>
                <a:xfrm>
                  <a:off x="18280638" y="3223567"/>
                  <a:ext cx="474138" cy="5803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zh-CN" altLang="en-US" sz="4000" b="1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60910098-7DE6-4408-963D-C426A01C37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0638" y="3223567"/>
                  <a:ext cx="474138" cy="5803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箭头: 下 46">
            <a:extLst>
              <a:ext uri="{FF2B5EF4-FFF2-40B4-BE49-F238E27FC236}">
                <a16:creationId xmlns:a16="http://schemas.microsoft.com/office/drawing/2014/main" id="{FC9B093C-7459-4195-85BA-8F7C16854172}"/>
              </a:ext>
            </a:extLst>
          </p:cNvPr>
          <p:cNvSpPr/>
          <p:nvPr/>
        </p:nvSpPr>
        <p:spPr>
          <a:xfrm rot="16200000">
            <a:off x="4356660" y="2036611"/>
            <a:ext cx="267747" cy="324410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箭头: 下 49">
            <a:extLst>
              <a:ext uri="{FF2B5EF4-FFF2-40B4-BE49-F238E27FC236}">
                <a16:creationId xmlns:a16="http://schemas.microsoft.com/office/drawing/2014/main" id="{C1184F9C-1764-468E-B150-AD7BB3CBDB7A}"/>
              </a:ext>
            </a:extLst>
          </p:cNvPr>
          <p:cNvSpPr/>
          <p:nvPr/>
        </p:nvSpPr>
        <p:spPr>
          <a:xfrm rot="16200000">
            <a:off x="5782349" y="2066676"/>
            <a:ext cx="267747" cy="297704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99411A2-8165-41F6-8CF6-6A35B9B43D6F}"/>
              </a:ext>
            </a:extLst>
          </p:cNvPr>
          <p:cNvSpPr/>
          <p:nvPr/>
        </p:nvSpPr>
        <p:spPr>
          <a:xfrm>
            <a:off x="3390707" y="1006637"/>
            <a:ext cx="8774376" cy="2286472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91225A1-B497-45D0-B17E-2F98A0525161}"/>
              </a:ext>
            </a:extLst>
          </p:cNvPr>
          <p:cNvSpPr/>
          <p:nvPr/>
        </p:nvSpPr>
        <p:spPr>
          <a:xfrm>
            <a:off x="3390707" y="5892383"/>
            <a:ext cx="8794439" cy="965617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479C04F-4E06-49D1-BC91-A52DF8E861E3}"/>
              </a:ext>
            </a:extLst>
          </p:cNvPr>
          <p:cNvSpPr/>
          <p:nvPr/>
        </p:nvSpPr>
        <p:spPr>
          <a:xfrm>
            <a:off x="3390707" y="3291992"/>
            <a:ext cx="8780973" cy="1678944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6EB6F4B7-E747-445D-90D2-4AEF98972E7C}"/>
                  </a:ext>
                </a:extLst>
              </p:cNvPr>
              <p:cNvSpPr/>
              <p:nvPr/>
            </p:nvSpPr>
            <p:spPr>
              <a:xfrm>
                <a:off x="6322878" y="2010618"/>
                <a:ext cx="3297368" cy="3815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6EB6F4B7-E747-445D-90D2-4AEF98972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878" y="2010618"/>
                <a:ext cx="3297368" cy="381515"/>
              </a:xfrm>
              <a:prstGeom prst="rect">
                <a:avLst/>
              </a:prstGeom>
              <a:blipFill>
                <a:blip r:embed="rId14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 52">
            <a:extLst>
              <a:ext uri="{FF2B5EF4-FFF2-40B4-BE49-F238E27FC236}">
                <a16:creationId xmlns:a16="http://schemas.microsoft.com/office/drawing/2014/main" id="{7E1517F1-07FB-4284-A6D9-F029F025B888}"/>
              </a:ext>
            </a:extLst>
          </p:cNvPr>
          <p:cNvSpPr/>
          <p:nvPr/>
        </p:nvSpPr>
        <p:spPr>
          <a:xfrm>
            <a:off x="9902147" y="4970936"/>
            <a:ext cx="2269533" cy="921447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AF9B0C4-CA84-4F25-9E3F-2FD291151779}"/>
              </a:ext>
            </a:extLst>
          </p:cNvPr>
          <p:cNvSpPr/>
          <p:nvPr/>
        </p:nvSpPr>
        <p:spPr>
          <a:xfrm>
            <a:off x="7232469" y="2620169"/>
            <a:ext cx="19271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Georgia" panose="02040502050405020303" pitchFamily="18" charset="0"/>
              </a:rPr>
              <a:t>Enhanced LOS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箭头: 上下 5">
            <a:extLst>
              <a:ext uri="{FF2B5EF4-FFF2-40B4-BE49-F238E27FC236}">
                <a16:creationId xmlns:a16="http://schemas.microsoft.com/office/drawing/2014/main" id="{2710A9EF-8B64-41FA-9B49-90EF2B6CD358}"/>
              </a:ext>
            </a:extLst>
          </p:cNvPr>
          <p:cNvSpPr/>
          <p:nvPr/>
        </p:nvSpPr>
        <p:spPr>
          <a:xfrm rot="2538014">
            <a:off x="6432878" y="2796842"/>
            <a:ext cx="416560" cy="2402068"/>
          </a:xfrm>
          <a:prstGeom prst="up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箭头: 上下 54">
            <a:extLst>
              <a:ext uri="{FF2B5EF4-FFF2-40B4-BE49-F238E27FC236}">
                <a16:creationId xmlns:a16="http://schemas.microsoft.com/office/drawing/2014/main" id="{FFEF7FCF-0A44-4308-A2D4-BB007052A87C}"/>
              </a:ext>
            </a:extLst>
          </p:cNvPr>
          <p:cNvSpPr/>
          <p:nvPr/>
        </p:nvSpPr>
        <p:spPr>
          <a:xfrm>
            <a:off x="8340417" y="3099444"/>
            <a:ext cx="416560" cy="1774606"/>
          </a:xfrm>
          <a:prstGeom prst="up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E13264D-B78F-467D-9582-D90EC95810DA}"/>
              </a:ext>
            </a:extLst>
          </p:cNvPr>
          <p:cNvSpPr/>
          <p:nvPr/>
        </p:nvSpPr>
        <p:spPr>
          <a:xfrm>
            <a:off x="5102086" y="3636124"/>
            <a:ext cx="126669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Georgia" panose="02040502050405020303" pitchFamily="18" charset="0"/>
              </a:rPr>
              <a:t>LOS-LOS</a:t>
            </a:r>
            <a:endParaRPr lang="zh-CN" altLang="en-US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632BD13-D391-43DA-967B-9C8EE71EF890}"/>
              </a:ext>
            </a:extLst>
          </p:cNvPr>
          <p:cNvSpPr/>
          <p:nvPr/>
        </p:nvSpPr>
        <p:spPr>
          <a:xfrm>
            <a:off x="8828226" y="3617415"/>
            <a:ext cx="150073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Georgia" panose="02040502050405020303" pitchFamily="18" charset="0"/>
              </a:rPr>
              <a:t>LOS-ECHO</a:t>
            </a: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0CA9C0A-1878-41D3-B13D-30327DE14012}"/>
              </a:ext>
            </a:extLst>
          </p:cNvPr>
          <p:cNvGrpSpPr/>
          <p:nvPr/>
        </p:nvGrpSpPr>
        <p:grpSpPr>
          <a:xfrm>
            <a:off x="1877727" y="2004831"/>
            <a:ext cx="8715352" cy="3878589"/>
            <a:chOff x="1833105" y="1963172"/>
            <a:chExt cx="8715352" cy="3878589"/>
          </a:xfrm>
        </p:grpSpPr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95AB2D14-C282-4265-9002-794F9FAA4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272"/>
            <a:stretch/>
          </p:blipFill>
          <p:spPr>
            <a:xfrm>
              <a:off x="1833105" y="1963172"/>
              <a:ext cx="8715352" cy="3878589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4EA14F4-047F-4101-8046-A6FF1D9FB19E}"/>
                </a:ext>
              </a:extLst>
            </p:cNvPr>
            <p:cNvSpPr/>
            <p:nvPr/>
          </p:nvSpPr>
          <p:spPr>
            <a:xfrm>
              <a:off x="5443334" y="2439054"/>
              <a:ext cx="258306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092F90C2-C2CF-48BE-9862-2ECF825B70C1}"/>
              </a:ext>
            </a:extLst>
          </p:cNvPr>
          <p:cNvSpPr/>
          <p:nvPr/>
        </p:nvSpPr>
        <p:spPr>
          <a:xfrm>
            <a:off x="0" y="633813"/>
            <a:ext cx="12192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Step 1: Homologous Identification of DoA</a:t>
            </a:r>
            <a:endParaRPr lang="zh-CN" altLang="en-US" sz="20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234FF66-A250-4143-AA47-08AAE374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36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5" grpId="0" animBg="1"/>
      <p:bldP spid="56" grpId="0" animBg="1"/>
      <p:bldP spid="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Solution #2: DoA Estimation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CC23A1F-EFC2-4E4C-8548-EC08C194D339}"/>
              </a:ext>
            </a:extLst>
          </p:cNvPr>
          <p:cNvGrpSpPr/>
          <p:nvPr/>
        </p:nvGrpSpPr>
        <p:grpSpPr>
          <a:xfrm>
            <a:off x="2932171" y="1450554"/>
            <a:ext cx="6755838" cy="808574"/>
            <a:chOff x="6188988" y="2373643"/>
            <a:chExt cx="5371648" cy="999325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EBE62FB6-1204-4E0E-A27F-1546BA2E84E0}"/>
                </a:ext>
              </a:extLst>
            </p:cNvPr>
            <p:cNvSpPr/>
            <p:nvPr/>
          </p:nvSpPr>
          <p:spPr>
            <a:xfrm>
              <a:off x="6188988" y="2373643"/>
              <a:ext cx="5181921" cy="99932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7C79ED24-910D-425F-B538-854CEDA1F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8715" y="2608182"/>
              <a:ext cx="5181921" cy="6086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ECHO is a </a:t>
              </a:r>
              <a:r>
                <a:rPr lang="en-US" altLang="zh-CN" sz="16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delayed version </a:t>
              </a:r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of the LOS path. </a:t>
              </a:r>
            </a:p>
            <a:p>
              <a:pPr lvl="0"/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Two paths, coming from the same source, are </a:t>
              </a:r>
              <a:r>
                <a:rPr lang="en-US" altLang="zh-CN" sz="16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coherent</a:t>
              </a:r>
              <a:endPara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1A0A49-2886-4D7F-A43A-32ECDFB4D39E}"/>
                  </a:ext>
                </a:extLst>
              </p:cNvPr>
              <p:cNvSpPr txBox="1"/>
              <p:nvPr/>
            </p:nvSpPr>
            <p:spPr>
              <a:xfrm>
                <a:off x="3407464" y="3341568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1A0A49-2886-4D7F-A43A-32ECDFB4D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3341568"/>
                <a:ext cx="3778705" cy="276999"/>
              </a:xfrm>
              <a:prstGeom prst="rect">
                <a:avLst/>
              </a:prstGeom>
              <a:blipFill>
                <a:blip r:embed="rId3"/>
                <a:stretch>
                  <a:fillRect l="-2258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39CF5E5-5DD2-45C7-B278-DE9F17A1DDFE}"/>
                  </a:ext>
                </a:extLst>
              </p:cNvPr>
              <p:cNvSpPr txBox="1"/>
              <p:nvPr/>
            </p:nvSpPr>
            <p:spPr>
              <a:xfrm>
                <a:off x="2978345" y="4528196"/>
                <a:ext cx="41620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39CF5E5-5DD2-45C7-B278-DE9F17A1D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345" y="4528196"/>
                <a:ext cx="4162058" cy="276999"/>
              </a:xfrm>
              <a:prstGeom prst="rect">
                <a:avLst/>
              </a:prstGeom>
              <a:blipFill>
                <a:blip r:embed="rId4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991FA83-2C8C-4477-B65E-D06D3034DEED}"/>
                  </a:ext>
                </a:extLst>
              </p:cNvPr>
              <p:cNvSpPr txBox="1"/>
              <p:nvPr/>
            </p:nvSpPr>
            <p:spPr>
              <a:xfrm>
                <a:off x="3407464" y="5107487"/>
                <a:ext cx="33501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991FA83-2C8C-4477-B65E-D06D3034D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5107487"/>
                <a:ext cx="3350121" cy="276999"/>
              </a:xfrm>
              <a:prstGeom prst="rect">
                <a:avLst/>
              </a:prstGeom>
              <a:blipFill>
                <a:blip r:embed="rId5"/>
                <a:stretch>
                  <a:fillRect l="-2182" t="-222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C854AB-1915-4F7B-A22D-7B715E3223CE}"/>
                  </a:ext>
                </a:extLst>
              </p:cNvPr>
              <p:cNvSpPr txBox="1"/>
              <p:nvPr/>
            </p:nvSpPr>
            <p:spPr>
              <a:xfrm>
                <a:off x="3407464" y="3934882"/>
                <a:ext cx="35356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C854AB-1915-4F7B-A22D-7B715E322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3934882"/>
                <a:ext cx="3535638" cy="276999"/>
              </a:xfrm>
              <a:prstGeom prst="rect">
                <a:avLst/>
              </a:prstGeom>
              <a:blipFill>
                <a:blip r:embed="rId6"/>
                <a:stretch>
                  <a:fillRect l="-2414" t="-2174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5CF6E761-91DE-47D3-B08A-2DEF9FF14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79" y="2227167"/>
            <a:ext cx="3298828" cy="3656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CCC19AA-AE94-4894-98E0-10E148534935}"/>
                  </a:ext>
                </a:extLst>
              </p:cNvPr>
              <p:cNvSpPr txBox="1"/>
              <p:nvPr/>
            </p:nvSpPr>
            <p:spPr>
              <a:xfrm>
                <a:off x="6958342" y="3341567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CCC19AA-AE94-4894-98E0-10E148534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342" y="3341567"/>
                <a:ext cx="3778705" cy="276999"/>
              </a:xfrm>
              <a:prstGeom prst="rect">
                <a:avLst/>
              </a:prstGeom>
              <a:blipFill>
                <a:blip r:embed="rId8"/>
                <a:stretch>
                  <a:fillRect l="-3710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9A8952-F3E7-4F26-BC89-48662822A57F}"/>
                  </a:ext>
                </a:extLst>
              </p:cNvPr>
              <p:cNvSpPr txBox="1"/>
              <p:nvPr/>
            </p:nvSpPr>
            <p:spPr>
              <a:xfrm>
                <a:off x="6975099" y="3933110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9A8952-F3E7-4F26-BC89-48662822A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099" y="3933110"/>
                <a:ext cx="3778705" cy="276999"/>
              </a:xfrm>
              <a:prstGeom prst="rect">
                <a:avLst/>
              </a:prstGeom>
              <a:blipFill>
                <a:blip r:embed="rId9"/>
                <a:stretch>
                  <a:fillRect l="-3710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DDF101-322F-42A5-BFEC-E3840E2F9190}"/>
                  </a:ext>
                </a:extLst>
              </p:cNvPr>
              <p:cNvSpPr txBox="1"/>
              <p:nvPr/>
            </p:nvSpPr>
            <p:spPr>
              <a:xfrm>
                <a:off x="6991856" y="4524653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DDF101-322F-42A5-BFEC-E3840E2F9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856" y="4524653"/>
                <a:ext cx="3778705" cy="276999"/>
              </a:xfrm>
              <a:prstGeom prst="rect">
                <a:avLst/>
              </a:prstGeom>
              <a:blipFill>
                <a:blip r:embed="rId10"/>
                <a:stretch>
                  <a:fillRect l="-3871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E54F32-8245-4953-940D-AB5ADEA2F977}"/>
                  </a:ext>
                </a:extLst>
              </p:cNvPr>
              <p:cNvSpPr txBox="1"/>
              <p:nvPr/>
            </p:nvSpPr>
            <p:spPr>
              <a:xfrm>
                <a:off x="7008613" y="5116196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E54F32-8245-4953-940D-AB5ADEA2F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613" y="5116196"/>
                <a:ext cx="3778705" cy="276999"/>
              </a:xfrm>
              <a:prstGeom prst="rect">
                <a:avLst/>
              </a:prstGeom>
              <a:blipFill>
                <a:blip r:embed="rId11"/>
                <a:stretch>
                  <a:fillRect l="-3871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>
            <a:extLst>
              <a:ext uri="{FF2B5EF4-FFF2-40B4-BE49-F238E27FC236}">
                <a16:creationId xmlns:a16="http://schemas.microsoft.com/office/drawing/2014/main" id="{6EC6D900-0474-44EB-B60C-4D733EDC25CB}"/>
              </a:ext>
            </a:extLst>
          </p:cNvPr>
          <p:cNvSpPr/>
          <p:nvPr/>
        </p:nvSpPr>
        <p:spPr>
          <a:xfrm>
            <a:off x="5114350" y="5460481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Georgia" panose="02040502050405020303" pitchFamily="18" charset="0"/>
              </a:rPr>
              <a:t>LOS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E36EBC6-72A8-4386-997D-5BC086153290}"/>
              </a:ext>
            </a:extLst>
          </p:cNvPr>
          <p:cNvSpPr/>
          <p:nvPr/>
        </p:nvSpPr>
        <p:spPr>
          <a:xfrm>
            <a:off x="8189035" y="5407396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eorgia" panose="02040502050405020303" pitchFamily="18" charset="0"/>
              </a:rPr>
              <a:t>ECHO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FE8ED7E-E280-48A1-9390-9BBC46E822C2}"/>
              </a:ext>
            </a:extLst>
          </p:cNvPr>
          <p:cNvSpPr txBox="1"/>
          <p:nvPr/>
        </p:nvSpPr>
        <p:spPr>
          <a:xfrm>
            <a:off x="10104421" y="3343301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D85D9B9-6F80-4C57-BA7D-C0A863011491}"/>
              </a:ext>
            </a:extLst>
          </p:cNvPr>
          <p:cNvSpPr txBox="1"/>
          <p:nvPr/>
        </p:nvSpPr>
        <p:spPr>
          <a:xfrm>
            <a:off x="10104421" y="3912854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86C23EA-32A1-4CDB-89AC-A7F348BD48A0}"/>
              </a:ext>
            </a:extLst>
          </p:cNvPr>
          <p:cNvSpPr txBox="1"/>
          <p:nvPr/>
        </p:nvSpPr>
        <p:spPr>
          <a:xfrm>
            <a:off x="10104421" y="4528196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425B86D-3962-45A8-A24A-79EFD0BB6CA8}"/>
              </a:ext>
            </a:extLst>
          </p:cNvPr>
          <p:cNvSpPr txBox="1"/>
          <p:nvPr/>
        </p:nvSpPr>
        <p:spPr>
          <a:xfrm>
            <a:off x="10104421" y="5124487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276D1801-6983-421E-9D66-809257ABBF89}"/>
                  </a:ext>
                </a:extLst>
              </p:cNvPr>
              <p:cNvSpPr/>
              <p:nvPr/>
            </p:nvSpPr>
            <p:spPr>
              <a:xfrm>
                <a:off x="1844286" y="1904386"/>
                <a:ext cx="2267947" cy="553998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Compensate</a:t>
                </a:r>
              </a:p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Delay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zh-CN" sz="1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zh-CN" altLang="en-US" sz="1600" b="1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276D1801-6983-421E-9D66-809257ABB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286" y="1904386"/>
                <a:ext cx="2267947" cy="553998"/>
              </a:xfrm>
              <a:prstGeom prst="roundRect">
                <a:avLst/>
              </a:prstGeom>
              <a:blipFill>
                <a:blip r:embed="rId12"/>
                <a:stretch>
                  <a:fillRect t="-3158" b="-1368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箭头: 圆角右 2">
            <a:extLst>
              <a:ext uri="{FF2B5EF4-FFF2-40B4-BE49-F238E27FC236}">
                <a16:creationId xmlns:a16="http://schemas.microsoft.com/office/drawing/2014/main" id="{E4CE8736-BEFF-49BF-A352-5E98F7A29F00}"/>
              </a:ext>
            </a:extLst>
          </p:cNvPr>
          <p:cNvSpPr/>
          <p:nvPr/>
        </p:nvSpPr>
        <p:spPr>
          <a:xfrm rot="16200000">
            <a:off x="2080405" y="2700729"/>
            <a:ext cx="1195389" cy="1330808"/>
          </a:xfrm>
          <a:prstGeom prst="bentArrow">
            <a:avLst>
              <a:gd name="adj1" fmla="val 25000"/>
              <a:gd name="adj2" fmla="val 21175"/>
              <a:gd name="adj3" fmla="val 25000"/>
              <a:gd name="adj4" fmla="val 4375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A9B95A16-8270-47ED-A590-B530689AC92F}"/>
              </a:ext>
            </a:extLst>
          </p:cNvPr>
          <p:cNvSpPr/>
          <p:nvPr/>
        </p:nvSpPr>
        <p:spPr>
          <a:xfrm>
            <a:off x="4466153" y="2557954"/>
            <a:ext cx="153439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Constructive</a:t>
            </a:r>
          </a:p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Combine</a:t>
            </a:r>
            <a:endParaRPr lang="zh-CN" altLang="en-US" sz="1600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814AFDC-736C-4D51-A0A0-F38264C05C55}"/>
              </a:ext>
            </a:extLst>
          </p:cNvPr>
          <p:cNvSpPr/>
          <p:nvPr/>
        </p:nvSpPr>
        <p:spPr>
          <a:xfrm>
            <a:off x="0" y="640800"/>
            <a:ext cx="3395663" cy="621720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D9A0AE0-21D1-479C-9CC5-CA0C47360DC2}"/>
              </a:ext>
            </a:extLst>
          </p:cNvPr>
          <p:cNvGrpSpPr/>
          <p:nvPr/>
        </p:nvGrpSpPr>
        <p:grpSpPr>
          <a:xfrm>
            <a:off x="4848762" y="1835752"/>
            <a:ext cx="660805" cy="660805"/>
            <a:chOff x="18113422" y="3142217"/>
            <a:chExt cx="808574" cy="808574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9BCFA4D1-CC18-46FF-BFBF-DA9B1CFCA3C9}"/>
                </a:ext>
              </a:extLst>
            </p:cNvPr>
            <p:cNvSpPr/>
            <p:nvPr/>
          </p:nvSpPr>
          <p:spPr>
            <a:xfrm>
              <a:off x="18113422" y="3142217"/>
              <a:ext cx="808574" cy="8085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60910098-7DE6-4408-963D-C426A01C37BB}"/>
                    </a:ext>
                  </a:extLst>
                </p:cNvPr>
                <p:cNvSpPr txBox="1"/>
                <p:nvPr/>
              </p:nvSpPr>
              <p:spPr>
                <a:xfrm>
                  <a:off x="18280638" y="3223567"/>
                  <a:ext cx="474138" cy="5803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zh-CN" altLang="en-US" sz="4000" b="1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60910098-7DE6-4408-963D-C426A01C37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0638" y="3223567"/>
                  <a:ext cx="474138" cy="5803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箭头: 下 46">
            <a:extLst>
              <a:ext uri="{FF2B5EF4-FFF2-40B4-BE49-F238E27FC236}">
                <a16:creationId xmlns:a16="http://schemas.microsoft.com/office/drawing/2014/main" id="{FC9B093C-7459-4195-85BA-8F7C16854172}"/>
              </a:ext>
            </a:extLst>
          </p:cNvPr>
          <p:cNvSpPr/>
          <p:nvPr/>
        </p:nvSpPr>
        <p:spPr>
          <a:xfrm rot="16200000">
            <a:off x="4356660" y="2036611"/>
            <a:ext cx="267747" cy="324410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箭头: 下 49">
            <a:extLst>
              <a:ext uri="{FF2B5EF4-FFF2-40B4-BE49-F238E27FC236}">
                <a16:creationId xmlns:a16="http://schemas.microsoft.com/office/drawing/2014/main" id="{C1184F9C-1764-468E-B150-AD7BB3CBDB7A}"/>
              </a:ext>
            </a:extLst>
          </p:cNvPr>
          <p:cNvSpPr/>
          <p:nvPr/>
        </p:nvSpPr>
        <p:spPr>
          <a:xfrm rot="16200000">
            <a:off x="5782349" y="2066676"/>
            <a:ext cx="267747" cy="297704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99411A2-8165-41F6-8CF6-6A35B9B43D6F}"/>
              </a:ext>
            </a:extLst>
          </p:cNvPr>
          <p:cNvSpPr/>
          <p:nvPr/>
        </p:nvSpPr>
        <p:spPr>
          <a:xfrm>
            <a:off x="3390707" y="1006637"/>
            <a:ext cx="8774376" cy="2286472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91225A1-B497-45D0-B17E-2F98A0525161}"/>
              </a:ext>
            </a:extLst>
          </p:cNvPr>
          <p:cNvSpPr/>
          <p:nvPr/>
        </p:nvSpPr>
        <p:spPr>
          <a:xfrm>
            <a:off x="3390707" y="5892383"/>
            <a:ext cx="8794439" cy="965617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479C04F-4E06-49D1-BC91-A52DF8E861E3}"/>
              </a:ext>
            </a:extLst>
          </p:cNvPr>
          <p:cNvSpPr/>
          <p:nvPr/>
        </p:nvSpPr>
        <p:spPr>
          <a:xfrm>
            <a:off x="3390707" y="3291992"/>
            <a:ext cx="8780973" cy="1678944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6EB6F4B7-E747-445D-90D2-4AEF98972E7C}"/>
                  </a:ext>
                </a:extLst>
              </p:cNvPr>
              <p:cNvSpPr/>
              <p:nvPr/>
            </p:nvSpPr>
            <p:spPr>
              <a:xfrm>
                <a:off x="6322878" y="2010618"/>
                <a:ext cx="3297368" cy="38151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&gt;</m:t>
                        </m:r>
                      </m:sub>
                    </m:sSub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6EB6F4B7-E747-445D-90D2-4AEF98972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878" y="2010618"/>
                <a:ext cx="3297368" cy="381515"/>
              </a:xfrm>
              <a:prstGeom prst="rect">
                <a:avLst/>
              </a:prstGeom>
              <a:blipFill>
                <a:blip r:embed="rId14"/>
                <a:stretch>
                  <a:fillRect t="-8065" b="-241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矩形 52">
            <a:extLst>
              <a:ext uri="{FF2B5EF4-FFF2-40B4-BE49-F238E27FC236}">
                <a16:creationId xmlns:a16="http://schemas.microsoft.com/office/drawing/2014/main" id="{7E1517F1-07FB-4284-A6D9-F029F025B888}"/>
              </a:ext>
            </a:extLst>
          </p:cNvPr>
          <p:cNvSpPr/>
          <p:nvPr/>
        </p:nvSpPr>
        <p:spPr>
          <a:xfrm>
            <a:off x="9902147" y="4970936"/>
            <a:ext cx="2269533" cy="921447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0AF9B0C4-CA84-4F25-9E3F-2FD291151779}"/>
              </a:ext>
            </a:extLst>
          </p:cNvPr>
          <p:cNvSpPr/>
          <p:nvPr/>
        </p:nvSpPr>
        <p:spPr>
          <a:xfrm>
            <a:off x="7232469" y="2620169"/>
            <a:ext cx="1927131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Georgia" panose="02040502050405020303" pitchFamily="18" charset="0"/>
              </a:rPr>
              <a:t>Enhanced LOS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6" name="箭头: 上下 5">
            <a:extLst>
              <a:ext uri="{FF2B5EF4-FFF2-40B4-BE49-F238E27FC236}">
                <a16:creationId xmlns:a16="http://schemas.microsoft.com/office/drawing/2014/main" id="{2710A9EF-8B64-41FA-9B49-90EF2B6CD358}"/>
              </a:ext>
            </a:extLst>
          </p:cNvPr>
          <p:cNvSpPr/>
          <p:nvPr/>
        </p:nvSpPr>
        <p:spPr>
          <a:xfrm rot="2538014">
            <a:off x="6432878" y="2796842"/>
            <a:ext cx="416560" cy="2402068"/>
          </a:xfrm>
          <a:prstGeom prst="up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箭头: 上下 54">
            <a:extLst>
              <a:ext uri="{FF2B5EF4-FFF2-40B4-BE49-F238E27FC236}">
                <a16:creationId xmlns:a16="http://schemas.microsoft.com/office/drawing/2014/main" id="{FFEF7FCF-0A44-4308-A2D4-BB007052A87C}"/>
              </a:ext>
            </a:extLst>
          </p:cNvPr>
          <p:cNvSpPr/>
          <p:nvPr/>
        </p:nvSpPr>
        <p:spPr>
          <a:xfrm>
            <a:off x="8340417" y="3099444"/>
            <a:ext cx="416560" cy="1774606"/>
          </a:xfrm>
          <a:prstGeom prst="up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EE13264D-B78F-467D-9582-D90EC95810DA}"/>
              </a:ext>
            </a:extLst>
          </p:cNvPr>
          <p:cNvSpPr/>
          <p:nvPr/>
        </p:nvSpPr>
        <p:spPr>
          <a:xfrm>
            <a:off x="5102086" y="3636124"/>
            <a:ext cx="1266693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Georgia" panose="02040502050405020303" pitchFamily="18" charset="0"/>
              </a:rPr>
              <a:t>LOS-LOS</a:t>
            </a:r>
            <a:endParaRPr lang="zh-CN" altLang="en-US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632BD13-D391-43DA-967B-9C8EE71EF890}"/>
              </a:ext>
            </a:extLst>
          </p:cNvPr>
          <p:cNvSpPr/>
          <p:nvPr/>
        </p:nvSpPr>
        <p:spPr>
          <a:xfrm>
            <a:off x="8828226" y="3617415"/>
            <a:ext cx="150073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Georgia" panose="02040502050405020303" pitchFamily="18" charset="0"/>
              </a:rPr>
              <a:t>LOS-ECHO</a:t>
            </a:r>
            <a:endParaRPr lang="zh-CN" altLang="en-US"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0CA9C0A-1878-41D3-B13D-30327DE14012}"/>
              </a:ext>
            </a:extLst>
          </p:cNvPr>
          <p:cNvGrpSpPr/>
          <p:nvPr/>
        </p:nvGrpSpPr>
        <p:grpSpPr>
          <a:xfrm>
            <a:off x="1877727" y="2004831"/>
            <a:ext cx="8715352" cy="3878589"/>
            <a:chOff x="1833105" y="1963172"/>
            <a:chExt cx="8715352" cy="3878589"/>
          </a:xfrm>
        </p:grpSpPr>
        <p:pic>
          <p:nvPicPr>
            <p:cNvPr id="58" name="图片 57">
              <a:extLst>
                <a:ext uri="{FF2B5EF4-FFF2-40B4-BE49-F238E27FC236}">
                  <a16:creationId xmlns:a16="http://schemas.microsoft.com/office/drawing/2014/main" id="{95AB2D14-C282-4265-9002-794F9FAA45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272"/>
            <a:stretch/>
          </p:blipFill>
          <p:spPr>
            <a:xfrm>
              <a:off x="1833105" y="1963172"/>
              <a:ext cx="8715352" cy="3878589"/>
            </a:xfrm>
            <a:prstGeom prst="rect">
              <a:avLst/>
            </a:prstGeom>
          </p:spPr>
        </p:pic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4EA14F4-047F-4101-8046-A6FF1D9FB19E}"/>
                </a:ext>
              </a:extLst>
            </p:cNvPr>
            <p:cNvSpPr/>
            <p:nvPr/>
          </p:nvSpPr>
          <p:spPr>
            <a:xfrm>
              <a:off x="5443334" y="2439054"/>
              <a:ext cx="258306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092F90C2-C2CF-48BE-9862-2ECF825B70C1}"/>
              </a:ext>
            </a:extLst>
          </p:cNvPr>
          <p:cNvSpPr/>
          <p:nvPr/>
        </p:nvSpPr>
        <p:spPr>
          <a:xfrm>
            <a:off x="0" y="633813"/>
            <a:ext cx="12192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Step 1: Homologous Identification of DoA</a:t>
            </a:r>
            <a:endParaRPr lang="zh-CN" altLang="en-US" sz="20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7C50362-99A5-4D72-818E-36BAABDB498A}"/>
              </a:ext>
            </a:extLst>
          </p:cNvPr>
          <p:cNvSpPr/>
          <p:nvPr/>
        </p:nvSpPr>
        <p:spPr>
          <a:xfrm>
            <a:off x="3345078" y="2804835"/>
            <a:ext cx="943594" cy="30930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FD17236D-441A-46FD-A7CE-8C9934C3AE46}"/>
              </a:ext>
            </a:extLst>
          </p:cNvPr>
          <p:cNvSpPr/>
          <p:nvPr/>
        </p:nvSpPr>
        <p:spPr>
          <a:xfrm>
            <a:off x="5600734" y="2790408"/>
            <a:ext cx="943594" cy="309301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481CD88-816A-EE40-A5D5-E108AD528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972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Solution #2: DoA Estimation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CC23A1F-EFC2-4E4C-8548-EC08C194D339}"/>
              </a:ext>
            </a:extLst>
          </p:cNvPr>
          <p:cNvGrpSpPr/>
          <p:nvPr/>
        </p:nvGrpSpPr>
        <p:grpSpPr>
          <a:xfrm>
            <a:off x="2932171" y="1450554"/>
            <a:ext cx="6755838" cy="808574"/>
            <a:chOff x="6188988" y="2373643"/>
            <a:chExt cx="5371648" cy="999325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EBE62FB6-1204-4E0E-A27F-1546BA2E84E0}"/>
                </a:ext>
              </a:extLst>
            </p:cNvPr>
            <p:cNvSpPr/>
            <p:nvPr/>
          </p:nvSpPr>
          <p:spPr>
            <a:xfrm>
              <a:off x="6188988" y="2373643"/>
              <a:ext cx="5181921" cy="99932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7C79ED24-910D-425F-B538-854CEDA1F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8715" y="2608182"/>
              <a:ext cx="5181921" cy="6086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ECHO is a </a:t>
              </a:r>
              <a:r>
                <a:rPr lang="en-US" altLang="zh-CN" sz="16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delayed version </a:t>
              </a:r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of the LOS path. </a:t>
              </a:r>
            </a:p>
            <a:p>
              <a:pPr lvl="0"/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Two paths, coming from the same source, are </a:t>
              </a:r>
              <a:r>
                <a:rPr lang="en-US" altLang="zh-CN" sz="16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coherent</a:t>
              </a:r>
              <a:endPara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1A0A49-2886-4D7F-A43A-32ECDFB4D39E}"/>
                  </a:ext>
                </a:extLst>
              </p:cNvPr>
              <p:cNvSpPr txBox="1"/>
              <p:nvPr/>
            </p:nvSpPr>
            <p:spPr>
              <a:xfrm>
                <a:off x="3407464" y="3341568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1A0A49-2886-4D7F-A43A-32ECDFB4D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3341568"/>
                <a:ext cx="3778705" cy="276999"/>
              </a:xfrm>
              <a:prstGeom prst="rect">
                <a:avLst/>
              </a:prstGeom>
              <a:blipFill>
                <a:blip r:embed="rId3"/>
                <a:stretch>
                  <a:fillRect l="-2258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39CF5E5-5DD2-45C7-B278-DE9F17A1DDFE}"/>
                  </a:ext>
                </a:extLst>
              </p:cNvPr>
              <p:cNvSpPr txBox="1"/>
              <p:nvPr/>
            </p:nvSpPr>
            <p:spPr>
              <a:xfrm>
                <a:off x="2978345" y="4528196"/>
                <a:ext cx="41620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39CF5E5-5DD2-45C7-B278-DE9F17A1D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345" y="4528196"/>
                <a:ext cx="4162058" cy="276999"/>
              </a:xfrm>
              <a:prstGeom prst="rect">
                <a:avLst/>
              </a:prstGeom>
              <a:blipFill>
                <a:blip r:embed="rId4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991FA83-2C8C-4477-B65E-D06D3034DEED}"/>
                  </a:ext>
                </a:extLst>
              </p:cNvPr>
              <p:cNvSpPr txBox="1"/>
              <p:nvPr/>
            </p:nvSpPr>
            <p:spPr>
              <a:xfrm>
                <a:off x="3407464" y="5107487"/>
                <a:ext cx="33501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991FA83-2C8C-4477-B65E-D06D3034D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5107487"/>
                <a:ext cx="3350121" cy="276999"/>
              </a:xfrm>
              <a:prstGeom prst="rect">
                <a:avLst/>
              </a:prstGeom>
              <a:blipFill>
                <a:blip r:embed="rId5"/>
                <a:stretch>
                  <a:fillRect l="-2182" t="-222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C854AB-1915-4F7B-A22D-7B715E3223CE}"/>
                  </a:ext>
                </a:extLst>
              </p:cNvPr>
              <p:cNvSpPr txBox="1"/>
              <p:nvPr/>
            </p:nvSpPr>
            <p:spPr>
              <a:xfrm>
                <a:off x="3407464" y="3934882"/>
                <a:ext cx="35356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C854AB-1915-4F7B-A22D-7B715E322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3934882"/>
                <a:ext cx="3535638" cy="276999"/>
              </a:xfrm>
              <a:prstGeom prst="rect">
                <a:avLst/>
              </a:prstGeom>
              <a:blipFill>
                <a:blip r:embed="rId6"/>
                <a:stretch>
                  <a:fillRect l="-2414" t="-2174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5CF6E761-91DE-47D3-B08A-2DEF9FF14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79" y="2227167"/>
            <a:ext cx="3298828" cy="3656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CCC19AA-AE94-4894-98E0-10E148534935}"/>
                  </a:ext>
                </a:extLst>
              </p:cNvPr>
              <p:cNvSpPr txBox="1"/>
              <p:nvPr/>
            </p:nvSpPr>
            <p:spPr>
              <a:xfrm>
                <a:off x="6958342" y="3341567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CCC19AA-AE94-4894-98E0-10E148534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342" y="3341567"/>
                <a:ext cx="3778705" cy="276999"/>
              </a:xfrm>
              <a:prstGeom prst="rect">
                <a:avLst/>
              </a:prstGeom>
              <a:blipFill>
                <a:blip r:embed="rId8"/>
                <a:stretch>
                  <a:fillRect l="-3710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9A8952-F3E7-4F26-BC89-48662822A57F}"/>
                  </a:ext>
                </a:extLst>
              </p:cNvPr>
              <p:cNvSpPr txBox="1"/>
              <p:nvPr/>
            </p:nvSpPr>
            <p:spPr>
              <a:xfrm>
                <a:off x="6975099" y="3933110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9A8952-F3E7-4F26-BC89-48662822A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099" y="3933110"/>
                <a:ext cx="3778705" cy="276999"/>
              </a:xfrm>
              <a:prstGeom prst="rect">
                <a:avLst/>
              </a:prstGeom>
              <a:blipFill>
                <a:blip r:embed="rId9"/>
                <a:stretch>
                  <a:fillRect l="-3710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DDF101-322F-42A5-BFEC-E3840E2F9190}"/>
                  </a:ext>
                </a:extLst>
              </p:cNvPr>
              <p:cNvSpPr txBox="1"/>
              <p:nvPr/>
            </p:nvSpPr>
            <p:spPr>
              <a:xfrm>
                <a:off x="6991856" y="4524653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DDF101-322F-42A5-BFEC-E3840E2F9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856" y="4524653"/>
                <a:ext cx="3778705" cy="276999"/>
              </a:xfrm>
              <a:prstGeom prst="rect">
                <a:avLst/>
              </a:prstGeom>
              <a:blipFill>
                <a:blip r:embed="rId10"/>
                <a:stretch>
                  <a:fillRect l="-3871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E54F32-8245-4953-940D-AB5ADEA2F977}"/>
                  </a:ext>
                </a:extLst>
              </p:cNvPr>
              <p:cNvSpPr txBox="1"/>
              <p:nvPr/>
            </p:nvSpPr>
            <p:spPr>
              <a:xfrm>
                <a:off x="7008613" y="5116196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E54F32-8245-4953-940D-AB5ADEA2F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613" y="5116196"/>
                <a:ext cx="3778705" cy="276999"/>
              </a:xfrm>
              <a:prstGeom prst="rect">
                <a:avLst/>
              </a:prstGeom>
              <a:blipFill>
                <a:blip r:embed="rId11"/>
                <a:stretch>
                  <a:fillRect l="-3871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54AD219-44DC-4752-8770-603441C94565}"/>
              </a:ext>
            </a:extLst>
          </p:cNvPr>
          <p:cNvSpPr/>
          <p:nvPr/>
        </p:nvSpPr>
        <p:spPr>
          <a:xfrm>
            <a:off x="4201610" y="3102015"/>
            <a:ext cx="2555974" cy="254643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EC6D900-0474-44EB-B60C-4D733EDC25CB}"/>
              </a:ext>
            </a:extLst>
          </p:cNvPr>
          <p:cNvSpPr/>
          <p:nvPr/>
        </p:nvSpPr>
        <p:spPr>
          <a:xfrm>
            <a:off x="5138797" y="5695183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Georgia" panose="02040502050405020303" pitchFamily="18" charset="0"/>
              </a:rPr>
              <a:t>LOS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BE6FAEB-8A90-47FD-9536-49E4D9BA56DA}"/>
              </a:ext>
            </a:extLst>
          </p:cNvPr>
          <p:cNvSpPr/>
          <p:nvPr/>
        </p:nvSpPr>
        <p:spPr>
          <a:xfrm>
            <a:off x="7242970" y="3102015"/>
            <a:ext cx="2608376" cy="254643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E36EBC6-72A8-4386-997D-5BC086153290}"/>
              </a:ext>
            </a:extLst>
          </p:cNvPr>
          <p:cNvSpPr/>
          <p:nvPr/>
        </p:nvSpPr>
        <p:spPr>
          <a:xfrm>
            <a:off x="8196232" y="569518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eorgia" panose="02040502050405020303" pitchFamily="18" charset="0"/>
              </a:rPr>
              <a:t>ECHO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FE8ED7E-E280-48A1-9390-9BBC46E822C2}"/>
              </a:ext>
            </a:extLst>
          </p:cNvPr>
          <p:cNvSpPr txBox="1"/>
          <p:nvPr/>
        </p:nvSpPr>
        <p:spPr>
          <a:xfrm>
            <a:off x="10104421" y="3343301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D85D9B9-6F80-4C57-BA7D-C0A863011491}"/>
              </a:ext>
            </a:extLst>
          </p:cNvPr>
          <p:cNvSpPr txBox="1"/>
          <p:nvPr/>
        </p:nvSpPr>
        <p:spPr>
          <a:xfrm>
            <a:off x="10104421" y="3912854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86C23EA-32A1-4CDB-89AC-A7F348BD48A0}"/>
              </a:ext>
            </a:extLst>
          </p:cNvPr>
          <p:cNvSpPr txBox="1"/>
          <p:nvPr/>
        </p:nvSpPr>
        <p:spPr>
          <a:xfrm>
            <a:off x="10104421" y="4528196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425B86D-3962-45A8-A24A-79EFD0BB6CA8}"/>
              </a:ext>
            </a:extLst>
          </p:cNvPr>
          <p:cNvSpPr txBox="1"/>
          <p:nvPr/>
        </p:nvSpPr>
        <p:spPr>
          <a:xfrm>
            <a:off x="10104421" y="5124487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4814AFDC-736C-4D51-A0A0-F38264C05C55}"/>
              </a:ext>
            </a:extLst>
          </p:cNvPr>
          <p:cNvSpPr/>
          <p:nvPr/>
        </p:nvSpPr>
        <p:spPr>
          <a:xfrm>
            <a:off x="0" y="640800"/>
            <a:ext cx="3395663" cy="621720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99411A2-8165-41F6-8CF6-6A35B9B43D6F}"/>
              </a:ext>
            </a:extLst>
          </p:cNvPr>
          <p:cNvSpPr/>
          <p:nvPr/>
        </p:nvSpPr>
        <p:spPr>
          <a:xfrm>
            <a:off x="3382314" y="649819"/>
            <a:ext cx="8794696" cy="2645011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91225A1-B497-45D0-B17E-2F98A0525161}"/>
              </a:ext>
            </a:extLst>
          </p:cNvPr>
          <p:cNvSpPr/>
          <p:nvPr/>
        </p:nvSpPr>
        <p:spPr>
          <a:xfrm>
            <a:off x="3390707" y="4885676"/>
            <a:ext cx="8801293" cy="1967664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479C04F-4E06-49D1-BC91-A52DF8E861E3}"/>
              </a:ext>
            </a:extLst>
          </p:cNvPr>
          <p:cNvSpPr/>
          <p:nvPr/>
        </p:nvSpPr>
        <p:spPr>
          <a:xfrm>
            <a:off x="10026869" y="3291992"/>
            <a:ext cx="2165132" cy="1593684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276D1801-6983-421E-9D66-809257ABBF89}"/>
                  </a:ext>
                </a:extLst>
              </p:cNvPr>
              <p:cNvSpPr/>
              <p:nvPr/>
            </p:nvSpPr>
            <p:spPr>
              <a:xfrm>
                <a:off x="1844286" y="1904386"/>
                <a:ext cx="2267947" cy="553998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Compensate</a:t>
                </a:r>
              </a:p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Delay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zh-CN" altLang="en-US" sz="1600" b="1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276D1801-6983-421E-9D66-809257ABB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286" y="1904386"/>
                <a:ext cx="2267947" cy="553998"/>
              </a:xfrm>
              <a:prstGeom prst="roundRect">
                <a:avLst/>
              </a:prstGeom>
              <a:blipFill>
                <a:blip r:embed="rId12"/>
                <a:stretch>
                  <a:fillRect t="-3158" b="-1368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组合 43">
            <a:extLst>
              <a:ext uri="{FF2B5EF4-FFF2-40B4-BE49-F238E27FC236}">
                <a16:creationId xmlns:a16="http://schemas.microsoft.com/office/drawing/2014/main" id="{6D9A0AE0-21D1-479C-9CC5-CA0C47360DC2}"/>
              </a:ext>
            </a:extLst>
          </p:cNvPr>
          <p:cNvGrpSpPr/>
          <p:nvPr/>
        </p:nvGrpSpPr>
        <p:grpSpPr>
          <a:xfrm>
            <a:off x="4848762" y="1835752"/>
            <a:ext cx="660805" cy="660805"/>
            <a:chOff x="18113422" y="3142217"/>
            <a:chExt cx="808574" cy="808574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9BCFA4D1-CC18-46FF-BFBF-DA9B1CFCA3C9}"/>
                </a:ext>
              </a:extLst>
            </p:cNvPr>
            <p:cNvSpPr/>
            <p:nvPr/>
          </p:nvSpPr>
          <p:spPr>
            <a:xfrm>
              <a:off x="18113422" y="3142217"/>
              <a:ext cx="808574" cy="8085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60910098-7DE6-4408-963D-C426A01C37BB}"/>
                    </a:ext>
                  </a:extLst>
                </p:cNvPr>
                <p:cNvSpPr txBox="1"/>
                <p:nvPr/>
              </p:nvSpPr>
              <p:spPr>
                <a:xfrm>
                  <a:off x="18280638" y="3223567"/>
                  <a:ext cx="474138" cy="5803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zh-CN" altLang="en-US" sz="4000" b="1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60910098-7DE6-4408-963D-C426A01C37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0638" y="3223567"/>
                  <a:ext cx="474138" cy="5803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箭头: 下 46">
            <a:extLst>
              <a:ext uri="{FF2B5EF4-FFF2-40B4-BE49-F238E27FC236}">
                <a16:creationId xmlns:a16="http://schemas.microsoft.com/office/drawing/2014/main" id="{FC9B093C-7459-4195-85BA-8F7C16854172}"/>
              </a:ext>
            </a:extLst>
          </p:cNvPr>
          <p:cNvSpPr/>
          <p:nvPr/>
        </p:nvSpPr>
        <p:spPr>
          <a:xfrm rot="16200000">
            <a:off x="4356660" y="2036611"/>
            <a:ext cx="267747" cy="324410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6EB6F4B7-E747-445D-90D2-4AEF98972E7C}"/>
                  </a:ext>
                </a:extLst>
              </p:cNvPr>
              <p:cNvSpPr/>
              <p:nvPr/>
            </p:nvSpPr>
            <p:spPr>
              <a:xfrm>
                <a:off x="6322878" y="2010618"/>
                <a:ext cx="3297368" cy="4132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6EB6F4B7-E747-445D-90D2-4AEF98972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878" y="2010618"/>
                <a:ext cx="3297368" cy="413255"/>
              </a:xfrm>
              <a:prstGeom prst="rect">
                <a:avLst/>
              </a:prstGeom>
              <a:blipFill>
                <a:blip r:embed="rId14"/>
                <a:stretch>
                  <a:fillRect t="-7353" b="-13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箭头: 下 49">
            <a:extLst>
              <a:ext uri="{FF2B5EF4-FFF2-40B4-BE49-F238E27FC236}">
                <a16:creationId xmlns:a16="http://schemas.microsoft.com/office/drawing/2014/main" id="{C1184F9C-1764-468E-B150-AD7BB3CBDB7A}"/>
              </a:ext>
            </a:extLst>
          </p:cNvPr>
          <p:cNvSpPr/>
          <p:nvPr/>
        </p:nvSpPr>
        <p:spPr>
          <a:xfrm rot="16200000">
            <a:off x="5782349" y="2066676"/>
            <a:ext cx="267747" cy="297704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A9B95A16-8270-47ED-A590-B530689AC92F}"/>
              </a:ext>
            </a:extLst>
          </p:cNvPr>
          <p:cNvSpPr/>
          <p:nvPr/>
        </p:nvSpPr>
        <p:spPr>
          <a:xfrm>
            <a:off x="4466153" y="2557954"/>
            <a:ext cx="153439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Constructive</a:t>
            </a:r>
          </a:p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Combine</a:t>
            </a:r>
            <a:endParaRPr lang="zh-CN" altLang="en-US" sz="1600" dirty="0"/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E649784-2BBE-4066-8E64-2FB28253B9DE}"/>
              </a:ext>
            </a:extLst>
          </p:cNvPr>
          <p:cNvSpPr/>
          <p:nvPr/>
        </p:nvSpPr>
        <p:spPr>
          <a:xfrm>
            <a:off x="7232666" y="2617423"/>
            <a:ext cx="216116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eorgia" panose="02040502050405020303" pitchFamily="18" charset="0"/>
              </a:rPr>
              <a:t>Enhanced ECHO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79D5FC3-E24D-45C0-AF6E-219807679F9F}"/>
              </a:ext>
            </a:extLst>
          </p:cNvPr>
          <p:cNvSpPr/>
          <p:nvPr/>
        </p:nvSpPr>
        <p:spPr>
          <a:xfrm>
            <a:off x="3382423" y="3291111"/>
            <a:ext cx="3778706" cy="1593684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箭头: 圆角右 2">
            <a:extLst>
              <a:ext uri="{FF2B5EF4-FFF2-40B4-BE49-F238E27FC236}">
                <a16:creationId xmlns:a16="http://schemas.microsoft.com/office/drawing/2014/main" id="{E4CE8736-BEFF-49BF-A352-5E98F7A29F00}"/>
              </a:ext>
            </a:extLst>
          </p:cNvPr>
          <p:cNvSpPr/>
          <p:nvPr/>
        </p:nvSpPr>
        <p:spPr>
          <a:xfrm rot="16200000">
            <a:off x="3849783" y="931351"/>
            <a:ext cx="1236274" cy="4910448"/>
          </a:xfrm>
          <a:prstGeom prst="bentArrow">
            <a:avLst>
              <a:gd name="adj1" fmla="val 25000"/>
              <a:gd name="adj2" fmla="val 21175"/>
              <a:gd name="adj3" fmla="val 25000"/>
              <a:gd name="adj4" fmla="val 4375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92F90C2-C2CF-48BE-9862-2ECF825B70C1}"/>
              </a:ext>
            </a:extLst>
          </p:cNvPr>
          <p:cNvSpPr/>
          <p:nvPr/>
        </p:nvSpPr>
        <p:spPr>
          <a:xfrm>
            <a:off x="0" y="633813"/>
            <a:ext cx="12192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Step 1: Homologous Identification of DoA</a:t>
            </a:r>
            <a:endParaRPr lang="zh-CN" altLang="en-US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B111D-0D05-9141-9858-E159756B3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18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Solution #2: DoA Estimation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CC23A1F-EFC2-4E4C-8548-EC08C194D339}"/>
              </a:ext>
            </a:extLst>
          </p:cNvPr>
          <p:cNvGrpSpPr/>
          <p:nvPr/>
        </p:nvGrpSpPr>
        <p:grpSpPr>
          <a:xfrm>
            <a:off x="2932171" y="1450554"/>
            <a:ext cx="6755838" cy="808574"/>
            <a:chOff x="6188988" y="2373643"/>
            <a:chExt cx="5371648" cy="999325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EBE62FB6-1204-4E0E-A27F-1546BA2E84E0}"/>
                </a:ext>
              </a:extLst>
            </p:cNvPr>
            <p:cNvSpPr/>
            <p:nvPr/>
          </p:nvSpPr>
          <p:spPr>
            <a:xfrm>
              <a:off x="6188988" y="2373643"/>
              <a:ext cx="5181921" cy="99932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7C79ED24-910D-425F-B538-854CEDA1F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8715" y="2608182"/>
              <a:ext cx="5181921" cy="6086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ECHO is a </a:t>
              </a:r>
              <a:r>
                <a:rPr lang="en-US" altLang="zh-CN" sz="16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delayed version </a:t>
              </a:r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of the LOS path. </a:t>
              </a:r>
            </a:p>
            <a:p>
              <a:pPr lvl="0"/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Two paths, coming from the same source, are </a:t>
              </a:r>
              <a:r>
                <a:rPr lang="en-US" altLang="zh-CN" sz="16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coherent</a:t>
              </a:r>
              <a:endPara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1A0A49-2886-4D7F-A43A-32ECDFB4D39E}"/>
                  </a:ext>
                </a:extLst>
              </p:cNvPr>
              <p:cNvSpPr txBox="1"/>
              <p:nvPr/>
            </p:nvSpPr>
            <p:spPr>
              <a:xfrm>
                <a:off x="3407464" y="3341568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1A0A49-2886-4D7F-A43A-32ECDFB4D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3341568"/>
                <a:ext cx="3778705" cy="276999"/>
              </a:xfrm>
              <a:prstGeom prst="rect">
                <a:avLst/>
              </a:prstGeom>
              <a:blipFill>
                <a:blip r:embed="rId3"/>
                <a:stretch>
                  <a:fillRect l="-2258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39CF5E5-5DD2-45C7-B278-DE9F17A1DDFE}"/>
                  </a:ext>
                </a:extLst>
              </p:cNvPr>
              <p:cNvSpPr txBox="1"/>
              <p:nvPr/>
            </p:nvSpPr>
            <p:spPr>
              <a:xfrm>
                <a:off x="2978345" y="4528196"/>
                <a:ext cx="41620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39CF5E5-5DD2-45C7-B278-DE9F17A1D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345" y="4528196"/>
                <a:ext cx="4162058" cy="276999"/>
              </a:xfrm>
              <a:prstGeom prst="rect">
                <a:avLst/>
              </a:prstGeom>
              <a:blipFill>
                <a:blip r:embed="rId4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991FA83-2C8C-4477-B65E-D06D3034DEED}"/>
                  </a:ext>
                </a:extLst>
              </p:cNvPr>
              <p:cNvSpPr txBox="1"/>
              <p:nvPr/>
            </p:nvSpPr>
            <p:spPr>
              <a:xfrm>
                <a:off x="3407464" y="5107487"/>
                <a:ext cx="33501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991FA83-2C8C-4477-B65E-D06D3034D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5107487"/>
                <a:ext cx="3350121" cy="276999"/>
              </a:xfrm>
              <a:prstGeom prst="rect">
                <a:avLst/>
              </a:prstGeom>
              <a:blipFill>
                <a:blip r:embed="rId5"/>
                <a:stretch>
                  <a:fillRect l="-2182" t="-222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C854AB-1915-4F7B-A22D-7B715E3223CE}"/>
                  </a:ext>
                </a:extLst>
              </p:cNvPr>
              <p:cNvSpPr txBox="1"/>
              <p:nvPr/>
            </p:nvSpPr>
            <p:spPr>
              <a:xfrm>
                <a:off x="3407464" y="3934882"/>
                <a:ext cx="35356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C854AB-1915-4F7B-A22D-7B715E322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3934882"/>
                <a:ext cx="3535638" cy="276999"/>
              </a:xfrm>
              <a:prstGeom prst="rect">
                <a:avLst/>
              </a:prstGeom>
              <a:blipFill>
                <a:blip r:embed="rId6"/>
                <a:stretch>
                  <a:fillRect l="-2414" t="-2174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5CF6E761-91DE-47D3-B08A-2DEF9FF14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79" y="2227167"/>
            <a:ext cx="3298828" cy="3656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CCC19AA-AE94-4894-98E0-10E148534935}"/>
                  </a:ext>
                </a:extLst>
              </p:cNvPr>
              <p:cNvSpPr txBox="1"/>
              <p:nvPr/>
            </p:nvSpPr>
            <p:spPr>
              <a:xfrm>
                <a:off x="6958342" y="3341567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CCC19AA-AE94-4894-98E0-10E148534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342" y="3341567"/>
                <a:ext cx="3778705" cy="276999"/>
              </a:xfrm>
              <a:prstGeom prst="rect">
                <a:avLst/>
              </a:prstGeom>
              <a:blipFill>
                <a:blip r:embed="rId8"/>
                <a:stretch>
                  <a:fillRect l="-3710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9A8952-F3E7-4F26-BC89-48662822A57F}"/>
                  </a:ext>
                </a:extLst>
              </p:cNvPr>
              <p:cNvSpPr txBox="1"/>
              <p:nvPr/>
            </p:nvSpPr>
            <p:spPr>
              <a:xfrm>
                <a:off x="6975099" y="3933110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9A8952-F3E7-4F26-BC89-48662822A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099" y="3933110"/>
                <a:ext cx="3778705" cy="276999"/>
              </a:xfrm>
              <a:prstGeom prst="rect">
                <a:avLst/>
              </a:prstGeom>
              <a:blipFill>
                <a:blip r:embed="rId9"/>
                <a:stretch>
                  <a:fillRect l="-3710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DDF101-322F-42A5-BFEC-E3840E2F9190}"/>
                  </a:ext>
                </a:extLst>
              </p:cNvPr>
              <p:cNvSpPr txBox="1"/>
              <p:nvPr/>
            </p:nvSpPr>
            <p:spPr>
              <a:xfrm>
                <a:off x="6991856" y="4524653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DDF101-322F-42A5-BFEC-E3840E2F9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856" y="4524653"/>
                <a:ext cx="3778705" cy="276999"/>
              </a:xfrm>
              <a:prstGeom prst="rect">
                <a:avLst/>
              </a:prstGeom>
              <a:blipFill>
                <a:blip r:embed="rId10"/>
                <a:stretch>
                  <a:fillRect l="-3871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E54F32-8245-4953-940D-AB5ADEA2F977}"/>
                  </a:ext>
                </a:extLst>
              </p:cNvPr>
              <p:cNvSpPr txBox="1"/>
              <p:nvPr/>
            </p:nvSpPr>
            <p:spPr>
              <a:xfrm>
                <a:off x="7008613" y="5116196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E54F32-8245-4953-940D-AB5ADEA2F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613" y="5116196"/>
                <a:ext cx="3778705" cy="276999"/>
              </a:xfrm>
              <a:prstGeom prst="rect">
                <a:avLst/>
              </a:prstGeom>
              <a:blipFill>
                <a:blip r:embed="rId11"/>
                <a:stretch>
                  <a:fillRect l="-3871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54AD219-44DC-4752-8770-603441C94565}"/>
              </a:ext>
            </a:extLst>
          </p:cNvPr>
          <p:cNvSpPr/>
          <p:nvPr/>
        </p:nvSpPr>
        <p:spPr>
          <a:xfrm>
            <a:off x="4201610" y="3102015"/>
            <a:ext cx="2555974" cy="254643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EC6D900-0474-44EB-B60C-4D733EDC25CB}"/>
              </a:ext>
            </a:extLst>
          </p:cNvPr>
          <p:cNvSpPr/>
          <p:nvPr/>
        </p:nvSpPr>
        <p:spPr>
          <a:xfrm>
            <a:off x="5138797" y="5695183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Georgia" panose="02040502050405020303" pitchFamily="18" charset="0"/>
              </a:rPr>
              <a:t>LOS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BE6FAEB-8A90-47FD-9536-49E4D9BA56DA}"/>
              </a:ext>
            </a:extLst>
          </p:cNvPr>
          <p:cNvSpPr/>
          <p:nvPr/>
        </p:nvSpPr>
        <p:spPr>
          <a:xfrm>
            <a:off x="7242970" y="3102015"/>
            <a:ext cx="2608376" cy="254643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E36EBC6-72A8-4386-997D-5BC086153290}"/>
              </a:ext>
            </a:extLst>
          </p:cNvPr>
          <p:cNvSpPr/>
          <p:nvPr/>
        </p:nvSpPr>
        <p:spPr>
          <a:xfrm>
            <a:off x="8196232" y="569518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eorgia" panose="02040502050405020303" pitchFamily="18" charset="0"/>
              </a:rPr>
              <a:t>ECHO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FE8ED7E-E280-48A1-9390-9BBC46E822C2}"/>
              </a:ext>
            </a:extLst>
          </p:cNvPr>
          <p:cNvSpPr txBox="1"/>
          <p:nvPr/>
        </p:nvSpPr>
        <p:spPr>
          <a:xfrm>
            <a:off x="10104421" y="3343301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D85D9B9-6F80-4C57-BA7D-C0A863011491}"/>
              </a:ext>
            </a:extLst>
          </p:cNvPr>
          <p:cNvSpPr txBox="1"/>
          <p:nvPr/>
        </p:nvSpPr>
        <p:spPr>
          <a:xfrm>
            <a:off x="10104421" y="3912854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86C23EA-32A1-4CDB-89AC-A7F348BD48A0}"/>
              </a:ext>
            </a:extLst>
          </p:cNvPr>
          <p:cNvSpPr txBox="1"/>
          <p:nvPr/>
        </p:nvSpPr>
        <p:spPr>
          <a:xfrm>
            <a:off x="10104421" y="4528196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425B86D-3962-45A8-A24A-79EFD0BB6CA8}"/>
              </a:ext>
            </a:extLst>
          </p:cNvPr>
          <p:cNvSpPr txBox="1"/>
          <p:nvPr/>
        </p:nvSpPr>
        <p:spPr>
          <a:xfrm>
            <a:off x="10104421" y="5124487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箭头: 圆角右 2">
            <a:extLst>
              <a:ext uri="{FF2B5EF4-FFF2-40B4-BE49-F238E27FC236}">
                <a16:creationId xmlns:a16="http://schemas.microsoft.com/office/drawing/2014/main" id="{E4CE8736-BEFF-49BF-A352-5E98F7A29F00}"/>
              </a:ext>
            </a:extLst>
          </p:cNvPr>
          <p:cNvSpPr/>
          <p:nvPr/>
        </p:nvSpPr>
        <p:spPr>
          <a:xfrm rot="16200000">
            <a:off x="3849783" y="931351"/>
            <a:ext cx="1236274" cy="4910448"/>
          </a:xfrm>
          <a:prstGeom prst="bentArrow">
            <a:avLst>
              <a:gd name="adj1" fmla="val 25000"/>
              <a:gd name="adj2" fmla="val 21175"/>
              <a:gd name="adj3" fmla="val 25000"/>
              <a:gd name="adj4" fmla="val 4375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276D1801-6983-421E-9D66-809257ABBF89}"/>
                  </a:ext>
                </a:extLst>
              </p:cNvPr>
              <p:cNvSpPr/>
              <p:nvPr/>
            </p:nvSpPr>
            <p:spPr>
              <a:xfrm>
                <a:off x="1844286" y="1904386"/>
                <a:ext cx="2267947" cy="553998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Compensate</a:t>
                </a:r>
              </a:p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Delay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zh-CN" altLang="en-US" sz="1600" b="1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276D1801-6983-421E-9D66-809257ABB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286" y="1904386"/>
                <a:ext cx="2267947" cy="553998"/>
              </a:xfrm>
              <a:prstGeom prst="roundRect">
                <a:avLst/>
              </a:prstGeom>
              <a:blipFill>
                <a:blip r:embed="rId12"/>
                <a:stretch>
                  <a:fillRect t="-3158" b="-1368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>
            <a:extLst>
              <a:ext uri="{FF2B5EF4-FFF2-40B4-BE49-F238E27FC236}">
                <a16:creationId xmlns:a16="http://schemas.microsoft.com/office/drawing/2014/main" id="{4814AFDC-736C-4D51-A0A0-F38264C05C55}"/>
              </a:ext>
            </a:extLst>
          </p:cNvPr>
          <p:cNvSpPr/>
          <p:nvPr/>
        </p:nvSpPr>
        <p:spPr>
          <a:xfrm>
            <a:off x="0" y="640800"/>
            <a:ext cx="3395663" cy="621720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D9A0AE0-21D1-479C-9CC5-CA0C47360DC2}"/>
              </a:ext>
            </a:extLst>
          </p:cNvPr>
          <p:cNvGrpSpPr/>
          <p:nvPr/>
        </p:nvGrpSpPr>
        <p:grpSpPr>
          <a:xfrm>
            <a:off x="4848762" y="1835752"/>
            <a:ext cx="660805" cy="660805"/>
            <a:chOff x="18113422" y="3142217"/>
            <a:chExt cx="808574" cy="808574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9BCFA4D1-CC18-46FF-BFBF-DA9B1CFCA3C9}"/>
                </a:ext>
              </a:extLst>
            </p:cNvPr>
            <p:cNvSpPr/>
            <p:nvPr/>
          </p:nvSpPr>
          <p:spPr>
            <a:xfrm>
              <a:off x="18113422" y="3142217"/>
              <a:ext cx="808574" cy="8085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60910098-7DE6-4408-963D-C426A01C37BB}"/>
                    </a:ext>
                  </a:extLst>
                </p:cNvPr>
                <p:cNvSpPr txBox="1"/>
                <p:nvPr/>
              </p:nvSpPr>
              <p:spPr>
                <a:xfrm>
                  <a:off x="18280638" y="3223567"/>
                  <a:ext cx="474138" cy="5803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zh-CN" altLang="en-US" sz="4000" b="1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60910098-7DE6-4408-963D-C426A01C37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0638" y="3223567"/>
                  <a:ext cx="474138" cy="5803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箭头: 下 46">
            <a:extLst>
              <a:ext uri="{FF2B5EF4-FFF2-40B4-BE49-F238E27FC236}">
                <a16:creationId xmlns:a16="http://schemas.microsoft.com/office/drawing/2014/main" id="{FC9B093C-7459-4195-85BA-8F7C16854172}"/>
              </a:ext>
            </a:extLst>
          </p:cNvPr>
          <p:cNvSpPr/>
          <p:nvPr/>
        </p:nvSpPr>
        <p:spPr>
          <a:xfrm rot="16200000">
            <a:off x="4356660" y="2036611"/>
            <a:ext cx="267747" cy="324410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A9B95A16-8270-47ED-A590-B530689AC92F}"/>
              </a:ext>
            </a:extLst>
          </p:cNvPr>
          <p:cNvSpPr/>
          <p:nvPr/>
        </p:nvSpPr>
        <p:spPr>
          <a:xfrm>
            <a:off x="4466153" y="2557954"/>
            <a:ext cx="153439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Constructive</a:t>
            </a:r>
          </a:p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Combine</a:t>
            </a:r>
            <a:endParaRPr lang="zh-CN" altLang="en-US" sz="16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99411A2-8165-41F6-8CF6-6A35B9B43D6F}"/>
              </a:ext>
            </a:extLst>
          </p:cNvPr>
          <p:cNvSpPr/>
          <p:nvPr/>
        </p:nvSpPr>
        <p:spPr>
          <a:xfrm>
            <a:off x="3382313" y="649819"/>
            <a:ext cx="8794697" cy="2645011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91225A1-B497-45D0-B17E-2F98A0525161}"/>
              </a:ext>
            </a:extLst>
          </p:cNvPr>
          <p:cNvSpPr/>
          <p:nvPr/>
        </p:nvSpPr>
        <p:spPr>
          <a:xfrm>
            <a:off x="3390707" y="6064515"/>
            <a:ext cx="8794439" cy="79348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箭头: 下 49">
            <a:extLst>
              <a:ext uri="{FF2B5EF4-FFF2-40B4-BE49-F238E27FC236}">
                <a16:creationId xmlns:a16="http://schemas.microsoft.com/office/drawing/2014/main" id="{C1184F9C-1764-468E-B150-AD7BB3CBDB7A}"/>
              </a:ext>
            </a:extLst>
          </p:cNvPr>
          <p:cNvSpPr/>
          <p:nvPr/>
        </p:nvSpPr>
        <p:spPr>
          <a:xfrm rot="16200000">
            <a:off x="5782349" y="2066676"/>
            <a:ext cx="267747" cy="297704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479C04F-4E06-49D1-BC91-A52DF8E861E3}"/>
              </a:ext>
            </a:extLst>
          </p:cNvPr>
          <p:cNvSpPr/>
          <p:nvPr/>
        </p:nvSpPr>
        <p:spPr>
          <a:xfrm>
            <a:off x="7158848" y="3291992"/>
            <a:ext cx="5033152" cy="1593684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6EB6F4B7-E747-445D-90D2-4AEF98972E7C}"/>
                  </a:ext>
                </a:extLst>
              </p:cNvPr>
              <p:cNvSpPr/>
              <p:nvPr/>
            </p:nvSpPr>
            <p:spPr>
              <a:xfrm>
                <a:off x="6322878" y="2010618"/>
                <a:ext cx="3297368" cy="4132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6EB6F4B7-E747-445D-90D2-4AEF98972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878" y="2010618"/>
                <a:ext cx="3297368" cy="413255"/>
              </a:xfrm>
              <a:prstGeom prst="rect">
                <a:avLst/>
              </a:prstGeom>
              <a:blipFill>
                <a:blip r:embed="rId14"/>
                <a:stretch>
                  <a:fillRect t="-7353" b="-13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矩形 51">
            <a:extLst>
              <a:ext uri="{FF2B5EF4-FFF2-40B4-BE49-F238E27FC236}">
                <a16:creationId xmlns:a16="http://schemas.microsoft.com/office/drawing/2014/main" id="{9E649784-2BBE-4066-8E64-2FB28253B9DE}"/>
              </a:ext>
            </a:extLst>
          </p:cNvPr>
          <p:cNvSpPr/>
          <p:nvPr/>
        </p:nvSpPr>
        <p:spPr>
          <a:xfrm>
            <a:off x="7232666" y="2617423"/>
            <a:ext cx="216116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eorgia" panose="02040502050405020303" pitchFamily="18" charset="0"/>
              </a:rPr>
              <a:t>Enhanced ECHO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79D5FC3-E24D-45C0-AF6E-219807679F9F}"/>
              </a:ext>
            </a:extLst>
          </p:cNvPr>
          <p:cNvSpPr/>
          <p:nvPr/>
        </p:nvSpPr>
        <p:spPr>
          <a:xfrm>
            <a:off x="3382423" y="3291111"/>
            <a:ext cx="3778706" cy="1593684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箭头: 上下 53">
            <a:extLst>
              <a:ext uri="{FF2B5EF4-FFF2-40B4-BE49-F238E27FC236}">
                <a16:creationId xmlns:a16="http://schemas.microsoft.com/office/drawing/2014/main" id="{B5FAD900-D50C-4E6B-B840-C2AA8C36517D}"/>
              </a:ext>
            </a:extLst>
          </p:cNvPr>
          <p:cNvSpPr/>
          <p:nvPr/>
        </p:nvSpPr>
        <p:spPr>
          <a:xfrm rot="2538014">
            <a:off x="6432878" y="2796842"/>
            <a:ext cx="416560" cy="2402068"/>
          </a:xfrm>
          <a:prstGeom prst="up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箭头: 上下 54">
            <a:extLst>
              <a:ext uri="{FF2B5EF4-FFF2-40B4-BE49-F238E27FC236}">
                <a16:creationId xmlns:a16="http://schemas.microsoft.com/office/drawing/2014/main" id="{05EC3EF7-46F5-449D-8F25-49B5988E3AEF}"/>
              </a:ext>
            </a:extLst>
          </p:cNvPr>
          <p:cNvSpPr/>
          <p:nvPr/>
        </p:nvSpPr>
        <p:spPr>
          <a:xfrm>
            <a:off x="8340417" y="3099444"/>
            <a:ext cx="416560" cy="1774606"/>
          </a:xfrm>
          <a:prstGeom prst="up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1F79044-8986-44C3-B1FA-AC2655505342}"/>
              </a:ext>
            </a:extLst>
          </p:cNvPr>
          <p:cNvSpPr/>
          <p:nvPr/>
        </p:nvSpPr>
        <p:spPr>
          <a:xfrm>
            <a:off x="4929126" y="3635822"/>
            <a:ext cx="150073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Georgia" panose="02040502050405020303" pitchFamily="18" charset="0"/>
              </a:rPr>
              <a:t>ECHO-LOS</a:t>
            </a:r>
            <a:endParaRPr lang="zh-CN" altLang="en-US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D4CDA801-51C7-4E5C-A9DB-DB5A45E37E7C}"/>
              </a:ext>
            </a:extLst>
          </p:cNvPr>
          <p:cNvSpPr/>
          <p:nvPr/>
        </p:nvSpPr>
        <p:spPr>
          <a:xfrm>
            <a:off x="8828226" y="3617415"/>
            <a:ext cx="173477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Georgia" panose="02040502050405020303" pitchFamily="18" charset="0"/>
              </a:rPr>
              <a:t>ECHO-ECHO</a:t>
            </a:r>
            <a:endParaRPr lang="zh-CN" altLang="en-US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51959F87-E72F-42DE-BD63-7D271FDEB02C}"/>
              </a:ext>
            </a:extLst>
          </p:cNvPr>
          <p:cNvSpPr/>
          <p:nvPr/>
        </p:nvSpPr>
        <p:spPr>
          <a:xfrm>
            <a:off x="9446282" y="4888180"/>
            <a:ext cx="2738864" cy="117633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B636366-5E69-44CF-869A-87E44AB1D0D7}"/>
              </a:ext>
            </a:extLst>
          </p:cNvPr>
          <p:cNvGrpSpPr/>
          <p:nvPr/>
        </p:nvGrpSpPr>
        <p:grpSpPr>
          <a:xfrm>
            <a:off x="1592608" y="1868737"/>
            <a:ext cx="9390673" cy="4178243"/>
            <a:chOff x="2179578" y="2095573"/>
            <a:chExt cx="8716863" cy="3878441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9E5A0386-AC5A-458E-B1A4-E942D1942AC4}"/>
                </a:ext>
              </a:extLst>
            </p:cNvPr>
            <p:cNvGrpSpPr/>
            <p:nvPr/>
          </p:nvGrpSpPr>
          <p:grpSpPr>
            <a:xfrm>
              <a:off x="2181089" y="3056513"/>
              <a:ext cx="8715352" cy="2917501"/>
              <a:chOff x="1792356" y="2439054"/>
              <a:chExt cx="8715352" cy="2917501"/>
            </a:xfrm>
          </p:grpSpPr>
          <p:pic>
            <p:nvPicPr>
              <p:cNvPr id="59" name="图片 58">
                <a:extLst>
                  <a:ext uri="{FF2B5EF4-FFF2-40B4-BE49-F238E27FC236}">
                    <a16:creationId xmlns:a16="http://schemas.microsoft.com/office/drawing/2014/main" id="{BF2EB8E8-D6E1-449D-9EA9-2B9AC56C60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927" b="34198"/>
              <a:stretch/>
            </p:blipFill>
            <p:spPr>
              <a:xfrm>
                <a:off x="1792356" y="2439055"/>
                <a:ext cx="8715352" cy="2917500"/>
              </a:xfrm>
              <a:prstGeom prst="rect">
                <a:avLst/>
              </a:prstGeom>
            </p:spPr>
          </p:pic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80CBCF29-EA53-437F-B606-2E0C55E2F5D2}"/>
                  </a:ext>
                </a:extLst>
              </p:cNvPr>
              <p:cNvSpPr/>
              <p:nvPr/>
            </p:nvSpPr>
            <p:spPr>
              <a:xfrm>
                <a:off x="5443334" y="2439054"/>
                <a:ext cx="2583066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455EACCD-5697-4FE5-B5BB-55008B9E1CF6}"/>
                </a:ext>
              </a:extLst>
            </p:cNvPr>
            <p:cNvGrpSpPr/>
            <p:nvPr/>
          </p:nvGrpSpPr>
          <p:grpSpPr>
            <a:xfrm>
              <a:off x="2179578" y="2095573"/>
              <a:ext cx="8715352" cy="1066980"/>
              <a:chOff x="1937545" y="2449281"/>
              <a:chExt cx="8715352" cy="1066980"/>
            </a:xfrm>
          </p:grpSpPr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94356777-F7A1-4E2A-A0E9-6904734430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0171"/>
              <a:stretch/>
            </p:blipFill>
            <p:spPr>
              <a:xfrm>
                <a:off x="1937545" y="2449281"/>
                <a:ext cx="8715352" cy="1066980"/>
              </a:xfrm>
              <a:prstGeom prst="rect">
                <a:avLst/>
              </a:prstGeom>
            </p:spPr>
          </p:pic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7072AA51-D254-40B2-9FC0-78A24F30B9A0}"/>
                  </a:ext>
                </a:extLst>
              </p:cNvPr>
              <p:cNvSpPr/>
              <p:nvPr/>
            </p:nvSpPr>
            <p:spPr>
              <a:xfrm>
                <a:off x="2880916" y="2460979"/>
                <a:ext cx="2583066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1AD8F8F8-5A14-4F93-8337-CD7794788C2A}"/>
                </a:ext>
              </a:extLst>
            </p:cNvPr>
            <p:cNvSpPr/>
            <p:nvPr/>
          </p:nvSpPr>
          <p:spPr>
            <a:xfrm>
              <a:off x="3223086" y="2603244"/>
              <a:ext cx="258306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092F90C2-C2CF-48BE-9862-2ECF825B70C1}"/>
              </a:ext>
            </a:extLst>
          </p:cNvPr>
          <p:cNvSpPr/>
          <p:nvPr/>
        </p:nvSpPr>
        <p:spPr>
          <a:xfrm>
            <a:off x="0" y="633813"/>
            <a:ext cx="12192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Step 1: Homologous Identification of DoA</a:t>
            </a:r>
            <a:endParaRPr lang="zh-CN" altLang="en-US" sz="20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D477FB0-F8A6-2E41-8FF5-8D19967A7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4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6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Solution #2: DoA Estimation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CC23A1F-EFC2-4E4C-8548-EC08C194D339}"/>
              </a:ext>
            </a:extLst>
          </p:cNvPr>
          <p:cNvGrpSpPr/>
          <p:nvPr/>
        </p:nvGrpSpPr>
        <p:grpSpPr>
          <a:xfrm>
            <a:off x="2932171" y="1450554"/>
            <a:ext cx="6755838" cy="808574"/>
            <a:chOff x="6188988" y="2373643"/>
            <a:chExt cx="5371648" cy="999325"/>
          </a:xfrm>
        </p:grpSpPr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EBE62FB6-1204-4E0E-A27F-1546BA2E84E0}"/>
                </a:ext>
              </a:extLst>
            </p:cNvPr>
            <p:cNvSpPr/>
            <p:nvPr/>
          </p:nvSpPr>
          <p:spPr>
            <a:xfrm>
              <a:off x="6188988" y="2373643"/>
              <a:ext cx="5181921" cy="99932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Rectangle 24">
              <a:extLst>
                <a:ext uri="{FF2B5EF4-FFF2-40B4-BE49-F238E27FC236}">
                  <a16:creationId xmlns:a16="http://schemas.microsoft.com/office/drawing/2014/main" id="{7C79ED24-910D-425F-B538-854CEDA1F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8715" y="2608182"/>
              <a:ext cx="5181921" cy="608615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/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ECHO is a </a:t>
              </a:r>
              <a:r>
                <a:rPr lang="en-US" altLang="zh-CN" sz="16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delayed version </a:t>
              </a:r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of the LOS path. </a:t>
              </a:r>
            </a:p>
            <a:p>
              <a:pPr lvl="0"/>
              <a:r>
                <a:rPr lang="en-US" altLang="zh-CN" sz="1600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Two paths, coming from the same source, are </a:t>
              </a:r>
              <a:r>
                <a:rPr lang="en-US" altLang="zh-CN" sz="1600" b="1" dirty="0">
                  <a:solidFill>
                    <a:srgbClr val="FF0000"/>
                  </a:solidFill>
                  <a:latin typeface="Georgia" panose="02040502050405020303" pitchFamily="18" charset="0"/>
                </a:rPr>
                <a:t>coherent</a:t>
              </a:r>
              <a:endParaRPr kumimoji="0" lang="en-US" altLang="zh-CN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1A0A49-2886-4D7F-A43A-32ECDFB4D39E}"/>
                  </a:ext>
                </a:extLst>
              </p:cNvPr>
              <p:cNvSpPr txBox="1"/>
              <p:nvPr/>
            </p:nvSpPr>
            <p:spPr>
              <a:xfrm>
                <a:off x="3407464" y="3341568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F1A0A49-2886-4D7F-A43A-32ECDFB4D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3341568"/>
                <a:ext cx="3778705" cy="276999"/>
              </a:xfrm>
              <a:prstGeom prst="rect">
                <a:avLst/>
              </a:prstGeom>
              <a:blipFill>
                <a:blip r:embed="rId3"/>
                <a:stretch>
                  <a:fillRect l="-2258" b="-2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39CF5E5-5DD2-45C7-B278-DE9F17A1DDFE}"/>
                  </a:ext>
                </a:extLst>
              </p:cNvPr>
              <p:cNvSpPr txBox="1"/>
              <p:nvPr/>
            </p:nvSpPr>
            <p:spPr>
              <a:xfrm>
                <a:off x="2978345" y="4528196"/>
                <a:ext cx="416205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439CF5E5-5DD2-45C7-B278-DE9F17A1D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345" y="4528196"/>
                <a:ext cx="4162058" cy="276999"/>
              </a:xfrm>
              <a:prstGeom prst="rect">
                <a:avLst/>
              </a:prstGeom>
              <a:blipFill>
                <a:blip r:embed="rId4"/>
                <a:stretch>
                  <a:fillRect t="-222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991FA83-2C8C-4477-B65E-D06D3034DEED}"/>
                  </a:ext>
                </a:extLst>
              </p:cNvPr>
              <p:cNvSpPr txBox="1"/>
              <p:nvPr/>
            </p:nvSpPr>
            <p:spPr>
              <a:xfrm>
                <a:off x="3407464" y="5107487"/>
                <a:ext cx="335012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991FA83-2C8C-4477-B65E-D06D3034D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5107487"/>
                <a:ext cx="3350121" cy="276999"/>
              </a:xfrm>
              <a:prstGeom prst="rect">
                <a:avLst/>
              </a:prstGeom>
              <a:blipFill>
                <a:blip r:embed="rId5"/>
                <a:stretch>
                  <a:fillRect l="-2182" t="-2222" b="-3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C854AB-1915-4F7B-A22D-7B715E3223CE}"/>
                  </a:ext>
                </a:extLst>
              </p:cNvPr>
              <p:cNvSpPr txBox="1"/>
              <p:nvPr/>
            </p:nvSpPr>
            <p:spPr>
              <a:xfrm>
                <a:off x="3407464" y="3934882"/>
                <a:ext cx="3535638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altLang="zh-CN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d>
                        <m:dPr>
                          <m:ctrlP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𝒄𝒐𝒔</m:t>
                          </m:r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d>
                    </m:oMath>
                  </m:oMathPara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ECC854AB-1915-4F7B-A22D-7B715E322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7464" y="3934882"/>
                <a:ext cx="3535638" cy="276999"/>
              </a:xfrm>
              <a:prstGeom prst="rect">
                <a:avLst/>
              </a:prstGeom>
              <a:blipFill>
                <a:blip r:embed="rId6"/>
                <a:stretch>
                  <a:fillRect l="-2414" t="-2174" b="-326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>
            <a:extLst>
              <a:ext uri="{FF2B5EF4-FFF2-40B4-BE49-F238E27FC236}">
                <a16:creationId xmlns:a16="http://schemas.microsoft.com/office/drawing/2014/main" id="{5CF6E761-91DE-47D3-B08A-2DEF9FF147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79" y="2227167"/>
            <a:ext cx="3298828" cy="3656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CCC19AA-AE94-4894-98E0-10E148534935}"/>
                  </a:ext>
                </a:extLst>
              </p:cNvPr>
              <p:cNvSpPr txBox="1"/>
              <p:nvPr/>
            </p:nvSpPr>
            <p:spPr>
              <a:xfrm>
                <a:off x="6958342" y="3341567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7CCC19AA-AE94-4894-98E0-10E148534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342" y="3341567"/>
                <a:ext cx="3778705" cy="276999"/>
              </a:xfrm>
              <a:prstGeom prst="rect">
                <a:avLst/>
              </a:prstGeom>
              <a:blipFill>
                <a:blip r:embed="rId8"/>
                <a:stretch>
                  <a:fillRect l="-3710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9A8952-F3E7-4F26-BC89-48662822A57F}"/>
                  </a:ext>
                </a:extLst>
              </p:cNvPr>
              <p:cNvSpPr txBox="1"/>
              <p:nvPr/>
            </p:nvSpPr>
            <p:spPr>
              <a:xfrm>
                <a:off x="6975099" y="3933110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9A8952-F3E7-4F26-BC89-48662822A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099" y="3933110"/>
                <a:ext cx="3778705" cy="276999"/>
              </a:xfrm>
              <a:prstGeom prst="rect">
                <a:avLst/>
              </a:prstGeom>
              <a:blipFill>
                <a:blip r:embed="rId9"/>
                <a:stretch>
                  <a:fillRect l="-3710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DDF101-322F-42A5-BFEC-E3840E2F9190}"/>
                  </a:ext>
                </a:extLst>
              </p:cNvPr>
              <p:cNvSpPr txBox="1"/>
              <p:nvPr/>
            </p:nvSpPr>
            <p:spPr>
              <a:xfrm>
                <a:off x="6991856" y="4524653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9DDF101-322F-42A5-BFEC-E3840E2F91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856" y="4524653"/>
                <a:ext cx="3778705" cy="276999"/>
              </a:xfrm>
              <a:prstGeom prst="rect">
                <a:avLst/>
              </a:prstGeom>
              <a:blipFill>
                <a:blip r:embed="rId10"/>
                <a:stretch>
                  <a:fillRect l="-3871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E54F32-8245-4953-940D-AB5ADEA2F977}"/>
                  </a:ext>
                </a:extLst>
              </p:cNvPr>
              <p:cNvSpPr txBox="1"/>
              <p:nvPr/>
            </p:nvSpPr>
            <p:spPr>
              <a:xfrm>
                <a:off x="7008613" y="5116196"/>
                <a:ext cx="377870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𝒄𝒐𝒔</m:t>
                        </m:r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𝜽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d>
                  </m:oMath>
                </a14:m>
                <a:endParaRPr lang="zh-CN" alt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49E54F32-8245-4953-940D-AB5ADEA2F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8613" y="5116196"/>
                <a:ext cx="3778705" cy="276999"/>
              </a:xfrm>
              <a:prstGeom prst="rect">
                <a:avLst/>
              </a:prstGeom>
              <a:blipFill>
                <a:blip r:embed="rId11"/>
                <a:stretch>
                  <a:fillRect l="-3871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054AD219-44DC-4752-8770-603441C94565}"/>
              </a:ext>
            </a:extLst>
          </p:cNvPr>
          <p:cNvSpPr/>
          <p:nvPr/>
        </p:nvSpPr>
        <p:spPr>
          <a:xfrm>
            <a:off x="4201610" y="3102015"/>
            <a:ext cx="2555974" cy="254643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EC6D900-0474-44EB-B60C-4D733EDC25CB}"/>
              </a:ext>
            </a:extLst>
          </p:cNvPr>
          <p:cNvSpPr/>
          <p:nvPr/>
        </p:nvSpPr>
        <p:spPr>
          <a:xfrm>
            <a:off x="5138797" y="5695183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accent1"/>
                </a:solidFill>
                <a:latin typeface="Georgia" panose="02040502050405020303" pitchFamily="18" charset="0"/>
              </a:rPr>
              <a:t>LOS</a:t>
            </a:r>
            <a:endParaRPr lang="zh-CN" altLang="en-US" dirty="0">
              <a:solidFill>
                <a:schemeClr val="accent1"/>
              </a:solidFill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1BE6FAEB-8A90-47FD-9536-49E4D9BA56DA}"/>
              </a:ext>
            </a:extLst>
          </p:cNvPr>
          <p:cNvSpPr/>
          <p:nvPr/>
        </p:nvSpPr>
        <p:spPr>
          <a:xfrm>
            <a:off x="7242970" y="3102015"/>
            <a:ext cx="2608376" cy="2546431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8E36EBC6-72A8-4386-997D-5BC086153290}"/>
              </a:ext>
            </a:extLst>
          </p:cNvPr>
          <p:cNvSpPr/>
          <p:nvPr/>
        </p:nvSpPr>
        <p:spPr>
          <a:xfrm>
            <a:off x="8196232" y="5695183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eorgia" panose="02040502050405020303" pitchFamily="18" charset="0"/>
              </a:rPr>
              <a:t>ECHO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FE8ED7E-E280-48A1-9390-9BBC46E822C2}"/>
              </a:ext>
            </a:extLst>
          </p:cNvPr>
          <p:cNvSpPr txBox="1"/>
          <p:nvPr/>
        </p:nvSpPr>
        <p:spPr>
          <a:xfrm>
            <a:off x="10104421" y="3343301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D85D9B9-6F80-4C57-BA7D-C0A863011491}"/>
              </a:ext>
            </a:extLst>
          </p:cNvPr>
          <p:cNvSpPr txBox="1"/>
          <p:nvPr/>
        </p:nvSpPr>
        <p:spPr>
          <a:xfrm>
            <a:off x="10104421" y="3912854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86C23EA-32A1-4CDB-89AC-A7F348BD48A0}"/>
              </a:ext>
            </a:extLst>
          </p:cNvPr>
          <p:cNvSpPr txBox="1"/>
          <p:nvPr/>
        </p:nvSpPr>
        <p:spPr>
          <a:xfrm>
            <a:off x="10104421" y="4528196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C425B86D-3962-45A8-A24A-79EFD0BB6CA8}"/>
              </a:ext>
            </a:extLst>
          </p:cNvPr>
          <p:cNvSpPr txBox="1"/>
          <p:nvPr/>
        </p:nvSpPr>
        <p:spPr>
          <a:xfrm>
            <a:off x="10104421" y="5124487"/>
            <a:ext cx="377870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b="1" dirty="0">
                <a:solidFill>
                  <a:schemeClr val="tx1"/>
                </a:solidFill>
              </a:rPr>
              <a:t>+ </a:t>
            </a:r>
            <a:r>
              <a:rPr lang="en-US" altLang="zh-CN" b="1" dirty="0"/>
              <a:t>…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箭头: 圆角右 2">
            <a:extLst>
              <a:ext uri="{FF2B5EF4-FFF2-40B4-BE49-F238E27FC236}">
                <a16:creationId xmlns:a16="http://schemas.microsoft.com/office/drawing/2014/main" id="{E4CE8736-BEFF-49BF-A352-5E98F7A29F00}"/>
              </a:ext>
            </a:extLst>
          </p:cNvPr>
          <p:cNvSpPr/>
          <p:nvPr/>
        </p:nvSpPr>
        <p:spPr>
          <a:xfrm rot="16200000">
            <a:off x="3849783" y="931351"/>
            <a:ext cx="1236274" cy="4910448"/>
          </a:xfrm>
          <a:prstGeom prst="bentArrow">
            <a:avLst>
              <a:gd name="adj1" fmla="val 25000"/>
              <a:gd name="adj2" fmla="val 21175"/>
              <a:gd name="adj3" fmla="val 25000"/>
              <a:gd name="adj4" fmla="val 43750"/>
            </a:avLst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276D1801-6983-421E-9D66-809257ABBF89}"/>
                  </a:ext>
                </a:extLst>
              </p:cNvPr>
              <p:cNvSpPr/>
              <p:nvPr/>
            </p:nvSpPr>
            <p:spPr>
              <a:xfrm>
                <a:off x="1844286" y="1904386"/>
                <a:ext cx="2267947" cy="553998"/>
              </a:xfrm>
              <a:prstGeom prst="round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Compensate</a:t>
                </a:r>
              </a:p>
              <a:p>
                <a:pPr algn="ctr"/>
                <a:r>
                  <a:rPr lang="en-US" altLang="zh-CN" sz="1600" b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Delay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zh-CN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zh-CN" altLang="en-US" sz="1600" b="1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276D1801-6983-421E-9D66-809257ABBF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286" y="1904386"/>
                <a:ext cx="2267947" cy="553998"/>
              </a:xfrm>
              <a:prstGeom prst="roundRect">
                <a:avLst/>
              </a:prstGeom>
              <a:blipFill>
                <a:blip r:embed="rId12"/>
                <a:stretch>
                  <a:fillRect t="-3158" b="-13684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矩形 36">
            <a:extLst>
              <a:ext uri="{FF2B5EF4-FFF2-40B4-BE49-F238E27FC236}">
                <a16:creationId xmlns:a16="http://schemas.microsoft.com/office/drawing/2014/main" id="{4814AFDC-736C-4D51-A0A0-F38264C05C55}"/>
              </a:ext>
            </a:extLst>
          </p:cNvPr>
          <p:cNvSpPr/>
          <p:nvPr/>
        </p:nvSpPr>
        <p:spPr>
          <a:xfrm>
            <a:off x="0" y="640800"/>
            <a:ext cx="3395663" cy="6217200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6D9A0AE0-21D1-479C-9CC5-CA0C47360DC2}"/>
              </a:ext>
            </a:extLst>
          </p:cNvPr>
          <p:cNvGrpSpPr/>
          <p:nvPr/>
        </p:nvGrpSpPr>
        <p:grpSpPr>
          <a:xfrm>
            <a:off x="4848762" y="1835752"/>
            <a:ext cx="660805" cy="660805"/>
            <a:chOff x="18113422" y="3142217"/>
            <a:chExt cx="808574" cy="808574"/>
          </a:xfrm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9BCFA4D1-CC18-46FF-BFBF-DA9B1CFCA3C9}"/>
                </a:ext>
              </a:extLst>
            </p:cNvPr>
            <p:cNvSpPr/>
            <p:nvPr/>
          </p:nvSpPr>
          <p:spPr>
            <a:xfrm>
              <a:off x="18113422" y="3142217"/>
              <a:ext cx="808574" cy="80857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60910098-7DE6-4408-963D-C426A01C37BB}"/>
                    </a:ext>
                  </a:extLst>
                </p:cNvPr>
                <p:cNvSpPr txBox="1"/>
                <p:nvPr/>
              </p:nvSpPr>
              <p:spPr>
                <a:xfrm>
                  <a:off x="18280638" y="3223567"/>
                  <a:ext cx="474138" cy="5803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3200" b="1" i="1" smtClean="0">
                            <a:latin typeface="Cambria Math" panose="02040503050406030204" pitchFamily="18" charset="0"/>
                          </a:rPr>
                          <m:t>∑</m:t>
                        </m:r>
                      </m:oMath>
                    </m:oMathPara>
                  </a14:m>
                  <a:endParaRPr lang="zh-CN" altLang="en-US" sz="4000" b="1" dirty="0"/>
                </a:p>
              </p:txBody>
            </p:sp>
          </mc:Choice>
          <mc:Fallback xmlns="">
            <p:sp>
              <p:nvSpPr>
                <p:cNvPr id="45" name="文本框 44">
                  <a:extLst>
                    <a:ext uri="{FF2B5EF4-FFF2-40B4-BE49-F238E27FC236}">
                      <a16:creationId xmlns:a16="http://schemas.microsoft.com/office/drawing/2014/main" id="{60910098-7DE6-4408-963D-C426A01C37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80638" y="3223567"/>
                  <a:ext cx="474138" cy="5803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7" name="箭头: 下 46">
            <a:extLst>
              <a:ext uri="{FF2B5EF4-FFF2-40B4-BE49-F238E27FC236}">
                <a16:creationId xmlns:a16="http://schemas.microsoft.com/office/drawing/2014/main" id="{FC9B093C-7459-4195-85BA-8F7C16854172}"/>
              </a:ext>
            </a:extLst>
          </p:cNvPr>
          <p:cNvSpPr/>
          <p:nvPr/>
        </p:nvSpPr>
        <p:spPr>
          <a:xfrm rot="16200000">
            <a:off x="4356660" y="2036611"/>
            <a:ext cx="267747" cy="324410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A9B95A16-8270-47ED-A590-B530689AC92F}"/>
              </a:ext>
            </a:extLst>
          </p:cNvPr>
          <p:cNvSpPr/>
          <p:nvPr/>
        </p:nvSpPr>
        <p:spPr>
          <a:xfrm>
            <a:off x="4466153" y="2557954"/>
            <a:ext cx="1534394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Constructive</a:t>
            </a:r>
          </a:p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Combine</a:t>
            </a:r>
            <a:endParaRPr lang="zh-CN" altLang="en-US" sz="1600" dirty="0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999411A2-8165-41F6-8CF6-6A35B9B43D6F}"/>
              </a:ext>
            </a:extLst>
          </p:cNvPr>
          <p:cNvSpPr/>
          <p:nvPr/>
        </p:nvSpPr>
        <p:spPr>
          <a:xfrm>
            <a:off x="3397303" y="649819"/>
            <a:ext cx="8794697" cy="2645011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91225A1-B497-45D0-B17E-2F98A0525161}"/>
              </a:ext>
            </a:extLst>
          </p:cNvPr>
          <p:cNvSpPr/>
          <p:nvPr/>
        </p:nvSpPr>
        <p:spPr>
          <a:xfrm>
            <a:off x="3390707" y="6064515"/>
            <a:ext cx="8794439" cy="79348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0" name="箭头: 下 49">
            <a:extLst>
              <a:ext uri="{FF2B5EF4-FFF2-40B4-BE49-F238E27FC236}">
                <a16:creationId xmlns:a16="http://schemas.microsoft.com/office/drawing/2014/main" id="{C1184F9C-1764-468E-B150-AD7BB3CBDB7A}"/>
              </a:ext>
            </a:extLst>
          </p:cNvPr>
          <p:cNvSpPr/>
          <p:nvPr/>
        </p:nvSpPr>
        <p:spPr>
          <a:xfrm rot="16200000">
            <a:off x="5782349" y="2066676"/>
            <a:ext cx="267747" cy="297704"/>
          </a:xfrm>
          <a:prstGeom prst="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1479C04F-4E06-49D1-BC91-A52DF8E861E3}"/>
              </a:ext>
            </a:extLst>
          </p:cNvPr>
          <p:cNvSpPr/>
          <p:nvPr/>
        </p:nvSpPr>
        <p:spPr>
          <a:xfrm>
            <a:off x="7158848" y="3291992"/>
            <a:ext cx="5033152" cy="1593684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6EB6F4B7-E747-445D-90D2-4AEF98972E7C}"/>
                  </a:ext>
                </a:extLst>
              </p:cNvPr>
              <p:cNvSpPr/>
              <p:nvPr/>
            </p:nvSpPr>
            <p:spPr>
              <a:xfrm>
                <a:off x="6322878" y="2010618"/>
                <a:ext cx="3297368" cy="4132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altLang="zh-CN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acc>
                      </m:sub>
                    </m:sSub>
                    <m:d>
                      <m:d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altLang="zh-CN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sub>
                    </m:sSub>
                    <m:d>
                      <m:dPr>
                        <m:ctrlP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altLang="zh-CN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altLang="zh-CN" b="1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6EB6F4B7-E747-445D-90D2-4AEF98972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878" y="2010618"/>
                <a:ext cx="3297368" cy="413255"/>
              </a:xfrm>
              <a:prstGeom prst="rect">
                <a:avLst/>
              </a:prstGeom>
              <a:blipFill>
                <a:blip r:embed="rId14"/>
                <a:stretch>
                  <a:fillRect t="-7353" b="-13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矩形 51">
            <a:extLst>
              <a:ext uri="{FF2B5EF4-FFF2-40B4-BE49-F238E27FC236}">
                <a16:creationId xmlns:a16="http://schemas.microsoft.com/office/drawing/2014/main" id="{9E649784-2BBE-4066-8E64-2FB28253B9DE}"/>
              </a:ext>
            </a:extLst>
          </p:cNvPr>
          <p:cNvSpPr/>
          <p:nvPr/>
        </p:nvSpPr>
        <p:spPr>
          <a:xfrm>
            <a:off x="7232666" y="2617423"/>
            <a:ext cx="216116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Georgia" panose="02040502050405020303" pitchFamily="18" charset="0"/>
              </a:rPr>
              <a:t>Enhanced ECHO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F79D5FC3-E24D-45C0-AF6E-219807679F9F}"/>
              </a:ext>
            </a:extLst>
          </p:cNvPr>
          <p:cNvSpPr/>
          <p:nvPr/>
        </p:nvSpPr>
        <p:spPr>
          <a:xfrm>
            <a:off x="3382423" y="3291111"/>
            <a:ext cx="3778706" cy="1593684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4" name="箭头: 上下 53">
            <a:extLst>
              <a:ext uri="{FF2B5EF4-FFF2-40B4-BE49-F238E27FC236}">
                <a16:creationId xmlns:a16="http://schemas.microsoft.com/office/drawing/2014/main" id="{B5FAD900-D50C-4E6B-B840-C2AA8C36517D}"/>
              </a:ext>
            </a:extLst>
          </p:cNvPr>
          <p:cNvSpPr/>
          <p:nvPr/>
        </p:nvSpPr>
        <p:spPr>
          <a:xfrm rot="2538014">
            <a:off x="6432878" y="2796842"/>
            <a:ext cx="416560" cy="2402068"/>
          </a:xfrm>
          <a:prstGeom prst="up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箭头: 上下 54">
            <a:extLst>
              <a:ext uri="{FF2B5EF4-FFF2-40B4-BE49-F238E27FC236}">
                <a16:creationId xmlns:a16="http://schemas.microsoft.com/office/drawing/2014/main" id="{05EC3EF7-46F5-449D-8F25-49B5988E3AEF}"/>
              </a:ext>
            </a:extLst>
          </p:cNvPr>
          <p:cNvSpPr/>
          <p:nvPr/>
        </p:nvSpPr>
        <p:spPr>
          <a:xfrm>
            <a:off x="8340417" y="3099444"/>
            <a:ext cx="416560" cy="1774606"/>
          </a:xfrm>
          <a:prstGeom prst="upDownArrow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51F79044-8986-44C3-B1FA-AC2655505342}"/>
              </a:ext>
            </a:extLst>
          </p:cNvPr>
          <p:cNvSpPr/>
          <p:nvPr/>
        </p:nvSpPr>
        <p:spPr>
          <a:xfrm>
            <a:off x="4929126" y="3635822"/>
            <a:ext cx="150073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Georgia" panose="02040502050405020303" pitchFamily="18" charset="0"/>
              </a:rPr>
              <a:t>ECHO-LOS</a:t>
            </a:r>
            <a:endParaRPr lang="zh-CN" altLang="en-US" dirty="0"/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D4CDA801-51C7-4E5C-A9DB-DB5A45E37E7C}"/>
              </a:ext>
            </a:extLst>
          </p:cNvPr>
          <p:cNvSpPr/>
          <p:nvPr/>
        </p:nvSpPr>
        <p:spPr>
          <a:xfrm>
            <a:off x="8828226" y="3617415"/>
            <a:ext cx="173477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Georgia" panose="02040502050405020303" pitchFamily="18" charset="0"/>
              </a:rPr>
              <a:t>ECHO-ECHO</a:t>
            </a:r>
            <a:endParaRPr lang="zh-CN" altLang="en-US" dirty="0"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51959F87-E72F-42DE-BD63-7D271FDEB02C}"/>
              </a:ext>
            </a:extLst>
          </p:cNvPr>
          <p:cNvSpPr/>
          <p:nvPr/>
        </p:nvSpPr>
        <p:spPr>
          <a:xfrm>
            <a:off x="9446282" y="4888180"/>
            <a:ext cx="2738864" cy="117633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9B636366-5E69-44CF-869A-87E44AB1D0D7}"/>
              </a:ext>
            </a:extLst>
          </p:cNvPr>
          <p:cNvGrpSpPr/>
          <p:nvPr/>
        </p:nvGrpSpPr>
        <p:grpSpPr>
          <a:xfrm>
            <a:off x="1592608" y="1868737"/>
            <a:ext cx="9390673" cy="4178243"/>
            <a:chOff x="2179578" y="2095573"/>
            <a:chExt cx="8716863" cy="3878441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9E5A0386-AC5A-458E-B1A4-E942D1942AC4}"/>
                </a:ext>
              </a:extLst>
            </p:cNvPr>
            <p:cNvGrpSpPr/>
            <p:nvPr/>
          </p:nvGrpSpPr>
          <p:grpSpPr>
            <a:xfrm>
              <a:off x="2181089" y="3056513"/>
              <a:ext cx="8715352" cy="2917501"/>
              <a:chOff x="1792356" y="2439054"/>
              <a:chExt cx="8715352" cy="2917501"/>
            </a:xfrm>
          </p:grpSpPr>
          <p:pic>
            <p:nvPicPr>
              <p:cNvPr id="59" name="图片 58">
                <a:extLst>
                  <a:ext uri="{FF2B5EF4-FFF2-40B4-BE49-F238E27FC236}">
                    <a16:creationId xmlns:a16="http://schemas.microsoft.com/office/drawing/2014/main" id="{BF2EB8E8-D6E1-449D-9EA9-2B9AC56C60F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927" b="34198"/>
              <a:stretch/>
            </p:blipFill>
            <p:spPr>
              <a:xfrm>
                <a:off x="1792356" y="2439055"/>
                <a:ext cx="8715352" cy="2917500"/>
              </a:xfrm>
              <a:prstGeom prst="rect">
                <a:avLst/>
              </a:prstGeom>
            </p:spPr>
          </p:pic>
          <p:sp>
            <p:nvSpPr>
              <p:cNvPr id="60" name="矩形 59">
                <a:extLst>
                  <a:ext uri="{FF2B5EF4-FFF2-40B4-BE49-F238E27FC236}">
                    <a16:creationId xmlns:a16="http://schemas.microsoft.com/office/drawing/2014/main" id="{80CBCF29-EA53-437F-B606-2E0C55E2F5D2}"/>
                  </a:ext>
                </a:extLst>
              </p:cNvPr>
              <p:cNvSpPr/>
              <p:nvPr/>
            </p:nvSpPr>
            <p:spPr>
              <a:xfrm>
                <a:off x="5443334" y="2439054"/>
                <a:ext cx="2583066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455EACCD-5697-4FE5-B5BB-55008B9E1CF6}"/>
                </a:ext>
              </a:extLst>
            </p:cNvPr>
            <p:cNvGrpSpPr/>
            <p:nvPr/>
          </p:nvGrpSpPr>
          <p:grpSpPr>
            <a:xfrm>
              <a:off x="2179578" y="2095573"/>
              <a:ext cx="8715352" cy="1066980"/>
              <a:chOff x="1937545" y="2449281"/>
              <a:chExt cx="8715352" cy="1066980"/>
            </a:xfrm>
          </p:grpSpPr>
          <p:pic>
            <p:nvPicPr>
              <p:cNvPr id="62" name="图片 61">
                <a:extLst>
                  <a:ext uri="{FF2B5EF4-FFF2-40B4-BE49-F238E27FC236}">
                    <a16:creationId xmlns:a16="http://schemas.microsoft.com/office/drawing/2014/main" id="{94356777-F7A1-4E2A-A0E9-6904734430A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0171"/>
              <a:stretch/>
            </p:blipFill>
            <p:spPr>
              <a:xfrm>
                <a:off x="1937545" y="2449281"/>
                <a:ext cx="8715352" cy="1066980"/>
              </a:xfrm>
              <a:prstGeom prst="rect">
                <a:avLst/>
              </a:prstGeom>
            </p:spPr>
          </p:pic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7072AA51-D254-40B2-9FC0-78A24F30B9A0}"/>
                  </a:ext>
                </a:extLst>
              </p:cNvPr>
              <p:cNvSpPr/>
              <p:nvPr/>
            </p:nvSpPr>
            <p:spPr>
              <a:xfrm>
                <a:off x="2880916" y="2460979"/>
                <a:ext cx="2583066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4" name="矩形 63">
              <a:extLst>
                <a:ext uri="{FF2B5EF4-FFF2-40B4-BE49-F238E27FC236}">
                  <a16:creationId xmlns:a16="http://schemas.microsoft.com/office/drawing/2014/main" id="{1AD8F8F8-5A14-4F93-8337-CD7794788C2A}"/>
                </a:ext>
              </a:extLst>
            </p:cNvPr>
            <p:cNvSpPr/>
            <p:nvPr/>
          </p:nvSpPr>
          <p:spPr>
            <a:xfrm>
              <a:off x="3223086" y="2603244"/>
              <a:ext cx="258306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092F90C2-C2CF-48BE-9862-2ECF825B70C1}"/>
              </a:ext>
            </a:extLst>
          </p:cNvPr>
          <p:cNvSpPr/>
          <p:nvPr/>
        </p:nvSpPr>
        <p:spPr>
          <a:xfrm>
            <a:off x="0" y="633813"/>
            <a:ext cx="12192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Step 1: Homologous Identification of DoA</a:t>
            </a:r>
            <a:endParaRPr lang="zh-CN" altLang="en-US" sz="2000" dirty="0"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1A7229FE-E305-41E5-AEA0-0C7941C1E01B}"/>
              </a:ext>
            </a:extLst>
          </p:cNvPr>
          <p:cNvSpPr/>
          <p:nvPr/>
        </p:nvSpPr>
        <p:spPr>
          <a:xfrm>
            <a:off x="5981405" y="2678030"/>
            <a:ext cx="943594" cy="30930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矩形 66">
            <a:extLst>
              <a:ext uri="{FF2B5EF4-FFF2-40B4-BE49-F238E27FC236}">
                <a16:creationId xmlns:a16="http://schemas.microsoft.com/office/drawing/2014/main" id="{F950C7CF-BD82-428B-B38D-C62628E9AA63}"/>
              </a:ext>
            </a:extLst>
          </p:cNvPr>
          <p:cNvSpPr/>
          <p:nvPr/>
        </p:nvSpPr>
        <p:spPr>
          <a:xfrm>
            <a:off x="8237061" y="2663603"/>
            <a:ext cx="943594" cy="3093012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0882908-B756-0449-8D70-4A1F5B2F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22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Solution #2: DoA Estimation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9E5A0386-AC5A-458E-B1A4-E942D1942AC4}"/>
              </a:ext>
            </a:extLst>
          </p:cNvPr>
          <p:cNvGrpSpPr/>
          <p:nvPr/>
        </p:nvGrpSpPr>
        <p:grpSpPr>
          <a:xfrm>
            <a:off x="2761077" y="1120047"/>
            <a:ext cx="5602146" cy="5104140"/>
            <a:chOff x="2345584" y="490226"/>
            <a:chExt cx="7109730" cy="6287794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id="{BF2EB8E8-D6E1-449D-9EA9-2B9AC56C60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79" b="64156"/>
            <a:stretch/>
          </p:blipFill>
          <p:spPr>
            <a:xfrm>
              <a:off x="2345584" y="490226"/>
              <a:ext cx="7109730" cy="3190163"/>
            </a:xfrm>
            <a:prstGeom prst="rect">
              <a:avLst/>
            </a:prstGeom>
          </p:spPr>
        </p:pic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80CBCF29-EA53-437F-B606-2E0C55E2F5D2}"/>
                </a:ext>
              </a:extLst>
            </p:cNvPr>
            <p:cNvSpPr/>
            <p:nvPr/>
          </p:nvSpPr>
          <p:spPr>
            <a:xfrm>
              <a:off x="4966475" y="3680390"/>
              <a:ext cx="2880264" cy="3309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5" name="图片 64">
              <a:extLst>
                <a:ext uri="{FF2B5EF4-FFF2-40B4-BE49-F238E27FC236}">
                  <a16:creationId xmlns:a16="http://schemas.microsoft.com/office/drawing/2014/main" id="{6ACA5002-99D9-42F4-ADBA-6AC303AEB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7" t="39297" r="-207" b="34154"/>
            <a:stretch/>
          </p:blipFill>
          <p:spPr>
            <a:xfrm>
              <a:off x="2345584" y="4426867"/>
              <a:ext cx="7109730" cy="2351153"/>
            </a:xfrm>
            <a:prstGeom prst="rect">
              <a:avLst/>
            </a:prstGeom>
          </p:spPr>
        </p:pic>
      </p:grpSp>
      <p:sp>
        <p:nvSpPr>
          <p:cNvPr id="49" name="矩形 48">
            <a:extLst>
              <a:ext uri="{FF2B5EF4-FFF2-40B4-BE49-F238E27FC236}">
                <a16:creationId xmlns:a16="http://schemas.microsoft.com/office/drawing/2014/main" id="{092F90C2-C2CF-48BE-9862-2ECF825B70C1}"/>
              </a:ext>
            </a:extLst>
          </p:cNvPr>
          <p:cNvSpPr/>
          <p:nvPr/>
        </p:nvSpPr>
        <p:spPr>
          <a:xfrm>
            <a:off x="0" y="633813"/>
            <a:ext cx="12192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Step 1: Homologous Identification of DoA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70709D0F-75FF-454F-A5F5-ED8A995ED33E}"/>
                  </a:ext>
                </a:extLst>
              </p:cNvPr>
              <p:cNvSpPr/>
              <p:nvPr/>
            </p:nvSpPr>
            <p:spPr>
              <a:xfrm>
                <a:off x="3323586" y="3777659"/>
                <a:ext cx="495353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Enhanced Correlation Function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endParaRPr lang="en-US" altLang="zh-CN" b="1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66" name="矩形 65">
                <a:extLst>
                  <a:ext uri="{FF2B5EF4-FFF2-40B4-BE49-F238E27FC236}">
                    <a16:creationId xmlns:a16="http://schemas.microsoft.com/office/drawing/2014/main" id="{70709D0F-75FF-454F-A5F5-ED8A995ED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586" y="3777659"/>
                <a:ext cx="4953536" cy="369332"/>
              </a:xfrm>
              <a:prstGeom prst="rect">
                <a:avLst/>
              </a:prstGeom>
              <a:blipFill>
                <a:blip r:embed="rId4"/>
                <a:stretch>
                  <a:fillRect l="-984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E7FDF91E-0E0D-46A2-B117-847C36756CFE}"/>
                  </a:ext>
                </a:extLst>
              </p:cNvPr>
              <p:cNvSpPr/>
              <p:nvPr/>
            </p:nvSpPr>
            <p:spPr>
              <a:xfrm>
                <a:off x="3355185" y="6219248"/>
                <a:ext cx="50080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b="1" dirty="0">
                    <a:solidFill>
                      <a:schemeClr val="tx1"/>
                    </a:solidFill>
                    <a:latin typeface="Georgia" panose="02040502050405020303" pitchFamily="18" charset="0"/>
                  </a:rPr>
                  <a:t>Enhanced Correlation Function w.r.t.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altLang="zh-CN" b="1" dirty="0">
                  <a:solidFill>
                    <a:schemeClr val="tx1"/>
                  </a:solidFill>
                  <a:latin typeface="Georgia" panose="02040502050405020303" pitchFamily="18" charset="0"/>
                </a:endParaRPr>
              </a:p>
            </p:txBody>
          </p:sp>
        </mc:Choice>
        <mc:Fallback xmlns=""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E7FDF91E-0E0D-46A2-B117-847C36756C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185" y="6219248"/>
                <a:ext cx="5008038" cy="369332"/>
              </a:xfrm>
              <a:prstGeom prst="rect">
                <a:avLst/>
              </a:prstGeom>
              <a:blipFill>
                <a:blip r:embed="rId5"/>
                <a:stretch>
                  <a:fillRect l="-973"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097E8800-D248-450C-9013-AC6BDC4B0AB3}"/>
              </a:ext>
            </a:extLst>
          </p:cNvPr>
          <p:cNvSpPr/>
          <p:nvPr/>
        </p:nvSpPr>
        <p:spPr>
          <a:xfrm>
            <a:off x="3958542" y="1912321"/>
            <a:ext cx="1435261" cy="275294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07CCD61-FE37-45E2-909C-0F98F3686CAE}"/>
              </a:ext>
            </a:extLst>
          </p:cNvPr>
          <p:cNvSpPr/>
          <p:nvPr/>
        </p:nvSpPr>
        <p:spPr>
          <a:xfrm>
            <a:off x="5562150" y="4615300"/>
            <a:ext cx="1435261" cy="275294"/>
          </a:xfrm>
          <a:prstGeom prst="rect">
            <a:avLst/>
          </a:prstGeom>
          <a:solidFill>
            <a:schemeClr val="tx1">
              <a:lumMod val="95000"/>
              <a:lumOff val="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40A7AE-5321-624C-BB51-662620093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8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Solution #2: DoA Estimation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092F90C2-C2CF-48BE-9862-2ECF825B70C1}"/>
              </a:ext>
            </a:extLst>
          </p:cNvPr>
          <p:cNvSpPr/>
          <p:nvPr/>
        </p:nvSpPr>
        <p:spPr>
          <a:xfrm>
            <a:off x="0" y="633813"/>
            <a:ext cx="12192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Step 2: Discrimination between LOS and ECHO</a:t>
            </a:r>
            <a:endParaRPr lang="zh-CN" altLang="en-US" sz="20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E41163D-16E7-4247-B34E-63A0EDE5E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848" y="1429500"/>
            <a:ext cx="3462529" cy="3136350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EA65847-9DC1-4311-867E-C4F229C937AD}"/>
              </a:ext>
            </a:extLst>
          </p:cNvPr>
          <p:cNvSpPr/>
          <p:nvPr/>
        </p:nvSpPr>
        <p:spPr>
          <a:xfrm>
            <a:off x="4211441" y="4587527"/>
            <a:ext cx="3769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Reverse Ray-Tracing</a:t>
            </a:r>
            <a:endParaRPr lang="zh-CN" altLang="en-US" sz="200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3C640DB-79B4-429E-94E5-8845617791A6}"/>
              </a:ext>
            </a:extLst>
          </p:cNvPr>
          <p:cNvSpPr/>
          <p:nvPr/>
        </p:nvSpPr>
        <p:spPr>
          <a:xfrm>
            <a:off x="1730382" y="5380760"/>
            <a:ext cx="8731235" cy="92333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latin typeface="Georgia" panose="02040502050405020303" pitchFamily="18" charset="0"/>
              </a:rPr>
              <a:t>To ensure that LOS can intersect with ECHO , </a:t>
            </a:r>
          </a:p>
          <a:p>
            <a:pPr algn="ctr"/>
            <a:r>
              <a:rPr lang="en-US" altLang="zh-CN" dirty="0">
                <a:latin typeface="Georgia" panose="02040502050405020303" pitchFamily="18" charset="0"/>
              </a:rPr>
              <a:t>the absolute value of the slope of </a:t>
            </a:r>
            <a:r>
              <a:rPr lang="en-US" altLang="zh-CN" b="1" dirty="0">
                <a:solidFill>
                  <a:srgbClr val="0070C0"/>
                </a:solidFill>
                <a:latin typeface="Georgia" panose="02040502050405020303" pitchFamily="18" charset="0"/>
              </a:rPr>
              <a:t>LOS</a:t>
            </a:r>
            <a:r>
              <a:rPr lang="en-US" altLang="zh-CN" dirty="0">
                <a:latin typeface="Georgia" panose="02040502050405020303" pitchFamily="18" charset="0"/>
              </a:rPr>
              <a:t> should be smaller than that of </a:t>
            </a:r>
            <a:r>
              <a:rPr lang="en-US" altLang="zh-CN" b="1" dirty="0">
                <a:solidFill>
                  <a:srgbClr val="FF0000"/>
                </a:solidFill>
                <a:latin typeface="Georgia" panose="02040502050405020303" pitchFamily="18" charset="0"/>
              </a:rPr>
              <a:t>ECHO</a:t>
            </a:r>
            <a:r>
              <a:rPr lang="en-US" altLang="zh-CN" dirty="0">
                <a:latin typeface="Georgia" panose="02040502050405020303" pitchFamily="18" charset="0"/>
              </a:rPr>
              <a:t>. </a:t>
            </a:r>
          </a:p>
          <a:p>
            <a:pPr algn="ctr"/>
            <a:r>
              <a:rPr lang="en-US" altLang="zh-CN" dirty="0" err="1">
                <a:latin typeface="Georgia" panose="02040502050405020303" pitchFamily="18" charset="0"/>
              </a:rPr>
              <a:t>i</a:t>
            </a:r>
            <a:r>
              <a:rPr lang="en-US" altLang="zh-CN" dirty="0">
                <a:latin typeface="Georgia" panose="02040502050405020303" pitchFamily="18" charset="0"/>
              </a:rPr>
              <a:t>. e.</a:t>
            </a:r>
            <a:r>
              <a:rPr lang="zh-CN" altLang="en-US" dirty="0">
                <a:latin typeface="Georgia" panose="02040502050405020303" pitchFamily="18" charset="0"/>
              </a:rPr>
              <a:t>，</a:t>
            </a:r>
            <a:r>
              <a:rPr lang="en-US" altLang="zh-CN" dirty="0">
                <a:latin typeface="Georgia" panose="02040502050405020303" pitchFamily="18" charset="0"/>
              </a:rPr>
              <a:t> | tan </a:t>
            </a:r>
            <a:r>
              <a:rPr lang="en-US" altLang="zh-CN" b="1" dirty="0">
                <a:solidFill>
                  <a:schemeClr val="accent1"/>
                </a:solidFill>
                <a:latin typeface="Georgia" panose="02040502050405020303" pitchFamily="18" charset="0"/>
              </a:rPr>
              <a:t>θ1</a:t>
            </a:r>
            <a:r>
              <a:rPr lang="en-US" altLang="zh-CN" dirty="0">
                <a:latin typeface="Georgia" panose="02040502050405020303" pitchFamily="18" charset="0"/>
              </a:rPr>
              <a:t> | &lt; | tan </a:t>
            </a:r>
            <a:r>
              <a:rPr lang="en-US" altLang="zh-CN" b="1" dirty="0">
                <a:solidFill>
                  <a:srgbClr val="FF0000"/>
                </a:solidFill>
                <a:latin typeface="Georgia" panose="02040502050405020303" pitchFamily="18" charset="0"/>
              </a:rPr>
              <a:t>θ2</a:t>
            </a:r>
            <a:r>
              <a:rPr lang="en-US" altLang="zh-CN" dirty="0">
                <a:latin typeface="Georgia" panose="02040502050405020303" pitchFamily="18" charset="0"/>
              </a:rPr>
              <a:t> |.</a:t>
            </a:r>
            <a:endParaRPr lang="zh-CN" altLang="en-US" dirty="0">
              <a:latin typeface="Georgia" panose="02040502050405020303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D3D7E77-9405-43EC-8570-48061096383D}"/>
              </a:ext>
            </a:extLst>
          </p:cNvPr>
          <p:cNvSpPr/>
          <p:nvPr/>
        </p:nvSpPr>
        <p:spPr>
          <a:xfrm>
            <a:off x="4285847" y="3229336"/>
            <a:ext cx="3462529" cy="135819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75A49E-6B65-C946-88AC-ED3CE2DC5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11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Implementation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8A8A82-EF29-4D5C-BA53-AE735A0B0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03" y="1518775"/>
            <a:ext cx="6116320" cy="440973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BF4C3EE6-758A-4DB1-91A9-E3D703464D6D}"/>
              </a:ext>
            </a:extLst>
          </p:cNvPr>
          <p:cNvSpPr/>
          <p:nvPr/>
        </p:nvSpPr>
        <p:spPr>
          <a:xfrm>
            <a:off x="6507822" y="2532112"/>
            <a:ext cx="568417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sz="2000" b="1" dirty="0">
              <a:latin typeface="Georgia" panose="02040502050405020303" pitchFamily="18" charset="0"/>
            </a:endParaRPr>
          </a:p>
          <a:p>
            <a:r>
              <a:rPr lang="en-US" altLang="zh-CN" sz="2000" b="1" u="sng" dirty="0">
                <a:latin typeface="Georgia" panose="02040502050405020303" pitchFamily="18" charset="0"/>
              </a:rPr>
              <a:t>Key Settings</a:t>
            </a:r>
            <a:r>
              <a:rPr lang="zh-CN" altLang="en-US" sz="2000" b="1" u="sng" dirty="0">
                <a:latin typeface="Georgia" panose="02040502050405020303" pitchFamily="18" charset="0"/>
              </a:rPr>
              <a:t>：</a:t>
            </a:r>
            <a:endParaRPr lang="en-US" altLang="zh-CN" sz="2000" b="1" u="sng" dirty="0">
              <a:latin typeface="Georgia" panose="02040502050405020303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Georgia" panose="02040502050405020303" pitchFamily="18" charset="0"/>
              </a:rPr>
              <a:t>Inter-mic. Distance: 5cm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Georgia" panose="02040502050405020303" pitchFamily="18" charset="0"/>
              </a:rPr>
              <a:t>Sampling frequency</a:t>
            </a:r>
            <a:r>
              <a:rPr lang="zh-CN" altLang="en-US" sz="2000" dirty="0">
                <a:latin typeface="Georgia" panose="02040502050405020303" pitchFamily="18" charset="0"/>
              </a:rPr>
              <a:t>： </a:t>
            </a:r>
            <a:r>
              <a:rPr lang="en-US" altLang="zh-CN" sz="2000" dirty="0">
                <a:latin typeface="Georgia" panose="02040502050405020303" pitchFamily="18" charset="0"/>
              </a:rPr>
              <a:t>48KHz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Georgia" panose="02040502050405020303" pitchFamily="18" charset="0"/>
              </a:rPr>
              <a:t>Speed of sound</a:t>
            </a:r>
            <a:r>
              <a:rPr lang="zh-CN" altLang="en-US" sz="2000" dirty="0">
                <a:latin typeface="Georgia" panose="02040502050405020303" pitchFamily="18" charset="0"/>
              </a:rPr>
              <a:t>：</a:t>
            </a:r>
            <a:r>
              <a:rPr lang="en-US" altLang="zh-CN" sz="2000" dirty="0">
                <a:latin typeface="Georgia" panose="02040502050405020303" pitchFamily="18" charset="0"/>
              </a:rPr>
              <a:t>343m/s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2602BD-7514-CE4C-991B-3732B448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418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Evaluation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D5F3527-2129-474E-B3DE-7EE227B26949}"/>
              </a:ext>
            </a:extLst>
          </p:cNvPr>
          <p:cNvSpPr/>
          <p:nvPr/>
        </p:nvSpPr>
        <p:spPr>
          <a:xfrm>
            <a:off x="0" y="633813"/>
            <a:ext cx="12192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Localization in the Multi-Source Scenario</a:t>
            </a:r>
            <a:endParaRPr lang="zh-CN" altLang="en-US" sz="2000" dirty="0"/>
          </a:p>
        </p:txBody>
      </p:sp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7FE38A9B-7EFF-4ADC-A5A9-907C187E1E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16" y="1220148"/>
            <a:ext cx="4941864" cy="2064528"/>
          </a:xfr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F8DBC7C-F447-4B38-91E4-77C1C9F1ED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93" y="3763282"/>
            <a:ext cx="5261510" cy="2360672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FF8DE28-FA8A-482F-8C1F-3E9D59F3A2E0}"/>
              </a:ext>
            </a:extLst>
          </p:cNvPr>
          <p:cNvSpPr/>
          <p:nvPr/>
        </p:nvSpPr>
        <p:spPr>
          <a:xfrm>
            <a:off x="1741607" y="3354153"/>
            <a:ext cx="33081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Georgia" panose="02040502050405020303" pitchFamily="18" charset="0"/>
              </a:rPr>
              <a:t>(a) Living room (8m x 3m)</a:t>
            </a:r>
            <a:endParaRPr lang="zh-CN" altLang="en-US" sz="16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191043-B934-4A39-BBEB-09FDAFD80072}"/>
              </a:ext>
            </a:extLst>
          </p:cNvPr>
          <p:cNvSpPr/>
          <p:nvPr/>
        </p:nvSpPr>
        <p:spPr>
          <a:xfrm>
            <a:off x="1046370" y="6014035"/>
            <a:ext cx="40831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Georgia" panose="02040502050405020303" pitchFamily="18" charset="0"/>
              </a:rPr>
              <a:t>(b) Heatmap of the localization error</a:t>
            </a:r>
            <a:endParaRPr lang="zh-CN" altLang="en-US" sz="16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0C13925-24C8-4289-B128-9B825A29CC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99" y="1698831"/>
            <a:ext cx="5243014" cy="3650296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DDBD7580-C299-4FE6-A538-B4BB8D76BFFC}"/>
              </a:ext>
            </a:extLst>
          </p:cNvPr>
          <p:cNvSpPr/>
          <p:nvPr/>
        </p:nvSpPr>
        <p:spPr>
          <a:xfrm>
            <a:off x="7090121" y="5351558"/>
            <a:ext cx="46281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Georgia" panose="02040502050405020303" pitchFamily="18" charset="0"/>
              </a:rPr>
              <a:t>(c) The localization error of the television.</a:t>
            </a:r>
            <a:endParaRPr lang="zh-CN" altLang="en-US" sz="1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662A70-4EF5-0840-ABB6-189C5E0D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3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966FD6A-60D0-4B9A-8F0A-0BDDF0642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938" y="2098298"/>
            <a:ext cx="2308860" cy="121158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9FE7BEE-B7A7-451E-A90C-A4F713CCC8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593" y="1481078"/>
            <a:ext cx="765810" cy="55308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01366B5-3AA9-444A-81D6-1FEA6B463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9058" y="1481078"/>
            <a:ext cx="1150620" cy="123444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564002B-1D42-4091-8FE1-035055D339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9898" y="5690785"/>
            <a:ext cx="2948940" cy="952500"/>
          </a:xfrm>
          <a:prstGeom prst="rect">
            <a:avLst/>
          </a:prstGeom>
        </p:spPr>
      </p:pic>
      <p:graphicFrame>
        <p:nvGraphicFramePr>
          <p:cNvPr id="20" name="对象 19">
            <a:extLst>
              <a:ext uri="{FF2B5EF4-FFF2-40B4-BE49-F238E27FC236}">
                <a16:creationId xmlns:a16="http://schemas.microsoft.com/office/drawing/2014/main" id="{8E4F4682-4368-49F6-A117-189CC04A1C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159984"/>
              </p:ext>
            </p:extLst>
          </p:nvPr>
        </p:nvGraphicFramePr>
        <p:xfrm>
          <a:off x="7279167" y="4223789"/>
          <a:ext cx="2400300" cy="153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4" name="Visio" r:id="rId8" imgW="2400201" imgH="1539158" progId="Visio.Drawing.15">
                  <p:embed/>
                </p:oleObj>
              </mc:Choice>
              <mc:Fallback>
                <p:oleObj name="Visio" r:id="rId8" imgW="2400201" imgH="1539158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79167" y="4223789"/>
                        <a:ext cx="2400300" cy="153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图片 40">
            <a:extLst>
              <a:ext uri="{FF2B5EF4-FFF2-40B4-BE49-F238E27FC236}">
                <a16:creationId xmlns:a16="http://schemas.microsoft.com/office/drawing/2014/main" id="{714DFBC2-E6AD-48BB-9AEC-623A3BBA5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783" y="3947246"/>
            <a:ext cx="765810" cy="553086"/>
          </a:xfrm>
          <a:prstGeom prst="rect">
            <a:avLst/>
          </a:prstGeom>
        </p:spPr>
      </p:pic>
      <p:sp>
        <p:nvSpPr>
          <p:cNvPr id="22" name="思想气泡: 云 21">
            <a:extLst>
              <a:ext uri="{FF2B5EF4-FFF2-40B4-BE49-F238E27FC236}">
                <a16:creationId xmlns:a16="http://schemas.microsoft.com/office/drawing/2014/main" id="{59ADF54A-7803-44FE-AC9A-135C246AEBD6}"/>
              </a:ext>
            </a:extLst>
          </p:cNvPr>
          <p:cNvSpPr/>
          <p:nvPr/>
        </p:nvSpPr>
        <p:spPr>
          <a:xfrm>
            <a:off x="3291207" y="2365875"/>
            <a:ext cx="3016995" cy="1385232"/>
          </a:xfrm>
          <a:prstGeom prst="cloudCallout">
            <a:avLst>
              <a:gd name="adj1" fmla="val -64245"/>
              <a:gd name="adj2" fmla="val 4962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Where are these sources?</a:t>
            </a:r>
            <a:endParaRPr lang="zh-CN" altLang="en-US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7EB07251-6169-44BE-93FD-E92AF66411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7123" y="3709054"/>
            <a:ext cx="876300" cy="1127760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D0F158E2-D290-4B68-AEBF-22CC2C490E9D}"/>
              </a:ext>
            </a:extLst>
          </p:cNvPr>
          <p:cNvSpPr/>
          <p:nvPr/>
        </p:nvSpPr>
        <p:spPr>
          <a:xfrm>
            <a:off x="1312891" y="4702998"/>
            <a:ext cx="1944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Georgia" panose="02040502050405020303" pitchFamily="18" charset="0"/>
              </a:rPr>
              <a:t>Smart Speaker</a:t>
            </a:r>
            <a:endParaRPr lang="zh-CN" altLang="en-US" dirty="0">
              <a:latin typeface="Georgia" panose="02040502050405020303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0D28C1A-E370-4287-B6D1-1D36BED6D400}"/>
              </a:ext>
            </a:extLst>
          </p:cNvPr>
          <p:cNvSpPr/>
          <p:nvPr/>
        </p:nvSpPr>
        <p:spPr>
          <a:xfrm>
            <a:off x="0" y="-1"/>
            <a:ext cx="12192000" cy="121867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E37A64FC-CB3A-4865-9546-3A06AD1CF869}"/>
              </a:ext>
            </a:extLst>
          </p:cNvPr>
          <p:cNvSpPr txBox="1">
            <a:spLocks/>
          </p:cNvSpPr>
          <p:nvPr/>
        </p:nvSpPr>
        <p:spPr>
          <a:xfrm>
            <a:off x="830506" y="-16006"/>
            <a:ext cx="9780711" cy="769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Can </a:t>
            </a:r>
            <a:r>
              <a:rPr lang="en-US" altLang="zh-CN" sz="3600" b="1" dirty="0">
                <a:solidFill>
                  <a:srgbClr val="92D050"/>
                </a:solidFill>
                <a:latin typeface="Georgia" panose="02040502050405020303" pitchFamily="18" charset="0"/>
              </a:rPr>
              <a:t>multiple</a:t>
            </a:r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 sources be </a:t>
            </a:r>
            <a:r>
              <a:rPr lang="en-US" altLang="zh-CN" sz="3600" b="1" dirty="0">
                <a:solidFill>
                  <a:srgbClr val="92D050"/>
                </a:solidFill>
                <a:latin typeface="Georgia" panose="02040502050405020303" pitchFamily="18" charset="0"/>
              </a:rPr>
              <a:t>concurrently</a:t>
            </a:r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 localized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15BDA1C-4373-4EF2-A020-42BCAB91CD8C}"/>
              </a:ext>
            </a:extLst>
          </p:cNvPr>
          <p:cNvSpPr/>
          <p:nvPr/>
        </p:nvSpPr>
        <p:spPr>
          <a:xfrm>
            <a:off x="3862856" y="622785"/>
            <a:ext cx="4466287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100" b="1" dirty="0">
                <a:solidFill>
                  <a:schemeClr val="bg1"/>
                </a:solidFill>
                <a:latin typeface="Georgia" panose="02040502050405020303" pitchFamily="18" charset="0"/>
              </a:rPr>
              <a:t>with a </a:t>
            </a:r>
            <a:r>
              <a:rPr lang="en-US" altLang="zh-CN" sz="3100" b="1" dirty="0">
                <a:solidFill>
                  <a:srgbClr val="92D050"/>
                </a:solidFill>
                <a:latin typeface="Georgia" panose="02040502050405020303" pitchFamily="18" charset="0"/>
              </a:rPr>
              <a:t>single</a:t>
            </a:r>
            <a:r>
              <a:rPr lang="en-US" altLang="zh-CN" sz="3100" b="1" dirty="0">
                <a:solidFill>
                  <a:schemeClr val="bg1"/>
                </a:solidFill>
                <a:latin typeface="Georgia" panose="02040502050405020303" pitchFamily="18" charset="0"/>
              </a:rPr>
              <a:t> device ?</a:t>
            </a:r>
            <a:endParaRPr lang="zh-CN" altLang="en-US" sz="3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4BFE05-BE76-3C43-A127-0573EAFF9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31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Evaluation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D5F3527-2129-474E-B3DE-7EE227B26949}"/>
              </a:ext>
            </a:extLst>
          </p:cNvPr>
          <p:cNvSpPr/>
          <p:nvPr/>
        </p:nvSpPr>
        <p:spPr>
          <a:xfrm>
            <a:off x="0" y="633813"/>
            <a:ext cx="12192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Localization in the Multi-Source Scenario</a:t>
            </a:r>
            <a:endParaRPr lang="zh-CN" altLang="en-US" sz="20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191043-B934-4A39-BBEB-09FDAFD80072}"/>
              </a:ext>
            </a:extLst>
          </p:cNvPr>
          <p:cNvSpPr/>
          <p:nvPr/>
        </p:nvSpPr>
        <p:spPr>
          <a:xfrm>
            <a:off x="4875512" y="5585308"/>
            <a:ext cx="3265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CDF of the localization error.</a:t>
            </a:r>
          </a:p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(Symphony v.s. VoLoc)</a:t>
            </a:r>
            <a:endParaRPr lang="zh-CN" altLang="en-US" sz="16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4937408-731D-4A48-ABAB-0274E2236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1" t="10158" r="8292" b="6980"/>
          <a:stretch/>
        </p:blipFill>
        <p:spPr>
          <a:xfrm>
            <a:off x="3705860" y="2312400"/>
            <a:ext cx="4780280" cy="300959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42A579-BBA4-8446-9733-00132E9C5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262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Evaluation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D5F3527-2129-474E-B3DE-7EE227B26949}"/>
              </a:ext>
            </a:extLst>
          </p:cNvPr>
          <p:cNvSpPr/>
          <p:nvPr/>
        </p:nvSpPr>
        <p:spPr>
          <a:xfrm>
            <a:off x="0" y="633813"/>
            <a:ext cx="12192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Localization in the Single-Source Scenario</a:t>
            </a:r>
            <a:endParaRPr lang="zh-CN" altLang="en-US" sz="20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C191043-B934-4A39-BBEB-09FDAFD80072}"/>
              </a:ext>
            </a:extLst>
          </p:cNvPr>
          <p:cNvSpPr/>
          <p:nvPr/>
        </p:nvSpPr>
        <p:spPr>
          <a:xfrm>
            <a:off x="1153797" y="5648300"/>
            <a:ext cx="4068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AutoNum type="alphaLcParenBoth"/>
            </a:pPr>
            <a:r>
              <a:rPr lang="en-US" altLang="zh-CN" sz="2000" b="1" dirty="0">
                <a:latin typeface="Georgia" panose="02040502050405020303" pitchFamily="18" charset="0"/>
              </a:rPr>
              <a:t>CDF of localization error </a:t>
            </a:r>
          </a:p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(4-mic)</a:t>
            </a:r>
            <a:endParaRPr lang="zh-CN" altLang="en-US" sz="20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D5225F01-51FC-4A3A-A0D2-6F438C6754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468506" y="1775367"/>
            <a:ext cx="5373494" cy="376429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3E852119-F636-466A-A7E9-A5BB0D9EB2FC}"/>
              </a:ext>
            </a:extLst>
          </p:cNvPr>
          <p:cNvSpPr/>
          <p:nvPr/>
        </p:nvSpPr>
        <p:spPr>
          <a:xfrm>
            <a:off x="6792597" y="5648300"/>
            <a:ext cx="40684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(b) CDF of localization error</a:t>
            </a:r>
          </a:p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(6-mic)</a:t>
            </a:r>
            <a:endParaRPr lang="zh-CN" altLang="en-US" sz="20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2E09CF8-C5E4-4C87-A0B8-ADC1C1DEF4C6}"/>
              </a:ext>
            </a:extLst>
          </p:cNvPr>
          <p:cNvSpPr/>
          <p:nvPr/>
        </p:nvSpPr>
        <p:spPr>
          <a:xfrm>
            <a:off x="2093865" y="1666724"/>
            <a:ext cx="2603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7030A0"/>
                </a:solidFill>
                <a:latin typeface="Georgia" panose="02040502050405020303" pitchFamily="18" charset="0"/>
              </a:rPr>
              <a:t>On Quiet Conditions</a:t>
            </a:r>
          </a:p>
        </p:txBody>
      </p:sp>
      <p:pic>
        <p:nvPicPr>
          <p:cNvPr id="10" name="图片 1">
            <a:extLst>
              <a:ext uri="{FF2B5EF4-FFF2-40B4-BE49-F238E27FC236}">
                <a16:creationId xmlns:a16="http://schemas.microsoft.com/office/drawing/2014/main" id="{83371A12-22E2-B846-91CE-C91DC4B24F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2886" b="-2886"/>
          <a:stretch/>
        </p:blipFill>
        <p:spPr>
          <a:xfrm>
            <a:off x="5842000" y="1934545"/>
            <a:ext cx="5373494" cy="376429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9858FB24-28D5-46A2-A0AA-1F6260F0A3B7}"/>
              </a:ext>
            </a:extLst>
          </p:cNvPr>
          <p:cNvSpPr/>
          <p:nvPr/>
        </p:nvSpPr>
        <p:spPr>
          <a:xfrm>
            <a:off x="7387968" y="1666724"/>
            <a:ext cx="2877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7030A0"/>
                </a:solidFill>
                <a:latin typeface="Georgia" panose="02040502050405020303" pitchFamily="18" charset="0"/>
              </a:rPr>
              <a:t>With or Without Noise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4F230-F355-2B47-B8F9-1CB2F876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87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Evaluation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A22C77-A214-4C1C-8954-E5DD083E42F1}"/>
              </a:ext>
            </a:extLst>
          </p:cNvPr>
          <p:cNvSpPr/>
          <p:nvPr/>
        </p:nvSpPr>
        <p:spPr>
          <a:xfrm>
            <a:off x="2005837" y="5204299"/>
            <a:ext cx="45624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Comparison on processing time</a:t>
            </a:r>
            <a:endParaRPr lang="zh-CN" altLang="en-US" sz="16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497C900-EF55-4348-9175-FE3AD26BEA55}"/>
              </a:ext>
            </a:extLst>
          </p:cNvPr>
          <p:cNvSpPr/>
          <p:nvPr/>
        </p:nvSpPr>
        <p:spPr>
          <a:xfrm>
            <a:off x="0" y="633813"/>
            <a:ext cx="12192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Processing time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517611F-DE12-4497-AF18-30D13B6840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4" y="1483774"/>
            <a:ext cx="7183141" cy="361978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7E4FF430-298D-49F9-A072-32BE1CF02DF1}"/>
              </a:ext>
            </a:extLst>
          </p:cNvPr>
          <p:cNvSpPr/>
          <p:nvPr/>
        </p:nvSpPr>
        <p:spPr>
          <a:xfrm>
            <a:off x="6096001" y="5171154"/>
            <a:ext cx="3892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Georgia" panose="02040502050405020303" pitchFamily="18" charset="0"/>
              </a:rPr>
              <a:t>processing time across different voice durations.</a:t>
            </a:r>
            <a:endParaRPr lang="zh-CN" altLang="en-US" sz="1600" dirty="0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F415828D-2404-4B61-91CE-E1C90F0F4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6123" y="5856665"/>
            <a:ext cx="9839754" cy="73866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Symphony is </a:t>
            </a:r>
            <a:r>
              <a:rPr lang="en-US" altLang="zh-CN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9x</a:t>
            </a:r>
            <a:r>
              <a:rPr lang="en-US" altLang="zh-CN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and </a:t>
            </a:r>
            <a:r>
              <a:rPr lang="en-US" altLang="zh-CN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8x</a:t>
            </a:r>
            <a:r>
              <a:rPr lang="en-US" altLang="zh-CN" sz="2400" b="1" dirty="0">
                <a:solidFill>
                  <a:srgbClr val="000000"/>
                </a:solidFill>
                <a:latin typeface="Georgia" panose="02040502050405020303" pitchFamily="18" charset="0"/>
              </a:rPr>
              <a:t> faster than the baseline on the laptop and the raspberry Pi, respectively</a:t>
            </a:r>
            <a:endParaRPr kumimoji="0" lang="en-US" altLang="zh-CN" sz="2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E12669-1DAC-984C-9844-EE730A74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98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Evaluation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497C900-EF55-4348-9175-FE3AD26BEA55}"/>
              </a:ext>
            </a:extLst>
          </p:cNvPr>
          <p:cNvSpPr/>
          <p:nvPr/>
        </p:nvSpPr>
        <p:spPr>
          <a:xfrm>
            <a:off x="0" y="633813"/>
            <a:ext cx="12192000" cy="40011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DoA estimation error</a:t>
            </a:r>
            <a:endParaRPr lang="zh-CN" altLang="en-US" sz="20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E4FF430-298D-49F9-A072-32BE1CF02DF1}"/>
              </a:ext>
            </a:extLst>
          </p:cNvPr>
          <p:cNvSpPr/>
          <p:nvPr/>
        </p:nvSpPr>
        <p:spPr>
          <a:xfrm>
            <a:off x="2506823" y="5751079"/>
            <a:ext cx="77136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latin typeface="Georgia" panose="02040502050405020303" pitchFamily="18" charset="0"/>
              </a:rPr>
              <a:t>DoA estimation error of Symphony and the baseline using 4-mic array and 6-mic array</a:t>
            </a:r>
            <a:endParaRPr lang="zh-CN" altLang="en-US" sz="20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E430F19-94D1-4B49-8AF9-7C77F2E94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365" y="2088216"/>
            <a:ext cx="5083270" cy="3662863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B8C09FFB-08EC-40C5-A013-5906234C248B}"/>
              </a:ext>
            </a:extLst>
          </p:cNvPr>
          <p:cNvSpPr/>
          <p:nvPr/>
        </p:nvSpPr>
        <p:spPr>
          <a:xfrm>
            <a:off x="4802217" y="1742791"/>
            <a:ext cx="25875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b="1" dirty="0">
                <a:solidFill>
                  <a:srgbClr val="7030A0"/>
                </a:solidFill>
                <a:latin typeface="Georgia" panose="02040502050405020303" pitchFamily="18" charset="0"/>
              </a:rPr>
              <a:t>With Ambient Noise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545538-0725-9E4D-9D90-BF7ECB705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7029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Related Work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C2A39A9-131E-40F7-93FB-3954BBFF7E07}"/>
              </a:ext>
            </a:extLst>
          </p:cNvPr>
          <p:cNvGrpSpPr/>
          <p:nvPr/>
        </p:nvGrpSpPr>
        <p:grpSpPr>
          <a:xfrm>
            <a:off x="630362" y="1003621"/>
            <a:ext cx="11313482" cy="1428707"/>
            <a:chOff x="439258" y="1332924"/>
            <a:chExt cx="11313482" cy="1465987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190A498-8EB1-44BF-966F-0EC6451691A7}"/>
                </a:ext>
              </a:extLst>
            </p:cNvPr>
            <p:cNvSpPr/>
            <p:nvPr/>
          </p:nvSpPr>
          <p:spPr>
            <a:xfrm>
              <a:off x="439258" y="1342664"/>
              <a:ext cx="11313482" cy="14562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A251417-E6AE-4304-9508-50BE2BAFDE61}"/>
                </a:ext>
              </a:extLst>
            </p:cNvPr>
            <p:cNvSpPr txBox="1"/>
            <p:nvPr/>
          </p:nvSpPr>
          <p:spPr>
            <a:xfrm>
              <a:off x="605257" y="1837584"/>
              <a:ext cx="10981481" cy="7947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altLang="zh-CN" b="1" dirty="0">
                  <a:solidFill>
                    <a:srgbClr val="7030A0"/>
                  </a:solidFill>
                  <a:latin typeface="Georgia" panose="02040502050405020303" pitchFamily="18" charset="0"/>
                </a:rPr>
                <a:t>VoLoc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:  Nearby wall reflection.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Works based on </a:t>
              </a:r>
              <a:r>
                <a:rPr lang="en-US" altLang="zh-CN" b="1" dirty="0">
                  <a:solidFill>
                    <a:srgbClr val="7030A0"/>
                  </a:solidFill>
                  <a:latin typeface="Georgia" panose="02040502050405020303" pitchFamily="18" charset="0"/>
                </a:rPr>
                <a:t>RSSI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, </a:t>
              </a:r>
              <a:r>
                <a:rPr lang="en-US" altLang="zh-CN" b="1" dirty="0">
                  <a:solidFill>
                    <a:srgbClr val="7030A0"/>
                  </a:solidFill>
                  <a:latin typeface="Georgia" panose="02040502050405020303" pitchFamily="18" charset="0"/>
                </a:rPr>
                <a:t>CSI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, </a:t>
              </a:r>
              <a:r>
                <a:rPr lang="en-US" altLang="zh-CN" b="1" dirty="0">
                  <a:solidFill>
                    <a:srgbClr val="7030A0"/>
                  </a:solidFill>
                  <a:latin typeface="Georgia" panose="02040502050405020303" pitchFamily="18" charset="0"/>
                </a:rPr>
                <a:t>electromagnetic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, and </a:t>
              </a:r>
              <a:r>
                <a:rPr lang="en-US" altLang="zh-CN" b="1" dirty="0">
                  <a:solidFill>
                    <a:srgbClr val="7030A0"/>
                  </a:solidFill>
                  <a:latin typeface="Georgia" panose="02040502050405020303" pitchFamily="18" charset="0"/>
                </a:rPr>
                <a:t>visible light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.</a:t>
              </a:r>
            </a:p>
          </p:txBody>
        </p:sp>
        <p:sp>
          <p:nvSpPr>
            <p:cNvPr id="21" name="标题 1">
              <a:extLst>
                <a:ext uri="{FF2B5EF4-FFF2-40B4-BE49-F238E27FC236}">
                  <a16:creationId xmlns:a16="http://schemas.microsoft.com/office/drawing/2014/main" id="{660E9E4F-6237-4DED-A1A1-06F87CB5E4F0}"/>
                </a:ext>
              </a:extLst>
            </p:cNvPr>
            <p:cNvSpPr txBox="1">
              <a:spLocks/>
            </p:cNvSpPr>
            <p:nvPr/>
          </p:nvSpPr>
          <p:spPr>
            <a:xfrm>
              <a:off x="446876" y="1332924"/>
              <a:ext cx="8915871" cy="630827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000" b="1" dirty="0">
                  <a:latin typeface="Georgia" panose="02040502050405020303" pitchFamily="18" charset="0"/>
                </a:rPr>
                <a:t>Localization by Exploiting Room Information:</a:t>
              </a:r>
              <a:endParaRPr lang="zh-CN" altLang="en-US" sz="2000" b="1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55CC6CD-87C6-46FF-B385-DC685219F0E5}"/>
              </a:ext>
            </a:extLst>
          </p:cNvPr>
          <p:cNvGrpSpPr/>
          <p:nvPr/>
        </p:nvGrpSpPr>
        <p:grpSpPr>
          <a:xfrm>
            <a:off x="630361" y="2651501"/>
            <a:ext cx="11313482" cy="1647367"/>
            <a:chOff x="439258" y="1332924"/>
            <a:chExt cx="11313482" cy="1647367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3A8BE2E-148C-4A38-BB24-F364F0D3AFB4}"/>
                </a:ext>
              </a:extLst>
            </p:cNvPr>
            <p:cNvSpPr/>
            <p:nvPr/>
          </p:nvSpPr>
          <p:spPr>
            <a:xfrm>
              <a:off x="439258" y="1342664"/>
              <a:ext cx="11313482" cy="16376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15CE8864-511D-4BEE-B729-18BBC83844AE}"/>
                </a:ext>
              </a:extLst>
            </p:cNvPr>
            <p:cNvSpPr txBox="1"/>
            <p:nvPr/>
          </p:nvSpPr>
          <p:spPr>
            <a:xfrm>
              <a:off x="605257" y="1772376"/>
              <a:ext cx="10981481" cy="11798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altLang="zh-CN" b="1" dirty="0" err="1">
                  <a:solidFill>
                    <a:srgbClr val="7030A0"/>
                  </a:solidFill>
                  <a:latin typeface="Georgia" panose="02040502050405020303" pitchFamily="18" charset="0"/>
                </a:rPr>
                <a:t>ArrayTrack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: WiFi clients.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altLang="zh-CN" b="1" dirty="0">
                  <a:solidFill>
                    <a:srgbClr val="7030A0"/>
                  </a:solidFill>
                  <a:latin typeface="Georgia" panose="02040502050405020303" pitchFamily="18" charset="0"/>
                </a:rPr>
                <a:t>RF-</a:t>
              </a:r>
              <a:r>
                <a:rPr lang="en-US" altLang="zh-CN" b="1" dirty="0" err="1">
                  <a:solidFill>
                    <a:srgbClr val="7030A0"/>
                  </a:solidFill>
                  <a:latin typeface="Georgia" panose="02040502050405020303" pitchFamily="18" charset="0"/>
                </a:rPr>
                <a:t>Idraw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:     RFID tags.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altLang="zh-CN" b="1" dirty="0">
                  <a:solidFill>
                    <a:srgbClr val="7030A0"/>
                  </a:solidFill>
                  <a:latin typeface="Georgia" panose="02040502050405020303" pitchFamily="18" charset="0"/>
                </a:rPr>
                <a:t>Living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 </a:t>
              </a:r>
              <a:r>
                <a:rPr lang="en-US" altLang="zh-CN" b="1" dirty="0">
                  <a:solidFill>
                    <a:srgbClr val="7030A0"/>
                  </a:solidFill>
                  <a:latin typeface="Georgia" panose="02040502050405020303" pitchFamily="18" charset="0"/>
                </a:rPr>
                <a:t>IoT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:   Bumblebees</a:t>
              </a:r>
            </a:p>
          </p:txBody>
        </p:sp>
        <p:sp>
          <p:nvSpPr>
            <p:cNvPr id="15" name="标题 1">
              <a:extLst>
                <a:ext uri="{FF2B5EF4-FFF2-40B4-BE49-F238E27FC236}">
                  <a16:creationId xmlns:a16="http://schemas.microsoft.com/office/drawing/2014/main" id="{A7932177-3E74-4DA4-89AA-5ED4ACB487BC}"/>
                </a:ext>
              </a:extLst>
            </p:cNvPr>
            <p:cNvSpPr txBox="1">
              <a:spLocks/>
            </p:cNvSpPr>
            <p:nvPr/>
          </p:nvSpPr>
          <p:spPr>
            <a:xfrm>
              <a:off x="446876" y="1332924"/>
              <a:ext cx="8915871" cy="630827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000" b="1" dirty="0">
                  <a:latin typeface="Georgia" panose="02040502050405020303" pitchFamily="18" charset="0"/>
                </a:rPr>
                <a:t>Localization with Multiple Array:</a:t>
              </a:r>
              <a:endParaRPr lang="zh-CN" altLang="en-US" sz="2000" b="1" dirty="0">
                <a:latin typeface="Georgia" panose="02040502050405020303" pitchFamily="18" charset="0"/>
              </a:endParaRP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03867E0-D217-4F90-82F5-B56752372094}"/>
              </a:ext>
            </a:extLst>
          </p:cNvPr>
          <p:cNvGrpSpPr/>
          <p:nvPr/>
        </p:nvGrpSpPr>
        <p:grpSpPr>
          <a:xfrm>
            <a:off x="637979" y="4604286"/>
            <a:ext cx="11313482" cy="2062201"/>
            <a:chOff x="439258" y="1332924"/>
            <a:chExt cx="11313482" cy="1630202"/>
          </a:xfrm>
        </p:grpSpPr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8C860C86-41FE-4BC3-B854-504C7DFCCDED}"/>
                </a:ext>
              </a:extLst>
            </p:cNvPr>
            <p:cNvSpPr/>
            <p:nvPr/>
          </p:nvSpPr>
          <p:spPr>
            <a:xfrm>
              <a:off x="439258" y="1342664"/>
              <a:ext cx="11313482" cy="1604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01EC235-0DE0-473F-A93A-9863AF38716F}"/>
                </a:ext>
              </a:extLst>
            </p:cNvPr>
            <p:cNvSpPr txBox="1"/>
            <p:nvPr/>
          </p:nvSpPr>
          <p:spPr>
            <a:xfrm>
              <a:off x="605258" y="1811496"/>
              <a:ext cx="10981481" cy="11516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altLang="zh-CN" b="1" dirty="0">
                  <a:solidFill>
                    <a:srgbClr val="7030A0"/>
                  </a:solidFill>
                  <a:latin typeface="Georgia" panose="02040502050405020303" pitchFamily="18" charset="0"/>
                </a:rPr>
                <a:t>Chorus </a:t>
              </a:r>
              <a:r>
                <a:rPr lang="en-US" altLang="zh-CN" b="1" dirty="0">
                  <a:latin typeface="Georgia" panose="02040502050405020303" pitchFamily="18" charset="0"/>
                </a:rPr>
                <a:t>and</a:t>
              </a:r>
              <a:r>
                <a:rPr lang="en-US" altLang="zh-CN" b="1" dirty="0">
                  <a:solidFill>
                    <a:srgbClr val="7030A0"/>
                  </a:solidFill>
                  <a:latin typeface="Georgia" panose="02040502050405020303" pitchFamily="18" charset="0"/>
                </a:rPr>
                <a:t> </a:t>
              </a:r>
              <a:r>
                <a:rPr lang="en-US" altLang="zh-CN" b="1" dirty="0" err="1">
                  <a:solidFill>
                    <a:srgbClr val="7030A0"/>
                  </a:solidFill>
                  <a:latin typeface="Georgia" panose="02040502050405020303" pitchFamily="18" charset="0"/>
                </a:rPr>
                <a:t>SnapLoc</a:t>
              </a:r>
              <a:r>
                <a:rPr lang="en-US" altLang="zh-CN" b="1" dirty="0">
                  <a:solidFill>
                    <a:srgbClr val="7030A0"/>
                  </a:solidFill>
                  <a:latin typeface="Georgia" panose="02040502050405020303" pitchFamily="18" charset="0"/>
                </a:rPr>
                <a:t>: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 GPS-Like UWB localization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altLang="zh-CN" b="1" dirty="0">
                  <a:solidFill>
                    <a:srgbClr val="7030A0"/>
                  </a:solidFill>
                  <a:latin typeface="Georgia" panose="02040502050405020303" pitchFamily="18" charset="0"/>
                </a:rPr>
                <a:t>LF-Backscatter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, </a:t>
              </a:r>
              <a:r>
                <a:rPr lang="en-US" altLang="zh-CN" b="1" dirty="0" err="1">
                  <a:solidFill>
                    <a:srgbClr val="7030A0"/>
                  </a:solidFill>
                  <a:latin typeface="Georgia" panose="02040502050405020303" pitchFamily="18" charset="0"/>
                </a:rPr>
                <a:t>BiGroup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, </a:t>
              </a:r>
              <a:r>
                <a:rPr lang="en-US" altLang="zh-CN" b="1" dirty="0" err="1">
                  <a:solidFill>
                    <a:srgbClr val="7030A0"/>
                  </a:solidFill>
                  <a:latin typeface="Georgia" panose="02040502050405020303" pitchFamily="18" charset="0"/>
                </a:rPr>
                <a:t>FlipTracer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, </a:t>
              </a:r>
              <a:r>
                <a:rPr lang="en-US" altLang="zh-CN" b="1" dirty="0">
                  <a:solidFill>
                    <a:srgbClr val="7030A0"/>
                  </a:solidFill>
                  <a:latin typeface="Georgia" panose="02040502050405020303" pitchFamily="18" charset="0"/>
                </a:rPr>
                <a:t>HUBBLE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, and </a:t>
              </a:r>
              <a:r>
                <a:rPr lang="en-US" altLang="zh-CN" b="1" dirty="0">
                  <a:solidFill>
                    <a:srgbClr val="7030A0"/>
                  </a:solidFill>
                  <a:latin typeface="Georgia" panose="02040502050405020303" pitchFamily="18" charset="0"/>
                </a:rPr>
                <a:t>Fireworks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: Concurrent Sensing or Communication.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endParaRPr lang="en-US" altLang="zh-CN" b="1" dirty="0">
                <a:solidFill>
                  <a:srgbClr val="000000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31" name="标题 1">
              <a:extLst>
                <a:ext uri="{FF2B5EF4-FFF2-40B4-BE49-F238E27FC236}">
                  <a16:creationId xmlns:a16="http://schemas.microsoft.com/office/drawing/2014/main" id="{FF803305-AD7D-4D16-B328-55F8A72A556F}"/>
                </a:ext>
              </a:extLst>
            </p:cNvPr>
            <p:cNvSpPr txBox="1">
              <a:spLocks/>
            </p:cNvSpPr>
            <p:nvPr/>
          </p:nvSpPr>
          <p:spPr>
            <a:xfrm>
              <a:off x="446876" y="1332924"/>
              <a:ext cx="8915871" cy="630827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2000" b="1" dirty="0">
                  <a:latin typeface="Georgia" panose="02040502050405020303" pitchFamily="18" charset="0"/>
                </a:rPr>
                <a:t>Concurrent Localization:</a:t>
              </a:r>
              <a:endParaRPr lang="zh-CN" altLang="en-US" sz="2000" b="1" dirty="0">
                <a:latin typeface="Georgia" panose="02040502050405020303" pitchFamily="18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8334FF-FB29-9847-BB5E-1A4D6CE0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16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Conclusion and Future Work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C2A39A9-131E-40F7-93FB-3954BBFF7E07}"/>
              </a:ext>
            </a:extLst>
          </p:cNvPr>
          <p:cNvGrpSpPr/>
          <p:nvPr/>
        </p:nvGrpSpPr>
        <p:grpSpPr>
          <a:xfrm>
            <a:off x="567752" y="1036226"/>
            <a:ext cx="11313482" cy="2392774"/>
            <a:chOff x="439258" y="1332924"/>
            <a:chExt cx="11313482" cy="2392774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D190A498-8EB1-44BF-966F-0EC6451691A7}"/>
                </a:ext>
              </a:extLst>
            </p:cNvPr>
            <p:cNvSpPr/>
            <p:nvPr/>
          </p:nvSpPr>
          <p:spPr>
            <a:xfrm>
              <a:off x="439258" y="1342663"/>
              <a:ext cx="11313482" cy="238303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A251417-E6AE-4304-9508-50BE2BAFDE61}"/>
                </a:ext>
              </a:extLst>
            </p:cNvPr>
            <p:cNvSpPr txBox="1"/>
            <p:nvPr/>
          </p:nvSpPr>
          <p:spPr>
            <a:xfrm>
              <a:off x="605258" y="1963751"/>
              <a:ext cx="10981481" cy="13285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We exploit the </a:t>
              </a:r>
              <a:r>
                <a:rPr lang="en-US" altLang="zh-CN" b="1" dirty="0">
                  <a:solidFill>
                    <a:srgbClr val="7030A0"/>
                  </a:solidFill>
                  <a:latin typeface="Georgia" panose="02040502050405020303" pitchFamily="18" charset="0"/>
                </a:rPr>
                <a:t>geometric information 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of the array to concurrently</a:t>
              </a:r>
              <a:r>
                <a:rPr lang="zh-CN" altLang="en-US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localize</a:t>
              </a:r>
              <a:r>
                <a:rPr lang="zh-CN" altLang="en-US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multiple</a:t>
              </a:r>
              <a:r>
                <a:rPr lang="zh-CN" altLang="en-US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sources</a:t>
              </a:r>
              <a:r>
                <a:rPr lang="zh-CN" altLang="en-US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with</a:t>
              </a:r>
              <a:r>
                <a:rPr lang="zh-CN" altLang="en-US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a</a:t>
              </a:r>
              <a:r>
                <a:rPr lang="zh-CN" altLang="en-US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single</a:t>
              </a:r>
              <a:r>
                <a:rPr lang="zh-CN" altLang="en-US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 </a:t>
              </a:r>
              <a:r>
                <a:rPr lang="en-US" altLang="zh-CN" b="1" dirty="0">
                  <a:solidFill>
                    <a:srgbClr val="000000"/>
                  </a:solidFill>
                  <a:latin typeface="Georgia" panose="02040502050405020303" pitchFamily="18" charset="0"/>
                </a:rPr>
                <a:t>array.</a:t>
              </a:r>
              <a:r>
                <a:rPr lang="en-US" altLang="zh-CN" b="1" dirty="0">
                  <a:latin typeface="Georgia" panose="02040502050405020303" pitchFamily="18" charset="0"/>
                </a:rPr>
                <a:t> 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altLang="zh-CN" b="1" dirty="0">
                  <a:latin typeface="Georgia" panose="02040502050405020303" pitchFamily="18" charset="0"/>
                </a:rPr>
                <a:t>We hope that </a:t>
              </a:r>
              <a:r>
                <a:rPr lang="en-US" altLang="zh-CN" b="1" i="1" dirty="0">
                  <a:solidFill>
                    <a:srgbClr val="7030A0"/>
                  </a:solidFill>
                  <a:latin typeface="Georgia" panose="02040502050405020303" pitchFamily="18" charset="0"/>
                </a:rPr>
                <a:t>Symphony</a:t>
              </a:r>
              <a:r>
                <a:rPr lang="en-US" altLang="zh-CN" b="1" i="1" dirty="0">
                  <a:latin typeface="Georgia" panose="02040502050405020303" pitchFamily="18" charset="0"/>
                </a:rPr>
                <a:t> </a:t>
              </a:r>
              <a:r>
                <a:rPr lang="en-US" altLang="zh-CN" b="1" dirty="0">
                  <a:latin typeface="Georgia" panose="02040502050405020303" pitchFamily="18" charset="0"/>
                </a:rPr>
                <a:t>could give birth to many interesting applications for smart speaker, such as multi-person interaction, house safeguard, and robust voice localization </a:t>
              </a:r>
            </a:p>
          </p:txBody>
        </p:sp>
        <p:sp>
          <p:nvSpPr>
            <p:cNvPr id="21" name="标题 1">
              <a:extLst>
                <a:ext uri="{FF2B5EF4-FFF2-40B4-BE49-F238E27FC236}">
                  <a16:creationId xmlns:a16="http://schemas.microsoft.com/office/drawing/2014/main" id="{660E9E4F-6237-4DED-A1A1-06F87CB5E4F0}"/>
                </a:ext>
              </a:extLst>
            </p:cNvPr>
            <p:cNvSpPr txBox="1">
              <a:spLocks/>
            </p:cNvSpPr>
            <p:nvPr/>
          </p:nvSpPr>
          <p:spPr>
            <a:xfrm>
              <a:off x="446876" y="1332924"/>
              <a:ext cx="2476395" cy="630827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2800" b="1" dirty="0">
                  <a:solidFill>
                    <a:srgbClr val="65267E"/>
                  </a:solidFill>
                  <a:latin typeface="Georgia" panose="02040502050405020303" pitchFamily="18" charset="0"/>
                </a:rPr>
                <a:t>Conclusion:</a:t>
              </a:r>
              <a:endParaRPr lang="zh-CN" altLang="en-US" sz="2800" b="1" dirty="0">
                <a:solidFill>
                  <a:srgbClr val="65267E"/>
                </a:solidFill>
                <a:latin typeface="Georgia" panose="02040502050405020303" pitchFamily="18" charset="0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FB09E170-F193-4603-B6CA-5B0D6D850BE4}"/>
              </a:ext>
            </a:extLst>
          </p:cNvPr>
          <p:cNvGrpSpPr/>
          <p:nvPr/>
        </p:nvGrpSpPr>
        <p:grpSpPr>
          <a:xfrm>
            <a:off x="567752" y="4045425"/>
            <a:ext cx="11313482" cy="2155446"/>
            <a:chOff x="446876" y="1332924"/>
            <a:chExt cx="11313482" cy="2155446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6CFA518F-C26D-4DE7-B476-18C3B180E782}"/>
                </a:ext>
              </a:extLst>
            </p:cNvPr>
            <p:cNvSpPr/>
            <p:nvPr/>
          </p:nvSpPr>
          <p:spPr>
            <a:xfrm>
              <a:off x="446876" y="1332924"/>
              <a:ext cx="11313482" cy="21554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3A77452-551F-4DD0-91A1-C12F067AA17B}"/>
                </a:ext>
              </a:extLst>
            </p:cNvPr>
            <p:cNvSpPr txBox="1"/>
            <p:nvPr/>
          </p:nvSpPr>
          <p:spPr>
            <a:xfrm>
              <a:off x="605258" y="1963751"/>
              <a:ext cx="10981481" cy="11798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altLang="zh-CN" b="1" dirty="0">
                  <a:latin typeface="Georgia" panose="02040502050405020303" pitchFamily="18" charset="0"/>
                </a:rPr>
                <a:t>3D Localization.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altLang="zh-CN" b="1" dirty="0">
                  <a:latin typeface="Georgia" panose="02040502050405020303" pitchFamily="18" charset="0"/>
                </a:rPr>
                <a:t>NLOS Localization.</a:t>
              </a:r>
            </a:p>
            <a:p>
              <a:pPr marL="285750" indent="-285750">
                <a:spcAft>
                  <a:spcPts val="1000"/>
                </a:spcAft>
                <a:buFont typeface="Arial" panose="020B0604020202020204" pitchFamily="34" charset="0"/>
                <a:buChar char="•"/>
              </a:pPr>
              <a:r>
                <a:rPr lang="en-US" altLang="zh-CN" b="1" dirty="0">
                  <a:latin typeface="Georgia" panose="02040502050405020303" pitchFamily="18" charset="0"/>
                </a:rPr>
                <a:t>Moving Objects.</a:t>
              </a:r>
            </a:p>
          </p:txBody>
        </p:sp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28AC911C-9DFB-42B9-AD4D-D0CB71D6B229}"/>
                </a:ext>
              </a:extLst>
            </p:cNvPr>
            <p:cNvSpPr txBox="1">
              <a:spLocks/>
            </p:cNvSpPr>
            <p:nvPr/>
          </p:nvSpPr>
          <p:spPr>
            <a:xfrm>
              <a:off x="446876" y="1332924"/>
              <a:ext cx="2916235" cy="630827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altLang="zh-CN" sz="2800" b="1" dirty="0">
                  <a:solidFill>
                    <a:srgbClr val="65267E"/>
                  </a:solidFill>
                  <a:latin typeface="Georgia" panose="02040502050405020303" pitchFamily="18" charset="0"/>
                </a:rPr>
                <a:t>Future Works:</a:t>
              </a:r>
              <a:endParaRPr lang="zh-CN" altLang="en-US" sz="2800" b="1" dirty="0">
                <a:solidFill>
                  <a:srgbClr val="65267E"/>
                </a:solidFill>
                <a:latin typeface="Georgia" panose="02040502050405020303" pitchFamily="18" charset="0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3F81C2-5576-4644-A70C-C5A72F45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95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4590E0-FC65-482F-8AF0-5C5F29480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393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62983E3-CCF2-4964-B87B-B0481FF3E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4893"/>
            <a:ext cx="10515600" cy="4351338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9218" name="Picture 2" descr="https://a3.cdn.japantravel.com/photo/17867-103801/1440x960!/kanagawa-discover-yokohama-103801.jpg">
            <a:extLst>
              <a:ext uri="{FF2B5EF4-FFF2-40B4-BE49-F238E27FC236}">
                <a16:creationId xmlns:a16="http://schemas.microsoft.com/office/drawing/2014/main" id="{1FA3C7D2-F9F2-4ED0-808B-60E50E282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0" b="3087"/>
          <a:stretch/>
        </p:blipFill>
        <p:spPr bwMode="auto">
          <a:xfrm>
            <a:off x="0" y="411162"/>
            <a:ext cx="12207520" cy="6035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F53CB11-950B-49EE-88D1-B270C272DC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77" y="4181399"/>
            <a:ext cx="3010526" cy="150526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CB6E951-F2B1-1547-BA9C-C75293294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497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92A68A-509D-4CEC-8683-CE501FFE4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4884" y="2766218"/>
            <a:ext cx="2022231" cy="1325563"/>
          </a:xfrm>
        </p:spPr>
        <p:txBody>
          <a:bodyPr/>
          <a:lstStyle/>
          <a:p>
            <a:pPr algn="ctr"/>
            <a:r>
              <a:rPr lang="en-US" altLang="zh-CN" dirty="0">
                <a:latin typeface="Georgia" panose="02040502050405020303" pitchFamily="18" charset="0"/>
              </a:rPr>
              <a:t>Why?</a:t>
            </a:r>
            <a:endParaRPr lang="zh-CN" altLang="en-US" dirty="0">
              <a:latin typeface="Georgia" panose="02040502050405020303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0D089DA-CC2F-49AA-A9F8-22E747E874BC}"/>
              </a:ext>
            </a:extLst>
          </p:cNvPr>
          <p:cNvSpPr/>
          <p:nvPr/>
        </p:nvSpPr>
        <p:spPr>
          <a:xfrm>
            <a:off x="0" y="0"/>
            <a:ext cx="12192000" cy="640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prstClr val="white"/>
                </a:solidFill>
                <a:latin typeface="Georgia" panose="02040502050405020303" pitchFamily="18" charset="0"/>
              </a:rPr>
              <a:t>Motivation</a:t>
            </a:r>
            <a:endParaRPr lang="zh-CN" altLang="en-US" sz="3600" b="1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DA625-4DAF-EF48-B647-2EB0A49FA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619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图片 110">
            <a:extLst>
              <a:ext uri="{FF2B5EF4-FFF2-40B4-BE49-F238E27FC236}">
                <a16:creationId xmlns:a16="http://schemas.microsoft.com/office/drawing/2014/main" id="{99F98766-508C-4369-8DAE-024D9A1167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683" y="2325860"/>
            <a:ext cx="7809587" cy="47582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3EA6B75-6D25-4196-AEA3-8F4BEC91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484" y="0"/>
            <a:ext cx="9129031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3B5A48E-EF26-4267-9186-2BF5BEB61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8483" y="2346192"/>
            <a:ext cx="4410183" cy="21555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1B8EF95-1BF4-4F68-9D24-FCEB2554C9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7316" y="6164994"/>
            <a:ext cx="1980405" cy="639666"/>
          </a:xfrm>
          <a:prstGeom prst="rect">
            <a:avLst/>
          </a:prstGeom>
        </p:spPr>
      </p:pic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5CC1D62D-C5E5-4BCE-9BC0-A8B7F64C3A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343881"/>
              </p:ext>
            </p:extLst>
          </p:nvPr>
        </p:nvGraphicFramePr>
        <p:xfrm>
          <a:off x="6071539" y="5177167"/>
          <a:ext cx="1611958" cy="10341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" name="Visio" r:id="rId8" imgW="2400201" imgH="1539158" progId="Visio.Drawing.15">
                  <p:embed/>
                </p:oleObj>
              </mc:Choice>
              <mc:Fallback>
                <p:oleObj name="Visio" r:id="rId8" imgW="2400201" imgH="1539158" progId="Visio.Drawing.15">
                  <p:embed/>
                  <p:pic>
                    <p:nvPicPr>
                      <p:cNvPr id="5" name="对象 4">
                        <a:extLst>
                          <a:ext uri="{FF2B5EF4-FFF2-40B4-BE49-F238E27FC236}">
                            <a16:creationId xmlns:a16="http://schemas.microsoft.com/office/drawing/2014/main" id="{30AE2195-6574-4DDD-8101-1A1EAA0945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71539" y="5177167"/>
                        <a:ext cx="1611958" cy="10341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图片 12">
            <a:extLst>
              <a:ext uri="{FF2B5EF4-FFF2-40B4-BE49-F238E27FC236}">
                <a16:creationId xmlns:a16="http://schemas.microsoft.com/office/drawing/2014/main" id="{5D51EC6E-2BDD-4F8A-9314-2E4717C7F3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5540" y="5427133"/>
            <a:ext cx="514291" cy="37143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78F3BD2-362A-4646-9EB6-0CA63D5815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17595" y="2349503"/>
            <a:ext cx="1726291" cy="90587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1075247-5BB6-437E-936D-0C77E8E699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9525" y="1871183"/>
            <a:ext cx="572581" cy="41353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9440A17-EB67-49D5-A934-99C7B81ACC5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9753" y="1887827"/>
            <a:ext cx="860297" cy="922968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4A8990E-0ADC-4718-8CF9-3FE3ADD3E4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78143" y="665062"/>
            <a:ext cx="990600" cy="99060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D81F528F-0355-4E21-95E9-0D9FA3DDCDAE}"/>
              </a:ext>
            </a:extLst>
          </p:cNvPr>
          <p:cNvSpPr/>
          <p:nvPr/>
        </p:nvSpPr>
        <p:spPr>
          <a:xfrm>
            <a:off x="1222878" y="4421121"/>
            <a:ext cx="949124" cy="1220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502E00C9-CD3D-4058-8D0D-859A549DADF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19461" y="4392924"/>
            <a:ext cx="652541" cy="865747"/>
          </a:xfrm>
          <a:prstGeom prst="rect">
            <a:avLst/>
          </a:prstGeom>
        </p:spPr>
      </p:pic>
      <p:sp>
        <p:nvSpPr>
          <p:cNvPr id="48" name="思想气泡: 云 47">
            <a:extLst>
              <a:ext uri="{FF2B5EF4-FFF2-40B4-BE49-F238E27FC236}">
                <a16:creationId xmlns:a16="http://schemas.microsoft.com/office/drawing/2014/main" id="{3097FF96-4BB4-4801-8E5F-99B42EC33A16}"/>
              </a:ext>
            </a:extLst>
          </p:cNvPr>
          <p:cNvSpPr/>
          <p:nvPr/>
        </p:nvSpPr>
        <p:spPr>
          <a:xfrm>
            <a:off x="409903" y="45943"/>
            <a:ext cx="3713151" cy="3350464"/>
          </a:xfrm>
          <a:prstGeom prst="cloudCallout">
            <a:avLst>
              <a:gd name="adj1" fmla="val 79147"/>
              <a:gd name="adj2" fmla="val 734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FF0201A6-15E7-4342-AECE-CA2CDD854E74}"/>
              </a:ext>
            </a:extLst>
          </p:cNvPr>
          <p:cNvGrpSpPr/>
          <p:nvPr/>
        </p:nvGrpSpPr>
        <p:grpSpPr>
          <a:xfrm>
            <a:off x="1151658" y="764133"/>
            <a:ext cx="2537402" cy="978235"/>
            <a:chOff x="2053040" y="2118307"/>
            <a:chExt cx="3054858" cy="1135425"/>
          </a:xfrm>
        </p:grpSpPr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EACDFA63-2498-4835-A755-DCCE89C96228}"/>
                </a:ext>
              </a:extLst>
            </p:cNvPr>
            <p:cNvSpPr/>
            <p:nvPr/>
          </p:nvSpPr>
          <p:spPr>
            <a:xfrm>
              <a:off x="2053040" y="2224291"/>
              <a:ext cx="2767584" cy="1029441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C6177272-0F72-40CA-87CC-BA0B7C289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32452" t="-3025" r="32560" b="66616"/>
            <a:stretch/>
          </p:blipFill>
          <p:spPr>
            <a:xfrm>
              <a:off x="2475381" y="2404133"/>
              <a:ext cx="551136" cy="615340"/>
            </a:xfrm>
            <a:prstGeom prst="rect">
              <a:avLst/>
            </a:prstGeom>
          </p:spPr>
        </p:pic>
        <p:sp>
          <p:nvSpPr>
            <p:cNvPr id="41" name="等腰三角形 40">
              <a:extLst>
                <a:ext uri="{FF2B5EF4-FFF2-40B4-BE49-F238E27FC236}">
                  <a16:creationId xmlns:a16="http://schemas.microsoft.com/office/drawing/2014/main" id="{FA355F26-3DB3-4966-92F1-659EB5ECE275}"/>
                </a:ext>
              </a:extLst>
            </p:cNvPr>
            <p:cNvSpPr/>
            <p:nvPr/>
          </p:nvSpPr>
          <p:spPr>
            <a:xfrm>
              <a:off x="3765254" y="2519707"/>
              <a:ext cx="115824" cy="11596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5EF7E05C-2139-4D51-BAC3-E337B31340DE}"/>
                </a:ext>
              </a:extLst>
            </p:cNvPr>
            <p:cNvCxnSpPr>
              <a:cxnSpLocks/>
            </p:cNvCxnSpPr>
            <p:nvPr/>
          </p:nvCxnSpPr>
          <p:spPr>
            <a:xfrm>
              <a:off x="5107898" y="2450966"/>
              <a:ext cx="0" cy="126725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22552861-A00B-4246-B479-E49E11277035}"/>
                </a:ext>
              </a:extLst>
            </p:cNvPr>
            <p:cNvSpPr/>
            <p:nvPr/>
          </p:nvSpPr>
          <p:spPr>
            <a:xfrm>
              <a:off x="3436832" y="2370443"/>
              <a:ext cx="897424" cy="8115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等腰三角形 43">
              <a:extLst>
                <a:ext uri="{FF2B5EF4-FFF2-40B4-BE49-F238E27FC236}">
                  <a16:creationId xmlns:a16="http://schemas.microsoft.com/office/drawing/2014/main" id="{1B7698A0-8A7A-4AB8-9B75-74C9CEF38E6C}"/>
                </a:ext>
              </a:extLst>
            </p:cNvPr>
            <p:cNvSpPr/>
            <p:nvPr/>
          </p:nvSpPr>
          <p:spPr>
            <a:xfrm rot="16200000">
              <a:off x="3511138" y="2398631"/>
              <a:ext cx="45722" cy="3581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等腰三角形 44">
              <a:extLst>
                <a:ext uri="{FF2B5EF4-FFF2-40B4-BE49-F238E27FC236}">
                  <a16:creationId xmlns:a16="http://schemas.microsoft.com/office/drawing/2014/main" id="{8A1A13FF-EE07-406A-89D3-F6FF1CBE2817}"/>
                </a:ext>
              </a:extLst>
            </p:cNvPr>
            <p:cNvSpPr/>
            <p:nvPr/>
          </p:nvSpPr>
          <p:spPr>
            <a:xfrm rot="10800000">
              <a:off x="3800305" y="2678737"/>
              <a:ext cx="45722" cy="3581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等腰三角形 45">
              <a:extLst>
                <a:ext uri="{FF2B5EF4-FFF2-40B4-BE49-F238E27FC236}">
                  <a16:creationId xmlns:a16="http://schemas.microsoft.com/office/drawing/2014/main" id="{BFD77C4C-99BA-4F62-B70D-E08EDC2B87A6}"/>
                </a:ext>
              </a:extLst>
            </p:cNvPr>
            <p:cNvSpPr/>
            <p:nvPr/>
          </p:nvSpPr>
          <p:spPr>
            <a:xfrm rot="5400000">
              <a:off x="4084806" y="2398630"/>
              <a:ext cx="45722" cy="3581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等腰三角形 46">
              <a:extLst>
                <a:ext uri="{FF2B5EF4-FFF2-40B4-BE49-F238E27FC236}">
                  <a16:creationId xmlns:a16="http://schemas.microsoft.com/office/drawing/2014/main" id="{3A6B7033-663D-49B3-A1BD-A3C7803FA35F}"/>
                </a:ext>
              </a:extLst>
            </p:cNvPr>
            <p:cNvSpPr/>
            <p:nvPr/>
          </p:nvSpPr>
          <p:spPr>
            <a:xfrm>
              <a:off x="3800304" y="2118307"/>
              <a:ext cx="45722" cy="3581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3DDEC993-E92B-40AA-9F30-BFEB76999297}"/>
              </a:ext>
            </a:extLst>
          </p:cNvPr>
          <p:cNvGrpSpPr/>
          <p:nvPr/>
        </p:nvGrpSpPr>
        <p:grpSpPr>
          <a:xfrm>
            <a:off x="1151658" y="1821149"/>
            <a:ext cx="2298789" cy="1030978"/>
            <a:chOff x="1151658" y="1821149"/>
            <a:chExt cx="2298789" cy="1030978"/>
          </a:xfrm>
        </p:grpSpPr>
        <p:graphicFrame>
          <p:nvGraphicFramePr>
            <p:cNvPr id="29" name="对象 28">
              <a:extLst>
                <a:ext uri="{FF2B5EF4-FFF2-40B4-BE49-F238E27FC236}">
                  <a16:creationId xmlns:a16="http://schemas.microsoft.com/office/drawing/2014/main" id="{59570488-4882-454C-924D-38D1EA2F807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9553302"/>
                </p:ext>
              </p:extLst>
            </p:nvPr>
          </p:nvGraphicFramePr>
          <p:xfrm>
            <a:off x="1403635" y="2044375"/>
            <a:ext cx="683690" cy="454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8" name="Visio" r:id="rId15" imgW="2400201" imgH="1539158" progId="Visio.Drawing.15">
                    <p:embed/>
                  </p:oleObj>
                </mc:Choice>
                <mc:Fallback>
                  <p:oleObj name="Visio" r:id="rId15" imgW="2400201" imgH="1539158" progId="Visio.Drawing.15">
                    <p:embed/>
                    <p:pic>
                      <p:nvPicPr>
                        <p:cNvPr id="8" name="对象 7">
                          <a:extLst>
                            <a:ext uri="{FF2B5EF4-FFF2-40B4-BE49-F238E27FC236}">
                              <a16:creationId xmlns:a16="http://schemas.microsoft.com/office/drawing/2014/main" id="{9D9FC3A7-0CF7-4B77-A68C-B3027579CA8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403635" y="2044375"/>
                          <a:ext cx="683690" cy="4549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5B099012-7026-47CC-AD32-9D4F1BB2B1B1}"/>
                </a:ext>
              </a:extLst>
            </p:cNvPr>
            <p:cNvSpPr/>
            <p:nvPr/>
          </p:nvSpPr>
          <p:spPr>
            <a:xfrm>
              <a:off x="2301052" y="1901403"/>
              <a:ext cx="745411" cy="69916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流程图: 决策 30">
              <a:extLst>
                <a:ext uri="{FF2B5EF4-FFF2-40B4-BE49-F238E27FC236}">
                  <a16:creationId xmlns:a16="http://schemas.microsoft.com/office/drawing/2014/main" id="{5248D364-349C-4378-AEE2-C0BA59427FBD}"/>
                </a:ext>
              </a:extLst>
            </p:cNvPr>
            <p:cNvSpPr/>
            <p:nvPr/>
          </p:nvSpPr>
          <p:spPr>
            <a:xfrm>
              <a:off x="2670048" y="2406745"/>
              <a:ext cx="110322" cy="92582"/>
            </a:xfrm>
            <a:prstGeom prst="flowChartDecisi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A2E36EB4-81AF-4884-809C-9D85049E4DF7}"/>
                </a:ext>
              </a:extLst>
            </p:cNvPr>
            <p:cNvSpPr/>
            <p:nvPr/>
          </p:nvSpPr>
          <p:spPr>
            <a:xfrm>
              <a:off x="1151658" y="1821149"/>
              <a:ext cx="2298789" cy="886923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等腰三角形 33">
              <a:extLst>
                <a:ext uri="{FF2B5EF4-FFF2-40B4-BE49-F238E27FC236}">
                  <a16:creationId xmlns:a16="http://schemas.microsoft.com/office/drawing/2014/main" id="{7385C329-F35E-4A0F-839B-A0A79FC8D94D}"/>
                </a:ext>
              </a:extLst>
            </p:cNvPr>
            <p:cNvSpPr/>
            <p:nvPr/>
          </p:nvSpPr>
          <p:spPr>
            <a:xfrm>
              <a:off x="2706221" y="2063776"/>
              <a:ext cx="37977" cy="30854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>
              <a:extLst>
                <a:ext uri="{FF2B5EF4-FFF2-40B4-BE49-F238E27FC236}">
                  <a16:creationId xmlns:a16="http://schemas.microsoft.com/office/drawing/2014/main" id="{559C4DDB-B648-4823-8768-6AF9401C588A}"/>
                </a:ext>
              </a:extLst>
            </p:cNvPr>
            <p:cNvSpPr/>
            <p:nvPr/>
          </p:nvSpPr>
          <p:spPr>
            <a:xfrm rot="5400000">
              <a:off x="2942491" y="2304307"/>
              <a:ext cx="39392" cy="29745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>
              <a:extLst>
                <a:ext uri="{FF2B5EF4-FFF2-40B4-BE49-F238E27FC236}">
                  <a16:creationId xmlns:a16="http://schemas.microsoft.com/office/drawing/2014/main" id="{29AD7DB0-6332-476E-BA72-6DAFCFB3E499}"/>
                </a:ext>
              </a:extLst>
            </p:cNvPr>
            <p:cNvSpPr/>
            <p:nvPr/>
          </p:nvSpPr>
          <p:spPr>
            <a:xfrm rot="16200000">
              <a:off x="2458125" y="2304307"/>
              <a:ext cx="39392" cy="29745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>
              <a:extLst>
                <a:ext uri="{FF2B5EF4-FFF2-40B4-BE49-F238E27FC236}">
                  <a16:creationId xmlns:a16="http://schemas.microsoft.com/office/drawing/2014/main" id="{175FFC57-4375-45C2-BCE9-DE39EBCBE89D}"/>
                </a:ext>
              </a:extLst>
            </p:cNvPr>
            <p:cNvSpPr/>
            <p:nvPr/>
          </p:nvSpPr>
          <p:spPr>
            <a:xfrm rot="10800000">
              <a:off x="2704814" y="2543586"/>
              <a:ext cx="37977" cy="30854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id="{8F311F55-9FE8-4D6C-93C1-06282FF707F2}"/>
              </a:ext>
            </a:extLst>
          </p:cNvPr>
          <p:cNvSpPr/>
          <p:nvPr/>
        </p:nvSpPr>
        <p:spPr>
          <a:xfrm>
            <a:off x="1464083" y="370155"/>
            <a:ext cx="1730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Locations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33CE58-E060-8947-85AD-065F4C374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858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pat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5 -0.00092 C -0.00195 0.0051 -0.00065 0.01065 0.00117 0.01065 C 0.00326 0.01065 0.00391 0.00463 0.0043 0.00116 L 0.00456 -0.0037 C 0.00495 -0.00717 0.00573 -0.0125 0.00808 -0.0125 C 0.00964 -0.0125 0.01146 -0.00787 0.01146 -0.00092 C 0.01146 0.0051 0.00964 0.01065 0.00808 0.01065 C 0.00573 0.01065 0.00495 0.00463 0.00456 0.00116 L 0.0043 -0.0037 C 0.00391 -0.00717 0.00326 -0.0125 0.00117 -0.0125 C -0.00065 -0.0125 -0.00195 -0.00787 -0.00195 -0.00092 Z " pathEditMode="relative" rAng="0" ptsTypes="AAAAAAAAAAA">
                                      <p:cBhvr>
                                        <p:cTn id="2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1D671F1-B3F6-4BB1-A952-268114CDA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8781" y="2320027"/>
            <a:ext cx="7809587" cy="47582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3EA6B75-6D25-4196-AEA3-8F4BEC919F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1484" y="0"/>
            <a:ext cx="9141055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3B5A48E-EF26-4267-9186-2BF5BEB61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8483" y="2346192"/>
            <a:ext cx="4410183" cy="2155539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62A2433-EC1A-40E5-94C0-7D3CB60C1CDE}"/>
              </a:ext>
            </a:extLst>
          </p:cNvPr>
          <p:cNvGrpSpPr/>
          <p:nvPr/>
        </p:nvGrpSpPr>
        <p:grpSpPr>
          <a:xfrm>
            <a:off x="6489525" y="1871183"/>
            <a:ext cx="1854361" cy="1384195"/>
            <a:chOff x="6489525" y="1871183"/>
            <a:chExt cx="1854361" cy="1384195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D78F3BD2-362A-4646-9EB6-0CA63D581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17595" y="2349503"/>
              <a:ext cx="1726291" cy="905875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A1075247-5BB6-437E-936D-0C77E8E69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89525" y="1871183"/>
              <a:ext cx="572581" cy="413532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99440A17-EB67-49D5-A934-99C7B81AC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99753" y="1887827"/>
              <a:ext cx="860297" cy="922968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4011BC6-51BE-4BFA-8CBC-79C5CFFFA7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78143" y="665062"/>
            <a:ext cx="990600" cy="9906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B1578A5-7792-46FC-96CA-3E3E5E7E2B06}"/>
              </a:ext>
            </a:extLst>
          </p:cNvPr>
          <p:cNvSpPr/>
          <p:nvPr/>
        </p:nvSpPr>
        <p:spPr>
          <a:xfrm>
            <a:off x="1222878" y="4421121"/>
            <a:ext cx="949124" cy="1220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89762BB-B7DC-4461-A11F-50115C8B0C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9461" y="4397971"/>
            <a:ext cx="652541" cy="865747"/>
          </a:xfrm>
          <a:prstGeom prst="rect">
            <a:avLst/>
          </a:prstGeom>
        </p:spPr>
      </p:pic>
      <p:sp>
        <p:nvSpPr>
          <p:cNvPr id="20" name="思想气泡: 云 19">
            <a:extLst>
              <a:ext uri="{FF2B5EF4-FFF2-40B4-BE49-F238E27FC236}">
                <a16:creationId xmlns:a16="http://schemas.microsoft.com/office/drawing/2014/main" id="{9863FDF2-E710-49BE-9B42-464A38B8CE41}"/>
              </a:ext>
            </a:extLst>
          </p:cNvPr>
          <p:cNvSpPr/>
          <p:nvPr/>
        </p:nvSpPr>
        <p:spPr>
          <a:xfrm>
            <a:off x="409903" y="45943"/>
            <a:ext cx="3713151" cy="3350464"/>
          </a:xfrm>
          <a:prstGeom prst="cloudCallout">
            <a:avLst>
              <a:gd name="adj1" fmla="val 79147"/>
              <a:gd name="adj2" fmla="val 734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6DBEFA51-26CE-45BF-B0AD-27DDF5834981}"/>
              </a:ext>
            </a:extLst>
          </p:cNvPr>
          <p:cNvGrpSpPr/>
          <p:nvPr/>
        </p:nvGrpSpPr>
        <p:grpSpPr>
          <a:xfrm>
            <a:off x="1151658" y="764133"/>
            <a:ext cx="2537402" cy="978235"/>
            <a:chOff x="2053040" y="2118307"/>
            <a:chExt cx="3054858" cy="1135425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EBF8EF0F-51F3-47BB-ACFF-C810C61EEE74}"/>
                </a:ext>
              </a:extLst>
            </p:cNvPr>
            <p:cNvSpPr/>
            <p:nvPr/>
          </p:nvSpPr>
          <p:spPr>
            <a:xfrm>
              <a:off x="2053040" y="2224291"/>
              <a:ext cx="2767584" cy="1029441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F3171C79-9A3C-42FE-BE00-60623BA146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2452" t="-3025" r="32560" b="66616"/>
            <a:stretch/>
          </p:blipFill>
          <p:spPr>
            <a:xfrm>
              <a:off x="2475381" y="2404133"/>
              <a:ext cx="551136" cy="615340"/>
            </a:xfrm>
            <a:prstGeom prst="rect">
              <a:avLst/>
            </a:prstGeom>
          </p:spPr>
        </p:pic>
        <p:sp>
          <p:nvSpPr>
            <p:cNvPr id="24" name="等腰三角形 23">
              <a:extLst>
                <a:ext uri="{FF2B5EF4-FFF2-40B4-BE49-F238E27FC236}">
                  <a16:creationId xmlns:a16="http://schemas.microsoft.com/office/drawing/2014/main" id="{B04B1B44-20CD-45D2-A6D3-3E844D94D1B6}"/>
                </a:ext>
              </a:extLst>
            </p:cNvPr>
            <p:cNvSpPr/>
            <p:nvPr/>
          </p:nvSpPr>
          <p:spPr>
            <a:xfrm>
              <a:off x="3765254" y="2519707"/>
              <a:ext cx="115824" cy="115968"/>
            </a:xfrm>
            <a:prstGeom prst="triangl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83C4075F-6522-4BFB-975A-90693AEFC1B3}"/>
                </a:ext>
              </a:extLst>
            </p:cNvPr>
            <p:cNvCxnSpPr>
              <a:cxnSpLocks/>
            </p:cNvCxnSpPr>
            <p:nvPr/>
          </p:nvCxnSpPr>
          <p:spPr>
            <a:xfrm>
              <a:off x="5107898" y="2450966"/>
              <a:ext cx="0" cy="126725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822CE3B-27C0-49DD-936A-55BE7F088996}"/>
                </a:ext>
              </a:extLst>
            </p:cNvPr>
            <p:cNvSpPr/>
            <p:nvPr/>
          </p:nvSpPr>
          <p:spPr>
            <a:xfrm>
              <a:off x="3436832" y="2370443"/>
              <a:ext cx="897424" cy="8115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>
              <a:extLst>
                <a:ext uri="{FF2B5EF4-FFF2-40B4-BE49-F238E27FC236}">
                  <a16:creationId xmlns:a16="http://schemas.microsoft.com/office/drawing/2014/main" id="{227FF28B-8820-4E63-92F5-1E27A16271E7}"/>
                </a:ext>
              </a:extLst>
            </p:cNvPr>
            <p:cNvSpPr/>
            <p:nvPr/>
          </p:nvSpPr>
          <p:spPr>
            <a:xfrm rot="16200000">
              <a:off x="3511138" y="2398631"/>
              <a:ext cx="45722" cy="3581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等腰三角形 27">
              <a:extLst>
                <a:ext uri="{FF2B5EF4-FFF2-40B4-BE49-F238E27FC236}">
                  <a16:creationId xmlns:a16="http://schemas.microsoft.com/office/drawing/2014/main" id="{9CE97532-830D-431E-8ED0-9F9F584995C1}"/>
                </a:ext>
              </a:extLst>
            </p:cNvPr>
            <p:cNvSpPr/>
            <p:nvPr/>
          </p:nvSpPr>
          <p:spPr>
            <a:xfrm rot="10800000">
              <a:off x="3800305" y="2678737"/>
              <a:ext cx="45722" cy="3581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>
              <a:extLst>
                <a:ext uri="{FF2B5EF4-FFF2-40B4-BE49-F238E27FC236}">
                  <a16:creationId xmlns:a16="http://schemas.microsoft.com/office/drawing/2014/main" id="{311A9AD8-CAE8-42A0-A1A3-679F28769D5F}"/>
                </a:ext>
              </a:extLst>
            </p:cNvPr>
            <p:cNvSpPr/>
            <p:nvPr/>
          </p:nvSpPr>
          <p:spPr>
            <a:xfrm rot="5400000">
              <a:off x="4084806" y="2398630"/>
              <a:ext cx="45722" cy="3581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>
              <a:extLst>
                <a:ext uri="{FF2B5EF4-FFF2-40B4-BE49-F238E27FC236}">
                  <a16:creationId xmlns:a16="http://schemas.microsoft.com/office/drawing/2014/main" id="{E82BA05F-DE11-4E68-B38F-0BA7EEA4728A}"/>
                </a:ext>
              </a:extLst>
            </p:cNvPr>
            <p:cNvSpPr/>
            <p:nvPr/>
          </p:nvSpPr>
          <p:spPr>
            <a:xfrm>
              <a:off x="3800304" y="2118307"/>
              <a:ext cx="45722" cy="3581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1DE2C5C-C147-4D34-8DF2-B6CC3EDCF37B}"/>
              </a:ext>
            </a:extLst>
          </p:cNvPr>
          <p:cNvGrpSpPr/>
          <p:nvPr/>
        </p:nvGrpSpPr>
        <p:grpSpPr>
          <a:xfrm>
            <a:off x="1151658" y="1821149"/>
            <a:ext cx="2298789" cy="1046218"/>
            <a:chOff x="1151658" y="1821149"/>
            <a:chExt cx="2298789" cy="1046218"/>
          </a:xfrm>
        </p:grpSpPr>
        <p:graphicFrame>
          <p:nvGraphicFramePr>
            <p:cNvPr id="32" name="对象 31">
              <a:extLst>
                <a:ext uri="{FF2B5EF4-FFF2-40B4-BE49-F238E27FC236}">
                  <a16:creationId xmlns:a16="http://schemas.microsoft.com/office/drawing/2014/main" id="{A2D24388-AF00-4003-ADAD-B10479E87C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4149244"/>
                </p:ext>
              </p:extLst>
            </p:nvPr>
          </p:nvGraphicFramePr>
          <p:xfrm>
            <a:off x="1399825" y="2048185"/>
            <a:ext cx="683690" cy="4549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1" name="Visio" r:id="rId12" imgW="2400201" imgH="1539158" progId="Visio.Drawing.15">
                    <p:embed/>
                  </p:oleObj>
                </mc:Choice>
                <mc:Fallback>
                  <p:oleObj name="Visio" r:id="rId12" imgW="2400201" imgH="1539158" progId="Visio.Drawing.15">
                    <p:embed/>
                    <p:pic>
                      <p:nvPicPr>
                        <p:cNvPr id="29" name="对象 28">
                          <a:extLst>
                            <a:ext uri="{FF2B5EF4-FFF2-40B4-BE49-F238E27FC236}">
                              <a16:creationId xmlns:a16="http://schemas.microsoft.com/office/drawing/2014/main" id="{59570488-4882-454C-924D-38D1EA2F807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399825" y="2048185"/>
                          <a:ext cx="683690" cy="45495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C7970E79-BA7D-4182-B4F3-5C068EBDA514}"/>
                </a:ext>
              </a:extLst>
            </p:cNvPr>
            <p:cNvSpPr/>
            <p:nvPr/>
          </p:nvSpPr>
          <p:spPr>
            <a:xfrm>
              <a:off x="2301052" y="1901403"/>
              <a:ext cx="745411" cy="699161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流程图: 决策 33">
              <a:extLst>
                <a:ext uri="{FF2B5EF4-FFF2-40B4-BE49-F238E27FC236}">
                  <a16:creationId xmlns:a16="http://schemas.microsoft.com/office/drawing/2014/main" id="{C9BDB51F-CDFA-4661-B0E9-821DB56ED026}"/>
                </a:ext>
              </a:extLst>
            </p:cNvPr>
            <p:cNvSpPr/>
            <p:nvPr/>
          </p:nvSpPr>
          <p:spPr>
            <a:xfrm>
              <a:off x="2795778" y="2421985"/>
              <a:ext cx="110322" cy="92582"/>
            </a:xfrm>
            <a:prstGeom prst="flowChartDecision">
              <a:avLst/>
            </a:prstGeom>
            <a:solidFill>
              <a:schemeClr val="accent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424331CB-4F88-4BC3-BD6F-E9C4A365ED14}"/>
                </a:ext>
              </a:extLst>
            </p:cNvPr>
            <p:cNvSpPr/>
            <p:nvPr/>
          </p:nvSpPr>
          <p:spPr>
            <a:xfrm>
              <a:off x="1151658" y="1821149"/>
              <a:ext cx="2298789" cy="886923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等腰三角形 35">
              <a:extLst>
                <a:ext uri="{FF2B5EF4-FFF2-40B4-BE49-F238E27FC236}">
                  <a16:creationId xmlns:a16="http://schemas.microsoft.com/office/drawing/2014/main" id="{E9F899FF-BEEB-4D49-ABCC-151AAC345ED6}"/>
                </a:ext>
              </a:extLst>
            </p:cNvPr>
            <p:cNvSpPr/>
            <p:nvPr/>
          </p:nvSpPr>
          <p:spPr>
            <a:xfrm>
              <a:off x="2831951" y="2079016"/>
              <a:ext cx="37977" cy="30854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等腰三角形 36">
              <a:extLst>
                <a:ext uri="{FF2B5EF4-FFF2-40B4-BE49-F238E27FC236}">
                  <a16:creationId xmlns:a16="http://schemas.microsoft.com/office/drawing/2014/main" id="{605F4457-5250-4275-8DD7-E76A608AC572}"/>
                </a:ext>
              </a:extLst>
            </p:cNvPr>
            <p:cNvSpPr/>
            <p:nvPr/>
          </p:nvSpPr>
          <p:spPr>
            <a:xfrm rot="5400000">
              <a:off x="3068221" y="2319547"/>
              <a:ext cx="39392" cy="29745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等腰三角形 37">
              <a:extLst>
                <a:ext uri="{FF2B5EF4-FFF2-40B4-BE49-F238E27FC236}">
                  <a16:creationId xmlns:a16="http://schemas.microsoft.com/office/drawing/2014/main" id="{8909FDA9-8380-42B1-9350-64328EA32502}"/>
                </a:ext>
              </a:extLst>
            </p:cNvPr>
            <p:cNvSpPr/>
            <p:nvPr/>
          </p:nvSpPr>
          <p:spPr>
            <a:xfrm rot="16200000">
              <a:off x="2583855" y="2319547"/>
              <a:ext cx="39392" cy="29745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等腰三角形 38">
              <a:extLst>
                <a:ext uri="{FF2B5EF4-FFF2-40B4-BE49-F238E27FC236}">
                  <a16:creationId xmlns:a16="http://schemas.microsoft.com/office/drawing/2014/main" id="{B89637BC-FDC7-4814-B96F-13A2E7932AF7}"/>
                </a:ext>
              </a:extLst>
            </p:cNvPr>
            <p:cNvSpPr/>
            <p:nvPr/>
          </p:nvSpPr>
          <p:spPr>
            <a:xfrm rot="10800000">
              <a:off x="2830544" y="2558826"/>
              <a:ext cx="37977" cy="30854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矩形 39">
            <a:extLst>
              <a:ext uri="{FF2B5EF4-FFF2-40B4-BE49-F238E27FC236}">
                <a16:creationId xmlns:a16="http://schemas.microsoft.com/office/drawing/2014/main" id="{9419D594-7675-4539-95D2-750031FDCA17}"/>
              </a:ext>
            </a:extLst>
          </p:cNvPr>
          <p:cNvSpPr/>
          <p:nvPr/>
        </p:nvSpPr>
        <p:spPr>
          <a:xfrm>
            <a:off x="1464083" y="370155"/>
            <a:ext cx="1730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Locations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6AFFB126-92E0-4934-8BCA-203EBBB098B7}"/>
              </a:ext>
            </a:extLst>
          </p:cNvPr>
          <p:cNvGrpSpPr/>
          <p:nvPr/>
        </p:nvGrpSpPr>
        <p:grpSpPr>
          <a:xfrm>
            <a:off x="5445540" y="5177167"/>
            <a:ext cx="2422181" cy="1627493"/>
            <a:chOff x="5445540" y="5177167"/>
            <a:chExt cx="2422181" cy="1627493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70E1EA7B-1F8B-4AF0-8E7F-7E7401B170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887316" y="6164994"/>
              <a:ext cx="1980405" cy="639666"/>
            </a:xfrm>
            <a:prstGeom prst="rect">
              <a:avLst/>
            </a:prstGeom>
          </p:spPr>
        </p:pic>
        <p:graphicFrame>
          <p:nvGraphicFramePr>
            <p:cNvPr id="42" name="对象 41">
              <a:extLst>
                <a:ext uri="{FF2B5EF4-FFF2-40B4-BE49-F238E27FC236}">
                  <a16:creationId xmlns:a16="http://schemas.microsoft.com/office/drawing/2014/main" id="{4A15F6AC-9009-4D08-A43F-5882B237040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09617711"/>
                </p:ext>
              </p:extLst>
            </p:nvPr>
          </p:nvGraphicFramePr>
          <p:xfrm>
            <a:off x="6071539" y="5177167"/>
            <a:ext cx="1611958" cy="10341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2" name="Visio" r:id="rId15" imgW="2400201" imgH="1539158" progId="Visio.Drawing.15">
                    <p:embed/>
                  </p:oleObj>
                </mc:Choice>
                <mc:Fallback>
                  <p:oleObj name="Visio" r:id="rId15" imgW="2400201" imgH="1539158" progId="Visio.Drawing.15">
                    <p:embed/>
                    <p:pic>
                      <p:nvPicPr>
                        <p:cNvPr id="12" name="对象 11">
                          <a:extLst>
                            <a:ext uri="{FF2B5EF4-FFF2-40B4-BE49-F238E27FC236}">
                              <a16:creationId xmlns:a16="http://schemas.microsoft.com/office/drawing/2014/main" id="{5CC1D62D-C5E5-4BCE-9BC0-A8B7F64C3AA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071539" y="5177167"/>
                          <a:ext cx="1611958" cy="103412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655BCF1D-16C3-42CF-B692-7B05D5F80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45540" y="5427133"/>
              <a:ext cx="514291" cy="371433"/>
            </a:xfrm>
            <a:prstGeom prst="rect">
              <a:avLst/>
            </a:prstGeom>
          </p:spPr>
        </p:pic>
      </p:grpSp>
      <p:pic>
        <p:nvPicPr>
          <p:cNvPr id="46" name="图形 45">
            <a:extLst>
              <a:ext uri="{FF2B5EF4-FFF2-40B4-BE49-F238E27FC236}">
                <a16:creationId xmlns:a16="http://schemas.microsoft.com/office/drawing/2014/main" id="{64AE1BCD-0909-403C-A09B-ACADC78C36F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85135" y="764133"/>
            <a:ext cx="1969944" cy="196994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83FE33-B253-4740-AA35-3137529B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53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图片 109">
            <a:extLst>
              <a:ext uri="{FF2B5EF4-FFF2-40B4-BE49-F238E27FC236}">
                <a16:creationId xmlns:a16="http://schemas.microsoft.com/office/drawing/2014/main" id="{4E0161B7-91F9-4335-86C9-B90F6E970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781" y="2320027"/>
            <a:ext cx="7809587" cy="475821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3EA6B75-6D25-4196-AEA3-8F4BEC919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484" y="0"/>
            <a:ext cx="9129031" cy="6858000"/>
          </a:xfrm>
          <a:prstGeom prst="rect">
            <a:avLst/>
          </a:prstGeom>
        </p:spPr>
      </p:pic>
      <p:pic>
        <p:nvPicPr>
          <p:cNvPr id="5" name="图形 4">
            <a:extLst>
              <a:ext uri="{FF2B5EF4-FFF2-40B4-BE49-F238E27FC236}">
                <a16:creationId xmlns:a16="http://schemas.microsoft.com/office/drawing/2014/main" id="{5BC83BF3-A162-4505-952F-B286A0ED24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1028" y="2848487"/>
            <a:ext cx="547920" cy="547920"/>
          </a:xfrm>
          <a:prstGeom prst="rect">
            <a:avLst/>
          </a:prstGeom>
          <a:scene3d>
            <a:camera prst="orthographicFront">
              <a:rot lat="1800000" lon="0" rev="0"/>
            </a:camera>
            <a:lightRig rig="threePt" dir="t"/>
          </a:scene3d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779A73-064A-4362-A41B-65C88720C8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78143" y="665062"/>
            <a:ext cx="990600" cy="990600"/>
          </a:xfrm>
          <a:prstGeom prst="rect">
            <a:avLst/>
          </a:prstGeom>
        </p:spPr>
      </p:pic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EED8F4A9-886F-4279-A987-B2DEC60AA5BC}"/>
              </a:ext>
            </a:extLst>
          </p:cNvPr>
          <p:cNvSpPr/>
          <p:nvPr/>
        </p:nvSpPr>
        <p:spPr>
          <a:xfrm rot="2983671">
            <a:off x="8772034" y="1217282"/>
            <a:ext cx="318408" cy="365126"/>
          </a:xfrm>
          <a:custGeom>
            <a:avLst/>
            <a:gdLst>
              <a:gd name="connsiteX0" fmla="*/ 613458 w 1458410"/>
              <a:gd name="connsiteY0" fmla="*/ 208344 h 1030147"/>
              <a:gd name="connsiteX1" fmla="*/ 671331 w 1458410"/>
              <a:gd name="connsiteY1" fmla="*/ 0 h 1030147"/>
              <a:gd name="connsiteX2" fmla="*/ 821802 w 1458410"/>
              <a:gd name="connsiteY2" fmla="*/ 138896 h 1030147"/>
              <a:gd name="connsiteX3" fmla="*/ 1064870 w 1458410"/>
              <a:gd name="connsiteY3" fmla="*/ 266218 h 1030147"/>
              <a:gd name="connsiteX4" fmla="*/ 1134319 w 1458410"/>
              <a:gd name="connsiteY4" fmla="*/ 34724 h 1030147"/>
              <a:gd name="connsiteX5" fmla="*/ 1307939 w 1458410"/>
              <a:gd name="connsiteY5" fmla="*/ 219919 h 1030147"/>
              <a:gd name="connsiteX6" fmla="*/ 1203767 w 1458410"/>
              <a:gd name="connsiteY6" fmla="*/ 393539 h 1030147"/>
              <a:gd name="connsiteX7" fmla="*/ 1064870 w 1458410"/>
              <a:gd name="connsiteY7" fmla="*/ 648182 h 1030147"/>
              <a:gd name="connsiteX8" fmla="*/ 1296364 w 1458410"/>
              <a:gd name="connsiteY8" fmla="*/ 636607 h 1030147"/>
              <a:gd name="connsiteX9" fmla="*/ 1458410 w 1458410"/>
              <a:gd name="connsiteY9" fmla="*/ 717630 h 1030147"/>
              <a:gd name="connsiteX10" fmla="*/ 1342663 w 1458410"/>
              <a:gd name="connsiteY10" fmla="*/ 879676 h 1030147"/>
              <a:gd name="connsiteX11" fmla="*/ 995422 w 1458410"/>
              <a:gd name="connsiteY11" fmla="*/ 752354 h 1030147"/>
              <a:gd name="connsiteX12" fmla="*/ 752354 w 1458410"/>
              <a:gd name="connsiteY12" fmla="*/ 1030147 h 1030147"/>
              <a:gd name="connsiteX13" fmla="*/ 844951 w 1458410"/>
              <a:gd name="connsiteY13" fmla="*/ 752354 h 1030147"/>
              <a:gd name="connsiteX14" fmla="*/ 405113 w 1458410"/>
              <a:gd name="connsiteY14" fmla="*/ 891250 h 1030147"/>
              <a:gd name="connsiteX15" fmla="*/ 694481 w 1458410"/>
              <a:gd name="connsiteY15" fmla="*/ 636607 h 1030147"/>
              <a:gd name="connsiteX16" fmla="*/ 104172 w 1458410"/>
              <a:gd name="connsiteY16" fmla="*/ 601883 h 1030147"/>
              <a:gd name="connsiteX17" fmla="*/ 0 w 1458410"/>
              <a:gd name="connsiteY17" fmla="*/ 289367 h 1030147"/>
              <a:gd name="connsiteX18" fmla="*/ 115746 w 1458410"/>
              <a:gd name="connsiteY18" fmla="*/ 138896 h 1030147"/>
              <a:gd name="connsiteX19" fmla="*/ 555584 w 1458410"/>
              <a:gd name="connsiteY19" fmla="*/ 381964 h 1030147"/>
              <a:gd name="connsiteX20" fmla="*/ 613458 w 1458410"/>
              <a:gd name="connsiteY20" fmla="*/ 208344 h 1030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58410" h="1030147">
                <a:moveTo>
                  <a:pt x="613458" y="208344"/>
                </a:moveTo>
                <a:lnTo>
                  <a:pt x="671331" y="0"/>
                </a:lnTo>
                <a:lnTo>
                  <a:pt x="821802" y="138896"/>
                </a:lnTo>
                <a:lnTo>
                  <a:pt x="1064870" y="266218"/>
                </a:lnTo>
                <a:lnTo>
                  <a:pt x="1134319" y="34724"/>
                </a:lnTo>
                <a:lnTo>
                  <a:pt x="1307939" y="219919"/>
                </a:lnTo>
                <a:lnTo>
                  <a:pt x="1203767" y="393539"/>
                </a:lnTo>
                <a:lnTo>
                  <a:pt x="1064870" y="648182"/>
                </a:lnTo>
                <a:lnTo>
                  <a:pt x="1296364" y="636607"/>
                </a:lnTo>
                <a:lnTo>
                  <a:pt x="1458410" y="717630"/>
                </a:lnTo>
                <a:lnTo>
                  <a:pt x="1342663" y="879676"/>
                </a:lnTo>
                <a:lnTo>
                  <a:pt x="995422" y="752354"/>
                </a:lnTo>
                <a:lnTo>
                  <a:pt x="752354" y="1030147"/>
                </a:lnTo>
                <a:lnTo>
                  <a:pt x="844951" y="752354"/>
                </a:lnTo>
                <a:lnTo>
                  <a:pt x="405113" y="891250"/>
                </a:lnTo>
                <a:lnTo>
                  <a:pt x="694481" y="636607"/>
                </a:lnTo>
                <a:lnTo>
                  <a:pt x="104172" y="601883"/>
                </a:lnTo>
                <a:lnTo>
                  <a:pt x="0" y="289367"/>
                </a:lnTo>
                <a:lnTo>
                  <a:pt x="115746" y="138896"/>
                </a:lnTo>
                <a:lnTo>
                  <a:pt x="555584" y="381964"/>
                </a:lnTo>
                <a:lnTo>
                  <a:pt x="613458" y="208344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2D6AB1F-198F-422A-8CDF-F8A111A44ABB}"/>
              </a:ext>
            </a:extLst>
          </p:cNvPr>
          <p:cNvSpPr/>
          <p:nvPr/>
        </p:nvSpPr>
        <p:spPr>
          <a:xfrm>
            <a:off x="1222878" y="4421121"/>
            <a:ext cx="949124" cy="1220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思想气泡: 云 19">
            <a:extLst>
              <a:ext uri="{FF2B5EF4-FFF2-40B4-BE49-F238E27FC236}">
                <a16:creationId xmlns:a16="http://schemas.microsoft.com/office/drawing/2014/main" id="{3D0462AD-183B-4FD2-A014-F37E2CBD6189}"/>
              </a:ext>
            </a:extLst>
          </p:cNvPr>
          <p:cNvSpPr/>
          <p:nvPr/>
        </p:nvSpPr>
        <p:spPr>
          <a:xfrm>
            <a:off x="409903" y="45943"/>
            <a:ext cx="3713151" cy="3350464"/>
          </a:xfrm>
          <a:prstGeom prst="cloudCallout">
            <a:avLst>
              <a:gd name="adj1" fmla="val 79147"/>
              <a:gd name="adj2" fmla="val 7346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C4D9B31D-1F08-480F-BDF0-35AD1E5D585A}"/>
              </a:ext>
            </a:extLst>
          </p:cNvPr>
          <p:cNvGrpSpPr/>
          <p:nvPr/>
        </p:nvGrpSpPr>
        <p:grpSpPr>
          <a:xfrm>
            <a:off x="1151658" y="857959"/>
            <a:ext cx="2537402" cy="886923"/>
            <a:chOff x="2053040" y="2224291"/>
            <a:chExt cx="3054858" cy="1029441"/>
          </a:xfrm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267F5403-3869-4F8F-8A34-5426E09CF098}"/>
                </a:ext>
              </a:extLst>
            </p:cNvPr>
            <p:cNvSpPr/>
            <p:nvPr/>
          </p:nvSpPr>
          <p:spPr>
            <a:xfrm>
              <a:off x="2053040" y="2224291"/>
              <a:ext cx="2767584" cy="1029441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658B2774-BB8C-4457-B3DA-F02C6B043D45}"/>
                </a:ext>
              </a:extLst>
            </p:cNvPr>
            <p:cNvCxnSpPr>
              <a:cxnSpLocks/>
            </p:cNvCxnSpPr>
            <p:nvPr/>
          </p:nvCxnSpPr>
          <p:spPr>
            <a:xfrm>
              <a:off x="5107898" y="2450966"/>
              <a:ext cx="0" cy="126725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E4B10F3B-0D9C-453E-AC96-4B4220611AE5}"/>
                </a:ext>
              </a:extLst>
            </p:cNvPr>
            <p:cNvSpPr/>
            <p:nvPr/>
          </p:nvSpPr>
          <p:spPr>
            <a:xfrm>
              <a:off x="3436832" y="2370443"/>
              <a:ext cx="897424" cy="81150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0" name="图形 129">
            <a:extLst>
              <a:ext uri="{FF2B5EF4-FFF2-40B4-BE49-F238E27FC236}">
                <a16:creationId xmlns:a16="http://schemas.microsoft.com/office/drawing/2014/main" id="{67F52B01-7452-43D1-8009-EDE7ED624FFE}"/>
              </a:ext>
            </a:extLst>
          </p:cNvPr>
          <p:cNvGrpSpPr/>
          <p:nvPr/>
        </p:nvGrpSpPr>
        <p:grpSpPr>
          <a:xfrm>
            <a:off x="1428346" y="1078436"/>
            <a:ext cx="585752" cy="470558"/>
            <a:chOff x="8972165" y="4825538"/>
            <a:chExt cx="132214" cy="132214"/>
          </a:xfrm>
        </p:grpSpPr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66EE0BF9-B85A-421E-9C02-DC0D293F030C}"/>
                </a:ext>
              </a:extLst>
            </p:cNvPr>
            <p:cNvSpPr/>
            <p:nvPr/>
          </p:nvSpPr>
          <p:spPr>
            <a:xfrm>
              <a:off x="8973321" y="4828589"/>
              <a:ext cx="19367" cy="19367"/>
            </a:xfrm>
            <a:custGeom>
              <a:avLst/>
              <a:gdLst>
                <a:gd name="connsiteX0" fmla="*/ 17269 w 19367"/>
                <a:gd name="connsiteY0" fmla="*/ 194 h 19367"/>
                <a:gd name="connsiteX1" fmla="*/ 15270 w 19367"/>
                <a:gd name="connsiteY1" fmla="*/ 2193 h 19367"/>
                <a:gd name="connsiteX2" fmla="*/ 15270 w 19367"/>
                <a:gd name="connsiteY2" fmla="*/ 12313 h 19367"/>
                <a:gd name="connsiteX3" fmla="*/ 7226 w 19367"/>
                <a:gd name="connsiteY3" fmla="*/ 3967 h 19367"/>
                <a:gd name="connsiteX4" fmla="*/ 4399 w 19367"/>
                <a:gd name="connsiteY4" fmla="*/ 3915 h 19367"/>
                <a:gd name="connsiteX5" fmla="*/ 4347 w 19367"/>
                <a:gd name="connsiteY5" fmla="*/ 6742 h 19367"/>
                <a:gd name="connsiteX6" fmla="*/ 12565 w 19367"/>
                <a:gd name="connsiteY6" fmla="*/ 15269 h 19367"/>
                <a:gd name="connsiteX7" fmla="*/ 2193 w 19367"/>
                <a:gd name="connsiteY7" fmla="*/ 15269 h 19367"/>
                <a:gd name="connsiteX8" fmla="*/ 194 w 19367"/>
                <a:gd name="connsiteY8" fmla="*/ 17269 h 19367"/>
                <a:gd name="connsiteX9" fmla="*/ 2193 w 19367"/>
                <a:gd name="connsiteY9" fmla="*/ 19268 h 19367"/>
                <a:gd name="connsiteX10" fmla="*/ 17269 w 19367"/>
                <a:gd name="connsiteY10" fmla="*/ 19268 h 19367"/>
                <a:gd name="connsiteX11" fmla="*/ 19268 w 19367"/>
                <a:gd name="connsiteY11" fmla="*/ 17269 h 19367"/>
                <a:gd name="connsiteX12" fmla="*/ 19268 w 19367"/>
                <a:gd name="connsiteY12" fmla="*/ 2193 h 19367"/>
                <a:gd name="connsiteX13" fmla="*/ 17269 w 19367"/>
                <a:gd name="connsiteY13" fmla="*/ 194 h 1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367" h="19367">
                  <a:moveTo>
                    <a:pt x="17269" y="194"/>
                  </a:moveTo>
                  <a:cubicBezTo>
                    <a:pt x="16165" y="194"/>
                    <a:pt x="15270" y="1089"/>
                    <a:pt x="15270" y="2193"/>
                  </a:cubicBezTo>
                  <a:lnTo>
                    <a:pt x="15270" y="12313"/>
                  </a:lnTo>
                  <a:lnTo>
                    <a:pt x="7226" y="3967"/>
                  </a:lnTo>
                  <a:cubicBezTo>
                    <a:pt x="6459" y="3172"/>
                    <a:pt x="5194" y="3149"/>
                    <a:pt x="4399" y="3915"/>
                  </a:cubicBezTo>
                  <a:cubicBezTo>
                    <a:pt x="3604" y="4681"/>
                    <a:pt x="3581" y="5947"/>
                    <a:pt x="4347" y="6742"/>
                  </a:cubicBezTo>
                  <a:lnTo>
                    <a:pt x="12565" y="15269"/>
                  </a:lnTo>
                  <a:lnTo>
                    <a:pt x="2193" y="15269"/>
                  </a:lnTo>
                  <a:cubicBezTo>
                    <a:pt x="1089" y="15269"/>
                    <a:pt x="194" y="16164"/>
                    <a:pt x="194" y="17269"/>
                  </a:cubicBezTo>
                  <a:cubicBezTo>
                    <a:pt x="194" y="18373"/>
                    <a:pt x="1089" y="19268"/>
                    <a:pt x="2193" y="19268"/>
                  </a:cubicBezTo>
                  <a:lnTo>
                    <a:pt x="17269" y="19268"/>
                  </a:lnTo>
                  <a:cubicBezTo>
                    <a:pt x="18342" y="19287"/>
                    <a:pt x="19287" y="18341"/>
                    <a:pt x="19268" y="17269"/>
                  </a:cubicBezTo>
                  <a:lnTo>
                    <a:pt x="19268" y="2193"/>
                  </a:lnTo>
                  <a:cubicBezTo>
                    <a:pt x="19268" y="1088"/>
                    <a:pt x="18373" y="194"/>
                    <a:pt x="17269" y="194"/>
                  </a:cubicBezTo>
                  <a:close/>
                </a:path>
              </a:pathLst>
            </a:custGeom>
            <a:solidFill>
              <a:srgbClr val="BED8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2" name="任意多边形: 形状 81">
              <a:extLst>
                <a:ext uri="{FF2B5EF4-FFF2-40B4-BE49-F238E27FC236}">
                  <a16:creationId xmlns:a16="http://schemas.microsoft.com/office/drawing/2014/main" id="{E49996CE-750D-47FE-9062-5D2375000396}"/>
                </a:ext>
              </a:extLst>
            </p:cNvPr>
            <p:cNvSpPr/>
            <p:nvPr/>
          </p:nvSpPr>
          <p:spPr>
            <a:xfrm>
              <a:off x="9083759" y="4828589"/>
              <a:ext cx="19367" cy="19367"/>
            </a:xfrm>
            <a:custGeom>
              <a:avLst/>
              <a:gdLst>
                <a:gd name="connsiteX0" fmla="*/ 17269 w 19367"/>
                <a:gd name="connsiteY0" fmla="*/ 15270 h 19367"/>
                <a:gd name="connsiteX1" fmla="*/ 6896 w 19367"/>
                <a:gd name="connsiteY1" fmla="*/ 15270 h 19367"/>
                <a:gd name="connsiteX2" fmla="*/ 15115 w 19367"/>
                <a:gd name="connsiteY2" fmla="*/ 6742 h 19367"/>
                <a:gd name="connsiteX3" fmla="*/ 15063 w 19367"/>
                <a:gd name="connsiteY3" fmla="*/ 3915 h 19367"/>
                <a:gd name="connsiteX4" fmla="*/ 12236 w 19367"/>
                <a:gd name="connsiteY4" fmla="*/ 3967 h 19367"/>
                <a:gd name="connsiteX5" fmla="*/ 4192 w 19367"/>
                <a:gd name="connsiteY5" fmla="*/ 12313 h 19367"/>
                <a:gd name="connsiteX6" fmla="*/ 4192 w 19367"/>
                <a:gd name="connsiteY6" fmla="*/ 2193 h 19367"/>
                <a:gd name="connsiteX7" fmla="*/ 2193 w 19367"/>
                <a:gd name="connsiteY7" fmla="*/ 194 h 19367"/>
                <a:gd name="connsiteX8" fmla="*/ 194 w 19367"/>
                <a:gd name="connsiteY8" fmla="*/ 2193 h 19367"/>
                <a:gd name="connsiteX9" fmla="*/ 194 w 19367"/>
                <a:gd name="connsiteY9" fmla="*/ 17269 h 19367"/>
                <a:gd name="connsiteX10" fmla="*/ 2193 w 19367"/>
                <a:gd name="connsiteY10" fmla="*/ 19268 h 19367"/>
                <a:gd name="connsiteX11" fmla="*/ 17269 w 19367"/>
                <a:gd name="connsiteY11" fmla="*/ 19268 h 19367"/>
                <a:gd name="connsiteX12" fmla="*/ 19268 w 19367"/>
                <a:gd name="connsiteY12" fmla="*/ 17269 h 19367"/>
                <a:gd name="connsiteX13" fmla="*/ 17269 w 19367"/>
                <a:gd name="connsiteY13" fmla="*/ 15270 h 1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367" h="19367">
                  <a:moveTo>
                    <a:pt x="17269" y="15270"/>
                  </a:moveTo>
                  <a:lnTo>
                    <a:pt x="6896" y="15270"/>
                  </a:lnTo>
                  <a:lnTo>
                    <a:pt x="15115" y="6742"/>
                  </a:lnTo>
                  <a:cubicBezTo>
                    <a:pt x="15881" y="5947"/>
                    <a:pt x="15858" y="4681"/>
                    <a:pt x="15063" y="3915"/>
                  </a:cubicBezTo>
                  <a:cubicBezTo>
                    <a:pt x="14268" y="3149"/>
                    <a:pt x="13002" y="3173"/>
                    <a:pt x="12236" y="3967"/>
                  </a:cubicBezTo>
                  <a:lnTo>
                    <a:pt x="4192" y="12313"/>
                  </a:lnTo>
                  <a:lnTo>
                    <a:pt x="4192" y="2193"/>
                  </a:lnTo>
                  <a:cubicBezTo>
                    <a:pt x="4192" y="1089"/>
                    <a:pt x="3297" y="194"/>
                    <a:pt x="2193" y="194"/>
                  </a:cubicBezTo>
                  <a:cubicBezTo>
                    <a:pt x="1089" y="194"/>
                    <a:pt x="194" y="1089"/>
                    <a:pt x="194" y="2193"/>
                  </a:cubicBezTo>
                  <a:lnTo>
                    <a:pt x="194" y="17269"/>
                  </a:lnTo>
                  <a:cubicBezTo>
                    <a:pt x="175" y="18342"/>
                    <a:pt x="1120" y="19287"/>
                    <a:pt x="2193" y="19268"/>
                  </a:cubicBezTo>
                  <a:lnTo>
                    <a:pt x="17269" y="19268"/>
                  </a:lnTo>
                  <a:cubicBezTo>
                    <a:pt x="18373" y="19268"/>
                    <a:pt x="19268" y="18373"/>
                    <a:pt x="19268" y="17269"/>
                  </a:cubicBezTo>
                  <a:cubicBezTo>
                    <a:pt x="19268" y="16165"/>
                    <a:pt x="18373" y="15270"/>
                    <a:pt x="17269" y="15270"/>
                  </a:cubicBezTo>
                  <a:close/>
                </a:path>
              </a:pathLst>
            </a:custGeom>
            <a:solidFill>
              <a:srgbClr val="BED8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3" name="任意多边形: 形状 82">
              <a:extLst>
                <a:ext uri="{FF2B5EF4-FFF2-40B4-BE49-F238E27FC236}">
                  <a16:creationId xmlns:a16="http://schemas.microsoft.com/office/drawing/2014/main" id="{49BA83E7-C5E9-4FD4-AE74-8D94BA60C7FD}"/>
                </a:ext>
              </a:extLst>
            </p:cNvPr>
            <p:cNvSpPr/>
            <p:nvPr/>
          </p:nvSpPr>
          <p:spPr>
            <a:xfrm>
              <a:off x="8972019" y="4825344"/>
              <a:ext cx="132472" cy="130148"/>
            </a:xfrm>
            <a:custGeom>
              <a:avLst/>
              <a:gdLst>
                <a:gd name="connsiteX0" fmla="*/ 66253 w 132472"/>
                <a:gd name="connsiteY0" fmla="*/ 130009 h 130148"/>
                <a:gd name="connsiteX1" fmla="*/ 132312 w 132472"/>
                <a:gd name="connsiteY1" fmla="*/ 63902 h 130148"/>
                <a:gd name="connsiteX2" fmla="*/ 66253 w 132472"/>
                <a:gd name="connsiteY2" fmla="*/ 194 h 130148"/>
                <a:gd name="connsiteX3" fmla="*/ 194 w 132472"/>
                <a:gd name="connsiteY3" fmla="*/ 63902 h 130148"/>
                <a:gd name="connsiteX4" fmla="*/ 66253 w 132472"/>
                <a:gd name="connsiteY4" fmla="*/ 130009 h 13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472" h="130148">
                  <a:moveTo>
                    <a:pt x="66253" y="130009"/>
                  </a:moveTo>
                  <a:cubicBezTo>
                    <a:pt x="103565" y="130009"/>
                    <a:pt x="132312" y="99593"/>
                    <a:pt x="132312" y="63902"/>
                  </a:cubicBezTo>
                  <a:cubicBezTo>
                    <a:pt x="131049" y="28504"/>
                    <a:pt x="101959" y="194"/>
                    <a:pt x="66253" y="194"/>
                  </a:cubicBezTo>
                  <a:cubicBezTo>
                    <a:pt x="30547" y="194"/>
                    <a:pt x="1457" y="28504"/>
                    <a:pt x="194" y="63902"/>
                  </a:cubicBezTo>
                  <a:cubicBezTo>
                    <a:pt x="194" y="99113"/>
                    <a:pt x="28039" y="130009"/>
                    <a:pt x="66253" y="130009"/>
                  </a:cubicBezTo>
                  <a:close/>
                </a:path>
              </a:pathLst>
            </a:custGeom>
            <a:solidFill>
              <a:srgbClr val="A6AEC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12A70C1A-044C-40D7-A7F5-B8EF5301C091}"/>
                </a:ext>
              </a:extLst>
            </p:cNvPr>
            <p:cNvSpPr/>
            <p:nvPr/>
          </p:nvSpPr>
          <p:spPr>
            <a:xfrm>
              <a:off x="8971971" y="4889052"/>
              <a:ext cx="132472" cy="65074"/>
            </a:xfrm>
            <a:custGeom>
              <a:avLst/>
              <a:gdLst>
                <a:gd name="connsiteX0" fmla="*/ 66301 w 132472"/>
                <a:gd name="connsiteY0" fmla="*/ 63902 h 65074"/>
                <a:gd name="connsiteX1" fmla="*/ 242 w 132472"/>
                <a:gd name="connsiteY1" fmla="*/ 194 h 65074"/>
                <a:gd name="connsiteX2" fmla="*/ 194 w 132472"/>
                <a:gd name="connsiteY2" fmla="*/ 2593 h 65074"/>
                <a:gd name="connsiteX3" fmla="*/ 44404 w 132472"/>
                <a:gd name="connsiteY3" fmla="*/ 64987 h 65074"/>
                <a:gd name="connsiteX4" fmla="*/ 88197 w 132472"/>
                <a:gd name="connsiteY4" fmla="*/ 64987 h 65074"/>
                <a:gd name="connsiteX5" fmla="*/ 132408 w 132472"/>
                <a:gd name="connsiteY5" fmla="*/ 2593 h 65074"/>
                <a:gd name="connsiteX6" fmla="*/ 132360 w 132472"/>
                <a:gd name="connsiteY6" fmla="*/ 194 h 65074"/>
                <a:gd name="connsiteX7" fmla="*/ 66301 w 132472"/>
                <a:gd name="connsiteY7" fmla="*/ 63902 h 65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2472" h="65074">
                  <a:moveTo>
                    <a:pt x="66301" y="63902"/>
                  </a:moveTo>
                  <a:cubicBezTo>
                    <a:pt x="30594" y="63902"/>
                    <a:pt x="1505" y="35592"/>
                    <a:pt x="242" y="194"/>
                  </a:cubicBezTo>
                  <a:cubicBezTo>
                    <a:pt x="213" y="991"/>
                    <a:pt x="194" y="1789"/>
                    <a:pt x="194" y="2593"/>
                  </a:cubicBezTo>
                  <a:cubicBezTo>
                    <a:pt x="194" y="31428"/>
                    <a:pt x="18656" y="55951"/>
                    <a:pt x="44404" y="64987"/>
                  </a:cubicBezTo>
                  <a:lnTo>
                    <a:pt x="88197" y="64987"/>
                  </a:lnTo>
                  <a:cubicBezTo>
                    <a:pt x="113946" y="55951"/>
                    <a:pt x="132408" y="31428"/>
                    <a:pt x="132408" y="2593"/>
                  </a:cubicBezTo>
                  <a:cubicBezTo>
                    <a:pt x="132408" y="1789"/>
                    <a:pt x="132388" y="991"/>
                    <a:pt x="132360" y="194"/>
                  </a:cubicBezTo>
                  <a:cubicBezTo>
                    <a:pt x="131096" y="35592"/>
                    <a:pt x="102007" y="63902"/>
                    <a:pt x="66301" y="63902"/>
                  </a:cubicBezTo>
                  <a:close/>
                </a:path>
              </a:pathLst>
            </a:custGeom>
            <a:solidFill>
              <a:srgbClr val="959DB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C0276B33-8CED-47B8-AEE4-6D50319A5901}"/>
                </a:ext>
              </a:extLst>
            </p:cNvPr>
            <p:cNvSpPr/>
            <p:nvPr/>
          </p:nvSpPr>
          <p:spPr>
            <a:xfrm>
              <a:off x="9016183" y="4941912"/>
              <a:ext cx="44157" cy="14719"/>
            </a:xfrm>
            <a:custGeom>
              <a:avLst/>
              <a:gdLst>
                <a:gd name="connsiteX0" fmla="*/ 194 w 44157"/>
                <a:gd name="connsiteY0" fmla="*/ 7324 h 14719"/>
                <a:gd name="connsiteX1" fmla="*/ 22089 w 44157"/>
                <a:gd name="connsiteY1" fmla="*/ 14722 h 14719"/>
                <a:gd name="connsiteX2" fmla="*/ 43984 w 44157"/>
                <a:gd name="connsiteY2" fmla="*/ 7324 h 14719"/>
                <a:gd name="connsiteX3" fmla="*/ 43984 w 44157"/>
                <a:gd name="connsiteY3" fmla="*/ 194 h 14719"/>
                <a:gd name="connsiteX4" fmla="*/ 194 w 44157"/>
                <a:gd name="connsiteY4" fmla="*/ 194 h 14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57" h="14719">
                  <a:moveTo>
                    <a:pt x="194" y="7324"/>
                  </a:moveTo>
                  <a:cubicBezTo>
                    <a:pt x="7047" y="9729"/>
                    <a:pt x="22089" y="14722"/>
                    <a:pt x="22089" y="14722"/>
                  </a:cubicBezTo>
                  <a:cubicBezTo>
                    <a:pt x="22089" y="14722"/>
                    <a:pt x="37131" y="9729"/>
                    <a:pt x="43984" y="7324"/>
                  </a:cubicBezTo>
                  <a:lnTo>
                    <a:pt x="43984" y="194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ECEAE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6" name="任意多边形: 形状 85">
              <a:extLst>
                <a:ext uri="{FF2B5EF4-FFF2-40B4-BE49-F238E27FC236}">
                  <a16:creationId xmlns:a16="http://schemas.microsoft.com/office/drawing/2014/main" id="{52EDC2C1-0D81-4BEC-B3A0-2F8904607C47}"/>
                </a:ext>
              </a:extLst>
            </p:cNvPr>
            <p:cNvSpPr/>
            <p:nvPr/>
          </p:nvSpPr>
          <p:spPr>
            <a:xfrm>
              <a:off x="8983137" y="4840987"/>
              <a:ext cx="110264" cy="103292"/>
            </a:xfrm>
            <a:custGeom>
              <a:avLst/>
              <a:gdLst>
                <a:gd name="connsiteX0" fmla="*/ 55135 w 110264"/>
                <a:gd name="connsiteY0" fmla="*/ 103255 h 103292"/>
                <a:gd name="connsiteX1" fmla="*/ 110076 w 110264"/>
                <a:gd name="connsiteY1" fmla="*/ 48259 h 103292"/>
                <a:gd name="connsiteX2" fmla="*/ 77031 w 110264"/>
                <a:gd name="connsiteY2" fmla="*/ 194 h 103292"/>
                <a:gd name="connsiteX3" fmla="*/ 33238 w 110264"/>
                <a:gd name="connsiteY3" fmla="*/ 194 h 103292"/>
                <a:gd name="connsiteX4" fmla="*/ 194 w 110264"/>
                <a:gd name="connsiteY4" fmla="*/ 48259 h 103292"/>
                <a:gd name="connsiteX5" fmla="*/ 55135 w 110264"/>
                <a:gd name="connsiteY5" fmla="*/ 103255 h 10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264" h="103292">
                  <a:moveTo>
                    <a:pt x="55135" y="103255"/>
                  </a:moveTo>
                  <a:cubicBezTo>
                    <a:pt x="86720" y="103255"/>
                    <a:pt x="110076" y="76956"/>
                    <a:pt x="110076" y="48259"/>
                  </a:cubicBezTo>
                  <a:cubicBezTo>
                    <a:pt x="109150" y="26700"/>
                    <a:pt x="95815" y="8356"/>
                    <a:pt x="77031" y="194"/>
                  </a:cubicBezTo>
                  <a:lnTo>
                    <a:pt x="33238" y="194"/>
                  </a:lnTo>
                  <a:cubicBezTo>
                    <a:pt x="14455" y="8356"/>
                    <a:pt x="1119" y="26700"/>
                    <a:pt x="194" y="48259"/>
                  </a:cubicBezTo>
                  <a:cubicBezTo>
                    <a:pt x="194" y="76957"/>
                    <a:pt x="21621" y="103255"/>
                    <a:pt x="55135" y="103255"/>
                  </a:cubicBezTo>
                  <a:close/>
                </a:path>
              </a:pathLst>
            </a:custGeom>
            <a:solidFill>
              <a:srgbClr val="454D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7" name="任意多边形: 形状 86">
              <a:extLst>
                <a:ext uri="{FF2B5EF4-FFF2-40B4-BE49-F238E27FC236}">
                  <a16:creationId xmlns:a16="http://schemas.microsoft.com/office/drawing/2014/main" id="{A1D2D579-71DD-4A33-94D7-D50DFC62353B}"/>
                </a:ext>
              </a:extLst>
            </p:cNvPr>
            <p:cNvSpPr/>
            <p:nvPr/>
          </p:nvSpPr>
          <p:spPr>
            <a:xfrm>
              <a:off x="9016183" y="4836455"/>
              <a:ext cx="44157" cy="18851"/>
            </a:xfrm>
            <a:custGeom>
              <a:avLst/>
              <a:gdLst>
                <a:gd name="connsiteX0" fmla="*/ 194 w 44157"/>
                <a:gd name="connsiteY0" fmla="*/ 4729 h 18850"/>
                <a:gd name="connsiteX1" fmla="*/ 194 w 44157"/>
                <a:gd name="connsiteY1" fmla="*/ 16263 h 18850"/>
                <a:gd name="connsiteX2" fmla="*/ 22088 w 44157"/>
                <a:gd name="connsiteY2" fmla="*/ 18662 h 18850"/>
                <a:gd name="connsiteX3" fmla="*/ 43984 w 44157"/>
                <a:gd name="connsiteY3" fmla="*/ 16263 h 18850"/>
                <a:gd name="connsiteX4" fmla="*/ 43984 w 44157"/>
                <a:gd name="connsiteY4" fmla="*/ 4729 h 18850"/>
                <a:gd name="connsiteX5" fmla="*/ 22089 w 44157"/>
                <a:gd name="connsiteY5" fmla="*/ 194 h 18850"/>
                <a:gd name="connsiteX6" fmla="*/ 194 w 44157"/>
                <a:gd name="connsiteY6" fmla="*/ 4729 h 1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57" h="18850">
                  <a:moveTo>
                    <a:pt x="194" y="4729"/>
                  </a:moveTo>
                  <a:lnTo>
                    <a:pt x="194" y="16263"/>
                  </a:lnTo>
                  <a:lnTo>
                    <a:pt x="22088" y="18662"/>
                  </a:lnTo>
                  <a:lnTo>
                    <a:pt x="43984" y="16263"/>
                  </a:lnTo>
                  <a:lnTo>
                    <a:pt x="43984" y="4729"/>
                  </a:lnTo>
                  <a:cubicBezTo>
                    <a:pt x="37274" y="1814"/>
                    <a:pt x="29871" y="194"/>
                    <a:pt x="22089" y="194"/>
                  </a:cubicBezTo>
                  <a:cubicBezTo>
                    <a:pt x="14306" y="194"/>
                    <a:pt x="6904" y="1814"/>
                    <a:pt x="194" y="4729"/>
                  </a:cubicBezTo>
                  <a:close/>
                </a:path>
              </a:pathLst>
            </a:custGeom>
            <a:solidFill>
              <a:srgbClr val="DF66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3FB1E5E1-4C2A-4A6D-98B2-57DC76731592}"/>
                </a:ext>
              </a:extLst>
            </p:cNvPr>
            <p:cNvSpPr/>
            <p:nvPr/>
          </p:nvSpPr>
          <p:spPr>
            <a:xfrm>
              <a:off x="9016183" y="4852524"/>
              <a:ext cx="44157" cy="7489"/>
            </a:xfrm>
            <a:custGeom>
              <a:avLst/>
              <a:gdLst>
                <a:gd name="connsiteX0" fmla="*/ 194 w 44157"/>
                <a:gd name="connsiteY0" fmla="*/ 4992 h 7488"/>
                <a:gd name="connsiteX1" fmla="*/ 22089 w 44157"/>
                <a:gd name="connsiteY1" fmla="*/ 7391 h 7488"/>
                <a:gd name="connsiteX2" fmla="*/ 43984 w 44157"/>
                <a:gd name="connsiteY2" fmla="*/ 4992 h 7488"/>
                <a:gd name="connsiteX3" fmla="*/ 43984 w 44157"/>
                <a:gd name="connsiteY3" fmla="*/ 194 h 7488"/>
                <a:gd name="connsiteX4" fmla="*/ 194 w 44157"/>
                <a:gd name="connsiteY4" fmla="*/ 194 h 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57" h="7488">
                  <a:moveTo>
                    <a:pt x="194" y="4992"/>
                  </a:moveTo>
                  <a:lnTo>
                    <a:pt x="22089" y="7391"/>
                  </a:lnTo>
                  <a:lnTo>
                    <a:pt x="43984" y="4992"/>
                  </a:lnTo>
                  <a:lnTo>
                    <a:pt x="43984" y="194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DC485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D03E3131-4D8F-445B-8D93-FE4C85B13498}"/>
                </a:ext>
              </a:extLst>
            </p:cNvPr>
            <p:cNvSpPr/>
            <p:nvPr/>
          </p:nvSpPr>
          <p:spPr>
            <a:xfrm>
              <a:off x="8983082" y="4889052"/>
              <a:ext cx="110264" cy="57585"/>
            </a:xfrm>
            <a:custGeom>
              <a:avLst/>
              <a:gdLst>
                <a:gd name="connsiteX0" fmla="*/ 55190 w 110264"/>
                <a:gd name="connsiteY0" fmla="*/ 52791 h 57585"/>
                <a:gd name="connsiteX1" fmla="*/ 249 w 110264"/>
                <a:gd name="connsiteY1" fmla="*/ 194 h 57585"/>
                <a:gd name="connsiteX2" fmla="*/ 194 w 110264"/>
                <a:gd name="connsiteY2" fmla="*/ 2593 h 57585"/>
                <a:gd name="connsiteX3" fmla="*/ 55190 w 110264"/>
                <a:gd name="connsiteY3" fmla="*/ 57589 h 57585"/>
                <a:gd name="connsiteX4" fmla="*/ 110186 w 110264"/>
                <a:gd name="connsiteY4" fmla="*/ 2593 h 57585"/>
                <a:gd name="connsiteX5" fmla="*/ 110131 w 110264"/>
                <a:gd name="connsiteY5" fmla="*/ 194 h 57585"/>
                <a:gd name="connsiteX6" fmla="*/ 55190 w 110264"/>
                <a:gd name="connsiteY6" fmla="*/ 52791 h 57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264" h="57585">
                  <a:moveTo>
                    <a:pt x="55190" y="52791"/>
                  </a:moveTo>
                  <a:cubicBezTo>
                    <a:pt x="25621" y="52791"/>
                    <a:pt x="1505" y="29454"/>
                    <a:pt x="249" y="194"/>
                  </a:cubicBezTo>
                  <a:cubicBezTo>
                    <a:pt x="215" y="989"/>
                    <a:pt x="194" y="1789"/>
                    <a:pt x="194" y="2593"/>
                  </a:cubicBezTo>
                  <a:cubicBezTo>
                    <a:pt x="194" y="32966"/>
                    <a:pt x="24816" y="57589"/>
                    <a:pt x="55190" y="57589"/>
                  </a:cubicBezTo>
                  <a:cubicBezTo>
                    <a:pt x="85563" y="57589"/>
                    <a:pt x="110186" y="32966"/>
                    <a:pt x="110186" y="2593"/>
                  </a:cubicBezTo>
                  <a:cubicBezTo>
                    <a:pt x="110186" y="1789"/>
                    <a:pt x="110166" y="989"/>
                    <a:pt x="110131" y="194"/>
                  </a:cubicBezTo>
                  <a:cubicBezTo>
                    <a:pt x="108875" y="29454"/>
                    <a:pt x="84760" y="52791"/>
                    <a:pt x="55190" y="52791"/>
                  </a:cubicBezTo>
                  <a:close/>
                </a:path>
              </a:pathLst>
            </a:custGeom>
            <a:solidFill>
              <a:srgbClr val="3C43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0" name="任意多边形: 形状 89">
              <a:extLst>
                <a:ext uri="{FF2B5EF4-FFF2-40B4-BE49-F238E27FC236}">
                  <a16:creationId xmlns:a16="http://schemas.microsoft.com/office/drawing/2014/main" id="{2137543D-0FB5-4179-AC62-1F1F1202C885}"/>
                </a:ext>
              </a:extLst>
            </p:cNvPr>
            <p:cNvSpPr/>
            <p:nvPr/>
          </p:nvSpPr>
          <p:spPr>
            <a:xfrm>
              <a:off x="9016183" y="4857322"/>
              <a:ext cx="44157" cy="43124"/>
            </a:xfrm>
            <a:custGeom>
              <a:avLst/>
              <a:gdLst>
                <a:gd name="connsiteX0" fmla="*/ 194 w 44157"/>
                <a:gd name="connsiteY0" fmla="*/ 29955 h 43124"/>
                <a:gd name="connsiteX1" fmla="*/ 10856 w 44157"/>
                <a:gd name="connsiteY1" fmla="*/ 43017 h 43124"/>
                <a:gd name="connsiteX2" fmla="*/ 33322 w 44157"/>
                <a:gd name="connsiteY2" fmla="*/ 43017 h 43124"/>
                <a:gd name="connsiteX3" fmla="*/ 43984 w 44157"/>
                <a:gd name="connsiteY3" fmla="*/ 29955 h 43124"/>
                <a:gd name="connsiteX4" fmla="*/ 43984 w 44157"/>
                <a:gd name="connsiteY4" fmla="*/ 194 h 43124"/>
                <a:gd name="connsiteX5" fmla="*/ 194 w 44157"/>
                <a:gd name="connsiteY5" fmla="*/ 194 h 43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57" h="43124">
                  <a:moveTo>
                    <a:pt x="194" y="29955"/>
                  </a:moveTo>
                  <a:cubicBezTo>
                    <a:pt x="194" y="35844"/>
                    <a:pt x="3402" y="43017"/>
                    <a:pt x="10856" y="43017"/>
                  </a:cubicBezTo>
                  <a:lnTo>
                    <a:pt x="33322" y="43017"/>
                  </a:lnTo>
                  <a:cubicBezTo>
                    <a:pt x="41540" y="43017"/>
                    <a:pt x="43984" y="35844"/>
                    <a:pt x="43984" y="29955"/>
                  </a:cubicBezTo>
                  <a:lnTo>
                    <a:pt x="43984" y="194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ECEAE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DC80E8BD-CA56-4380-AAB2-2FCBABF6B13D}"/>
                </a:ext>
              </a:extLst>
            </p:cNvPr>
            <p:cNvSpPr/>
            <p:nvPr/>
          </p:nvSpPr>
          <p:spPr>
            <a:xfrm>
              <a:off x="9031055" y="4866922"/>
              <a:ext cx="14203" cy="12653"/>
            </a:xfrm>
            <a:custGeom>
              <a:avLst/>
              <a:gdLst>
                <a:gd name="connsiteX0" fmla="*/ 7216 w 14202"/>
                <a:gd name="connsiteY0" fmla="*/ 12636 h 12653"/>
                <a:gd name="connsiteX1" fmla="*/ 14238 w 14202"/>
                <a:gd name="connsiteY1" fmla="*/ 5215 h 12653"/>
                <a:gd name="connsiteX2" fmla="*/ 7216 w 14202"/>
                <a:gd name="connsiteY2" fmla="*/ 194 h 12653"/>
                <a:gd name="connsiteX3" fmla="*/ 194 w 14202"/>
                <a:gd name="connsiteY3" fmla="*/ 5215 h 12653"/>
                <a:gd name="connsiteX4" fmla="*/ 7216 w 14202"/>
                <a:gd name="connsiteY4" fmla="*/ 12636 h 1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02" h="12653">
                  <a:moveTo>
                    <a:pt x="7216" y="12636"/>
                  </a:moveTo>
                  <a:cubicBezTo>
                    <a:pt x="10474" y="12636"/>
                    <a:pt x="14238" y="8143"/>
                    <a:pt x="14238" y="5215"/>
                  </a:cubicBezTo>
                  <a:cubicBezTo>
                    <a:pt x="13241" y="2295"/>
                    <a:pt x="10474" y="194"/>
                    <a:pt x="7216" y="194"/>
                  </a:cubicBezTo>
                  <a:cubicBezTo>
                    <a:pt x="3957" y="194"/>
                    <a:pt x="1191" y="2295"/>
                    <a:pt x="194" y="5215"/>
                  </a:cubicBezTo>
                  <a:cubicBezTo>
                    <a:pt x="193" y="8174"/>
                    <a:pt x="3957" y="12636"/>
                    <a:pt x="7216" y="12636"/>
                  </a:cubicBezTo>
                  <a:close/>
                </a:path>
              </a:pathLst>
            </a:custGeom>
            <a:solidFill>
              <a:srgbClr val="454D5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2" name="任意多边形: 形状 91">
              <a:extLst>
                <a:ext uri="{FF2B5EF4-FFF2-40B4-BE49-F238E27FC236}">
                  <a16:creationId xmlns:a16="http://schemas.microsoft.com/office/drawing/2014/main" id="{5739A716-9B67-4DD8-8ED5-83711E264D90}"/>
                </a:ext>
              </a:extLst>
            </p:cNvPr>
            <p:cNvSpPr/>
            <p:nvPr/>
          </p:nvSpPr>
          <p:spPr>
            <a:xfrm>
              <a:off x="9016183" y="4887084"/>
              <a:ext cx="44157" cy="15752"/>
            </a:xfrm>
            <a:custGeom>
              <a:avLst/>
              <a:gdLst>
                <a:gd name="connsiteX0" fmla="*/ 33322 w 44157"/>
                <a:gd name="connsiteY0" fmla="*/ 10856 h 15752"/>
                <a:gd name="connsiteX1" fmla="*/ 10856 w 44157"/>
                <a:gd name="connsiteY1" fmla="*/ 10856 h 15752"/>
                <a:gd name="connsiteX2" fmla="*/ 194 w 44157"/>
                <a:gd name="connsiteY2" fmla="*/ 194 h 15752"/>
                <a:gd name="connsiteX3" fmla="*/ 194 w 44157"/>
                <a:gd name="connsiteY3" fmla="*/ 4992 h 15752"/>
                <a:gd name="connsiteX4" fmla="*/ 10856 w 44157"/>
                <a:gd name="connsiteY4" fmla="*/ 15654 h 15752"/>
                <a:gd name="connsiteX5" fmla="*/ 33322 w 44157"/>
                <a:gd name="connsiteY5" fmla="*/ 15654 h 15752"/>
                <a:gd name="connsiteX6" fmla="*/ 43984 w 44157"/>
                <a:gd name="connsiteY6" fmla="*/ 4992 h 15752"/>
                <a:gd name="connsiteX7" fmla="*/ 43984 w 44157"/>
                <a:gd name="connsiteY7" fmla="*/ 194 h 15752"/>
                <a:gd name="connsiteX8" fmla="*/ 33322 w 44157"/>
                <a:gd name="connsiteY8" fmla="*/ 10856 h 1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157" h="15752">
                  <a:moveTo>
                    <a:pt x="33322" y="10856"/>
                  </a:moveTo>
                  <a:lnTo>
                    <a:pt x="10856" y="10856"/>
                  </a:lnTo>
                  <a:cubicBezTo>
                    <a:pt x="4967" y="10856"/>
                    <a:pt x="194" y="6082"/>
                    <a:pt x="194" y="194"/>
                  </a:cubicBezTo>
                  <a:lnTo>
                    <a:pt x="194" y="4992"/>
                  </a:lnTo>
                  <a:cubicBezTo>
                    <a:pt x="194" y="10881"/>
                    <a:pt x="4967" y="15654"/>
                    <a:pt x="10856" y="15654"/>
                  </a:cubicBezTo>
                  <a:lnTo>
                    <a:pt x="33322" y="15654"/>
                  </a:lnTo>
                  <a:cubicBezTo>
                    <a:pt x="39210" y="15654"/>
                    <a:pt x="43984" y="10881"/>
                    <a:pt x="43984" y="4992"/>
                  </a:cubicBezTo>
                  <a:lnTo>
                    <a:pt x="43984" y="194"/>
                  </a:lnTo>
                  <a:cubicBezTo>
                    <a:pt x="43984" y="6082"/>
                    <a:pt x="39210" y="10856"/>
                    <a:pt x="33322" y="10856"/>
                  </a:cubicBezTo>
                  <a:close/>
                </a:path>
              </a:pathLst>
            </a:custGeom>
            <a:solidFill>
              <a:srgbClr val="DAD8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A3D30F26-E351-44AC-A0D1-8059BE9BDD5B}"/>
                </a:ext>
              </a:extLst>
            </p:cNvPr>
            <p:cNvSpPr/>
            <p:nvPr/>
          </p:nvSpPr>
          <p:spPr>
            <a:xfrm>
              <a:off x="9030657" y="4871944"/>
              <a:ext cx="14977" cy="10071"/>
            </a:xfrm>
            <a:custGeom>
              <a:avLst/>
              <a:gdLst>
                <a:gd name="connsiteX0" fmla="*/ 7614 w 14977"/>
                <a:gd name="connsiteY0" fmla="*/ 5215 h 10070"/>
                <a:gd name="connsiteX1" fmla="*/ 592 w 14977"/>
                <a:gd name="connsiteY1" fmla="*/ 194 h 10070"/>
                <a:gd name="connsiteX2" fmla="*/ 194 w 14977"/>
                <a:gd name="connsiteY2" fmla="*/ 2593 h 10070"/>
                <a:gd name="connsiteX3" fmla="*/ 7614 w 14977"/>
                <a:gd name="connsiteY3" fmla="*/ 10014 h 10070"/>
                <a:gd name="connsiteX4" fmla="*/ 15035 w 14977"/>
                <a:gd name="connsiteY4" fmla="*/ 2593 h 10070"/>
                <a:gd name="connsiteX5" fmla="*/ 14637 w 14977"/>
                <a:gd name="connsiteY5" fmla="*/ 194 h 10070"/>
                <a:gd name="connsiteX6" fmla="*/ 7614 w 14977"/>
                <a:gd name="connsiteY6" fmla="*/ 5215 h 1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77" h="10070">
                  <a:moveTo>
                    <a:pt x="7614" y="5215"/>
                  </a:moveTo>
                  <a:cubicBezTo>
                    <a:pt x="4356" y="5215"/>
                    <a:pt x="1590" y="3114"/>
                    <a:pt x="592" y="194"/>
                  </a:cubicBezTo>
                  <a:cubicBezTo>
                    <a:pt x="335" y="946"/>
                    <a:pt x="194" y="1753"/>
                    <a:pt x="194" y="2593"/>
                  </a:cubicBezTo>
                  <a:cubicBezTo>
                    <a:pt x="194" y="6691"/>
                    <a:pt x="3516" y="10014"/>
                    <a:pt x="7614" y="10014"/>
                  </a:cubicBezTo>
                  <a:cubicBezTo>
                    <a:pt x="11713" y="10014"/>
                    <a:pt x="15035" y="6691"/>
                    <a:pt x="15035" y="2593"/>
                  </a:cubicBezTo>
                  <a:cubicBezTo>
                    <a:pt x="15035" y="1753"/>
                    <a:pt x="14894" y="946"/>
                    <a:pt x="14637" y="194"/>
                  </a:cubicBezTo>
                  <a:cubicBezTo>
                    <a:pt x="13639" y="3114"/>
                    <a:pt x="10873" y="5215"/>
                    <a:pt x="7614" y="5215"/>
                  </a:cubicBezTo>
                  <a:close/>
                </a:path>
              </a:pathLst>
            </a:custGeom>
            <a:solidFill>
              <a:srgbClr val="3C434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7640661D-0673-4F1C-B5F0-15BF2D7A9D10}"/>
                </a:ext>
              </a:extLst>
            </p:cNvPr>
            <p:cNvSpPr/>
            <p:nvPr/>
          </p:nvSpPr>
          <p:spPr>
            <a:xfrm>
              <a:off x="9016183" y="4949043"/>
              <a:ext cx="44157" cy="8780"/>
            </a:xfrm>
            <a:custGeom>
              <a:avLst/>
              <a:gdLst>
                <a:gd name="connsiteX0" fmla="*/ 22089 w 44157"/>
                <a:gd name="connsiteY0" fmla="*/ 3911 h 8779"/>
                <a:gd name="connsiteX1" fmla="*/ 194 w 44157"/>
                <a:gd name="connsiteY1" fmla="*/ 194 h 8779"/>
                <a:gd name="connsiteX2" fmla="*/ 194 w 44157"/>
                <a:gd name="connsiteY2" fmla="*/ 4992 h 8779"/>
                <a:gd name="connsiteX3" fmla="*/ 22089 w 44157"/>
                <a:gd name="connsiteY3" fmla="*/ 8709 h 8779"/>
                <a:gd name="connsiteX4" fmla="*/ 43984 w 44157"/>
                <a:gd name="connsiteY4" fmla="*/ 4992 h 8779"/>
                <a:gd name="connsiteX5" fmla="*/ 43984 w 44157"/>
                <a:gd name="connsiteY5" fmla="*/ 194 h 8779"/>
                <a:gd name="connsiteX6" fmla="*/ 22089 w 44157"/>
                <a:gd name="connsiteY6" fmla="*/ 3911 h 8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157" h="8779">
                  <a:moveTo>
                    <a:pt x="22089" y="3911"/>
                  </a:moveTo>
                  <a:cubicBezTo>
                    <a:pt x="14414" y="3911"/>
                    <a:pt x="7047" y="2599"/>
                    <a:pt x="194" y="194"/>
                  </a:cubicBezTo>
                  <a:lnTo>
                    <a:pt x="194" y="4992"/>
                  </a:lnTo>
                  <a:cubicBezTo>
                    <a:pt x="7047" y="7397"/>
                    <a:pt x="14414" y="8709"/>
                    <a:pt x="22089" y="8709"/>
                  </a:cubicBezTo>
                  <a:cubicBezTo>
                    <a:pt x="29764" y="8709"/>
                    <a:pt x="37131" y="7397"/>
                    <a:pt x="43984" y="4992"/>
                  </a:cubicBezTo>
                  <a:lnTo>
                    <a:pt x="43984" y="194"/>
                  </a:lnTo>
                  <a:cubicBezTo>
                    <a:pt x="37131" y="2599"/>
                    <a:pt x="29764" y="3911"/>
                    <a:pt x="22089" y="3911"/>
                  </a:cubicBezTo>
                  <a:close/>
                </a:path>
              </a:pathLst>
            </a:custGeom>
            <a:solidFill>
              <a:srgbClr val="DAD8D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5" name="任意多边形: 形状 94">
              <a:extLst>
                <a:ext uri="{FF2B5EF4-FFF2-40B4-BE49-F238E27FC236}">
                  <a16:creationId xmlns:a16="http://schemas.microsoft.com/office/drawing/2014/main" id="{A020E7EA-97BF-4178-9FAE-09937E973A52}"/>
                </a:ext>
              </a:extLst>
            </p:cNvPr>
            <p:cNvSpPr/>
            <p:nvPr/>
          </p:nvSpPr>
          <p:spPr>
            <a:xfrm>
              <a:off x="9026902" y="4888643"/>
              <a:ext cx="9296" cy="4390"/>
            </a:xfrm>
            <a:custGeom>
              <a:avLst/>
              <a:gdLst>
                <a:gd name="connsiteX0" fmla="*/ 2197 w 9296"/>
                <a:gd name="connsiteY0" fmla="*/ 4200 h 4389"/>
                <a:gd name="connsiteX1" fmla="*/ 7249 w 9296"/>
                <a:gd name="connsiteY1" fmla="*/ 4200 h 4389"/>
                <a:gd name="connsiteX2" fmla="*/ 9252 w 9296"/>
                <a:gd name="connsiteY2" fmla="*/ 2197 h 4389"/>
                <a:gd name="connsiteX3" fmla="*/ 7249 w 9296"/>
                <a:gd name="connsiteY3" fmla="*/ 194 h 4389"/>
                <a:gd name="connsiteX4" fmla="*/ 2197 w 9296"/>
                <a:gd name="connsiteY4" fmla="*/ 194 h 4389"/>
                <a:gd name="connsiteX5" fmla="*/ 194 w 9296"/>
                <a:gd name="connsiteY5" fmla="*/ 2197 h 4389"/>
                <a:gd name="connsiteX6" fmla="*/ 2197 w 9296"/>
                <a:gd name="connsiteY6" fmla="*/ 4200 h 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296" h="4389">
                  <a:moveTo>
                    <a:pt x="2197" y="4200"/>
                  </a:moveTo>
                  <a:lnTo>
                    <a:pt x="7249" y="4200"/>
                  </a:lnTo>
                  <a:cubicBezTo>
                    <a:pt x="8356" y="4200"/>
                    <a:pt x="9252" y="3303"/>
                    <a:pt x="9252" y="2197"/>
                  </a:cubicBezTo>
                  <a:cubicBezTo>
                    <a:pt x="9252" y="1090"/>
                    <a:pt x="8356" y="194"/>
                    <a:pt x="7249" y="194"/>
                  </a:cubicBezTo>
                  <a:lnTo>
                    <a:pt x="2197" y="194"/>
                  </a:lnTo>
                  <a:cubicBezTo>
                    <a:pt x="1090" y="194"/>
                    <a:pt x="194" y="1090"/>
                    <a:pt x="194" y="2197"/>
                  </a:cubicBezTo>
                  <a:cubicBezTo>
                    <a:pt x="194" y="3303"/>
                    <a:pt x="1090" y="4200"/>
                    <a:pt x="2197" y="4200"/>
                  </a:cubicBezTo>
                  <a:close/>
                </a:path>
              </a:pathLst>
            </a:custGeom>
            <a:solidFill>
              <a:srgbClr val="DF66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96" name="任意多边形: 形状 95">
              <a:extLst>
                <a:ext uri="{FF2B5EF4-FFF2-40B4-BE49-F238E27FC236}">
                  <a16:creationId xmlns:a16="http://schemas.microsoft.com/office/drawing/2014/main" id="{5A26E70C-F014-4468-9025-63ECE24D5E7C}"/>
                </a:ext>
              </a:extLst>
            </p:cNvPr>
            <p:cNvSpPr/>
            <p:nvPr/>
          </p:nvSpPr>
          <p:spPr>
            <a:xfrm>
              <a:off x="9040195" y="4888643"/>
              <a:ext cx="9296" cy="4390"/>
            </a:xfrm>
            <a:custGeom>
              <a:avLst/>
              <a:gdLst>
                <a:gd name="connsiteX0" fmla="*/ 2197 w 9296"/>
                <a:gd name="connsiteY0" fmla="*/ 194 h 4389"/>
                <a:gd name="connsiteX1" fmla="*/ 194 w 9296"/>
                <a:gd name="connsiteY1" fmla="*/ 2197 h 4389"/>
                <a:gd name="connsiteX2" fmla="*/ 2197 w 9296"/>
                <a:gd name="connsiteY2" fmla="*/ 4200 h 4389"/>
                <a:gd name="connsiteX3" fmla="*/ 7249 w 9296"/>
                <a:gd name="connsiteY3" fmla="*/ 4200 h 4389"/>
                <a:gd name="connsiteX4" fmla="*/ 9252 w 9296"/>
                <a:gd name="connsiteY4" fmla="*/ 2197 h 4389"/>
                <a:gd name="connsiteX5" fmla="*/ 7249 w 9296"/>
                <a:gd name="connsiteY5" fmla="*/ 194 h 4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96" h="4389">
                  <a:moveTo>
                    <a:pt x="2197" y="194"/>
                  </a:moveTo>
                  <a:cubicBezTo>
                    <a:pt x="1090" y="194"/>
                    <a:pt x="194" y="1090"/>
                    <a:pt x="194" y="2197"/>
                  </a:cubicBezTo>
                  <a:cubicBezTo>
                    <a:pt x="194" y="3303"/>
                    <a:pt x="1091" y="4200"/>
                    <a:pt x="2197" y="4200"/>
                  </a:cubicBezTo>
                  <a:lnTo>
                    <a:pt x="7249" y="4200"/>
                  </a:lnTo>
                  <a:cubicBezTo>
                    <a:pt x="8356" y="4200"/>
                    <a:pt x="9252" y="3303"/>
                    <a:pt x="9252" y="2197"/>
                  </a:cubicBezTo>
                  <a:cubicBezTo>
                    <a:pt x="9252" y="1090"/>
                    <a:pt x="8355" y="194"/>
                    <a:pt x="7249" y="194"/>
                  </a:cubicBezTo>
                  <a:close/>
                </a:path>
              </a:pathLst>
            </a:custGeom>
            <a:solidFill>
              <a:srgbClr val="DF66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</p:grp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2EF56B3D-C885-4DFF-B478-BF158BC12BC5}"/>
              </a:ext>
            </a:extLst>
          </p:cNvPr>
          <p:cNvGrpSpPr/>
          <p:nvPr/>
        </p:nvGrpSpPr>
        <p:grpSpPr>
          <a:xfrm>
            <a:off x="2464963" y="754627"/>
            <a:ext cx="773955" cy="791384"/>
            <a:chOff x="9338064" y="2521551"/>
            <a:chExt cx="773955" cy="791384"/>
          </a:xfrm>
        </p:grpSpPr>
        <p:pic>
          <p:nvPicPr>
            <p:cNvPr id="98" name="图形 97">
              <a:extLst>
                <a:ext uri="{FF2B5EF4-FFF2-40B4-BE49-F238E27FC236}">
                  <a16:creationId xmlns:a16="http://schemas.microsoft.com/office/drawing/2014/main" id="{21FDC6B6-9C09-40C9-9CF8-2DF217F30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56946" y="2854883"/>
              <a:ext cx="132214" cy="132214"/>
            </a:xfrm>
            <a:prstGeom prst="rect">
              <a:avLst/>
            </a:prstGeom>
            <a:scene3d>
              <a:camera prst="orthographicFront">
                <a:rot lat="1800000" lon="0" rev="0"/>
              </a:camera>
              <a:lightRig rig="threePt" dir="t"/>
            </a:scene3d>
          </p:spPr>
        </p:pic>
        <p:sp>
          <p:nvSpPr>
            <p:cNvPr id="99" name="等腰三角形 98">
              <a:extLst>
                <a:ext uri="{FF2B5EF4-FFF2-40B4-BE49-F238E27FC236}">
                  <a16:creationId xmlns:a16="http://schemas.microsoft.com/office/drawing/2014/main" id="{2D8F48BE-1266-4D8A-B0A7-CEFBF87701C1}"/>
                </a:ext>
              </a:extLst>
            </p:cNvPr>
            <p:cNvSpPr/>
            <p:nvPr/>
          </p:nvSpPr>
          <p:spPr>
            <a:xfrm rot="16200000">
              <a:off x="9467098" y="2768608"/>
              <a:ext cx="39392" cy="29745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等腰三角形 99">
              <a:extLst>
                <a:ext uri="{FF2B5EF4-FFF2-40B4-BE49-F238E27FC236}">
                  <a16:creationId xmlns:a16="http://schemas.microsoft.com/office/drawing/2014/main" id="{D87B6064-6DDF-4B7E-9FA8-EE5B5593BB8A}"/>
                </a:ext>
              </a:extLst>
            </p:cNvPr>
            <p:cNvSpPr/>
            <p:nvPr/>
          </p:nvSpPr>
          <p:spPr>
            <a:xfrm rot="10800000">
              <a:off x="9707991" y="3004394"/>
              <a:ext cx="37977" cy="30854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等腰三角形 100">
              <a:extLst>
                <a:ext uri="{FF2B5EF4-FFF2-40B4-BE49-F238E27FC236}">
                  <a16:creationId xmlns:a16="http://schemas.microsoft.com/office/drawing/2014/main" id="{D442E228-1230-4F29-B1ED-EE66E905823B}"/>
                </a:ext>
              </a:extLst>
            </p:cNvPr>
            <p:cNvSpPr/>
            <p:nvPr/>
          </p:nvSpPr>
          <p:spPr>
            <a:xfrm rot="5400000">
              <a:off x="9943594" y="2768607"/>
              <a:ext cx="39392" cy="297459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等腰三角形 101">
              <a:extLst>
                <a:ext uri="{FF2B5EF4-FFF2-40B4-BE49-F238E27FC236}">
                  <a16:creationId xmlns:a16="http://schemas.microsoft.com/office/drawing/2014/main" id="{0FD20732-CA40-401E-AE48-10ED12D51832}"/>
                </a:ext>
              </a:extLst>
            </p:cNvPr>
            <p:cNvSpPr/>
            <p:nvPr/>
          </p:nvSpPr>
          <p:spPr>
            <a:xfrm>
              <a:off x="9707991" y="2521551"/>
              <a:ext cx="37977" cy="308541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矩形 102">
            <a:extLst>
              <a:ext uri="{FF2B5EF4-FFF2-40B4-BE49-F238E27FC236}">
                <a16:creationId xmlns:a16="http://schemas.microsoft.com/office/drawing/2014/main" id="{DDD461B6-5CF7-44E8-BCB2-34C4913B9748}"/>
              </a:ext>
            </a:extLst>
          </p:cNvPr>
          <p:cNvSpPr/>
          <p:nvPr/>
        </p:nvSpPr>
        <p:spPr>
          <a:xfrm>
            <a:off x="1818990" y="339829"/>
            <a:ext cx="12983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7030A0"/>
                </a:solidFill>
                <a:latin typeface="Georgia" panose="02040502050405020303" pitchFamily="18" charset="0"/>
              </a:rPr>
              <a:t>States</a:t>
            </a:r>
            <a:endParaRPr lang="zh-CN" altLang="en-US" b="1" dirty="0">
              <a:solidFill>
                <a:srgbClr val="7030A0"/>
              </a:solidFill>
            </a:endParaRPr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35A6AB30-8E39-44B7-B82B-D55F0803D2F3}"/>
              </a:ext>
            </a:extLst>
          </p:cNvPr>
          <p:cNvGrpSpPr/>
          <p:nvPr/>
        </p:nvGrpSpPr>
        <p:grpSpPr>
          <a:xfrm>
            <a:off x="1151658" y="1823949"/>
            <a:ext cx="2298789" cy="886923"/>
            <a:chOff x="2365297" y="2113726"/>
            <a:chExt cx="2298789" cy="886923"/>
          </a:xfrm>
        </p:grpSpPr>
        <p:sp>
          <p:nvSpPr>
            <p:cNvPr id="105" name="矩形 104">
              <a:extLst>
                <a:ext uri="{FF2B5EF4-FFF2-40B4-BE49-F238E27FC236}">
                  <a16:creationId xmlns:a16="http://schemas.microsoft.com/office/drawing/2014/main" id="{0A643415-22DD-402A-BF4C-A977B263C2C9}"/>
                </a:ext>
              </a:extLst>
            </p:cNvPr>
            <p:cNvSpPr/>
            <p:nvPr/>
          </p:nvSpPr>
          <p:spPr>
            <a:xfrm>
              <a:off x="2365297" y="2113726"/>
              <a:ext cx="2298789" cy="886923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6" name="图形 105">
              <a:extLst>
                <a:ext uri="{FF2B5EF4-FFF2-40B4-BE49-F238E27FC236}">
                  <a16:creationId xmlns:a16="http://schemas.microsoft.com/office/drawing/2014/main" id="{31F28FF9-7744-449B-8EFD-6BCC00F80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644726" y="2235686"/>
              <a:ext cx="579010" cy="579010"/>
            </a:xfrm>
            <a:prstGeom prst="rect">
              <a:avLst/>
            </a:prstGeom>
          </p:spPr>
        </p:pic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0253BAD3-FD88-4052-9703-B236B5CE567B}"/>
                </a:ext>
              </a:extLst>
            </p:cNvPr>
            <p:cNvGrpSpPr/>
            <p:nvPr/>
          </p:nvGrpSpPr>
          <p:grpSpPr>
            <a:xfrm>
              <a:off x="3487396" y="2154577"/>
              <a:ext cx="800002" cy="805790"/>
              <a:chOff x="3422622" y="3378636"/>
              <a:chExt cx="990600" cy="990600"/>
            </a:xfrm>
          </p:grpSpPr>
          <p:pic>
            <p:nvPicPr>
              <p:cNvPr id="108" name="图片 107">
                <a:extLst>
                  <a:ext uri="{FF2B5EF4-FFF2-40B4-BE49-F238E27FC236}">
                    <a16:creationId xmlns:a16="http://schemas.microsoft.com/office/drawing/2014/main" id="{9D9C6852-0457-44C1-B809-7499150A98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22622" y="3378636"/>
                <a:ext cx="990600" cy="990600"/>
              </a:xfrm>
              <a:prstGeom prst="rect">
                <a:avLst/>
              </a:prstGeom>
            </p:spPr>
          </p:pic>
          <p:sp>
            <p:nvSpPr>
              <p:cNvPr id="109" name="任意多边形: 形状 108">
                <a:extLst>
                  <a:ext uri="{FF2B5EF4-FFF2-40B4-BE49-F238E27FC236}">
                    <a16:creationId xmlns:a16="http://schemas.microsoft.com/office/drawing/2014/main" id="{DE530A06-A001-478F-AB68-FBAE73F31197}"/>
                  </a:ext>
                </a:extLst>
              </p:cNvPr>
              <p:cNvSpPr/>
              <p:nvPr/>
            </p:nvSpPr>
            <p:spPr>
              <a:xfrm rot="2983671">
                <a:off x="3516513" y="3930856"/>
                <a:ext cx="318408" cy="365126"/>
              </a:xfrm>
              <a:custGeom>
                <a:avLst/>
                <a:gdLst>
                  <a:gd name="connsiteX0" fmla="*/ 613458 w 1458410"/>
                  <a:gd name="connsiteY0" fmla="*/ 208344 h 1030147"/>
                  <a:gd name="connsiteX1" fmla="*/ 671331 w 1458410"/>
                  <a:gd name="connsiteY1" fmla="*/ 0 h 1030147"/>
                  <a:gd name="connsiteX2" fmla="*/ 821802 w 1458410"/>
                  <a:gd name="connsiteY2" fmla="*/ 138896 h 1030147"/>
                  <a:gd name="connsiteX3" fmla="*/ 1064870 w 1458410"/>
                  <a:gd name="connsiteY3" fmla="*/ 266218 h 1030147"/>
                  <a:gd name="connsiteX4" fmla="*/ 1134319 w 1458410"/>
                  <a:gd name="connsiteY4" fmla="*/ 34724 h 1030147"/>
                  <a:gd name="connsiteX5" fmla="*/ 1307939 w 1458410"/>
                  <a:gd name="connsiteY5" fmla="*/ 219919 h 1030147"/>
                  <a:gd name="connsiteX6" fmla="*/ 1203767 w 1458410"/>
                  <a:gd name="connsiteY6" fmla="*/ 393539 h 1030147"/>
                  <a:gd name="connsiteX7" fmla="*/ 1064870 w 1458410"/>
                  <a:gd name="connsiteY7" fmla="*/ 648182 h 1030147"/>
                  <a:gd name="connsiteX8" fmla="*/ 1296364 w 1458410"/>
                  <a:gd name="connsiteY8" fmla="*/ 636607 h 1030147"/>
                  <a:gd name="connsiteX9" fmla="*/ 1458410 w 1458410"/>
                  <a:gd name="connsiteY9" fmla="*/ 717630 h 1030147"/>
                  <a:gd name="connsiteX10" fmla="*/ 1342663 w 1458410"/>
                  <a:gd name="connsiteY10" fmla="*/ 879676 h 1030147"/>
                  <a:gd name="connsiteX11" fmla="*/ 995422 w 1458410"/>
                  <a:gd name="connsiteY11" fmla="*/ 752354 h 1030147"/>
                  <a:gd name="connsiteX12" fmla="*/ 752354 w 1458410"/>
                  <a:gd name="connsiteY12" fmla="*/ 1030147 h 1030147"/>
                  <a:gd name="connsiteX13" fmla="*/ 844951 w 1458410"/>
                  <a:gd name="connsiteY13" fmla="*/ 752354 h 1030147"/>
                  <a:gd name="connsiteX14" fmla="*/ 405113 w 1458410"/>
                  <a:gd name="connsiteY14" fmla="*/ 891250 h 1030147"/>
                  <a:gd name="connsiteX15" fmla="*/ 694481 w 1458410"/>
                  <a:gd name="connsiteY15" fmla="*/ 636607 h 1030147"/>
                  <a:gd name="connsiteX16" fmla="*/ 104172 w 1458410"/>
                  <a:gd name="connsiteY16" fmla="*/ 601883 h 1030147"/>
                  <a:gd name="connsiteX17" fmla="*/ 0 w 1458410"/>
                  <a:gd name="connsiteY17" fmla="*/ 289367 h 1030147"/>
                  <a:gd name="connsiteX18" fmla="*/ 115746 w 1458410"/>
                  <a:gd name="connsiteY18" fmla="*/ 138896 h 1030147"/>
                  <a:gd name="connsiteX19" fmla="*/ 555584 w 1458410"/>
                  <a:gd name="connsiteY19" fmla="*/ 381964 h 1030147"/>
                  <a:gd name="connsiteX20" fmla="*/ 613458 w 1458410"/>
                  <a:gd name="connsiteY20" fmla="*/ 208344 h 1030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58410" h="1030147">
                    <a:moveTo>
                      <a:pt x="613458" y="208344"/>
                    </a:moveTo>
                    <a:lnTo>
                      <a:pt x="671331" y="0"/>
                    </a:lnTo>
                    <a:lnTo>
                      <a:pt x="821802" y="138896"/>
                    </a:lnTo>
                    <a:lnTo>
                      <a:pt x="1064870" y="266218"/>
                    </a:lnTo>
                    <a:lnTo>
                      <a:pt x="1134319" y="34724"/>
                    </a:lnTo>
                    <a:lnTo>
                      <a:pt x="1307939" y="219919"/>
                    </a:lnTo>
                    <a:lnTo>
                      <a:pt x="1203767" y="393539"/>
                    </a:lnTo>
                    <a:lnTo>
                      <a:pt x="1064870" y="648182"/>
                    </a:lnTo>
                    <a:lnTo>
                      <a:pt x="1296364" y="636607"/>
                    </a:lnTo>
                    <a:lnTo>
                      <a:pt x="1458410" y="717630"/>
                    </a:lnTo>
                    <a:lnTo>
                      <a:pt x="1342663" y="879676"/>
                    </a:lnTo>
                    <a:lnTo>
                      <a:pt x="995422" y="752354"/>
                    </a:lnTo>
                    <a:lnTo>
                      <a:pt x="752354" y="1030147"/>
                    </a:lnTo>
                    <a:lnTo>
                      <a:pt x="844951" y="752354"/>
                    </a:lnTo>
                    <a:lnTo>
                      <a:pt x="405113" y="891250"/>
                    </a:lnTo>
                    <a:lnTo>
                      <a:pt x="694481" y="636607"/>
                    </a:lnTo>
                    <a:lnTo>
                      <a:pt x="104172" y="601883"/>
                    </a:lnTo>
                    <a:lnTo>
                      <a:pt x="0" y="289367"/>
                    </a:lnTo>
                    <a:lnTo>
                      <a:pt x="115746" y="138896"/>
                    </a:lnTo>
                    <a:lnTo>
                      <a:pt x="555584" y="381964"/>
                    </a:lnTo>
                    <a:lnTo>
                      <a:pt x="613458" y="208344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1D6A92-E87E-5848-8AF5-AA9D8C7E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86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4.16667E-6 0.00023 C -0.00052 -0.00046 -0.00808 -0.00208 -0.00977 -0.0037 C -0.01107 -0.00509 -0.01198 -0.00764 -0.01329 -0.00857 C -0.01511 -0.00972 -0.01706 -0.00949 -0.01901 -0.00995 C -0.02058 -0.01088 -0.02227 -0.01111 -0.02383 -0.01181 C -0.02748 -0.01366 -0.03099 -0.01597 -0.03451 -0.01736 L -0.10651 -0.01667 C -0.10704 -0.01667 -0.10691 -0.01296 -0.10756 -0.01181 C -0.10795 -0.00995 -0.10873 -0.00972 -0.10938 -0.00857 C -0.1099 -0.00671 -0.11029 -0.00509 -0.11094 -0.0037 C -0.11133 -0.00255 -0.11198 -0.00208 -0.11237 1.11111E-6 C -0.11302 0.00255 -0.11355 0.00579 -0.1142 0.00903 C -0.11446 0.01042 -0.11498 0.01134 -0.11524 0.01204 C -0.11563 0.01458 -0.11589 0.01643 -0.11615 0.01875 C -0.11641 0.0213 -0.11641 0.02338 -0.11667 0.025 C -0.11693 0.02616 -0.11732 0.02708 -0.11758 0.02801 C -0.11732 0.0368 -0.11784 0.04606 -0.11667 0.05393 C -0.11498 0.06643 -0.11211 0.06342 -0.10938 0.06829 C -0.10873 0.06921 -0.10808 0.07083 -0.10756 0.07176 C -0.10664 0.07222 -0.1056 0.07292 -0.10456 0.07292 L -0.04727 0.07477 L 0.03242 0.07639 C 0.03437 0.07755 0.03645 0.07801 0.03828 0.0794 C 0.0388 0.08009 0.03919 0.08079 0.03984 0.08125 C 0.04049 0.08171 0.04101 0.08217 0.04166 0.08264 C 0.04583 0.0919 0.04062 0.08102 0.04466 0.08773 C 0.04583 0.08958 0.04622 0.09097 0.047 0.09375 C 0.04687 0.09768 0.04713 0.10208 0.04661 0.10532 C 0.04622 0.10694 0.04283 0.11157 0.04218 0.11296 C 0.04166 0.11458 0.04101 0.1169 0.04023 0.11782 C 0.03906 0.11967 0.03645 0.1213 0.03645 0.12176 C 0.0358 0.12245 0.03541 0.12361 0.03502 0.12407 C 0.03372 0.12569 0.02812 0.12708 0.0276 0.12755 C 0.02643 0.12824 0.02539 0.1294 0.02421 0.1294 L -0.01654 0.13264 C -0.01862 0.13356 -0.02071 0.13495 -0.02279 0.13542 C -0.02448 0.13611 -0.02618 0.13657 -0.02774 0.13704 C -0.03724 0.14352 -0.02774 0.13773 -0.03802 0.14213 C -0.04675 0.1456 -0.03217 0.14097 -0.04388 0.14676 C -0.04584 0.14768 -0.04805 0.14768 -0.05 0.14861 C -0.0517 0.14907 -0.053 0.14954 -0.05456 0.15 L -0.10026 0.14861 C -0.10066 0.14861 -0.10118 0.14722 -0.10157 0.14676 C -0.10287 0.1463 -0.10417 0.14583 -0.1056 0.14514 C -0.10977 0.14583 -0.11394 0.1456 -0.11823 0.14676 C -0.11927 0.14722 -0.1211 0.15 -0.1211 0.15046 C -0.12149 0.15162 -0.12201 0.15347 -0.1224 0.15509 C -0.12305 0.15602 -0.12357 0.15648 -0.12409 0.15764 C -0.12435 0.15972 -0.12422 0.1625 -0.12448 0.16435 C -0.12474 0.16597 -0.12513 0.16759 -0.12552 0.16921 C -0.12526 0.17685 -0.12539 0.18403 -0.125 0.19167 C -0.12474 0.19514 -0.12162 0.19792 -0.12149 0.19815 C -0.11732 0.20393 -0.12201 0.19907 -0.11719 0.20278 C -0.11563 0.20393 -0.11511 0.20602 -0.11329 0.20602 L 0.04609 0.20741 C 0.04987 0.21157 0.04518 0.20602 0.04895 0.2125 C 0.04948 0.21319 0.05 0.21342 0.05052 0.21412 C 0.05104 0.21505 0.05182 0.2162 0.05234 0.21713 C 0.05273 0.21829 0.05312 0.21921 0.05338 0.22037 C 0.05377 0.22176 0.05403 0.22384 0.05429 0.22523 C 0.05481 0.22731 0.05533 0.22963 0.05573 0.23171 C 0.05703 0.24329 0.05742 0.24421 0.05625 0.25903 C 0.05612 0.26134 0.05533 0.26204 0.05481 0.26412 C 0.05364 0.26713 0.05338 0.2669 0.05195 0.26829 C 0.05143 0.26967 0.05104 0.27106 0.05052 0.27153 C 0.04961 0.27315 0.04791 0.2743 0.047 0.27477 C 0.0375 0.28472 0.04479 0.27917 0.03789 0.28287 C 0.03138 0.28657 0.04062 0.28194 0.03151 0.2875 C 0.0302 0.28866 0.02903 0.28866 0.0276 0.28912 C 0.02252 0.2912 0.02161 0.2912 0.01588 0.29213 C -0.01029 0.32731 0.01341 0.29722 -0.06316 0.29421 C -0.06641 0.29421 -0.06941 0.29213 -0.07253 0.2912 C -0.07644 0.28657 -0.07188 0.2912 -0.08073 0.2875 C -0.08125 0.2875 -0.08177 0.28657 -0.08217 0.28657 C -0.08386 0.28518 -0.08542 0.28518 -0.08711 0.28449 C -0.08829 0.28356 -0.08959 0.28194 -0.09102 0.28148 C -0.09388 0.28009 -0.09961 0.27801 -0.09961 0.27847 L -0.11472 0.28009 C -0.11967 0.28055 -0.11784 0.28079 -0.12149 0.28287 C -0.12383 0.28426 -0.12618 0.28495 -0.12839 0.28657 C -0.12969 0.2868 -0.1323 0.28912 -0.1323 0.28958 C -0.13295 0.2912 -0.13373 0.2919 -0.13412 0.29421 C -0.13555 0.30046 -0.13451 0.30069 -0.13373 0.30532 C -0.13347 0.30717 -0.13347 0.30856 -0.13321 0.30995 C -0.13243 0.31481 -0.13151 0.31759 -0.13034 0.32153 C -0.12956 0.3287 -0.12865 0.33634 -0.12696 0.34213 C -0.12644 0.34444 -0.12422 0.34792 -0.12344 0.34884 C -0.11927 0.3537 -0.11927 0.35208 -0.11329 0.35324 C -0.08399 0.36944 -0.10886 0.35602 -0.02969 0.35324 C -0.02787 0.35324 -0.02618 0.35231 -0.02435 0.35185 L -0.01797 0.35023 C -0.01159 0.34491 -0.0155 0.34745 -0.00638 0.34537 C -0.00521 0.34491 -0.00404 0.34467 -0.003 0.34352 C -0.00196 0.34305 -0.00079 0.34074 0.00039 0.34074 C 0.00468 0.33935 0.00911 0.33935 0.01367 0.33889 L 0.04752 0.34074 C 0.04804 0.34074 0.04856 0.3412 0.04895 0.34213 C 0.04934 0.34305 0.04974 0.34444 0.05 0.34537 C 0.05364 0.35509 0.04882 0.33935 0.05338 0.35486 C 0.05351 0.35625 0.05377 0.35833 0.0539 0.35949 C 0.05403 0.36296 0.05416 0.36643 0.05429 0.36944 C 0.05455 0.37222 0.05507 0.37477 0.05533 0.37685 C 0.05546 0.3794 0.05559 0.38194 0.05573 0.38356 C 0.05599 0.38542 0.05612 0.3868 0.05625 0.38866 C 0.05703 0.4037 0.05794 0.41111 0.05677 0.42546 C 0.05664 0.42708 0.05625 0.42917 0.05573 0.43009 C 0.05481 0.43264 0.05351 0.4338 0.05234 0.43518 C 0.05156 0.43634 0.05078 0.43727 0.05 0.43819 C 0.04336 0.44444 0.04531 0.44236 0.0388 0.44421 C 0.03763 0.44491 0.03645 0.44583 0.03541 0.4463 C 0.03372 0.44676 0.03229 0.44722 0.03046 0.44792 C -0.01537 0.52338 -0.07175 0.45116 -0.12305 0.45116 " pathEditMode="relative" rAng="0" ptsTypes="AAAAAAAAAAAAAAAAAAAAAAAAAAAAAAAAAAAAAAAAAAAAAAAAAAAAAAAAAAAAAAAAAAAAAAAAAAAAAAAAAAAAAAAAAAAAAAAAAAAAAAAAAAAAAAAAA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23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2.59259E-6 L -0.0026 0.00023 C -0.00273 -2.59259E-6 -0.00416 -0.00023 -0.00455 -0.00046 C -0.00481 -0.00069 -0.00494 -0.00115 -0.00533 -0.00115 C -0.00559 -0.00139 -0.00599 -0.00115 -0.00638 -0.00139 C -0.00664 -0.00139 -0.00703 -0.00162 -0.00729 -0.00162 C -0.00807 -0.00185 -0.00885 -0.00231 -0.0095 -0.00231 L -0.02382 -0.00231 C -0.02395 -0.00231 -0.02395 -0.00185 -0.02408 -0.00162 C -0.02421 -0.00139 -0.02434 -0.00139 -0.02447 -0.00115 C -0.02447 -0.00092 -0.02461 -0.00069 -0.02474 -0.00046 C -0.02487 -0.00046 -0.025 -0.00023 -0.02513 -2.59259E-6 C -0.02513 0.00023 -0.02526 0.00093 -0.02539 0.00139 C -0.02552 0.00162 -0.02565 0.00162 -0.02565 0.00185 C -0.02578 0.00209 -0.02578 0.00232 -0.02578 0.00278 C -0.02591 0.00301 -0.02578 0.00324 -0.02591 0.00347 C -0.02591 0.00371 -0.02604 0.00394 -0.02617 0.00417 C -0.02604 0.00533 -0.02617 0.00648 -0.02591 0.00764 C -0.02565 0.00949 -0.02513 0.00903 -0.02447 0.00972 C -0.02434 0.00996 -0.02421 0.01019 -0.02408 0.01019 C -0.02382 0.01019 -0.02369 0.01042 -0.02343 0.01042 L -0.01211 0.01065 L 0.00391 0.01088 C 0.0043 0.01088 0.00469 0.01111 0.00508 0.01135 C 0.00508 0.01158 0.00521 0.01158 0.00534 0.01158 C 0.00547 0.01158 0.0056 0.01158 0.00573 0.01181 C 0.00664 0.01297 0.0056 0.01158 0.00625 0.0125 C 0.00651 0.01273 0.00664 0.01297 0.00691 0.01343 C 0.00678 0.01389 0.00691 0.01459 0.00678 0.01505 C 0.00664 0.01528 0.00599 0.01597 0.00586 0.01621 C 0.0056 0.01621 0.0056 0.01667 0.00547 0.0169 C 0.00521 0.0169 0.00469 0.01713 0.00469 0.01736 C 0.00456 0.01736 0.00443 0.0176 0.0043 0.0176 C 0.00417 0.01783 0.003 0.01829 0.003 0.01852 C 0.00274 0.01829 0.00248 0.01829 0.00222 0.01829 L -0.00599 0.01898 C -0.00638 0.01898 -0.00677 0.01922 -0.00716 0.01922 C -0.00755 0.01945 -0.00781 0.01945 -0.0082 0.01968 C -0.01002 0.02037 -0.0082 0.01968 -0.01015 0.02037 C -0.01197 0.02084 -0.00911 0.02014 -0.01132 0.02107 C -0.01171 0.02107 -0.01224 0.02107 -0.01263 0.02107 C -0.01302 0.02107 -0.01315 0.0213 -0.01354 0.0213 L -0.02252 0.02107 C -0.02265 0.02107 -0.02278 0.02107 -0.02291 0.02107 C -0.02317 0.02084 -0.02343 0.02084 -0.02369 0.0206 C -0.02447 0.02084 -0.02539 0.02084 -0.0263 0.02107 C -0.02643 0.02107 -0.02682 0.0213 -0.02682 0.02153 C -0.02695 0.02153 -0.02708 0.02176 -0.02708 0.02199 C -0.02721 0.02222 -0.02734 0.02222 -0.02734 0.02246 C -0.02747 0.02269 -0.02747 0.02292 -0.02747 0.02338 C -0.0276 0.02361 -0.02773 0.02385 -0.02773 0.02408 C -0.02773 0.025 -0.02773 0.02639 -0.0276 0.02732 C -0.0276 0.02755 -0.02695 0.02824 -0.02695 0.02847 C -0.02604 0.02894 -0.02708 0.02824 -0.02604 0.02894 C -0.02578 0.02894 -0.02565 0.0294 -0.02526 0.0294 L 0.00664 0.02963 C 0.00743 0.0301 0.00638 0.0294 0.00717 0.03033 C 0.0073 0.03033 0.00743 0.03033 0.00756 0.03033 C 0.00756 0.03056 0.00769 0.03079 0.00795 0.03102 C 0.00795 0.03125 0.00808 0.03102 0.00808 0.03125 C 0.00821 0.03172 0.00821 0.03195 0.00821 0.03218 C 0.00834 0.03241 0.00847 0.03264 0.0086 0.0331 C 0.00886 0.03449 0.00886 0.03472 0.00873 0.03681 C 0.0086 0.03704 0.00847 0.03727 0.00834 0.0375 C 0.00821 0.03797 0.00808 0.03797 0.00782 0.0382 C 0.00769 0.03843 0.00756 0.03843 0.00756 0.03866 C 0.0073 0.03889 0.00691 0.03889 0.00691 0.03912 C 0.00495 0.04028 0.00625 0.03959 0.00495 0.04028 C 0.00365 0.04074 0.0056 0.04005 0.00365 0.04097 C 0.00352 0.04097 0.00313 0.04097 0.003 0.04097 C 0.00183 0.04144 0.0017 0.04144 0.00053 0.04167 C -0.00468 0.0463 -4.16667E-6 0.04236 -0.01523 0.04167 C -0.01588 0.04167 -0.0164 0.04167 -0.01705 0.04144 C -0.01796 0.04074 -0.01692 0.04144 -0.01875 0.04097 C -0.01875 0.04121 -0.01888 0.04074 -0.01901 0.04074 C -0.0194 0.04051 -0.01966 0.04051 -0.02005 0.04028 C -0.02031 0.04028 -0.02057 0.04005 -0.0207 0.04005 C -0.02135 0.03959 -0.02252 0.03959 -0.02252 0.03982 L -0.02552 0.03959 C -0.02643 0.03982 -0.02617 0.03982 -0.02695 0.04028 C -0.02734 0.04028 -0.02773 0.04051 -0.02838 0.04074 C -0.02851 0.04074 -0.02903 0.04097 -0.02903 0.04121 C -0.02916 0.04144 -0.02929 0.04144 -0.02942 0.04167 C -0.02968 0.0426 -0.02955 0.0426 -0.02929 0.04329 C -0.02929 0.04375 -0.02929 0.04398 -0.02916 0.04398 C -0.02903 0.04468 -0.0289 0.04514 -0.02864 0.0456 C -0.02851 0.04676 -0.02838 0.04769 -0.02799 0.04861 C -0.02786 0.04908 -0.02747 0.04931 -0.02734 0.04954 C -0.02643 0.05047 -0.02643 0.05 -0.02526 0.05023 C -0.0194 0.05232 -0.02447 0.0507 -0.00846 0.05023 C -0.0082 0.05023 -0.00781 0.05 -0.00742 0.05 L -0.00625 0.04977 C -0.00494 0.04908 -0.00572 0.04931 -0.0039 0.04908 C -0.00364 0.04908 -0.00338 0.04908 -0.00325 0.04885 C -0.00299 0.04885 -0.00273 0.04838 -0.0026 0.04838 C -0.00169 0.04838 -0.00078 0.04838 0.00013 0.04815 L 0.00691 0.04838 C 0.00704 0.04838 0.00704 0.04861 0.00717 0.04861 C 0.0073 0.04885 0.0073 0.04908 0.00743 0.04908 C 0.00821 0.05047 0.00717 0.04838 0.00808 0.05047 C 0.00821 0.0507 0.00821 0.05093 0.00821 0.05116 C 0.00821 0.05162 0.00821 0.05209 0.00821 0.05232 C 0.00834 0.05301 0.00834 0.05324 0.00847 0.05371 C 0.00847 0.05394 0.0086 0.0544 0.0086 0.05463 C 0.0086 0.05486 0.0086 0.0551 0.00873 0.0551 C 0.00886 0.05741 0.00899 0.05834 0.00886 0.06042 C 0.00873 0.06065 0.00873 0.06111 0.0086 0.06111 C 0.00834 0.06158 0.00821 0.06158 0.00795 0.06181 C 0.00769 0.06181 0.00756 0.06227 0.00743 0.06227 C 0.00612 0.0632 0.00638 0.06297 0.00508 0.06297 C 0.00495 0.0632 0.00469 0.06343 0.00443 0.06343 C 0.00417 0.06343 0.00378 0.06366 0.00352 0.06366 C -0.00559 0.07431 -0.01692 0.06412 -0.02721 0.06412 " pathEditMode="relative" rAng="0" ptsTypes="AAAAAAAAAAAAAAAAAAAAAAAAAAAAAAAAAAAAAAAAAAAAAAAAAAAAAAAAAAAAAAAAAAAAAAAAAAAAAAAAAAAAAAAAAAAAAAAAAAAAAAAAAAAAAAAAA">
                                      <p:cBhvr>
                                        <p:cTn id="10" dur="2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328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0" y="-13855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Primer #1: Far-Field Effect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FD54E42-B7F5-47DB-B78F-BD79DD9308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52" t="-3025" r="32560" b="66616"/>
          <a:stretch/>
        </p:blipFill>
        <p:spPr>
          <a:xfrm>
            <a:off x="685298" y="3296186"/>
            <a:ext cx="440887" cy="569745"/>
          </a:xfrm>
          <a:prstGeom prst="rect">
            <a:avLst/>
          </a:prstGeom>
        </p:spPr>
      </p:pic>
      <p:sp>
        <p:nvSpPr>
          <p:cNvPr id="29" name="Line 34">
            <a:extLst>
              <a:ext uri="{FF2B5EF4-FFF2-40B4-BE49-F238E27FC236}">
                <a16:creationId xmlns:a16="http://schemas.microsoft.com/office/drawing/2014/main" id="{3D050B4E-67D9-44FB-B465-E77F3F4B92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9009" y="2647623"/>
            <a:ext cx="1587425" cy="923936"/>
          </a:xfrm>
          <a:prstGeom prst="line">
            <a:avLst/>
          </a:prstGeom>
          <a:noFill/>
          <a:ln w="20638" cap="rnd">
            <a:solidFill>
              <a:schemeClr val="accent1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Line 36">
            <a:extLst>
              <a:ext uri="{FF2B5EF4-FFF2-40B4-BE49-F238E27FC236}">
                <a16:creationId xmlns:a16="http://schemas.microsoft.com/office/drawing/2014/main" id="{FD74095F-801F-4DE3-BC04-59B2DDE2F84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55300" y="3285688"/>
            <a:ext cx="1571259" cy="294295"/>
          </a:xfrm>
          <a:prstGeom prst="line">
            <a:avLst/>
          </a:prstGeom>
          <a:noFill/>
          <a:ln w="20638" cap="rnd">
            <a:solidFill>
              <a:schemeClr val="accent1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3" name="Line 38">
            <a:extLst>
              <a:ext uri="{FF2B5EF4-FFF2-40B4-BE49-F238E27FC236}">
                <a16:creationId xmlns:a16="http://schemas.microsoft.com/office/drawing/2014/main" id="{EFCEA273-A71B-478E-B189-4842E39A1F6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1699" y="3587663"/>
            <a:ext cx="1556389" cy="320740"/>
          </a:xfrm>
          <a:prstGeom prst="line">
            <a:avLst/>
          </a:prstGeom>
          <a:noFill/>
          <a:ln w="20638" cap="rnd">
            <a:solidFill>
              <a:schemeClr val="accent1"/>
            </a:solidFill>
            <a:prstDash val="solid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5" name="Rectangle 40">
            <a:extLst>
              <a:ext uri="{FF2B5EF4-FFF2-40B4-BE49-F238E27FC236}">
                <a16:creationId xmlns:a16="http://schemas.microsoft.com/office/drawing/2014/main" id="{912591EB-7062-47CE-80E2-927F6B2F2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349" y="3572308"/>
            <a:ext cx="12231" cy="153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2" name="Rectangle 49">
            <a:extLst>
              <a:ext uri="{FF2B5EF4-FFF2-40B4-BE49-F238E27FC236}">
                <a16:creationId xmlns:a16="http://schemas.microsoft.com/office/drawing/2014/main" id="{6976AE95-A042-42F6-99D9-76CBAF274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42" y="3891546"/>
            <a:ext cx="707889" cy="26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Source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3" name="Rectangle 50">
            <a:extLst>
              <a:ext uri="{FF2B5EF4-FFF2-40B4-BE49-F238E27FC236}">
                <a16:creationId xmlns:a16="http://schemas.microsoft.com/office/drawing/2014/main" id="{50A5C8D4-AA0A-444C-9356-CB641F71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580" y="2785937"/>
            <a:ext cx="50654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Georgia" panose="02040502050405020303" pitchFamily="18" charset="0"/>
              </a:rPr>
              <a:t>Rays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F3AF15FE-0B64-46D0-BB86-9DB8DE8EE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6516" y="3370375"/>
            <a:ext cx="551452" cy="44441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0C0AB09-E8D0-C54D-AF90-C28717E35FEC}"/>
              </a:ext>
            </a:extLst>
          </p:cNvPr>
          <p:cNvGrpSpPr/>
          <p:nvPr/>
        </p:nvGrpSpPr>
        <p:grpSpPr>
          <a:xfrm>
            <a:off x="3360291" y="1819301"/>
            <a:ext cx="1077888" cy="2666674"/>
            <a:chOff x="3348439" y="1810800"/>
            <a:chExt cx="1077888" cy="2666674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ADF1A3D0-0A3E-42DC-814A-525AC16530F3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3656515" y="4299733"/>
              <a:ext cx="333303" cy="22179"/>
            </a:xfrm>
            <a:custGeom>
              <a:avLst/>
              <a:gdLst>
                <a:gd name="T0" fmla="*/ 14 w 454"/>
                <a:gd name="T1" fmla="*/ 0 h 27"/>
                <a:gd name="T2" fmla="*/ 40 w 454"/>
                <a:gd name="T3" fmla="*/ 0 h 27"/>
                <a:gd name="T4" fmla="*/ 54 w 454"/>
                <a:gd name="T5" fmla="*/ 13 h 27"/>
                <a:gd name="T6" fmla="*/ 40 w 454"/>
                <a:gd name="T7" fmla="*/ 27 h 27"/>
                <a:gd name="T8" fmla="*/ 14 w 454"/>
                <a:gd name="T9" fmla="*/ 27 h 27"/>
                <a:gd name="T10" fmla="*/ 0 w 454"/>
                <a:gd name="T11" fmla="*/ 13 h 27"/>
                <a:gd name="T12" fmla="*/ 14 w 454"/>
                <a:gd name="T13" fmla="*/ 0 h 27"/>
                <a:gd name="T14" fmla="*/ 94 w 454"/>
                <a:gd name="T15" fmla="*/ 0 h 27"/>
                <a:gd name="T16" fmla="*/ 120 w 454"/>
                <a:gd name="T17" fmla="*/ 0 h 27"/>
                <a:gd name="T18" fmla="*/ 134 w 454"/>
                <a:gd name="T19" fmla="*/ 13 h 27"/>
                <a:gd name="T20" fmla="*/ 120 w 454"/>
                <a:gd name="T21" fmla="*/ 27 h 27"/>
                <a:gd name="T22" fmla="*/ 94 w 454"/>
                <a:gd name="T23" fmla="*/ 27 h 27"/>
                <a:gd name="T24" fmla="*/ 80 w 454"/>
                <a:gd name="T25" fmla="*/ 13 h 27"/>
                <a:gd name="T26" fmla="*/ 94 w 454"/>
                <a:gd name="T27" fmla="*/ 0 h 27"/>
                <a:gd name="T28" fmla="*/ 174 w 454"/>
                <a:gd name="T29" fmla="*/ 0 h 27"/>
                <a:gd name="T30" fmla="*/ 200 w 454"/>
                <a:gd name="T31" fmla="*/ 0 h 27"/>
                <a:gd name="T32" fmla="*/ 214 w 454"/>
                <a:gd name="T33" fmla="*/ 13 h 27"/>
                <a:gd name="T34" fmla="*/ 200 w 454"/>
                <a:gd name="T35" fmla="*/ 27 h 27"/>
                <a:gd name="T36" fmla="*/ 174 w 454"/>
                <a:gd name="T37" fmla="*/ 27 h 27"/>
                <a:gd name="T38" fmla="*/ 160 w 454"/>
                <a:gd name="T39" fmla="*/ 13 h 27"/>
                <a:gd name="T40" fmla="*/ 174 w 454"/>
                <a:gd name="T41" fmla="*/ 0 h 27"/>
                <a:gd name="T42" fmla="*/ 254 w 454"/>
                <a:gd name="T43" fmla="*/ 0 h 27"/>
                <a:gd name="T44" fmla="*/ 280 w 454"/>
                <a:gd name="T45" fmla="*/ 0 h 27"/>
                <a:gd name="T46" fmla="*/ 294 w 454"/>
                <a:gd name="T47" fmla="*/ 13 h 27"/>
                <a:gd name="T48" fmla="*/ 280 w 454"/>
                <a:gd name="T49" fmla="*/ 27 h 27"/>
                <a:gd name="T50" fmla="*/ 254 w 454"/>
                <a:gd name="T51" fmla="*/ 27 h 27"/>
                <a:gd name="T52" fmla="*/ 240 w 454"/>
                <a:gd name="T53" fmla="*/ 13 h 27"/>
                <a:gd name="T54" fmla="*/ 254 w 454"/>
                <a:gd name="T55" fmla="*/ 0 h 27"/>
                <a:gd name="T56" fmla="*/ 334 w 454"/>
                <a:gd name="T57" fmla="*/ 0 h 27"/>
                <a:gd name="T58" fmla="*/ 360 w 454"/>
                <a:gd name="T59" fmla="*/ 0 h 27"/>
                <a:gd name="T60" fmla="*/ 374 w 454"/>
                <a:gd name="T61" fmla="*/ 13 h 27"/>
                <a:gd name="T62" fmla="*/ 360 w 454"/>
                <a:gd name="T63" fmla="*/ 27 h 27"/>
                <a:gd name="T64" fmla="*/ 334 w 454"/>
                <a:gd name="T65" fmla="*/ 27 h 27"/>
                <a:gd name="T66" fmla="*/ 320 w 454"/>
                <a:gd name="T67" fmla="*/ 13 h 27"/>
                <a:gd name="T68" fmla="*/ 334 w 454"/>
                <a:gd name="T69" fmla="*/ 0 h 27"/>
                <a:gd name="T70" fmla="*/ 414 w 454"/>
                <a:gd name="T71" fmla="*/ 0 h 27"/>
                <a:gd name="T72" fmla="*/ 440 w 454"/>
                <a:gd name="T73" fmla="*/ 0 h 27"/>
                <a:gd name="T74" fmla="*/ 454 w 454"/>
                <a:gd name="T75" fmla="*/ 13 h 27"/>
                <a:gd name="T76" fmla="*/ 440 w 454"/>
                <a:gd name="T77" fmla="*/ 27 h 27"/>
                <a:gd name="T78" fmla="*/ 414 w 454"/>
                <a:gd name="T79" fmla="*/ 27 h 27"/>
                <a:gd name="T80" fmla="*/ 400 w 454"/>
                <a:gd name="T81" fmla="*/ 13 h 27"/>
                <a:gd name="T82" fmla="*/ 414 w 454"/>
                <a:gd name="T8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4" h="27">
                  <a:moveTo>
                    <a:pt x="14" y="0"/>
                  </a:moveTo>
                  <a:lnTo>
                    <a:pt x="40" y="0"/>
                  </a:lnTo>
                  <a:cubicBezTo>
                    <a:pt x="48" y="0"/>
                    <a:pt x="54" y="6"/>
                    <a:pt x="54" y="13"/>
                  </a:cubicBezTo>
                  <a:cubicBezTo>
                    <a:pt x="54" y="21"/>
                    <a:pt x="48" y="27"/>
                    <a:pt x="40" y="27"/>
                  </a:cubicBezTo>
                  <a:lnTo>
                    <a:pt x="14" y="27"/>
                  </a:ln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  <a:moveTo>
                    <a:pt x="94" y="0"/>
                  </a:moveTo>
                  <a:lnTo>
                    <a:pt x="120" y="0"/>
                  </a:lnTo>
                  <a:cubicBezTo>
                    <a:pt x="128" y="0"/>
                    <a:pt x="134" y="6"/>
                    <a:pt x="134" y="13"/>
                  </a:cubicBezTo>
                  <a:cubicBezTo>
                    <a:pt x="134" y="21"/>
                    <a:pt x="128" y="27"/>
                    <a:pt x="120" y="27"/>
                  </a:cubicBezTo>
                  <a:lnTo>
                    <a:pt x="94" y="27"/>
                  </a:lnTo>
                  <a:cubicBezTo>
                    <a:pt x="86" y="27"/>
                    <a:pt x="80" y="21"/>
                    <a:pt x="80" y="13"/>
                  </a:cubicBezTo>
                  <a:cubicBezTo>
                    <a:pt x="80" y="6"/>
                    <a:pt x="86" y="0"/>
                    <a:pt x="94" y="0"/>
                  </a:cubicBezTo>
                  <a:close/>
                  <a:moveTo>
                    <a:pt x="174" y="0"/>
                  </a:moveTo>
                  <a:lnTo>
                    <a:pt x="200" y="0"/>
                  </a:lnTo>
                  <a:cubicBezTo>
                    <a:pt x="208" y="0"/>
                    <a:pt x="214" y="6"/>
                    <a:pt x="214" y="13"/>
                  </a:cubicBezTo>
                  <a:cubicBezTo>
                    <a:pt x="214" y="21"/>
                    <a:pt x="208" y="27"/>
                    <a:pt x="200" y="27"/>
                  </a:cubicBezTo>
                  <a:lnTo>
                    <a:pt x="174" y="27"/>
                  </a:lnTo>
                  <a:cubicBezTo>
                    <a:pt x="166" y="27"/>
                    <a:pt x="160" y="21"/>
                    <a:pt x="160" y="13"/>
                  </a:cubicBezTo>
                  <a:cubicBezTo>
                    <a:pt x="160" y="6"/>
                    <a:pt x="166" y="0"/>
                    <a:pt x="174" y="0"/>
                  </a:cubicBezTo>
                  <a:close/>
                  <a:moveTo>
                    <a:pt x="254" y="0"/>
                  </a:moveTo>
                  <a:lnTo>
                    <a:pt x="280" y="0"/>
                  </a:lnTo>
                  <a:cubicBezTo>
                    <a:pt x="288" y="0"/>
                    <a:pt x="294" y="6"/>
                    <a:pt x="294" y="13"/>
                  </a:cubicBezTo>
                  <a:cubicBezTo>
                    <a:pt x="294" y="21"/>
                    <a:pt x="288" y="27"/>
                    <a:pt x="280" y="27"/>
                  </a:cubicBezTo>
                  <a:lnTo>
                    <a:pt x="254" y="27"/>
                  </a:lnTo>
                  <a:cubicBezTo>
                    <a:pt x="246" y="27"/>
                    <a:pt x="240" y="21"/>
                    <a:pt x="240" y="13"/>
                  </a:cubicBezTo>
                  <a:cubicBezTo>
                    <a:pt x="240" y="6"/>
                    <a:pt x="246" y="0"/>
                    <a:pt x="254" y="0"/>
                  </a:cubicBezTo>
                  <a:close/>
                  <a:moveTo>
                    <a:pt x="334" y="0"/>
                  </a:moveTo>
                  <a:lnTo>
                    <a:pt x="360" y="0"/>
                  </a:lnTo>
                  <a:cubicBezTo>
                    <a:pt x="368" y="0"/>
                    <a:pt x="374" y="6"/>
                    <a:pt x="374" y="13"/>
                  </a:cubicBezTo>
                  <a:cubicBezTo>
                    <a:pt x="374" y="21"/>
                    <a:pt x="368" y="27"/>
                    <a:pt x="360" y="27"/>
                  </a:cubicBezTo>
                  <a:lnTo>
                    <a:pt x="334" y="27"/>
                  </a:lnTo>
                  <a:cubicBezTo>
                    <a:pt x="326" y="27"/>
                    <a:pt x="320" y="21"/>
                    <a:pt x="320" y="13"/>
                  </a:cubicBezTo>
                  <a:cubicBezTo>
                    <a:pt x="320" y="6"/>
                    <a:pt x="326" y="0"/>
                    <a:pt x="334" y="0"/>
                  </a:cubicBezTo>
                  <a:close/>
                  <a:moveTo>
                    <a:pt x="414" y="0"/>
                  </a:moveTo>
                  <a:lnTo>
                    <a:pt x="440" y="0"/>
                  </a:lnTo>
                  <a:cubicBezTo>
                    <a:pt x="448" y="0"/>
                    <a:pt x="454" y="6"/>
                    <a:pt x="454" y="13"/>
                  </a:cubicBezTo>
                  <a:cubicBezTo>
                    <a:pt x="454" y="21"/>
                    <a:pt x="448" y="27"/>
                    <a:pt x="440" y="27"/>
                  </a:cubicBezTo>
                  <a:lnTo>
                    <a:pt x="414" y="27"/>
                  </a:lnTo>
                  <a:cubicBezTo>
                    <a:pt x="406" y="27"/>
                    <a:pt x="400" y="21"/>
                    <a:pt x="400" y="13"/>
                  </a:cubicBezTo>
                  <a:cubicBezTo>
                    <a:pt x="400" y="6"/>
                    <a:pt x="406" y="0"/>
                    <a:pt x="414" y="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6919B718-78E8-493C-A01C-32C355EF6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153" y="2014675"/>
              <a:ext cx="764459" cy="242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626088B-3F2D-4984-B1CE-1692E3C7D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435" y="2127275"/>
              <a:ext cx="553468" cy="2187169"/>
            </a:xfrm>
            <a:custGeom>
              <a:avLst/>
              <a:gdLst>
                <a:gd name="T0" fmla="*/ 376 w 752"/>
                <a:gd name="T1" fmla="*/ 0 h 2668"/>
                <a:gd name="T2" fmla="*/ 0 w 752"/>
                <a:gd name="T3" fmla="*/ 376 h 2668"/>
                <a:gd name="T4" fmla="*/ 0 w 752"/>
                <a:gd name="T5" fmla="*/ 376 h 2668"/>
                <a:gd name="T6" fmla="*/ 0 w 752"/>
                <a:gd name="T7" fmla="*/ 2292 h 2668"/>
                <a:gd name="T8" fmla="*/ 376 w 752"/>
                <a:gd name="T9" fmla="*/ 2668 h 2668"/>
                <a:gd name="T10" fmla="*/ 376 w 752"/>
                <a:gd name="T11" fmla="*/ 2668 h 2668"/>
                <a:gd name="T12" fmla="*/ 752 w 752"/>
                <a:gd name="T13" fmla="*/ 2292 h 2668"/>
                <a:gd name="T14" fmla="*/ 752 w 752"/>
                <a:gd name="T15" fmla="*/ 2292 h 2668"/>
                <a:gd name="T16" fmla="*/ 752 w 752"/>
                <a:gd name="T17" fmla="*/ 376 h 2668"/>
                <a:gd name="T18" fmla="*/ 376 w 752"/>
                <a:gd name="T19" fmla="*/ 0 h 2668"/>
                <a:gd name="T20" fmla="*/ 376 w 752"/>
                <a:gd name="T21" fmla="*/ 0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2" h="2668">
                  <a:moveTo>
                    <a:pt x="376" y="0"/>
                  </a:moveTo>
                  <a:cubicBezTo>
                    <a:pt x="169" y="0"/>
                    <a:pt x="0" y="168"/>
                    <a:pt x="0" y="376"/>
                  </a:cubicBezTo>
                  <a:cubicBezTo>
                    <a:pt x="0" y="376"/>
                    <a:pt x="0" y="376"/>
                    <a:pt x="0" y="376"/>
                  </a:cubicBezTo>
                  <a:lnTo>
                    <a:pt x="0" y="2292"/>
                  </a:lnTo>
                  <a:cubicBezTo>
                    <a:pt x="0" y="2500"/>
                    <a:pt x="169" y="2668"/>
                    <a:pt x="376" y="2668"/>
                  </a:cubicBezTo>
                  <a:cubicBezTo>
                    <a:pt x="376" y="2668"/>
                    <a:pt x="376" y="2668"/>
                    <a:pt x="376" y="2668"/>
                  </a:cubicBezTo>
                  <a:cubicBezTo>
                    <a:pt x="584" y="2668"/>
                    <a:pt x="752" y="2500"/>
                    <a:pt x="752" y="2292"/>
                  </a:cubicBezTo>
                  <a:cubicBezTo>
                    <a:pt x="752" y="2292"/>
                    <a:pt x="752" y="2292"/>
                    <a:pt x="752" y="2292"/>
                  </a:cubicBezTo>
                  <a:lnTo>
                    <a:pt x="752" y="376"/>
                  </a:lnTo>
                  <a:cubicBezTo>
                    <a:pt x="752" y="168"/>
                    <a:pt x="584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D231C87-CFB1-4DD2-AA70-207032364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435" y="2127275"/>
              <a:ext cx="553468" cy="2187169"/>
            </a:xfrm>
            <a:custGeom>
              <a:avLst/>
              <a:gdLst>
                <a:gd name="T0" fmla="*/ 376 w 752"/>
                <a:gd name="T1" fmla="*/ 0 h 2668"/>
                <a:gd name="T2" fmla="*/ 0 w 752"/>
                <a:gd name="T3" fmla="*/ 376 h 2668"/>
                <a:gd name="T4" fmla="*/ 0 w 752"/>
                <a:gd name="T5" fmla="*/ 376 h 2668"/>
                <a:gd name="T6" fmla="*/ 0 w 752"/>
                <a:gd name="T7" fmla="*/ 2292 h 2668"/>
                <a:gd name="T8" fmla="*/ 376 w 752"/>
                <a:gd name="T9" fmla="*/ 2668 h 2668"/>
                <a:gd name="T10" fmla="*/ 376 w 752"/>
                <a:gd name="T11" fmla="*/ 2668 h 2668"/>
                <a:gd name="T12" fmla="*/ 752 w 752"/>
                <a:gd name="T13" fmla="*/ 2292 h 2668"/>
                <a:gd name="T14" fmla="*/ 752 w 752"/>
                <a:gd name="T15" fmla="*/ 2292 h 2668"/>
                <a:gd name="T16" fmla="*/ 752 w 752"/>
                <a:gd name="T17" fmla="*/ 376 h 2668"/>
                <a:gd name="T18" fmla="*/ 376 w 752"/>
                <a:gd name="T19" fmla="*/ 0 h 2668"/>
                <a:gd name="T20" fmla="*/ 376 w 752"/>
                <a:gd name="T21" fmla="*/ 0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2" h="2668">
                  <a:moveTo>
                    <a:pt x="376" y="0"/>
                  </a:moveTo>
                  <a:cubicBezTo>
                    <a:pt x="169" y="0"/>
                    <a:pt x="0" y="168"/>
                    <a:pt x="0" y="376"/>
                  </a:cubicBezTo>
                  <a:cubicBezTo>
                    <a:pt x="0" y="376"/>
                    <a:pt x="0" y="376"/>
                    <a:pt x="0" y="376"/>
                  </a:cubicBezTo>
                  <a:lnTo>
                    <a:pt x="0" y="2292"/>
                  </a:lnTo>
                  <a:cubicBezTo>
                    <a:pt x="0" y="2500"/>
                    <a:pt x="169" y="2668"/>
                    <a:pt x="376" y="2668"/>
                  </a:cubicBezTo>
                  <a:cubicBezTo>
                    <a:pt x="376" y="2668"/>
                    <a:pt x="376" y="2668"/>
                    <a:pt x="376" y="2668"/>
                  </a:cubicBezTo>
                  <a:cubicBezTo>
                    <a:pt x="584" y="2668"/>
                    <a:pt x="752" y="2500"/>
                    <a:pt x="752" y="2292"/>
                  </a:cubicBezTo>
                  <a:cubicBezTo>
                    <a:pt x="752" y="2292"/>
                    <a:pt x="752" y="2292"/>
                    <a:pt x="752" y="2292"/>
                  </a:cubicBezTo>
                  <a:lnTo>
                    <a:pt x="752" y="376"/>
                  </a:lnTo>
                  <a:cubicBezTo>
                    <a:pt x="752" y="168"/>
                    <a:pt x="584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lose/>
                </a:path>
              </a:pathLst>
            </a:custGeom>
            <a:noFill/>
            <a:ln w="206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177" name="Picture 9">
              <a:extLst>
                <a:ext uri="{FF2B5EF4-FFF2-40B4-BE49-F238E27FC236}">
                  <a16:creationId xmlns:a16="http://schemas.microsoft.com/office/drawing/2014/main" id="{856F0E72-4F05-4990-90C8-3D56D589C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649" y="3628608"/>
              <a:ext cx="564171" cy="62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D5169410-886B-4DB1-99EE-E3CC93AC8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285" y="3742914"/>
              <a:ext cx="357767" cy="3992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442BD0AA-5F75-4DF5-B8DA-5CD540224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285" y="3742914"/>
              <a:ext cx="357767" cy="399218"/>
            </a:xfrm>
            <a:prstGeom prst="ellipse">
              <a:avLst/>
            </a:prstGeom>
            <a:noFill/>
            <a:ln w="206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C95EFE87-6884-4460-9DC9-6120DEFB4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358" y="3817980"/>
              <a:ext cx="188057" cy="31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182" name="Picture 14">
              <a:extLst>
                <a:ext uri="{FF2B5EF4-FFF2-40B4-BE49-F238E27FC236}">
                  <a16:creationId xmlns:a16="http://schemas.microsoft.com/office/drawing/2014/main" id="{4B343315-195F-497E-96F3-B079F5C3E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649" y="2946184"/>
              <a:ext cx="564171" cy="62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414E1B10-9DFA-470C-BF95-472FDC7A8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285" y="3057077"/>
              <a:ext cx="357767" cy="3992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42007E25-79D4-48F4-96AF-2A9798ACF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285" y="3057077"/>
              <a:ext cx="357767" cy="399218"/>
            </a:xfrm>
            <a:prstGeom prst="ellipse">
              <a:avLst/>
            </a:prstGeom>
            <a:noFill/>
            <a:ln w="206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8CC88FAE-DFDA-4FCE-B474-CB98B61DA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358" y="3132144"/>
              <a:ext cx="188057" cy="31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187" name="Picture 19">
              <a:extLst>
                <a:ext uri="{FF2B5EF4-FFF2-40B4-BE49-F238E27FC236}">
                  <a16:creationId xmlns:a16="http://schemas.microsoft.com/office/drawing/2014/main" id="{EBB13CC8-9253-4F99-931E-B34A8D895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649" y="2263760"/>
              <a:ext cx="564171" cy="62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851EA621-0D2D-403B-AB4C-6D496EF67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285" y="2371241"/>
              <a:ext cx="357767" cy="3992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300FB94F-97A0-4838-A4B5-16456F37E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285" y="2371241"/>
              <a:ext cx="357767" cy="399218"/>
            </a:xfrm>
            <a:prstGeom prst="ellipse">
              <a:avLst/>
            </a:prstGeom>
            <a:noFill/>
            <a:ln w="206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C68B3340-E834-422F-A455-8F9444C1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358" y="2446308"/>
              <a:ext cx="188057" cy="31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24">
              <a:extLst>
                <a:ext uri="{FF2B5EF4-FFF2-40B4-BE49-F238E27FC236}">
                  <a16:creationId xmlns:a16="http://schemas.microsoft.com/office/drawing/2014/main" id="{2A9D9D75-DF33-4124-B78C-9F6521545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439" y="1810800"/>
              <a:ext cx="1077888" cy="26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Mic. Array</a:t>
              </a:r>
              <a:endPara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pic>
        <p:nvPicPr>
          <p:cNvPr id="46" name="图片 22">
            <a:extLst>
              <a:ext uri="{FF2B5EF4-FFF2-40B4-BE49-F238E27FC236}">
                <a16:creationId xmlns:a16="http://schemas.microsoft.com/office/drawing/2014/main" id="{C3A4DF60-FD6A-9049-AE89-C35E06306C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7558" y="2833500"/>
            <a:ext cx="876300" cy="1127760"/>
          </a:xfrm>
          <a:prstGeom prst="rect">
            <a:avLst/>
          </a:prstGeom>
        </p:spPr>
      </p:pic>
      <p:sp>
        <p:nvSpPr>
          <p:cNvPr id="53" name="Line 36">
            <a:extLst>
              <a:ext uri="{FF2B5EF4-FFF2-40B4-BE49-F238E27FC236}">
                <a16:creationId xmlns:a16="http://schemas.microsoft.com/office/drawing/2014/main" id="{153C1048-D94D-484C-85A1-8B93E3B84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1756" y="2251787"/>
            <a:ext cx="1250922" cy="558290"/>
          </a:xfrm>
          <a:prstGeom prst="line">
            <a:avLst/>
          </a:prstGeom>
          <a:noFill/>
          <a:ln w="254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Line 36">
            <a:extLst>
              <a:ext uri="{FF2B5EF4-FFF2-40B4-BE49-F238E27FC236}">
                <a16:creationId xmlns:a16="http://schemas.microsoft.com/office/drawing/2014/main" id="{09FB50B3-627A-5844-B792-3E961641FE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1953" y="3426476"/>
            <a:ext cx="1220725" cy="746333"/>
          </a:xfrm>
          <a:prstGeom prst="line">
            <a:avLst/>
          </a:prstGeom>
          <a:noFill/>
          <a:ln w="254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550AAC-C768-0242-98A8-48086EB41F4C}"/>
              </a:ext>
            </a:extLst>
          </p:cNvPr>
          <p:cNvSpPr/>
          <p:nvPr/>
        </p:nvSpPr>
        <p:spPr>
          <a:xfrm>
            <a:off x="5366476" y="2810077"/>
            <a:ext cx="971091" cy="604021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337C6D-62F0-ED41-B17D-99E5D75F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343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3" grpId="0" animBg="1"/>
      <p:bldP spid="42" grpId="0"/>
      <p:bldP spid="43" grpId="0"/>
      <p:bldP spid="53" grpId="0" animBg="1"/>
      <p:bldP spid="55" grpId="0" animBg="1"/>
      <p:bldP spid="8" grpId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FC13E0F-EFC2-4B55-BCF5-85C25C5BBC1C}"/>
              </a:ext>
            </a:extLst>
          </p:cNvPr>
          <p:cNvSpPr/>
          <p:nvPr/>
        </p:nvSpPr>
        <p:spPr>
          <a:xfrm>
            <a:off x="-14288" y="-13855"/>
            <a:ext cx="12192000" cy="640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6350CAE2-1070-440B-857A-CC45C5D9B241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12192000" cy="624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Georgia" panose="02040502050405020303" pitchFamily="18" charset="0"/>
              </a:rPr>
              <a:t>Primer #1: Far-Field Effect</a:t>
            </a:r>
          </a:p>
        </p:txBody>
      </p:sp>
      <p:sp>
        <p:nvSpPr>
          <p:cNvPr id="35" name="Rectangle 40">
            <a:extLst>
              <a:ext uri="{FF2B5EF4-FFF2-40B4-BE49-F238E27FC236}">
                <a16:creationId xmlns:a16="http://schemas.microsoft.com/office/drawing/2014/main" id="{912591EB-7062-47CE-80E2-927F6B2F2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349" y="3572308"/>
            <a:ext cx="12231" cy="1535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C0AB09-E8D0-C54D-AF90-C28717E35FEC}"/>
              </a:ext>
            </a:extLst>
          </p:cNvPr>
          <p:cNvGrpSpPr/>
          <p:nvPr/>
        </p:nvGrpSpPr>
        <p:grpSpPr>
          <a:xfrm>
            <a:off x="3360291" y="1819301"/>
            <a:ext cx="1077888" cy="2666674"/>
            <a:chOff x="3348439" y="1810800"/>
            <a:chExt cx="1077888" cy="2666674"/>
          </a:xfrm>
        </p:grpSpPr>
        <p:sp>
          <p:nvSpPr>
            <p:cNvPr id="69" name="Freeform 26">
              <a:extLst>
                <a:ext uri="{FF2B5EF4-FFF2-40B4-BE49-F238E27FC236}">
                  <a16:creationId xmlns:a16="http://schemas.microsoft.com/office/drawing/2014/main" id="{ADF1A3D0-0A3E-42DC-814A-525AC16530F3}"/>
                </a:ext>
              </a:extLst>
            </p:cNvPr>
            <p:cNvSpPr>
              <a:spLocks noEditPoints="1"/>
            </p:cNvSpPr>
            <p:nvPr/>
          </p:nvSpPr>
          <p:spPr bwMode="auto">
            <a:xfrm rot="5400000">
              <a:off x="3656515" y="4299733"/>
              <a:ext cx="333303" cy="22179"/>
            </a:xfrm>
            <a:custGeom>
              <a:avLst/>
              <a:gdLst>
                <a:gd name="T0" fmla="*/ 14 w 454"/>
                <a:gd name="T1" fmla="*/ 0 h 27"/>
                <a:gd name="T2" fmla="*/ 40 w 454"/>
                <a:gd name="T3" fmla="*/ 0 h 27"/>
                <a:gd name="T4" fmla="*/ 54 w 454"/>
                <a:gd name="T5" fmla="*/ 13 h 27"/>
                <a:gd name="T6" fmla="*/ 40 w 454"/>
                <a:gd name="T7" fmla="*/ 27 h 27"/>
                <a:gd name="T8" fmla="*/ 14 w 454"/>
                <a:gd name="T9" fmla="*/ 27 h 27"/>
                <a:gd name="T10" fmla="*/ 0 w 454"/>
                <a:gd name="T11" fmla="*/ 13 h 27"/>
                <a:gd name="T12" fmla="*/ 14 w 454"/>
                <a:gd name="T13" fmla="*/ 0 h 27"/>
                <a:gd name="T14" fmla="*/ 94 w 454"/>
                <a:gd name="T15" fmla="*/ 0 h 27"/>
                <a:gd name="T16" fmla="*/ 120 w 454"/>
                <a:gd name="T17" fmla="*/ 0 h 27"/>
                <a:gd name="T18" fmla="*/ 134 w 454"/>
                <a:gd name="T19" fmla="*/ 13 h 27"/>
                <a:gd name="T20" fmla="*/ 120 w 454"/>
                <a:gd name="T21" fmla="*/ 27 h 27"/>
                <a:gd name="T22" fmla="*/ 94 w 454"/>
                <a:gd name="T23" fmla="*/ 27 h 27"/>
                <a:gd name="T24" fmla="*/ 80 w 454"/>
                <a:gd name="T25" fmla="*/ 13 h 27"/>
                <a:gd name="T26" fmla="*/ 94 w 454"/>
                <a:gd name="T27" fmla="*/ 0 h 27"/>
                <a:gd name="T28" fmla="*/ 174 w 454"/>
                <a:gd name="T29" fmla="*/ 0 h 27"/>
                <a:gd name="T30" fmla="*/ 200 w 454"/>
                <a:gd name="T31" fmla="*/ 0 h 27"/>
                <a:gd name="T32" fmla="*/ 214 w 454"/>
                <a:gd name="T33" fmla="*/ 13 h 27"/>
                <a:gd name="T34" fmla="*/ 200 w 454"/>
                <a:gd name="T35" fmla="*/ 27 h 27"/>
                <a:gd name="T36" fmla="*/ 174 w 454"/>
                <a:gd name="T37" fmla="*/ 27 h 27"/>
                <a:gd name="T38" fmla="*/ 160 w 454"/>
                <a:gd name="T39" fmla="*/ 13 h 27"/>
                <a:gd name="T40" fmla="*/ 174 w 454"/>
                <a:gd name="T41" fmla="*/ 0 h 27"/>
                <a:gd name="T42" fmla="*/ 254 w 454"/>
                <a:gd name="T43" fmla="*/ 0 h 27"/>
                <a:gd name="T44" fmla="*/ 280 w 454"/>
                <a:gd name="T45" fmla="*/ 0 h 27"/>
                <a:gd name="T46" fmla="*/ 294 w 454"/>
                <a:gd name="T47" fmla="*/ 13 h 27"/>
                <a:gd name="T48" fmla="*/ 280 w 454"/>
                <a:gd name="T49" fmla="*/ 27 h 27"/>
                <a:gd name="T50" fmla="*/ 254 w 454"/>
                <a:gd name="T51" fmla="*/ 27 h 27"/>
                <a:gd name="T52" fmla="*/ 240 w 454"/>
                <a:gd name="T53" fmla="*/ 13 h 27"/>
                <a:gd name="T54" fmla="*/ 254 w 454"/>
                <a:gd name="T55" fmla="*/ 0 h 27"/>
                <a:gd name="T56" fmla="*/ 334 w 454"/>
                <a:gd name="T57" fmla="*/ 0 h 27"/>
                <a:gd name="T58" fmla="*/ 360 w 454"/>
                <a:gd name="T59" fmla="*/ 0 h 27"/>
                <a:gd name="T60" fmla="*/ 374 w 454"/>
                <a:gd name="T61" fmla="*/ 13 h 27"/>
                <a:gd name="T62" fmla="*/ 360 w 454"/>
                <a:gd name="T63" fmla="*/ 27 h 27"/>
                <a:gd name="T64" fmla="*/ 334 w 454"/>
                <a:gd name="T65" fmla="*/ 27 h 27"/>
                <a:gd name="T66" fmla="*/ 320 w 454"/>
                <a:gd name="T67" fmla="*/ 13 h 27"/>
                <a:gd name="T68" fmla="*/ 334 w 454"/>
                <a:gd name="T69" fmla="*/ 0 h 27"/>
                <a:gd name="T70" fmla="*/ 414 w 454"/>
                <a:gd name="T71" fmla="*/ 0 h 27"/>
                <a:gd name="T72" fmla="*/ 440 w 454"/>
                <a:gd name="T73" fmla="*/ 0 h 27"/>
                <a:gd name="T74" fmla="*/ 454 w 454"/>
                <a:gd name="T75" fmla="*/ 13 h 27"/>
                <a:gd name="T76" fmla="*/ 440 w 454"/>
                <a:gd name="T77" fmla="*/ 27 h 27"/>
                <a:gd name="T78" fmla="*/ 414 w 454"/>
                <a:gd name="T79" fmla="*/ 27 h 27"/>
                <a:gd name="T80" fmla="*/ 400 w 454"/>
                <a:gd name="T81" fmla="*/ 13 h 27"/>
                <a:gd name="T82" fmla="*/ 414 w 454"/>
                <a:gd name="T8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4" h="27">
                  <a:moveTo>
                    <a:pt x="14" y="0"/>
                  </a:moveTo>
                  <a:lnTo>
                    <a:pt x="40" y="0"/>
                  </a:lnTo>
                  <a:cubicBezTo>
                    <a:pt x="48" y="0"/>
                    <a:pt x="54" y="6"/>
                    <a:pt x="54" y="13"/>
                  </a:cubicBezTo>
                  <a:cubicBezTo>
                    <a:pt x="54" y="21"/>
                    <a:pt x="48" y="27"/>
                    <a:pt x="40" y="27"/>
                  </a:cubicBezTo>
                  <a:lnTo>
                    <a:pt x="14" y="27"/>
                  </a:lnTo>
                  <a:cubicBezTo>
                    <a:pt x="6" y="27"/>
                    <a:pt x="0" y="21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lose/>
                  <a:moveTo>
                    <a:pt x="94" y="0"/>
                  </a:moveTo>
                  <a:lnTo>
                    <a:pt x="120" y="0"/>
                  </a:lnTo>
                  <a:cubicBezTo>
                    <a:pt x="128" y="0"/>
                    <a:pt x="134" y="6"/>
                    <a:pt x="134" y="13"/>
                  </a:cubicBezTo>
                  <a:cubicBezTo>
                    <a:pt x="134" y="21"/>
                    <a:pt x="128" y="27"/>
                    <a:pt x="120" y="27"/>
                  </a:cubicBezTo>
                  <a:lnTo>
                    <a:pt x="94" y="27"/>
                  </a:lnTo>
                  <a:cubicBezTo>
                    <a:pt x="86" y="27"/>
                    <a:pt x="80" y="21"/>
                    <a:pt x="80" y="13"/>
                  </a:cubicBezTo>
                  <a:cubicBezTo>
                    <a:pt x="80" y="6"/>
                    <a:pt x="86" y="0"/>
                    <a:pt x="94" y="0"/>
                  </a:cubicBezTo>
                  <a:close/>
                  <a:moveTo>
                    <a:pt x="174" y="0"/>
                  </a:moveTo>
                  <a:lnTo>
                    <a:pt x="200" y="0"/>
                  </a:lnTo>
                  <a:cubicBezTo>
                    <a:pt x="208" y="0"/>
                    <a:pt x="214" y="6"/>
                    <a:pt x="214" y="13"/>
                  </a:cubicBezTo>
                  <a:cubicBezTo>
                    <a:pt x="214" y="21"/>
                    <a:pt x="208" y="27"/>
                    <a:pt x="200" y="27"/>
                  </a:cubicBezTo>
                  <a:lnTo>
                    <a:pt x="174" y="27"/>
                  </a:lnTo>
                  <a:cubicBezTo>
                    <a:pt x="166" y="27"/>
                    <a:pt x="160" y="21"/>
                    <a:pt x="160" y="13"/>
                  </a:cubicBezTo>
                  <a:cubicBezTo>
                    <a:pt x="160" y="6"/>
                    <a:pt x="166" y="0"/>
                    <a:pt x="174" y="0"/>
                  </a:cubicBezTo>
                  <a:close/>
                  <a:moveTo>
                    <a:pt x="254" y="0"/>
                  </a:moveTo>
                  <a:lnTo>
                    <a:pt x="280" y="0"/>
                  </a:lnTo>
                  <a:cubicBezTo>
                    <a:pt x="288" y="0"/>
                    <a:pt x="294" y="6"/>
                    <a:pt x="294" y="13"/>
                  </a:cubicBezTo>
                  <a:cubicBezTo>
                    <a:pt x="294" y="21"/>
                    <a:pt x="288" y="27"/>
                    <a:pt x="280" y="27"/>
                  </a:cubicBezTo>
                  <a:lnTo>
                    <a:pt x="254" y="27"/>
                  </a:lnTo>
                  <a:cubicBezTo>
                    <a:pt x="246" y="27"/>
                    <a:pt x="240" y="21"/>
                    <a:pt x="240" y="13"/>
                  </a:cubicBezTo>
                  <a:cubicBezTo>
                    <a:pt x="240" y="6"/>
                    <a:pt x="246" y="0"/>
                    <a:pt x="254" y="0"/>
                  </a:cubicBezTo>
                  <a:close/>
                  <a:moveTo>
                    <a:pt x="334" y="0"/>
                  </a:moveTo>
                  <a:lnTo>
                    <a:pt x="360" y="0"/>
                  </a:lnTo>
                  <a:cubicBezTo>
                    <a:pt x="368" y="0"/>
                    <a:pt x="374" y="6"/>
                    <a:pt x="374" y="13"/>
                  </a:cubicBezTo>
                  <a:cubicBezTo>
                    <a:pt x="374" y="21"/>
                    <a:pt x="368" y="27"/>
                    <a:pt x="360" y="27"/>
                  </a:cubicBezTo>
                  <a:lnTo>
                    <a:pt x="334" y="27"/>
                  </a:lnTo>
                  <a:cubicBezTo>
                    <a:pt x="326" y="27"/>
                    <a:pt x="320" y="21"/>
                    <a:pt x="320" y="13"/>
                  </a:cubicBezTo>
                  <a:cubicBezTo>
                    <a:pt x="320" y="6"/>
                    <a:pt x="326" y="0"/>
                    <a:pt x="334" y="0"/>
                  </a:cubicBezTo>
                  <a:close/>
                  <a:moveTo>
                    <a:pt x="414" y="0"/>
                  </a:moveTo>
                  <a:lnTo>
                    <a:pt x="440" y="0"/>
                  </a:lnTo>
                  <a:cubicBezTo>
                    <a:pt x="448" y="0"/>
                    <a:pt x="454" y="6"/>
                    <a:pt x="454" y="13"/>
                  </a:cubicBezTo>
                  <a:cubicBezTo>
                    <a:pt x="454" y="21"/>
                    <a:pt x="448" y="27"/>
                    <a:pt x="440" y="27"/>
                  </a:cubicBezTo>
                  <a:lnTo>
                    <a:pt x="414" y="27"/>
                  </a:lnTo>
                  <a:cubicBezTo>
                    <a:pt x="406" y="27"/>
                    <a:pt x="400" y="21"/>
                    <a:pt x="400" y="13"/>
                  </a:cubicBezTo>
                  <a:cubicBezTo>
                    <a:pt x="400" y="6"/>
                    <a:pt x="406" y="0"/>
                    <a:pt x="414" y="0"/>
                  </a:cubicBezTo>
                  <a:close/>
                </a:path>
              </a:pathLst>
            </a:custGeom>
            <a:solidFill>
              <a:srgbClr val="000000"/>
            </a:solidFill>
            <a:ln w="1588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173" name="Picture 5">
              <a:extLst>
                <a:ext uri="{FF2B5EF4-FFF2-40B4-BE49-F238E27FC236}">
                  <a16:creationId xmlns:a16="http://schemas.microsoft.com/office/drawing/2014/main" id="{6919B718-78E8-493C-A01C-32C355EF6D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153" y="2014675"/>
              <a:ext cx="764459" cy="242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F626088B-3F2D-4984-B1CE-1692E3C7D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435" y="2127275"/>
              <a:ext cx="553468" cy="2187169"/>
            </a:xfrm>
            <a:custGeom>
              <a:avLst/>
              <a:gdLst>
                <a:gd name="T0" fmla="*/ 376 w 752"/>
                <a:gd name="T1" fmla="*/ 0 h 2668"/>
                <a:gd name="T2" fmla="*/ 0 w 752"/>
                <a:gd name="T3" fmla="*/ 376 h 2668"/>
                <a:gd name="T4" fmla="*/ 0 w 752"/>
                <a:gd name="T5" fmla="*/ 376 h 2668"/>
                <a:gd name="T6" fmla="*/ 0 w 752"/>
                <a:gd name="T7" fmla="*/ 2292 h 2668"/>
                <a:gd name="T8" fmla="*/ 376 w 752"/>
                <a:gd name="T9" fmla="*/ 2668 h 2668"/>
                <a:gd name="T10" fmla="*/ 376 w 752"/>
                <a:gd name="T11" fmla="*/ 2668 h 2668"/>
                <a:gd name="T12" fmla="*/ 752 w 752"/>
                <a:gd name="T13" fmla="*/ 2292 h 2668"/>
                <a:gd name="T14" fmla="*/ 752 w 752"/>
                <a:gd name="T15" fmla="*/ 2292 h 2668"/>
                <a:gd name="T16" fmla="*/ 752 w 752"/>
                <a:gd name="T17" fmla="*/ 376 h 2668"/>
                <a:gd name="T18" fmla="*/ 376 w 752"/>
                <a:gd name="T19" fmla="*/ 0 h 2668"/>
                <a:gd name="T20" fmla="*/ 376 w 752"/>
                <a:gd name="T21" fmla="*/ 0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2" h="2668">
                  <a:moveTo>
                    <a:pt x="376" y="0"/>
                  </a:moveTo>
                  <a:cubicBezTo>
                    <a:pt x="169" y="0"/>
                    <a:pt x="0" y="168"/>
                    <a:pt x="0" y="376"/>
                  </a:cubicBezTo>
                  <a:cubicBezTo>
                    <a:pt x="0" y="376"/>
                    <a:pt x="0" y="376"/>
                    <a:pt x="0" y="376"/>
                  </a:cubicBezTo>
                  <a:lnTo>
                    <a:pt x="0" y="2292"/>
                  </a:lnTo>
                  <a:cubicBezTo>
                    <a:pt x="0" y="2500"/>
                    <a:pt x="169" y="2668"/>
                    <a:pt x="376" y="2668"/>
                  </a:cubicBezTo>
                  <a:cubicBezTo>
                    <a:pt x="376" y="2668"/>
                    <a:pt x="376" y="2668"/>
                    <a:pt x="376" y="2668"/>
                  </a:cubicBezTo>
                  <a:cubicBezTo>
                    <a:pt x="584" y="2668"/>
                    <a:pt x="752" y="2500"/>
                    <a:pt x="752" y="2292"/>
                  </a:cubicBezTo>
                  <a:cubicBezTo>
                    <a:pt x="752" y="2292"/>
                    <a:pt x="752" y="2292"/>
                    <a:pt x="752" y="2292"/>
                  </a:cubicBezTo>
                  <a:lnTo>
                    <a:pt x="752" y="376"/>
                  </a:lnTo>
                  <a:cubicBezTo>
                    <a:pt x="752" y="168"/>
                    <a:pt x="584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D231C87-CFB1-4DD2-AA70-207032364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6435" y="2127275"/>
              <a:ext cx="553468" cy="2187169"/>
            </a:xfrm>
            <a:custGeom>
              <a:avLst/>
              <a:gdLst>
                <a:gd name="T0" fmla="*/ 376 w 752"/>
                <a:gd name="T1" fmla="*/ 0 h 2668"/>
                <a:gd name="T2" fmla="*/ 0 w 752"/>
                <a:gd name="T3" fmla="*/ 376 h 2668"/>
                <a:gd name="T4" fmla="*/ 0 w 752"/>
                <a:gd name="T5" fmla="*/ 376 h 2668"/>
                <a:gd name="T6" fmla="*/ 0 w 752"/>
                <a:gd name="T7" fmla="*/ 2292 h 2668"/>
                <a:gd name="T8" fmla="*/ 376 w 752"/>
                <a:gd name="T9" fmla="*/ 2668 h 2668"/>
                <a:gd name="T10" fmla="*/ 376 w 752"/>
                <a:gd name="T11" fmla="*/ 2668 h 2668"/>
                <a:gd name="T12" fmla="*/ 752 w 752"/>
                <a:gd name="T13" fmla="*/ 2292 h 2668"/>
                <a:gd name="T14" fmla="*/ 752 w 752"/>
                <a:gd name="T15" fmla="*/ 2292 h 2668"/>
                <a:gd name="T16" fmla="*/ 752 w 752"/>
                <a:gd name="T17" fmla="*/ 376 h 2668"/>
                <a:gd name="T18" fmla="*/ 376 w 752"/>
                <a:gd name="T19" fmla="*/ 0 h 2668"/>
                <a:gd name="T20" fmla="*/ 376 w 752"/>
                <a:gd name="T21" fmla="*/ 0 h 2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2" h="2668">
                  <a:moveTo>
                    <a:pt x="376" y="0"/>
                  </a:moveTo>
                  <a:cubicBezTo>
                    <a:pt x="169" y="0"/>
                    <a:pt x="0" y="168"/>
                    <a:pt x="0" y="376"/>
                  </a:cubicBezTo>
                  <a:cubicBezTo>
                    <a:pt x="0" y="376"/>
                    <a:pt x="0" y="376"/>
                    <a:pt x="0" y="376"/>
                  </a:cubicBezTo>
                  <a:lnTo>
                    <a:pt x="0" y="2292"/>
                  </a:lnTo>
                  <a:cubicBezTo>
                    <a:pt x="0" y="2500"/>
                    <a:pt x="169" y="2668"/>
                    <a:pt x="376" y="2668"/>
                  </a:cubicBezTo>
                  <a:cubicBezTo>
                    <a:pt x="376" y="2668"/>
                    <a:pt x="376" y="2668"/>
                    <a:pt x="376" y="2668"/>
                  </a:cubicBezTo>
                  <a:cubicBezTo>
                    <a:pt x="584" y="2668"/>
                    <a:pt x="752" y="2500"/>
                    <a:pt x="752" y="2292"/>
                  </a:cubicBezTo>
                  <a:cubicBezTo>
                    <a:pt x="752" y="2292"/>
                    <a:pt x="752" y="2292"/>
                    <a:pt x="752" y="2292"/>
                  </a:cubicBezTo>
                  <a:lnTo>
                    <a:pt x="752" y="376"/>
                  </a:lnTo>
                  <a:cubicBezTo>
                    <a:pt x="752" y="168"/>
                    <a:pt x="584" y="0"/>
                    <a:pt x="376" y="0"/>
                  </a:cubicBezTo>
                  <a:cubicBezTo>
                    <a:pt x="376" y="0"/>
                    <a:pt x="376" y="0"/>
                    <a:pt x="376" y="0"/>
                  </a:cubicBezTo>
                  <a:close/>
                </a:path>
              </a:pathLst>
            </a:custGeom>
            <a:noFill/>
            <a:ln w="206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7177" name="Picture 9">
              <a:extLst>
                <a:ext uri="{FF2B5EF4-FFF2-40B4-BE49-F238E27FC236}">
                  <a16:creationId xmlns:a16="http://schemas.microsoft.com/office/drawing/2014/main" id="{856F0E72-4F05-4990-90C8-3D56D589C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649" y="3628608"/>
              <a:ext cx="564171" cy="62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al 11">
              <a:extLst>
                <a:ext uri="{FF2B5EF4-FFF2-40B4-BE49-F238E27FC236}">
                  <a16:creationId xmlns:a16="http://schemas.microsoft.com/office/drawing/2014/main" id="{D5169410-886B-4DB1-99EE-E3CC93AC8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285" y="3742914"/>
              <a:ext cx="357767" cy="3992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442BD0AA-5F75-4DF5-B8DA-5CD540224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285" y="3742914"/>
              <a:ext cx="357767" cy="399218"/>
            </a:xfrm>
            <a:prstGeom prst="ellipse">
              <a:avLst/>
            </a:prstGeom>
            <a:noFill/>
            <a:ln w="206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13">
              <a:extLst>
                <a:ext uri="{FF2B5EF4-FFF2-40B4-BE49-F238E27FC236}">
                  <a16:creationId xmlns:a16="http://schemas.microsoft.com/office/drawing/2014/main" id="{C95EFE87-6884-4460-9DC9-6120DEFB4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358" y="3817980"/>
              <a:ext cx="188057" cy="31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0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182" name="Picture 14">
              <a:extLst>
                <a:ext uri="{FF2B5EF4-FFF2-40B4-BE49-F238E27FC236}">
                  <a16:creationId xmlns:a16="http://schemas.microsoft.com/office/drawing/2014/main" id="{4B343315-195F-497E-96F3-B079F5C3EF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649" y="2946184"/>
              <a:ext cx="564171" cy="62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414E1B10-9DFA-470C-BF95-472FDC7A8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285" y="3057077"/>
              <a:ext cx="357767" cy="3992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Oval 17">
              <a:extLst>
                <a:ext uri="{FF2B5EF4-FFF2-40B4-BE49-F238E27FC236}">
                  <a16:creationId xmlns:a16="http://schemas.microsoft.com/office/drawing/2014/main" id="{42007E25-79D4-48F4-96AF-2A9798ACF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285" y="3057077"/>
              <a:ext cx="357767" cy="399218"/>
            </a:xfrm>
            <a:prstGeom prst="ellipse">
              <a:avLst/>
            </a:prstGeom>
            <a:noFill/>
            <a:ln w="206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8CC88FAE-DFDA-4FCE-B474-CB98B61DA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358" y="3132144"/>
              <a:ext cx="188057" cy="313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1</a:t>
              </a:r>
              <a:endPara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7187" name="Picture 19">
              <a:extLst>
                <a:ext uri="{FF2B5EF4-FFF2-40B4-BE49-F238E27FC236}">
                  <a16:creationId xmlns:a16="http://schemas.microsoft.com/office/drawing/2014/main" id="{EBB13CC8-9253-4F99-931E-B34A8D895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0649" y="2263760"/>
              <a:ext cx="564171" cy="629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Oval 21">
              <a:extLst>
                <a:ext uri="{FF2B5EF4-FFF2-40B4-BE49-F238E27FC236}">
                  <a16:creationId xmlns:a16="http://schemas.microsoft.com/office/drawing/2014/main" id="{851EA621-0D2D-403B-AB4C-6D496EF67F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285" y="2371241"/>
              <a:ext cx="357767" cy="399218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Oval 22">
              <a:extLst>
                <a:ext uri="{FF2B5EF4-FFF2-40B4-BE49-F238E27FC236}">
                  <a16:creationId xmlns:a16="http://schemas.microsoft.com/office/drawing/2014/main" id="{300FB94F-97A0-4838-A4B5-16456F37EC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285" y="2371241"/>
              <a:ext cx="357767" cy="399218"/>
            </a:xfrm>
            <a:prstGeom prst="ellipse">
              <a:avLst/>
            </a:prstGeom>
            <a:noFill/>
            <a:ln w="20638" cap="sq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Rectangle 23">
              <a:extLst>
                <a:ext uri="{FF2B5EF4-FFF2-40B4-BE49-F238E27FC236}">
                  <a16:creationId xmlns:a16="http://schemas.microsoft.com/office/drawing/2014/main" id="{C68B3340-E834-422F-A455-8F9444C1AC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0358" y="2446308"/>
              <a:ext cx="188057" cy="315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2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8" name="Rectangle 24">
              <a:extLst>
                <a:ext uri="{FF2B5EF4-FFF2-40B4-BE49-F238E27FC236}">
                  <a16:creationId xmlns:a16="http://schemas.microsoft.com/office/drawing/2014/main" id="{2A9D9D75-DF33-4124-B78C-9F65215452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8439" y="1810800"/>
              <a:ext cx="1077888" cy="264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Georgia" panose="02040502050405020303" pitchFamily="18" charset="0"/>
                </a:rPr>
                <a:t>Mic. Array</a:t>
              </a:r>
              <a:endParaRPr kumimoji="0" lang="zh-CN" altLang="zh-CN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eorgia" panose="02040502050405020303" pitchFamily="18" charset="0"/>
              </a:endParaRPr>
            </a:p>
          </p:txBody>
        </p:sp>
      </p:grpSp>
      <p:pic>
        <p:nvPicPr>
          <p:cNvPr id="46" name="图片 22">
            <a:extLst>
              <a:ext uri="{FF2B5EF4-FFF2-40B4-BE49-F238E27FC236}">
                <a16:creationId xmlns:a16="http://schemas.microsoft.com/office/drawing/2014/main" id="{C3A4DF60-FD6A-9049-AE89-C35E06306C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7558" y="2833500"/>
            <a:ext cx="876300" cy="1127760"/>
          </a:xfrm>
          <a:prstGeom prst="rect">
            <a:avLst/>
          </a:prstGeom>
        </p:spPr>
      </p:pic>
      <p:sp>
        <p:nvSpPr>
          <p:cNvPr id="53" name="Line 36">
            <a:extLst>
              <a:ext uri="{FF2B5EF4-FFF2-40B4-BE49-F238E27FC236}">
                <a16:creationId xmlns:a16="http://schemas.microsoft.com/office/drawing/2014/main" id="{153C1048-D94D-484C-85A1-8B93E3B84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1756" y="2251787"/>
            <a:ext cx="1250922" cy="558290"/>
          </a:xfrm>
          <a:prstGeom prst="line">
            <a:avLst/>
          </a:prstGeom>
          <a:noFill/>
          <a:ln w="254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5" name="Line 36">
            <a:extLst>
              <a:ext uri="{FF2B5EF4-FFF2-40B4-BE49-F238E27FC236}">
                <a16:creationId xmlns:a16="http://schemas.microsoft.com/office/drawing/2014/main" id="{09FB50B3-627A-5844-B792-3E961641FE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1953" y="3426476"/>
            <a:ext cx="1220725" cy="746333"/>
          </a:xfrm>
          <a:prstGeom prst="line">
            <a:avLst/>
          </a:prstGeom>
          <a:noFill/>
          <a:ln w="254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 type="none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550AAC-C768-0242-98A8-48086EB41F4C}"/>
              </a:ext>
            </a:extLst>
          </p:cNvPr>
          <p:cNvSpPr/>
          <p:nvPr/>
        </p:nvSpPr>
        <p:spPr>
          <a:xfrm>
            <a:off x="5366476" y="2810077"/>
            <a:ext cx="971091" cy="604021"/>
          </a:xfrm>
          <a:prstGeom prst="rect">
            <a:avLst/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62" name="图片 6">
            <a:extLst>
              <a:ext uri="{FF2B5EF4-FFF2-40B4-BE49-F238E27FC236}">
                <a16:creationId xmlns:a16="http://schemas.microsoft.com/office/drawing/2014/main" id="{DDA76DD0-A79F-524A-87E3-0171D38800B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2452" t="-3025" r="32560" b="66616"/>
          <a:stretch/>
        </p:blipFill>
        <p:spPr>
          <a:xfrm>
            <a:off x="685298" y="3296186"/>
            <a:ext cx="440887" cy="569745"/>
          </a:xfrm>
          <a:prstGeom prst="rect">
            <a:avLst/>
          </a:prstGeom>
        </p:spPr>
      </p:pic>
      <p:pic>
        <p:nvPicPr>
          <p:cNvPr id="63" name="图片 56">
            <a:extLst>
              <a:ext uri="{FF2B5EF4-FFF2-40B4-BE49-F238E27FC236}">
                <a16:creationId xmlns:a16="http://schemas.microsoft.com/office/drawing/2014/main" id="{2B9E4DC5-3FD5-FE4A-B104-CEEB955DC1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6516" y="3370375"/>
            <a:ext cx="551452" cy="444416"/>
          </a:xfrm>
          <a:prstGeom prst="rect">
            <a:avLst/>
          </a:prstGeom>
        </p:spPr>
      </p:pic>
      <p:sp>
        <p:nvSpPr>
          <p:cNvPr id="65" name="Line 36">
            <a:extLst>
              <a:ext uri="{FF2B5EF4-FFF2-40B4-BE49-F238E27FC236}">
                <a16:creationId xmlns:a16="http://schemas.microsoft.com/office/drawing/2014/main" id="{C101FE35-9E3D-F449-A8F2-6970DB7315B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6724" y="3292484"/>
            <a:ext cx="3049542" cy="329347"/>
          </a:xfrm>
          <a:prstGeom prst="line">
            <a:avLst/>
          </a:prstGeom>
          <a:noFill/>
          <a:ln w="254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6000">
                  <a:schemeClr val="accent3">
                    <a:lumMod val="20000"/>
                    <a:lumOff val="80000"/>
                    <a:alpha val="56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lin ang="16200000" scaled="1"/>
              <a:tileRect/>
            </a:gradFill>
            <a:prstDash val="solid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6" name="Line 36">
            <a:extLst>
              <a:ext uri="{FF2B5EF4-FFF2-40B4-BE49-F238E27FC236}">
                <a16:creationId xmlns:a16="http://schemas.microsoft.com/office/drawing/2014/main" id="{21931AB1-B6C3-7442-8D67-8AAD5EE498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2221" y="2877980"/>
            <a:ext cx="2967319" cy="1037277"/>
          </a:xfrm>
          <a:prstGeom prst="line">
            <a:avLst/>
          </a:prstGeom>
          <a:noFill/>
          <a:ln w="25400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6000">
                  <a:schemeClr val="accent3">
                    <a:lumMod val="20000"/>
                    <a:lumOff val="80000"/>
                    <a:alpha val="56000"/>
                  </a:schemeClr>
                </a:gs>
                <a:gs pos="0">
                  <a:schemeClr val="accent1">
                    <a:lumMod val="45000"/>
                    <a:lumOff val="55000"/>
                  </a:schemeClr>
                </a:gs>
                <a:gs pos="100000">
                  <a:srgbClr val="FF0000"/>
                </a:gs>
              </a:gsLst>
              <a:lin ang="16200000" scaled="1"/>
              <a:tileRect/>
            </a:gradFill>
            <a:prstDash val="solid"/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71" name="Rectangle 24">
            <a:extLst>
              <a:ext uri="{FF2B5EF4-FFF2-40B4-BE49-F238E27FC236}">
                <a16:creationId xmlns:a16="http://schemas.microsoft.com/office/drawing/2014/main" id="{B67D088A-E6FA-6E4A-BB3F-62DB56682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890" y="2889258"/>
            <a:ext cx="55784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DoA1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72" name="Rectangle 24">
            <a:extLst>
              <a:ext uri="{FF2B5EF4-FFF2-40B4-BE49-F238E27FC236}">
                <a16:creationId xmlns:a16="http://schemas.microsoft.com/office/drawing/2014/main" id="{67B540BC-B8AC-384D-BDA0-36354614B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2889" y="3584533"/>
            <a:ext cx="5850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b="1" dirty="0">
                <a:solidFill>
                  <a:srgbClr val="000000"/>
                </a:solidFill>
                <a:latin typeface="Georgia" panose="02040502050405020303" pitchFamily="18" charset="0"/>
              </a:rPr>
              <a:t>DoA2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F8721A-9BB4-4544-AC76-59DAA75B7579}"/>
              </a:ext>
            </a:extLst>
          </p:cNvPr>
          <p:cNvSpPr/>
          <p:nvPr/>
        </p:nvSpPr>
        <p:spPr>
          <a:xfrm>
            <a:off x="594704" y="5030380"/>
            <a:ext cx="31951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rgbClr val="000000"/>
                </a:solidFill>
                <a:latin typeface="Georgia" panose="02040502050405020303" pitchFamily="18" charset="0"/>
                <a:cs typeface="Geeza Pro" panose="02000400000000000000" pitchFamily="2" charset="-78"/>
              </a:rPr>
              <a:t>DoA:</a:t>
            </a:r>
            <a:r>
              <a:rPr lang="zh-CN" altLang="en-US" sz="1600" b="1" dirty="0">
                <a:solidFill>
                  <a:srgbClr val="000000"/>
                </a:solidFill>
                <a:latin typeface="Georgia" panose="02040502050405020303" pitchFamily="18" charset="0"/>
                <a:cs typeface="Geeza Pro" panose="02000400000000000000" pitchFamily="2" charset="-78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Georgia" panose="02040502050405020303" pitchFamily="18" charset="0"/>
                <a:cs typeface="Geeza Pro" panose="02000400000000000000" pitchFamily="2" charset="-78"/>
              </a:rPr>
              <a:t>Direction</a:t>
            </a:r>
            <a:r>
              <a:rPr lang="zh-CN" altLang="en-US" sz="1600" b="1" dirty="0">
                <a:solidFill>
                  <a:srgbClr val="000000"/>
                </a:solidFill>
                <a:latin typeface="Georgia" panose="02040502050405020303" pitchFamily="18" charset="0"/>
                <a:cs typeface="Geeza Pro" panose="02000400000000000000" pitchFamily="2" charset="-78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Georgia" panose="02040502050405020303" pitchFamily="18" charset="0"/>
                <a:cs typeface="Geeza Pro" panose="02000400000000000000" pitchFamily="2" charset="-78"/>
              </a:rPr>
              <a:t>of</a:t>
            </a:r>
            <a:r>
              <a:rPr lang="zh-CN" altLang="en-US" sz="1600" b="1" dirty="0">
                <a:solidFill>
                  <a:srgbClr val="000000"/>
                </a:solidFill>
                <a:latin typeface="Georgia" panose="02040502050405020303" pitchFamily="18" charset="0"/>
                <a:cs typeface="Geeza Pro" panose="02000400000000000000" pitchFamily="2" charset="-78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Georgia" panose="02040502050405020303" pitchFamily="18" charset="0"/>
                <a:cs typeface="Geeza Pro" panose="02000400000000000000" pitchFamily="2" charset="-78"/>
              </a:rPr>
              <a:t>Arrival.</a:t>
            </a:r>
          </a:p>
        </p:txBody>
      </p:sp>
      <p:sp>
        <p:nvSpPr>
          <p:cNvPr id="81" name="Rectangle 49">
            <a:extLst>
              <a:ext uri="{FF2B5EF4-FFF2-40B4-BE49-F238E27FC236}">
                <a16:creationId xmlns:a16="http://schemas.microsoft.com/office/drawing/2014/main" id="{43FD5FEE-057B-F742-941A-3A8BECCA3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742" y="3891546"/>
            <a:ext cx="707889" cy="26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Source</a:t>
            </a:r>
            <a:endParaRPr kumimoji="0" lang="zh-CN" altLang="zh-CN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5BE7AE-EDEE-6345-9064-53BC57033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BE515-19B3-4457-AE45-154AFD55687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0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  <p:bldP spid="71" grpId="0"/>
      <p:bldP spid="72" grpId="0"/>
      <p:bldP spid="15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14514</TotalTime>
  <Words>1678</Words>
  <Application>Microsoft Office PowerPoint</Application>
  <PresentationFormat>宽屏</PresentationFormat>
  <Paragraphs>458</Paragraphs>
  <Slides>36</Slides>
  <Notes>36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6" baseType="lpstr">
      <vt:lpstr>Geeza Pro</vt:lpstr>
      <vt:lpstr>等线</vt:lpstr>
      <vt:lpstr>等线 Light</vt:lpstr>
      <vt:lpstr>Arial</vt:lpstr>
      <vt:lpstr>Cambria Math</vt:lpstr>
      <vt:lpstr>Georgia</vt:lpstr>
      <vt:lpstr>Times</vt:lpstr>
      <vt:lpstr>Times New Roman</vt:lpstr>
      <vt:lpstr>Office 主题​​</vt:lpstr>
      <vt:lpstr>Visio</vt:lpstr>
      <vt:lpstr>PowerPoint 演示文稿</vt:lpstr>
      <vt:lpstr>PowerPoint 演示文稿</vt:lpstr>
      <vt:lpstr>PowerPoint 演示文稿</vt:lpstr>
      <vt:lpstr>Why?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MSI</dc:creator>
  <cp:lastModifiedBy>MSI</cp:lastModifiedBy>
  <cp:revision>547</cp:revision>
  <dcterms:created xsi:type="dcterms:W3CDTF">2020-11-01T04:51:38Z</dcterms:created>
  <dcterms:modified xsi:type="dcterms:W3CDTF">2020-11-24T00:09:00Z</dcterms:modified>
</cp:coreProperties>
</file>