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7"/>
  </p:notesMasterIdLst>
  <p:sldIdLst>
    <p:sldId id="257" r:id="rId3"/>
    <p:sldId id="258" r:id="rId4"/>
    <p:sldId id="308" r:id="rId5"/>
    <p:sldId id="260" r:id="rId6"/>
    <p:sldId id="261" r:id="rId7"/>
    <p:sldId id="262" r:id="rId8"/>
    <p:sldId id="264" r:id="rId9"/>
    <p:sldId id="263" r:id="rId10"/>
    <p:sldId id="267" r:id="rId11"/>
    <p:sldId id="269" r:id="rId12"/>
    <p:sldId id="266" r:id="rId13"/>
    <p:sldId id="270" r:id="rId14"/>
    <p:sldId id="271" r:id="rId15"/>
    <p:sldId id="272" r:id="rId16"/>
    <p:sldId id="273" r:id="rId17"/>
    <p:sldId id="274" r:id="rId18"/>
    <p:sldId id="276" r:id="rId19"/>
    <p:sldId id="286" r:id="rId20"/>
    <p:sldId id="285" r:id="rId21"/>
    <p:sldId id="301" r:id="rId22"/>
    <p:sldId id="304" r:id="rId23"/>
    <p:sldId id="303" r:id="rId24"/>
    <p:sldId id="305" r:id="rId25"/>
    <p:sldId id="291" r:id="rId26"/>
    <p:sldId id="299" r:id="rId27"/>
    <p:sldId id="306" r:id="rId28"/>
    <p:sldId id="293" r:id="rId29"/>
    <p:sldId id="278" r:id="rId30"/>
    <p:sldId id="275" r:id="rId31"/>
    <p:sldId id="300" r:id="rId32"/>
    <p:sldId id="280" r:id="rId33"/>
    <p:sldId id="281" r:id="rId34"/>
    <p:sldId id="282" r:id="rId35"/>
    <p:sldId id="287"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116"/>
    <a:srgbClr val="929000"/>
    <a:srgbClr val="009193"/>
    <a:srgbClr val="E94990"/>
    <a:srgbClr val="092793"/>
    <a:srgbClr val="65297E"/>
    <a:srgbClr val="EBEBEB"/>
    <a:srgbClr val="75F5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2683"/>
  </p:normalViewPr>
  <p:slideViewPr>
    <p:cSldViewPr snapToGrid="0" snapToObjects="1">
      <p:cViewPr>
        <p:scale>
          <a:sx n="87" d="100"/>
          <a:sy n="87" d="100"/>
        </p:scale>
        <p:origin x="208" y="264"/>
      </p:cViewPr>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33E4B-EAF1-5B44-B6E4-29917BAA7FBD}" type="datetimeFigureOut">
              <a:rPr kumimoji="1" lang="zh-CN" altLang="en-US" smtClean="0"/>
              <a:t>2022/11/30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D83976-9029-C340-8F05-7515E58743D1}" type="slidenum">
              <a:rPr kumimoji="1" lang="zh-CN" altLang="en-US" smtClean="0"/>
              <a:t>‹#›</a:t>
            </a:fld>
            <a:endParaRPr kumimoji="1" lang="zh-CN" altLang="en-US"/>
          </a:p>
        </p:txBody>
      </p:sp>
    </p:spTree>
    <p:extLst>
      <p:ext uri="{BB962C8B-B14F-4D97-AF65-F5344CB8AC3E}">
        <p14:creationId xmlns:p14="http://schemas.microsoft.com/office/powerpoint/2010/main" val="117085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Hello everyone, I'm </a:t>
            </a:r>
            <a:r>
              <a:rPr lang="en-US" altLang="zh-CN" baseline="0" dirty="0" smtClean="0"/>
              <a:t>Xiuzhen from Tsinghua University.</a:t>
            </a:r>
          </a:p>
          <a:p>
            <a:r>
              <a:rPr lang="en-US" altLang="zh-CN" sz="1200" kern="1200" dirty="0" err="1" smtClean="0">
                <a:solidFill>
                  <a:schemeClr val="tx1"/>
                </a:solidFill>
                <a:effectLst/>
                <a:latin typeface="+mn-lt"/>
                <a:ea typeface="+mn-ea"/>
                <a:cs typeface="+mn-cs"/>
              </a:rPr>
              <a:t>Today,I’m</a:t>
            </a:r>
            <a:r>
              <a:rPr lang="en-US" altLang="zh-CN" sz="1200" kern="1200" dirty="0" smtClean="0">
                <a:solidFill>
                  <a:schemeClr val="tx1"/>
                </a:solidFill>
                <a:effectLst/>
                <a:latin typeface="+mn-lt"/>
                <a:ea typeface="+mn-ea"/>
                <a:cs typeface="+mn-cs"/>
              </a:rPr>
              <a:t> going to share with you our recent work: /</a:t>
            </a:r>
          </a:p>
          <a:p>
            <a:r>
              <a:rPr lang="en-US" altLang="zh-CN" sz="1200" kern="1200" dirty="0" smtClean="0">
                <a:solidFill>
                  <a:schemeClr val="tx1"/>
                </a:solidFill>
                <a:effectLst/>
                <a:latin typeface="+mn-lt"/>
                <a:ea typeface="+mn-ea"/>
                <a:cs typeface="+mn-cs"/>
              </a:rPr>
              <a:t>“</a:t>
            </a:r>
            <a:r>
              <a:rPr lang="en-US" altLang="zh-CN" sz="1200" b="1" spc="100" dirty="0" smtClean="0">
                <a:solidFill>
                  <a:schemeClr val="bg1"/>
                </a:solidFill>
                <a:latin typeface="Times New Roman" charset="0"/>
                <a:ea typeface="Times New Roman" charset="0"/>
                <a:cs typeface="Times New Roman" charset="0"/>
              </a:rPr>
              <a:t>RF-Transformer: A Unified Backscatter Radio Hardware Abstraction”</a:t>
            </a:r>
          </a:p>
        </p:txBody>
      </p:sp>
      <p:sp>
        <p:nvSpPr>
          <p:cNvPr id="4" name="灯片编号占位符 3"/>
          <p:cNvSpPr>
            <a:spLocks noGrp="1"/>
          </p:cNvSpPr>
          <p:nvPr>
            <p:ph type="sldNum" sz="quarter" idx="5"/>
          </p:nvPr>
        </p:nvSpPr>
        <p:spPr/>
        <p:txBody>
          <a:bodyPr/>
          <a:lstStyle/>
          <a:p>
            <a:fld id="{D63BFB74-5F40-47A0-AFB9-21B8BA5905BD}" type="slidenum">
              <a:rPr lang="zh-CN" altLang="en-US" smtClean="0"/>
              <a:t>1</a:t>
            </a:fld>
            <a:endParaRPr lang="zh-CN" altLang="en-US"/>
          </a:p>
        </p:txBody>
      </p:sp>
    </p:spTree>
    <p:extLst>
      <p:ext uri="{BB962C8B-B14F-4D97-AF65-F5344CB8AC3E}">
        <p14:creationId xmlns:p14="http://schemas.microsoft.com/office/powerpoint/2010/main" val="1141075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basic</a:t>
            </a:r>
            <a:r>
              <a:rPr lang="en-US" altLang="zh-CN" baseline="0" dirty="0" smtClean="0"/>
              <a:t> idea of RF-Transformer is load impedance modulation. This is </a:t>
            </a:r>
            <a:r>
              <a:rPr lang="en-US" altLang="zh-CN" sz="1200" kern="1200" dirty="0" smtClean="0">
                <a:solidFill>
                  <a:schemeClr val="tx1"/>
                </a:solidFill>
                <a:effectLst/>
                <a:latin typeface="+mn-lt"/>
                <a:ea typeface="+mn-ea"/>
                <a:cs typeface="+mn-cs"/>
              </a:rPr>
              <a:t>inspired by ON-OFF Keying modulation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 RFID systems.</a:t>
            </a:r>
          </a:p>
          <a:p>
            <a:r>
              <a:rPr lang="en-US" altLang="zh-CN" sz="1200" kern="1200" dirty="0" smtClean="0">
                <a:solidFill>
                  <a:schemeClr val="tx1"/>
                </a:solidFill>
                <a:effectLst/>
                <a:latin typeface="+mn-lt"/>
                <a:ea typeface="+mn-ea"/>
                <a:cs typeface="+mn-cs"/>
              </a:rPr>
              <a:t>We  define </a:t>
            </a:r>
            <a:r>
              <a:rPr lang="en-US" altLang="zh-CN" sz="1200" kern="1200" dirty="0" err="1" smtClean="0">
                <a:solidFill>
                  <a:schemeClr val="tx1"/>
                </a:solidFill>
                <a:effectLst/>
                <a:latin typeface="+mn-lt"/>
                <a:ea typeface="+mn-ea"/>
                <a:cs typeface="+mn-cs"/>
              </a:rPr>
              <a:t>Γ</a:t>
            </a:r>
            <a:r>
              <a:rPr lang="en-US" altLang="zh-CN" sz="1200" kern="1200" dirty="0" smtClean="0">
                <a:solidFill>
                  <a:schemeClr val="tx1"/>
                </a:solidFill>
                <a:effectLst/>
                <a:latin typeface="+mn-lt"/>
                <a:ea typeface="+mn-ea"/>
                <a:cs typeface="+mn-cs"/>
              </a:rPr>
              <a:t> as the reflection coefficient, and</a:t>
            </a:r>
            <a:r>
              <a:rPr lang="en-US" altLang="zh-CN" sz="1200" kern="1200" baseline="0" dirty="0" smtClean="0">
                <a:solidFill>
                  <a:schemeClr val="tx1"/>
                </a:solidFill>
                <a:effectLst/>
                <a:latin typeface="+mn-lt"/>
                <a:ea typeface="+mn-ea"/>
                <a:cs typeface="+mn-cs"/>
              </a:rPr>
              <a:t> it </a:t>
            </a:r>
            <a:r>
              <a:rPr lang="en-US" altLang="zh-CN" sz="1200" kern="1200" dirty="0" smtClean="0">
                <a:solidFill>
                  <a:schemeClr val="tx1"/>
                </a:solidFill>
                <a:effectLst/>
                <a:latin typeface="+mn-lt"/>
                <a:ea typeface="+mn-ea"/>
                <a:cs typeface="+mn-cs"/>
              </a:rPr>
              <a:t>is determined by the degree of mismatch</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between the source impedance and the load impedance.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RFID tag alternates between two states.</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For instance, when the source impedance perfectly</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matches the load impedance, the reflection coefficient</a:t>
            </a:r>
            <a:r>
              <a:rPr lang="en-US" altLang="zh-CN" sz="1200" kern="1200" baseline="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Γ</a:t>
            </a:r>
            <a:r>
              <a:rPr lang="en-US" altLang="zh-CN" sz="1200" kern="1200" dirty="0" smtClean="0">
                <a:solidFill>
                  <a:schemeClr val="tx1"/>
                </a:solidFill>
                <a:effectLst/>
                <a:latin typeface="+mn-lt"/>
                <a:ea typeface="+mn-ea"/>
                <a:cs typeface="+mn-cs"/>
              </a:rPr>
              <a:t> becomes zero, indicating the incident signal absorbed</a:t>
            </a:r>
            <a:r>
              <a:rPr lang="pt-BR" altLang="zh-CN" sz="1200" kern="1200" dirty="0" smtClean="0">
                <a:solidFill>
                  <a:schemeClr val="tx1"/>
                </a:solidFill>
                <a:effectLst/>
                <a:latin typeface="+mn-lt"/>
                <a:ea typeface="+mn-ea"/>
                <a:cs typeface="+mn-cs"/>
              </a:rPr>
              <a:t> [</a:t>
            </a:r>
            <a:r>
              <a:rPr lang="pt-BR" altLang="zh-CN" sz="1200" kern="1200" dirty="0" err="1" smtClean="0">
                <a:solidFill>
                  <a:schemeClr val="tx1"/>
                </a:solidFill>
                <a:effectLst/>
                <a:latin typeface="+mn-lt"/>
                <a:ea typeface="+mn-ea"/>
                <a:cs typeface="+mn-cs"/>
              </a:rPr>
              <a:t>əbˈzɔːrbd</a:t>
            </a:r>
            <a:r>
              <a:rPr lang="pt-BR"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center point ”O" in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Smith chart shows this case.</a:t>
            </a:r>
            <a:r>
              <a:rPr lang="en-US" altLang="zh-CN"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In contrast, when the source impedance and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load impedance are totally mismatched, the reflection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coefficient </a:t>
            </a:r>
            <a:r>
              <a:rPr lang="en-US" altLang="zh-CN" sz="1200" kern="1200" dirty="0" err="1" smtClean="0">
                <a:solidFill>
                  <a:schemeClr val="tx1"/>
                </a:solidFill>
                <a:effectLst/>
                <a:latin typeface="+mn-lt"/>
                <a:ea typeface="+mn-ea"/>
                <a:cs typeface="+mn-cs"/>
              </a:rPr>
              <a:t>Γ</a:t>
            </a:r>
            <a:r>
              <a:rPr lang="en-US" altLang="zh-CN" sz="1200" kern="1200" dirty="0" smtClean="0">
                <a:solidFill>
                  <a:schemeClr val="tx1"/>
                </a:solidFill>
                <a:effectLst/>
                <a:latin typeface="+mn-lt"/>
                <a:ea typeface="+mn-ea"/>
                <a:cs typeface="+mn-cs"/>
              </a:rPr>
              <a:t> becomes "1". In this case, the incident signal</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will be totally reflected by the radio antenna.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point ”A” or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  in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Smith chart shows this case.</a:t>
            </a:r>
          </a:p>
          <a:p>
            <a:r>
              <a:rPr lang="en-US" altLang="zh-CN" sz="1200" kern="1200" dirty="0" smtClean="0">
                <a:solidFill>
                  <a:schemeClr val="tx1"/>
                </a:solidFill>
                <a:effectLst/>
                <a:latin typeface="+mn-lt"/>
                <a:ea typeface="+mn-ea"/>
                <a:cs typeface="+mn-cs"/>
              </a:rPr>
              <a:t>However, In practice, </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the reflection coefficient </a:t>
            </a:r>
            <a:r>
              <a:rPr lang="en-US" altLang="zh-CN" sz="1200" kern="1200" dirty="0" err="1" smtClean="0">
                <a:solidFill>
                  <a:schemeClr val="tx1"/>
                </a:solidFill>
                <a:effectLst/>
                <a:latin typeface="+mn-lt"/>
                <a:ea typeface="+mn-ea"/>
                <a:cs typeface="+mn-cs"/>
              </a:rPr>
              <a:t>Γ</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 a complex value. </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For example, as</a:t>
            </a:r>
            <a:r>
              <a:rPr lang="en-US" altLang="zh-CN" sz="1200" kern="1200" baseline="0" dirty="0" smtClean="0">
                <a:solidFill>
                  <a:schemeClr val="tx1"/>
                </a:solidFill>
                <a:effectLst/>
                <a:latin typeface="+mn-lt"/>
                <a:ea typeface="+mn-ea"/>
                <a:cs typeface="+mn-cs"/>
              </a:rPr>
              <a:t> shown in t</a:t>
            </a:r>
            <a:r>
              <a:rPr lang="en-US" altLang="zh-CN" sz="1200" kern="1200" dirty="0" smtClean="0">
                <a:solidFill>
                  <a:schemeClr val="tx1"/>
                </a:solidFill>
                <a:effectLst/>
                <a:latin typeface="+mn-lt"/>
                <a:ea typeface="+mn-ea"/>
                <a:cs typeface="+mn-cs"/>
              </a:rPr>
              <a: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point ”</a:t>
            </a:r>
            <a:r>
              <a:rPr lang="en-US" altLang="zh-CN" sz="1200" kern="1200" dirty="0" err="1" smtClean="0">
                <a:solidFill>
                  <a:schemeClr val="tx1"/>
                </a:solidFill>
                <a:effectLst/>
                <a:latin typeface="+mn-lt"/>
                <a:ea typeface="+mn-ea"/>
                <a:cs typeface="+mn-cs"/>
              </a:rPr>
              <a:t>P”in</a:t>
            </a:r>
            <a:r>
              <a:rPr lang="en-US" altLang="zh-CN" sz="1200" kern="1200" baseline="0" dirty="0" smtClean="0">
                <a:solidFill>
                  <a:schemeClr val="tx1"/>
                </a:solidFill>
                <a:effectLst/>
                <a:latin typeface="+mn-lt"/>
                <a:ea typeface="+mn-ea"/>
                <a:cs typeface="+mn-cs"/>
              </a:rPr>
              <a:t> the </a:t>
            </a:r>
            <a:r>
              <a:rPr lang="en-US" altLang="zh-CN" sz="1200" kern="1200" baseline="0" dirty="0" err="1" smtClean="0">
                <a:solidFill>
                  <a:schemeClr val="tx1"/>
                </a:solidFill>
                <a:effectLst/>
                <a:latin typeface="+mn-lt"/>
                <a:ea typeface="+mn-ea"/>
                <a:cs typeface="+mn-cs"/>
              </a:rPr>
              <a:t>simth</a:t>
            </a:r>
            <a:r>
              <a:rPr lang="en-US" altLang="zh-CN"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chart</a:t>
            </a:r>
            <a:r>
              <a:rPr lang="en-US" altLang="zh-CN" sz="1200" kern="1200" dirty="0" err="1" smtClean="0">
                <a:solidFill>
                  <a:schemeClr val="tx1"/>
                </a:solidFill>
                <a:effectLst/>
                <a:latin typeface="+mn-lt"/>
                <a:ea typeface="+mn-ea"/>
                <a:cs typeface="+mn-cs"/>
              </a:rPr>
              <a:t>.In</a:t>
            </a:r>
            <a:r>
              <a:rPr lang="en-US" altLang="zh-CN" sz="1200" kern="1200" dirty="0" smtClean="0">
                <a:solidFill>
                  <a:schemeClr val="tx1"/>
                </a:solidFill>
                <a:effectLst/>
                <a:latin typeface="+mn-lt"/>
                <a:ea typeface="+mn-ea"/>
                <a:cs typeface="+mn-cs"/>
              </a:rPr>
              <a:t> this case, the amplitude and phase of the reflected signals will</a:t>
            </a:r>
            <a:r>
              <a:rPr lang="en-US" altLang="zh-CN" sz="1200" kern="1200" baseline="0" dirty="0" smtClean="0">
                <a:solidFill>
                  <a:schemeClr val="tx1"/>
                </a:solidFill>
                <a:effectLst/>
                <a:latin typeface="+mn-lt"/>
                <a:ea typeface="+mn-ea"/>
                <a:cs typeface="+mn-cs"/>
              </a:rPr>
              <a:t> be changed.</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From the above analysis,</a:t>
            </a:r>
            <a:r>
              <a:rPr lang="en-US" altLang="zh-CN" sz="1200" kern="1200" baseline="0" dirty="0" smtClean="0">
                <a:solidFill>
                  <a:schemeClr val="tx1"/>
                </a:solidFill>
                <a:effectLst/>
                <a:latin typeface="+mn-lt"/>
                <a:ea typeface="+mn-ea"/>
                <a:cs typeface="+mn-cs"/>
              </a:rPr>
              <a:t> we can find that </a:t>
            </a:r>
            <a:r>
              <a:rPr lang="en-US" altLang="zh-CN" sz="1200" kern="1200" dirty="0" smtClean="0">
                <a:solidFill>
                  <a:schemeClr val="tx1"/>
                </a:solidFill>
                <a:effectLst/>
                <a:latin typeface="+mn-lt"/>
                <a:ea typeface="+mn-ea"/>
                <a:cs typeface="+mn-cs"/>
              </a:rPr>
              <a:t>it is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possible to generate different backscatter signals by changing the load</a:t>
            </a:r>
            <a:r>
              <a:rPr lang="en-US" altLang="zh-CN" sz="1200" kern="1200" baseline="0" dirty="0" smtClean="0">
                <a:solidFill>
                  <a:schemeClr val="tx1"/>
                </a:solidFill>
                <a:effectLst/>
                <a:latin typeface="+mn-lt"/>
                <a:ea typeface="+mn-ea"/>
                <a:cs typeface="+mn-cs"/>
              </a:rPr>
              <a:t> </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Impedance. We call this method as load impedance modulation.</a:t>
            </a: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10</a:t>
            </a:fld>
            <a:endParaRPr lang="zh-CN" altLang="en-US"/>
          </a:p>
        </p:txBody>
      </p:sp>
    </p:spTree>
    <p:extLst>
      <p:ext uri="{BB962C8B-B14F-4D97-AF65-F5344CB8AC3E}">
        <p14:creationId xmlns:p14="http://schemas.microsoft.com/office/powerpoint/2010/main" val="133493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While the idea of load impedance modulation is compelling </a:t>
            </a:r>
            <a:r>
              <a:rPr lang="pt-BR" altLang="zh-CN" sz="1200" kern="1200" dirty="0" smtClean="0">
                <a:solidFill>
                  <a:schemeClr val="tx1"/>
                </a:solidFill>
                <a:effectLst/>
                <a:latin typeface="+mn-lt"/>
                <a:ea typeface="+mn-ea"/>
                <a:cs typeface="+mn-cs"/>
              </a:rPr>
              <a:t> [</a:t>
            </a:r>
            <a:r>
              <a:rPr lang="pt-BR" altLang="zh-CN" sz="1200" kern="1200" dirty="0" err="1" smtClean="0">
                <a:solidFill>
                  <a:schemeClr val="tx1"/>
                </a:solidFill>
                <a:effectLst/>
                <a:latin typeface="+mn-lt"/>
                <a:ea typeface="+mn-ea"/>
                <a:cs typeface="+mn-cs"/>
              </a:rPr>
              <a:t>kəmˈpelɪŋ</a:t>
            </a:r>
            <a:r>
              <a:rPr lang="pt-BR"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practicing</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 idea is still challenging.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To generate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any type of wireless signal,</a:t>
            </a:r>
            <a:r>
              <a:rPr lang="zh-CN" altLang="en-US" sz="1200" kern="1200" baseline="0" dirty="0" smtClean="0">
                <a:solidFill>
                  <a:schemeClr val="tx1"/>
                </a:solidFill>
                <a:effectLst/>
                <a:latin typeface="+mn-lt"/>
                <a:ea typeface="+mn-ea"/>
                <a:cs typeface="+mn-cs"/>
              </a:rPr>
              <a:t> </a:t>
            </a:r>
            <a:endParaRPr lang="en-US" altLang="zh-CN"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an intuitive solution would be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building a lookup table from impedance to</a:t>
            </a:r>
            <a:r>
              <a:rPr lang="en-US" altLang="zh-CN" sz="1200" kern="1200" baseline="0" dirty="0" smtClean="0">
                <a:solidFill>
                  <a:schemeClr val="tx1"/>
                </a:solidFill>
                <a:effectLst/>
                <a:latin typeface="+mn-lt"/>
                <a:ea typeface="+mn-ea"/>
                <a:cs typeface="+mn-cs"/>
              </a:rPr>
              <a:t> reflected signal </a:t>
            </a:r>
            <a:r>
              <a:rPr lang="en-US" altLang="zh-CN" sz="1200" kern="1200" dirty="0" smtClean="0">
                <a:solidFill>
                  <a:schemeClr val="tx1"/>
                </a:solidFill>
                <a:effectLst/>
                <a:latin typeface="+mn-lt"/>
                <a:ea typeface="+mn-ea"/>
                <a:cs typeface="+mn-cs"/>
              </a:rPr>
              <a:t>through the guidance of the Smith chart. </a:t>
            </a:r>
          </a:p>
          <a:p>
            <a:r>
              <a:rPr lang="en-US" altLang="zh-CN" sz="1200" kern="1200" dirty="0" smtClean="0">
                <a:solidFill>
                  <a:schemeClr val="tx1"/>
                </a:solidFill>
                <a:effectLst/>
                <a:latin typeface="+mn-lt"/>
                <a:ea typeface="+mn-ea"/>
                <a:cs typeface="+mn-cs"/>
              </a:rPr>
              <a:t>To make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 solution work, we have to design a dynamic matching network</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 allows backscatter radio to change the</a:t>
            </a:r>
            <a:r>
              <a:rPr lang="en-US" altLang="zh-CN" sz="1200" kern="1200" baseline="0" dirty="0" smtClean="0">
                <a:solidFill>
                  <a:schemeClr val="tx1"/>
                </a:solidFill>
                <a:effectLst/>
                <a:latin typeface="+mn-lt"/>
                <a:ea typeface="+mn-ea"/>
                <a:cs typeface="+mn-cs"/>
              </a:rPr>
              <a:t> impedance </a:t>
            </a:r>
            <a:r>
              <a:rPr lang="en-US" altLang="zh-CN" sz="1200" kern="1200" dirty="0" smtClean="0">
                <a:solidFill>
                  <a:schemeClr val="tx1"/>
                </a:solidFill>
                <a:effectLst/>
                <a:latin typeface="+mn-lt"/>
                <a:ea typeface="+mn-ea"/>
                <a:cs typeface="+mn-cs"/>
              </a:rPr>
              <a:t>load using a switching circuit.</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However, it is difficult, even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impossible, to enumerate </a:t>
            </a:r>
            <a:r>
              <a:rPr lang="pt-BR" altLang="zh-CN" sz="1200" kern="1200" dirty="0" smtClean="0">
                <a:solidFill>
                  <a:schemeClr val="tx1"/>
                </a:solidFill>
                <a:effectLst/>
                <a:latin typeface="+mn-lt"/>
                <a:ea typeface="+mn-ea"/>
                <a:cs typeface="+mn-cs"/>
              </a:rPr>
              <a:t> [</a:t>
            </a:r>
            <a:r>
              <a:rPr lang="pt-BR" altLang="zh-CN" sz="1200" kern="1200" dirty="0" err="1" smtClean="0">
                <a:solidFill>
                  <a:schemeClr val="tx1"/>
                </a:solidFill>
                <a:effectLst/>
                <a:latin typeface="+mn-lt"/>
                <a:ea typeface="+mn-ea"/>
                <a:cs typeface="+mn-cs"/>
              </a:rPr>
              <a:t>ɪˈnuːməreɪt</a:t>
            </a:r>
            <a:r>
              <a:rPr lang="pt-BR" altLang="zh-CN" sz="1200" kern="120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all load impedance. In addition, such design based on a lookup table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adds weight, cost, and form factor to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backscatter radios.</a:t>
            </a: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11</a:t>
            </a:fld>
            <a:endParaRPr lang="zh-CN" altLang="en-US"/>
          </a:p>
        </p:txBody>
      </p:sp>
    </p:spTree>
    <p:extLst>
      <p:ext uri="{BB962C8B-B14F-4D97-AF65-F5344CB8AC3E}">
        <p14:creationId xmlns:p14="http://schemas.microsoft.com/office/powerpoint/2010/main" val="125293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 order to program the load impedance, we leverage the insight from Euler </a:t>
            </a:r>
            <a:r>
              <a:rPr lang="pt-BR" altLang="zh-CN" sz="1200" kern="1200" dirty="0" smtClean="0">
                <a:solidFill>
                  <a:schemeClr val="tx1"/>
                </a:solidFill>
                <a:effectLst/>
                <a:latin typeface="+mn-lt"/>
                <a:ea typeface="+mn-ea"/>
                <a:cs typeface="+mn-cs"/>
              </a:rPr>
              <a:t> [ˈ</a:t>
            </a:r>
            <a:r>
              <a:rPr lang="pt-BR" altLang="zh-CN" sz="1200" kern="1200" dirty="0" err="1" smtClean="0">
                <a:solidFill>
                  <a:schemeClr val="tx1"/>
                </a:solidFill>
                <a:effectLst/>
                <a:latin typeface="+mn-lt"/>
                <a:ea typeface="+mn-ea"/>
                <a:cs typeface="+mn-cs"/>
              </a:rPr>
              <a:t>ɔɪlər</a:t>
            </a:r>
            <a:r>
              <a:rPr lang="pt-BR" altLang="zh-CN" sz="1200" kern="120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formula </a:t>
            </a:r>
            <a:r>
              <a:rPr lang="is-IS" altLang="zh-CN" sz="1200" kern="1200" dirty="0" smtClean="0">
                <a:solidFill>
                  <a:schemeClr val="tx1"/>
                </a:solidFill>
                <a:effectLst/>
                <a:latin typeface="+mn-lt"/>
                <a:ea typeface="+mn-ea"/>
                <a:cs typeface="+mn-cs"/>
              </a:rPr>
              <a:t> [ˈfɔːrmjələ] </a:t>
            </a:r>
            <a:r>
              <a:rPr lang="en-US" altLang="zh-CN"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If</a:t>
            </a:r>
            <a:r>
              <a:rPr lang="en-US" altLang="zh-CN" sz="1200" kern="1200" baseline="0" dirty="0" smtClean="0">
                <a:solidFill>
                  <a:schemeClr val="tx1"/>
                </a:solidFill>
                <a:effectLst/>
                <a:latin typeface="+mn-lt"/>
                <a:ea typeface="+mn-ea"/>
                <a:cs typeface="+mn-cs"/>
              </a:rPr>
              <a:t> we define</a:t>
            </a:r>
            <a:r>
              <a:rPr lang="en-US" altLang="zh-CN" sz="1200" kern="1200" dirty="0" smtClean="0">
                <a:solidFill>
                  <a:schemeClr val="tx1"/>
                </a:solidFill>
                <a:effectLst/>
                <a:latin typeface="+mn-lt"/>
                <a:ea typeface="+mn-ea"/>
                <a:cs typeface="+mn-cs"/>
              </a:rPr>
              <a:t> 𝐼 (𝑡 )and 𝑄(𝑡 </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are in-phase and quadrature components. Then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signal amplitude and phase can be represented.</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This</a:t>
            </a:r>
            <a:r>
              <a:rPr lang="en-US" altLang="zh-CN" sz="1200" kern="1200" baseline="0" dirty="0" smtClean="0">
                <a:solidFill>
                  <a:schemeClr val="tx1"/>
                </a:solidFill>
                <a:effectLst/>
                <a:latin typeface="+mn-lt"/>
                <a:ea typeface="+mn-ea"/>
                <a:cs typeface="+mn-cs"/>
              </a:rPr>
              <a:t> equation </a:t>
            </a:r>
            <a:r>
              <a:rPr lang="en-US" altLang="zh-CN" sz="1200" kern="1200" dirty="0" smtClean="0">
                <a:solidFill>
                  <a:schemeClr val="tx1"/>
                </a:solidFill>
                <a:effectLst/>
                <a:latin typeface="+mn-lt"/>
                <a:ea typeface="+mn-ea"/>
                <a:cs typeface="+mn-cs"/>
              </a:rPr>
              <a:t>indicates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 one can generate any backscatter waveforms by changing</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only the amplitude of their in-phase and quadrature components.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Accordingly,</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 transform the sophisticated</a:t>
            </a:r>
            <a:r>
              <a:rPr lang="en-US" altLang="zh-CN" sz="1200" kern="1200" baseline="0" dirty="0" smtClean="0">
                <a:solidFill>
                  <a:schemeClr val="tx1"/>
                </a:solidFill>
                <a:effectLst/>
                <a:latin typeface="+mn-lt"/>
                <a:ea typeface="+mn-ea"/>
                <a:cs typeface="+mn-cs"/>
              </a:rPr>
              <a:t> impedance modulation into</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the resistive-only load control.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12</a:t>
            </a:fld>
            <a:endParaRPr lang="zh-CN" altLang="en-US"/>
          </a:p>
        </p:txBody>
      </p:sp>
    </p:spTree>
    <p:extLst>
      <p:ext uri="{BB962C8B-B14F-4D97-AF65-F5344CB8AC3E}">
        <p14:creationId xmlns:p14="http://schemas.microsoft.com/office/powerpoint/2010/main" val="10779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Based on the above observation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en-US" altLang="zh-CN" sz="1200" kern="1200" baseline="0" dirty="0" smtClean="0">
                <a:solidFill>
                  <a:schemeClr val="tx1"/>
                </a:solidFill>
                <a:effectLst/>
                <a:latin typeface="+mn-lt"/>
                <a:ea typeface="+mn-ea"/>
                <a:cs typeface="+mn-cs"/>
              </a:rPr>
              <a:t> next question is how to build the circuit to control </a:t>
            </a:r>
            <a:r>
              <a:rPr lang="en-US" altLang="zh-CN" sz="1200" kern="1200" dirty="0" smtClean="0">
                <a:solidFill>
                  <a:schemeClr val="tx1"/>
                </a:solidFill>
                <a:effectLst/>
                <a:latin typeface="+mn-lt"/>
                <a:ea typeface="+mn-ea"/>
                <a:cs typeface="+mn-cs"/>
              </a:rPr>
              <a:t>the amplitude of the</a:t>
            </a:r>
            <a:r>
              <a:rPr lang="en-US" altLang="zh-CN"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i</a:t>
            </a:r>
            <a:r>
              <a:rPr lang="en-US" altLang="zh-CN" sz="1200" kern="1200" baseline="0" dirty="0" smtClean="0">
                <a:solidFill>
                  <a:schemeClr val="tx1"/>
                </a:solidFill>
                <a:effectLst/>
                <a:latin typeface="+mn-lt"/>
                <a:ea typeface="+mn-ea"/>
                <a:cs typeface="+mn-cs"/>
              </a:rPr>
              <a:t>-path and</a:t>
            </a:r>
            <a:r>
              <a:rPr lang="en-US" altLang="zh-CN" sz="1200" kern="1200" dirty="0" smtClean="0">
                <a:solidFill>
                  <a:schemeClr val="tx1"/>
                </a:solidFill>
                <a:effectLst/>
                <a:latin typeface="+mn-lt"/>
                <a:ea typeface="+mn-ea"/>
                <a:cs typeface="+mn-cs"/>
              </a:rPr>
              <a:t> the</a:t>
            </a:r>
            <a:r>
              <a:rPr lang="en-US" altLang="zh-CN" sz="1200" kern="1200" baseline="0" dirty="0" smtClean="0">
                <a:solidFill>
                  <a:schemeClr val="tx1"/>
                </a:solidFill>
                <a:effectLst/>
                <a:latin typeface="+mn-lt"/>
                <a:ea typeface="+mn-ea"/>
                <a:cs typeface="+mn-cs"/>
              </a:rPr>
              <a:t> Q-path</a:t>
            </a:r>
            <a:r>
              <a:rPr lang="en-US" altLang="zh-CN"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dirty="0" smtClean="0"/>
          </a:p>
          <a:p>
            <a:r>
              <a:rPr lang="en-US" altLang="zh-CN" dirty="0" smtClean="0"/>
              <a:t>The</a:t>
            </a:r>
            <a:r>
              <a:rPr lang="en-US" altLang="zh-CN" baseline="0" dirty="0" smtClean="0"/>
              <a:t> t</a:t>
            </a:r>
            <a:r>
              <a:rPr lang="en-US" altLang="zh-CN" dirty="0" smtClean="0"/>
              <a:t>raditional QAM transmitter</a:t>
            </a:r>
            <a:r>
              <a:rPr lang="en-US" altLang="zh-CN" baseline="0" dirty="0" smtClean="0"/>
              <a:t> uses the local oscillator, mixer, and DAC</a:t>
            </a:r>
            <a:r>
              <a:rPr lang="en-US" altLang="zh-CN" sz="1200" kern="1200" dirty="0" smtClean="0">
                <a:solidFill>
                  <a:schemeClr val="tx1"/>
                </a:solidFill>
                <a:effectLst/>
                <a:latin typeface="+mn-lt"/>
                <a:ea typeface="+mn-ea"/>
                <a:cs typeface="+mn-cs"/>
              </a:rPr>
              <a:t>. However, these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operations are power-intensive.</a:t>
            </a:r>
            <a:r>
              <a:rPr lang="en-US" altLang="zh-CN" sz="1200" kern="1200" baseline="0" dirty="0" smtClean="0">
                <a:solidFill>
                  <a:schemeClr val="tx1"/>
                </a:solidFill>
                <a:effectLst/>
                <a:latin typeface="+mn-lt"/>
                <a:ea typeface="+mn-ea"/>
                <a:cs typeface="+mn-cs"/>
              </a:rPr>
              <a:t> </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So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en-US" altLang="zh-CN" sz="1200" kern="1200" baseline="0" dirty="0" smtClean="0">
                <a:solidFill>
                  <a:schemeClr val="tx1"/>
                </a:solidFill>
                <a:effectLst/>
                <a:latin typeface="+mn-lt"/>
                <a:ea typeface="+mn-ea"/>
                <a:cs typeface="+mn-cs"/>
              </a:rPr>
              <a:t> traditional QAM transmitter design </a:t>
            </a:r>
            <a:r>
              <a:rPr lang="en-US" altLang="zh-CN" sz="1200" kern="1200" dirty="0" smtClean="0">
                <a:solidFill>
                  <a:schemeClr val="tx1"/>
                </a:solidFill>
                <a:effectLst/>
                <a:latin typeface="+mn-lt"/>
                <a:ea typeface="+mn-ea"/>
                <a:cs typeface="+mn-cs"/>
              </a:rPr>
              <a:t>is ill-suited</a:t>
            </a:r>
            <a:r>
              <a:rPr lang="pt-BR" altLang="zh-CN" sz="1200" kern="1200" dirty="0" smtClean="0">
                <a:solidFill>
                  <a:schemeClr val="tx1"/>
                </a:solidFill>
                <a:effectLst/>
                <a:latin typeface="+mn-lt"/>
                <a:ea typeface="+mn-ea"/>
                <a:cs typeface="+mn-cs"/>
              </a:rPr>
              <a:t> [</a:t>
            </a:r>
            <a:r>
              <a:rPr lang="pt-BR" altLang="zh-CN" sz="1200" kern="1200" dirty="0" err="1" smtClean="0">
                <a:solidFill>
                  <a:schemeClr val="tx1"/>
                </a:solidFill>
                <a:effectLst/>
                <a:latin typeface="+mn-lt"/>
                <a:ea typeface="+mn-ea"/>
                <a:cs typeface="+mn-cs"/>
              </a:rPr>
              <a:t>ɪl</a:t>
            </a:r>
            <a:r>
              <a:rPr lang="pt-BR" altLang="zh-CN" sz="1200" kern="1200" dirty="0" smtClean="0">
                <a:solidFill>
                  <a:schemeClr val="tx1"/>
                </a:solidFill>
                <a:effectLst/>
                <a:latin typeface="+mn-lt"/>
                <a:ea typeface="+mn-ea"/>
                <a:cs typeface="+mn-cs"/>
              </a:rPr>
              <a:t> ˈ</a:t>
            </a:r>
            <a:r>
              <a:rPr lang="pt-BR" altLang="zh-CN" sz="1200" kern="1200" dirty="0" err="1" smtClean="0">
                <a:solidFill>
                  <a:schemeClr val="tx1"/>
                </a:solidFill>
                <a:effectLst/>
                <a:latin typeface="+mn-lt"/>
                <a:ea typeface="+mn-ea"/>
                <a:cs typeface="+mn-cs"/>
              </a:rPr>
              <a:t>suːtɪd</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for the backscatter tag.</a:t>
            </a: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9470CB1-32F2-4EFE-BEE9-BFFD28E2B577}" type="slidenum">
              <a:rPr lang="zh-CN" altLang="en-US" smtClean="0"/>
              <a:t>13</a:t>
            </a:fld>
            <a:endParaRPr lang="zh-CN" altLang="en-US"/>
          </a:p>
        </p:txBody>
      </p:sp>
    </p:spTree>
    <p:extLst>
      <p:ext uri="{BB962C8B-B14F-4D97-AF65-F5344CB8AC3E}">
        <p14:creationId xmlns:p14="http://schemas.microsoft.com/office/powerpoint/2010/main" val="174420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How</a:t>
            </a:r>
            <a:r>
              <a:rPr lang="en-US" altLang="zh-CN" baseline="0" dirty="0" smtClean="0"/>
              <a:t> to modulate the </a:t>
            </a:r>
            <a:r>
              <a:rPr lang="en-US" altLang="zh-CN" sz="1200" kern="1200" dirty="0" smtClean="0">
                <a:solidFill>
                  <a:schemeClr val="tx1"/>
                </a:solidFill>
                <a:effectLst/>
                <a:latin typeface="+mn-lt"/>
                <a:ea typeface="+mn-ea"/>
                <a:cs typeface="+mn-cs"/>
              </a:rPr>
              <a:t>amplitude of</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I-path and Q-path while retaining the low-power nature of backscatter radio?</a:t>
            </a:r>
          </a:p>
          <a:p>
            <a:r>
              <a:rPr lang="en-US" altLang="zh-CN" sz="1200" kern="1200" dirty="0" smtClean="0">
                <a:solidFill>
                  <a:schemeClr val="tx1"/>
                </a:solidFill>
                <a:effectLst/>
                <a:latin typeface="+mn-lt"/>
                <a:ea typeface="+mn-ea"/>
                <a:cs typeface="+mn-cs"/>
              </a:rPr>
              <a:t>To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answer this question, we leverage a passive RF splitter.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As you can see, </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the carrier signal</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first goes through an impedance matching circuit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 guarantee most of their energy absorbed by the antenna. </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Next, we</a:t>
            </a:r>
          </a:p>
          <a:p>
            <a:r>
              <a:rPr lang="en-US" altLang="zh-CN" sz="1200" kern="1200" dirty="0" smtClean="0">
                <a:solidFill>
                  <a:schemeClr val="tx1"/>
                </a:solidFill>
                <a:effectLst/>
                <a:latin typeface="+mn-lt"/>
                <a:ea typeface="+mn-ea"/>
                <a:cs typeface="+mn-cs"/>
              </a:rPr>
              <a:t>get two copies of the carrier signal by passing 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through a passive</a:t>
            </a:r>
            <a:r>
              <a:rPr lang="en-US" altLang="zh-CN" sz="1200" kern="1200" baseline="0" dirty="0" smtClean="0">
                <a:solidFill>
                  <a:schemeClr val="tx1"/>
                </a:solidFill>
                <a:effectLst/>
                <a:latin typeface="+mn-lt"/>
                <a:ea typeface="+mn-ea"/>
                <a:cs typeface="+mn-cs"/>
              </a:rPr>
              <a:t> power </a:t>
            </a:r>
            <a:r>
              <a:rPr lang="en-US" altLang="zh-CN" sz="1200" kern="1200" dirty="0" smtClean="0">
                <a:solidFill>
                  <a:schemeClr val="tx1"/>
                </a:solidFill>
                <a:effectLst/>
                <a:latin typeface="+mn-lt"/>
                <a:ea typeface="+mn-ea"/>
                <a:cs typeface="+mn-cs"/>
              </a:rPr>
              <a:t>splitter. </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These two signal copies propagate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along two separate paths. We add a delay line to one of the paths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 shift the phase of the signal.</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r>
              <a:rPr lang="en-US" altLang="zh-CN" sz="1200" kern="1200" baseline="0" dirty="0" smtClean="0">
                <a:solidFill>
                  <a:schemeClr val="tx1"/>
                </a:solidFill>
                <a:effectLst/>
                <a:latin typeface="+mn-lt"/>
                <a:ea typeface="+mn-ea"/>
                <a:cs typeface="+mn-cs"/>
              </a:rPr>
              <a:t> </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To modulate the signal power along these two paths, we connect</a:t>
            </a:r>
          </a:p>
          <a:p>
            <a:r>
              <a:rPr lang="en-US" altLang="zh-CN" sz="1200" kern="1200" dirty="0" smtClean="0">
                <a:solidFill>
                  <a:schemeClr val="tx1"/>
                </a:solidFill>
                <a:effectLst/>
                <a:latin typeface="+mn-lt"/>
                <a:ea typeface="+mn-ea"/>
                <a:cs typeface="+mn-cs"/>
              </a:rPr>
              <a:t>each path to a MOSFET transistor.</a:t>
            </a:r>
          </a:p>
          <a:p>
            <a:r>
              <a:rPr lang="en-US" altLang="zh-CN" sz="1200" kern="1200" dirty="0" smtClean="0">
                <a:solidFill>
                  <a:schemeClr val="tx1"/>
                </a:solidFill>
                <a:effectLst/>
                <a:latin typeface="+mn-lt"/>
                <a:ea typeface="+mn-ea"/>
                <a:cs typeface="+mn-cs"/>
              </a:rPr>
              <a:t>Evidently, as we increase the bias voltage</a:t>
            </a:r>
            <a:r>
              <a:rPr lang="pt-BR" altLang="zh-CN" sz="1200" kern="1200" dirty="0" smtClean="0">
                <a:solidFill>
                  <a:schemeClr val="tx1"/>
                </a:solidFill>
                <a:effectLst/>
                <a:latin typeface="+mn-lt"/>
                <a:ea typeface="+mn-ea"/>
                <a:cs typeface="+mn-cs"/>
              </a:rPr>
              <a:t> [ˈ</a:t>
            </a:r>
            <a:r>
              <a:rPr lang="pt-BR" altLang="zh-CN" sz="1200" kern="1200" dirty="0" err="1" smtClean="0">
                <a:solidFill>
                  <a:schemeClr val="tx1"/>
                </a:solidFill>
                <a:effectLst/>
                <a:latin typeface="+mn-lt"/>
                <a:ea typeface="+mn-ea"/>
                <a:cs typeface="+mn-cs"/>
              </a:rPr>
              <a:t>voʊltɪdʒ</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load impedance of this transistor drops, which</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will change the reflected signal.</a:t>
            </a: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Specifically, this Figure shows the schematic of this circuit design.</a:t>
            </a: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9470CB1-32F2-4EFE-BEE9-BFFD28E2B577}" type="slidenum">
              <a:rPr lang="zh-CN" altLang="en-US" smtClean="0"/>
              <a:t>14</a:t>
            </a:fld>
            <a:endParaRPr lang="zh-CN" altLang="en-US"/>
          </a:p>
        </p:txBody>
      </p:sp>
    </p:spTree>
    <p:extLst>
      <p:ext uri="{BB962C8B-B14F-4D97-AF65-F5344CB8AC3E}">
        <p14:creationId xmlns:p14="http://schemas.microsoft.com/office/powerpoint/2010/main" val="424795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To better understand</a:t>
            </a:r>
            <a:r>
              <a:rPr lang="en-US" altLang="zh-CN" sz="1200" kern="1200" baseline="0" dirty="0" smtClean="0">
                <a:solidFill>
                  <a:schemeClr val="tx1"/>
                </a:solidFill>
                <a:effectLst/>
                <a:latin typeface="+mn-lt"/>
                <a:ea typeface="+mn-ea"/>
                <a:cs typeface="+mn-cs"/>
              </a:rPr>
              <a:t> the load impedance modulation</a:t>
            </a:r>
            <a:r>
              <a:rPr lang="en-US" altLang="zh-CN" sz="1200" kern="1200" dirty="0" smtClean="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we sweep the bias voltage and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plot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impedance of the backscatter radio in the Smith chart.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As</a:t>
            </a:r>
            <a:r>
              <a:rPr lang="en-US" altLang="zh-CN" sz="1200" kern="1200" baseline="0" dirty="0" smtClean="0">
                <a:solidFill>
                  <a:schemeClr val="tx1"/>
                </a:solidFill>
                <a:effectLst/>
                <a:latin typeface="+mn-lt"/>
                <a:ea typeface="+mn-ea"/>
                <a:cs typeface="+mn-cs"/>
              </a:rPr>
              <a:t> you can see in this figure, t</a:t>
            </a:r>
            <a:r>
              <a:rPr lang="en-US" altLang="zh-CN" sz="1200" kern="1200" dirty="0" smtClean="0">
                <a:solidFill>
                  <a:schemeClr val="tx1"/>
                </a:solidFill>
                <a:effectLst/>
                <a:latin typeface="+mn-lt"/>
                <a:ea typeface="+mn-ea"/>
                <a:cs typeface="+mn-cs"/>
              </a:rPr>
              <a:t>he dashed points in blue represent a set of</a:t>
            </a:r>
            <a:r>
              <a:rPr lang="en-US" altLang="zh-CN" sz="1200" kern="1200" baseline="0" dirty="0" smtClean="0">
                <a:solidFill>
                  <a:schemeClr val="tx1"/>
                </a:solidFill>
                <a:effectLst/>
                <a:latin typeface="+mn-lt"/>
                <a:ea typeface="+mn-ea"/>
                <a:cs typeface="+mn-cs"/>
              </a:rPr>
              <a:t> reflection coefficients</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W</a:t>
            </a:r>
            <a:r>
              <a:rPr lang="en-US" altLang="zh-CN" sz="1200" kern="1200" dirty="0" smtClean="0">
                <a:solidFill>
                  <a:schemeClr val="tx1"/>
                </a:solidFill>
                <a:effectLst/>
                <a:latin typeface="+mn-lt"/>
                <a:ea typeface="+mn-ea"/>
                <a:cs typeface="+mn-cs"/>
              </a:rPr>
              <a:t>e term the coverage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area of these dashed </a:t>
            </a:r>
            <a:r>
              <a:rPr lang="pt-BR" altLang="zh-CN" sz="1200" kern="1200" dirty="0" smtClean="0">
                <a:solidFill>
                  <a:schemeClr val="tx1"/>
                </a:solidFill>
                <a:effectLst/>
                <a:latin typeface="+mn-lt"/>
                <a:ea typeface="+mn-ea"/>
                <a:cs typeface="+mn-cs"/>
              </a:rPr>
              <a:t> [</a:t>
            </a:r>
            <a:r>
              <a:rPr lang="pt-BR" altLang="zh-CN" sz="1200" kern="1200" dirty="0" err="1" smtClean="0">
                <a:solidFill>
                  <a:schemeClr val="tx1"/>
                </a:solidFill>
                <a:effectLst/>
                <a:latin typeface="+mn-lt"/>
                <a:ea typeface="+mn-ea"/>
                <a:cs typeface="+mn-cs"/>
              </a:rPr>
              <a:t>dæʃt</a:t>
            </a:r>
            <a:r>
              <a:rPr lang="pt-BR"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 points as the modulation space of this backscatter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radio. </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Each reflection</a:t>
            </a:r>
            <a:r>
              <a:rPr lang="en-US" altLang="zh-CN" sz="1200" kern="1200" baseline="0" dirty="0" smtClean="0">
                <a:solidFill>
                  <a:schemeClr val="tx1"/>
                </a:solidFill>
                <a:effectLst/>
                <a:latin typeface="+mn-lt"/>
                <a:ea typeface="+mn-ea"/>
                <a:cs typeface="+mn-cs"/>
              </a:rPr>
              <a:t> coefficient </a:t>
            </a:r>
            <a:r>
              <a:rPr lang="en-US" altLang="zh-CN" sz="1200" kern="1200" dirty="0" smtClean="0">
                <a:solidFill>
                  <a:schemeClr val="tx1"/>
                </a:solidFill>
                <a:effectLst/>
                <a:latin typeface="+mn-lt"/>
                <a:ea typeface="+mn-ea"/>
                <a:cs typeface="+mn-cs"/>
              </a:rPr>
              <a:t>represents the amplitude and phase of the </a:t>
            </a:r>
            <a:r>
              <a:rPr lang="en-US" altLang="zh-CN" sz="1200" kern="1200" dirty="0" err="1" smtClean="0">
                <a:solidFill>
                  <a:schemeClr val="tx1"/>
                </a:solidFill>
                <a:effectLst/>
                <a:latin typeface="+mn-lt"/>
                <a:ea typeface="+mn-ea"/>
                <a:cs typeface="+mn-cs"/>
              </a:rPr>
              <a:t>backsatter</a:t>
            </a:r>
            <a:r>
              <a:rPr lang="en-US" altLang="zh-CN" sz="1200" kern="1200" dirty="0" smtClean="0">
                <a:solidFill>
                  <a:schemeClr val="tx1"/>
                </a:solidFill>
                <a:effectLst/>
                <a:latin typeface="+mn-lt"/>
                <a:ea typeface="+mn-ea"/>
                <a:cs typeface="+mn-cs"/>
              </a:rPr>
              <a:t> signal.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So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load impedance modulation circuit allows RF-Transformer</a:t>
            </a:r>
          </a:p>
          <a:p>
            <a:r>
              <a:rPr lang="en-US" altLang="zh-CN" sz="1200" kern="1200" dirty="0" smtClean="0">
                <a:solidFill>
                  <a:schemeClr val="tx1"/>
                </a:solidFill>
                <a:effectLst/>
                <a:latin typeface="+mn-lt"/>
                <a:ea typeface="+mn-ea"/>
                <a:cs typeface="+mn-cs"/>
              </a:rPr>
              <a:t>to generate any type of amplitude-modulated and phase-modulated backscatter signals.</a:t>
            </a:r>
          </a:p>
          <a:p>
            <a:r>
              <a:rPr lang="en-US" altLang="zh-CN" sz="1200" kern="1200" dirty="0" smtClean="0">
                <a:solidFill>
                  <a:schemeClr val="tx1"/>
                </a:solidFill>
                <a:effectLst/>
                <a:latin typeface="+mn-lt"/>
                <a:ea typeface="+mn-ea"/>
                <a:cs typeface="+mn-cs"/>
              </a:rPr>
              <a:t>So We next will explain how to generate frequency-modulated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signals by using this design.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15</a:t>
            </a:fld>
            <a:endParaRPr lang="zh-CN" altLang="en-US"/>
          </a:p>
        </p:txBody>
      </p:sp>
    </p:spTree>
    <p:extLst>
      <p:ext uri="{BB962C8B-B14F-4D97-AF65-F5344CB8AC3E}">
        <p14:creationId xmlns:p14="http://schemas.microsoft.com/office/powerpoint/2010/main" val="279701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take LoRa as an example. </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Each LoRa symbol is represented</a:t>
            </a:r>
          </a:p>
          <a:p>
            <a:r>
              <a:rPr lang="en-US" altLang="zh-CN" sz="1200" kern="1200" dirty="0" smtClean="0">
                <a:solidFill>
                  <a:schemeClr val="tx1"/>
                </a:solidFill>
                <a:effectLst/>
                <a:latin typeface="+mn-lt"/>
                <a:ea typeface="+mn-ea"/>
                <a:cs typeface="+mn-cs"/>
              </a:rPr>
              <a:t>by a chirp whose frequency changes linearly </a:t>
            </a:r>
            <a:r>
              <a:rPr lang="pt-BR" altLang="zh-CN" sz="1200" kern="1200" dirty="0" smtClean="0">
                <a:solidFill>
                  <a:schemeClr val="tx1"/>
                </a:solidFill>
                <a:effectLst/>
                <a:latin typeface="+mn-lt"/>
                <a:ea typeface="+mn-ea"/>
                <a:cs typeface="+mn-cs"/>
              </a:rPr>
              <a:t> [ˈ</a:t>
            </a:r>
            <a:r>
              <a:rPr lang="pt-BR" altLang="zh-CN" sz="1200" kern="1200" dirty="0" err="1" smtClean="0">
                <a:solidFill>
                  <a:schemeClr val="tx1"/>
                </a:solidFill>
                <a:effectLst/>
                <a:latin typeface="+mn-lt"/>
                <a:ea typeface="+mn-ea"/>
                <a:cs typeface="+mn-cs"/>
              </a:rPr>
              <a:t>lɪniərli</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over time.</a:t>
            </a:r>
          </a:p>
          <a:p>
            <a:r>
              <a:rPr lang="en-US" altLang="zh-CN" sz="1200" kern="120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 understandable</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 the frequency of a LoRa symbol</a:t>
            </a:r>
          </a:p>
          <a:p>
            <a:r>
              <a:rPr lang="en-US" altLang="zh-CN" sz="1200" kern="1200" dirty="0" smtClean="0">
                <a:solidFill>
                  <a:schemeClr val="tx1"/>
                </a:solidFill>
                <a:effectLst/>
                <a:latin typeface="+mn-lt"/>
                <a:ea typeface="+mn-ea"/>
                <a:cs typeface="+mn-cs"/>
              </a:rPr>
              <a:t>can be derived </a:t>
            </a:r>
            <a:r>
              <a:rPr lang="pt-BR" altLang="zh-CN" sz="1200" kern="1200" dirty="0" smtClean="0">
                <a:solidFill>
                  <a:schemeClr val="tx1"/>
                </a:solidFill>
                <a:effectLst/>
                <a:latin typeface="+mn-lt"/>
                <a:ea typeface="+mn-ea"/>
                <a:cs typeface="+mn-cs"/>
              </a:rPr>
              <a:t>[</a:t>
            </a:r>
            <a:r>
              <a:rPr lang="pt-BR" altLang="zh-CN" sz="1200" kern="1200" dirty="0" err="1" smtClean="0">
                <a:solidFill>
                  <a:schemeClr val="tx1"/>
                </a:solidFill>
                <a:effectLst/>
                <a:latin typeface="+mn-lt"/>
                <a:ea typeface="+mn-ea"/>
                <a:cs typeface="+mn-cs"/>
              </a:rPr>
              <a:t>dɪˈraɪvd</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by the phase changing rate. </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Accordingly, The frequency modulated signal can be transformed into the phase modulated signal.</a:t>
            </a:r>
          </a:p>
          <a:p>
            <a:r>
              <a:rPr lang="en-US" altLang="zh-CN" sz="1200" kern="1200" dirty="0" smtClean="0">
                <a:solidFill>
                  <a:schemeClr val="tx1"/>
                </a:solidFill>
                <a:effectLst/>
                <a:latin typeface="+mn-lt"/>
                <a:ea typeface="+mn-ea"/>
                <a:cs typeface="+mn-cs"/>
              </a:rPr>
              <a:t> </a:t>
            </a:r>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16</a:t>
            </a:fld>
            <a:endParaRPr lang="zh-CN" altLang="en-US"/>
          </a:p>
        </p:txBody>
      </p:sp>
    </p:spTree>
    <p:extLst>
      <p:ext uri="{BB962C8B-B14F-4D97-AF65-F5344CB8AC3E}">
        <p14:creationId xmlns:p14="http://schemas.microsoft.com/office/powerpoint/2010/main" val="157742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Let’s review the modulation space we</a:t>
            </a:r>
            <a:r>
              <a:rPr lang="en-US" altLang="zh-CN" sz="1200" kern="1200" baseline="0" dirty="0" smtClean="0">
                <a:solidFill>
                  <a:schemeClr val="tx1"/>
                </a:solidFill>
                <a:effectLst/>
                <a:latin typeface="+mn-lt"/>
                <a:ea typeface="+mn-ea"/>
                <a:cs typeface="+mn-cs"/>
              </a:rPr>
              <a:t> mentioned.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There are a set of reflection coefficients represented by the dashed points.</a:t>
            </a:r>
            <a:r>
              <a:rPr lang="zh-CN" altLang="en-US" sz="1200" kern="1200" dirty="0" smtClean="0">
                <a:solidFill>
                  <a:schemeClr val="tx1"/>
                </a:solidFill>
                <a:effectLst/>
                <a:latin typeface="+mn-lt"/>
                <a:ea typeface="+mn-ea"/>
                <a:cs typeface="+mn-cs"/>
              </a:rPr>
              <a:t> （点）</a:t>
            </a:r>
            <a:r>
              <a:rPr lang="en-US" altLang="zh-CN" sz="1200" kern="1200" baseline="0" dirty="0" smtClean="0">
                <a:solidFill>
                  <a:schemeClr val="tx1"/>
                </a:solidFill>
                <a:effectLst/>
                <a:latin typeface="+mn-lt"/>
                <a:ea typeface="+mn-ea"/>
                <a:cs typeface="+mn-cs"/>
              </a:rPr>
              <a:t>However, in order to </a:t>
            </a:r>
            <a:r>
              <a:rPr lang="en-US" altLang="zh-CN" sz="1200" kern="1200" dirty="0" smtClean="0">
                <a:solidFill>
                  <a:schemeClr val="tx1"/>
                </a:solidFill>
                <a:effectLst/>
                <a:latin typeface="+mn-lt"/>
                <a:ea typeface="+mn-ea"/>
                <a:cs typeface="+mn-cs"/>
              </a:rPr>
              <a:t>guarantee the continuity </a:t>
            </a:r>
            <a:r>
              <a:rPr lang="pt-BR" altLang="zh-CN" sz="1200" kern="1200" dirty="0" smtClean="0">
                <a:solidFill>
                  <a:schemeClr val="tx1"/>
                </a:solidFill>
                <a:effectLst/>
                <a:latin typeface="+mn-lt"/>
                <a:ea typeface="+mn-ea"/>
                <a:cs typeface="+mn-cs"/>
              </a:rPr>
              <a:t>[ˌ</a:t>
            </a:r>
            <a:r>
              <a:rPr lang="pt-BR" altLang="zh-CN" sz="1200" kern="1200" dirty="0" err="1" smtClean="0">
                <a:solidFill>
                  <a:schemeClr val="tx1"/>
                </a:solidFill>
                <a:effectLst/>
                <a:latin typeface="+mn-lt"/>
                <a:ea typeface="+mn-ea"/>
                <a:cs typeface="+mn-cs"/>
              </a:rPr>
              <a:t>kɑːntɪˈnuːəti</a:t>
            </a:r>
            <a:r>
              <a:rPr lang="pt-BR"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 the amplitude over the entire phase space,</a:t>
            </a:r>
          </a:p>
          <a:p>
            <a:r>
              <a:rPr lang="en-US" altLang="zh-CN" sz="1200" kern="1200" dirty="0" smtClean="0">
                <a:solidFill>
                  <a:schemeClr val="tx1"/>
                </a:solidFill>
                <a:effectLst/>
                <a:latin typeface="+mn-lt"/>
                <a:ea typeface="+mn-ea"/>
                <a:cs typeface="+mn-cs"/>
              </a:rPr>
              <a:t>the effective modulation space of this radio will shrink to a circular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area, </a:t>
            </a:r>
            <a:r>
              <a:rPr lang="en-US" altLang="zh-CN" sz="1200" kern="1200" baseline="0" dirty="0" smtClean="0">
                <a:solidFill>
                  <a:schemeClr val="tx1"/>
                </a:solidFill>
                <a:effectLst/>
                <a:latin typeface="+mn-lt"/>
                <a:ea typeface="+mn-ea"/>
                <a:cs typeface="+mn-cs"/>
              </a:rPr>
              <a:t>the </a:t>
            </a:r>
            <a:r>
              <a:rPr lang="en-US" altLang="zh-CN" sz="1200" kern="1200" dirty="0" smtClean="0">
                <a:solidFill>
                  <a:schemeClr val="tx1"/>
                </a:solidFill>
                <a:effectLst/>
                <a:latin typeface="+mn-lt"/>
                <a:ea typeface="+mn-ea"/>
                <a:cs typeface="+mn-cs"/>
              </a:rPr>
              <a:t>area in orange in this figure.</a:t>
            </a:r>
          </a:p>
          <a:p>
            <a:r>
              <a:rPr lang="en-US" altLang="zh-CN" sz="1200" kern="1200" dirty="0" smtClean="0">
                <a:solidFill>
                  <a:schemeClr val="tx1"/>
                </a:solidFill>
                <a:effectLst/>
                <a:latin typeface="+mn-lt"/>
                <a:ea typeface="+mn-ea"/>
                <a:cs typeface="+mn-cs"/>
              </a:rPr>
              <a:t>This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indicates that the backscattered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signals tend to be weak and their communication range will suffer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accordingly.</a:t>
            </a:r>
          </a:p>
          <a:p>
            <a:r>
              <a:rPr lang="en-US" altLang="zh-CN" sz="1200" kern="1200" dirty="0" smtClean="0">
                <a:solidFill>
                  <a:schemeClr val="tx1"/>
                </a:solidFill>
                <a:effectLst/>
                <a:latin typeface="+mn-lt"/>
                <a:ea typeface="+mn-ea"/>
                <a:cs typeface="+mn-cs"/>
              </a:rPr>
              <a:t>So We design a matching</a:t>
            </a:r>
            <a:r>
              <a:rPr lang="en-US" altLang="zh-CN" sz="1200" kern="1200" baseline="0" dirty="0" smtClean="0">
                <a:solidFill>
                  <a:schemeClr val="tx1"/>
                </a:solidFill>
                <a:effectLst/>
                <a:latin typeface="+mn-lt"/>
                <a:ea typeface="+mn-ea"/>
                <a:cs typeface="+mn-cs"/>
              </a:rPr>
              <a:t> c</a:t>
            </a:r>
            <a:r>
              <a:rPr lang="en-US" altLang="zh-CN" sz="1200" kern="1200" dirty="0" smtClean="0">
                <a:solidFill>
                  <a:schemeClr val="tx1"/>
                </a:solidFill>
                <a:effectLst/>
                <a:latin typeface="+mn-lt"/>
                <a:ea typeface="+mn-ea"/>
                <a:cs typeface="+mn-cs"/>
              </a:rPr>
              <a:t>ircuit to</a:t>
            </a:r>
            <a:r>
              <a:rPr lang="en-US" altLang="zh-CN" sz="1200" kern="1200" baseline="0" dirty="0" smtClean="0">
                <a:solidFill>
                  <a:schemeClr val="tx1"/>
                </a:solidFill>
                <a:effectLst/>
                <a:latin typeface="+mn-lt"/>
                <a:ea typeface="+mn-ea"/>
                <a:cs typeface="+mn-cs"/>
              </a:rPr>
              <a:t> optimize the </a:t>
            </a:r>
            <a:r>
              <a:rPr lang="en-US" altLang="zh-CN" sz="1200" kern="1200" dirty="0" smtClean="0">
                <a:solidFill>
                  <a:schemeClr val="tx1"/>
                </a:solidFill>
                <a:effectLst/>
                <a:latin typeface="+mn-lt"/>
                <a:ea typeface="+mn-ea"/>
                <a:cs typeface="+mn-cs"/>
              </a:rPr>
              <a:t>modulation space.</a:t>
            </a:r>
          </a:p>
          <a:p>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)Following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design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principles, we add capacitors in series </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 (</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modulation space will be rotated counterclockwise.</a:t>
            </a:r>
          </a:p>
          <a:p>
            <a:r>
              <a:rPr lang="en-US" altLang="zh-CN" sz="1200" kern="1200" dirty="0" smtClean="0">
                <a:solidFill>
                  <a:schemeClr val="tx1"/>
                </a:solidFill>
                <a:effectLst/>
                <a:latin typeface="+mn-lt"/>
                <a:ea typeface="+mn-ea"/>
                <a:cs typeface="+mn-cs"/>
              </a:rPr>
              <a:t>Compared to the initial modulation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space, we can see the effective modulation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space becomes significantly</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larger. </a:t>
            </a:r>
          </a:p>
          <a:p>
            <a:r>
              <a:rPr lang="en-US" altLang="zh-CN" sz="1200" kern="1200" dirty="0" smtClean="0">
                <a:solidFill>
                  <a:schemeClr val="tx1"/>
                </a:solidFill>
                <a:effectLst/>
                <a:latin typeface="+mn-lt"/>
                <a:ea typeface="+mn-ea"/>
                <a:cs typeface="+mn-cs"/>
              </a:rPr>
              <a:t>This allows RF-Transformer to generate different types of</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backscatter signals without sacrificing too much of communication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9470CB1-32F2-4EFE-BEE9-BFFD28E2B577}" type="slidenum">
              <a:rPr lang="zh-CN" altLang="en-US" smtClean="0"/>
              <a:t>17</a:t>
            </a:fld>
            <a:endParaRPr lang="zh-CN" altLang="en-US"/>
          </a:p>
        </p:txBody>
      </p:sp>
    </p:spTree>
    <p:extLst>
      <p:ext uri="{BB962C8B-B14F-4D97-AF65-F5344CB8AC3E}">
        <p14:creationId xmlns:p14="http://schemas.microsoft.com/office/powerpoint/2010/main" val="2096342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above is the design of RF-Transformer.</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Next,</a:t>
            </a:r>
            <a:r>
              <a:rPr lang="en-US" altLang="zh-CN" baseline="0" dirty="0" smtClean="0"/>
              <a:t> we introduce the implementation and evaluation.</a:t>
            </a:r>
            <a:endParaRPr lang="en-US" altLang="zh-CN" dirty="0" smtClean="0"/>
          </a:p>
        </p:txBody>
      </p:sp>
      <p:sp>
        <p:nvSpPr>
          <p:cNvPr id="4" name="灯片编号占位符 3"/>
          <p:cNvSpPr>
            <a:spLocks noGrp="1"/>
          </p:cNvSpPr>
          <p:nvPr>
            <p:ph type="sldNum" sz="quarter" idx="5"/>
          </p:nvPr>
        </p:nvSpPr>
        <p:spPr/>
        <p:txBody>
          <a:bodyPr/>
          <a:lstStyle/>
          <a:p>
            <a:fld id="{D63BFB74-5F40-47A0-AFB9-21B8BA5905B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6153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Our backscatter tag consists of a RF front-end and a micro-processor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unit.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conduct field studies to evaluate the performance of RF-Transformer on generating different types of backscatter signals.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We implement the RF front-end on a PCB board by using passive</a:t>
            </a:r>
            <a:r>
              <a:rPr lang="en-US" altLang="zh-CN"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componenets</a:t>
            </a:r>
            <a:r>
              <a:rPr lang="en-US" altLang="zh-CN"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micro-processor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unit is used to control the bias voltage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 the </a:t>
            </a:r>
            <a:r>
              <a:rPr lang="en-US" altLang="zh-CN" sz="1200" dirty="0" smtClean="0">
                <a:solidFill>
                  <a:prstClr val="black"/>
                </a:solidFill>
                <a:latin typeface="Times New Roman" charset="0"/>
                <a:ea typeface="Times New Roman" charset="0"/>
                <a:cs typeface="Times New Roman" charset="0"/>
              </a:rPr>
              <a:t>RF transistors</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9470CB1-32F2-4EFE-BEE9-BFFD28E2B577}" type="slidenum">
              <a:rPr lang="zh-CN" altLang="en-US" smtClean="0"/>
              <a:t>19</a:t>
            </a:fld>
            <a:endParaRPr lang="zh-CN" altLang="en-US"/>
          </a:p>
        </p:txBody>
      </p:sp>
    </p:spTree>
    <p:extLst>
      <p:ext uri="{BB962C8B-B14F-4D97-AF65-F5344CB8AC3E}">
        <p14:creationId xmlns:p14="http://schemas.microsoft.com/office/powerpoint/2010/main" val="10548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The Internet</a:t>
            </a:r>
            <a:r>
              <a:rPr lang="en-US" altLang="zh-CN" sz="1200" b="0" i="0" kern="1200" baseline="0" dirty="0" smtClean="0">
                <a:solidFill>
                  <a:schemeClr val="tx1"/>
                </a:solidFill>
                <a:effectLst/>
                <a:latin typeface="+mn-lt"/>
                <a:ea typeface="+mn-ea"/>
                <a:cs typeface="+mn-cs"/>
              </a:rPr>
              <a:t> of Things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aims to networking everything</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 our physical world, 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allow them</a:t>
            </a:r>
            <a:r>
              <a:rPr lang="zh-CN" altLang="en-US" sz="1200" b="0" i="0" kern="1200" baseline="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to</a:t>
            </a:r>
            <a:r>
              <a:rPr lang="en-US" altLang="zh-CN" sz="1200" b="0" i="0" kern="1200" baseline="0" dirty="0" smtClean="0">
                <a:solidFill>
                  <a:schemeClr val="tx1"/>
                </a:solidFill>
                <a:effectLst/>
                <a:latin typeface="+mn-lt"/>
                <a:ea typeface="+mn-ea"/>
                <a:cs typeface="+mn-cs"/>
              </a:rPr>
              <a:t> be sensed or controlled remotely.</a:t>
            </a:r>
          </a:p>
          <a:p>
            <a:r>
              <a:rPr lang="en-US" altLang="zh-CN" sz="1200" b="0" i="0" kern="1200" baseline="0" dirty="0" smtClean="0">
                <a:solidFill>
                  <a:schemeClr val="tx1"/>
                </a:solidFill>
                <a:effectLst/>
                <a:latin typeface="+mn-lt"/>
                <a:ea typeface="+mn-ea"/>
                <a:cs typeface="+mn-cs"/>
              </a:rPr>
              <a:t>(</a:t>
            </a:r>
            <a:r>
              <a:rPr lang="zh-CN" altLang="en-US" sz="1200" b="0" i="0" kern="1200" baseline="0" dirty="0" smtClean="0">
                <a:solidFill>
                  <a:schemeClr val="tx1"/>
                </a:solidFill>
                <a:effectLst/>
                <a:latin typeface="+mn-lt"/>
                <a:ea typeface="+mn-ea"/>
                <a:cs typeface="+mn-cs"/>
              </a:rPr>
              <a:t>点</a:t>
            </a:r>
            <a:r>
              <a:rPr lang="en-US" altLang="zh-CN" sz="1200" b="0" i="0" kern="1200" baseline="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Backscatter promises to be an extremely low power, smaller and cheaper method to</a:t>
            </a:r>
            <a:r>
              <a:rPr lang="en-US" altLang="zh-CN" sz="1200" kern="1200" baseline="0" dirty="0" smtClean="0">
                <a:solidFill>
                  <a:schemeClr val="tx1"/>
                </a:solidFill>
                <a:effectLst/>
                <a:latin typeface="+mn-lt"/>
                <a:ea typeface="+mn-ea"/>
                <a:cs typeface="+mn-cs"/>
              </a:rPr>
              <a:t> connect everything.</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a:t>
            </a:fld>
            <a:endParaRPr lang="zh-CN" altLang="en-US"/>
          </a:p>
        </p:txBody>
      </p:sp>
    </p:spTree>
    <p:extLst>
      <p:ext uri="{BB962C8B-B14F-4D97-AF65-F5344CB8AC3E}">
        <p14:creationId xmlns:p14="http://schemas.microsoft.com/office/powerpoint/2010/main" val="1848576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For the LoRa backscatter link, we find that</a:t>
            </a:r>
          </a:p>
          <a:p>
            <a:r>
              <a:rPr lang="en-US" altLang="zh-CN" sz="1200" kern="1200" dirty="0" smtClean="0">
                <a:solidFill>
                  <a:schemeClr val="tx1"/>
                </a:solidFill>
                <a:effectLst/>
                <a:latin typeface="+mn-lt"/>
                <a:ea typeface="+mn-ea"/>
                <a:cs typeface="+mn-cs"/>
              </a:rPr>
              <a:t>The</a:t>
            </a:r>
            <a:r>
              <a:rPr lang="en-US" altLang="zh-CN" sz="1200" kern="1200" baseline="0" dirty="0" smtClean="0">
                <a:solidFill>
                  <a:schemeClr val="tx1"/>
                </a:solidFill>
                <a:effectLst/>
                <a:latin typeface="+mn-lt"/>
                <a:ea typeface="+mn-ea"/>
                <a:cs typeface="+mn-cs"/>
              </a:rPr>
              <a:t> bit error rate </a:t>
            </a:r>
            <a:r>
              <a:rPr lang="en-US" altLang="zh-CN" sz="1200" kern="1200" dirty="0" smtClean="0">
                <a:solidFill>
                  <a:schemeClr val="tx1"/>
                </a:solidFill>
                <a:effectLst/>
                <a:latin typeface="+mn-lt"/>
                <a:ea typeface="+mn-ea"/>
                <a:cs typeface="+mn-cs"/>
              </a:rPr>
              <a:t>declines with the increasing Spreading factor.</a:t>
            </a: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This expected since a higher Spreading factor improves the anti-noise</a:t>
            </a:r>
            <a:r>
              <a:rPr lang="en-US" altLang="zh-CN" sz="1200" kern="1200" baseline="0" dirty="0" smtClean="0">
                <a:solidFill>
                  <a:schemeClr val="tx1"/>
                </a:solidFill>
                <a:effectLst/>
                <a:latin typeface="+mn-lt"/>
                <a:ea typeface="+mn-ea"/>
                <a:cs typeface="+mn-cs"/>
              </a:rPr>
              <a:t> a</a:t>
            </a:r>
            <a:r>
              <a:rPr lang="en-US" altLang="zh-CN" sz="1200" kern="1200" dirty="0" smtClean="0">
                <a:solidFill>
                  <a:schemeClr val="tx1"/>
                </a:solidFill>
                <a:effectLst/>
                <a:latin typeface="+mn-lt"/>
                <a:ea typeface="+mn-ea"/>
                <a:cs typeface="+mn-cs"/>
              </a:rPr>
              <a:t>bility of LoRa signals, and thus the backscatter distance</a:t>
            </a:r>
          </a:p>
          <a:p>
            <a:r>
              <a:rPr lang="en-US" altLang="zh-CN" sz="1200" kern="1200" dirty="0" smtClean="0">
                <a:solidFill>
                  <a:schemeClr val="tx1"/>
                </a:solidFill>
                <a:effectLst/>
                <a:latin typeface="+mn-lt"/>
                <a:ea typeface="+mn-ea"/>
                <a:cs typeface="+mn-cs"/>
              </a:rPr>
              <a:t>grows. </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 the other hand, it</a:t>
            </a:r>
            <a:r>
              <a:rPr lang="en-US" altLang="zh-CN" sz="1200" kern="1200" baseline="0" dirty="0" smtClean="0">
                <a:solidFill>
                  <a:schemeClr val="tx1"/>
                </a:solidFill>
                <a:effectLst/>
                <a:latin typeface="+mn-lt"/>
                <a:ea typeface="+mn-ea"/>
                <a:cs typeface="+mn-cs"/>
              </a:rPr>
              <a:t> also </a:t>
            </a:r>
            <a:r>
              <a:rPr lang="en-US" altLang="zh-CN" sz="1200" kern="1200" dirty="0" smtClean="0">
                <a:solidFill>
                  <a:schemeClr val="tx1"/>
                </a:solidFill>
                <a:effectLst/>
                <a:latin typeface="+mn-lt"/>
                <a:ea typeface="+mn-ea"/>
                <a:cs typeface="+mn-cs"/>
              </a:rPr>
              <a:t>results in lower throughput.</a:t>
            </a: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First, we control the RF-Transformer tag to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generate LoRa backscatter signals.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We have the following observations.</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20</a:t>
            </a:fld>
            <a:endParaRPr lang="zh-CN" altLang="en-US"/>
          </a:p>
        </p:txBody>
      </p:sp>
    </p:spTree>
    <p:extLst>
      <p:ext uri="{BB962C8B-B14F-4D97-AF65-F5344CB8AC3E}">
        <p14:creationId xmlns:p14="http://schemas.microsoft.com/office/powerpoint/2010/main" val="157602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Next,</a:t>
            </a:r>
            <a:r>
              <a:rPr lang="en-US" altLang="zh-CN" sz="1200" kern="1200" baseline="0" dirty="0" smtClean="0">
                <a:solidFill>
                  <a:schemeClr val="tx1"/>
                </a:solidFill>
                <a:effectLst/>
                <a:latin typeface="+mn-lt"/>
                <a:ea typeface="+mn-ea"/>
                <a:cs typeface="+mn-cs"/>
              </a:rPr>
              <a:t> for the </a:t>
            </a:r>
            <a:r>
              <a:rPr lang="en-US" altLang="zh-CN" sz="1200" kern="1200" dirty="0" smtClean="0">
                <a:solidFill>
                  <a:schemeClr val="tx1"/>
                </a:solidFill>
                <a:effectLst/>
                <a:latin typeface="+mn-lt"/>
                <a:ea typeface="+mn-ea"/>
                <a:cs typeface="+mn-cs"/>
              </a:rPr>
              <a:t>Wi-Fi backscatter link with different modulation methods. </a:t>
            </a:r>
          </a:p>
          <a:p>
            <a:r>
              <a:rPr lang="en-US" altLang="zh-CN" sz="1200" kern="1200" dirty="0" smtClean="0">
                <a:solidFill>
                  <a:schemeClr val="tx1"/>
                </a:solidFill>
                <a:effectLst/>
                <a:latin typeface="+mn-lt"/>
                <a:ea typeface="+mn-ea"/>
                <a:cs typeface="+mn-cs"/>
              </a:rPr>
              <a:t>We</a:t>
            </a:r>
            <a:r>
              <a:rPr lang="en-US" altLang="zh-CN" sz="1200" kern="1200" baseline="0" dirty="0" smtClean="0">
                <a:solidFill>
                  <a:schemeClr val="tx1"/>
                </a:solidFill>
                <a:effectLst/>
                <a:latin typeface="+mn-lt"/>
                <a:ea typeface="+mn-ea"/>
                <a:cs typeface="+mn-cs"/>
              </a:rPr>
              <a:t> observe that </a:t>
            </a:r>
            <a:r>
              <a:rPr lang="en-US" altLang="zh-CN" sz="1200" kern="1200" dirty="0" smtClean="0">
                <a:solidFill>
                  <a:schemeClr val="tx1"/>
                </a:solidFill>
                <a:effectLst/>
                <a:latin typeface="+mn-lt"/>
                <a:ea typeface="+mn-ea"/>
                <a:cs typeface="+mn-cs"/>
              </a:rPr>
              <a:t>the bit error rate and the throughput both grow with</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increase of modulation complexity [</a:t>
            </a:r>
            <a:r>
              <a:rPr lang="en-US" altLang="zh-CN" sz="1200" kern="1200" dirty="0" err="1" smtClean="0">
                <a:solidFill>
                  <a:schemeClr val="tx1"/>
                </a:solidFill>
                <a:effectLst/>
                <a:latin typeface="+mn-lt"/>
                <a:ea typeface="+mn-ea"/>
                <a:cs typeface="+mn-cs"/>
              </a:rPr>
              <a:t>kəmˈpleksəti</a:t>
            </a:r>
            <a:r>
              <a:rPr lang="en-US" altLang="zh-CN" sz="1200" kern="1200" dirty="0" smtClean="0">
                <a:solidFill>
                  <a:schemeClr val="tx1"/>
                </a:solidFill>
                <a:effectLst/>
                <a:latin typeface="+mn-lt"/>
                <a:ea typeface="+mn-ea"/>
                <a:cs typeface="+mn-cs"/>
              </a:rPr>
              <a:t>].</a:t>
            </a: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For</a:t>
            </a:r>
            <a:r>
              <a:rPr lang="en-US" altLang="zh-CN" sz="1200" kern="1200" baseline="0" dirty="0" smtClean="0">
                <a:solidFill>
                  <a:schemeClr val="tx1"/>
                </a:solidFill>
                <a:effectLst/>
                <a:latin typeface="+mn-lt"/>
                <a:ea typeface="+mn-ea"/>
                <a:cs typeface="+mn-cs"/>
              </a:rPr>
              <a:t> example, for the WiFi with BPSK modulation, the achievable communication range is twenty-six meters and the throughput is about one megabits</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21</a:t>
            </a:fld>
            <a:endParaRPr lang="zh-CN" altLang="en-US"/>
          </a:p>
        </p:txBody>
      </p:sp>
    </p:spTree>
    <p:extLst>
      <p:ext uri="{BB962C8B-B14F-4D97-AF65-F5344CB8AC3E}">
        <p14:creationId xmlns:p14="http://schemas.microsoft.com/office/powerpoint/2010/main" val="293846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Furthermore</a:t>
            </a:r>
            <a:r>
              <a:rPr lang="is-IS" altLang="zh-CN" sz="1200" kern="1200" dirty="0" smtClean="0">
                <a:solidFill>
                  <a:schemeClr val="tx1"/>
                </a:solidFill>
                <a:effectLst/>
                <a:latin typeface="+mn-lt"/>
                <a:ea typeface="+mn-ea"/>
                <a:cs typeface="+mn-cs"/>
              </a:rPr>
              <a:t>[ˌfɜːrðərˈmɔːr]</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for the </a:t>
            </a:r>
            <a:r>
              <a:rPr lang="en-US" altLang="zh-CN" sz="1200" kern="1200" dirty="0" smtClean="0">
                <a:solidFill>
                  <a:schemeClr val="tx1"/>
                </a:solidFill>
                <a:effectLst/>
                <a:latin typeface="+mn-lt"/>
                <a:ea typeface="+mn-ea"/>
                <a:cs typeface="+mn-cs"/>
              </a:rPr>
              <a:t>ZigBee and Bluetooth backscatter link.</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backscatter</a:t>
            </a:r>
            <a:r>
              <a:rPr lang="en-US" altLang="zh-CN" baseline="0" dirty="0" smtClean="0"/>
              <a:t> range of ZigBee is larger than Bluetooth due to the DSSS modulation of ZigBee.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Because </a:t>
            </a:r>
            <a:r>
              <a:rPr lang="en-US" altLang="zh-CN" sz="1200" kern="1200" dirty="0" smtClean="0">
                <a:solidFill>
                  <a:schemeClr val="tx1"/>
                </a:solidFill>
                <a:effectLst/>
                <a:latin typeface="+mn-lt"/>
                <a:ea typeface="+mn-ea"/>
                <a:cs typeface="+mn-cs"/>
              </a:rPr>
              <a:t>ZigBee adopts DSSS to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resist the harmful impact caused by the signal attenuation.</a:t>
            </a:r>
          </a:p>
          <a:p>
            <a:r>
              <a:rPr lang="en-US" altLang="zh-CN" sz="1200" kern="1200" dirty="0" smtClean="0">
                <a:solidFill>
                  <a:schemeClr val="tx1"/>
                </a:solidFill>
                <a:effectLst/>
                <a:latin typeface="+mn-lt"/>
                <a:ea typeface="+mn-ea"/>
                <a:cs typeface="+mn-cs"/>
              </a:rPr>
              <a:t>On the other hand, the</a:t>
            </a:r>
            <a:r>
              <a:rPr lang="en-US" altLang="zh-CN" sz="1200" kern="1200" baseline="0" dirty="0" smtClean="0">
                <a:solidFill>
                  <a:schemeClr val="tx1"/>
                </a:solidFill>
                <a:effectLst/>
                <a:latin typeface="+mn-lt"/>
                <a:ea typeface="+mn-ea"/>
                <a:cs typeface="+mn-cs"/>
              </a:rPr>
              <a:t> DSSS </a:t>
            </a:r>
            <a:r>
              <a:rPr lang="en-US" altLang="zh-CN" sz="1200" kern="1200" dirty="0" smtClean="0">
                <a:solidFill>
                  <a:schemeClr val="tx1"/>
                </a:solidFill>
                <a:effectLst/>
                <a:latin typeface="+mn-lt"/>
                <a:ea typeface="+mn-ea"/>
                <a:cs typeface="+mn-cs"/>
              </a:rPr>
              <a:t>also leads to the decline of</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throughput.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22</a:t>
            </a:fld>
            <a:endParaRPr lang="zh-CN" altLang="en-US"/>
          </a:p>
        </p:txBody>
      </p:sp>
    </p:spTree>
    <p:extLst>
      <p:ext uri="{BB962C8B-B14F-4D97-AF65-F5344CB8AC3E}">
        <p14:creationId xmlns:p14="http://schemas.microsoft.com/office/powerpoint/2010/main" val="1724509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also </a:t>
            </a:r>
            <a:r>
              <a:rPr lang="en-US" altLang="zh-CN" baseline="0" dirty="0" smtClean="0"/>
              <a:t>evaluate the power consumption of RF-Transformer.</a:t>
            </a:r>
          </a:p>
          <a:p>
            <a:r>
              <a:rPr lang="en-US" altLang="zh-CN" baseline="0" dirty="0" smtClean="0"/>
              <a:t>As summarized in this table, </a:t>
            </a:r>
            <a:r>
              <a:rPr lang="en-US" altLang="zh-CN" sz="1200" kern="1200" dirty="0" smtClean="0">
                <a:solidFill>
                  <a:schemeClr val="tx1"/>
                </a:solidFill>
                <a:effectLst/>
                <a:latin typeface="+mn-lt"/>
                <a:ea typeface="+mn-ea"/>
                <a:cs typeface="+mn-cs"/>
              </a:rPr>
              <a:t>among these hardware components, the most power-hungry</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parts are oscillator and DAC.</a:t>
            </a:r>
          </a:p>
          <a:p>
            <a:r>
              <a:rPr lang="en-US" altLang="zh-CN" sz="1200" kern="1200" dirty="0" smtClean="0">
                <a:solidFill>
                  <a:schemeClr val="tx1"/>
                </a:solidFill>
                <a:effectLst/>
                <a:latin typeface="+mn-lt"/>
                <a:ea typeface="+mn-ea"/>
                <a:cs typeface="+mn-cs"/>
              </a:rPr>
              <a:t>Compared with the active radios</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power consumption of RF-Transformer</a:t>
            </a:r>
            <a:r>
              <a:rPr lang="en-US" altLang="zh-CN" sz="1200" kern="1200" baseline="0" dirty="0" smtClean="0">
                <a:solidFill>
                  <a:schemeClr val="tx1"/>
                </a:solidFill>
                <a:effectLst/>
                <a:latin typeface="+mn-lt"/>
                <a:ea typeface="+mn-ea"/>
                <a:cs typeface="+mn-cs"/>
              </a:rPr>
              <a:t> is significantly reduced.</a:t>
            </a:r>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23</a:t>
            </a:fld>
            <a:endParaRPr lang="zh-CN" altLang="en-US"/>
          </a:p>
        </p:txBody>
      </p:sp>
    </p:spTree>
    <p:extLst>
      <p:ext uri="{BB962C8B-B14F-4D97-AF65-F5344CB8AC3E}">
        <p14:creationId xmlns:p14="http://schemas.microsoft.com/office/powerpoint/2010/main" val="1998573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Finally,</a:t>
            </a:r>
            <a:r>
              <a:rPr lang="en-US" altLang="zh-CN" sz="1200" kern="1200" baseline="0" dirty="0" smtClean="0">
                <a:solidFill>
                  <a:schemeClr val="tx1"/>
                </a:solidFill>
                <a:effectLst/>
                <a:latin typeface="+mn-lt"/>
                <a:ea typeface="+mn-ea"/>
                <a:cs typeface="+mn-cs"/>
              </a:rPr>
              <a:t> we compare RF-Transformer with other works.</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From the perspective of the modulation approach, existing works can be divided into three groups,</a:t>
            </a:r>
            <a:r>
              <a:rPr lang="en-US" altLang="zh-CN" sz="1200" kern="1200" baseline="0" dirty="0" smtClean="0">
                <a:solidFill>
                  <a:schemeClr val="tx1"/>
                </a:solidFill>
                <a:effectLst/>
                <a:latin typeface="+mn-lt"/>
                <a:ea typeface="+mn-ea"/>
                <a:cs typeface="+mn-cs"/>
              </a:rPr>
              <a:t> by using </a:t>
            </a:r>
            <a:r>
              <a:rPr lang="en-US" altLang="zh-CN" sz="1200" kern="1200" dirty="0" smtClean="0">
                <a:solidFill>
                  <a:schemeClr val="tx1"/>
                </a:solidFill>
                <a:effectLst/>
                <a:latin typeface="+mn-lt"/>
                <a:ea typeface="+mn-ea"/>
                <a:cs typeface="+mn-cs"/>
              </a:rPr>
              <a:t>ON-OFF Keying, phase shifting,</a:t>
            </a:r>
            <a:r>
              <a:rPr lang="en-US" altLang="zh-CN" sz="1200" kern="1200" baseline="0" dirty="0" smtClean="0">
                <a:solidFill>
                  <a:schemeClr val="tx1"/>
                </a:solidFill>
                <a:effectLst/>
                <a:latin typeface="+mn-lt"/>
                <a:ea typeface="+mn-ea"/>
                <a:cs typeface="+mn-cs"/>
              </a:rPr>
              <a:t> or frequency shifting method.</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Different with</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existing backscatter systems, Our tag is a flexible and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programmable backscatter design.</a:t>
            </a:r>
            <a:r>
              <a:rPr lang="en-US" altLang="zh-CN" sz="1200" kern="1200" baseline="0" dirty="0" smtClean="0">
                <a:solidFill>
                  <a:schemeClr val="tx1"/>
                </a:solidFill>
                <a:effectLst/>
                <a:latin typeface="+mn-lt"/>
                <a:ea typeface="+mn-ea"/>
                <a:cs typeface="+mn-cs"/>
              </a:rPr>
              <a:t> It </a:t>
            </a:r>
            <a:r>
              <a:rPr lang="en-US" altLang="zh-CN" sz="1200" kern="1200" dirty="0" smtClean="0">
                <a:solidFill>
                  <a:schemeClr val="tx1"/>
                </a:solidFill>
                <a:effectLst/>
                <a:latin typeface="+mn-lt"/>
                <a:ea typeface="+mn-ea"/>
                <a:cs typeface="+mn-cs"/>
              </a:rPr>
              <a:t>can generate any</a:t>
            </a:r>
            <a:r>
              <a:rPr lang="en-US" altLang="zh-CN" sz="1200" kern="1200" baseline="0" dirty="0" smtClean="0">
                <a:solidFill>
                  <a:schemeClr val="tx1"/>
                </a:solidFill>
                <a:effectLst/>
                <a:latin typeface="+mn-lt"/>
                <a:ea typeface="+mn-ea"/>
                <a:cs typeface="+mn-cs"/>
              </a:rPr>
              <a:t> type of </a:t>
            </a:r>
            <a:r>
              <a:rPr lang="en-US" altLang="zh-CN" sz="1200" kern="1200" dirty="0" smtClean="0">
                <a:solidFill>
                  <a:schemeClr val="tx1"/>
                </a:solidFill>
                <a:effectLst/>
                <a:latin typeface="+mn-lt"/>
                <a:ea typeface="+mn-ea"/>
                <a:cs typeface="+mn-cs"/>
              </a:rPr>
              <a:t>backscatter</a:t>
            </a:r>
            <a:r>
              <a:rPr lang="en-US" altLang="zh-CN" sz="1200" kern="1200" baseline="0" dirty="0" smtClean="0">
                <a:solidFill>
                  <a:schemeClr val="tx1"/>
                </a:solidFill>
                <a:effectLst/>
                <a:latin typeface="+mn-lt"/>
                <a:ea typeface="+mn-ea"/>
                <a:cs typeface="+mn-cs"/>
              </a:rPr>
              <a:t> s</a:t>
            </a:r>
            <a:r>
              <a:rPr lang="en-US" altLang="zh-CN" sz="1200" kern="1200" dirty="0" smtClean="0">
                <a:solidFill>
                  <a:schemeClr val="tx1"/>
                </a:solidFill>
                <a:effectLst/>
                <a:latin typeface="+mn-lt"/>
                <a:ea typeface="+mn-ea"/>
                <a:cs typeface="+mn-cs"/>
              </a:rPr>
              <a:t>ignals.</a:t>
            </a: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The first group of works adopts ON-OFF Keying.</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Albeit </a:t>
            </a:r>
            <a:r>
              <a:rPr lang="pt-BR" altLang="zh-CN" sz="1200" kern="1200" dirty="0" smtClean="0">
                <a:solidFill>
                  <a:schemeClr val="tx1"/>
                </a:solidFill>
                <a:effectLst/>
                <a:latin typeface="+mn-lt"/>
                <a:ea typeface="+mn-ea"/>
                <a:cs typeface="+mn-cs"/>
              </a:rPr>
              <a:t>[ˌ</a:t>
            </a:r>
            <a:r>
              <a:rPr lang="pt-BR" altLang="zh-CN" sz="1200" kern="1200" dirty="0" err="1" smtClean="0">
                <a:solidFill>
                  <a:schemeClr val="tx1"/>
                </a:solidFill>
                <a:effectLst/>
                <a:latin typeface="+mn-lt"/>
                <a:ea typeface="+mn-ea"/>
                <a:cs typeface="+mn-cs"/>
              </a:rPr>
              <a:t>ɔːlˈbiːɪt</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simple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 power efficient, OOK achieves a very low link throughput.</a:t>
            </a:r>
          </a:p>
          <a:p>
            <a:r>
              <a:rPr lang="en-US" altLang="zh-CN" sz="1200" kern="1200" dirty="0" smtClean="0">
                <a:solidFill>
                  <a:schemeClr val="tx1"/>
                </a:solidFill>
                <a:effectLst/>
                <a:latin typeface="+mn-lt"/>
                <a:ea typeface="+mn-ea"/>
                <a:cs typeface="+mn-cs"/>
              </a:rPr>
              <a:t>The second group of works proposes phase shifting using delay lines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 improve</a:t>
            </a:r>
            <a:r>
              <a:rPr lang="en-US" altLang="zh-CN" sz="1200" kern="1200" baseline="0" dirty="0" smtClean="0">
                <a:solidFill>
                  <a:schemeClr val="tx1"/>
                </a:solidFill>
                <a:effectLst/>
                <a:latin typeface="+mn-lt"/>
                <a:ea typeface="+mn-ea"/>
                <a:cs typeface="+mn-cs"/>
              </a:rPr>
              <a:t> the </a:t>
            </a:r>
            <a:r>
              <a:rPr lang="en-US" altLang="zh-CN" sz="1200" kern="1200" baseline="0" dirty="0" err="1" smtClean="0">
                <a:solidFill>
                  <a:schemeClr val="tx1"/>
                </a:solidFill>
                <a:effectLst/>
                <a:latin typeface="+mn-lt"/>
                <a:ea typeface="+mn-ea"/>
                <a:cs typeface="+mn-cs"/>
              </a:rPr>
              <a:t>thrpughput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But these works based on code-word translation and require extra</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hardware</a:t>
            </a:r>
            <a:r>
              <a:rPr lang="en-US" altLang="zh-CN" sz="1200" kern="1200" baseline="0" dirty="0" smtClean="0">
                <a:solidFill>
                  <a:schemeClr val="tx1"/>
                </a:solidFill>
                <a:effectLst/>
                <a:latin typeface="+mn-lt"/>
                <a:ea typeface="+mn-ea"/>
                <a:cs typeface="+mn-cs"/>
              </a:rPr>
              <a:t> for backscatter decoding.</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third group</a:t>
            </a:r>
            <a:r>
              <a:rPr lang="en-US" altLang="zh-CN" sz="1200" kern="1200" baseline="0" dirty="0" smtClean="0">
                <a:solidFill>
                  <a:schemeClr val="tx1"/>
                </a:solidFill>
                <a:effectLst/>
                <a:latin typeface="+mn-lt"/>
                <a:ea typeface="+mn-ea"/>
                <a:cs typeface="+mn-cs"/>
              </a:rPr>
              <a:t> of works </a:t>
            </a:r>
            <a:r>
              <a:rPr lang="en-US" altLang="zh-CN" sz="1200" kern="1200" dirty="0" smtClean="0">
                <a:solidFill>
                  <a:schemeClr val="tx1"/>
                </a:solidFill>
                <a:effectLst/>
                <a:latin typeface="+mn-lt"/>
                <a:ea typeface="+mn-ea"/>
                <a:cs typeface="+mn-cs"/>
              </a:rPr>
              <a:t>proposes frequency shifting</a:t>
            </a:r>
            <a:r>
              <a:rPr lang="en-US" altLang="zh-CN" sz="1200" kern="1200" baseline="0" dirty="0" smtClean="0">
                <a:solidFill>
                  <a:schemeClr val="tx1"/>
                </a:solidFill>
                <a:effectLst/>
                <a:latin typeface="+mn-lt"/>
                <a:ea typeface="+mn-ea"/>
                <a:cs typeface="+mn-cs"/>
              </a:rPr>
              <a:t> or frequency generation method to backscatter LoRa signals.</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9470CB1-32F2-4EFE-BEE9-BFFD28E2B577}" type="slidenum">
              <a:rPr lang="zh-CN" altLang="en-US" smtClean="0"/>
              <a:t>24</a:t>
            </a:fld>
            <a:endParaRPr lang="zh-CN" altLang="en-US"/>
          </a:p>
        </p:txBody>
      </p:sp>
    </p:spTree>
    <p:extLst>
      <p:ext uri="{BB962C8B-B14F-4D97-AF65-F5344CB8AC3E}">
        <p14:creationId xmlns:p14="http://schemas.microsoft.com/office/powerpoint/2010/main" val="1018107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altLang="zh-CN" sz="1200" b="0" i="0" u="none" strike="noStrike" kern="1200" dirty="0" err="1" smtClean="0">
                <a:solidFill>
                  <a:schemeClr val="tx1"/>
                </a:solidFill>
                <a:effectLst/>
                <a:latin typeface="+mn-lt"/>
                <a:ea typeface="+mn-ea"/>
                <a:cs typeface="+mn-cs"/>
              </a:rPr>
              <a:t>We</a:t>
            </a:r>
            <a:r>
              <a:rPr lang="sk-SK" altLang="zh-CN" sz="1200" b="0" i="0" u="none" strike="noStrike" kern="1200" dirty="0" smtClean="0">
                <a:solidFill>
                  <a:schemeClr val="tx1"/>
                </a:solidFill>
                <a:effectLst/>
                <a:latin typeface="+mn-lt"/>
                <a:ea typeface="+mn-ea"/>
                <a:cs typeface="+mn-cs"/>
              </a:rPr>
              <a:t> </a:t>
            </a:r>
            <a:r>
              <a:rPr lang="sk-SK" altLang="zh-CN" sz="1200" b="0" i="0" u="none" strike="noStrike" kern="1200" dirty="0" err="1" smtClean="0">
                <a:solidFill>
                  <a:schemeClr val="tx1"/>
                </a:solidFill>
                <a:effectLst/>
                <a:latin typeface="+mn-lt"/>
                <a:ea typeface="+mn-ea"/>
                <a:cs typeface="+mn-cs"/>
              </a:rPr>
              <a:t>have</a:t>
            </a:r>
            <a:r>
              <a:rPr lang="sk-SK" altLang="zh-CN" sz="1200" b="0" i="0" u="none" strike="noStrike" kern="1200" dirty="0" smtClean="0">
                <a:solidFill>
                  <a:schemeClr val="tx1"/>
                </a:solidFill>
                <a:effectLst/>
                <a:latin typeface="+mn-lt"/>
                <a:ea typeface="+mn-ea"/>
                <a:cs typeface="+mn-cs"/>
              </a:rPr>
              <a:t> </a:t>
            </a:r>
            <a:r>
              <a:rPr lang="sk-SK" altLang="zh-CN" sz="1200" b="0" i="0" u="none" strike="noStrike" kern="1200" dirty="0" err="1" smtClean="0">
                <a:solidFill>
                  <a:schemeClr val="tx1"/>
                </a:solidFill>
                <a:effectLst/>
                <a:latin typeface="+mn-lt"/>
                <a:ea typeface="+mn-ea"/>
                <a:cs typeface="+mn-cs"/>
              </a:rPr>
              <a:t>presented</a:t>
            </a:r>
            <a:r>
              <a:rPr lang="sk-SK" altLang="zh-CN" sz="1200" b="0" i="0" u="none" strike="noStrike" kern="1200" dirty="0" smtClean="0">
                <a:solidFill>
                  <a:schemeClr val="tx1"/>
                </a:solidFill>
                <a:effectLst/>
                <a:latin typeface="+mn-lt"/>
                <a:ea typeface="+mn-ea"/>
                <a:cs typeface="+mn-cs"/>
              </a:rPr>
              <a:t> </a:t>
            </a:r>
            <a:r>
              <a:rPr lang="sk-SK" altLang="zh-CN" sz="1200" b="0" i="0" u="none" strike="noStrike" kern="1200" dirty="0" err="1" smtClean="0">
                <a:solidFill>
                  <a:schemeClr val="tx1"/>
                </a:solidFill>
                <a:effectLst/>
                <a:latin typeface="+mn-lt"/>
                <a:ea typeface="+mn-ea"/>
                <a:cs typeface="+mn-cs"/>
              </a:rPr>
              <a:t>the</a:t>
            </a:r>
            <a:r>
              <a:rPr lang="sk-SK" altLang="zh-CN" sz="1200" b="0" i="0" u="none" strike="noStrike" kern="1200" dirty="0" smtClean="0">
                <a:solidFill>
                  <a:schemeClr val="tx1"/>
                </a:solidFill>
                <a:effectLst/>
                <a:latin typeface="+mn-lt"/>
                <a:ea typeface="+mn-ea"/>
                <a:cs typeface="+mn-cs"/>
              </a:rPr>
              <a:t> design, </a:t>
            </a:r>
            <a:r>
              <a:rPr lang="sk-SK" altLang="zh-CN" sz="1200" b="0" i="0" u="none" strike="noStrike" kern="1200" dirty="0" err="1" smtClean="0">
                <a:solidFill>
                  <a:schemeClr val="tx1"/>
                </a:solidFill>
                <a:effectLst/>
                <a:latin typeface="+mn-lt"/>
                <a:ea typeface="+mn-ea"/>
                <a:cs typeface="+mn-cs"/>
              </a:rPr>
              <a:t>implementation</a:t>
            </a:r>
            <a:r>
              <a:rPr lang="sk-SK" altLang="zh-CN" sz="1200" b="0" i="0" u="none" strike="noStrike" kern="1200" dirty="0" smtClean="0">
                <a:solidFill>
                  <a:schemeClr val="tx1"/>
                </a:solidFill>
                <a:effectLst/>
                <a:latin typeface="+mn-lt"/>
                <a:ea typeface="+mn-ea"/>
                <a:cs typeface="+mn-cs"/>
              </a:rPr>
              <a:t>, and </a:t>
            </a:r>
            <a:r>
              <a:rPr lang="sk-SK" altLang="zh-CN" sz="1200" b="0" i="0" u="none" strike="noStrike" kern="1200" dirty="0" err="1" smtClean="0">
                <a:solidFill>
                  <a:schemeClr val="tx1"/>
                </a:solidFill>
                <a:effectLst/>
                <a:latin typeface="+mn-lt"/>
                <a:ea typeface="+mn-ea"/>
                <a:cs typeface="+mn-cs"/>
              </a:rPr>
              <a:t>evaluation</a:t>
            </a:r>
            <a:r>
              <a:rPr lang="zh-CN" altLang="en-US" sz="1200" b="0" i="0" u="none" strike="noStrike" kern="1200" baseline="0" dirty="0" smtClean="0">
                <a:solidFill>
                  <a:schemeClr val="tx1"/>
                </a:solidFill>
                <a:effectLst/>
                <a:latin typeface="+mn-lt"/>
                <a:ea typeface="+mn-ea"/>
                <a:cs typeface="+mn-cs"/>
              </a:rPr>
              <a:t> </a:t>
            </a:r>
            <a:r>
              <a:rPr lang="sk-SK" altLang="zh-CN" sz="1200" b="0" i="0" u="none" strike="noStrike" kern="1200" dirty="0" smtClean="0">
                <a:solidFill>
                  <a:schemeClr val="tx1"/>
                </a:solidFill>
                <a:effectLst/>
                <a:latin typeface="+mn-lt"/>
                <a:ea typeface="+mn-ea"/>
                <a:cs typeface="+mn-cs"/>
              </a:rPr>
              <a:t>of RF-</a:t>
            </a:r>
            <a:r>
              <a:rPr lang="sk-SK" altLang="zh-CN" sz="1200" b="0" i="0" u="none" strike="noStrike" kern="1200" dirty="0" err="1" smtClean="0">
                <a:solidFill>
                  <a:schemeClr val="tx1"/>
                </a:solidFill>
                <a:effectLst/>
                <a:latin typeface="+mn-lt"/>
                <a:ea typeface="+mn-ea"/>
                <a:cs typeface="+mn-cs"/>
              </a:rPr>
              <a:t>Transformer</a:t>
            </a:r>
            <a:r>
              <a:rPr lang="sk-SK" altLang="zh-CN" sz="1200" b="0" i="0" u="none" strike="noStrike" kern="1200" dirty="0" smtClean="0">
                <a:solidFill>
                  <a:schemeClr val="tx1"/>
                </a:solidFill>
                <a:effectLst/>
                <a:latin typeface="+mn-lt"/>
                <a:ea typeface="+mn-ea"/>
                <a:cs typeface="+mn-cs"/>
              </a:rPr>
              <a:t>. </a:t>
            </a:r>
            <a:r>
              <a:rPr lang="sk-SK" altLang="zh-CN" sz="1200" b="0" i="0" u="none" strike="noStrike" kern="1200" dirty="0" err="1" smtClean="0">
                <a:solidFill>
                  <a:schemeClr val="tx1"/>
                </a:solidFill>
                <a:effectLst/>
                <a:latin typeface="+mn-lt"/>
                <a:ea typeface="+mn-ea"/>
                <a:cs typeface="+mn-cs"/>
              </a:rPr>
              <a:t>There</a:t>
            </a:r>
            <a:r>
              <a:rPr lang="sk-SK" altLang="zh-CN" sz="1200" b="0" i="0" u="none" strike="noStrike" kern="1200" dirty="0" smtClean="0">
                <a:solidFill>
                  <a:schemeClr val="tx1"/>
                </a:solidFill>
                <a:effectLst/>
                <a:latin typeface="+mn-lt"/>
                <a:ea typeface="+mn-ea"/>
                <a:cs typeface="+mn-cs"/>
              </a:rPr>
              <a:t> </a:t>
            </a:r>
            <a:r>
              <a:rPr lang="sk-SK" altLang="zh-CN" sz="1200" b="0" i="0" u="none" strike="noStrike" kern="1200" dirty="0" err="1" smtClean="0">
                <a:solidFill>
                  <a:schemeClr val="tx1"/>
                </a:solidFill>
                <a:effectLst/>
                <a:latin typeface="+mn-lt"/>
                <a:ea typeface="+mn-ea"/>
                <a:cs typeface="+mn-cs"/>
              </a:rPr>
              <a:t>is</a:t>
            </a:r>
            <a:r>
              <a:rPr lang="sk-SK" altLang="zh-CN" sz="1200" b="0" i="0" u="none" strike="noStrike" kern="1200" dirty="0" smtClean="0">
                <a:solidFill>
                  <a:schemeClr val="tx1"/>
                </a:solidFill>
                <a:effectLst/>
                <a:latin typeface="+mn-lt"/>
                <a:ea typeface="+mn-ea"/>
                <a:cs typeface="+mn-cs"/>
              </a:rPr>
              <a:t> </a:t>
            </a:r>
            <a:r>
              <a:rPr lang="sk-SK" altLang="zh-CN" sz="1200" b="0" i="0" u="none" strike="noStrike" kern="1200" dirty="0" err="1" smtClean="0">
                <a:solidFill>
                  <a:schemeClr val="tx1"/>
                </a:solidFill>
                <a:effectLst/>
                <a:latin typeface="+mn-lt"/>
                <a:ea typeface="+mn-ea"/>
                <a:cs typeface="+mn-cs"/>
              </a:rPr>
              <a:t>something</a:t>
            </a:r>
            <a:r>
              <a:rPr lang="sk-SK" altLang="zh-CN" sz="1200" b="0" i="0" u="none" strike="noStrike" kern="1200" dirty="0" smtClean="0">
                <a:solidFill>
                  <a:schemeClr val="tx1"/>
                </a:solidFill>
                <a:effectLst/>
                <a:latin typeface="+mn-lt"/>
                <a:ea typeface="+mn-ea"/>
                <a:cs typeface="+mn-cs"/>
              </a:rPr>
              <a:t> to </a:t>
            </a:r>
            <a:r>
              <a:rPr lang="sk-SK" altLang="zh-CN" sz="1200" b="0" i="0" u="none" strike="noStrike" kern="1200" dirty="0" err="1" smtClean="0">
                <a:solidFill>
                  <a:schemeClr val="tx1"/>
                </a:solidFill>
                <a:effectLst/>
                <a:latin typeface="+mn-lt"/>
                <a:ea typeface="+mn-ea"/>
                <a:cs typeface="+mn-cs"/>
              </a:rPr>
              <a:t>take</a:t>
            </a:r>
            <a:r>
              <a:rPr lang="sk-SK" altLang="zh-CN" sz="1200" b="0" i="0" u="none" strike="noStrike" kern="1200" dirty="0" smtClean="0">
                <a:solidFill>
                  <a:schemeClr val="tx1"/>
                </a:solidFill>
                <a:effectLst/>
                <a:latin typeface="+mn-lt"/>
                <a:ea typeface="+mn-ea"/>
                <a:cs typeface="+mn-cs"/>
              </a:rPr>
              <a:t> </a:t>
            </a:r>
            <a:r>
              <a:rPr lang="sk-SK" altLang="zh-CN" sz="1200" b="0" i="0" u="none" strike="noStrike" kern="1200" dirty="0" err="1" smtClean="0">
                <a:solidFill>
                  <a:schemeClr val="tx1"/>
                </a:solidFill>
                <a:effectLst/>
                <a:latin typeface="+mn-lt"/>
                <a:ea typeface="+mn-ea"/>
                <a:cs typeface="+mn-cs"/>
              </a:rPr>
              <a:t>away</a:t>
            </a:r>
            <a:r>
              <a:rPr lang="sk-SK" altLang="zh-CN" sz="1200" b="0" i="0" u="none" strike="noStrike" kern="1200" dirty="0" smtClean="0">
                <a:solidFill>
                  <a:schemeClr val="tx1"/>
                </a:solidFill>
                <a:effectLst/>
                <a:latin typeface="+mn-lt"/>
                <a:ea typeface="+mn-ea"/>
                <a:cs typeface="+mn-cs"/>
              </a:rPr>
              <a:t>. </a:t>
            </a:r>
          </a:p>
          <a:p>
            <a:endParaRPr lang="en-US" altLang="zh-CN" dirty="0" smtClean="0"/>
          </a:p>
          <a:p>
            <a:r>
              <a:rPr lang="en-US" altLang="zh-CN" sz="1200" kern="1200" dirty="0" smtClean="0">
                <a:solidFill>
                  <a:schemeClr val="tx1"/>
                </a:solidFill>
                <a:effectLst/>
                <a:latin typeface="+mn-lt"/>
                <a:ea typeface="+mn-ea"/>
                <a:cs typeface="+mn-cs"/>
              </a:rPr>
              <a:t>RF-Transformer provides the </a:t>
            </a:r>
            <a:r>
              <a:rPr lang="en-US" altLang="zh-CN" sz="1200" kern="1200" dirty="0" err="1" smtClean="0">
                <a:solidFill>
                  <a:schemeClr val="tx1"/>
                </a:solidFill>
                <a:effectLst/>
                <a:latin typeface="+mn-lt"/>
                <a:ea typeface="+mn-ea"/>
                <a:cs typeface="+mn-cs"/>
              </a:rPr>
              <a:t>IoT</a:t>
            </a:r>
            <a:r>
              <a:rPr lang="en-US" altLang="zh-CN" sz="1200" kern="1200" dirty="0" smtClean="0">
                <a:solidFill>
                  <a:schemeClr val="tx1"/>
                </a:solidFill>
                <a:effectLst/>
                <a:latin typeface="+mn-lt"/>
                <a:ea typeface="+mn-ea"/>
                <a:cs typeface="+mn-cs"/>
              </a:rPr>
              <a:t> sensor with a programmable interface to the micro-controller.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building</a:t>
            </a:r>
            <a:r>
              <a:rPr lang="en-US" altLang="zh-CN" sz="1200" kern="1200" baseline="0" dirty="0" smtClean="0">
                <a:solidFill>
                  <a:schemeClr val="tx1"/>
                </a:solidFill>
                <a:effectLst/>
                <a:latin typeface="+mn-lt"/>
                <a:ea typeface="+mn-ea"/>
                <a:cs typeface="+mn-cs"/>
              </a:rPr>
              <a:t> a </a:t>
            </a:r>
            <a:r>
              <a:rPr lang="en-US" altLang="zh-CN" sz="1200" b="1" dirty="0" smtClean="0">
                <a:latin typeface="Times New Roman" charset="0"/>
                <a:ea typeface="Times New Roman" charset="0"/>
                <a:cs typeface="Times New Roman" charset="0"/>
                <a:sym typeface="+mn-ea"/>
              </a:rPr>
              <a:t>programmable radio  will</a:t>
            </a:r>
            <a:r>
              <a:rPr lang="en-US" altLang="zh-CN" sz="1200" b="0" kern="1200" baseline="0" dirty="0" smtClean="0">
                <a:solidFill>
                  <a:schemeClr val="tx1"/>
                </a:solidFill>
                <a:effectLst/>
                <a:latin typeface="+mn-lt"/>
                <a:ea typeface="+mn-ea"/>
                <a:cs typeface="+mn-cs"/>
                <a:sym typeface="+mn-ea"/>
              </a:rPr>
              <a:t> </a:t>
            </a:r>
            <a:r>
              <a:rPr lang="en-US" altLang="zh-CN" sz="1200" kern="1200" dirty="0" smtClean="0">
                <a:solidFill>
                  <a:schemeClr val="tx1"/>
                </a:solidFill>
                <a:effectLst/>
                <a:latin typeface="+mn-lt"/>
                <a:ea typeface="+mn-ea"/>
                <a:cs typeface="+mn-cs"/>
              </a:rPr>
              <a:t>pave the way to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practical deployment of backscatter systems in heterogeneous wireless networks.</a:t>
            </a: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Based on an observation that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change of reflection coefficient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will change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both the phase and amplitude of backscatter signals,</a:t>
            </a:r>
            <a:r>
              <a:rPr lang="en-US" altLang="zh-CN" sz="1200" kern="1200" baseline="0" dirty="0" smtClean="0">
                <a:solidFill>
                  <a:schemeClr val="tx1"/>
                </a:solidFill>
                <a:effectLst/>
                <a:latin typeface="+mn-lt"/>
                <a:ea typeface="+mn-ea"/>
                <a:cs typeface="+mn-cs"/>
              </a:rPr>
              <a:t> we can </a:t>
            </a:r>
            <a:r>
              <a:rPr lang="en-US" altLang="zh-CN" sz="1200" b="1" kern="1200" baseline="0" dirty="0" smtClean="0">
                <a:solidFill>
                  <a:schemeClr val="tx1"/>
                </a:solidFill>
                <a:effectLst/>
                <a:latin typeface="Times New Roman" charset="0"/>
                <a:ea typeface="Times New Roman" charset="0"/>
                <a:cs typeface="Times New Roman" charset="0"/>
                <a:sym typeface="+mn-ea"/>
              </a:rPr>
              <a:t>p</a:t>
            </a:r>
            <a:r>
              <a:rPr lang="en-US" altLang="zh-CN" sz="1200" b="1" dirty="0" smtClean="0">
                <a:latin typeface="Times New Roman" charset="0"/>
                <a:ea typeface="Times New Roman" charset="0"/>
                <a:cs typeface="Times New Roman" charset="0"/>
                <a:sym typeface="+mn-ea"/>
              </a:rPr>
              <a:t>rogram</a:t>
            </a:r>
            <a:r>
              <a:rPr lang="en-US" altLang="zh-CN" sz="1200" b="1" baseline="0" dirty="0" smtClean="0">
                <a:latin typeface="Times New Roman" charset="0"/>
                <a:ea typeface="Times New Roman" charset="0"/>
                <a:cs typeface="Times New Roman" charset="0"/>
                <a:sym typeface="+mn-ea"/>
              </a:rPr>
              <a:t> the</a:t>
            </a:r>
            <a:r>
              <a:rPr lang="en-US" altLang="zh-CN" sz="1200" b="1" dirty="0" smtClean="0">
                <a:latin typeface="Times New Roman" charset="0"/>
                <a:ea typeface="Times New Roman" charset="0"/>
                <a:cs typeface="Times New Roman" charset="0"/>
                <a:sym typeface="+mn-ea"/>
              </a:rPr>
              <a:t> impedance load of I-path and Q-path in fine granularity to</a:t>
            </a:r>
            <a:r>
              <a:rPr lang="en-US" altLang="zh-CN" sz="1200" b="1" baseline="0" dirty="0" smtClean="0">
                <a:latin typeface="Times New Roman" charset="0"/>
                <a:ea typeface="Times New Roman" charset="0"/>
                <a:cs typeface="Times New Roman" charset="0"/>
                <a:sym typeface="+mn-ea"/>
              </a:rPr>
              <a:t> </a:t>
            </a:r>
            <a:r>
              <a:rPr lang="en-US" altLang="zh-CN" sz="1200" b="1" dirty="0" smtClean="0">
                <a:latin typeface="Times New Roman" charset="0"/>
                <a:ea typeface="Times New Roman" charset="0"/>
                <a:cs typeface="Times New Roman" charset="0"/>
                <a:sym typeface="+mn-ea"/>
              </a:rPr>
              <a:t>generate any type of</a:t>
            </a:r>
            <a:r>
              <a:rPr lang="zh-CN" altLang="en-US" sz="1200" b="1" dirty="0" smtClean="0">
                <a:latin typeface="Times New Roman" charset="0"/>
                <a:ea typeface="Times New Roman" charset="0"/>
                <a:cs typeface="Times New Roman" charset="0"/>
                <a:sym typeface="+mn-ea"/>
              </a:rPr>
              <a:t> </a:t>
            </a:r>
            <a:r>
              <a:rPr lang="en-US" altLang="zh-CN" sz="1200" b="1" dirty="0" smtClean="0">
                <a:latin typeface="Times New Roman" charset="0"/>
                <a:ea typeface="Times New Roman" charset="0"/>
                <a:cs typeface="Times New Roman" charset="0"/>
                <a:sym typeface="+mn-ea"/>
              </a:rPr>
              <a:t>backscatter signal.</a:t>
            </a:r>
          </a:p>
          <a:p>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At the sam</a:t>
            </a:r>
            <a:r>
              <a:rPr lang="en-US" altLang="zh-CN" sz="1200" kern="1200" baseline="0" dirty="0" smtClean="0">
                <a:solidFill>
                  <a:schemeClr val="tx1"/>
                </a:solidFill>
                <a:effectLst/>
                <a:latin typeface="+mn-lt"/>
                <a:ea typeface="+mn-ea"/>
                <a:cs typeface="+mn-cs"/>
              </a:rPr>
              <a:t>e time, in order to </a:t>
            </a:r>
            <a:r>
              <a:rPr lang="en-US" altLang="zh-CN" sz="1200" kern="1200" dirty="0" smtClean="0">
                <a:solidFill>
                  <a:schemeClr val="tx1"/>
                </a:solidFill>
                <a:effectLst/>
                <a:latin typeface="+mn-lt"/>
                <a:ea typeface="+mn-ea"/>
                <a:cs typeface="+mn-cs"/>
              </a:rPr>
              <a:t>retain the low-power nature of backscatter radio,</a:t>
            </a:r>
            <a:r>
              <a:rPr lang="en-US" altLang="zh-CN" sz="1200" kern="1200" baseline="0" dirty="0" smtClean="0">
                <a:solidFill>
                  <a:schemeClr val="tx1"/>
                </a:solidFill>
                <a:effectLst/>
                <a:latin typeface="+mn-lt"/>
                <a:ea typeface="+mn-ea"/>
                <a:cs typeface="+mn-cs"/>
              </a:rPr>
              <a:t> we </a:t>
            </a:r>
            <a:r>
              <a:rPr lang="en-US" altLang="zh-CN" sz="1200" b="1" kern="1200" baseline="0" dirty="0" smtClean="0">
                <a:solidFill>
                  <a:schemeClr val="tx1"/>
                </a:solidFill>
                <a:effectLst/>
                <a:latin typeface="Times New Roman" charset="0"/>
                <a:ea typeface="Times New Roman" charset="0"/>
                <a:cs typeface="Times New Roman" charset="0"/>
                <a:sym typeface="+mn-ea"/>
              </a:rPr>
              <a:t>o</a:t>
            </a:r>
            <a:r>
              <a:rPr lang="en-US" altLang="zh-CN" sz="1200" b="1" dirty="0" smtClean="0">
                <a:latin typeface="Times New Roman" charset="0"/>
                <a:ea typeface="Times New Roman" charset="0"/>
                <a:cs typeface="Times New Roman" charset="0"/>
                <a:sym typeface="+mn-ea"/>
              </a:rPr>
              <a:t>ffload</a:t>
            </a:r>
            <a:r>
              <a:rPr lang="zh-CN" altLang="en-US" sz="1200" b="1" dirty="0" smtClean="0">
                <a:latin typeface="Times New Roman" charset="0"/>
                <a:ea typeface="Times New Roman" charset="0"/>
                <a:cs typeface="Times New Roman" charset="0"/>
                <a:sym typeface="+mn-ea"/>
              </a:rPr>
              <a:t> </a:t>
            </a:r>
            <a:r>
              <a:rPr lang="en-US" altLang="zh-CN" sz="1200" b="1" dirty="0" smtClean="0">
                <a:latin typeface="Times New Roman" charset="0"/>
                <a:ea typeface="Times New Roman" charset="0"/>
                <a:cs typeface="Times New Roman" charset="0"/>
                <a:sym typeface="+mn-ea"/>
              </a:rPr>
              <a:t>the sophisticated modulation circuit to the analog domain, which will significantly reduce the power consumption.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 </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25</a:t>
            </a:fld>
            <a:endParaRPr lang="zh-CN" altLang="en-US"/>
          </a:p>
        </p:txBody>
      </p:sp>
    </p:spTree>
    <p:extLst>
      <p:ext uri="{BB962C8B-B14F-4D97-AF65-F5344CB8AC3E}">
        <p14:creationId xmlns:p14="http://schemas.microsoft.com/office/powerpoint/2010/main" val="925993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Overall,</a:t>
            </a:r>
            <a:r>
              <a:rPr lang="en-US" altLang="zh-CN" baseline="0" dirty="0" smtClean="0"/>
              <a:t> </a:t>
            </a:r>
            <a:r>
              <a:rPr lang="en-US" altLang="zh-CN" dirty="0" smtClean="0"/>
              <a:t>we briefly</a:t>
            </a:r>
            <a:r>
              <a:rPr lang="en-US" altLang="zh-CN" baseline="0" dirty="0" smtClean="0"/>
              <a:t> </a:t>
            </a:r>
            <a:r>
              <a:rPr lang="en-US" altLang="zh-CN" dirty="0" smtClean="0"/>
              <a:t>conclude our work.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We </a:t>
            </a:r>
            <a:r>
              <a:rPr lang="en-US" altLang="zh-CN" sz="1200" kern="1200" dirty="0" smtClean="0">
                <a:solidFill>
                  <a:schemeClr val="tx1"/>
                </a:solidFill>
                <a:effectLst/>
                <a:latin typeface="+mn-lt"/>
                <a:ea typeface="+mn-ea"/>
                <a:cs typeface="+mn-cs"/>
              </a:rPr>
              <a:t>design a</a:t>
            </a:r>
            <a:r>
              <a:rPr lang="en-US" altLang="zh-CN" sz="1200" kern="1200" baseline="0" dirty="0" smtClean="0">
                <a:solidFill>
                  <a:schemeClr val="tx1"/>
                </a:solidFill>
                <a:effectLst/>
                <a:latin typeface="+mn-lt"/>
                <a:ea typeface="+mn-ea"/>
                <a:cs typeface="+mn-cs"/>
              </a:rPr>
              <a:t> </a:t>
            </a:r>
            <a:r>
              <a:rPr lang="en-US" altLang="zh-CN" sz="1200" b="1" dirty="0" smtClean="0">
                <a:latin typeface="Times New Roman" charset="0"/>
                <a:ea typeface="Times New Roman" charset="0"/>
                <a:cs typeface="Times New Roman" charset="0"/>
                <a:sym typeface="+mn-ea"/>
              </a:rPr>
              <a:t>unified backscatter radio hardware abstraction </a:t>
            </a:r>
            <a:r>
              <a:rPr lang="en-US" altLang="zh-CN" sz="1200" kern="1200" baseline="0" dirty="0" smtClean="0">
                <a:solidFill>
                  <a:schemeClr val="tx1"/>
                </a:solidFill>
                <a:effectLst/>
                <a:latin typeface="+mn-lt"/>
                <a:ea typeface="+mn-ea"/>
                <a:cs typeface="+mn-cs"/>
              </a:rPr>
              <a:t>and </a:t>
            </a:r>
            <a:r>
              <a:rPr lang="en-US" altLang="zh-CN" sz="1200" kern="1200" dirty="0" smtClean="0">
                <a:solidFill>
                  <a:schemeClr val="tx1"/>
                </a:solidFill>
                <a:effectLst/>
                <a:latin typeface="+mn-lt"/>
                <a:ea typeface="+mn-ea"/>
                <a:cs typeface="+mn-cs"/>
              </a:rPr>
              <a:t>conduct</a:t>
            </a:r>
            <a:r>
              <a:rPr lang="en-US" altLang="zh-CN" sz="1200" kern="1200" baseline="0" dirty="0" smtClean="0">
                <a:solidFill>
                  <a:schemeClr val="tx1"/>
                </a:solidFill>
                <a:effectLst/>
                <a:latin typeface="+mn-lt"/>
                <a:ea typeface="+mn-ea"/>
                <a:cs typeface="+mn-cs"/>
              </a:rPr>
              <a:t> extensive experiments to evaluate the </a:t>
            </a:r>
            <a:r>
              <a:rPr lang="en-US" altLang="zh-CN" sz="1200" kern="1200" dirty="0" smtClean="0">
                <a:solidFill>
                  <a:schemeClr val="tx1"/>
                </a:solidFill>
                <a:effectLst/>
                <a:latin typeface="+mn-lt"/>
                <a:ea typeface="+mn-ea"/>
                <a:cs typeface="+mn-cs"/>
              </a:rPr>
              <a:t> performance</a:t>
            </a:r>
            <a:r>
              <a:rPr lang="en-US" altLang="zh-CN" sz="1200" kern="1200" baseline="0" dirty="0" smtClean="0">
                <a:solidFill>
                  <a:schemeClr val="tx1"/>
                </a:solidFill>
                <a:effectLst/>
                <a:latin typeface="+mn-lt"/>
                <a:ea typeface="+mn-ea"/>
                <a:cs typeface="+mn-cs"/>
              </a:rPr>
              <a:t> of RF-Transformer.</a:t>
            </a:r>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26</a:t>
            </a:fld>
            <a:endParaRPr lang="zh-CN" altLang="en-US"/>
          </a:p>
        </p:txBody>
      </p:sp>
    </p:spTree>
    <p:extLst>
      <p:ext uri="{BB962C8B-B14F-4D97-AF65-F5344CB8AC3E}">
        <p14:creationId xmlns:p14="http://schemas.microsoft.com/office/powerpoint/2010/main" val="134179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Finally, Thank you for my collaborators.</a:t>
            </a:r>
          </a:p>
          <a:p>
            <a:r>
              <a:rPr lang="en-US" altLang="zh-CN" dirty="0" smtClean="0"/>
              <a:t>Thank</a:t>
            </a:r>
            <a:r>
              <a:rPr lang="en-US" altLang="zh-CN" baseline="0" dirty="0" smtClean="0"/>
              <a:t> you</a:t>
            </a:r>
            <a:r>
              <a:rPr lang="en-US" altLang="zh-CN" dirty="0" smtClean="0"/>
              <a:t> for watching</a:t>
            </a:r>
            <a:r>
              <a:rPr lang="en-US" altLang="zh-CN" baseline="0" dirty="0" smtClean="0"/>
              <a:t> and listening.</a:t>
            </a:r>
          </a:p>
          <a:p>
            <a:r>
              <a:rPr lang="en-US" altLang="zh-CN" sz="1200" kern="1200" dirty="0" smtClean="0">
                <a:solidFill>
                  <a:schemeClr val="tx1"/>
                </a:solidFill>
                <a:effectLst/>
                <a:latin typeface="+mn-lt"/>
                <a:ea typeface="+mn-ea"/>
                <a:cs typeface="+mn-cs"/>
              </a:rPr>
              <a:t>Code and hardware </a:t>
            </a:r>
            <a:r>
              <a:rPr lang="en-US" altLang="zh-CN" sz="1200" kern="1200" smtClean="0">
                <a:solidFill>
                  <a:schemeClr val="tx1"/>
                </a:solidFill>
                <a:effectLst/>
                <a:latin typeface="+mn-lt"/>
                <a:ea typeface="+mn-ea"/>
                <a:cs typeface="+mn-cs"/>
              </a:rPr>
              <a:t>schematics </a:t>
            </a:r>
            <a:r>
              <a:rPr lang="en-US" altLang="zh-CN" sz="1200" kern="1200" baseline="0" smtClean="0">
                <a:solidFill>
                  <a:schemeClr val="tx1"/>
                </a:solidFill>
                <a:effectLst/>
                <a:latin typeface="+mn-lt"/>
                <a:ea typeface="+mn-ea"/>
                <a:cs typeface="+mn-cs"/>
              </a:rPr>
              <a:t>are </a:t>
            </a:r>
            <a:r>
              <a:rPr lang="en-US" altLang="zh-CN" sz="1200" kern="1200" baseline="0" dirty="0" smtClean="0">
                <a:solidFill>
                  <a:schemeClr val="tx1"/>
                </a:solidFill>
                <a:effectLst/>
                <a:latin typeface="+mn-lt"/>
                <a:ea typeface="+mn-ea"/>
                <a:cs typeface="+mn-cs"/>
              </a:rPr>
              <a:t>open-sourced.</a:t>
            </a:r>
            <a:endParaRPr lang="en-US" altLang="zh-CN" dirty="0" smtClean="0"/>
          </a:p>
          <a:p>
            <a:r>
              <a:rPr lang="en-US" altLang="zh-CN" dirty="0" smtClean="0"/>
              <a:t>Please visit our website for details.</a:t>
            </a:r>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5257493F-5D63-7844-AE9E-0B9B2CAAE692}" type="slidenum">
              <a:rPr kumimoji="1" lang="zh-CN" altLang="en-US" smtClean="0"/>
              <a:t>27</a:t>
            </a:fld>
            <a:endParaRPr kumimoji="1" lang="zh-CN" altLang="en-US"/>
          </a:p>
        </p:txBody>
      </p:sp>
    </p:spTree>
    <p:extLst>
      <p:ext uri="{BB962C8B-B14F-4D97-AF65-F5344CB8AC3E}">
        <p14:creationId xmlns:p14="http://schemas.microsoft.com/office/powerpoint/2010/main" val="1325091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above analysis demonstrate RF-Transformer can generate any type of amplitude-modulated, phase-modulated, and frequency-modulated</a:t>
            </a:r>
            <a:r>
              <a:rPr lang="en-US" altLang="zh-CN" baseline="0" dirty="0" smtClean="0"/>
              <a:t> backscatter signals on the top of the sine carrier signals. In addition, we further demonstrate that </a:t>
            </a:r>
            <a:r>
              <a:rPr lang="en-US" altLang="zh-CN" sz="1200" kern="1200" dirty="0" smtClean="0">
                <a:solidFill>
                  <a:schemeClr val="tx1"/>
                </a:solidFill>
                <a:effectLst/>
                <a:latin typeface="+mn-lt"/>
                <a:ea typeface="+mn-ea"/>
                <a:cs typeface="+mn-cs"/>
              </a:rPr>
              <a:t>RF-Transformer can also support cross technology backscatter.</a:t>
            </a:r>
          </a:p>
          <a:p>
            <a:endParaRPr lang="en-US" altLang="zh-CN" dirty="0" smtClean="0"/>
          </a:p>
        </p:txBody>
      </p:sp>
      <p:sp>
        <p:nvSpPr>
          <p:cNvPr id="4" name="灯片编号占位符 3"/>
          <p:cNvSpPr>
            <a:spLocks noGrp="1"/>
          </p:cNvSpPr>
          <p:nvPr>
            <p:ph type="sldNum" sz="quarter" idx="5"/>
          </p:nvPr>
        </p:nvSpPr>
        <p:spPr/>
        <p:txBody>
          <a:bodyPr/>
          <a:lstStyle/>
          <a:p>
            <a:fld id="{D63BFB74-5F40-47A0-AFB9-21B8BA5905BD}"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550086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We demonstrate the feasibility of RF-Transformer for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such frequency</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modulation.</a:t>
            </a:r>
          </a:p>
          <a:p>
            <a:r>
              <a:rPr lang="en-US" altLang="zh-CN" sz="1200" kern="1200" dirty="0" smtClean="0">
                <a:solidFill>
                  <a:schemeClr val="tx1"/>
                </a:solidFill>
                <a:effectLst/>
                <a:latin typeface="+mn-lt"/>
                <a:ea typeface="+mn-ea"/>
                <a:cs typeface="+mn-cs"/>
              </a:rPr>
              <a:t>As you</a:t>
            </a:r>
            <a:r>
              <a:rPr lang="en-US" altLang="zh-CN" sz="1200" kern="1200" baseline="0" dirty="0" smtClean="0">
                <a:solidFill>
                  <a:schemeClr val="tx1"/>
                </a:solidFill>
                <a:effectLst/>
                <a:latin typeface="+mn-lt"/>
                <a:ea typeface="+mn-ea"/>
                <a:cs typeface="+mn-cs"/>
              </a:rPr>
              <a:t> can see, </a:t>
            </a:r>
            <a:r>
              <a:rPr lang="en-US" altLang="zh-CN" sz="1200" kern="1200" dirty="0" smtClean="0">
                <a:solidFill>
                  <a:schemeClr val="tx1"/>
                </a:solidFill>
                <a:effectLst/>
                <a:latin typeface="+mn-lt"/>
                <a:ea typeface="+mn-ea"/>
                <a:cs typeface="+mn-cs"/>
              </a:rPr>
              <a:t>the backscattered LoRa signals resemble the standard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LoRa chirp in terms of waveform and phase pattern. </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receiver can successfully demodulate this backscattered LoRa signal.</a:t>
            </a: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29</a:t>
            </a:fld>
            <a:endParaRPr lang="zh-CN" altLang="en-US"/>
          </a:p>
        </p:txBody>
      </p:sp>
    </p:spTree>
    <p:extLst>
      <p:ext uri="{BB962C8B-B14F-4D97-AF65-F5344CB8AC3E}">
        <p14:creationId xmlns:p14="http://schemas.microsoft.com/office/powerpoint/2010/main" val="672498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The Internet</a:t>
            </a:r>
            <a:r>
              <a:rPr lang="en-US" altLang="zh-CN" sz="1200" b="0" i="0" kern="1200" baseline="0" dirty="0" smtClean="0">
                <a:solidFill>
                  <a:schemeClr val="tx1"/>
                </a:solidFill>
                <a:effectLst/>
                <a:latin typeface="+mn-lt"/>
                <a:ea typeface="+mn-ea"/>
                <a:cs typeface="+mn-cs"/>
              </a:rPr>
              <a:t> of Things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aims to networking everything</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 our physical world, 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allow them</a:t>
            </a:r>
            <a:r>
              <a:rPr lang="zh-CN" altLang="en-US" sz="1200" b="0" i="0" kern="1200" baseline="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to</a:t>
            </a:r>
            <a:r>
              <a:rPr lang="en-US" altLang="zh-CN" sz="1200" b="0" i="0" kern="1200" baseline="0" dirty="0" smtClean="0">
                <a:solidFill>
                  <a:schemeClr val="tx1"/>
                </a:solidFill>
                <a:effectLst/>
                <a:latin typeface="+mn-lt"/>
                <a:ea typeface="+mn-ea"/>
                <a:cs typeface="+mn-cs"/>
              </a:rPr>
              <a:t> be sensed or controlled remotely.</a:t>
            </a:r>
          </a:p>
          <a:p>
            <a:r>
              <a:rPr lang="en-US" altLang="zh-CN" sz="1200" b="0" i="0" kern="1200" baseline="0" dirty="0" smtClean="0">
                <a:solidFill>
                  <a:schemeClr val="tx1"/>
                </a:solidFill>
                <a:effectLst/>
                <a:latin typeface="+mn-lt"/>
                <a:ea typeface="+mn-ea"/>
                <a:cs typeface="+mn-cs"/>
              </a:rPr>
              <a:t>(</a:t>
            </a:r>
            <a:r>
              <a:rPr lang="zh-CN" altLang="en-US" sz="1200" b="0" i="0" kern="1200" baseline="0" dirty="0" smtClean="0">
                <a:solidFill>
                  <a:schemeClr val="tx1"/>
                </a:solidFill>
                <a:effectLst/>
                <a:latin typeface="+mn-lt"/>
                <a:ea typeface="+mn-ea"/>
                <a:cs typeface="+mn-cs"/>
              </a:rPr>
              <a:t>点</a:t>
            </a:r>
            <a:r>
              <a:rPr lang="en-US" altLang="zh-CN" sz="1200" b="0" i="0" kern="1200" baseline="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At the same</a:t>
            </a:r>
            <a:r>
              <a:rPr lang="en-US" altLang="zh-CN" sz="1200" kern="1200" baseline="0" dirty="0" smtClean="0">
                <a:solidFill>
                  <a:schemeClr val="tx1"/>
                </a:solidFill>
                <a:effectLst/>
                <a:latin typeface="+mn-lt"/>
                <a:ea typeface="+mn-ea"/>
                <a:cs typeface="+mn-cs"/>
              </a:rPr>
              <a:t> time, b</a:t>
            </a:r>
            <a:r>
              <a:rPr lang="en-US" altLang="zh-CN" sz="1200" kern="1200" dirty="0" smtClean="0">
                <a:solidFill>
                  <a:schemeClr val="tx1"/>
                </a:solidFill>
                <a:effectLst/>
                <a:latin typeface="+mn-lt"/>
                <a:ea typeface="+mn-ea"/>
                <a:cs typeface="+mn-cs"/>
              </a:rPr>
              <a:t>ackscatter promises to be an extremely low power, smaller and cheaper method to</a:t>
            </a:r>
            <a:r>
              <a:rPr lang="en-US" altLang="zh-CN" sz="1200" kern="1200" baseline="0" dirty="0" smtClean="0">
                <a:solidFill>
                  <a:schemeClr val="tx1"/>
                </a:solidFill>
                <a:effectLst/>
                <a:latin typeface="+mn-lt"/>
                <a:ea typeface="+mn-ea"/>
                <a:cs typeface="+mn-cs"/>
              </a:rPr>
              <a:t> connect everything.</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9470CB1-32F2-4EFE-BEE9-BFFD28E2B577}" type="slidenum">
              <a:rPr lang="zh-CN" altLang="en-US" smtClean="0"/>
              <a:t>3</a:t>
            </a:fld>
            <a:endParaRPr lang="zh-CN" altLang="en-US"/>
          </a:p>
        </p:txBody>
      </p:sp>
    </p:spTree>
    <p:extLst>
      <p:ext uri="{BB962C8B-B14F-4D97-AF65-F5344CB8AC3E}">
        <p14:creationId xmlns:p14="http://schemas.microsoft.com/office/powerpoint/2010/main" val="189843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As a proof of concept, we</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seek to modulate Wi-Fi signals into LoRa packets by changing</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bias voltage of two MOSFETs on a RF-Transformer tag.</a:t>
            </a:r>
            <a:endParaRPr lang="en-US" altLang="zh-CN" dirty="0" smtClean="0"/>
          </a:p>
          <a:p>
            <a:r>
              <a:rPr lang="en-US" altLang="zh-CN" dirty="0" smtClean="0"/>
              <a:t>However, t</a:t>
            </a:r>
            <a:r>
              <a:rPr lang="en-US" altLang="zh-CN" sz="1200" kern="1200" dirty="0" smtClean="0">
                <a:solidFill>
                  <a:schemeClr val="tx1"/>
                </a:solidFill>
                <a:effectLst/>
                <a:latin typeface="+mn-lt"/>
                <a:ea typeface="+mn-ea"/>
                <a:cs typeface="+mn-cs"/>
              </a:rPr>
              <a:t>o put this idea into practice, there are many</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challenges.</a:t>
            </a:r>
          </a:p>
          <a:p>
            <a:endParaRPr lang="en-US" altLang="zh-CN" dirty="0" smtClean="0"/>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30</a:t>
            </a:fld>
            <a:endParaRPr lang="zh-CN" altLang="en-US"/>
          </a:p>
        </p:txBody>
      </p:sp>
    </p:spTree>
    <p:extLst>
      <p:ext uri="{BB962C8B-B14F-4D97-AF65-F5344CB8AC3E}">
        <p14:creationId xmlns:p14="http://schemas.microsoft.com/office/powerpoint/2010/main" val="599488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First, unlike continuous</a:t>
            </a:r>
            <a:r>
              <a:rPr lang="en-US" altLang="zh-CN" sz="1200" kern="1200" baseline="0" dirty="0" smtClean="0">
                <a:solidFill>
                  <a:schemeClr val="tx1"/>
                </a:solidFill>
                <a:effectLst/>
                <a:latin typeface="+mn-lt"/>
                <a:ea typeface="+mn-ea"/>
                <a:cs typeface="+mn-cs"/>
              </a:rPr>
              <a:t> sine signals</a:t>
            </a:r>
            <a:r>
              <a:rPr lang="en-US" altLang="zh-CN" sz="1200" kern="1200" dirty="0" smtClean="0">
                <a:solidFill>
                  <a:schemeClr val="tx1"/>
                </a:solidFill>
                <a:effectLst/>
                <a:latin typeface="+mn-lt"/>
                <a:ea typeface="+mn-ea"/>
                <a:cs typeface="+mn-cs"/>
              </a:rPr>
              <a:t>, Wi-Fi traffic is</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inter mi </a:t>
            </a:r>
            <a:r>
              <a:rPr lang="en-US" altLang="zh-CN" sz="1200" kern="1200" dirty="0" err="1" smtClean="0">
                <a:solidFill>
                  <a:schemeClr val="tx1"/>
                </a:solidFill>
                <a:effectLst/>
                <a:latin typeface="+mn-lt"/>
                <a:ea typeface="+mn-ea"/>
                <a:cs typeface="+mn-cs"/>
              </a:rPr>
              <a:t>ttent</a:t>
            </a:r>
            <a:r>
              <a:rPr lang="en-US" altLang="zh-CN" sz="1200" kern="1200" dirty="0" smtClean="0">
                <a:solidFill>
                  <a:schemeClr val="tx1"/>
                </a:solidFill>
                <a:effectLst/>
                <a:latin typeface="+mn-lt"/>
                <a:ea typeface="+mn-ea"/>
                <a:cs typeface="+mn-cs"/>
              </a:rPr>
              <a:t> </a:t>
            </a:r>
            <a:r>
              <a:rPr lang="pt-BR" altLang="zh-CN" sz="1200" kern="1200" dirty="0" smtClean="0">
                <a:solidFill>
                  <a:schemeClr val="tx1"/>
                </a:solidFill>
                <a:effectLst/>
                <a:latin typeface="+mn-lt"/>
                <a:ea typeface="+mn-ea"/>
                <a:cs typeface="+mn-cs"/>
              </a:rPr>
              <a:t> [ˌ</a:t>
            </a:r>
            <a:r>
              <a:rPr lang="pt-BR" altLang="zh-CN" sz="1200" kern="1200" dirty="0" err="1" smtClean="0">
                <a:solidFill>
                  <a:schemeClr val="tx1"/>
                </a:solidFill>
                <a:effectLst/>
                <a:latin typeface="+mn-lt"/>
                <a:ea typeface="+mn-ea"/>
                <a:cs typeface="+mn-cs"/>
              </a:rPr>
              <a:t>ɪntərˈmɪtənt</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It coexists with other types of wireless traffic,</a:t>
            </a:r>
            <a:r>
              <a:rPr lang="en-US" altLang="zh-CN" sz="1200" kern="1200" baseline="0" dirty="0" smtClean="0">
                <a:solidFill>
                  <a:schemeClr val="tx1"/>
                </a:solidFill>
                <a:effectLst/>
                <a:latin typeface="+mn-lt"/>
                <a:ea typeface="+mn-ea"/>
                <a:cs typeface="+mn-cs"/>
              </a:rPr>
              <a:t> such as</a:t>
            </a:r>
            <a:r>
              <a:rPr lang="en-US" altLang="zh-CN" sz="1200" kern="1200" dirty="0" smtClean="0">
                <a:solidFill>
                  <a:schemeClr val="tx1"/>
                </a:solidFill>
                <a:effectLst/>
                <a:latin typeface="+mn-lt"/>
                <a:ea typeface="+mn-ea"/>
                <a:cs typeface="+mn-cs"/>
              </a:rPr>
              <a:t> Bluetooth,</a:t>
            </a:r>
            <a:r>
              <a:rPr lang="en-US" altLang="zh-CN" sz="1200" kern="1200" baseline="0" dirty="0" smtClean="0">
                <a:solidFill>
                  <a:schemeClr val="tx1"/>
                </a:solidFill>
                <a:effectLst/>
                <a:latin typeface="+mn-lt"/>
                <a:ea typeface="+mn-ea"/>
                <a:cs typeface="+mn-cs"/>
              </a:rPr>
              <a:t> and </a:t>
            </a:r>
            <a:r>
              <a:rPr lang="en-US" altLang="zh-CN" sz="1200" kern="1200" dirty="0" smtClean="0">
                <a:solidFill>
                  <a:schemeClr val="tx1"/>
                </a:solidFill>
                <a:effectLst/>
                <a:latin typeface="+mn-lt"/>
                <a:ea typeface="+mn-ea"/>
                <a:cs typeface="+mn-cs"/>
              </a:rPr>
              <a:t>ZigBee, on the same frequency band. </a:t>
            </a:r>
          </a:p>
          <a:p>
            <a:r>
              <a:rPr lang="en-US" altLang="zh-CN" sz="1200" kern="1200" dirty="0" smtClean="0">
                <a:solidFill>
                  <a:schemeClr val="tx1"/>
                </a:solidFill>
                <a:effectLst/>
                <a:latin typeface="+mn-lt"/>
                <a:ea typeface="+mn-ea"/>
                <a:cs typeface="+mn-cs"/>
              </a:rPr>
              <a:t>Consequently, the backscatter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tag should be able to distinguish the Wi-Fi signal from the others,</a:t>
            </a:r>
            <a:r>
              <a:rPr lang="en-US" altLang="zh-CN" sz="1200" kern="1200" baseline="0" dirty="0" smtClean="0">
                <a:solidFill>
                  <a:schemeClr val="tx1"/>
                </a:solidFill>
                <a:effectLst/>
                <a:latin typeface="+mn-lt"/>
                <a:ea typeface="+mn-ea"/>
                <a:cs typeface="+mn-cs"/>
              </a:rPr>
              <a:t> and then </a:t>
            </a:r>
            <a:r>
              <a:rPr lang="en-US" altLang="zh-CN" sz="1200" kern="1200" dirty="0" smtClean="0">
                <a:solidFill>
                  <a:schemeClr val="tx1"/>
                </a:solidFill>
                <a:effectLst/>
                <a:latin typeface="+mn-lt"/>
                <a:ea typeface="+mn-ea"/>
                <a:cs typeface="+mn-cs"/>
              </a:rPr>
              <a:t>synchronize [ˈ</a:t>
            </a:r>
            <a:r>
              <a:rPr lang="en-US" altLang="zh-CN" sz="1200" kern="1200" dirty="0" err="1" smtClean="0">
                <a:solidFill>
                  <a:schemeClr val="tx1"/>
                </a:solidFill>
                <a:effectLst/>
                <a:latin typeface="+mn-lt"/>
                <a:ea typeface="+mn-ea"/>
                <a:cs typeface="+mn-cs"/>
              </a:rPr>
              <a:t>sɪŋkrənaɪz</a:t>
            </a:r>
            <a:r>
              <a:rPr lang="en-US" altLang="zh-CN" sz="1200" kern="1200" dirty="0" smtClean="0">
                <a:solidFill>
                  <a:schemeClr val="tx1"/>
                </a:solidFill>
                <a:effectLst/>
                <a:latin typeface="+mn-lt"/>
                <a:ea typeface="+mn-ea"/>
                <a:cs typeface="+mn-cs"/>
              </a:rPr>
              <a:t>] with Wi-Fi symbols for fine-grained modulation.</a:t>
            </a:r>
          </a:p>
          <a:p>
            <a:r>
              <a:rPr lang="en-US" altLang="zh-CN" sz="1200" kern="1200" dirty="0" smtClean="0">
                <a:solidFill>
                  <a:schemeClr val="tx1"/>
                </a:solidFill>
                <a:effectLst/>
                <a:latin typeface="+mn-lt"/>
                <a:ea typeface="+mn-ea"/>
                <a:cs typeface="+mn-cs"/>
              </a:rPr>
              <a:t>To achieve this goal, we program the backscatter tag to sample the</a:t>
            </a:r>
          </a:p>
          <a:p>
            <a:r>
              <a:rPr lang="en-US" altLang="zh-CN" sz="1200" kern="1200" dirty="0" smtClean="0">
                <a:solidFill>
                  <a:schemeClr val="tx1"/>
                </a:solidFill>
                <a:effectLst/>
                <a:latin typeface="+mn-lt"/>
                <a:ea typeface="+mn-ea"/>
                <a:cs typeface="+mn-cs"/>
              </a:rPr>
              <a:t>incident signals and perform cross-correlation with the pre-stored</a:t>
            </a:r>
          </a:p>
          <a:p>
            <a:r>
              <a:rPr lang="en-US" altLang="zh-CN" sz="1200" kern="1200" dirty="0" smtClean="0">
                <a:solidFill>
                  <a:schemeClr val="tx1"/>
                </a:solidFill>
                <a:effectLst/>
                <a:latin typeface="+mn-lt"/>
                <a:ea typeface="+mn-ea"/>
                <a:cs typeface="+mn-cs"/>
              </a:rPr>
              <a:t>Short Training Field (STF) of the Wi-Fi packet.</a:t>
            </a: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31</a:t>
            </a:fld>
            <a:endParaRPr lang="zh-CN" altLang="en-US"/>
          </a:p>
        </p:txBody>
      </p:sp>
    </p:spTree>
    <p:extLst>
      <p:ext uri="{BB962C8B-B14F-4D97-AF65-F5344CB8AC3E}">
        <p14:creationId xmlns:p14="http://schemas.microsoft.com/office/powerpoint/2010/main" val="1993588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Second, the difference in frame length between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Wi-Fi and</a:t>
            </a:r>
          </a:p>
          <a:p>
            <a:r>
              <a:rPr lang="en-US" altLang="zh-CN" sz="1200" kern="1200" dirty="0" smtClean="0">
                <a:solidFill>
                  <a:schemeClr val="tx1"/>
                </a:solidFill>
                <a:effectLst/>
                <a:latin typeface="+mn-lt"/>
                <a:ea typeface="+mn-ea"/>
                <a:cs typeface="+mn-cs"/>
              </a:rPr>
              <a:t>LoRa makes it impossible to generate a complete LoRa frame</a:t>
            </a:r>
          </a:p>
          <a:p>
            <a:r>
              <a:rPr lang="en-US" altLang="zh-CN" sz="1200" kern="1200" dirty="0" smtClean="0">
                <a:solidFill>
                  <a:schemeClr val="tx1"/>
                </a:solidFill>
                <a:effectLst/>
                <a:latin typeface="+mn-lt"/>
                <a:ea typeface="+mn-ea"/>
                <a:cs typeface="+mn-cs"/>
              </a:rPr>
              <a:t>on top of a single Wi-Fi frame. </a:t>
            </a:r>
          </a:p>
          <a:p>
            <a:r>
              <a:rPr lang="en-US" altLang="zh-CN" sz="1200" kern="1200" dirty="0" smtClean="0">
                <a:solidFill>
                  <a:schemeClr val="tx1"/>
                </a:solidFill>
                <a:effectLst/>
                <a:latin typeface="+mn-lt"/>
                <a:ea typeface="+mn-ea"/>
                <a:cs typeface="+mn-cs"/>
              </a:rPr>
              <a:t>Modulating multiple consecutive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Wi-Fi frames into a LoRa frame may run into issues since the inter-frame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spacing between Wi-Fi frames.</a:t>
            </a:r>
          </a:p>
          <a:p>
            <a:r>
              <a:rPr lang="en-US" altLang="zh-CN" sz="1200" kern="1200" dirty="0" smtClean="0">
                <a:solidFill>
                  <a:schemeClr val="tx1"/>
                </a:solidFill>
                <a:effectLst/>
                <a:latin typeface="+mn-lt"/>
                <a:ea typeface="+mn-ea"/>
                <a:cs typeface="+mn-cs"/>
              </a:rPr>
              <a:t>Hence, we are expected to see fragments in the modulated LoRa</a:t>
            </a:r>
          </a:p>
          <a:p>
            <a:r>
              <a:rPr lang="en-US" altLang="zh-CN" sz="1200" kern="1200" dirty="0" smtClean="0">
                <a:solidFill>
                  <a:schemeClr val="tx1"/>
                </a:solidFill>
                <a:effectLst/>
                <a:latin typeface="+mn-lt"/>
                <a:ea typeface="+mn-ea"/>
                <a:cs typeface="+mn-cs"/>
              </a:rPr>
              <a:t>symbols. </a:t>
            </a:r>
          </a:p>
          <a:p>
            <a:r>
              <a:rPr lang="en-US" altLang="zh-CN" sz="1200" kern="1200" dirty="0" smtClean="0">
                <a:solidFill>
                  <a:schemeClr val="tx1"/>
                </a:solidFill>
                <a:effectLst/>
                <a:latin typeface="+mn-lt"/>
                <a:ea typeface="+mn-ea"/>
                <a:cs typeface="+mn-cs"/>
              </a:rPr>
              <a:t>Our solution is to take advantage of the frame aggregation</a:t>
            </a:r>
          </a:p>
          <a:p>
            <a:r>
              <a:rPr lang="en-US" altLang="zh-CN" sz="1200" kern="1200" dirty="0" smtClean="0">
                <a:solidFill>
                  <a:schemeClr val="tx1"/>
                </a:solidFill>
                <a:effectLst/>
                <a:latin typeface="+mn-lt"/>
                <a:ea typeface="+mn-ea"/>
                <a:cs typeface="+mn-cs"/>
              </a:rPr>
              <a:t>feature on existing Wi-Fi systems to bridge the frame</a:t>
            </a:r>
            <a:r>
              <a:rPr lang="en-US" altLang="zh-CN" sz="1200" kern="1200" baseline="0" dirty="0" smtClean="0">
                <a:solidFill>
                  <a:schemeClr val="tx1"/>
                </a:solidFill>
                <a:effectLst/>
                <a:latin typeface="+mn-lt"/>
                <a:ea typeface="+mn-ea"/>
                <a:cs typeface="+mn-cs"/>
              </a:rPr>
              <a:t> length gap of WiFi and LoRa</a:t>
            </a:r>
            <a:r>
              <a:rPr lang="en-US" altLang="zh-CN" sz="1200" kern="1200" dirty="0" smtClean="0">
                <a:solidFill>
                  <a:schemeClr val="tx1"/>
                </a:solidFill>
                <a:effectLst/>
                <a:latin typeface="+mn-lt"/>
                <a:ea typeface="+mn-ea"/>
                <a:cs typeface="+mn-cs"/>
              </a:rPr>
              <a:t>. </a:t>
            </a:r>
          </a:p>
          <a:p>
            <a:r>
              <a:rPr lang="en-US" altLang="zh-CN" sz="1200" kern="1200" dirty="0" smtClean="0">
                <a:solidFill>
                  <a:schemeClr val="tx1"/>
                </a:solidFill>
                <a:effectLst/>
                <a:latin typeface="+mn-lt"/>
                <a:ea typeface="+mn-ea"/>
                <a:cs typeface="+mn-cs"/>
              </a:rPr>
              <a:t>By using this</a:t>
            </a:r>
            <a:r>
              <a:rPr lang="en-US" altLang="zh-CN" sz="1200" kern="1200" baseline="0" dirty="0" smtClean="0">
                <a:solidFill>
                  <a:schemeClr val="tx1"/>
                </a:solidFill>
                <a:effectLst/>
                <a:latin typeface="+mn-lt"/>
                <a:ea typeface="+mn-ea"/>
                <a:cs typeface="+mn-cs"/>
              </a:rPr>
              <a:t> MAC protocol</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t</a:t>
            </a:r>
            <a:r>
              <a:rPr lang="en-US" altLang="zh-CN" sz="1200" kern="1200" dirty="0" smtClean="0">
                <a:solidFill>
                  <a:schemeClr val="tx1"/>
                </a:solidFill>
                <a:effectLst/>
                <a:latin typeface="+mn-lt"/>
                <a:ea typeface="+mn-ea"/>
                <a:cs typeface="+mn-cs"/>
              </a:rPr>
              <a: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aggregated frame length of WiFi</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reach up to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seventy-two milliseconds. That is enough to modulate LoRa symbols.</a:t>
            </a: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32</a:t>
            </a:fld>
            <a:endParaRPr lang="zh-CN" altLang="en-US"/>
          </a:p>
        </p:txBody>
      </p:sp>
    </p:spTree>
    <p:extLst>
      <p:ext uri="{BB962C8B-B14F-4D97-AF65-F5344CB8AC3E}">
        <p14:creationId xmlns:p14="http://schemas.microsoft.com/office/powerpoint/2010/main" val="1419350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Third, both the amplitude and phase of Wi-Fi signals may change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abruptly [</a:t>
            </a:r>
            <a:r>
              <a:rPr lang="en-US" altLang="zh-CN" sz="1200" kern="1200" dirty="0" err="1" smtClean="0">
                <a:solidFill>
                  <a:schemeClr val="tx1"/>
                </a:solidFill>
                <a:effectLst/>
                <a:latin typeface="+mn-lt"/>
                <a:ea typeface="+mn-ea"/>
                <a:cs typeface="+mn-cs"/>
              </a:rPr>
              <a:t>əˈbrʌptli</a:t>
            </a:r>
            <a:r>
              <a:rPr lang="en-US" altLang="zh-CN" sz="1200" kern="1200" dirty="0" smtClean="0">
                <a:solidFill>
                  <a:schemeClr val="tx1"/>
                </a:solidFill>
                <a:effectLst/>
                <a:latin typeface="+mn-lt"/>
                <a:ea typeface="+mn-ea"/>
                <a:cs typeface="+mn-cs"/>
              </a:rPr>
              <a:t>]. Accordingly,</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 abrupt change of Wi-Fi carrier’s phase  will mess up the</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phase modulation of backscatter signals. </a:t>
            </a:r>
          </a:p>
          <a:p>
            <a:r>
              <a:rPr lang="en-US" altLang="zh-CN" sz="1200" kern="1200" dirty="0" smtClean="0">
                <a:solidFill>
                  <a:schemeClr val="tx1"/>
                </a:solidFill>
                <a:effectLst/>
                <a:latin typeface="+mn-lt"/>
                <a:ea typeface="+mn-ea"/>
                <a:cs typeface="+mn-cs"/>
              </a:rPr>
              <a:t>We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leverage the signal emulation techniques to generate a sine signal</a:t>
            </a:r>
          </a:p>
          <a:p>
            <a:r>
              <a:rPr lang="en-US" altLang="zh-CN" sz="1200" kern="1200" dirty="0" smtClean="0">
                <a:solidFill>
                  <a:schemeClr val="tx1"/>
                </a:solidFill>
                <a:effectLst/>
                <a:latin typeface="+mn-lt"/>
                <a:ea typeface="+mn-ea"/>
                <a:cs typeface="+mn-cs"/>
              </a:rPr>
              <a:t>by controlling</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payload of Wi-Fi frames.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 ensures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RF-Transformer modulates backscatter symbol with the same initial phase.</a:t>
            </a: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33</a:t>
            </a:fld>
            <a:endParaRPr lang="zh-CN" altLang="en-US"/>
          </a:p>
        </p:txBody>
      </p:sp>
    </p:spTree>
    <p:extLst>
      <p:ext uri="{BB962C8B-B14F-4D97-AF65-F5344CB8AC3E}">
        <p14:creationId xmlns:p14="http://schemas.microsoft.com/office/powerpoint/2010/main" val="192467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We compare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waveform of a standard LoRa chirp</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 our generated LoRa symbol on top of</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Wi-Fi signals. </a:t>
            </a:r>
          </a:p>
          <a:p>
            <a:r>
              <a:rPr lang="en-US" altLang="zh-CN" sz="1200" kern="1200" dirty="0" smtClean="0">
                <a:solidFill>
                  <a:schemeClr val="tx1"/>
                </a:solidFill>
                <a:effectLst/>
                <a:latin typeface="+mn-lt"/>
                <a:ea typeface="+mn-ea"/>
                <a:cs typeface="+mn-cs"/>
              </a:rPr>
              <a:t>Evidently, these two signals share very similar</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waveform pattern</a:t>
            </a:r>
            <a:r>
              <a:rPr lang="en-US" altLang="zh-CN" sz="1200" kern="1200" baseline="0" dirty="0" smtClean="0">
                <a:solidFill>
                  <a:schemeClr val="tx1"/>
                </a:solidFill>
                <a:effectLst/>
                <a:latin typeface="+mn-lt"/>
                <a:ea typeface="+mn-ea"/>
                <a:cs typeface="+mn-cs"/>
              </a:rPr>
              <a:t> and frequency </a:t>
            </a:r>
            <a:r>
              <a:rPr lang="en-US" altLang="zh-CN" sz="1200" kern="1200" dirty="0" smtClean="0">
                <a:solidFill>
                  <a:schemeClr val="tx1"/>
                </a:solidFill>
                <a:effectLst/>
                <a:latin typeface="+mn-lt"/>
                <a:ea typeface="+mn-ea"/>
                <a:cs typeface="+mn-cs"/>
              </a:rPr>
              <a:t>spectrum.</a:t>
            </a: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34</a:t>
            </a:fld>
            <a:endParaRPr lang="zh-CN" altLang="en-US"/>
          </a:p>
        </p:txBody>
      </p:sp>
    </p:spTree>
    <p:extLst>
      <p:ext uri="{BB962C8B-B14F-4D97-AF65-F5344CB8AC3E}">
        <p14:creationId xmlns:p14="http://schemas.microsoft.com/office/powerpoint/2010/main" val="1642208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baseline="0" dirty="0" smtClean="0">
                <a:solidFill>
                  <a:schemeClr val="tx1"/>
                </a:solidFill>
                <a:effectLst/>
                <a:latin typeface="+mn-lt"/>
                <a:ea typeface="+mn-ea"/>
                <a:cs typeface="+mn-cs"/>
              </a:rPr>
              <a:t>As you can see, backscatter radios does not generate the carrier. Instead, it takes the signals sent from the gateway as the carrier signals, and modulate its own data on top of the carrier signals. Compared with active radios, </a:t>
            </a:r>
            <a:r>
              <a:rPr lang="en-US" altLang="zh-CN" sz="1200" b="0" i="0" kern="1200" dirty="0" smtClean="0">
                <a:solidFill>
                  <a:schemeClr val="tx1"/>
                </a:solidFill>
                <a:effectLst/>
                <a:latin typeface="+mn-lt"/>
                <a:ea typeface="+mn-ea"/>
                <a:cs typeface="+mn-cs"/>
              </a:rPr>
              <a:t>backscatter radios</a:t>
            </a:r>
            <a:r>
              <a:rPr lang="en-US" altLang="zh-CN" sz="1200" b="0" i="0" kern="1200" baseline="0" dirty="0" smtClean="0">
                <a:solidFill>
                  <a:schemeClr val="tx1"/>
                </a:solidFill>
                <a:effectLst/>
                <a:latin typeface="+mn-lt"/>
                <a:ea typeface="+mn-ea"/>
                <a:cs typeface="+mn-cs"/>
              </a:rPr>
              <a:t> are more power efficient</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4</a:t>
            </a:fld>
            <a:endParaRPr lang="zh-CN" altLang="en-US"/>
          </a:p>
        </p:txBody>
      </p:sp>
    </p:spTree>
    <p:extLst>
      <p:ext uri="{BB962C8B-B14F-4D97-AF65-F5344CB8AC3E}">
        <p14:creationId xmlns:p14="http://schemas.microsoft.com/office/powerpoint/2010/main" val="75157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Nowadays, the wireless </a:t>
            </a:r>
            <a:r>
              <a:rPr lang="en-US" altLang="zh-CN" sz="1200" b="1" dirty="0" smtClean="0">
                <a:solidFill>
                  <a:schemeClr val="bg1"/>
                </a:solidFill>
                <a:latin typeface="Segoe UI" panose="020B0502040204020203" pitchFamily="34" charset="0"/>
                <a:ea typeface="Sathu" charset="-34"/>
                <a:cs typeface="Segoe UI" panose="020B0502040204020203" pitchFamily="34" charset="0"/>
              </a:rPr>
              <a:t>Heterogeneity </a:t>
            </a:r>
            <a:r>
              <a:rPr lang="pt-BR" altLang="zh-CN" sz="1200" b="1" dirty="0" smtClean="0">
                <a:solidFill>
                  <a:schemeClr val="bg1"/>
                </a:solidFill>
                <a:latin typeface="Segoe UI" panose="020B0502040204020203" pitchFamily="34" charset="0"/>
                <a:ea typeface="Sathu" charset="-34"/>
                <a:cs typeface="Segoe UI" panose="020B0502040204020203" pitchFamily="34" charset="0"/>
              </a:rPr>
              <a:t> [ˌ</a:t>
            </a:r>
            <a:r>
              <a:rPr lang="pt-BR" altLang="zh-CN" sz="1200" b="1" dirty="0" err="1" smtClean="0">
                <a:solidFill>
                  <a:schemeClr val="bg1"/>
                </a:solidFill>
                <a:latin typeface="Segoe UI" panose="020B0502040204020203" pitchFamily="34" charset="0"/>
                <a:ea typeface="Sathu" charset="-34"/>
                <a:cs typeface="Segoe UI" panose="020B0502040204020203" pitchFamily="34" charset="0"/>
              </a:rPr>
              <a:t>hɛtərədʒɪˈniəti</a:t>
            </a:r>
            <a:r>
              <a:rPr lang="pt-BR" altLang="zh-CN" sz="1200" b="1" dirty="0" smtClean="0">
                <a:solidFill>
                  <a:schemeClr val="bg1"/>
                </a:solidFill>
                <a:latin typeface="Segoe UI" panose="020B0502040204020203" pitchFamily="34" charset="0"/>
                <a:ea typeface="Sathu" charset="-34"/>
                <a:cs typeface="Segoe UI" panose="020B0502040204020203" pitchFamily="34" charset="0"/>
              </a:rPr>
              <a:t>] </a:t>
            </a:r>
            <a:r>
              <a:rPr lang="en-US" altLang="zh-CN" sz="1200" b="1" dirty="0" smtClean="0">
                <a:solidFill>
                  <a:schemeClr val="bg1"/>
                </a:solidFill>
                <a:latin typeface="Segoe UI" panose="020B0502040204020203" pitchFamily="34" charset="0"/>
                <a:ea typeface="Sathu" charset="-34"/>
                <a:cs typeface="Segoe UI" panose="020B0502040204020203" pitchFamily="34" charset="0"/>
              </a:rPr>
              <a:t> brings new challenges</a:t>
            </a:r>
            <a:r>
              <a:rPr lang="en-US" altLang="zh-CN" sz="1200" b="1" baseline="0" dirty="0" smtClean="0">
                <a:solidFill>
                  <a:schemeClr val="bg1"/>
                </a:solidFill>
                <a:latin typeface="Segoe UI" panose="020B0502040204020203" pitchFamily="34" charset="0"/>
                <a:ea typeface="Sathu" charset="-34"/>
                <a:cs typeface="Segoe UI" panose="020B0502040204020203" pitchFamily="34" charset="0"/>
              </a:rPr>
              <a:t> to the backscatter radios.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baseline="0" dirty="0" smtClean="0">
                <a:solidFill>
                  <a:schemeClr val="bg1"/>
                </a:solidFill>
                <a:effectLst/>
                <a:latin typeface="Segoe UI" panose="020B0502040204020203" pitchFamily="34" charset="0"/>
                <a:ea typeface="Sathu" charset="-34"/>
                <a:cs typeface="Segoe UI" panose="020B0502040204020203" pitchFamily="34" charset="0"/>
              </a:rPr>
              <a:t>As we all know, </a:t>
            </a:r>
            <a:r>
              <a:rPr lang="en-US" altLang="zh-CN" sz="1200" kern="1200" dirty="0" smtClean="0">
                <a:solidFill>
                  <a:schemeClr val="tx1"/>
                </a:solidFill>
                <a:effectLst/>
                <a:latin typeface="+mn-lt"/>
                <a:ea typeface="+mn-ea"/>
                <a:cs typeface="+mn-cs"/>
              </a:rPr>
              <a:t>the proliferation of </a:t>
            </a:r>
            <a:r>
              <a:rPr lang="en-US" altLang="zh-CN" sz="1200" kern="1200" dirty="0" err="1" smtClean="0">
                <a:solidFill>
                  <a:schemeClr val="tx1"/>
                </a:solidFill>
                <a:effectLst/>
                <a:latin typeface="+mn-lt"/>
                <a:ea typeface="+mn-ea"/>
                <a:cs typeface="+mn-cs"/>
              </a:rPr>
              <a:t>IoT</a:t>
            </a:r>
            <a:r>
              <a:rPr lang="en-US" altLang="zh-CN" sz="1200" kern="1200" dirty="0" smtClean="0">
                <a:solidFill>
                  <a:schemeClr val="tx1"/>
                </a:solidFill>
                <a:effectLst/>
                <a:latin typeface="+mn-lt"/>
                <a:ea typeface="+mn-ea"/>
                <a:cs typeface="+mn-cs"/>
              </a:rPr>
              <a:t> applications brings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about </a:t>
            </a:r>
            <a:r>
              <a:rPr lang="en-US" altLang="zh-CN" sz="1200" kern="1200" baseline="0" dirty="0" smtClean="0">
                <a:solidFill>
                  <a:schemeClr val="tx1"/>
                </a:solidFill>
                <a:effectLst/>
                <a:latin typeface="+mn-lt"/>
                <a:ea typeface="+mn-ea"/>
                <a:cs typeface="+mn-cs"/>
              </a:rPr>
              <a:t>the </a:t>
            </a:r>
            <a:r>
              <a:rPr lang="en-US" altLang="zh-CN" sz="1200" kern="1200" dirty="0" smtClean="0">
                <a:solidFill>
                  <a:schemeClr val="tx1"/>
                </a:solidFill>
                <a:effectLst/>
                <a:latin typeface="+mn-lt"/>
                <a:ea typeface="+mn-ea"/>
                <a:cs typeface="+mn-cs"/>
              </a:rPr>
              <a:t>dense deployments of various </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devices, such as Wi-Fi, ZigBee, Bluetooth, LoRa.</a:t>
            </a:r>
          </a:p>
          <a:p>
            <a:r>
              <a:rPr lang="en-US" altLang="zh-CN" sz="1200" kern="1200" dirty="0" smtClean="0">
                <a:solidFill>
                  <a:schemeClr val="tx1"/>
                </a:solidFill>
                <a:effectLst/>
                <a:latin typeface="+mn-lt"/>
                <a:ea typeface="+mn-ea"/>
                <a:cs typeface="+mn-cs"/>
              </a:rPr>
              <a:t>The coexistence of</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heterogeneous wireless devices puts forward more stringent requirements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for the adaptability and flexibility of the backscatter design. </a:t>
            </a:r>
          </a:p>
          <a:p>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点</a:t>
            </a:r>
            <a:r>
              <a:rPr lang="en-US" altLang="zh-CN" sz="1200" kern="1200" dirty="0" smtClean="0">
                <a:solidFill>
                  <a:schemeClr val="tx1"/>
                </a:solidFill>
                <a:effectLst/>
                <a:latin typeface="+mn-lt"/>
                <a:ea typeface="+mn-ea"/>
                <a:cs typeface="+mn-cs"/>
              </a:rPr>
              <a:t>)</a:t>
            </a:r>
          </a:p>
          <a:p>
            <a:r>
              <a:rPr lang="en-US" altLang="zh-CN" sz="1200" kern="1200" dirty="0" smtClean="0">
                <a:solidFill>
                  <a:schemeClr val="tx1"/>
                </a:solidFill>
                <a:effectLst/>
                <a:latin typeface="+mn-lt"/>
                <a:ea typeface="+mn-ea"/>
                <a:cs typeface="+mn-cs"/>
              </a:rPr>
              <a:t>In</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order to integrate seamlessly into heterogeneous wireless networks,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backscatter radio should be able to interplay directly with different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technologies while maintaining ultra-low power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9470CB1-32F2-4EFE-BEE9-BFFD28E2B577}" type="slidenum">
              <a:rPr lang="zh-CN" altLang="en-US" smtClean="0"/>
              <a:t>5</a:t>
            </a:fld>
            <a:endParaRPr lang="zh-CN" altLang="en-US"/>
          </a:p>
        </p:txBody>
      </p:sp>
    </p:spTree>
    <p:extLst>
      <p:ext uri="{BB962C8B-B14F-4D97-AF65-F5344CB8AC3E}">
        <p14:creationId xmlns:p14="http://schemas.microsoft.com/office/powerpoint/2010/main" val="22603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However, most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 existing backscatter systems are tailored to a</a:t>
            </a:r>
          </a:p>
          <a:p>
            <a:r>
              <a:rPr lang="en-US" altLang="zh-CN" sz="1200" kern="1200" dirty="0" smtClean="0">
                <a:solidFill>
                  <a:schemeClr val="tx1"/>
                </a:solidFill>
                <a:effectLst/>
                <a:latin typeface="+mn-lt"/>
                <a:ea typeface="+mn-ea"/>
                <a:cs typeface="+mn-cs"/>
              </a:rPr>
              <a:t>specific wireless technology but lack flexibility.</a:t>
            </a:r>
          </a:p>
          <a:p>
            <a:r>
              <a:rPr lang="en-US" altLang="zh-CN" sz="1200" kern="1200" dirty="0" smtClean="0">
                <a:solidFill>
                  <a:schemeClr val="tx1"/>
                </a:solidFill>
                <a:effectLst/>
                <a:latin typeface="+mn-lt"/>
                <a:ea typeface="+mn-ea"/>
                <a:cs typeface="+mn-cs"/>
              </a:rPr>
              <a:t>For example, WiFi backscatter tag reflects WiFi signals,</a:t>
            </a:r>
            <a:r>
              <a:rPr lang="en-US" altLang="zh-CN" sz="1200" kern="1200" baseline="0" dirty="0" smtClean="0">
                <a:solidFill>
                  <a:schemeClr val="tx1"/>
                </a:solidFill>
                <a:effectLst/>
                <a:latin typeface="+mn-lt"/>
                <a:ea typeface="+mn-ea"/>
                <a:cs typeface="+mn-cs"/>
              </a:rPr>
              <a:t> but can't generate LoRa signals. Because </a:t>
            </a:r>
            <a:r>
              <a:rPr lang="en-US" altLang="zh-CN" sz="1200" kern="1200" dirty="0" smtClean="0">
                <a:solidFill>
                  <a:schemeClr val="tx1"/>
                </a:solidFill>
                <a:effectLst/>
                <a:latin typeface="+mn-lt"/>
                <a:ea typeface="+mn-ea"/>
                <a:cs typeface="+mn-cs"/>
              </a:rPr>
              <a:t>Wi-Fi and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LoRa share different physical layer designs.</a:t>
            </a:r>
          </a:p>
          <a:p>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such a tailored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backscatter design results in low adaptability, </a:t>
            </a:r>
          </a:p>
          <a:p>
            <a:r>
              <a:rPr lang="en-US" altLang="zh-CN" sz="1200" kern="1200" dirty="0" smtClean="0">
                <a:solidFill>
                  <a:schemeClr val="tx1"/>
                </a:solidFill>
                <a:effectLst/>
                <a:latin typeface="+mn-lt"/>
                <a:ea typeface="+mn-ea"/>
                <a:cs typeface="+mn-cs"/>
              </a:rPr>
              <a:t>obstructs </a:t>
            </a:r>
            <a:r>
              <a:rPr lang="pt-BR" altLang="zh-CN" sz="1200" kern="1200" dirty="0" smtClean="0">
                <a:solidFill>
                  <a:schemeClr val="tx1"/>
                </a:solidFill>
                <a:effectLst/>
                <a:latin typeface="+mn-lt"/>
                <a:ea typeface="+mn-ea"/>
                <a:cs typeface="+mn-cs"/>
              </a:rPr>
              <a:t> [</a:t>
            </a:r>
            <a:r>
              <a:rPr lang="pt-BR" altLang="zh-CN" sz="1200" kern="1200" dirty="0" err="1" smtClean="0">
                <a:solidFill>
                  <a:schemeClr val="tx1"/>
                </a:solidFill>
                <a:effectLst/>
                <a:latin typeface="+mn-lt"/>
                <a:ea typeface="+mn-ea"/>
                <a:cs typeface="+mn-cs"/>
              </a:rPr>
              <a:t>əbˈstrʌkts</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its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practical deployment in heterogeneous wireless networks.</a:t>
            </a:r>
          </a:p>
          <a:p>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6</a:t>
            </a:fld>
            <a:endParaRPr lang="zh-CN" altLang="en-US"/>
          </a:p>
        </p:txBody>
      </p:sp>
    </p:spTree>
    <p:extLst>
      <p:ext uri="{BB962C8B-B14F-4D97-AF65-F5344CB8AC3E}">
        <p14:creationId xmlns:p14="http://schemas.microsoft.com/office/powerpoint/2010/main" val="17599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So</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we ask the following question: Is it possible to</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build a programmable backscatter radio that can generate different</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types of wireless signals while retaining ultra low</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power consumption?</a:t>
            </a:r>
          </a:p>
          <a:p>
            <a:endParaRPr lang="zh-CN" altLang="en-US" dirty="0" smtClean="0"/>
          </a:p>
          <a:p>
            <a:endParaRPr lang="en-US" altLang="zh-CN" dirty="0" smtClean="0"/>
          </a:p>
        </p:txBody>
      </p:sp>
      <p:sp>
        <p:nvSpPr>
          <p:cNvPr id="4" name="灯片编号占位符 3"/>
          <p:cNvSpPr>
            <a:spLocks noGrp="1"/>
          </p:cNvSpPr>
          <p:nvPr>
            <p:ph type="sldNum" sz="quarter" idx="5"/>
          </p:nvPr>
        </p:nvSpPr>
        <p:spPr/>
        <p:txBody>
          <a:bodyPr/>
          <a:lstStyle/>
          <a:p>
            <a:fld id="{D63BFB74-5F40-47A0-AFB9-21B8BA5905B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106897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In this paper, we give an affirmative </a:t>
            </a:r>
            <a:r>
              <a:rPr lang="pt-BR" altLang="zh-CN" sz="1200" kern="1200" dirty="0" smtClean="0">
                <a:solidFill>
                  <a:schemeClr val="tx1"/>
                </a:solidFill>
                <a:effectLst/>
                <a:latin typeface="+mn-lt"/>
                <a:ea typeface="+mn-ea"/>
                <a:cs typeface="+mn-cs"/>
              </a:rPr>
              <a:t> [</a:t>
            </a:r>
            <a:r>
              <a:rPr lang="pt-BR" altLang="zh-CN" sz="1200" kern="1200" dirty="0" err="1" smtClean="0">
                <a:solidFill>
                  <a:schemeClr val="tx1"/>
                </a:solidFill>
                <a:effectLst/>
                <a:latin typeface="+mn-lt"/>
                <a:ea typeface="+mn-ea"/>
                <a:cs typeface="+mn-cs"/>
              </a:rPr>
              <a:t>əˈfɜːrmətɪv</a:t>
            </a:r>
            <a:r>
              <a:rPr lang="pt-BR"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answer.</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We present RF-Transformer, a</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unified backscatter radio hardware abstraction that supports generating</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different wireless signals.</a:t>
            </a:r>
          </a:p>
          <a:p>
            <a:r>
              <a:rPr lang="en-US" altLang="zh-CN" sz="1200" kern="1200" dirty="0" smtClean="0">
                <a:solidFill>
                  <a:schemeClr val="tx1"/>
                </a:solidFill>
                <a:effectLst/>
                <a:latin typeface="+mn-lt"/>
                <a:ea typeface="+mn-ea"/>
                <a:cs typeface="+mn-cs"/>
              </a:rPr>
              <a:t>In other words</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 top of the</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carrier signal,</a:t>
            </a:r>
            <a:r>
              <a:rPr lang="en-US" altLang="zh-CN" sz="1200" kern="1200" baseline="0" dirty="0" smtClean="0">
                <a:solidFill>
                  <a:schemeClr val="tx1"/>
                </a:solidFill>
                <a:effectLst/>
                <a:latin typeface="+mn-lt"/>
                <a:ea typeface="+mn-ea"/>
                <a:cs typeface="+mn-cs"/>
              </a:rPr>
              <a:t> RF-Transformer can generate different amplitude-modulated, phase-modulated, and frequency-modulated signals.</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（点）</a:t>
            </a:r>
            <a:endParaRPr lang="en-US" altLang="zh-CN"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So, RF-Transformer can realize the LoRa backscatter, ZigBee backscatter, Bluetooth backscatter, and WiFi backscatter links at the same time.</a:t>
            </a:r>
            <a:endParaRPr lang="zh-CN" altLang="en-US" dirty="0"/>
          </a:p>
        </p:txBody>
      </p:sp>
      <p:sp>
        <p:nvSpPr>
          <p:cNvPr id="4" name="灯片编号占位符 3"/>
          <p:cNvSpPr>
            <a:spLocks noGrp="1"/>
          </p:cNvSpPr>
          <p:nvPr>
            <p:ph type="sldNum" sz="quarter" idx="5"/>
          </p:nvPr>
        </p:nvSpPr>
        <p:spPr/>
        <p:txBody>
          <a:bodyPr/>
          <a:lstStyle/>
          <a:p>
            <a:fld id="{C9470CB1-32F2-4EFE-BEE9-BFFD28E2B577}" type="slidenum">
              <a:rPr lang="zh-CN" altLang="en-US" smtClean="0"/>
              <a:t>8</a:t>
            </a:fld>
            <a:endParaRPr lang="zh-CN" altLang="en-US"/>
          </a:p>
        </p:txBody>
      </p:sp>
    </p:spTree>
    <p:extLst>
      <p:ext uri="{BB962C8B-B14F-4D97-AF65-F5344CB8AC3E}">
        <p14:creationId xmlns:p14="http://schemas.microsoft.com/office/powerpoint/2010/main" val="1919555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Next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 introduce</a:t>
            </a:r>
            <a:r>
              <a:rPr lang="en-US" altLang="zh-CN" sz="1200" kern="1200" baseline="0" dirty="0" smtClean="0">
                <a:solidFill>
                  <a:schemeClr val="tx1"/>
                </a:solidFill>
                <a:effectLst/>
                <a:latin typeface="+mn-lt"/>
                <a:ea typeface="+mn-ea"/>
                <a:cs typeface="+mn-cs"/>
              </a:rPr>
              <a:t> the</a:t>
            </a:r>
            <a:r>
              <a:rPr lang="en-US" altLang="zh-CN" sz="1200" kern="1200" dirty="0" smtClean="0">
                <a:solidFill>
                  <a:schemeClr val="tx1"/>
                </a:solidFill>
                <a:effectLst/>
                <a:latin typeface="+mn-lt"/>
                <a:ea typeface="+mn-ea"/>
                <a:cs typeface="+mn-cs"/>
              </a:rPr>
              <a:t> design </a:t>
            </a:r>
            <a:r>
              <a:rPr lang="en-US" altLang="zh-CN" sz="1200" kern="1200" baseline="0" dirty="0" smtClean="0">
                <a:solidFill>
                  <a:schemeClr val="tx1"/>
                </a:solidFill>
                <a:effectLst/>
                <a:latin typeface="+mn-lt"/>
                <a:ea typeface="+mn-ea"/>
                <a:cs typeface="+mn-cs"/>
              </a:rPr>
              <a:t>of </a:t>
            </a:r>
            <a:r>
              <a:rPr lang="en-US" altLang="zh-CN" sz="1200" kern="1200" dirty="0" smtClean="0">
                <a:solidFill>
                  <a:schemeClr val="tx1"/>
                </a:solidFill>
                <a:effectLst/>
                <a:latin typeface="+mn-lt"/>
                <a:ea typeface="+mn-ea"/>
                <a:cs typeface="+mn-cs"/>
              </a:rPr>
              <a:t>RF-Transformer. </a:t>
            </a:r>
            <a:endParaRPr lang="en-US" altLang="zh-CN" dirty="0" smtClean="0"/>
          </a:p>
        </p:txBody>
      </p:sp>
      <p:sp>
        <p:nvSpPr>
          <p:cNvPr id="4" name="灯片编号占位符 3"/>
          <p:cNvSpPr>
            <a:spLocks noGrp="1"/>
          </p:cNvSpPr>
          <p:nvPr>
            <p:ph type="sldNum" sz="quarter" idx="5"/>
          </p:nvPr>
        </p:nvSpPr>
        <p:spPr/>
        <p:txBody>
          <a:bodyPr/>
          <a:lstStyle/>
          <a:p>
            <a:fld id="{D63BFB74-5F40-47A0-AFB9-21B8BA5905B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01386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C62F21C7-8252-D741-B2F6-CA624115A188}" type="datetime1">
              <a:rPr kumimoji="1" lang="zh-CN" altLang="en-US" smtClean="0"/>
              <a:t>2022/11/30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132030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7D6C947C-5A03-224F-9402-4280CD84A4AD}" type="datetime1">
              <a:rPr kumimoji="1" lang="zh-CN" altLang="en-US" smtClean="0"/>
              <a:t>2022/11/30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177545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9F6AD424-1D05-844F-817B-8D2376E33774}" type="datetime1">
              <a:rPr kumimoji="1" lang="zh-CN" altLang="en-US" smtClean="0"/>
              <a:t>2022/11/30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705261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13EAF087-F437-474B-9FFD-119025C7776C}"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FCAC3758-A511-6B4A-AFB4-3E31FDDB81AA}"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1BEF54F4-3AC2-0145-BA48-63C8AC2206BA}"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545863B9-6E31-1047-9232-9798C71D6514}"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75949DDC-E4B7-1148-A675-FBA3A0E3A118}"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kumimoji="1" lang="zh-CN" altLang="en-US">
              <a:solidFill>
                <a:prstClr val="black">
                  <a:tint val="75000"/>
                </a:prstClr>
              </a:solidFill>
            </a:endParaRPr>
          </a:p>
        </p:txBody>
      </p:sp>
      <p:sp>
        <p:nvSpPr>
          <p:cNvPr id="9" name="幻灯片编号占位符 8"/>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9081B0FD-6DD4-6B49-97FF-70FAFCB9B769}"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kumimoji="1" lang="zh-CN" altLang="en-US">
              <a:solidFill>
                <a:prstClr val="black">
                  <a:tint val="75000"/>
                </a:prstClr>
              </a:solidFill>
            </a:endParaRPr>
          </a:p>
        </p:txBody>
      </p:sp>
      <p:sp>
        <p:nvSpPr>
          <p:cNvPr id="5" name="幻灯片编号占位符 4"/>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F5F2B2-1688-C447-A520-5ADFED3C1E94}"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kumimoji="1" lang="zh-CN" altLang="en-US">
              <a:solidFill>
                <a:prstClr val="black">
                  <a:tint val="75000"/>
                </a:prstClr>
              </a:solidFill>
            </a:endParaRPr>
          </a:p>
        </p:txBody>
      </p:sp>
      <p:sp>
        <p:nvSpPr>
          <p:cNvPr id="4" name="幻灯片编号占位符 3"/>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A4ECB9AD-4728-E147-A766-EC244334A3D0}"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F741E0B0-8B9C-3342-9A2E-662ADA3F07C9}" type="datetime1">
              <a:rPr kumimoji="1" lang="zh-CN" altLang="en-US" smtClean="0"/>
              <a:t>2022/11/30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449174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64DA4B1F-4039-E541-95AD-3AA40428C267}"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kumimoji="1" lang="zh-CN" altLang="en-US">
              <a:solidFill>
                <a:prstClr val="black">
                  <a:tint val="75000"/>
                </a:prstClr>
              </a:solidFill>
            </a:endParaRPr>
          </a:p>
        </p:txBody>
      </p:sp>
      <p:sp>
        <p:nvSpPr>
          <p:cNvPr id="7" name="幻灯片编号占位符 6"/>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4A1EB0A8-966D-A847-B3C4-A0BAE043FC91}"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E3ED723-ACAF-654E-84B3-C5307F8E3F92}"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kumimoji="1" lang="zh-CN" altLang="en-US">
              <a:solidFill>
                <a:prstClr val="black">
                  <a:tint val="75000"/>
                </a:prstClr>
              </a:solidFill>
            </a:endParaRPr>
          </a:p>
        </p:txBody>
      </p:sp>
      <p:sp>
        <p:nvSpPr>
          <p:cNvPr id="6" name="幻灯片编号占位符 5"/>
          <p:cNvSpPr>
            <a:spLocks noGrp="1"/>
          </p:cNvSpPr>
          <p:nvPr>
            <p:ph type="sldNum" sz="quarter" idx="12"/>
          </p:nvPr>
        </p:nvSpPr>
        <p:spPr/>
        <p:txBody>
          <a:body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2EE89894-DCD7-FE4F-9021-AE25EFBBE6A1}" type="datetime1">
              <a:rPr kumimoji="1" lang="zh-CN" altLang="en-US" smtClean="0"/>
              <a:t>2022/11/30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86399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F1F48103-6D9D-EB43-8C06-F1DC4786D027}" type="datetime1">
              <a:rPr kumimoji="1" lang="zh-CN" altLang="en-US" smtClean="0"/>
              <a:t>2022/11/30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203475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098C62E2-24A4-FA4D-B995-A5289C970826}" type="datetime1">
              <a:rPr kumimoji="1" lang="zh-CN" altLang="en-US" smtClean="0"/>
              <a:t>2022/11/30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166244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04AB604F-BA15-864E-A8C1-6A3243A1C038}" type="datetime1">
              <a:rPr kumimoji="1" lang="zh-CN" altLang="en-US" smtClean="0"/>
              <a:t>2022/11/30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199360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365C16-BC29-3E41-85D2-3D9AACDEAFC2}" type="datetime1">
              <a:rPr kumimoji="1" lang="zh-CN" altLang="en-US" smtClean="0"/>
              <a:t>2022/11/30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1525274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A6645746-177B-7A45-B5C1-B231E87DA71D}" type="datetime1">
              <a:rPr kumimoji="1" lang="zh-CN" altLang="en-US" smtClean="0"/>
              <a:t>2022/11/30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77493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B62490D8-A5D0-8A4F-B7E5-9FFA352146A7}" type="datetime1">
              <a:rPr kumimoji="1" lang="zh-CN" altLang="en-US" smtClean="0"/>
              <a:t>2022/11/30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19601460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D570F-3D32-9647-AEE2-4B887577C514}" type="datetime1">
              <a:rPr kumimoji="1" lang="zh-CN" altLang="en-US" smtClean="0"/>
              <a:t>2022/11/30</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244DF-72D3-7C44-B463-11A8A92F15A7}" type="slidenum">
              <a:rPr kumimoji="1" lang="zh-CN" altLang="en-US" smtClean="0"/>
              <a:t>‹#›</a:t>
            </a:fld>
            <a:endParaRPr kumimoji="1" lang="zh-CN" altLang="en-US"/>
          </a:p>
        </p:txBody>
      </p:sp>
    </p:spTree>
    <p:extLst>
      <p:ext uri="{BB962C8B-B14F-4D97-AF65-F5344CB8AC3E}">
        <p14:creationId xmlns:p14="http://schemas.microsoft.com/office/powerpoint/2010/main" val="2005989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513AE-2B02-6E43-B946-32C6B103D5AD}" type="datetime1">
              <a:rPr kumimoji="1" lang="zh-CN" altLang="en-US" smtClean="0">
                <a:solidFill>
                  <a:prstClr val="black">
                    <a:tint val="75000"/>
                  </a:prstClr>
                </a:solidFill>
              </a:rPr>
              <a:t>2022/11/30</a:t>
            </a:fld>
            <a:endParaRPr kumimoji="1"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solidFill>
                <a:prstClr val="black">
                  <a:tint val="75000"/>
                </a:prstClr>
              </a:solidFill>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309DB-0C24-DE41-85BF-0F576607B3FA}"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46988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 Id="rId25" Type="http://schemas.openxmlformats.org/officeDocument/2006/relationships/image" Target="../media/image55.png"/><Relationship Id="rId26" Type="http://schemas.openxmlformats.org/officeDocument/2006/relationships/image" Target="../media/image56.png"/><Relationship Id="rId10" Type="http://schemas.openxmlformats.org/officeDocument/2006/relationships/image" Target="../media/image41.png"/><Relationship Id="rId11" Type="http://schemas.openxmlformats.org/officeDocument/2006/relationships/image" Target="../media/image410.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slideLayout" Target="../slideLayouts/slideLayout2.xml"/><Relationship Id="rId5" Type="http://schemas.openxmlformats.org/officeDocument/2006/relationships/notesSlide" Target="../notesSlides/notesSlide10.xml"/><Relationship Id="rId6" Type="http://schemas.openxmlformats.org/officeDocument/2006/relationships/image" Target="../media/image14.emf"/><Relationship Id="rId7" Type="http://schemas.openxmlformats.org/officeDocument/2006/relationships/image" Target="../media/image38.emf"/><Relationship Id="rId8" Type="http://schemas.openxmlformats.org/officeDocument/2006/relationships/image" Target="../media/image39.emf"/></Relationships>
</file>

<file path=ppt/slides/_rels/slide11.xml.rels><?xml version="1.0" encoding="UTF-8" standalone="yes"?>
<Relationships xmlns="http://schemas.openxmlformats.org/package/2006/relationships"><Relationship Id="rId20" Type="http://schemas.openxmlformats.org/officeDocument/2006/relationships/image" Target="../media/image62.png"/><Relationship Id="rId21" Type="http://schemas.openxmlformats.org/officeDocument/2006/relationships/image" Target="../media/image63.png"/><Relationship Id="rId22" Type="http://schemas.openxmlformats.org/officeDocument/2006/relationships/image" Target="../media/image64.png"/><Relationship Id="rId23" Type="http://schemas.openxmlformats.org/officeDocument/2006/relationships/image" Target="../media/image65.png"/><Relationship Id="rId24" Type="http://schemas.openxmlformats.org/officeDocument/2006/relationships/image" Target="../media/image66.png"/><Relationship Id="rId25" Type="http://schemas.openxmlformats.org/officeDocument/2006/relationships/image" Target="../media/image67.png"/><Relationship Id="rId26" Type="http://schemas.openxmlformats.org/officeDocument/2006/relationships/image" Target="../media/image68.png"/><Relationship Id="rId27" Type="http://schemas.openxmlformats.org/officeDocument/2006/relationships/image" Target="../media/image69.png"/><Relationship Id="rId28" Type="http://schemas.openxmlformats.org/officeDocument/2006/relationships/image" Target="../media/image70.png"/><Relationship Id="rId29" Type="http://schemas.openxmlformats.org/officeDocument/2006/relationships/image" Target="../media/image71.png"/><Relationship Id="rId30" Type="http://schemas.openxmlformats.org/officeDocument/2006/relationships/image" Target="../media/image72.png"/><Relationship Id="rId10" Type="http://schemas.openxmlformats.org/officeDocument/2006/relationships/image" Target="../media/image430.png"/><Relationship Id="rId11" Type="http://schemas.openxmlformats.org/officeDocument/2006/relationships/image" Target="../media/image57.png"/><Relationship Id="rId12" Type="http://schemas.openxmlformats.org/officeDocument/2006/relationships/image" Target="../media/image450.png"/><Relationship Id="rId13" Type="http://schemas.openxmlformats.org/officeDocument/2006/relationships/image" Target="../media/image460.png"/><Relationship Id="rId14" Type="http://schemas.openxmlformats.org/officeDocument/2006/relationships/image" Target="../media/image38.emf"/><Relationship Id="rId1" Type="http://schemas.openxmlformats.org/officeDocument/2006/relationships/tags" Target="../tags/tag4.xml"/><Relationship Id="rId16" Type="http://schemas.openxmlformats.org/officeDocument/2006/relationships/image" Target="../media/image58.png"/><Relationship Id="rId17" Type="http://schemas.openxmlformats.org/officeDocument/2006/relationships/image" Target="../media/image59.png"/><Relationship Id="rId18" Type="http://schemas.openxmlformats.org/officeDocument/2006/relationships/image" Target="../media/image60.png"/><Relationship Id="rId19" Type="http://schemas.openxmlformats.org/officeDocument/2006/relationships/image" Target="../media/image61.png"/><Relationship Id="rId2" Type="http://schemas.openxmlformats.org/officeDocument/2006/relationships/tags" Target="../tags/tag5.xml"/><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41.png"/><Relationship Id="rId6" Type="http://schemas.openxmlformats.org/officeDocument/2006/relationships/image" Target="../media/image390.png"/><Relationship Id="rId7" Type="http://schemas.openxmlformats.org/officeDocument/2006/relationships/image" Target="../media/image400.png"/><Relationship Id="rId8" Type="http://schemas.openxmlformats.org/officeDocument/2006/relationships/image" Target="../media/image550.png"/><Relationship Id="rId9" Type="http://schemas.openxmlformats.org/officeDocument/2006/relationships/image" Target="../media/image560.png"/></Relationships>
</file>

<file path=ppt/slides/_rels/slide12.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3.png"/><Relationship Id="rId4" Type="http://schemas.openxmlformats.org/officeDocument/2006/relationships/image" Target="../media/image680.png"/><Relationship Id="rId5" Type="http://schemas.openxmlformats.org/officeDocument/2006/relationships/image" Target="../media/image690.png"/><Relationship Id="rId6" Type="http://schemas.openxmlformats.org/officeDocument/2006/relationships/image" Target="../media/image700.png"/><Relationship Id="rId7" Type="http://schemas.openxmlformats.org/officeDocument/2006/relationships/image" Target="../media/image710.png"/><Relationship Id="rId8" Type="http://schemas.openxmlformats.org/officeDocument/2006/relationships/image" Target="../media/image720.png"/><Relationship Id="rId9" Type="http://schemas.openxmlformats.org/officeDocument/2006/relationships/image" Target="../media/image74.png"/><Relationship Id="rId10"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80.png"/><Relationship Id="rId4" Type="http://schemas.openxmlformats.org/officeDocument/2006/relationships/image" Target="../media/image79.png"/><Relationship Id="rId5" Type="http://schemas.microsoft.com/office/2007/relationships/hdphoto" Target="../media/hdphoto1.wdp"/><Relationship Id="rId6" Type="http://schemas.openxmlformats.org/officeDocument/2006/relationships/image" Target="../media/image80.emf"/><Relationship Id="rId7" Type="http://schemas.openxmlformats.org/officeDocument/2006/relationships/image" Target="../media/image81.emf"/><Relationship Id="rId8"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3.png"/><Relationship Id="rId5"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emf"/><Relationship Id="rId7"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5" Type="http://schemas.openxmlformats.org/officeDocument/2006/relationships/image" Target="../media/image92.emf"/><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tiff"/><Relationship Id="rId13" Type="http://schemas.openxmlformats.org/officeDocument/2006/relationships/image" Target="../media/image13.tiff"/><Relationship Id="rId14" Type="http://schemas.openxmlformats.org/officeDocument/2006/relationships/image" Target="../media/image14.emf"/><Relationship Id="rId1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tif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tiff"/><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115.tiff"/><Relationship Id="rId12" Type="http://schemas.openxmlformats.org/officeDocument/2006/relationships/image" Target="../media/image116.pn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09.png"/><Relationship Id="rId4" Type="http://schemas.openxmlformats.org/officeDocument/2006/relationships/image" Target="../media/image110.tiff"/><Relationship Id="rId5" Type="http://schemas.openxmlformats.org/officeDocument/2006/relationships/image" Target="../media/image111.png"/><Relationship Id="rId6" Type="http://schemas.openxmlformats.org/officeDocument/2006/relationships/image" Target="../media/image112.tiff"/><Relationship Id="rId7" Type="http://schemas.openxmlformats.org/officeDocument/2006/relationships/image" Target="../media/image113.tiff"/><Relationship Id="rId8" Type="http://schemas.openxmlformats.org/officeDocument/2006/relationships/hyperlink" Target="http://tns.thss.tsinghua.edu.cn/sun/" TargetMode="External"/><Relationship Id="rId9" Type="http://schemas.openxmlformats.org/officeDocument/2006/relationships/hyperlink" Target="https://github.com/LeFsCC/RF-Transformer" TargetMode="External"/><Relationship Id="rId10" Type="http://schemas.openxmlformats.org/officeDocument/2006/relationships/image" Target="../media/image11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1.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tiff"/><Relationship Id="rId13" Type="http://schemas.openxmlformats.org/officeDocument/2006/relationships/image" Target="../media/image13.tiff"/><Relationship Id="rId14" Type="http://schemas.openxmlformats.org/officeDocument/2006/relationships/image" Target="../media/image14.emf"/><Relationship Id="rId15" Type="http://schemas.openxmlformats.org/officeDocument/2006/relationships/image" Target="../media/image15.tiff"/><Relationship Id="rId1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tif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tiff"/><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GIF"/><Relationship Id="rId5" Type="http://schemas.openxmlformats.org/officeDocument/2006/relationships/image" Target="../media/image27.jpeg"/><Relationship Id="rId6" Type="http://schemas.openxmlformats.org/officeDocument/2006/relationships/image" Target="../media/image122.png"/><Relationship Id="rId7" Type="http://schemas.openxmlformats.org/officeDocument/2006/relationships/image" Target="../media/image123.emf"/><Relationship Id="rId8"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26.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3.emf"/><Relationship Id="rId5" Type="http://schemas.openxmlformats.org/officeDocument/2006/relationships/image" Target="../media/image32.emf"/><Relationship Id="rId6" Type="http://schemas.openxmlformats.org/officeDocument/2006/relationships/image" Target="../media/image129.png"/><Relationship Id="rId7"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gif"/><Relationship Id="rId5" Type="http://schemas.openxmlformats.org/officeDocument/2006/relationships/image" Target="../media/image19.emf"/><Relationship Id="rId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tiff"/><Relationship Id="rId11"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tif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7.emf"/><Relationship Id="rId8"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5720D6D0-346E-4DEB-8C24-71CC6B7DCA9A}"/>
              </a:ext>
            </a:extLst>
          </p:cNvPr>
          <p:cNvSpPr/>
          <p:nvPr/>
        </p:nvSpPr>
        <p:spPr>
          <a:xfrm>
            <a:off x="0" y="1887881"/>
            <a:ext cx="12192000" cy="1967696"/>
          </a:xfrm>
          <a:prstGeom prst="rect">
            <a:avLst/>
          </a:prstGeom>
          <a:solidFill>
            <a:srgbClr val="652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标题 1">
            <a:extLst>
              <a:ext uri="{FF2B5EF4-FFF2-40B4-BE49-F238E27FC236}">
                <a16:creationId xmlns:a16="http://schemas.microsoft.com/office/drawing/2014/main" xmlns="" id="{69DEA7D4-159D-4562-A954-208D06539CDA}"/>
              </a:ext>
            </a:extLst>
          </p:cNvPr>
          <p:cNvSpPr>
            <a:spLocks noGrp="1"/>
          </p:cNvSpPr>
          <p:nvPr>
            <p:ph type="ctrTitle"/>
          </p:nvPr>
        </p:nvSpPr>
        <p:spPr>
          <a:xfrm>
            <a:off x="0" y="2027883"/>
            <a:ext cx="12192000" cy="1687692"/>
          </a:xfrm>
        </p:spPr>
        <p:txBody>
          <a:bodyPr anchor="ctr">
            <a:noAutofit/>
          </a:bodyPr>
          <a:lstStyle/>
          <a:p>
            <a:pPr>
              <a:defRPr/>
            </a:pPr>
            <a:r>
              <a:rPr lang="en-US" altLang="zh-CN" sz="4000" b="1" spc="100" dirty="0">
                <a:solidFill>
                  <a:schemeClr val="bg1"/>
                </a:solidFill>
                <a:latin typeface="Times New Roman" charset="0"/>
                <a:ea typeface="Times New Roman" charset="0"/>
                <a:cs typeface="Times New Roman" charset="0"/>
              </a:rPr>
              <a:t>RF-Transformer: </a:t>
            </a:r>
            <a:r>
              <a:rPr lang="en-US" altLang="zh-CN" sz="4000" b="1" spc="100" dirty="0" smtClean="0">
                <a:solidFill>
                  <a:schemeClr val="bg1"/>
                </a:solidFill>
                <a:latin typeface="Times New Roman" charset="0"/>
                <a:ea typeface="Times New Roman" charset="0"/>
                <a:cs typeface="Times New Roman" charset="0"/>
              </a:rPr>
              <a:t/>
            </a:r>
            <a:br>
              <a:rPr lang="en-US" altLang="zh-CN" sz="4000" b="1" spc="100" dirty="0" smtClean="0">
                <a:solidFill>
                  <a:schemeClr val="bg1"/>
                </a:solidFill>
                <a:latin typeface="Times New Roman" charset="0"/>
                <a:ea typeface="Times New Roman" charset="0"/>
                <a:cs typeface="Times New Roman" charset="0"/>
              </a:rPr>
            </a:br>
            <a:r>
              <a:rPr lang="en-US" altLang="zh-CN" sz="4000" b="1" spc="100" dirty="0" smtClean="0">
                <a:solidFill>
                  <a:schemeClr val="bg1"/>
                </a:solidFill>
                <a:latin typeface="Times New Roman" charset="0"/>
                <a:ea typeface="Times New Roman" charset="0"/>
                <a:cs typeface="Times New Roman" charset="0"/>
              </a:rPr>
              <a:t>A </a:t>
            </a:r>
            <a:r>
              <a:rPr lang="en-US" altLang="zh-CN" sz="4000" b="1" spc="100" dirty="0">
                <a:solidFill>
                  <a:schemeClr val="bg1"/>
                </a:solidFill>
                <a:latin typeface="Times New Roman" charset="0"/>
                <a:ea typeface="Times New Roman" charset="0"/>
                <a:cs typeface="Times New Roman" charset="0"/>
              </a:rPr>
              <a:t>Unified Backscatter Radio Hardware Abstraction</a:t>
            </a:r>
          </a:p>
        </p:txBody>
      </p:sp>
      <p:sp>
        <p:nvSpPr>
          <p:cNvPr id="13" name="Subtitle 2"/>
          <p:cNvSpPr txBox="1"/>
          <p:nvPr/>
        </p:nvSpPr>
        <p:spPr>
          <a:xfrm>
            <a:off x="702994" y="4257199"/>
            <a:ext cx="10677525" cy="830997"/>
          </a:xfrm>
          <a:prstGeom prst="rect">
            <a:avLst/>
          </a:prstGeom>
        </p:spPr>
        <p:txBody>
          <a:bodyPr wrap="square">
            <a:spAutoFit/>
          </a:bodyPr>
          <a:lstStyle>
            <a:defPPr>
              <a:defRPr lang="zh-CN"/>
            </a:defPPr>
            <a:lvl1pPr algn="ctr">
              <a:defRPr sz="4000" b="1" spc="100">
                <a:gradFill>
                  <a:gsLst>
                    <a:gs pos="0">
                      <a:srgbClr val="16FFF7"/>
                    </a:gs>
                    <a:gs pos="100000">
                      <a:srgbClr val="E9FD92"/>
                    </a:gs>
                  </a:gsLst>
                  <a:path path="circle">
                    <a:fillToRect l="50000" t="50000" r="50000" b="50000"/>
                  </a:path>
                </a:gradFill>
                <a:latin typeface="Times New Roman" charset="0"/>
                <a:ea typeface="Times New Roman" charset="0"/>
                <a:cs typeface="Times New Roman" charset="0"/>
              </a:defRPr>
            </a:lvl1pPr>
          </a:lstStyle>
          <a:p>
            <a:r>
              <a:rPr lang="en-US" altLang="zh-CN" sz="2400" dirty="0">
                <a:solidFill>
                  <a:schemeClr val="tx1"/>
                </a:solidFill>
              </a:rPr>
              <a:t>Xiuzhen </a:t>
            </a:r>
            <a:r>
              <a:rPr lang="en-US" altLang="zh-CN" sz="2400" dirty="0" smtClean="0">
                <a:solidFill>
                  <a:schemeClr val="tx1"/>
                </a:solidFill>
              </a:rPr>
              <a:t>Guo</a:t>
            </a:r>
            <a:r>
              <a:rPr lang="en-US" altLang="zh-CN" sz="2400" baseline="30000" dirty="0" smtClean="0">
                <a:solidFill>
                  <a:schemeClr val="tx1"/>
                </a:solidFill>
              </a:rPr>
              <a:t>1</a:t>
            </a:r>
            <a:r>
              <a:rPr lang="en-US" altLang="zh-CN" sz="2400" b="0" dirty="0" smtClean="0">
                <a:solidFill>
                  <a:schemeClr val="tx1"/>
                </a:solidFill>
              </a:rPr>
              <a:t>, </a:t>
            </a:r>
            <a:r>
              <a:rPr lang="en-US" altLang="zh-CN" sz="2400" b="0" dirty="0">
                <a:solidFill>
                  <a:schemeClr val="tx1"/>
                </a:solidFill>
              </a:rPr>
              <a:t>Yuan He</a:t>
            </a:r>
            <a:r>
              <a:rPr lang="en-US" altLang="zh-CN" sz="2400" b="0" baseline="30000" dirty="0">
                <a:solidFill>
                  <a:schemeClr val="tx1"/>
                </a:solidFill>
              </a:rPr>
              <a:t>1</a:t>
            </a:r>
            <a:r>
              <a:rPr lang="en-US" altLang="zh-CN" sz="2400" b="0" dirty="0">
                <a:solidFill>
                  <a:schemeClr val="tx1"/>
                </a:solidFill>
              </a:rPr>
              <a:t>, </a:t>
            </a:r>
            <a:r>
              <a:rPr lang="en-US" altLang="zh-CN" sz="2400" b="0" dirty="0" err="1" smtClean="0">
                <a:solidFill>
                  <a:schemeClr val="tx1"/>
                </a:solidFill>
              </a:rPr>
              <a:t>Zihao</a:t>
            </a:r>
            <a:r>
              <a:rPr lang="en-US" altLang="zh-CN" sz="2400" b="0" dirty="0" smtClean="0">
                <a:solidFill>
                  <a:schemeClr val="tx1"/>
                </a:solidFill>
              </a:rPr>
              <a:t> Yu</a:t>
            </a:r>
            <a:r>
              <a:rPr lang="en-US" altLang="zh-CN" sz="2400" b="0" baseline="30000" dirty="0" smtClean="0">
                <a:solidFill>
                  <a:schemeClr val="tx1"/>
                </a:solidFill>
              </a:rPr>
              <a:t>1</a:t>
            </a:r>
            <a:r>
              <a:rPr lang="en-US" altLang="zh-CN" sz="2400" b="0" dirty="0" smtClean="0">
                <a:solidFill>
                  <a:schemeClr val="tx1"/>
                </a:solidFill>
              </a:rPr>
              <a:t>, </a:t>
            </a:r>
            <a:r>
              <a:rPr lang="en-US" altLang="zh-CN" sz="2400" b="0" dirty="0" err="1">
                <a:solidFill>
                  <a:schemeClr val="tx1"/>
                </a:solidFill>
              </a:rPr>
              <a:t>Jiacheng</a:t>
            </a:r>
            <a:r>
              <a:rPr lang="en-US" altLang="zh-CN" sz="2400" b="0" dirty="0">
                <a:solidFill>
                  <a:schemeClr val="tx1"/>
                </a:solidFill>
              </a:rPr>
              <a:t> Zhang</a:t>
            </a:r>
            <a:r>
              <a:rPr lang="en-US" altLang="zh-CN" sz="2400" b="0" baseline="30000" dirty="0">
                <a:solidFill>
                  <a:schemeClr val="tx1"/>
                </a:solidFill>
              </a:rPr>
              <a:t>1</a:t>
            </a:r>
            <a:r>
              <a:rPr lang="en-US" altLang="zh-CN" sz="2400" b="0" dirty="0">
                <a:solidFill>
                  <a:schemeClr val="tx1"/>
                </a:solidFill>
              </a:rPr>
              <a:t>, </a:t>
            </a:r>
          </a:p>
          <a:p>
            <a:r>
              <a:rPr lang="en-US" altLang="zh-CN" sz="2400" b="0" dirty="0" err="1" smtClean="0">
                <a:solidFill>
                  <a:schemeClr val="tx1"/>
                </a:solidFill>
              </a:rPr>
              <a:t>Yunhao</a:t>
            </a:r>
            <a:r>
              <a:rPr lang="en-US" altLang="zh-CN" sz="2400" b="0" dirty="0" smtClean="0">
                <a:solidFill>
                  <a:schemeClr val="tx1"/>
                </a:solidFill>
              </a:rPr>
              <a:t> Liu</a:t>
            </a:r>
            <a:r>
              <a:rPr lang="en-US" altLang="zh-CN" sz="2400" b="0" baseline="30000" dirty="0" smtClean="0">
                <a:solidFill>
                  <a:schemeClr val="tx1"/>
                </a:solidFill>
              </a:rPr>
              <a:t>1</a:t>
            </a:r>
            <a:r>
              <a:rPr lang="en-US" altLang="zh-CN" sz="2400" b="0" dirty="0" smtClean="0">
                <a:solidFill>
                  <a:schemeClr val="tx1"/>
                </a:solidFill>
              </a:rPr>
              <a:t>, </a:t>
            </a:r>
            <a:r>
              <a:rPr lang="en-US" altLang="zh-CN" sz="2400" b="0" dirty="0" err="1" smtClean="0">
                <a:solidFill>
                  <a:schemeClr val="tx1"/>
                </a:solidFill>
              </a:rPr>
              <a:t>Longfei</a:t>
            </a:r>
            <a:r>
              <a:rPr lang="en-US" altLang="zh-CN" sz="2400" b="0" dirty="0" smtClean="0">
                <a:solidFill>
                  <a:schemeClr val="tx1"/>
                </a:solidFill>
              </a:rPr>
              <a:t> </a:t>
            </a:r>
            <a:r>
              <a:rPr lang="en-US" altLang="zh-CN" sz="2400" b="0" dirty="0">
                <a:solidFill>
                  <a:schemeClr val="tx1"/>
                </a:solidFill>
              </a:rPr>
              <a:t>Shangguan</a:t>
            </a:r>
            <a:r>
              <a:rPr lang="en-US" altLang="zh-CN" sz="2400" b="0" baseline="30000" dirty="0">
                <a:solidFill>
                  <a:schemeClr val="tx1"/>
                </a:solidFill>
              </a:rPr>
              <a:t>2</a:t>
            </a:r>
            <a:endParaRPr lang="en-US" altLang="zh-CN" sz="2400" b="0" dirty="0">
              <a:solidFill>
                <a:schemeClr val="tx1"/>
              </a:solidFill>
            </a:endParaRPr>
          </a:p>
        </p:txBody>
      </p:sp>
      <p:sp>
        <p:nvSpPr>
          <p:cNvPr id="15" name="文本框 14"/>
          <p:cNvSpPr txBox="1"/>
          <p:nvPr/>
        </p:nvSpPr>
        <p:spPr>
          <a:xfrm>
            <a:off x="3234938" y="5335474"/>
            <a:ext cx="5067538" cy="646331"/>
          </a:xfrm>
          <a:prstGeom prst="rect">
            <a:avLst/>
          </a:prstGeom>
          <a:noFill/>
        </p:spPr>
        <p:txBody>
          <a:bodyPr wrap="square" rtlCol="0">
            <a:spAutoFit/>
          </a:bodyPr>
          <a:lstStyle/>
          <a:p>
            <a:pPr algn="ctr"/>
            <a:r>
              <a:rPr lang="en-US" altLang="zh-CN" baseline="30000" dirty="0" smtClean="0">
                <a:latin typeface="Times New Roman" charset="0"/>
                <a:ea typeface="Times New Roman" charset="0"/>
                <a:cs typeface="Times New Roman" charset="0"/>
              </a:rPr>
              <a:t>1</a:t>
            </a:r>
            <a:r>
              <a:rPr lang="en-US" altLang="zh-CN" dirty="0" smtClean="0">
                <a:latin typeface="Times New Roman" charset="0"/>
                <a:ea typeface="Times New Roman" charset="0"/>
                <a:cs typeface="Times New Roman" charset="0"/>
              </a:rPr>
              <a:t>Tsinghua </a:t>
            </a:r>
            <a:r>
              <a:rPr lang="en-US" altLang="zh-CN" dirty="0">
                <a:latin typeface="Times New Roman" charset="0"/>
                <a:ea typeface="Times New Roman" charset="0"/>
                <a:cs typeface="Times New Roman" charset="0"/>
              </a:rPr>
              <a:t>University</a:t>
            </a:r>
          </a:p>
          <a:p>
            <a:pPr algn="ctr"/>
            <a:r>
              <a:rPr lang="en-US" altLang="zh-CN" baseline="30000" dirty="0" smtClean="0">
                <a:latin typeface="Times New Roman" charset="0"/>
                <a:ea typeface="Times New Roman" charset="0"/>
                <a:cs typeface="Times New Roman" charset="0"/>
              </a:rPr>
              <a:t>2</a:t>
            </a:r>
            <a:r>
              <a:rPr lang="en-US" altLang="zh-CN" dirty="0" smtClean="0">
                <a:latin typeface="Times New Roman" charset="0"/>
                <a:ea typeface="Times New Roman" charset="0"/>
                <a:cs typeface="Times New Roman" charset="0"/>
              </a:rPr>
              <a:t>University </a:t>
            </a:r>
            <a:r>
              <a:rPr lang="en-US" altLang="zh-CN" dirty="0">
                <a:latin typeface="Times New Roman" charset="0"/>
                <a:ea typeface="Times New Roman" charset="0"/>
                <a:cs typeface="Times New Roman" charset="0"/>
              </a:rPr>
              <a:t>of </a:t>
            </a:r>
            <a:r>
              <a:rPr lang="en-US" altLang="zh-CN" dirty="0" smtClean="0">
                <a:latin typeface="Times New Roman" charset="0"/>
                <a:ea typeface="Times New Roman" charset="0"/>
                <a:cs typeface="Times New Roman" charset="0"/>
              </a:rPr>
              <a:t>Pittsburgh</a:t>
            </a:r>
            <a:endParaRPr lang="en-US" altLang="zh-CN" dirty="0">
              <a:latin typeface="Times New Roman" charset="0"/>
              <a:ea typeface="Times New Roman" charset="0"/>
              <a:cs typeface="Times New Roman" charset="0"/>
            </a:endParaRPr>
          </a:p>
        </p:txBody>
      </p:sp>
      <p:pic>
        <p:nvPicPr>
          <p:cNvPr id="17" name="图片 16"/>
          <p:cNvPicPr>
            <a:picLocks noChangeAspect="1"/>
          </p:cNvPicPr>
          <p:nvPr/>
        </p:nvPicPr>
        <p:blipFill>
          <a:blip r:embed="rId3"/>
          <a:stretch>
            <a:fillRect/>
          </a:stretch>
        </p:blipFill>
        <p:spPr>
          <a:xfrm>
            <a:off x="160767" y="207072"/>
            <a:ext cx="1084453" cy="1080000"/>
          </a:xfrm>
          <a:prstGeom prst="ellipse">
            <a:avLst/>
          </a:prstGeom>
        </p:spPr>
      </p:pic>
      <p:pic>
        <p:nvPicPr>
          <p:cNvPr id="21" name="图片 20"/>
          <p:cNvPicPr>
            <a:picLocks noChangeAspect="1"/>
          </p:cNvPicPr>
          <p:nvPr/>
        </p:nvPicPr>
        <p:blipFill>
          <a:blip r:embed="rId4"/>
          <a:stretch>
            <a:fillRect/>
          </a:stretch>
        </p:blipFill>
        <p:spPr>
          <a:xfrm>
            <a:off x="1294823" y="207072"/>
            <a:ext cx="1080000" cy="1080000"/>
          </a:xfrm>
          <a:prstGeom prst="ellipse">
            <a:avLst/>
          </a:prstGeom>
        </p:spPr>
      </p:pic>
      <p:sp>
        <p:nvSpPr>
          <p:cNvPr id="2" name="矩形 1"/>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615505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12209780"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Load </a:t>
            </a:r>
            <a:r>
              <a:rPr lang="en-US" altLang="zh-CN" sz="4400" b="1" dirty="0">
                <a:solidFill>
                  <a:schemeClr val="bg1"/>
                </a:solidFill>
                <a:latin typeface="Segoe UI" panose="020B0502040204020203" pitchFamily="34" charset="0"/>
                <a:ea typeface="Sathu" charset="-34"/>
                <a:cs typeface="Segoe UI" panose="020B0502040204020203" pitchFamily="34" charset="0"/>
              </a:rPr>
              <a:t>Impedance Modulation</a:t>
            </a:r>
          </a:p>
        </p:txBody>
      </p:sp>
      <p:grpSp>
        <p:nvGrpSpPr>
          <p:cNvPr id="94" name="组 93"/>
          <p:cNvGrpSpPr/>
          <p:nvPr/>
        </p:nvGrpSpPr>
        <p:grpSpPr>
          <a:xfrm>
            <a:off x="268290" y="1286954"/>
            <a:ext cx="2449983" cy="3363034"/>
            <a:chOff x="543537" y="1579520"/>
            <a:chExt cx="2449983" cy="3247232"/>
          </a:xfrm>
        </p:grpSpPr>
        <p:sp>
          <p:nvSpPr>
            <p:cNvPr id="95" name="矩形 94"/>
            <p:cNvSpPr/>
            <p:nvPr/>
          </p:nvSpPr>
          <p:spPr>
            <a:xfrm rot="20503289">
              <a:off x="1840931" y="2158011"/>
              <a:ext cx="1152589" cy="103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pic>
          <p:nvPicPr>
            <p:cNvPr id="96" name="图片 9"/>
            <p:cNvPicPr>
              <a:picLocks noChangeAspect="1"/>
            </p:cNvPicPr>
            <p:nvPr/>
          </p:nvPicPr>
          <p:blipFill>
            <a:blip r:embed="rId6"/>
            <a:stretch>
              <a:fillRect/>
            </a:stretch>
          </p:blipFill>
          <p:spPr>
            <a:xfrm>
              <a:off x="543537" y="2075071"/>
              <a:ext cx="1120410" cy="1128065"/>
            </a:xfrm>
            <a:prstGeom prst="rect">
              <a:avLst/>
            </a:prstGeom>
          </p:spPr>
        </p:pic>
        <p:pic>
          <p:nvPicPr>
            <p:cNvPr id="97" name="图片 96"/>
            <p:cNvPicPr>
              <a:picLocks noChangeAspect="1"/>
            </p:cNvPicPr>
            <p:nvPr/>
          </p:nvPicPr>
          <p:blipFill>
            <a:blip r:embed="rId7"/>
            <a:stretch>
              <a:fillRect/>
            </a:stretch>
          </p:blipFill>
          <p:spPr>
            <a:xfrm flipH="1">
              <a:off x="1639891" y="1579520"/>
              <a:ext cx="1312711" cy="3247232"/>
            </a:xfrm>
            <a:prstGeom prst="rect">
              <a:avLst/>
            </a:prstGeom>
          </p:spPr>
        </p:pic>
        <p:sp>
          <p:nvSpPr>
            <p:cNvPr id="98" name="矩形 97"/>
            <p:cNvSpPr/>
            <p:nvPr/>
          </p:nvSpPr>
          <p:spPr>
            <a:xfrm>
              <a:off x="723299" y="3281371"/>
              <a:ext cx="669607" cy="461665"/>
            </a:xfrm>
            <a:prstGeom prst="rect">
              <a:avLst/>
            </a:prstGeom>
          </p:spPr>
          <p:txBody>
            <a:bodyPr wrap="none">
              <a:spAutoFit/>
            </a:bodyPr>
            <a:lstStyle/>
            <a:p>
              <a:r>
                <a:rPr lang="en-US" altLang="zh-CN" sz="2400" b="1" dirty="0">
                  <a:solidFill>
                    <a:prstClr val="black">
                      <a:lumMod val="75000"/>
                      <a:lumOff val="25000"/>
                    </a:prstClr>
                  </a:solidFill>
                  <a:latin typeface="Times New Roman" panose="02020603050405020304" charset="0"/>
                  <a:ea typeface="Times New Roman" panose="02020603050405020304" charset="0"/>
                  <a:cs typeface="Times New Roman" panose="02020603050405020304" charset="0"/>
                </a:rPr>
                <a:t>Tag</a:t>
              </a:r>
            </a:p>
          </p:txBody>
        </p:sp>
        <p:grpSp>
          <p:nvGrpSpPr>
            <p:cNvPr id="99" name="PA-组合 61">
              <a:extLst>
                <a:ext uri="{FF2B5EF4-FFF2-40B4-BE49-F238E27FC236}">
                  <a16:creationId xmlns:a16="http://schemas.microsoft.com/office/drawing/2014/main" xmlns="" id="{0B4EFD46-A8A5-40E0-8DE9-9577A724ABC1}"/>
                </a:ext>
              </a:extLst>
            </p:cNvPr>
            <p:cNvGrpSpPr/>
            <p:nvPr>
              <p:custDataLst>
                <p:tags r:id="rId1"/>
              </p:custDataLst>
            </p:nvPr>
          </p:nvGrpSpPr>
          <p:grpSpPr>
            <a:xfrm rot="10800000">
              <a:off x="2426848" y="2898356"/>
              <a:ext cx="408444" cy="791891"/>
              <a:chOff x="6979250" y="1722713"/>
              <a:chExt cx="1566230" cy="4143969"/>
            </a:xfrm>
          </p:grpSpPr>
          <p:cxnSp>
            <p:nvCxnSpPr>
              <p:cNvPr id="100" name="PA-StraightArrowConnector 62">
                <a:extLst>
                  <a:ext uri="{FF2B5EF4-FFF2-40B4-BE49-F238E27FC236}">
                    <a16:creationId xmlns:a16="http://schemas.microsoft.com/office/drawing/2014/main" xmlns="" id="{D5326642-A7C7-4ED7-8C64-7BBF76676106}"/>
                  </a:ext>
                </a:extLst>
              </p:cNvPr>
              <p:cNvCxnSpPr>
                <a:cxnSpLocks/>
              </p:cNvCxnSpPr>
              <p:nvPr>
                <p:custDataLst>
                  <p:tags r:id="rId2"/>
                </p:custDataLst>
              </p:nvPr>
            </p:nvCxnSpPr>
            <p:spPr>
              <a:xfrm flipH="1" flipV="1">
                <a:off x="6979250" y="1722713"/>
                <a:ext cx="713332" cy="2005433"/>
              </a:xfrm>
              <a:prstGeom prst="straightConnector1">
                <a:avLst/>
              </a:prstGeom>
              <a:ln w="50800">
                <a:solidFill>
                  <a:srgbClr val="5F5E5F"/>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PA-StraightArrowConnector 63">
                <a:extLst>
                  <a:ext uri="{FF2B5EF4-FFF2-40B4-BE49-F238E27FC236}">
                    <a16:creationId xmlns:a16="http://schemas.microsoft.com/office/drawing/2014/main" xmlns="" id="{09A5120A-8D65-4EE4-A475-5D38F8903218}"/>
                  </a:ext>
                </a:extLst>
              </p:cNvPr>
              <p:cNvCxnSpPr>
                <a:cxnSpLocks/>
              </p:cNvCxnSpPr>
              <p:nvPr>
                <p:custDataLst>
                  <p:tags r:id="rId3"/>
                </p:custDataLst>
              </p:nvPr>
            </p:nvCxnSpPr>
            <p:spPr>
              <a:xfrm rot="10800000" flipH="1" flipV="1">
                <a:off x="7832147" y="3861248"/>
                <a:ext cx="713333" cy="2005434"/>
              </a:xfrm>
              <a:prstGeom prst="straightConnector1">
                <a:avLst/>
              </a:prstGeom>
              <a:ln w="50800">
                <a:solidFill>
                  <a:srgbClr val="FF6600">
                    <a:alpha val="0"/>
                  </a:srgb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02" name="图片 101"/>
          <p:cNvPicPr>
            <a:picLocks noChangeAspect="1"/>
          </p:cNvPicPr>
          <p:nvPr/>
        </p:nvPicPr>
        <p:blipFill>
          <a:blip r:embed="rId8"/>
          <a:stretch>
            <a:fillRect/>
          </a:stretch>
        </p:blipFill>
        <p:spPr>
          <a:xfrm>
            <a:off x="3906880" y="1367959"/>
            <a:ext cx="2118336" cy="3050404"/>
          </a:xfrm>
          <a:prstGeom prst="rect">
            <a:avLst/>
          </a:prstGeom>
        </p:spPr>
      </p:pic>
      <p:sp>
        <p:nvSpPr>
          <p:cNvPr id="103" name="右箭头 102"/>
          <p:cNvSpPr/>
          <p:nvPr/>
        </p:nvSpPr>
        <p:spPr>
          <a:xfrm>
            <a:off x="2897504" y="2588380"/>
            <a:ext cx="1009376" cy="261851"/>
          </a:xfrm>
          <a:prstGeom prst="rightArrow">
            <a:avLst>
              <a:gd name="adj1" fmla="val 50000"/>
              <a:gd name="adj2" fmla="val 83615"/>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4" name="矩形 103"/>
          <p:cNvSpPr/>
          <p:nvPr/>
        </p:nvSpPr>
        <p:spPr>
          <a:xfrm>
            <a:off x="3757943" y="986133"/>
            <a:ext cx="2740494" cy="400110"/>
          </a:xfrm>
          <a:prstGeom prst="rect">
            <a:avLst/>
          </a:prstGeom>
        </p:spPr>
        <p:txBody>
          <a:bodyPr wrap="none">
            <a:spAutoFit/>
          </a:bodyPr>
          <a:lstStyle/>
          <a:p>
            <a:r>
              <a:rPr lang="en-US" altLang="zh-CN" sz="2000" dirty="0">
                <a:solidFill>
                  <a:prstClr val="black"/>
                </a:solidFill>
                <a:latin typeface="Times New Roman" charset="0"/>
                <a:ea typeface="Times New Roman" charset="0"/>
                <a:cs typeface="Times New Roman" charset="0"/>
              </a:rPr>
              <a:t>Transmission-line theory</a:t>
            </a:r>
          </a:p>
        </p:txBody>
      </p:sp>
      <p:pic>
        <p:nvPicPr>
          <p:cNvPr id="105" name="图片 104"/>
          <p:cNvPicPr>
            <a:picLocks noChangeAspect="1"/>
          </p:cNvPicPr>
          <p:nvPr/>
        </p:nvPicPr>
        <p:blipFill rotWithShape="1">
          <a:blip r:embed="rId9">
            <a:extLst>
              <a:ext uri="{28A0092B-C50C-407E-A947-70E740481C1C}">
                <a14:useLocalDpi xmlns:a14="http://schemas.microsoft.com/office/drawing/2010/main" val="0"/>
              </a:ext>
            </a:extLst>
          </a:blip>
          <a:srcRect r="31574"/>
          <a:stretch/>
        </p:blipFill>
        <p:spPr>
          <a:xfrm>
            <a:off x="2563032" y="4642021"/>
            <a:ext cx="2374458" cy="715411"/>
          </a:xfrm>
          <a:prstGeom prst="rect">
            <a:avLst/>
          </a:prstGeom>
        </p:spPr>
      </p:pic>
      <p:sp>
        <p:nvSpPr>
          <p:cNvPr id="106" name="矩形 105"/>
          <p:cNvSpPr/>
          <p:nvPr/>
        </p:nvSpPr>
        <p:spPr>
          <a:xfrm>
            <a:off x="8445824" y="1085343"/>
            <a:ext cx="1370888" cy="400110"/>
          </a:xfrm>
          <a:prstGeom prst="rect">
            <a:avLst/>
          </a:prstGeom>
        </p:spPr>
        <p:txBody>
          <a:bodyPr wrap="none">
            <a:spAutoFit/>
          </a:bodyPr>
          <a:lstStyle/>
          <a:p>
            <a:r>
              <a:rPr lang="en-US" altLang="zh-CN" sz="2000" dirty="0">
                <a:solidFill>
                  <a:prstClr val="black"/>
                </a:solidFill>
                <a:latin typeface="Times New Roman" charset="0"/>
                <a:ea typeface="Times New Roman" charset="0"/>
                <a:cs typeface="Times New Roman" charset="0"/>
              </a:rPr>
              <a:t>Smith chart</a:t>
            </a:r>
          </a:p>
        </p:txBody>
      </p:sp>
      <p:sp>
        <p:nvSpPr>
          <p:cNvPr id="108" name="矩形 107"/>
          <p:cNvSpPr/>
          <p:nvPr/>
        </p:nvSpPr>
        <p:spPr>
          <a:xfrm>
            <a:off x="1642518" y="3448298"/>
            <a:ext cx="463588" cy="307777"/>
          </a:xfrm>
          <a:prstGeom prst="rect">
            <a:avLst/>
          </a:prstGeom>
        </p:spPr>
        <p:txBody>
          <a:bodyPr wrap="none">
            <a:spAutoFit/>
          </a:bodyPr>
          <a:lstStyle/>
          <a:p>
            <a:r>
              <a:rPr lang="en-US" altLang="zh-CN" sz="1400" dirty="0" smtClean="0">
                <a:solidFill>
                  <a:prstClr val="black">
                    <a:lumMod val="85000"/>
                    <a:lumOff val="15000"/>
                  </a:prstClr>
                </a:solidFill>
                <a:latin typeface="Helvetica" charset="0"/>
              </a:rPr>
              <a:t>Z</a:t>
            </a:r>
            <a:r>
              <a:rPr lang="en-US" altLang="zh-CN" sz="1100" dirty="0" smtClean="0">
                <a:solidFill>
                  <a:prstClr val="black">
                    <a:lumMod val="85000"/>
                    <a:lumOff val="15000"/>
                  </a:prstClr>
                </a:solidFill>
                <a:latin typeface="Helvetica" charset="0"/>
              </a:rPr>
              <a:t>L1</a:t>
            </a:r>
            <a:endParaRPr lang="en-US" altLang="zh-CN" sz="1100" dirty="0">
              <a:solidFill>
                <a:prstClr val="black">
                  <a:lumMod val="85000"/>
                  <a:lumOff val="15000"/>
                </a:prstClr>
              </a:solidFill>
              <a:latin typeface="Helvetica" charset="0"/>
            </a:endParaRPr>
          </a:p>
        </p:txBody>
      </p:sp>
      <p:sp>
        <p:nvSpPr>
          <p:cNvPr id="109" name="矩形 108"/>
          <p:cNvSpPr/>
          <p:nvPr/>
        </p:nvSpPr>
        <p:spPr>
          <a:xfrm>
            <a:off x="2658802" y="3440340"/>
            <a:ext cx="463588" cy="307777"/>
          </a:xfrm>
          <a:prstGeom prst="rect">
            <a:avLst/>
          </a:prstGeom>
        </p:spPr>
        <p:txBody>
          <a:bodyPr wrap="none">
            <a:spAutoFit/>
          </a:bodyPr>
          <a:lstStyle/>
          <a:p>
            <a:r>
              <a:rPr lang="en-US" altLang="zh-CN" sz="1400" dirty="0" smtClean="0">
                <a:solidFill>
                  <a:prstClr val="black">
                    <a:lumMod val="85000"/>
                    <a:lumOff val="15000"/>
                  </a:prstClr>
                </a:solidFill>
                <a:latin typeface="Helvetica" charset="0"/>
              </a:rPr>
              <a:t>Z</a:t>
            </a:r>
            <a:r>
              <a:rPr lang="en-US" altLang="zh-CN" sz="1100" dirty="0" smtClean="0">
                <a:solidFill>
                  <a:prstClr val="black">
                    <a:lumMod val="85000"/>
                    <a:lumOff val="15000"/>
                  </a:prstClr>
                </a:solidFill>
                <a:latin typeface="Helvetica" charset="0"/>
              </a:rPr>
              <a:t>L2</a:t>
            </a:r>
            <a:endParaRPr lang="en-US" altLang="zh-CN" sz="1100" dirty="0">
              <a:solidFill>
                <a:prstClr val="black">
                  <a:lumMod val="85000"/>
                  <a:lumOff val="15000"/>
                </a:prstClr>
              </a:solidFill>
              <a:latin typeface="Helvetica" charset="0"/>
            </a:endParaRPr>
          </a:p>
        </p:txBody>
      </p:sp>
      <p:pic>
        <p:nvPicPr>
          <p:cNvPr id="110" name="图片 109"/>
          <p:cNvPicPr>
            <a:picLocks noChangeAspect="1"/>
          </p:cNvPicPr>
          <p:nvPr/>
        </p:nvPicPr>
        <p:blipFill rotWithShape="1">
          <a:blip r:embed="rId9">
            <a:extLst>
              <a:ext uri="{28A0092B-C50C-407E-A947-70E740481C1C}">
                <a14:useLocalDpi xmlns:a14="http://schemas.microsoft.com/office/drawing/2010/main" val="0"/>
              </a:ext>
            </a:extLst>
          </a:blip>
          <a:srcRect l="67186" t="27839" b="25974"/>
          <a:stretch/>
        </p:blipFill>
        <p:spPr>
          <a:xfrm>
            <a:off x="2828564" y="5478818"/>
            <a:ext cx="1147255" cy="326921"/>
          </a:xfrm>
          <a:prstGeom prst="rect">
            <a:avLst/>
          </a:prstGeom>
        </p:spPr>
      </p:pic>
      <p:sp>
        <p:nvSpPr>
          <p:cNvPr id="111" name="矩形 110"/>
          <p:cNvSpPr/>
          <p:nvPr/>
        </p:nvSpPr>
        <p:spPr>
          <a:xfrm>
            <a:off x="294270" y="4642021"/>
            <a:ext cx="1358064" cy="707886"/>
          </a:xfrm>
          <a:prstGeom prst="rect">
            <a:avLst/>
          </a:prstGeom>
        </p:spPr>
        <p:txBody>
          <a:bodyPr wrap="none">
            <a:spAutoFit/>
          </a:bodyPr>
          <a:lstStyle/>
          <a:p>
            <a:r>
              <a:rPr lang="en-US" altLang="zh-CN" sz="2000" b="1" dirty="0">
                <a:solidFill>
                  <a:prstClr val="black"/>
                </a:solidFill>
                <a:latin typeface="Times New Roman" charset="0"/>
                <a:ea typeface="Times New Roman" charset="0"/>
                <a:cs typeface="Times New Roman" charset="0"/>
              </a:rPr>
              <a:t>Reflection </a:t>
            </a:r>
            <a:endParaRPr lang="en-US" altLang="zh-CN" sz="2000" b="1" dirty="0" smtClean="0">
              <a:solidFill>
                <a:prstClr val="black"/>
              </a:solidFill>
              <a:latin typeface="Times New Roman" charset="0"/>
              <a:ea typeface="Times New Roman" charset="0"/>
              <a:cs typeface="Times New Roman" charset="0"/>
            </a:endParaRPr>
          </a:p>
          <a:p>
            <a:r>
              <a:rPr lang="en-US" altLang="zh-CN" sz="2000" b="1" dirty="0" smtClean="0">
                <a:solidFill>
                  <a:prstClr val="black"/>
                </a:solidFill>
                <a:latin typeface="Times New Roman" charset="0"/>
                <a:ea typeface="Times New Roman" charset="0"/>
                <a:cs typeface="Times New Roman" charset="0"/>
              </a:rPr>
              <a:t>coefficient</a:t>
            </a:r>
            <a:endParaRPr lang="en-US" altLang="zh-CN" sz="2000" b="1" dirty="0">
              <a:solidFill>
                <a:prstClr val="black"/>
              </a:solidFill>
              <a:latin typeface="Times New Roman" charset="0"/>
              <a:ea typeface="Times New Roman" charset="0"/>
              <a:cs typeface="Times New Roman" charset="0"/>
            </a:endParaRPr>
          </a:p>
        </p:txBody>
      </p:sp>
      <p:sp>
        <p:nvSpPr>
          <p:cNvPr id="112" name="右箭头 111"/>
          <p:cNvSpPr/>
          <p:nvPr/>
        </p:nvSpPr>
        <p:spPr>
          <a:xfrm>
            <a:off x="1776026" y="4895719"/>
            <a:ext cx="572445" cy="208014"/>
          </a:xfrm>
          <a:prstGeom prst="rightArrow">
            <a:avLst>
              <a:gd name="adj1" fmla="val 50000"/>
              <a:gd name="adj2" fmla="val 90143"/>
            </a:avLst>
          </a:prstGeom>
          <a:solidFill>
            <a:schemeClr val="bg1">
              <a:lumMod val="6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 name="组 2"/>
          <p:cNvGrpSpPr/>
          <p:nvPr/>
        </p:nvGrpSpPr>
        <p:grpSpPr>
          <a:xfrm>
            <a:off x="7707612" y="1562905"/>
            <a:ext cx="2910412" cy="2701929"/>
            <a:chOff x="7707612" y="1562905"/>
            <a:chExt cx="2910412" cy="2701929"/>
          </a:xfrm>
        </p:grpSpPr>
        <p:pic>
          <p:nvPicPr>
            <p:cNvPr id="113" name="图片 1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7612" y="1562905"/>
              <a:ext cx="2910412" cy="2701929"/>
            </a:xfrm>
            <a:prstGeom prst="rect">
              <a:avLst/>
            </a:prstGeom>
          </p:spPr>
        </p:pic>
        <mc:AlternateContent xmlns:mc="http://schemas.openxmlformats.org/markup-compatibility/2006" xmlns:a14="http://schemas.microsoft.com/office/drawing/2010/main">
          <mc:Choice Requires="a14">
            <p:sp>
              <p:nvSpPr>
                <p:cNvPr id="114" name="文本框 113"/>
                <p:cNvSpPr txBox="1"/>
                <p:nvPr/>
              </p:nvSpPr>
              <p:spPr>
                <a:xfrm>
                  <a:off x="9121650" y="3148222"/>
                  <a:ext cx="90851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b="1" i="1" smtClean="0">
                                <a:solidFill>
                                  <a:schemeClr val="tx1"/>
                                </a:solidFill>
                                <a:latin typeface="Cambria Math" charset="0"/>
                                <a:ea typeface="Times New Roman" charset="0"/>
                                <a:cs typeface="Times New Roman" charset="0"/>
                              </a:rPr>
                            </m:ctrlPr>
                          </m:sSubPr>
                          <m:e>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𝐙</m:t>
                            </m:r>
                          </m:e>
                          <m:sub>
                            <m:r>
                              <a:rPr kumimoji="1" lang="en-US" altLang="zh-CN" sz="1400" b="1" i="0" smtClean="0">
                                <a:solidFill>
                                  <a:schemeClr val="tx1"/>
                                </a:solidFill>
                                <a:latin typeface="Cambria Math" charset="0"/>
                                <a:ea typeface="Times New Roman" charset="0"/>
                                <a:cs typeface="Times New Roman" charset="0"/>
                              </a:rPr>
                              <m:t>𝐋</m:t>
                            </m:r>
                          </m:sub>
                        </m:sSub>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𝟓𝟎</m:t>
                        </m:r>
                        <m:r>
                          <a:rPr kumimoji="1" lang="en-US" altLang="zh-CN" sz="1400" b="1" i="1" smtClean="0">
                            <a:solidFill>
                              <a:schemeClr val="tx1"/>
                            </a:solidFill>
                            <a:latin typeface="Cambria Math" charset="0"/>
                            <a:ea typeface="Cambria Math" charset="0"/>
                            <a:cs typeface="Cambria Math" charset="0"/>
                          </a:rPr>
                          <m:t>𝛀</m:t>
                        </m:r>
                        <m:r>
                          <a:rPr kumimoji="1" lang="en-US" altLang="zh-CN" sz="1400" b="1" i="1" smtClean="0">
                            <a:solidFill>
                              <a:schemeClr val="tx1"/>
                            </a:solidFill>
                            <a:latin typeface="Cambria Math" charset="0"/>
                            <a:ea typeface="Cambria Math" charset="0"/>
                            <a:cs typeface="Cambria Math" charset="0"/>
                          </a:rPr>
                          <m:t>)</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14" name="文本框 113"/>
                <p:cNvSpPr txBox="1">
                  <a:spLocks noRot="1" noChangeAspect="1" noMove="1" noResize="1" noEditPoints="1" noAdjustHandles="1" noChangeArrowheads="1" noChangeShapeType="1" noTextEdit="1"/>
                </p:cNvSpPr>
                <p:nvPr/>
              </p:nvSpPr>
              <p:spPr>
                <a:xfrm>
                  <a:off x="9121650" y="3148222"/>
                  <a:ext cx="908518" cy="215444"/>
                </a:xfrm>
                <a:prstGeom prst="rect">
                  <a:avLst/>
                </a:prstGeom>
                <a:blipFill rotWithShape="0">
                  <a:blip r:embed="rId11"/>
                  <a:stretch>
                    <a:fillRect l="-6711" r="-6711" b="-36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5" name="文本框 114"/>
                <p:cNvSpPr txBox="1"/>
                <p:nvPr/>
              </p:nvSpPr>
              <p:spPr>
                <a:xfrm>
                  <a:off x="9171153" y="2981874"/>
                  <a:ext cx="50052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l-GR" altLang="zh-CN" sz="1400" b="1" i="1" smtClean="0">
                            <a:solidFill>
                              <a:schemeClr val="tx1"/>
                            </a:solidFill>
                            <a:latin typeface="Cambria Math" charset="0"/>
                            <a:ea typeface="Times New Roman" charset="0"/>
                            <a:cs typeface="Times New Roman" charset="0"/>
                          </a:rPr>
                          <m:t>𝜞</m:t>
                        </m:r>
                        <m:r>
                          <a:rPr kumimoji="1" lang="en-US" altLang="zh-CN" sz="1400" b="1" i="1" smtClean="0">
                            <a:solidFill>
                              <a:schemeClr val="tx1"/>
                            </a:solidFill>
                            <a:latin typeface="Cambria Math" charset="0"/>
                            <a:ea typeface="Times New Roman" charset="0"/>
                            <a:cs typeface="Times New Roman" charset="0"/>
                          </a:rPr>
                          <m:t>=</m:t>
                        </m:r>
                        <m:r>
                          <a:rPr kumimoji="1" lang="en-US" altLang="zh-CN" sz="1400" b="1" i="1" smtClean="0">
                            <a:solidFill>
                              <a:schemeClr val="tx1"/>
                            </a:solidFill>
                            <a:latin typeface="Cambria Math" charset="0"/>
                            <a:ea typeface="Times New Roman" charset="0"/>
                            <a:cs typeface="Times New Roman" charset="0"/>
                          </a:rPr>
                          <m:t>𝟎</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15" name="文本框 114"/>
                <p:cNvSpPr txBox="1">
                  <a:spLocks noRot="1" noChangeAspect="1" noMove="1" noResize="1" noEditPoints="1" noAdjustHandles="1" noChangeArrowheads="1" noChangeShapeType="1" noTextEdit="1"/>
                </p:cNvSpPr>
                <p:nvPr/>
              </p:nvSpPr>
              <p:spPr>
                <a:xfrm>
                  <a:off x="9171153" y="2981874"/>
                  <a:ext cx="500522" cy="215444"/>
                </a:xfrm>
                <a:prstGeom prst="rect">
                  <a:avLst/>
                </a:prstGeom>
                <a:blipFill rotWithShape="0">
                  <a:blip r:embed="rId12"/>
                  <a:stretch>
                    <a:fillRect l="-7229" r="-7229" b="-11429"/>
                  </a:stretch>
                </a:blipFill>
              </p:spPr>
              <p:txBody>
                <a:bodyPr/>
                <a:lstStyle/>
                <a:p>
                  <a:r>
                    <a:rPr lang="zh-CN" altLang="en-US">
                      <a:noFill/>
                    </a:rPr>
                    <a:t> </a:t>
                  </a:r>
                </a:p>
              </p:txBody>
            </p:sp>
          </mc:Fallback>
        </mc:AlternateContent>
        <p:sp>
          <p:nvSpPr>
            <p:cNvPr id="116" name="椭圆 115"/>
            <p:cNvSpPr/>
            <p:nvPr/>
          </p:nvSpPr>
          <p:spPr>
            <a:xfrm>
              <a:off x="8989877" y="2801646"/>
              <a:ext cx="216000" cy="216000"/>
            </a:xfrm>
            <a:prstGeom prst="ellipse">
              <a:avLst/>
            </a:prstGeom>
            <a:solidFill>
              <a:srgbClr val="FF2F92"/>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 name="组 3"/>
          <p:cNvGrpSpPr/>
          <p:nvPr/>
        </p:nvGrpSpPr>
        <p:grpSpPr>
          <a:xfrm>
            <a:off x="6858405" y="2619924"/>
            <a:ext cx="4364407" cy="646332"/>
            <a:chOff x="6858405" y="2619924"/>
            <a:chExt cx="4364407" cy="646332"/>
          </a:xfrm>
        </p:grpSpPr>
        <p:sp>
          <p:nvSpPr>
            <p:cNvPr id="117" name="三角形 116"/>
            <p:cNvSpPr/>
            <p:nvPr/>
          </p:nvSpPr>
          <p:spPr>
            <a:xfrm>
              <a:off x="7653498" y="2742135"/>
              <a:ext cx="285409" cy="283689"/>
            </a:xfrm>
            <a:prstGeom prst="triangle">
              <a:avLst/>
            </a:prstGeom>
            <a:solidFill>
              <a:srgbClr val="092793"/>
            </a:solidFill>
            <a:ln>
              <a:solidFill>
                <a:srgbClr val="092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8" name="三角形 117"/>
            <p:cNvSpPr/>
            <p:nvPr/>
          </p:nvSpPr>
          <p:spPr>
            <a:xfrm>
              <a:off x="10245309" y="2733957"/>
              <a:ext cx="285409" cy="283689"/>
            </a:xfrm>
            <a:prstGeom prst="triangle">
              <a:avLst/>
            </a:prstGeom>
            <a:solidFill>
              <a:srgbClr val="092793"/>
            </a:solidFill>
            <a:ln>
              <a:solidFill>
                <a:srgbClr val="092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19" name="文本框 118"/>
                <p:cNvSpPr txBox="1"/>
                <p:nvPr/>
              </p:nvSpPr>
              <p:spPr>
                <a:xfrm>
                  <a:off x="7016743" y="2874152"/>
                  <a:ext cx="63517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l-GR" altLang="zh-CN" sz="1400" b="1" i="1" smtClean="0">
                            <a:solidFill>
                              <a:schemeClr val="tx1"/>
                            </a:solidFill>
                            <a:latin typeface="Cambria Math" charset="0"/>
                            <a:ea typeface="Times New Roman" charset="0"/>
                            <a:cs typeface="Times New Roman" charset="0"/>
                          </a:rPr>
                          <m:t>𝜞</m:t>
                        </m:r>
                        <m:r>
                          <a:rPr kumimoji="1" lang="en-US" altLang="zh-CN" sz="1400" b="1" i="1" smtClean="0">
                            <a:solidFill>
                              <a:schemeClr val="tx1"/>
                            </a:solidFill>
                            <a:latin typeface="Cambria Math" charset="0"/>
                            <a:ea typeface="Times New Roman" charset="0"/>
                            <a:cs typeface="Times New Roman" charset="0"/>
                          </a:rPr>
                          <m:t>=−</m:t>
                        </m:r>
                        <m:r>
                          <a:rPr kumimoji="1" lang="en-US" altLang="zh-CN" sz="1400" b="1" i="1" smtClean="0">
                            <a:solidFill>
                              <a:schemeClr val="tx1"/>
                            </a:solidFill>
                            <a:latin typeface="Cambria Math" charset="0"/>
                            <a:ea typeface="Times New Roman" charset="0"/>
                            <a:cs typeface="Times New Roman" charset="0"/>
                          </a:rPr>
                          <m:t>𝟏</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19" name="文本框 118"/>
                <p:cNvSpPr txBox="1">
                  <a:spLocks noRot="1" noChangeAspect="1" noMove="1" noResize="1" noEditPoints="1" noAdjustHandles="1" noChangeArrowheads="1" noChangeShapeType="1" noTextEdit="1"/>
                </p:cNvSpPr>
                <p:nvPr/>
              </p:nvSpPr>
              <p:spPr>
                <a:xfrm>
                  <a:off x="7016743" y="2874152"/>
                  <a:ext cx="635174" cy="215444"/>
                </a:xfrm>
                <a:prstGeom prst="rect">
                  <a:avLst/>
                </a:prstGeom>
                <a:blipFill rotWithShape="0">
                  <a:blip r:embed="rId13"/>
                  <a:stretch>
                    <a:fillRect l="-5769" r="-6731"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0" name="文本框 119"/>
                <p:cNvSpPr txBox="1"/>
                <p:nvPr/>
              </p:nvSpPr>
              <p:spPr>
                <a:xfrm>
                  <a:off x="6858405" y="3050812"/>
                  <a:ext cx="84920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b="1" i="1" smtClean="0">
                                <a:solidFill>
                                  <a:schemeClr val="tx1"/>
                                </a:solidFill>
                                <a:latin typeface="Cambria Math" charset="0"/>
                                <a:ea typeface="Times New Roman" charset="0"/>
                                <a:cs typeface="Times New Roman" charset="0"/>
                              </a:rPr>
                            </m:ctrlPr>
                          </m:sSubPr>
                          <m:e>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𝐙</m:t>
                            </m:r>
                          </m:e>
                          <m:sub>
                            <m:r>
                              <a:rPr kumimoji="1" lang="en-US" altLang="zh-CN" sz="1400" b="1" i="0" smtClean="0">
                                <a:solidFill>
                                  <a:schemeClr val="tx1"/>
                                </a:solidFill>
                                <a:latin typeface="Cambria Math" charset="0"/>
                                <a:ea typeface="Times New Roman" charset="0"/>
                                <a:cs typeface="Times New Roman" charset="0"/>
                              </a:rPr>
                              <m:t>𝐋</m:t>
                            </m:r>
                          </m:sub>
                        </m:sSub>
                        <m:r>
                          <a:rPr kumimoji="1" lang="en-US" altLang="zh-CN" sz="1400" b="1" i="0" smtClean="0">
                            <a:solidFill>
                              <a:schemeClr val="tx1"/>
                            </a:solidFill>
                            <a:latin typeface="Cambria Math" charset="0"/>
                            <a:ea typeface="Times New Roman" charset="0"/>
                            <a:cs typeface="Times New Roman" charset="0"/>
                          </a:rPr>
                          <m:t>=−∞)</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20" name="文本框 119"/>
                <p:cNvSpPr txBox="1">
                  <a:spLocks noRot="1" noChangeAspect="1" noMove="1" noResize="1" noEditPoints="1" noAdjustHandles="1" noChangeArrowheads="1" noChangeShapeType="1" noTextEdit="1"/>
                </p:cNvSpPr>
                <p:nvPr/>
              </p:nvSpPr>
              <p:spPr>
                <a:xfrm>
                  <a:off x="6858405" y="3050812"/>
                  <a:ext cx="849207" cy="215444"/>
                </a:xfrm>
                <a:prstGeom prst="rect">
                  <a:avLst/>
                </a:prstGeom>
                <a:blipFill rotWithShape="0">
                  <a:blip r:embed="rId14"/>
                  <a:stretch>
                    <a:fillRect l="-7194" r="-7194" b="-36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1" name="文本框 120"/>
                <p:cNvSpPr txBox="1"/>
                <p:nvPr/>
              </p:nvSpPr>
              <p:spPr>
                <a:xfrm>
                  <a:off x="7241814" y="2670721"/>
                  <a:ext cx="16350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tx1"/>
                            </a:solidFill>
                            <a:latin typeface="Cambria Math" charset="0"/>
                            <a:ea typeface="Times New Roman" charset="0"/>
                            <a:cs typeface="Times New Roman" charset="0"/>
                          </a:rPr>
                          <m:t>𝑨</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21" name="文本框 120"/>
                <p:cNvSpPr txBox="1">
                  <a:spLocks noRot="1" noChangeAspect="1" noMove="1" noResize="1" noEditPoints="1" noAdjustHandles="1" noChangeArrowheads="1" noChangeShapeType="1" noTextEdit="1"/>
                </p:cNvSpPr>
                <p:nvPr/>
              </p:nvSpPr>
              <p:spPr>
                <a:xfrm>
                  <a:off x="7241814" y="2670721"/>
                  <a:ext cx="163506" cy="215444"/>
                </a:xfrm>
                <a:prstGeom prst="rect">
                  <a:avLst/>
                </a:prstGeom>
                <a:blipFill rotWithShape="0">
                  <a:blip r:embed="rId15"/>
                  <a:stretch>
                    <a:fillRect l="-22222" r="-22222" b="-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文本框 121"/>
                <p:cNvSpPr txBox="1"/>
                <p:nvPr/>
              </p:nvSpPr>
              <p:spPr>
                <a:xfrm>
                  <a:off x="10666595" y="2810380"/>
                  <a:ext cx="50052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l-GR" altLang="zh-CN" sz="1400" b="1" i="1" smtClean="0">
                            <a:solidFill>
                              <a:schemeClr val="tx1"/>
                            </a:solidFill>
                            <a:latin typeface="Cambria Math" charset="0"/>
                            <a:ea typeface="Times New Roman" charset="0"/>
                            <a:cs typeface="Times New Roman" charset="0"/>
                          </a:rPr>
                          <m:t>𝜞</m:t>
                        </m:r>
                        <m:r>
                          <a:rPr kumimoji="1" lang="en-US" altLang="zh-CN" sz="1400" b="1" i="1" smtClean="0">
                            <a:solidFill>
                              <a:schemeClr val="tx1"/>
                            </a:solidFill>
                            <a:latin typeface="Cambria Math" charset="0"/>
                            <a:ea typeface="Times New Roman" charset="0"/>
                            <a:cs typeface="Times New Roman" charset="0"/>
                          </a:rPr>
                          <m:t>=</m:t>
                        </m:r>
                        <m:r>
                          <a:rPr kumimoji="1" lang="en-US" altLang="zh-CN" sz="1400" b="1" i="1" smtClean="0">
                            <a:solidFill>
                              <a:schemeClr val="tx1"/>
                            </a:solidFill>
                            <a:latin typeface="Cambria Math" charset="0"/>
                            <a:ea typeface="Times New Roman" charset="0"/>
                            <a:cs typeface="Times New Roman" charset="0"/>
                          </a:rPr>
                          <m:t>𝟏</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22" name="文本框 121"/>
                <p:cNvSpPr txBox="1">
                  <a:spLocks noRot="1" noChangeAspect="1" noMove="1" noResize="1" noEditPoints="1" noAdjustHandles="1" noChangeArrowheads="1" noChangeShapeType="1" noTextEdit="1"/>
                </p:cNvSpPr>
                <p:nvPr/>
              </p:nvSpPr>
              <p:spPr>
                <a:xfrm>
                  <a:off x="10666595" y="2810380"/>
                  <a:ext cx="500522" cy="215444"/>
                </a:xfrm>
                <a:prstGeom prst="rect">
                  <a:avLst/>
                </a:prstGeom>
                <a:blipFill rotWithShape="0">
                  <a:blip r:embed="rId16"/>
                  <a:stretch>
                    <a:fillRect l="-7317" r="-7317" b="-1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3" name="文本框 122"/>
                <p:cNvSpPr txBox="1"/>
                <p:nvPr/>
              </p:nvSpPr>
              <p:spPr>
                <a:xfrm>
                  <a:off x="10508257" y="2987040"/>
                  <a:ext cx="71455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b="1" i="1" smtClean="0">
                                <a:solidFill>
                                  <a:schemeClr val="tx1"/>
                                </a:solidFill>
                                <a:latin typeface="Cambria Math" charset="0"/>
                                <a:ea typeface="Times New Roman" charset="0"/>
                                <a:cs typeface="Times New Roman" charset="0"/>
                              </a:rPr>
                            </m:ctrlPr>
                          </m:sSubPr>
                          <m:e>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𝐙</m:t>
                            </m:r>
                          </m:e>
                          <m:sub>
                            <m:r>
                              <a:rPr kumimoji="1" lang="en-US" altLang="zh-CN" sz="1400" b="1" i="0" smtClean="0">
                                <a:solidFill>
                                  <a:schemeClr val="tx1"/>
                                </a:solidFill>
                                <a:latin typeface="Cambria Math" charset="0"/>
                                <a:ea typeface="Times New Roman" charset="0"/>
                                <a:cs typeface="Times New Roman" charset="0"/>
                              </a:rPr>
                              <m:t>𝐋</m:t>
                            </m:r>
                          </m:sub>
                        </m:sSub>
                        <m:r>
                          <a:rPr kumimoji="1" lang="en-US" altLang="zh-CN" sz="1400" b="1" i="0" smtClean="0">
                            <a:solidFill>
                              <a:schemeClr val="tx1"/>
                            </a:solidFill>
                            <a:latin typeface="Cambria Math" charset="0"/>
                            <a:ea typeface="Times New Roman" charset="0"/>
                            <a:cs typeface="Times New Roman" charset="0"/>
                          </a:rPr>
                          <m:t>=∞)</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23" name="文本框 122"/>
                <p:cNvSpPr txBox="1">
                  <a:spLocks noRot="1" noChangeAspect="1" noMove="1" noResize="1" noEditPoints="1" noAdjustHandles="1" noChangeArrowheads="1" noChangeShapeType="1" noTextEdit="1"/>
                </p:cNvSpPr>
                <p:nvPr/>
              </p:nvSpPr>
              <p:spPr>
                <a:xfrm>
                  <a:off x="10508257" y="2987040"/>
                  <a:ext cx="714555" cy="215444"/>
                </a:xfrm>
                <a:prstGeom prst="rect">
                  <a:avLst/>
                </a:prstGeom>
                <a:blipFill rotWithShape="0">
                  <a:blip r:embed="rId17"/>
                  <a:stretch>
                    <a:fillRect l="-8547" r="-8547" b="-4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文本框 123"/>
                <p:cNvSpPr txBox="1"/>
                <p:nvPr/>
              </p:nvSpPr>
              <p:spPr>
                <a:xfrm>
                  <a:off x="10801736" y="2619924"/>
                  <a:ext cx="17472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charset="0"/>
                            <a:ea typeface="Times New Roman" charset="0"/>
                            <a:cs typeface="Times New Roman" charset="0"/>
                          </a:rPr>
                          <m:t>𝑩</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24" name="文本框 123"/>
                <p:cNvSpPr txBox="1">
                  <a:spLocks noRot="1" noChangeAspect="1" noMove="1" noResize="1" noEditPoints="1" noAdjustHandles="1" noChangeArrowheads="1" noChangeShapeType="1" noTextEdit="1"/>
                </p:cNvSpPr>
                <p:nvPr/>
              </p:nvSpPr>
              <p:spPr>
                <a:xfrm>
                  <a:off x="10801736" y="2619924"/>
                  <a:ext cx="174727" cy="215444"/>
                </a:xfrm>
                <a:prstGeom prst="rect">
                  <a:avLst/>
                </a:prstGeom>
                <a:blipFill rotWithShape="0">
                  <a:blip r:embed="rId18"/>
                  <a:stretch>
                    <a:fillRect l="-20690" r="-20690" b="-8571"/>
                  </a:stretch>
                </a:blipFill>
              </p:spPr>
              <p:txBody>
                <a:bodyPr/>
                <a:lstStyle/>
                <a:p>
                  <a:r>
                    <a:rPr lang="zh-CN" altLang="en-US">
                      <a:noFill/>
                    </a:rPr>
                    <a:t> </a:t>
                  </a:r>
                </a:p>
              </p:txBody>
            </p:sp>
          </mc:Fallback>
        </mc:AlternateContent>
        <p:sp>
          <p:nvSpPr>
            <p:cNvPr id="125" name="弧 124"/>
            <p:cNvSpPr/>
            <p:nvPr/>
          </p:nvSpPr>
          <p:spPr>
            <a:xfrm>
              <a:off x="7271739" y="2729662"/>
              <a:ext cx="420398" cy="347353"/>
            </a:xfrm>
            <a:prstGeom prst="arc">
              <a:avLst>
                <a:gd name="adj1" fmla="val 14907666"/>
                <a:gd name="adj2" fmla="val 0"/>
              </a:avLst>
            </a:prstGeom>
            <a:ln w="2222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26" name="弧 125"/>
            <p:cNvSpPr/>
            <p:nvPr/>
          </p:nvSpPr>
          <p:spPr>
            <a:xfrm flipH="1">
              <a:off x="10484443" y="2703459"/>
              <a:ext cx="420398" cy="347353"/>
            </a:xfrm>
            <a:prstGeom prst="arc">
              <a:avLst>
                <a:gd name="adj1" fmla="val 14907666"/>
                <a:gd name="adj2" fmla="val 0"/>
              </a:avLst>
            </a:prstGeom>
            <a:ln w="2222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sp>
        <p:nvSpPr>
          <p:cNvPr id="149" name="右箭头 148"/>
          <p:cNvSpPr/>
          <p:nvPr/>
        </p:nvSpPr>
        <p:spPr>
          <a:xfrm>
            <a:off x="5283344" y="4895719"/>
            <a:ext cx="572445" cy="208014"/>
          </a:xfrm>
          <a:prstGeom prst="rightArrow">
            <a:avLst>
              <a:gd name="adj1" fmla="val 50000"/>
              <a:gd name="adj2" fmla="val 90143"/>
            </a:avLst>
          </a:prstGeom>
          <a:solidFill>
            <a:schemeClr val="bg1">
              <a:lumMod val="6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 name="组 5"/>
          <p:cNvGrpSpPr/>
          <p:nvPr/>
        </p:nvGrpSpPr>
        <p:grpSpPr>
          <a:xfrm>
            <a:off x="6188576" y="4878159"/>
            <a:ext cx="5524940" cy="757544"/>
            <a:chOff x="6188576" y="4878159"/>
            <a:chExt cx="5524940" cy="757544"/>
          </a:xfrm>
        </p:grpSpPr>
        <mc:AlternateContent xmlns:mc="http://schemas.openxmlformats.org/markup-compatibility/2006" xmlns:a14="http://schemas.microsoft.com/office/drawing/2010/main">
          <mc:Choice Requires="a14">
            <p:sp>
              <p:nvSpPr>
                <p:cNvPr id="128" name="矩形 127"/>
                <p:cNvSpPr/>
                <p:nvPr/>
              </p:nvSpPr>
              <p:spPr>
                <a:xfrm>
                  <a:off x="9897622" y="4893548"/>
                  <a:ext cx="103910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CN" i="1">
                            <a:solidFill>
                              <a:prstClr val="black"/>
                            </a:solidFill>
                            <a:latin typeface="Cambria Math" charset="0"/>
                            <a:ea typeface="Cambria Math" charset="0"/>
                            <a:cs typeface="Cambria Math" charset="0"/>
                            <a:sym typeface="Wingdings"/>
                          </a:rPr>
                          <m:t>Γ</m:t>
                        </m:r>
                        <m:r>
                          <a:rPr lang="en-US" altLang="zh-CN" i="1">
                            <a:solidFill>
                              <a:prstClr val="black"/>
                            </a:solidFill>
                            <a:latin typeface="Cambria Math" charset="0"/>
                            <a:ea typeface="Cambria Math" charset="0"/>
                            <a:cs typeface="Cambria Math" charset="0"/>
                            <a:sym typeface="Wingdings"/>
                          </a:rPr>
                          <m:t>=1</m:t>
                        </m:r>
                      </m:oMath>
                    </m:oMathPara>
                  </a14:m>
                  <a:endParaRPr lang="en-US" altLang="zh-CN" dirty="0">
                    <a:solidFill>
                      <a:prstClr val="black"/>
                    </a:solidFill>
                    <a:latin typeface="Helvetica" charset="0"/>
                  </a:endParaRPr>
                </a:p>
              </p:txBody>
            </p:sp>
          </mc:Choice>
          <mc:Fallback xmlns="">
            <p:sp>
              <p:nvSpPr>
                <p:cNvPr id="128" name="矩形 127"/>
                <p:cNvSpPr>
                  <a:spLocks noRot="1" noChangeAspect="1" noMove="1" noResize="1" noEditPoints="1" noAdjustHandles="1" noChangeArrowheads="1" noChangeShapeType="1" noTextEdit="1"/>
                </p:cNvSpPr>
                <p:nvPr/>
              </p:nvSpPr>
              <p:spPr>
                <a:xfrm>
                  <a:off x="9897622" y="4893548"/>
                  <a:ext cx="1039108" cy="369332"/>
                </a:xfrm>
                <a:prstGeom prst="rect">
                  <a:avLst/>
                </a:prstGeom>
                <a:blipFill rotWithShape="0">
                  <a:blip r:embed="rId19"/>
                  <a:stretch>
                    <a:fillRect/>
                  </a:stretch>
                </a:blipFill>
              </p:spPr>
              <p:txBody>
                <a:bodyPr/>
                <a:lstStyle/>
                <a:p>
                  <a:r>
                    <a:rPr lang="zh-CN" altLang="en-US">
                      <a:noFill/>
                    </a:rPr>
                    <a:t> </a:t>
                  </a:r>
                </a:p>
              </p:txBody>
            </p:sp>
          </mc:Fallback>
        </mc:AlternateContent>
        <p:cxnSp>
          <p:nvCxnSpPr>
            <p:cNvPr id="129" name="直线箭头连接符 128"/>
            <p:cNvCxnSpPr/>
            <p:nvPr/>
          </p:nvCxnSpPr>
          <p:spPr>
            <a:xfrm flipV="1">
              <a:off x="9847818" y="5451502"/>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31" name="矩形 130"/>
            <p:cNvSpPr/>
            <p:nvPr/>
          </p:nvSpPr>
          <p:spPr>
            <a:xfrm>
              <a:off x="6188576" y="5078708"/>
              <a:ext cx="655949" cy="400110"/>
            </a:xfrm>
            <a:prstGeom prst="rect">
              <a:avLst/>
            </a:prstGeom>
          </p:spPr>
          <p:txBody>
            <a:bodyPr wrap="none">
              <a:spAutoFit/>
            </a:bodyPr>
            <a:lstStyle/>
            <a:p>
              <a:r>
                <a:rPr lang="en-US" altLang="zh-CN" sz="2000" dirty="0" smtClean="0">
                  <a:solidFill>
                    <a:prstClr val="black"/>
                  </a:solidFill>
                  <a:latin typeface="Times New Roman" charset="0"/>
                  <a:ea typeface="Times New Roman" charset="0"/>
                  <a:cs typeface="Times New Roman" charset="0"/>
                </a:rPr>
                <a:t>OFF</a:t>
              </a:r>
              <a:endParaRPr lang="en-US" altLang="zh-CN" sz="2000" dirty="0">
                <a:solidFill>
                  <a:prstClr val="black"/>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35" name="矩形 134"/>
                <p:cNvSpPr/>
                <p:nvPr/>
              </p:nvSpPr>
              <p:spPr>
                <a:xfrm>
                  <a:off x="8731809" y="4901127"/>
                  <a:ext cx="122400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charset="0"/>
                                <a:sym typeface="Wingdings"/>
                              </a:rPr>
                            </m:ctrlPr>
                          </m:sSubPr>
                          <m:e>
                            <m:r>
                              <a:rPr lang="en-US" altLang="zh-CN" i="1">
                                <a:solidFill>
                                  <a:prstClr val="black"/>
                                </a:solidFill>
                                <a:latin typeface="Cambria Math" charset="0"/>
                                <a:sym typeface="Wingdings"/>
                              </a:rPr>
                              <m:t>𝑍</m:t>
                            </m:r>
                          </m:e>
                          <m:sub>
                            <m:r>
                              <a:rPr lang="en-US" altLang="zh-CN" i="1">
                                <a:solidFill>
                                  <a:prstClr val="black"/>
                                </a:solidFill>
                                <a:latin typeface="Cambria Math" charset="0"/>
                                <a:sym typeface="Wingdings"/>
                              </a:rPr>
                              <m:t>𝐿</m:t>
                            </m:r>
                          </m:sub>
                        </m:sSub>
                        <m:r>
                          <a:rPr lang="en-US" altLang="zh-CN" i="1">
                            <a:solidFill>
                              <a:prstClr val="black"/>
                            </a:solidFill>
                            <a:latin typeface="Cambria Math" charset="0"/>
                            <a:sym typeface="Wingdings"/>
                          </a:rPr>
                          <m:t>=+</m:t>
                        </m:r>
                        <m:r>
                          <a:rPr lang="en-US" altLang="zh-CN" i="1">
                            <a:solidFill>
                              <a:prstClr val="black"/>
                            </a:solidFill>
                            <a:latin typeface="Cambria Math" charset="0"/>
                            <a:ea typeface="Cambria Math" charset="0"/>
                            <a:cs typeface="Cambria Math" charset="0"/>
                            <a:sym typeface="Wingdings"/>
                          </a:rPr>
                          <m:t>∞</m:t>
                        </m:r>
                      </m:oMath>
                    </m:oMathPara>
                  </a14:m>
                  <a:endParaRPr lang="en-US" altLang="zh-CN" dirty="0">
                    <a:solidFill>
                      <a:prstClr val="black"/>
                    </a:solidFill>
                    <a:latin typeface="Helvetica" charset="0"/>
                  </a:endParaRPr>
                </a:p>
              </p:txBody>
            </p:sp>
          </mc:Choice>
          <mc:Fallback xmlns="">
            <p:sp>
              <p:nvSpPr>
                <p:cNvPr id="135" name="矩形 134"/>
                <p:cNvSpPr>
                  <a:spLocks noRot="1" noChangeAspect="1" noMove="1" noResize="1" noEditPoints="1" noAdjustHandles="1" noChangeArrowheads="1" noChangeShapeType="1" noTextEdit="1"/>
                </p:cNvSpPr>
                <p:nvPr/>
              </p:nvSpPr>
              <p:spPr>
                <a:xfrm>
                  <a:off x="8731809" y="4901127"/>
                  <a:ext cx="1224009" cy="369332"/>
                </a:xfrm>
                <a:prstGeom prst="rect">
                  <a:avLst/>
                </a:prstGeom>
                <a:blipFill rotWithShape="0">
                  <a:blip r:embed="rId20"/>
                  <a:stretch>
                    <a:fillRect/>
                  </a:stretch>
                </a:blipFill>
              </p:spPr>
              <p:txBody>
                <a:bodyPr/>
                <a:lstStyle/>
                <a:p>
                  <a:r>
                    <a:rPr lang="zh-CN" altLang="en-US">
                      <a:noFill/>
                    </a:rPr>
                    <a:t> </a:t>
                  </a:r>
                </a:p>
              </p:txBody>
            </p:sp>
          </mc:Fallback>
        </mc:AlternateContent>
        <p:sp>
          <p:nvSpPr>
            <p:cNvPr id="136" name="矩形 135"/>
            <p:cNvSpPr/>
            <p:nvPr/>
          </p:nvSpPr>
          <p:spPr>
            <a:xfrm>
              <a:off x="11108318" y="4878159"/>
              <a:ext cx="598241" cy="400110"/>
            </a:xfrm>
            <a:prstGeom prst="rect">
              <a:avLst/>
            </a:prstGeom>
          </p:spPr>
          <p:txBody>
            <a:bodyPr wrap="none">
              <a:spAutoFit/>
            </a:bodyPr>
            <a:lstStyle/>
            <a:p>
              <a:r>
                <a:rPr lang="en-US" altLang="zh-CN" sz="2000" dirty="0" smtClean="0">
                  <a:solidFill>
                    <a:prstClr val="black"/>
                  </a:solidFill>
                  <a:latin typeface="Times New Roman" charset="0"/>
                  <a:ea typeface="Times New Roman" charset="0"/>
                  <a:cs typeface="Times New Roman" charset="0"/>
                </a:rPr>
                <a:t>“B”</a:t>
              </a:r>
              <a:endParaRPr lang="en-US" altLang="zh-CN" sz="2000" dirty="0">
                <a:solidFill>
                  <a:prstClr val="black"/>
                </a:solidFill>
                <a:latin typeface="Times New Roman" charset="0"/>
                <a:ea typeface="Times New Roman" charset="0"/>
                <a:cs typeface="Times New Roman" charset="0"/>
              </a:endParaRPr>
            </a:p>
          </p:txBody>
        </p:sp>
        <p:sp>
          <p:nvSpPr>
            <p:cNvPr id="137" name="矩形 136"/>
            <p:cNvSpPr/>
            <p:nvPr/>
          </p:nvSpPr>
          <p:spPr>
            <a:xfrm>
              <a:off x="7131854" y="5055207"/>
              <a:ext cx="1250663" cy="400110"/>
            </a:xfrm>
            <a:prstGeom prst="rect">
              <a:avLst/>
            </a:prstGeom>
          </p:spPr>
          <p:txBody>
            <a:bodyPr wrap="none">
              <a:spAutoFit/>
            </a:bodyPr>
            <a:lstStyle/>
            <a:p>
              <a:r>
                <a:rPr lang="en-US" altLang="zh-CN" sz="2000" dirty="0" smtClean="0">
                  <a:solidFill>
                    <a:prstClr val="black"/>
                  </a:solidFill>
                  <a:latin typeface="Times New Roman" charset="0"/>
                  <a:ea typeface="Times New Roman" charset="0"/>
                  <a:cs typeface="Times New Roman" charset="0"/>
                </a:rPr>
                <a:t>Reflecting</a:t>
              </a:r>
              <a:endParaRPr lang="en-US" altLang="zh-CN" sz="2000" dirty="0">
                <a:solidFill>
                  <a:prstClr val="black"/>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38" name="矩形 137"/>
                <p:cNvSpPr/>
                <p:nvPr/>
              </p:nvSpPr>
              <p:spPr>
                <a:xfrm>
                  <a:off x="8731809" y="5244394"/>
                  <a:ext cx="1224009"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prstClr val="black"/>
                                </a:solidFill>
                                <a:latin typeface="Cambria Math" charset="0"/>
                                <a:sym typeface="Wingdings"/>
                              </a:rPr>
                            </m:ctrlPr>
                          </m:sSubPr>
                          <m:e>
                            <m:r>
                              <a:rPr lang="en-US" altLang="zh-CN" i="1">
                                <a:solidFill>
                                  <a:prstClr val="black"/>
                                </a:solidFill>
                                <a:latin typeface="Cambria Math" charset="0"/>
                                <a:sym typeface="Wingdings"/>
                              </a:rPr>
                              <m:t>𝑍</m:t>
                            </m:r>
                          </m:e>
                          <m:sub>
                            <m:r>
                              <a:rPr lang="en-US" altLang="zh-CN" i="1">
                                <a:solidFill>
                                  <a:prstClr val="black"/>
                                </a:solidFill>
                                <a:latin typeface="Cambria Math" charset="0"/>
                                <a:sym typeface="Wingdings"/>
                              </a:rPr>
                              <m:t>𝐿</m:t>
                            </m:r>
                          </m:sub>
                        </m:sSub>
                        <m:r>
                          <a:rPr lang="en-US" altLang="zh-CN" i="1">
                            <a:solidFill>
                              <a:prstClr val="black"/>
                            </a:solidFill>
                            <a:latin typeface="Cambria Math" charset="0"/>
                            <a:sym typeface="Wingdings"/>
                          </a:rPr>
                          <m:t>=</m:t>
                        </m:r>
                        <m:r>
                          <a:rPr lang="en-US" altLang="zh-CN" b="0" i="1" smtClean="0">
                            <a:solidFill>
                              <a:prstClr val="black"/>
                            </a:solidFill>
                            <a:latin typeface="Cambria Math" charset="0"/>
                            <a:sym typeface="Wingdings"/>
                          </a:rPr>
                          <m:t>−</m:t>
                        </m:r>
                        <m:r>
                          <a:rPr lang="en-US" altLang="zh-CN" i="1">
                            <a:solidFill>
                              <a:prstClr val="black"/>
                            </a:solidFill>
                            <a:latin typeface="Cambria Math" charset="0"/>
                            <a:ea typeface="Cambria Math" charset="0"/>
                            <a:cs typeface="Cambria Math" charset="0"/>
                            <a:sym typeface="Wingdings"/>
                          </a:rPr>
                          <m:t>∞</m:t>
                        </m:r>
                      </m:oMath>
                    </m:oMathPara>
                  </a14:m>
                  <a:endParaRPr lang="en-US" altLang="zh-CN" dirty="0">
                    <a:solidFill>
                      <a:prstClr val="black"/>
                    </a:solidFill>
                    <a:latin typeface="Helvetica" charset="0"/>
                  </a:endParaRPr>
                </a:p>
              </p:txBody>
            </p:sp>
          </mc:Choice>
          <mc:Fallback xmlns="">
            <p:sp>
              <p:nvSpPr>
                <p:cNvPr id="138" name="矩形 137"/>
                <p:cNvSpPr>
                  <a:spLocks noRot="1" noChangeAspect="1" noMove="1" noResize="1" noEditPoints="1" noAdjustHandles="1" noChangeArrowheads="1" noChangeShapeType="1" noTextEdit="1"/>
                </p:cNvSpPr>
                <p:nvPr/>
              </p:nvSpPr>
              <p:spPr>
                <a:xfrm>
                  <a:off x="8731809" y="5244394"/>
                  <a:ext cx="1224009" cy="369332"/>
                </a:xfrm>
                <a:prstGeom prst="rect">
                  <a:avLst/>
                </a:prstGeom>
                <a:blipFill rotWithShape="0">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9" name="矩形 138"/>
                <p:cNvSpPr/>
                <p:nvPr/>
              </p:nvSpPr>
              <p:spPr>
                <a:xfrm>
                  <a:off x="10012514" y="5257151"/>
                  <a:ext cx="103910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CN" i="1" smtClean="0">
                            <a:solidFill>
                              <a:prstClr val="black"/>
                            </a:solidFill>
                            <a:latin typeface="Cambria Math" charset="0"/>
                            <a:ea typeface="Cambria Math" charset="0"/>
                            <a:cs typeface="Cambria Math" charset="0"/>
                            <a:sym typeface="Wingdings"/>
                          </a:rPr>
                          <m:t>Γ</m:t>
                        </m:r>
                        <m:r>
                          <a:rPr lang="en-US" altLang="zh-CN" i="1">
                            <a:solidFill>
                              <a:prstClr val="black"/>
                            </a:solidFill>
                            <a:latin typeface="Cambria Math" charset="0"/>
                            <a:ea typeface="Cambria Math" charset="0"/>
                            <a:cs typeface="Cambria Math" charset="0"/>
                            <a:sym typeface="Wingdings"/>
                          </a:rPr>
                          <m:t>=</m:t>
                        </m:r>
                        <m:r>
                          <a:rPr lang="en-US" altLang="zh-CN" b="0" i="1" smtClean="0">
                            <a:solidFill>
                              <a:prstClr val="black"/>
                            </a:solidFill>
                            <a:latin typeface="Cambria Math" charset="0"/>
                            <a:ea typeface="Cambria Math" charset="0"/>
                            <a:cs typeface="Cambria Math" charset="0"/>
                            <a:sym typeface="Wingdings"/>
                          </a:rPr>
                          <m:t>−</m:t>
                        </m:r>
                        <m:r>
                          <a:rPr lang="en-US" altLang="zh-CN" i="1">
                            <a:solidFill>
                              <a:prstClr val="black"/>
                            </a:solidFill>
                            <a:latin typeface="Cambria Math" charset="0"/>
                            <a:ea typeface="Cambria Math" charset="0"/>
                            <a:cs typeface="Cambria Math" charset="0"/>
                            <a:sym typeface="Wingdings"/>
                          </a:rPr>
                          <m:t>1</m:t>
                        </m:r>
                      </m:oMath>
                    </m:oMathPara>
                  </a14:m>
                  <a:endParaRPr lang="en-US" altLang="zh-CN" dirty="0">
                    <a:solidFill>
                      <a:prstClr val="black"/>
                    </a:solidFill>
                    <a:latin typeface="Helvetica" charset="0"/>
                  </a:endParaRPr>
                </a:p>
              </p:txBody>
            </p:sp>
          </mc:Choice>
          <mc:Fallback xmlns="">
            <p:sp>
              <p:nvSpPr>
                <p:cNvPr id="139" name="矩形 138"/>
                <p:cNvSpPr>
                  <a:spLocks noRot="1" noChangeAspect="1" noMove="1" noResize="1" noEditPoints="1" noAdjustHandles="1" noChangeArrowheads="1" noChangeShapeType="1" noTextEdit="1"/>
                </p:cNvSpPr>
                <p:nvPr/>
              </p:nvSpPr>
              <p:spPr>
                <a:xfrm>
                  <a:off x="10012514" y="5257151"/>
                  <a:ext cx="1039108" cy="369332"/>
                </a:xfrm>
                <a:prstGeom prst="rect">
                  <a:avLst/>
                </a:prstGeom>
                <a:blipFill rotWithShape="0">
                  <a:blip r:embed="rId22"/>
                  <a:stretch>
                    <a:fillRect/>
                  </a:stretch>
                </a:blipFill>
              </p:spPr>
              <p:txBody>
                <a:bodyPr/>
                <a:lstStyle/>
                <a:p>
                  <a:r>
                    <a:rPr lang="zh-CN" altLang="en-US">
                      <a:noFill/>
                    </a:rPr>
                    <a:t> </a:t>
                  </a:r>
                </a:p>
              </p:txBody>
            </p:sp>
          </mc:Fallback>
        </mc:AlternateContent>
        <p:sp>
          <p:nvSpPr>
            <p:cNvPr id="140" name="矩形 139"/>
            <p:cNvSpPr/>
            <p:nvPr/>
          </p:nvSpPr>
          <p:spPr>
            <a:xfrm>
              <a:off x="11115275" y="5235593"/>
              <a:ext cx="598241" cy="400110"/>
            </a:xfrm>
            <a:prstGeom prst="rect">
              <a:avLst/>
            </a:prstGeom>
          </p:spPr>
          <p:txBody>
            <a:bodyPr wrap="none">
              <a:spAutoFit/>
            </a:bodyPr>
            <a:lstStyle/>
            <a:p>
              <a:r>
                <a:rPr lang="en-US" altLang="zh-CN" sz="2000" dirty="0" smtClean="0">
                  <a:solidFill>
                    <a:prstClr val="black"/>
                  </a:solidFill>
                  <a:latin typeface="Times New Roman" charset="0"/>
                  <a:ea typeface="Times New Roman" charset="0"/>
                  <a:cs typeface="Times New Roman" charset="0"/>
                </a:rPr>
                <a:t>“A”</a:t>
              </a:r>
              <a:endParaRPr lang="en-US" altLang="zh-CN" sz="2000" dirty="0">
                <a:solidFill>
                  <a:prstClr val="black"/>
                </a:solidFill>
                <a:latin typeface="Times New Roman" charset="0"/>
                <a:ea typeface="Times New Roman" charset="0"/>
                <a:cs typeface="Times New Roman" charset="0"/>
              </a:endParaRPr>
            </a:p>
          </p:txBody>
        </p:sp>
        <p:cxnSp>
          <p:nvCxnSpPr>
            <p:cNvPr id="141" name="直线箭头连接符 140"/>
            <p:cNvCxnSpPr/>
            <p:nvPr/>
          </p:nvCxnSpPr>
          <p:spPr>
            <a:xfrm flipV="1">
              <a:off x="10901534" y="5438680"/>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2" name="直线箭头连接符 141"/>
            <p:cNvCxnSpPr/>
            <p:nvPr/>
          </p:nvCxnSpPr>
          <p:spPr>
            <a:xfrm flipV="1">
              <a:off x="9824464" y="5103399"/>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3" name="直线箭头连接符 142"/>
            <p:cNvCxnSpPr/>
            <p:nvPr/>
          </p:nvCxnSpPr>
          <p:spPr>
            <a:xfrm flipV="1">
              <a:off x="10865888" y="5080712"/>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4" name="左大括号 143"/>
            <p:cNvSpPr/>
            <p:nvPr/>
          </p:nvSpPr>
          <p:spPr>
            <a:xfrm>
              <a:off x="8715360" y="5103399"/>
              <a:ext cx="116537" cy="348103"/>
            </a:xfrm>
            <a:prstGeom prst="leftBrace">
              <a:avLst>
                <a:gd name="adj1" fmla="val 42614"/>
                <a:gd name="adj2" fmla="val 5255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145" name="直线箭头连接符 144"/>
            <p:cNvCxnSpPr/>
            <p:nvPr/>
          </p:nvCxnSpPr>
          <p:spPr>
            <a:xfrm flipV="1">
              <a:off x="6779455" y="5270365"/>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0" name="直线箭头连接符 149"/>
            <p:cNvCxnSpPr/>
            <p:nvPr/>
          </p:nvCxnSpPr>
          <p:spPr>
            <a:xfrm flipV="1">
              <a:off x="8349998" y="5281202"/>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 name="组 1"/>
          <p:cNvGrpSpPr/>
          <p:nvPr/>
        </p:nvGrpSpPr>
        <p:grpSpPr>
          <a:xfrm>
            <a:off x="6222892" y="4470585"/>
            <a:ext cx="5441230" cy="407854"/>
            <a:chOff x="6222892" y="4470585"/>
            <a:chExt cx="5441230" cy="407854"/>
          </a:xfrm>
        </p:grpSpPr>
        <mc:AlternateContent xmlns:mc="http://schemas.openxmlformats.org/markup-compatibility/2006" xmlns:a14="http://schemas.microsoft.com/office/drawing/2010/main">
          <mc:Choice Requires="a14">
            <p:sp>
              <p:nvSpPr>
                <p:cNvPr id="127" name="矩形 126"/>
                <p:cNvSpPr/>
                <p:nvPr/>
              </p:nvSpPr>
              <p:spPr>
                <a:xfrm>
                  <a:off x="8430886" y="4492149"/>
                  <a:ext cx="165815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prstClr val="black"/>
                                </a:solidFill>
                                <a:latin typeface="Cambria Math" charset="0"/>
                                <a:ea typeface="Times New Roman" charset="0"/>
                                <a:cs typeface="Times New Roman" charset="0"/>
                                <a:sym typeface="Wingdings"/>
                              </a:rPr>
                            </m:ctrlPr>
                          </m:sSubPr>
                          <m:e>
                            <m:r>
                              <a:rPr lang="en-US" altLang="zh-CN" i="1">
                                <a:solidFill>
                                  <a:prstClr val="black"/>
                                </a:solidFill>
                                <a:latin typeface="Cambria Math" charset="0"/>
                                <a:ea typeface="Times New Roman" charset="0"/>
                                <a:cs typeface="Times New Roman" charset="0"/>
                                <a:sym typeface="Wingdings"/>
                              </a:rPr>
                              <m:t>𝑍</m:t>
                            </m:r>
                          </m:e>
                          <m:sub>
                            <m:r>
                              <a:rPr lang="en-US" altLang="zh-CN" i="1">
                                <a:solidFill>
                                  <a:prstClr val="black"/>
                                </a:solidFill>
                                <a:latin typeface="Cambria Math" charset="0"/>
                                <a:ea typeface="Times New Roman" charset="0"/>
                                <a:cs typeface="Times New Roman" charset="0"/>
                                <a:sym typeface="Wingdings"/>
                              </a:rPr>
                              <m:t>𝐿</m:t>
                            </m:r>
                          </m:sub>
                        </m:sSub>
                        <m:r>
                          <a:rPr lang="en-US" altLang="zh-CN" i="1">
                            <a:solidFill>
                              <a:prstClr val="black"/>
                            </a:solidFill>
                            <a:latin typeface="Cambria Math" charset="0"/>
                            <a:ea typeface="Times New Roman" charset="0"/>
                            <a:cs typeface="Times New Roman" charset="0"/>
                            <a:sym typeface="Wingdings"/>
                          </a:rPr>
                          <m:t>=</m:t>
                        </m:r>
                        <m:sSub>
                          <m:sSubPr>
                            <m:ctrlPr>
                              <a:rPr lang="en-US" altLang="zh-CN" i="1" smtClean="0">
                                <a:solidFill>
                                  <a:prstClr val="black"/>
                                </a:solidFill>
                                <a:latin typeface="Cambria Math" charset="0"/>
                                <a:ea typeface="Times New Roman" charset="0"/>
                                <a:cs typeface="Times New Roman" charset="0"/>
                                <a:sym typeface="Wingdings"/>
                              </a:rPr>
                            </m:ctrlPr>
                          </m:sSubPr>
                          <m:e>
                            <m:r>
                              <a:rPr lang="en-US" altLang="zh-CN" i="1">
                                <a:solidFill>
                                  <a:prstClr val="black"/>
                                </a:solidFill>
                                <a:latin typeface="Cambria Math" charset="0"/>
                                <a:ea typeface="Times New Roman" charset="0"/>
                                <a:cs typeface="Times New Roman" charset="0"/>
                                <a:sym typeface="Wingdings"/>
                              </a:rPr>
                              <m:t>𝑍</m:t>
                            </m:r>
                          </m:e>
                          <m:sub>
                            <m:r>
                              <a:rPr lang="en-US" altLang="zh-CN" i="1">
                                <a:solidFill>
                                  <a:prstClr val="black"/>
                                </a:solidFill>
                                <a:latin typeface="Cambria Math" charset="0"/>
                                <a:ea typeface="Times New Roman" charset="0"/>
                                <a:cs typeface="Times New Roman" charset="0"/>
                                <a:sym typeface="Wingdings"/>
                              </a:rPr>
                              <m:t>0</m:t>
                            </m:r>
                          </m:sub>
                        </m:sSub>
                      </m:oMath>
                    </m:oMathPara>
                  </a14:m>
                  <a:endParaRPr lang="en-US" altLang="zh-CN" dirty="0">
                    <a:solidFill>
                      <a:prstClr val="black"/>
                    </a:solidFill>
                    <a:latin typeface="Times New Roman" charset="0"/>
                    <a:ea typeface="Times New Roman" charset="0"/>
                    <a:cs typeface="Times New Roman" charset="0"/>
                  </a:endParaRPr>
                </a:p>
              </p:txBody>
            </p:sp>
          </mc:Choice>
          <mc:Fallback xmlns="">
            <p:sp>
              <p:nvSpPr>
                <p:cNvPr id="127" name="矩形 126"/>
                <p:cNvSpPr>
                  <a:spLocks noRot="1" noChangeAspect="1" noMove="1" noResize="1" noEditPoints="1" noAdjustHandles="1" noChangeArrowheads="1" noChangeShapeType="1" noTextEdit="1"/>
                </p:cNvSpPr>
                <p:nvPr/>
              </p:nvSpPr>
              <p:spPr>
                <a:xfrm>
                  <a:off x="8430886" y="4492149"/>
                  <a:ext cx="1658150" cy="369332"/>
                </a:xfrm>
                <a:prstGeom prst="rect">
                  <a:avLst/>
                </a:prstGeom>
                <a:blipFill rotWithShape="0">
                  <a:blip r:embed="rId23"/>
                  <a:stretch>
                    <a:fillRect b="-1667"/>
                  </a:stretch>
                </a:blipFill>
              </p:spPr>
              <p:txBody>
                <a:bodyPr/>
                <a:lstStyle/>
                <a:p>
                  <a:r>
                    <a:rPr lang="zh-CN" altLang="en-US">
                      <a:noFill/>
                    </a:rPr>
                    <a:t> </a:t>
                  </a:r>
                </a:p>
              </p:txBody>
            </p:sp>
          </mc:Fallback>
        </mc:AlternateContent>
        <p:sp>
          <p:nvSpPr>
            <p:cNvPr id="130" name="矩形 129"/>
            <p:cNvSpPr/>
            <p:nvPr/>
          </p:nvSpPr>
          <p:spPr>
            <a:xfrm>
              <a:off x="6222892" y="4478329"/>
              <a:ext cx="556563" cy="400110"/>
            </a:xfrm>
            <a:prstGeom prst="rect">
              <a:avLst/>
            </a:prstGeom>
          </p:spPr>
          <p:txBody>
            <a:bodyPr wrap="none">
              <a:spAutoFit/>
            </a:bodyPr>
            <a:lstStyle/>
            <a:p>
              <a:r>
                <a:rPr lang="en-US" altLang="zh-CN" sz="2000" dirty="0" smtClean="0">
                  <a:solidFill>
                    <a:prstClr val="black"/>
                  </a:solidFill>
                  <a:latin typeface="Times New Roman" charset="0"/>
                  <a:ea typeface="Times New Roman" charset="0"/>
                  <a:cs typeface="Times New Roman" charset="0"/>
                </a:rPr>
                <a:t>ON</a:t>
              </a:r>
              <a:endParaRPr lang="en-US" altLang="zh-CN" sz="2000" dirty="0">
                <a:solidFill>
                  <a:prstClr val="black"/>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32" name="矩形 131"/>
                <p:cNvSpPr/>
                <p:nvPr/>
              </p:nvSpPr>
              <p:spPr>
                <a:xfrm>
                  <a:off x="10009119" y="4480799"/>
                  <a:ext cx="76429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CN" i="1">
                            <a:solidFill>
                              <a:prstClr val="black"/>
                            </a:solidFill>
                            <a:latin typeface="Cambria Math" charset="0"/>
                            <a:ea typeface="Times New Roman" charset="0"/>
                            <a:cs typeface="Times New Roman" charset="0"/>
                            <a:sym typeface="Wingdings"/>
                          </a:rPr>
                          <m:t>Γ</m:t>
                        </m:r>
                        <m:r>
                          <a:rPr lang="en-US" altLang="zh-CN" i="1">
                            <a:solidFill>
                              <a:prstClr val="black"/>
                            </a:solidFill>
                            <a:latin typeface="Cambria Math" charset="0"/>
                            <a:ea typeface="Times New Roman" charset="0"/>
                            <a:cs typeface="Times New Roman" charset="0"/>
                            <a:sym typeface="Wingdings"/>
                          </a:rPr>
                          <m:t>=0</m:t>
                        </m:r>
                      </m:oMath>
                    </m:oMathPara>
                  </a14:m>
                  <a:endParaRPr lang="en-US" altLang="zh-CN" dirty="0">
                    <a:solidFill>
                      <a:prstClr val="black"/>
                    </a:solidFill>
                    <a:latin typeface="Times New Roman" charset="0"/>
                    <a:ea typeface="Times New Roman" charset="0"/>
                    <a:cs typeface="Times New Roman" charset="0"/>
                  </a:endParaRPr>
                </a:p>
              </p:txBody>
            </p:sp>
          </mc:Choice>
          <mc:Fallback xmlns="">
            <p:sp>
              <p:nvSpPr>
                <p:cNvPr id="132" name="矩形 131"/>
                <p:cNvSpPr>
                  <a:spLocks noRot="1" noChangeAspect="1" noMove="1" noResize="1" noEditPoints="1" noAdjustHandles="1" noChangeArrowheads="1" noChangeShapeType="1" noTextEdit="1"/>
                </p:cNvSpPr>
                <p:nvPr/>
              </p:nvSpPr>
              <p:spPr>
                <a:xfrm>
                  <a:off x="10009119" y="4480799"/>
                  <a:ext cx="764291" cy="369332"/>
                </a:xfrm>
                <a:prstGeom prst="rect">
                  <a:avLst/>
                </a:prstGeom>
                <a:blipFill rotWithShape="0">
                  <a:blip r:embed="rId24"/>
                  <a:stretch>
                    <a:fillRect/>
                  </a:stretch>
                </a:blipFill>
              </p:spPr>
              <p:txBody>
                <a:bodyPr/>
                <a:lstStyle/>
                <a:p>
                  <a:r>
                    <a:rPr lang="zh-CN" altLang="en-US">
                      <a:noFill/>
                    </a:rPr>
                    <a:t> </a:t>
                  </a:r>
                </a:p>
              </p:txBody>
            </p:sp>
          </mc:Fallback>
        </mc:AlternateContent>
        <p:sp>
          <p:nvSpPr>
            <p:cNvPr id="133" name="矩形 132"/>
            <p:cNvSpPr/>
            <p:nvPr/>
          </p:nvSpPr>
          <p:spPr>
            <a:xfrm>
              <a:off x="7115824" y="4473296"/>
              <a:ext cx="1266693" cy="400110"/>
            </a:xfrm>
            <a:prstGeom prst="rect">
              <a:avLst/>
            </a:prstGeom>
          </p:spPr>
          <p:txBody>
            <a:bodyPr wrap="none">
              <a:spAutoFit/>
            </a:bodyPr>
            <a:lstStyle/>
            <a:p>
              <a:r>
                <a:rPr lang="en-US" altLang="zh-CN" sz="2000" dirty="0" smtClean="0">
                  <a:solidFill>
                    <a:prstClr val="black"/>
                  </a:solidFill>
                  <a:latin typeface="Times New Roman" charset="0"/>
                  <a:ea typeface="Times New Roman" charset="0"/>
                  <a:cs typeface="Times New Roman" charset="0"/>
                </a:rPr>
                <a:t>Absorbing</a:t>
              </a:r>
              <a:endParaRPr lang="en-US" altLang="zh-CN" sz="2000" dirty="0">
                <a:solidFill>
                  <a:prstClr val="black"/>
                </a:solidFill>
                <a:latin typeface="Times New Roman" charset="0"/>
                <a:ea typeface="Times New Roman" charset="0"/>
                <a:cs typeface="Times New Roman" charset="0"/>
              </a:endParaRPr>
            </a:p>
          </p:txBody>
        </p:sp>
        <p:sp>
          <p:nvSpPr>
            <p:cNvPr id="134" name="矩形 133"/>
            <p:cNvSpPr/>
            <p:nvPr/>
          </p:nvSpPr>
          <p:spPr>
            <a:xfrm>
              <a:off x="11065881" y="4470585"/>
              <a:ext cx="598241" cy="400110"/>
            </a:xfrm>
            <a:prstGeom prst="rect">
              <a:avLst/>
            </a:prstGeom>
          </p:spPr>
          <p:txBody>
            <a:bodyPr wrap="none">
              <a:spAutoFit/>
            </a:bodyPr>
            <a:lstStyle/>
            <a:p>
              <a:r>
                <a:rPr lang="en-US" altLang="zh-CN" sz="2000" smtClean="0">
                  <a:solidFill>
                    <a:prstClr val="black"/>
                  </a:solidFill>
                  <a:latin typeface="Times New Roman" charset="0"/>
                  <a:ea typeface="Times New Roman" charset="0"/>
                  <a:cs typeface="Times New Roman" charset="0"/>
                </a:rPr>
                <a:t>“O”</a:t>
              </a:r>
              <a:endParaRPr lang="en-US" altLang="zh-CN" sz="2000" dirty="0">
                <a:solidFill>
                  <a:prstClr val="black"/>
                </a:solidFill>
                <a:latin typeface="Times New Roman" charset="0"/>
                <a:ea typeface="Times New Roman" charset="0"/>
                <a:cs typeface="Times New Roman" charset="0"/>
              </a:endParaRPr>
            </a:p>
          </p:txBody>
        </p:sp>
        <p:cxnSp>
          <p:nvCxnSpPr>
            <p:cNvPr id="146" name="直线箭头连接符 145"/>
            <p:cNvCxnSpPr/>
            <p:nvPr/>
          </p:nvCxnSpPr>
          <p:spPr>
            <a:xfrm flipV="1">
              <a:off x="10830504" y="4679458"/>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7" name="直线箭头连接符 146"/>
            <p:cNvCxnSpPr/>
            <p:nvPr/>
          </p:nvCxnSpPr>
          <p:spPr>
            <a:xfrm flipV="1">
              <a:off x="9788571" y="4682332"/>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8" name="直线箭头连接符 147"/>
            <p:cNvCxnSpPr/>
            <p:nvPr/>
          </p:nvCxnSpPr>
          <p:spPr>
            <a:xfrm flipV="1">
              <a:off x="6779455" y="4676815"/>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1" name="直线箭头连接符 150"/>
            <p:cNvCxnSpPr/>
            <p:nvPr/>
          </p:nvCxnSpPr>
          <p:spPr>
            <a:xfrm flipV="1">
              <a:off x="8349998" y="4687652"/>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8" name="组 7"/>
          <p:cNvGrpSpPr/>
          <p:nvPr/>
        </p:nvGrpSpPr>
        <p:grpSpPr>
          <a:xfrm>
            <a:off x="2677355" y="5438680"/>
            <a:ext cx="1814920" cy="989972"/>
            <a:chOff x="2677355" y="5438680"/>
            <a:chExt cx="1814920" cy="989972"/>
          </a:xfrm>
        </p:grpSpPr>
        <p:sp>
          <p:nvSpPr>
            <p:cNvPr id="107" name="矩形 106"/>
            <p:cNvSpPr/>
            <p:nvPr/>
          </p:nvSpPr>
          <p:spPr>
            <a:xfrm>
              <a:off x="2677355" y="6028542"/>
              <a:ext cx="1814920" cy="400110"/>
            </a:xfrm>
            <a:prstGeom prst="rect">
              <a:avLst/>
            </a:prstGeom>
          </p:spPr>
          <p:txBody>
            <a:bodyPr wrap="none">
              <a:spAutoFit/>
            </a:bodyPr>
            <a:lstStyle/>
            <a:p>
              <a:r>
                <a:rPr lang="en-US" altLang="zh-CN" sz="2000" b="1" dirty="0">
                  <a:solidFill>
                    <a:schemeClr val="accent2">
                      <a:lumMod val="75000"/>
                    </a:schemeClr>
                  </a:solidFill>
                  <a:latin typeface="Times New Roman" charset="0"/>
                  <a:ea typeface="Times New Roman" charset="0"/>
                  <a:cs typeface="Times New Roman" charset="0"/>
                </a:rPr>
                <a:t>Complex value</a:t>
              </a:r>
            </a:p>
          </p:txBody>
        </p:sp>
        <p:sp>
          <p:nvSpPr>
            <p:cNvPr id="155" name="矩形 154"/>
            <p:cNvSpPr/>
            <p:nvPr/>
          </p:nvSpPr>
          <p:spPr>
            <a:xfrm>
              <a:off x="2748063" y="5438680"/>
              <a:ext cx="1367289" cy="434310"/>
            </a:xfrm>
            <a:prstGeom prst="rect">
              <a:avLst/>
            </a:prstGeom>
            <a:solidFill>
              <a:schemeClr val="accent2">
                <a:lumMod val="75000"/>
                <a:alpha val="14000"/>
              </a:schemeClr>
            </a:solidFill>
            <a:ln w="2222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9" name="组 8"/>
          <p:cNvGrpSpPr/>
          <p:nvPr/>
        </p:nvGrpSpPr>
        <p:grpSpPr>
          <a:xfrm>
            <a:off x="5283344" y="5772724"/>
            <a:ext cx="6482014" cy="707886"/>
            <a:chOff x="5283344" y="5772724"/>
            <a:chExt cx="6482014" cy="707886"/>
          </a:xfrm>
        </p:grpSpPr>
        <p:sp>
          <p:nvSpPr>
            <p:cNvPr id="156" name="右箭头 155"/>
            <p:cNvSpPr/>
            <p:nvPr/>
          </p:nvSpPr>
          <p:spPr>
            <a:xfrm>
              <a:off x="5283344" y="6124590"/>
              <a:ext cx="572445" cy="208014"/>
            </a:xfrm>
            <a:prstGeom prst="rightArrow">
              <a:avLst>
                <a:gd name="adj1" fmla="val 50000"/>
                <a:gd name="adj2" fmla="val 90143"/>
              </a:avLst>
            </a:prstGeom>
            <a:solidFill>
              <a:schemeClr val="bg1">
                <a:lumMod val="6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p:nvGrpSpPr>
          <p:grpSpPr>
            <a:xfrm>
              <a:off x="6183260" y="5772724"/>
              <a:ext cx="5582098" cy="707886"/>
              <a:chOff x="6183260" y="5772724"/>
              <a:chExt cx="5582098" cy="707886"/>
            </a:xfrm>
          </p:grpSpPr>
          <p:sp>
            <p:nvSpPr>
              <p:cNvPr id="152" name="矩形 151"/>
              <p:cNvSpPr/>
              <p:nvPr/>
            </p:nvSpPr>
            <p:spPr>
              <a:xfrm>
                <a:off x="6183260" y="5772724"/>
                <a:ext cx="2132315" cy="707886"/>
              </a:xfrm>
              <a:prstGeom prst="rect">
                <a:avLst/>
              </a:prstGeom>
            </p:spPr>
            <p:txBody>
              <a:bodyPr wrap="none">
                <a:spAutoFit/>
              </a:bodyPr>
              <a:lstStyle/>
              <a:p>
                <a:r>
                  <a:rPr lang="en-US" altLang="zh-CN" sz="2000" b="1" dirty="0" smtClean="0">
                    <a:solidFill>
                      <a:schemeClr val="accent2">
                        <a:lumMod val="75000"/>
                      </a:schemeClr>
                    </a:solidFill>
                    <a:latin typeface="Times New Roman" charset="0"/>
                    <a:ea typeface="Times New Roman" charset="0"/>
                    <a:cs typeface="Times New Roman" charset="0"/>
                  </a:rPr>
                  <a:t>Amplitude=0.45X</a:t>
                </a:r>
              </a:p>
              <a:p>
                <a:r>
                  <a:rPr lang="en-US" altLang="zh-CN" sz="2000" b="1" dirty="0" smtClean="0">
                    <a:solidFill>
                      <a:schemeClr val="accent2">
                        <a:lumMod val="75000"/>
                      </a:schemeClr>
                    </a:solidFill>
                    <a:latin typeface="Times New Roman" charset="0"/>
                    <a:ea typeface="Times New Roman" charset="0"/>
                    <a:cs typeface="Times New Roman" charset="0"/>
                  </a:rPr>
                  <a:t>Phase = 26.6</a:t>
                </a:r>
                <a:r>
                  <a:rPr lang="en-US" altLang="zh-CN" sz="2000" b="1" baseline="30000" dirty="0" smtClean="0">
                    <a:solidFill>
                      <a:schemeClr val="accent2">
                        <a:lumMod val="75000"/>
                      </a:schemeClr>
                    </a:solidFill>
                    <a:latin typeface="Times New Roman" charset="0"/>
                    <a:ea typeface="Times New Roman" charset="0"/>
                    <a:cs typeface="Times New Roman" charset="0"/>
                  </a:rPr>
                  <a:t>o</a:t>
                </a:r>
                <a:endParaRPr lang="en-US" altLang="zh-CN" sz="2000" b="1" baseline="30000" dirty="0">
                  <a:solidFill>
                    <a:schemeClr val="accent2">
                      <a:lumMod val="75000"/>
                    </a:schemeClr>
                  </a:solidFill>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153" name="矩形 152"/>
                  <p:cNvSpPr/>
                  <p:nvPr/>
                </p:nvSpPr>
                <p:spPr>
                  <a:xfrm>
                    <a:off x="8440905" y="5802348"/>
                    <a:ext cx="2437782" cy="646331"/>
                  </a:xfrm>
                  <a:prstGeom prst="rect">
                    <a:avLst/>
                  </a:prstGeom>
                </p:spPr>
                <p:txBody>
                  <a:bodyPr wrap="square">
                    <a:spAutoFit/>
                  </a:bodyPr>
                  <a:lstStyle/>
                  <a:p>
                    <a:pPr algn="ctr"/>
                    <a14:m>
                      <m:oMath xmlns:m="http://schemas.openxmlformats.org/officeDocument/2006/math">
                        <m:sSub>
                          <m:sSubPr>
                            <m:ctrlPr>
                              <a:rPr lang="en-US" altLang="zh-CN" b="1" i="1" smtClean="0">
                                <a:solidFill>
                                  <a:schemeClr val="accent2">
                                    <a:lumMod val="75000"/>
                                  </a:schemeClr>
                                </a:solidFill>
                                <a:effectLst/>
                                <a:latin typeface="Cambria Math" charset="0"/>
                                <a:sym typeface="Wingdings"/>
                              </a:rPr>
                            </m:ctrlPr>
                          </m:sSubPr>
                          <m:e>
                            <m:r>
                              <a:rPr lang="en-US" altLang="zh-CN" b="1" i="1" smtClean="0">
                                <a:solidFill>
                                  <a:schemeClr val="accent2">
                                    <a:lumMod val="75000"/>
                                  </a:schemeClr>
                                </a:solidFill>
                                <a:effectLst/>
                                <a:latin typeface="Cambria Math" charset="0"/>
                                <a:sym typeface="Wingdings"/>
                              </a:rPr>
                              <m:t>𝒁</m:t>
                            </m:r>
                          </m:e>
                          <m:sub>
                            <m:r>
                              <a:rPr lang="en-US" altLang="zh-CN" b="1" i="1" smtClean="0">
                                <a:solidFill>
                                  <a:schemeClr val="accent2">
                                    <a:lumMod val="75000"/>
                                  </a:schemeClr>
                                </a:solidFill>
                                <a:latin typeface="Cambria Math" charset="0"/>
                                <a:sym typeface="Wingdings"/>
                              </a:rPr>
                              <m:t>𝑳</m:t>
                            </m:r>
                          </m:sub>
                        </m:sSub>
                        <m:r>
                          <a:rPr lang="en-US" altLang="zh-CN" b="1" i="1" smtClean="0">
                            <a:solidFill>
                              <a:schemeClr val="accent2">
                                <a:lumMod val="75000"/>
                              </a:schemeClr>
                            </a:solidFill>
                            <a:effectLst/>
                            <a:latin typeface="Cambria Math" charset="0"/>
                            <a:sym typeface="Wingdings"/>
                          </a:rPr>
                          <m:t>=(</m:t>
                        </m:r>
                        <m:r>
                          <a:rPr lang="en-US" altLang="zh-CN" b="1" i="1" smtClean="0">
                            <a:solidFill>
                              <a:schemeClr val="accent2">
                                <a:lumMod val="75000"/>
                              </a:schemeClr>
                            </a:solidFill>
                            <a:effectLst/>
                            <a:latin typeface="Cambria Math" charset="0"/>
                            <a:sym typeface="Wingdings"/>
                          </a:rPr>
                          <m:t>𝟏𝟎𝟎</m:t>
                        </m:r>
                        <m:r>
                          <a:rPr lang="en-US" altLang="zh-CN" b="1" i="1" smtClean="0">
                            <a:solidFill>
                              <a:schemeClr val="accent2">
                                <a:lumMod val="75000"/>
                              </a:schemeClr>
                            </a:solidFill>
                            <a:effectLst/>
                            <a:latin typeface="Cambria Math" charset="0"/>
                            <a:sym typeface="Wingdings"/>
                          </a:rPr>
                          <m:t>+</m:t>
                        </m:r>
                        <m:r>
                          <a:rPr lang="en-US" altLang="zh-CN" b="1" i="1" smtClean="0">
                            <a:solidFill>
                              <a:schemeClr val="accent2">
                                <a:lumMod val="75000"/>
                              </a:schemeClr>
                            </a:solidFill>
                            <a:effectLst/>
                            <a:latin typeface="Cambria Math" charset="0"/>
                            <a:sym typeface="Wingdings"/>
                          </a:rPr>
                          <m:t>𝒋</m:t>
                        </m:r>
                        <m:r>
                          <a:rPr lang="en-US" altLang="zh-CN" b="1" i="1" smtClean="0">
                            <a:solidFill>
                              <a:schemeClr val="accent2">
                                <a:lumMod val="75000"/>
                              </a:schemeClr>
                            </a:solidFill>
                            <a:effectLst/>
                            <a:latin typeface="Cambria Math" charset="0"/>
                            <a:sym typeface="Wingdings"/>
                          </a:rPr>
                          <m:t>𝟓𝟎</m:t>
                        </m:r>
                        <m:r>
                          <a:rPr lang="en-US" altLang="zh-CN" b="1" i="1" smtClean="0">
                            <a:solidFill>
                              <a:schemeClr val="accent2">
                                <a:lumMod val="75000"/>
                              </a:schemeClr>
                            </a:solidFill>
                            <a:effectLst/>
                            <a:latin typeface="Cambria Math" charset="0"/>
                            <a:sym typeface="Wingdings"/>
                          </a:rPr>
                          <m:t>)</m:t>
                        </m:r>
                      </m:oMath>
                    </a14:m>
                    <a:r>
                      <a:rPr lang="el-GR" altLang="zh-CN" b="1" dirty="0" smtClean="0">
                        <a:solidFill>
                          <a:schemeClr val="accent2">
                            <a:lumMod val="75000"/>
                          </a:schemeClr>
                        </a:solidFill>
                        <a:effectLst/>
                        <a:ea typeface="Cambria Math" charset="0"/>
                        <a:cs typeface="Cambria Math" charset="0"/>
                        <a:sym typeface="Wingdings"/>
                      </a:rPr>
                      <a:t> </a:t>
                    </a:r>
                    <a14:m>
                      <m:oMath xmlns:m="http://schemas.openxmlformats.org/officeDocument/2006/math">
                        <m:r>
                          <a:rPr lang="el-GR" altLang="zh-CN" b="1" i="1" smtClean="0">
                            <a:solidFill>
                              <a:schemeClr val="accent2">
                                <a:lumMod val="75000"/>
                              </a:schemeClr>
                            </a:solidFill>
                            <a:effectLst/>
                            <a:latin typeface="Cambria Math" charset="0"/>
                            <a:ea typeface="Cambria Math" charset="0"/>
                            <a:cs typeface="Cambria Math" charset="0"/>
                            <a:sym typeface="Wingdings"/>
                          </a:rPr>
                          <m:t>𝜴</m:t>
                        </m:r>
                        <m:r>
                          <a:rPr lang="el-GR" altLang="zh-CN" b="1" i="1" smtClean="0">
                            <a:solidFill>
                              <a:schemeClr val="accent2">
                                <a:lumMod val="75000"/>
                              </a:schemeClr>
                            </a:solidFill>
                            <a:effectLst/>
                            <a:latin typeface="Cambria Math" charset="0"/>
                            <a:ea typeface="Cambria Math" charset="0"/>
                            <a:cs typeface="Cambria Math" charset="0"/>
                            <a:sym typeface="Wingdings"/>
                          </a:rPr>
                          <m:t> </m:t>
                        </m:r>
                      </m:oMath>
                    </a14:m>
                    <a:endParaRPr lang="en-US" altLang="zh-CN" b="1" i="1" dirty="0" smtClean="0">
                      <a:solidFill>
                        <a:schemeClr val="accent2">
                          <a:lumMod val="75000"/>
                        </a:schemeClr>
                      </a:solidFill>
                      <a:effectLst/>
                      <a:latin typeface="Cambria Math" charset="0"/>
                      <a:ea typeface="Cambria Math" charset="0"/>
                      <a:cs typeface="Cambria Math" charset="0"/>
                      <a:sym typeface="Wingdings"/>
                    </a:endParaRPr>
                  </a:p>
                  <a:p>
                    <a:pPr algn="ctr"/>
                    <a14:m>
                      <m:oMathPara xmlns:m="http://schemas.openxmlformats.org/officeDocument/2006/math">
                        <m:oMathParaPr>
                          <m:jc m:val="centerGroup"/>
                        </m:oMathParaPr>
                        <m:oMath xmlns:m="http://schemas.openxmlformats.org/officeDocument/2006/math">
                          <m:r>
                            <a:rPr lang="el-GR" altLang="zh-CN" b="1" i="1" smtClean="0">
                              <a:solidFill>
                                <a:schemeClr val="accent2">
                                  <a:lumMod val="75000"/>
                                </a:schemeClr>
                              </a:solidFill>
                              <a:effectLst/>
                              <a:latin typeface="Cambria Math" charset="0"/>
                              <a:ea typeface="Cambria Math" charset="0"/>
                              <a:cs typeface="Cambria Math" charset="0"/>
                              <a:sym typeface="Wingdings"/>
                            </a:rPr>
                            <m:t>𝜞</m:t>
                          </m:r>
                          <m:r>
                            <a:rPr lang="en-US" altLang="zh-CN" b="1" i="1" smtClean="0">
                              <a:solidFill>
                                <a:schemeClr val="accent2">
                                  <a:lumMod val="75000"/>
                                </a:schemeClr>
                              </a:solidFill>
                              <a:effectLst/>
                              <a:latin typeface="Cambria Math" charset="0"/>
                              <a:ea typeface="Cambria Math" charset="0"/>
                              <a:cs typeface="Cambria Math" charset="0"/>
                              <a:sym typeface="Wingdings"/>
                            </a:rPr>
                            <m:t>=</m:t>
                          </m:r>
                          <m:r>
                            <a:rPr lang="en-US" altLang="zh-CN" b="1" i="1" smtClean="0">
                              <a:solidFill>
                                <a:schemeClr val="accent2">
                                  <a:lumMod val="75000"/>
                                </a:schemeClr>
                              </a:solidFill>
                              <a:effectLst/>
                              <a:latin typeface="Cambria Math" charset="0"/>
                              <a:ea typeface="Cambria Math" charset="0"/>
                              <a:cs typeface="Cambria Math" charset="0"/>
                              <a:sym typeface="Wingdings"/>
                            </a:rPr>
                            <m:t>𝟎</m:t>
                          </m:r>
                          <m:r>
                            <a:rPr lang="en-US" altLang="zh-CN" b="1" i="1" smtClean="0">
                              <a:solidFill>
                                <a:schemeClr val="accent2">
                                  <a:lumMod val="75000"/>
                                </a:schemeClr>
                              </a:solidFill>
                              <a:effectLst/>
                              <a:latin typeface="Cambria Math" charset="0"/>
                              <a:ea typeface="Cambria Math" charset="0"/>
                              <a:cs typeface="Cambria Math" charset="0"/>
                              <a:sym typeface="Wingdings"/>
                            </a:rPr>
                            <m:t>.</m:t>
                          </m:r>
                          <m:r>
                            <a:rPr lang="en-US" altLang="zh-CN" b="1" i="1" smtClean="0">
                              <a:solidFill>
                                <a:schemeClr val="accent2">
                                  <a:lumMod val="75000"/>
                                </a:schemeClr>
                              </a:solidFill>
                              <a:effectLst/>
                              <a:latin typeface="Cambria Math" charset="0"/>
                              <a:ea typeface="Cambria Math" charset="0"/>
                              <a:cs typeface="Cambria Math" charset="0"/>
                              <a:sym typeface="Wingdings"/>
                            </a:rPr>
                            <m:t>𝟒</m:t>
                          </m:r>
                          <m:r>
                            <a:rPr lang="en-US" altLang="zh-CN" b="1" i="1" smtClean="0">
                              <a:solidFill>
                                <a:schemeClr val="accent2">
                                  <a:lumMod val="75000"/>
                                </a:schemeClr>
                              </a:solidFill>
                              <a:effectLst/>
                              <a:latin typeface="Cambria Math" charset="0"/>
                              <a:ea typeface="Cambria Math" charset="0"/>
                              <a:cs typeface="Cambria Math" charset="0"/>
                              <a:sym typeface="Wingdings"/>
                            </a:rPr>
                            <m:t>+</m:t>
                          </m:r>
                          <m:r>
                            <a:rPr lang="en-US" altLang="zh-CN" b="1" i="1" smtClean="0">
                              <a:solidFill>
                                <a:schemeClr val="accent2">
                                  <a:lumMod val="75000"/>
                                </a:schemeClr>
                              </a:solidFill>
                              <a:effectLst/>
                              <a:latin typeface="Cambria Math" charset="0"/>
                              <a:ea typeface="Cambria Math" charset="0"/>
                              <a:cs typeface="Cambria Math" charset="0"/>
                              <a:sym typeface="Wingdings"/>
                            </a:rPr>
                            <m:t>𝟎</m:t>
                          </m:r>
                          <m:r>
                            <a:rPr lang="en-US" altLang="zh-CN" b="1" i="1" smtClean="0">
                              <a:solidFill>
                                <a:schemeClr val="accent2">
                                  <a:lumMod val="75000"/>
                                </a:schemeClr>
                              </a:solidFill>
                              <a:effectLst/>
                              <a:latin typeface="Cambria Math" charset="0"/>
                              <a:ea typeface="Cambria Math" charset="0"/>
                              <a:cs typeface="Cambria Math" charset="0"/>
                              <a:sym typeface="Wingdings"/>
                            </a:rPr>
                            <m:t>.</m:t>
                          </m:r>
                          <m:r>
                            <a:rPr lang="en-US" altLang="zh-CN" b="1" i="1" smtClean="0">
                              <a:solidFill>
                                <a:schemeClr val="accent2">
                                  <a:lumMod val="75000"/>
                                </a:schemeClr>
                              </a:solidFill>
                              <a:effectLst/>
                              <a:latin typeface="Cambria Math" charset="0"/>
                              <a:ea typeface="Cambria Math" charset="0"/>
                              <a:cs typeface="Cambria Math" charset="0"/>
                              <a:sym typeface="Wingdings"/>
                            </a:rPr>
                            <m:t>𝟐</m:t>
                          </m:r>
                          <m:r>
                            <a:rPr lang="en-US" altLang="zh-CN" b="1" i="1" smtClean="0">
                              <a:solidFill>
                                <a:schemeClr val="accent2">
                                  <a:lumMod val="75000"/>
                                </a:schemeClr>
                              </a:solidFill>
                              <a:effectLst/>
                              <a:latin typeface="Cambria Math" charset="0"/>
                              <a:ea typeface="Cambria Math" charset="0"/>
                              <a:cs typeface="Cambria Math" charset="0"/>
                              <a:sym typeface="Wingdings"/>
                            </a:rPr>
                            <m:t>𝒋</m:t>
                          </m:r>
                        </m:oMath>
                      </m:oMathPara>
                    </a14:m>
                    <a:endParaRPr lang="en-US" altLang="zh-CN" b="1" dirty="0" smtClean="0">
                      <a:solidFill>
                        <a:schemeClr val="accent2">
                          <a:lumMod val="75000"/>
                        </a:schemeClr>
                      </a:solidFill>
                      <a:effectLst/>
                      <a:latin typeface="Helvetica" charset="0"/>
                      <a:sym typeface="Wingdings"/>
                    </a:endParaRPr>
                  </a:p>
                </p:txBody>
              </p:sp>
            </mc:Choice>
            <mc:Fallback xmlns="">
              <p:sp>
                <p:nvSpPr>
                  <p:cNvPr id="153" name="矩形 152"/>
                  <p:cNvSpPr>
                    <a:spLocks noRot="1" noChangeAspect="1" noMove="1" noResize="1" noEditPoints="1" noAdjustHandles="1" noChangeArrowheads="1" noChangeShapeType="1" noTextEdit="1"/>
                  </p:cNvSpPr>
                  <p:nvPr/>
                </p:nvSpPr>
                <p:spPr>
                  <a:xfrm>
                    <a:off x="8440905" y="5802348"/>
                    <a:ext cx="2437782" cy="646331"/>
                  </a:xfrm>
                  <a:prstGeom prst="rect">
                    <a:avLst/>
                  </a:prstGeom>
                  <a:blipFill rotWithShape="0">
                    <a:blip r:embed="rId25"/>
                    <a:stretch>
                      <a:fillRect t="-55660" b="-26415"/>
                    </a:stretch>
                  </a:blipFill>
                </p:spPr>
                <p:txBody>
                  <a:bodyPr/>
                  <a:lstStyle/>
                  <a:p>
                    <a:r>
                      <a:rPr lang="zh-CN" altLang="en-US">
                        <a:noFill/>
                      </a:rPr>
                      <a:t> </a:t>
                    </a:r>
                  </a:p>
                </p:txBody>
              </p:sp>
            </mc:Fallback>
          </mc:AlternateContent>
          <p:sp>
            <p:nvSpPr>
              <p:cNvPr id="154" name="矩形 153"/>
              <p:cNvSpPr/>
              <p:nvPr/>
            </p:nvSpPr>
            <p:spPr>
              <a:xfrm>
                <a:off x="11167117" y="5985934"/>
                <a:ext cx="598241" cy="400110"/>
              </a:xfrm>
              <a:prstGeom prst="rect">
                <a:avLst/>
              </a:prstGeom>
            </p:spPr>
            <p:txBody>
              <a:bodyPr wrap="none">
                <a:spAutoFit/>
              </a:bodyPr>
              <a:lstStyle/>
              <a:p>
                <a:r>
                  <a:rPr lang="en-US" altLang="zh-CN" sz="2000" b="1" dirty="0" smtClean="0">
                    <a:solidFill>
                      <a:schemeClr val="accent2">
                        <a:lumMod val="75000"/>
                      </a:schemeClr>
                    </a:solidFill>
                    <a:latin typeface="Times New Roman" charset="0"/>
                    <a:ea typeface="Times New Roman" charset="0"/>
                    <a:cs typeface="Times New Roman" charset="0"/>
                  </a:rPr>
                  <a:t>“P”</a:t>
                </a:r>
                <a:endParaRPr lang="en-US" altLang="zh-CN" sz="2000" b="1" dirty="0">
                  <a:solidFill>
                    <a:schemeClr val="accent2">
                      <a:lumMod val="75000"/>
                    </a:schemeClr>
                  </a:solidFill>
                  <a:latin typeface="Times New Roman" charset="0"/>
                  <a:ea typeface="Times New Roman" charset="0"/>
                  <a:cs typeface="Times New Roman" charset="0"/>
                </a:endParaRPr>
              </a:p>
            </p:txBody>
          </p:sp>
          <p:cxnSp>
            <p:nvCxnSpPr>
              <p:cNvPr id="157" name="直线箭头连接符 156"/>
              <p:cNvCxnSpPr/>
              <p:nvPr/>
            </p:nvCxnSpPr>
            <p:spPr>
              <a:xfrm flipV="1">
                <a:off x="8349998" y="6208475"/>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8" name="直线箭头连接符 157"/>
              <p:cNvCxnSpPr/>
              <p:nvPr/>
            </p:nvCxnSpPr>
            <p:spPr>
              <a:xfrm flipV="1">
                <a:off x="10921881" y="6208475"/>
                <a:ext cx="288000" cy="3137"/>
              </a:xfrm>
              <a:prstGeom prst="straightConnector1">
                <a:avLst/>
              </a:prstGeom>
              <a:ln w="28575">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grpSp>
        <p:nvGrpSpPr>
          <p:cNvPr id="5" name="组 4"/>
          <p:cNvGrpSpPr/>
          <p:nvPr/>
        </p:nvGrpSpPr>
        <p:grpSpPr>
          <a:xfrm>
            <a:off x="9044249" y="2105904"/>
            <a:ext cx="861166" cy="965180"/>
            <a:chOff x="9044249" y="2105904"/>
            <a:chExt cx="861166" cy="965180"/>
          </a:xfrm>
        </p:grpSpPr>
        <p:sp>
          <p:nvSpPr>
            <p:cNvPr id="159" name="椭圆 158"/>
            <p:cNvSpPr/>
            <p:nvPr/>
          </p:nvSpPr>
          <p:spPr>
            <a:xfrm>
              <a:off x="9633220" y="2343056"/>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0" name="直线连接符 159"/>
            <p:cNvCxnSpPr>
              <a:stCxn id="161" idx="7"/>
            </p:cNvCxnSpPr>
            <p:nvPr/>
          </p:nvCxnSpPr>
          <p:spPr>
            <a:xfrm flipV="1">
              <a:off x="9174245" y="2527424"/>
              <a:ext cx="490607" cy="305854"/>
            </a:xfrm>
            <a:prstGeom prst="line">
              <a:avLst/>
            </a:prstGeom>
            <a:ln w="603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1" name="弧 160"/>
            <p:cNvSpPr/>
            <p:nvPr/>
          </p:nvSpPr>
          <p:spPr>
            <a:xfrm>
              <a:off x="9044249" y="2723731"/>
              <a:ext cx="420398" cy="347353"/>
            </a:xfrm>
            <a:prstGeom prst="arc">
              <a:avLst>
                <a:gd name="adj1" fmla="val 18273099"/>
                <a:gd name="adj2" fmla="val 382387"/>
              </a:avLst>
            </a:prstGeom>
            <a:ln w="28575">
              <a:solidFill>
                <a:schemeClr val="accent2">
                  <a:lumMod val="75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62" name="文本框 161"/>
                <p:cNvSpPr txBox="1"/>
                <p:nvPr/>
              </p:nvSpPr>
              <p:spPr>
                <a:xfrm>
                  <a:off x="9737100" y="2105904"/>
                  <a:ext cx="16831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𝑷</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162" name="文本框 161"/>
                <p:cNvSpPr txBox="1">
                  <a:spLocks noRot="1" noChangeAspect="1" noMove="1" noResize="1" noEditPoints="1" noAdjustHandles="1" noChangeArrowheads="1" noChangeShapeType="1" noTextEdit="1"/>
                </p:cNvSpPr>
                <p:nvPr/>
              </p:nvSpPr>
              <p:spPr>
                <a:xfrm>
                  <a:off x="9737100" y="2105904"/>
                  <a:ext cx="168315" cy="215444"/>
                </a:xfrm>
                <a:prstGeom prst="rect">
                  <a:avLst/>
                </a:prstGeom>
                <a:blipFill rotWithShape="0">
                  <a:blip r:embed="rId26"/>
                  <a:stretch>
                    <a:fillRect l="-21429" r="-21429" b="-5556"/>
                  </a:stretch>
                </a:blipFill>
              </p:spPr>
              <p:txBody>
                <a:bodyPr/>
                <a:lstStyle/>
                <a:p>
                  <a:r>
                    <a:rPr lang="zh-CN" altLang="en-US">
                      <a:noFill/>
                    </a:rPr>
                    <a:t> </a:t>
                  </a:r>
                </a:p>
              </p:txBody>
            </p:sp>
          </mc:Fallback>
        </mc:AlternateContent>
      </p:grpSp>
      <p:sp>
        <p:nvSpPr>
          <p:cNvPr id="86" name="矩形 85"/>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幻灯片编号占位符 1"/>
          <p:cNvSpPr>
            <a:spLocks noGrp="1"/>
          </p:cNvSpPr>
          <p:nvPr>
            <p:ph type="sldNum" sz="quarter" idx="12"/>
          </p:nvPr>
        </p:nvSpPr>
        <p:spPr>
          <a:xfrm>
            <a:off x="8628469" y="6236111"/>
            <a:ext cx="2743200" cy="365125"/>
          </a:xfrm>
        </p:spPr>
        <p:txBody>
          <a:bodyPr/>
          <a:lstStyle/>
          <a:p>
            <a:r>
              <a:rPr kumimoji="1" lang="en-US" altLang="zh-CN" dirty="0" smtClean="0"/>
              <a:t>10</a:t>
            </a:r>
            <a:endParaRPr kumimoji="1" lang="zh-CN" altLang="en-US" dirty="0"/>
          </a:p>
        </p:txBody>
      </p:sp>
    </p:spTree>
    <p:extLst>
      <p:ext uri="{BB962C8B-B14F-4D97-AF65-F5344CB8AC3E}">
        <p14:creationId xmlns:p14="http://schemas.microsoft.com/office/powerpoint/2010/main" val="49768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a:off x="6941201" y="2027169"/>
            <a:ext cx="4758381" cy="3456792"/>
          </a:xfrm>
          <a:prstGeom prst="rect">
            <a:avLst/>
          </a:prstGeom>
          <a:solidFill>
            <a:schemeClr val="accent2">
              <a:lumMod val="75000"/>
              <a:alpha val="5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How to Alter </a:t>
            </a:r>
            <a:r>
              <a:rPr lang="en-US" altLang="zh-CN" sz="4400" b="1" dirty="0">
                <a:solidFill>
                  <a:schemeClr val="bg1"/>
                </a:solidFill>
                <a:latin typeface="Segoe UI" panose="020B0502040204020203" pitchFamily="34" charset="0"/>
                <a:ea typeface="Sathu" charset="-34"/>
                <a:cs typeface="Segoe UI" panose="020B0502040204020203" pitchFamily="34" charset="0"/>
              </a:rPr>
              <a:t>the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Load Impedance?</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sp>
        <p:nvSpPr>
          <p:cNvPr id="7" name="矩形 6"/>
          <p:cNvSpPr/>
          <p:nvPr/>
        </p:nvSpPr>
        <p:spPr>
          <a:xfrm>
            <a:off x="3927240" y="2170187"/>
            <a:ext cx="1370888" cy="400110"/>
          </a:xfrm>
          <a:prstGeom prst="rect">
            <a:avLst/>
          </a:prstGeom>
        </p:spPr>
        <p:txBody>
          <a:bodyPr wrap="none">
            <a:spAutoFit/>
          </a:bodyPr>
          <a:lstStyle/>
          <a:p>
            <a:r>
              <a:rPr lang="en-US" altLang="zh-CN" sz="2000" dirty="0">
                <a:solidFill>
                  <a:prstClr val="black"/>
                </a:solidFill>
                <a:latin typeface="Times New Roman" charset="0"/>
                <a:ea typeface="Times New Roman" charset="0"/>
                <a:cs typeface="Times New Roman" charset="0"/>
              </a:rPr>
              <a:t>Smith chart</a:t>
            </a: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028" y="2647749"/>
            <a:ext cx="2910412" cy="2701929"/>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4603066" y="4233066"/>
                <a:ext cx="90851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b="1" i="1" smtClean="0">
                              <a:solidFill>
                                <a:schemeClr val="tx1"/>
                              </a:solidFill>
                              <a:latin typeface="Cambria Math" charset="0"/>
                              <a:ea typeface="Times New Roman" charset="0"/>
                              <a:cs typeface="Times New Roman" charset="0"/>
                            </a:rPr>
                          </m:ctrlPr>
                        </m:sSubPr>
                        <m:e>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𝐙</m:t>
                          </m:r>
                        </m:e>
                        <m:sub>
                          <m:r>
                            <a:rPr kumimoji="1" lang="en-US" altLang="zh-CN" sz="1400" b="1" i="0" smtClean="0">
                              <a:solidFill>
                                <a:schemeClr val="tx1"/>
                              </a:solidFill>
                              <a:latin typeface="Cambria Math" charset="0"/>
                              <a:ea typeface="Times New Roman" charset="0"/>
                              <a:cs typeface="Times New Roman" charset="0"/>
                            </a:rPr>
                            <m:t>𝐋</m:t>
                          </m:r>
                        </m:sub>
                      </m:sSub>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𝟓𝟎</m:t>
                      </m:r>
                      <m:r>
                        <a:rPr kumimoji="1" lang="en-US" altLang="zh-CN" sz="1400" b="1" i="1" smtClean="0">
                          <a:solidFill>
                            <a:schemeClr val="tx1"/>
                          </a:solidFill>
                          <a:latin typeface="Cambria Math" charset="0"/>
                          <a:ea typeface="Cambria Math" charset="0"/>
                          <a:cs typeface="Cambria Math" charset="0"/>
                        </a:rPr>
                        <m:t>𝛀</m:t>
                      </m:r>
                      <m:r>
                        <a:rPr kumimoji="1" lang="en-US" altLang="zh-CN" sz="1400" b="1" i="1" smtClean="0">
                          <a:solidFill>
                            <a:schemeClr val="tx1"/>
                          </a:solidFill>
                          <a:latin typeface="Cambria Math" charset="0"/>
                          <a:ea typeface="Cambria Math" charset="0"/>
                          <a:cs typeface="Cambria Math" charset="0"/>
                        </a:rPr>
                        <m:t>)</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4603066" y="4233066"/>
                <a:ext cx="908518" cy="215444"/>
              </a:xfrm>
              <a:prstGeom prst="rect">
                <a:avLst/>
              </a:prstGeom>
              <a:blipFill rotWithShape="0">
                <a:blip r:embed="rId6"/>
                <a:stretch>
                  <a:fillRect l="-6711" r="-6711" b="-36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4652569" y="4066718"/>
                <a:ext cx="50052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l-GR" altLang="zh-CN" sz="1400" b="1" i="1" smtClean="0">
                          <a:solidFill>
                            <a:schemeClr val="tx1"/>
                          </a:solidFill>
                          <a:latin typeface="Cambria Math" charset="0"/>
                          <a:ea typeface="Times New Roman" charset="0"/>
                          <a:cs typeface="Times New Roman" charset="0"/>
                        </a:rPr>
                        <m:t>𝜞</m:t>
                      </m:r>
                      <m:r>
                        <a:rPr kumimoji="1" lang="en-US" altLang="zh-CN" sz="1400" b="1" i="1" smtClean="0">
                          <a:solidFill>
                            <a:schemeClr val="tx1"/>
                          </a:solidFill>
                          <a:latin typeface="Cambria Math" charset="0"/>
                          <a:ea typeface="Times New Roman" charset="0"/>
                          <a:cs typeface="Times New Roman" charset="0"/>
                        </a:rPr>
                        <m:t>=</m:t>
                      </m:r>
                      <m:r>
                        <a:rPr kumimoji="1" lang="en-US" altLang="zh-CN" sz="1400" b="1" i="1" smtClean="0">
                          <a:solidFill>
                            <a:schemeClr val="tx1"/>
                          </a:solidFill>
                          <a:latin typeface="Cambria Math" charset="0"/>
                          <a:ea typeface="Times New Roman" charset="0"/>
                          <a:cs typeface="Times New Roman" charset="0"/>
                        </a:rPr>
                        <m:t>𝟎</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4652569" y="4066718"/>
                <a:ext cx="500522" cy="215444"/>
              </a:xfrm>
              <a:prstGeom prst="rect">
                <a:avLst/>
              </a:prstGeom>
              <a:blipFill rotWithShape="0">
                <a:blip r:embed="rId7"/>
                <a:stretch>
                  <a:fillRect l="-7317" r="-8537" b="-11429"/>
                </a:stretch>
              </a:blipFill>
            </p:spPr>
            <p:txBody>
              <a:bodyPr/>
              <a:lstStyle/>
              <a:p>
                <a:r>
                  <a:rPr lang="zh-CN" altLang="en-US">
                    <a:noFill/>
                  </a:rPr>
                  <a:t> </a:t>
                </a:r>
              </a:p>
            </p:txBody>
          </p:sp>
        </mc:Fallback>
      </mc:AlternateContent>
      <p:sp>
        <p:nvSpPr>
          <p:cNvPr id="11" name="椭圆 10"/>
          <p:cNvSpPr/>
          <p:nvPr/>
        </p:nvSpPr>
        <p:spPr>
          <a:xfrm>
            <a:off x="4471293" y="3886490"/>
            <a:ext cx="216000" cy="216000"/>
          </a:xfrm>
          <a:prstGeom prst="ellipse">
            <a:avLst/>
          </a:prstGeom>
          <a:solidFill>
            <a:srgbClr val="FF2F92"/>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三角形 11"/>
          <p:cNvSpPr/>
          <p:nvPr/>
        </p:nvSpPr>
        <p:spPr>
          <a:xfrm>
            <a:off x="3134914" y="3826979"/>
            <a:ext cx="285409" cy="283689"/>
          </a:xfrm>
          <a:prstGeom prst="triangle">
            <a:avLst/>
          </a:prstGeom>
          <a:solidFill>
            <a:srgbClr val="092793"/>
          </a:solidFill>
          <a:ln>
            <a:solidFill>
              <a:srgbClr val="092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p:cNvSpPr/>
          <p:nvPr/>
        </p:nvSpPr>
        <p:spPr>
          <a:xfrm>
            <a:off x="5726725" y="3818801"/>
            <a:ext cx="285409" cy="283689"/>
          </a:xfrm>
          <a:prstGeom prst="triangle">
            <a:avLst/>
          </a:prstGeom>
          <a:solidFill>
            <a:srgbClr val="092793"/>
          </a:solidFill>
          <a:ln>
            <a:solidFill>
              <a:srgbClr val="092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4" name="文本框 13"/>
              <p:cNvSpPr txBox="1"/>
              <p:nvPr/>
            </p:nvSpPr>
            <p:spPr>
              <a:xfrm>
                <a:off x="2498159" y="3958996"/>
                <a:ext cx="63517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l-GR" altLang="zh-CN" sz="1400" b="1" i="1" smtClean="0">
                          <a:solidFill>
                            <a:schemeClr val="tx1"/>
                          </a:solidFill>
                          <a:latin typeface="Cambria Math" charset="0"/>
                          <a:ea typeface="Times New Roman" charset="0"/>
                          <a:cs typeface="Times New Roman" charset="0"/>
                        </a:rPr>
                        <m:t>𝜞</m:t>
                      </m:r>
                      <m:r>
                        <a:rPr kumimoji="1" lang="en-US" altLang="zh-CN" sz="1400" b="1" i="1" smtClean="0">
                          <a:solidFill>
                            <a:schemeClr val="tx1"/>
                          </a:solidFill>
                          <a:latin typeface="Cambria Math" charset="0"/>
                          <a:ea typeface="Times New Roman" charset="0"/>
                          <a:cs typeface="Times New Roman" charset="0"/>
                        </a:rPr>
                        <m:t>=−</m:t>
                      </m:r>
                      <m:r>
                        <a:rPr kumimoji="1" lang="en-US" altLang="zh-CN" sz="1400" b="1" i="1" smtClean="0">
                          <a:solidFill>
                            <a:schemeClr val="tx1"/>
                          </a:solidFill>
                          <a:latin typeface="Cambria Math" charset="0"/>
                          <a:ea typeface="Times New Roman" charset="0"/>
                          <a:cs typeface="Times New Roman" charset="0"/>
                        </a:rPr>
                        <m:t>𝟏</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2498159" y="3958996"/>
                <a:ext cx="635174" cy="215444"/>
              </a:xfrm>
              <a:prstGeom prst="rect">
                <a:avLst/>
              </a:prstGeom>
              <a:blipFill rotWithShape="0">
                <a:blip r:embed="rId8"/>
                <a:stretch>
                  <a:fillRect l="-5769" r="-5769"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2339821" y="4135656"/>
                <a:ext cx="84920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b="1" i="1" smtClean="0">
                              <a:solidFill>
                                <a:schemeClr val="tx1"/>
                              </a:solidFill>
                              <a:latin typeface="Cambria Math" charset="0"/>
                              <a:ea typeface="Times New Roman" charset="0"/>
                              <a:cs typeface="Times New Roman" charset="0"/>
                            </a:rPr>
                          </m:ctrlPr>
                        </m:sSubPr>
                        <m:e>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𝐙</m:t>
                          </m:r>
                        </m:e>
                        <m:sub>
                          <m:r>
                            <a:rPr kumimoji="1" lang="en-US" altLang="zh-CN" sz="1400" b="1" i="0" smtClean="0">
                              <a:solidFill>
                                <a:schemeClr val="tx1"/>
                              </a:solidFill>
                              <a:latin typeface="Cambria Math" charset="0"/>
                              <a:ea typeface="Times New Roman" charset="0"/>
                              <a:cs typeface="Times New Roman" charset="0"/>
                            </a:rPr>
                            <m:t>𝐋</m:t>
                          </m:r>
                        </m:sub>
                      </m:sSub>
                      <m:r>
                        <a:rPr kumimoji="1" lang="en-US" altLang="zh-CN" sz="1400" b="1" i="0" smtClean="0">
                          <a:solidFill>
                            <a:schemeClr val="tx1"/>
                          </a:solidFill>
                          <a:latin typeface="Cambria Math" charset="0"/>
                          <a:ea typeface="Times New Roman" charset="0"/>
                          <a:cs typeface="Times New Roman" charset="0"/>
                        </a:rPr>
                        <m:t>=−∞)</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2339821" y="4135656"/>
                <a:ext cx="849207" cy="215444"/>
              </a:xfrm>
              <a:prstGeom prst="rect">
                <a:avLst/>
              </a:prstGeom>
              <a:blipFill rotWithShape="0">
                <a:blip r:embed="rId9"/>
                <a:stretch>
                  <a:fillRect l="-7194" r="-7194" b="-36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p:cNvSpPr txBox="1"/>
              <p:nvPr/>
            </p:nvSpPr>
            <p:spPr>
              <a:xfrm>
                <a:off x="2723230" y="3755565"/>
                <a:ext cx="16350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tx1"/>
                          </a:solidFill>
                          <a:latin typeface="Cambria Math" charset="0"/>
                          <a:ea typeface="Times New Roman" charset="0"/>
                          <a:cs typeface="Times New Roman" charset="0"/>
                        </a:rPr>
                        <m:t>𝑨</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2723230" y="3755565"/>
                <a:ext cx="163506" cy="215444"/>
              </a:xfrm>
              <a:prstGeom prst="rect">
                <a:avLst/>
              </a:prstGeom>
              <a:blipFill rotWithShape="0">
                <a:blip r:embed="rId10"/>
                <a:stretch>
                  <a:fillRect l="-22222" r="-22222" b="-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p:cNvSpPr txBox="1"/>
              <p:nvPr/>
            </p:nvSpPr>
            <p:spPr>
              <a:xfrm>
                <a:off x="6148011" y="3895224"/>
                <a:ext cx="50052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l-GR" altLang="zh-CN" sz="1400" b="1" i="1" smtClean="0">
                          <a:solidFill>
                            <a:schemeClr val="tx1"/>
                          </a:solidFill>
                          <a:latin typeface="Cambria Math" charset="0"/>
                          <a:ea typeface="Times New Roman" charset="0"/>
                          <a:cs typeface="Times New Roman" charset="0"/>
                        </a:rPr>
                        <m:t>𝜞</m:t>
                      </m:r>
                      <m:r>
                        <a:rPr kumimoji="1" lang="en-US" altLang="zh-CN" sz="1400" b="1" i="1" smtClean="0">
                          <a:solidFill>
                            <a:schemeClr val="tx1"/>
                          </a:solidFill>
                          <a:latin typeface="Cambria Math" charset="0"/>
                          <a:ea typeface="Times New Roman" charset="0"/>
                          <a:cs typeface="Times New Roman" charset="0"/>
                        </a:rPr>
                        <m:t>=</m:t>
                      </m:r>
                      <m:r>
                        <a:rPr kumimoji="1" lang="en-US" altLang="zh-CN" sz="1400" b="1" i="1" smtClean="0">
                          <a:solidFill>
                            <a:schemeClr val="tx1"/>
                          </a:solidFill>
                          <a:latin typeface="Cambria Math" charset="0"/>
                          <a:ea typeface="Times New Roman" charset="0"/>
                          <a:cs typeface="Times New Roman" charset="0"/>
                        </a:rPr>
                        <m:t>𝟏</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6148011" y="3895224"/>
                <a:ext cx="500522" cy="215444"/>
              </a:xfrm>
              <a:prstGeom prst="rect">
                <a:avLst/>
              </a:prstGeom>
              <a:blipFill rotWithShape="0">
                <a:blip r:embed="rId11"/>
                <a:stretch>
                  <a:fillRect l="-7317" r="-7317" b="-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p:cNvSpPr txBox="1"/>
              <p:nvPr/>
            </p:nvSpPr>
            <p:spPr>
              <a:xfrm>
                <a:off x="5989673" y="4071884"/>
                <a:ext cx="71455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400" b="1" i="1" smtClean="0">
                              <a:solidFill>
                                <a:schemeClr val="tx1"/>
                              </a:solidFill>
                              <a:latin typeface="Cambria Math" charset="0"/>
                              <a:ea typeface="Times New Roman" charset="0"/>
                              <a:cs typeface="Times New Roman" charset="0"/>
                            </a:rPr>
                          </m:ctrlPr>
                        </m:sSubPr>
                        <m:e>
                          <m:r>
                            <a:rPr kumimoji="1" lang="en-US" altLang="zh-CN" sz="1400" b="1" i="0" smtClean="0">
                              <a:solidFill>
                                <a:schemeClr val="tx1"/>
                              </a:solidFill>
                              <a:latin typeface="Cambria Math" charset="0"/>
                              <a:ea typeface="Times New Roman" charset="0"/>
                              <a:cs typeface="Times New Roman" charset="0"/>
                            </a:rPr>
                            <m:t>(</m:t>
                          </m:r>
                          <m:r>
                            <a:rPr kumimoji="1" lang="en-US" altLang="zh-CN" sz="1400" b="1" i="0" smtClean="0">
                              <a:solidFill>
                                <a:schemeClr val="tx1"/>
                              </a:solidFill>
                              <a:latin typeface="Cambria Math" charset="0"/>
                              <a:ea typeface="Times New Roman" charset="0"/>
                              <a:cs typeface="Times New Roman" charset="0"/>
                            </a:rPr>
                            <m:t>𝐙</m:t>
                          </m:r>
                        </m:e>
                        <m:sub>
                          <m:r>
                            <a:rPr kumimoji="1" lang="en-US" altLang="zh-CN" sz="1400" b="1" i="0" smtClean="0">
                              <a:solidFill>
                                <a:schemeClr val="tx1"/>
                              </a:solidFill>
                              <a:latin typeface="Cambria Math" charset="0"/>
                              <a:ea typeface="Times New Roman" charset="0"/>
                              <a:cs typeface="Times New Roman" charset="0"/>
                            </a:rPr>
                            <m:t>𝐋</m:t>
                          </m:r>
                        </m:sub>
                      </m:sSub>
                      <m:r>
                        <a:rPr kumimoji="1" lang="en-US" altLang="zh-CN" sz="1400" b="1" i="0" smtClean="0">
                          <a:solidFill>
                            <a:schemeClr val="tx1"/>
                          </a:solidFill>
                          <a:latin typeface="Cambria Math" charset="0"/>
                          <a:ea typeface="Times New Roman" charset="0"/>
                          <a:cs typeface="Times New Roman" charset="0"/>
                        </a:rPr>
                        <m:t>=∞)</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5989673" y="4071884"/>
                <a:ext cx="714555" cy="215444"/>
              </a:xfrm>
              <a:prstGeom prst="rect">
                <a:avLst/>
              </a:prstGeom>
              <a:blipFill rotWithShape="0">
                <a:blip r:embed="rId12"/>
                <a:stretch>
                  <a:fillRect l="-8547" r="-8547" b="-4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6283152" y="3704768"/>
                <a:ext cx="17472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latin typeface="Cambria Math" charset="0"/>
                          <a:ea typeface="Times New Roman" charset="0"/>
                          <a:cs typeface="Times New Roman" charset="0"/>
                        </a:rPr>
                        <m:t>𝑩</m:t>
                      </m:r>
                    </m:oMath>
                  </m:oMathPara>
                </a14:m>
                <a:endParaRPr kumimoji="1" lang="zh-CN" altLang="en-US" sz="1400" b="1" dirty="0">
                  <a:solidFill>
                    <a:schemeClr val="tx1"/>
                  </a:solidFill>
                  <a:latin typeface="Times New Roman" charset="0"/>
                  <a:ea typeface="Times New Roman" charset="0"/>
                  <a:cs typeface="Times New Roman" charset="0"/>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6283152" y="3704768"/>
                <a:ext cx="174727" cy="215444"/>
              </a:xfrm>
              <a:prstGeom prst="rect">
                <a:avLst/>
              </a:prstGeom>
              <a:blipFill rotWithShape="0">
                <a:blip r:embed="rId13"/>
                <a:stretch>
                  <a:fillRect l="-21429" r="-25000" b="-8571"/>
                </a:stretch>
              </a:blipFill>
            </p:spPr>
            <p:txBody>
              <a:bodyPr/>
              <a:lstStyle/>
              <a:p>
                <a:r>
                  <a:rPr lang="zh-CN" altLang="en-US">
                    <a:noFill/>
                  </a:rPr>
                  <a:t> </a:t>
                </a:r>
              </a:p>
            </p:txBody>
          </p:sp>
        </mc:Fallback>
      </mc:AlternateContent>
      <p:sp>
        <p:nvSpPr>
          <p:cNvPr id="20" name="弧 19"/>
          <p:cNvSpPr/>
          <p:nvPr/>
        </p:nvSpPr>
        <p:spPr>
          <a:xfrm>
            <a:off x="2753155" y="3814506"/>
            <a:ext cx="420398" cy="347353"/>
          </a:xfrm>
          <a:prstGeom prst="arc">
            <a:avLst>
              <a:gd name="adj1" fmla="val 14907666"/>
              <a:gd name="adj2" fmla="val 0"/>
            </a:avLst>
          </a:prstGeom>
          <a:ln w="2222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1" name="弧 20"/>
          <p:cNvSpPr/>
          <p:nvPr/>
        </p:nvSpPr>
        <p:spPr>
          <a:xfrm flipH="1">
            <a:off x="5965859" y="3788303"/>
            <a:ext cx="420398" cy="347353"/>
          </a:xfrm>
          <a:prstGeom prst="arc">
            <a:avLst>
              <a:gd name="adj1" fmla="val 14907666"/>
              <a:gd name="adj2" fmla="val 0"/>
            </a:avLst>
          </a:prstGeom>
          <a:ln w="22225">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nvGrpSpPr>
          <p:cNvPr id="2" name="组 1"/>
          <p:cNvGrpSpPr/>
          <p:nvPr/>
        </p:nvGrpSpPr>
        <p:grpSpPr>
          <a:xfrm>
            <a:off x="4525665" y="3190748"/>
            <a:ext cx="861166" cy="965180"/>
            <a:chOff x="4525665" y="3190748"/>
            <a:chExt cx="861166" cy="965180"/>
          </a:xfrm>
        </p:grpSpPr>
        <p:sp>
          <p:nvSpPr>
            <p:cNvPr id="22" name="椭圆 21"/>
            <p:cNvSpPr/>
            <p:nvPr/>
          </p:nvSpPr>
          <p:spPr>
            <a:xfrm>
              <a:off x="5114636" y="3427900"/>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3" name="直线连接符 22"/>
            <p:cNvCxnSpPr/>
            <p:nvPr/>
          </p:nvCxnSpPr>
          <p:spPr>
            <a:xfrm flipV="1">
              <a:off x="4655661" y="3612268"/>
              <a:ext cx="490607" cy="305854"/>
            </a:xfrm>
            <a:prstGeom prst="line">
              <a:avLst/>
            </a:prstGeom>
            <a:ln w="603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弧 23"/>
            <p:cNvSpPr/>
            <p:nvPr/>
          </p:nvSpPr>
          <p:spPr>
            <a:xfrm>
              <a:off x="4525665" y="3808575"/>
              <a:ext cx="420398" cy="347353"/>
            </a:xfrm>
            <a:prstGeom prst="arc">
              <a:avLst>
                <a:gd name="adj1" fmla="val 18273099"/>
                <a:gd name="adj2" fmla="val 382387"/>
              </a:avLst>
            </a:prstGeom>
            <a:ln w="28575">
              <a:solidFill>
                <a:schemeClr val="accent2">
                  <a:lumMod val="75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5" name="文本框 24"/>
                <p:cNvSpPr txBox="1"/>
                <p:nvPr/>
              </p:nvSpPr>
              <p:spPr>
                <a:xfrm>
                  <a:off x="5218516" y="3190748"/>
                  <a:ext cx="16831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𝑷</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5218516" y="3190748"/>
                  <a:ext cx="168315" cy="215444"/>
                </a:xfrm>
                <a:prstGeom prst="rect">
                  <a:avLst/>
                </a:prstGeom>
                <a:blipFill rotWithShape="0">
                  <a:blip r:embed="rId9"/>
                  <a:stretch>
                    <a:fillRect l="-21429" r="-21429" b="-5556"/>
                  </a:stretch>
                </a:blipFill>
              </p:spPr>
              <p:txBody>
                <a:bodyPr/>
                <a:lstStyle/>
                <a:p>
                  <a:r>
                    <a:rPr lang="zh-CN" altLang="en-US">
                      <a:noFill/>
                    </a:rPr>
                    <a:t> </a:t>
                  </a:r>
                </a:p>
              </p:txBody>
            </p:sp>
          </mc:Fallback>
        </mc:AlternateContent>
      </p:grpSp>
      <p:pic>
        <p:nvPicPr>
          <p:cNvPr id="26" name="图片 25"/>
          <p:cNvPicPr>
            <a:picLocks noChangeAspect="1"/>
          </p:cNvPicPr>
          <p:nvPr/>
        </p:nvPicPr>
        <p:blipFill rotWithShape="1">
          <a:blip r:embed="rId14"/>
          <a:srcRect b="37840"/>
          <a:stretch/>
        </p:blipFill>
        <p:spPr>
          <a:xfrm flipH="1">
            <a:off x="449777" y="2221779"/>
            <a:ext cx="1312711" cy="2018476"/>
          </a:xfrm>
          <a:prstGeom prst="rect">
            <a:avLst/>
          </a:prstGeom>
        </p:spPr>
      </p:pic>
      <p:cxnSp>
        <p:nvCxnSpPr>
          <p:cNvPr id="27" name="PA-StraightArrowConnector 62">
            <a:extLst>
              <a:ext uri="{FF2B5EF4-FFF2-40B4-BE49-F238E27FC236}">
                <a16:creationId xmlns="" xmlns:a16="http://schemas.microsoft.com/office/drawing/2014/main" id="{D5326642-A7C7-4ED7-8C64-7BBF76676106}"/>
              </a:ext>
            </a:extLst>
          </p:cNvPr>
          <p:cNvCxnSpPr>
            <a:cxnSpLocks/>
          </p:cNvCxnSpPr>
          <p:nvPr>
            <p:custDataLst>
              <p:tags r:id="rId1"/>
            </p:custDataLst>
          </p:nvPr>
        </p:nvCxnSpPr>
        <p:spPr>
          <a:xfrm rot="10800000" flipH="1" flipV="1">
            <a:off x="1414569" y="3917579"/>
            <a:ext cx="186024" cy="383228"/>
          </a:xfrm>
          <a:prstGeom prst="straightConnector1">
            <a:avLst/>
          </a:prstGeom>
          <a:ln w="50800">
            <a:solidFill>
              <a:srgbClr val="5F5E5F"/>
            </a:solidFill>
            <a:tailEnd type="triangle"/>
          </a:ln>
        </p:spPr>
        <p:style>
          <a:lnRef idx="1">
            <a:schemeClr val="accent1"/>
          </a:lnRef>
          <a:fillRef idx="0">
            <a:schemeClr val="accent1"/>
          </a:fillRef>
          <a:effectRef idx="0">
            <a:schemeClr val="accent1"/>
          </a:effectRef>
          <a:fontRef idx="minor">
            <a:schemeClr val="tx1"/>
          </a:fontRef>
        </p:style>
      </p:cxnSp>
      <p:grpSp>
        <p:nvGrpSpPr>
          <p:cNvPr id="28" name="组 27"/>
          <p:cNvGrpSpPr/>
          <p:nvPr/>
        </p:nvGrpSpPr>
        <p:grpSpPr>
          <a:xfrm>
            <a:off x="1099343" y="4300807"/>
            <a:ext cx="620429" cy="1048871"/>
            <a:chOff x="6738752" y="4271158"/>
            <a:chExt cx="620429" cy="1048871"/>
          </a:xfrm>
        </p:grpSpPr>
        <p:sp>
          <p:nvSpPr>
            <p:cNvPr id="29" name="矩形 28"/>
            <p:cNvSpPr/>
            <p:nvPr/>
          </p:nvSpPr>
          <p:spPr>
            <a:xfrm>
              <a:off x="6738752" y="4271158"/>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30" name="矩形 29"/>
            <p:cNvSpPr/>
            <p:nvPr/>
          </p:nvSpPr>
          <p:spPr>
            <a:xfrm>
              <a:off x="7141979" y="4271158"/>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cxnSp>
          <p:nvCxnSpPr>
            <p:cNvPr id="31" name="直线连接符 30"/>
            <p:cNvCxnSpPr/>
            <p:nvPr/>
          </p:nvCxnSpPr>
          <p:spPr>
            <a:xfrm>
              <a:off x="6760989" y="5112760"/>
              <a:ext cx="5724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32" name="直线连接符 31"/>
            <p:cNvCxnSpPr/>
            <p:nvPr/>
          </p:nvCxnSpPr>
          <p:spPr>
            <a:xfrm>
              <a:off x="6870219" y="5217340"/>
              <a:ext cx="360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33" name="直线连接符 32"/>
            <p:cNvCxnSpPr/>
            <p:nvPr/>
          </p:nvCxnSpPr>
          <p:spPr>
            <a:xfrm>
              <a:off x="6939189" y="5320029"/>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a:off x="6836409" y="4896760"/>
              <a:ext cx="421561"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35" name="直线连接符 34"/>
            <p:cNvCxnSpPr/>
            <p:nvPr/>
          </p:nvCxnSpPr>
          <p:spPr>
            <a:xfrm rot="16200000">
              <a:off x="6735056" y="4788760"/>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36" name="直线连接符 35"/>
            <p:cNvCxnSpPr/>
            <p:nvPr/>
          </p:nvCxnSpPr>
          <p:spPr>
            <a:xfrm rot="16200000">
              <a:off x="7149970" y="4799253"/>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37" name="直线连接符 36"/>
            <p:cNvCxnSpPr/>
            <p:nvPr/>
          </p:nvCxnSpPr>
          <p:spPr>
            <a:xfrm rot="16200000">
              <a:off x="6939766" y="5004760"/>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grpSp>
      <p:sp>
        <p:nvSpPr>
          <p:cNvPr id="38" name="矩形 37"/>
          <p:cNvSpPr/>
          <p:nvPr/>
        </p:nvSpPr>
        <p:spPr>
          <a:xfrm>
            <a:off x="764697" y="4391727"/>
            <a:ext cx="364202" cy="276999"/>
          </a:xfrm>
          <a:prstGeom prst="rect">
            <a:avLst/>
          </a:prstGeom>
        </p:spPr>
        <p:txBody>
          <a:bodyPr wrap="none">
            <a:spAutoFit/>
          </a:bodyPr>
          <a:lstStyle/>
          <a:p>
            <a:r>
              <a:rPr lang="en-US" altLang="zh-CN" sz="1200" dirty="0" smtClean="0">
                <a:solidFill>
                  <a:srgbClr val="5D5C5D"/>
                </a:solidFill>
                <a:latin typeface="Helvetica" charset="0"/>
              </a:rPr>
              <a:t>Z1</a:t>
            </a:r>
            <a:endParaRPr lang="zh-CN" altLang="en-US" sz="1200" dirty="0">
              <a:solidFill>
                <a:srgbClr val="5D5C5D"/>
              </a:solidFill>
            </a:endParaRPr>
          </a:p>
        </p:txBody>
      </p:sp>
      <p:sp>
        <p:nvSpPr>
          <p:cNvPr id="39" name="矩形 38"/>
          <p:cNvSpPr/>
          <p:nvPr/>
        </p:nvSpPr>
        <p:spPr>
          <a:xfrm>
            <a:off x="1690452" y="4378579"/>
            <a:ext cx="364202" cy="276999"/>
          </a:xfrm>
          <a:prstGeom prst="rect">
            <a:avLst/>
          </a:prstGeom>
        </p:spPr>
        <p:txBody>
          <a:bodyPr wrap="none">
            <a:spAutoFit/>
          </a:bodyPr>
          <a:lstStyle/>
          <a:p>
            <a:r>
              <a:rPr lang="en-US" altLang="zh-CN" sz="1200" dirty="0" smtClean="0">
                <a:solidFill>
                  <a:srgbClr val="5D5C5D"/>
                </a:solidFill>
                <a:latin typeface="Helvetica" charset="0"/>
              </a:rPr>
              <a:t>Z2</a:t>
            </a:r>
            <a:endParaRPr lang="zh-CN" altLang="en-US" sz="1200" dirty="0">
              <a:solidFill>
                <a:srgbClr val="5D5C5D"/>
              </a:solidFill>
            </a:endParaRPr>
          </a:p>
        </p:txBody>
      </p:sp>
      <p:sp>
        <p:nvSpPr>
          <p:cNvPr id="40" name="矩形 39"/>
          <p:cNvSpPr/>
          <p:nvPr/>
        </p:nvSpPr>
        <p:spPr>
          <a:xfrm>
            <a:off x="350777" y="2079197"/>
            <a:ext cx="1803019" cy="3456792"/>
          </a:xfrm>
          <a:prstGeom prst="rect">
            <a:avLst/>
          </a:prstGeom>
          <a:solidFill>
            <a:srgbClr val="00B0F0">
              <a:alpha val="5000"/>
            </a:srgbClr>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mc:AlternateContent xmlns:mc="http://schemas.openxmlformats.org/markup-compatibility/2006" xmlns:a14="http://schemas.microsoft.com/office/drawing/2010/main">
        <mc:Choice Requires="a14">
          <p:sp>
            <p:nvSpPr>
              <p:cNvPr id="41" name="文本框 40"/>
              <p:cNvSpPr txBox="1"/>
              <p:nvPr/>
            </p:nvSpPr>
            <p:spPr>
              <a:xfrm>
                <a:off x="1098380" y="4000139"/>
                <a:ext cx="209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solidFill>
                            <a:schemeClr val="tx1"/>
                          </a:solidFill>
                          <a:latin typeface="Cambria Math" charset="0"/>
                          <a:ea typeface="Times New Roman" charset="0"/>
                          <a:cs typeface="Times New Roman" charset="0"/>
                        </a:rPr>
                        <m:t>𝑨</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41" name="文本框 40"/>
              <p:cNvSpPr txBox="1">
                <a:spLocks noRot="1" noChangeAspect="1" noMove="1" noResize="1" noEditPoints="1" noAdjustHandles="1" noChangeArrowheads="1" noChangeShapeType="1" noTextEdit="1"/>
              </p:cNvSpPr>
              <p:nvPr/>
            </p:nvSpPr>
            <p:spPr>
              <a:xfrm>
                <a:off x="1098380" y="4000139"/>
                <a:ext cx="209993" cy="276999"/>
              </a:xfrm>
              <a:prstGeom prst="rect">
                <a:avLst/>
              </a:prstGeom>
              <a:blipFill rotWithShape="0">
                <a:blip r:embed="rId16"/>
                <a:stretch>
                  <a:fillRect l="-22857" r="-22857" b="-65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p:cNvSpPr txBox="1"/>
              <p:nvPr/>
            </p:nvSpPr>
            <p:spPr>
              <a:xfrm>
                <a:off x="1646530" y="4004087"/>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solidFill>
                            <a:schemeClr val="tx1"/>
                          </a:solidFill>
                          <a:latin typeface="Cambria Math" charset="0"/>
                          <a:ea typeface="Times New Roman" charset="0"/>
                          <a:cs typeface="Times New Roman" charset="0"/>
                        </a:rPr>
                        <m:t>𝑶</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42" name="文本框 41"/>
              <p:cNvSpPr txBox="1">
                <a:spLocks noRot="1" noChangeAspect="1" noMove="1" noResize="1" noEditPoints="1" noAdjustHandles="1" noChangeArrowheads="1" noChangeShapeType="1" noTextEdit="1"/>
              </p:cNvSpPr>
              <p:nvPr/>
            </p:nvSpPr>
            <p:spPr>
              <a:xfrm>
                <a:off x="1646530" y="4004087"/>
                <a:ext cx="226023" cy="276999"/>
              </a:xfrm>
              <a:prstGeom prst="rect">
                <a:avLst/>
              </a:prstGeom>
              <a:blipFill rotWithShape="0">
                <a:blip r:embed="rId17"/>
                <a:stretch>
                  <a:fillRect l="-21622" r="-27027" b="-8889"/>
                </a:stretch>
              </a:blipFill>
            </p:spPr>
            <p:txBody>
              <a:bodyPr/>
              <a:lstStyle/>
              <a:p>
                <a:r>
                  <a:rPr lang="zh-CN" altLang="en-US">
                    <a:noFill/>
                  </a:rPr>
                  <a:t> </a:t>
                </a:r>
              </a:p>
            </p:txBody>
          </p:sp>
        </mc:Fallback>
      </mc:AlternateContent>
      <p:grpSp>
        <p:nvGrpSpPr>
          <p:cNvPr id="65" name="组 64"/>
          <p:cNvGrpSpPr/>
          <p:nvPr/>
        </p:nvGrpSpPr>
        <p:grpSpPr>
          <a:xfrm>
            <a:off x="6885209" y="2123012"/>
            <a:ext cx="4619188" cy="3165269"/>
            <a:chOff x="6885209" y="2123012"/>
            <a:chExt cx="4619188" cy="3165269"/>
          </a:xfrm>
        </p:grpSpPr>
        <p:pic>
          <p:nvPicPr>
            <p:cNvPr id="43" name="图片 42"/>
            <p:cNvPicPr>
              <a:picLocks noChangeAspect="1"/>
            </p:cNvPicPr>
            <p:nvPr/>
          </p:nvPicPr>
          <p:blipFill rotWithShape="1">
            <a:blip r:embed="rId14"/>
            <a:srcRect b="37840"/>
            <a:stretch/>
          </p:blipFill>
          <p:spPr>
            <a:xfrm flipH="1">
              <a:off x="8499606" y="2123012"/>
              <a:ext cx="1312711" cy="2018476"/>
            </a:xfrm>
            <a:prstGeom prst="rect">
              <a:avLst/>
            </a:prstGeom>
          </p:spPr>
        </p:pic>
        <p:sp>
          <p:nvSpPr>
            <p:cNvPr id="45" name="矩形 44"/>
            <p:cNvSpPr/>
            <p:nvPr/>
          </p:nvSpPr>
          <p:spPr>
            <a:xfrm>
              <a:off x="7160287" y="4244478"/>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6" name="矩形 45"/>
            <p:cNvSpPr/>
            <p:nvPr/>
          </p:nvSpPr>
          <p:spPr>
            <a:xfrm>
              <a:off x="7643671" y="4244400"/>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cxnSp>
          <p:nvCxnSpPr>
            <p:cNvPr id="47" name="直线连接符 46"/>
            <p:cNvCxnSpPr/>
            <p:nvPr/>
          </p:nvCxnSpPr>
          <p:spPr>
            <a:xfrm>
              <a:off x="8663432" y="5081012"/>
              <a:ext cx="5724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48" name="直线连接符 47"/>
            <p:cNvCxnSpPr/>
            <p:nvPr/>
          </p:nvCxnSpPr>
          <p:spPr>
            <a:xfrm>
              <a:off x="8772662" y="5185592"/>
              <a:ext cx="360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49" name="直线连接符 48"/>
            <p:cNvCxnSpPr/>
            <p:nvPr/>
          </p:nvCxnSpPr>
          <p:spPr>
            <a:xfrm>
              <a:off x="8841632" y="5288281"/>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50" name="直线连接符 49"/>
            <p:cNvCxnSpPr/>
            <p:nvPr/>
          </p:nvCxnSpPr>
          <p:spPr>
            <a:xfrm flipV="1">
              <a:off x="7257944" y="4868904"/>
              <a:ext cx="3653385" cy="1176"/>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rot="16200000">
              <a:off x="7156591" y="4762080"/>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57" name="直线连接符 56"/>
            <p:cNvCxnSpPr/>
            <p:nvPr/>
          </p:nvCxnSpPr>
          <p:spPr>
            <a:xfrm rot="16200000">
              <a:off x="7651662" y="4772495"/>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58" name="直线连接符 57"/>
            <p:cNvCxnSpPr/>
            <p:nvPr/>
          </p:nvCxnSpPr>
          <p:spPr>
            <a:xfrm rot="16200000">
              <a:off x="8842209" y="4973012"/>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8116683" y="4244400"/>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0" name="矩形 59"/>
            <p:cNvSpPr/>
            <p:nvPr/>
          </p:nvSpPr>
          <p:spPr>
            <a:xfrm>
              <a:off x="8624430" y="4244400"/>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cxnSp>
          <p:nvCxnSpPr>
            <p:cNvPr id="61" name="直线连接符 60"/>
            <p:cNvCxnSpPr/>
            <p:nvPr/>
          </p:nvCxnSpPr>
          <p:spPr>
            <a:xfrm rot="16200000">
              <a:off x="8112987" y="4762002"/>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62" name="直线连接符 61"/>
            <p:cNvCxnSpPr/>
            <p:nvPr/>
          </p:nvCxnSpPr>
          <p:spPr>
            <a:xfrm rot="16200000">
              <a:off x="8632421" y="4772495"/>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9664075" y="4244478"/>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cxnSp>
          <p:nvCxnSpPr>
            <p:cNvPr id="66" name="直线连接符 65"/>
            <p:cNvCxnSpPr/>
            <p:nvPr/>
          </p:nvCxnSpPr>
          <p:spPr>
            <a:xfrm rot="16200000">
              <a:off x="9672066" y="4772573"/>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10209856" y="4248370"/>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8" name="矩形 67"/>
            <p:cNvSpPr/>
            <p:nvPr/>
          </p:nvSpPr>
          <p:spPr>
            <a:xfrm>
              <a:off x="10795338" y="4250677"/>
              <a:ext cx="217202" cy="404534"/>
            </a:xfrm>
            <a:prstGeom prst="rect">
              <a:avLst/>
            </a:prstGeom>
            <a:noFill/>
            <a:ln w="31750">
              <a:solidFill>
                <a:srgbClr val="5D5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cxnSp>
          <p:nvCxnSpPr>
            <p:cNvPr id="69" name="直线连接符 68"/>
            <p:cNvCxnSpPr/>
            <p:nvPr/>
          </p:nvCxnSpPr>
          <p:spPr>
            <a:xfrm rot="16200000">
              <a:off x="10206160" y="4765972"/>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cxnSp>
          <p:nvCxnSpPr>
            <p:cNvPr id="70" name="直线连接符 69"/>
            <p:cNvCxnSpPr/>
            <p:nvPr/>
          </p:nvCxnSpPr>
          <p:spPr>
            <a:xfrm rot="16200000">
              <a:off x="10803329" y="4778772"/>
              <a:ext cx="216000" cy="0"/>
            </a:xfrm>
            <a:prstGeom prst="line">
              <a:avLst/>
            </a:prstGeom>
            <a:ln w="31750">
              <a:solidFill>
                <a:srgbClr val="5D5C5D"/>
              </a:solidFill>
            </a:ln>
          </p:spPr>
          <p:style>
            <a:lnRef idx="1">
              <a:schemeClr val="accent1"/>
            </a:lnRef>
            <a:fillRef idx="0">
              <a:schemeClr val="accent1"/>
            </a:fillRef>
            <a:effectRef idx="0">
              <a:schemeClr val="accent1"/>
            </a:effectRef>
            <a:fontRef idx="minor">
              <a:schemeClr val="tx1"/>
            </a:fontRef>
          </p:style>
        </p:cxnSp>
        <p:sp>
          <p:nvSpPr>
            <p:cNvPr id="72" name="椭圆 71"/>
            <p:cNvSpPr/>
            <p:nvPr/>
          </p:nvSpPr>
          <p:spPr>
            <a:xfrm>
              <a:off x="8866708" y="4411108"/>
              <a:ext cx="90000" cy="90000"/>
            </a:xfrm>
            <a:prstGeom prst="ellipse">
              <a:avLst/>
            </a:prstGeom>
            <a:solidFill>
              <a:srgbClr val="5D5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3" name="椭圆 72"/>
            <p:cNvSpPr/>
            <p:nvPr/>
          </p:nvSpPr>
          <p:spPr>
            <a:xfrm>
              <a:off x="9047383" y="4411108"/>
              <a:ext cx="90000" cy="90000"/>
            </a:xfrm>
            <a:prstGeom prst="ellipse">
              <a:avLst/>
            </a:prstGeom>
            <a:solidFill>
              <a:srgbClr val="5D5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4" name="椭圆 73"/>
            <p:cNvSpPr/>
            <p:nvPr/>
          </p:nvSpPr>
          <p:spPr>
            <a:xfrm>
              <a:off x="11046271" y="4414353"/>
              <a:ext cx="90000" cy="90000"/>
            </a:xfrm>
            <a:prstGeom prst="ellipse">
              <a:avLst/>
            </a:prstGeom>
            <a:solidFill>
              <a:srgbClr val="5D5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5" name="椭圆 74"/>
            <p:cNvSpPr/>
            <p:nvPr/>
          </p:nvSpPr>
          <p:spPr>
            <a:xfrm>
              <a:off x="11233722" y="4414353"/>
              <a:ext cx="90000" cy="90000"/>
            </a:xfrm>
            <a:prstGeom prst="ellipse">
              <a:avLst/>
            </a:prstGeom>
            <a:solidFill>
              <a:srgbClr val="5D5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76" name="椭圆 75"/>
            <p:cNvSpPr/>
            <p:nvPr/>
          </p:nvSpPr>
          <p:spPr>
            <a:xfrm>
              <a:off x="11414397" y="4414353"/>
              <a:ext cx="90000" cy="90000"/>
            </a:xfrm>
            <a:prstGeom prst="ellipse">
              <a:avLst/>
            </a:prstGeom>
            <a:solidFill>
              <a:srgbClr val="5D5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cxnSp>
          <p:nvCxnSpPr>
            <p:cNvPr id="77" name="PA-StraightArrowConnector 62">
              <a:extLst>
                <a:ext uri="{FF2B5EF4-FFF2-40B4-BE49-F238E27FC236}">
                  <a16:creationId xmlns="" xmlns:a16="http://schemas.microsoft.com/office/drawing/2014/main" id="{D5326642-A7C7-4ED7-8C64-7BBF76676106}"/>
                </a:ext>
              </a:extLst>
            </p:cNvPr>
            <p:cNvCxnSpPr>
              <a:cxnSpLocks/>
              <a:endCxn id="64" idx="0"/>
            </p:cNvCxnSpPr>
            <p:nvPr>
              <p:custDataLst>
                <p:tags r:id="rId2"/>
              </p:custDataLst>
            </p:nvPr>
          </p:nvCxnSpPr>
          <p:spPr>
            <a:xfrm>
              <a:off x="9495675" y="3807336"/>
              <a:ext cx="277001" cy="437142"/>
            </a:xfrm>
            <a:prstGeom prst="straightConnector1">
              <a:avLst/>
            </a:prstGeom>
            <a:ln w="50800">
              <a:solidFill>
                <a:srgbClr val="5F5E5F"/>
              </a:solidFill>
              <a:tailEnd type="triangle"/>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6885209" y="4353456"/>
              <a:ext cx="364202" cy="276999"/>
            </a:xfrm>
            <a:prstGeom prst="rect">
              <a:avLst/>
            </a:prstGeom>
          </p:spPr>
          <p:txBody>
            <a:bodyPr wrap="none">
              <a:spAutoFit/>
            </a:bodyPr>
            <a:lstStyle/>
            <a:p>
              <a:r>
                <a:rPr lang="en-US" altLang="zh-CN" sz="1200" dirty="0" smtClean="0">
                  <a:solidFill>
                    <a:srgbClr val="5D5C5D"/>
                  </a:solidFill>
                  <a:latin typeface="Helvetica" charset="0"/>
                </a:rPr>
                <a:t>Z1</a:t>
              </a:r>
              <a:endParaRPr lang="zh-CN" altLang="en-US" sz="1200" dirty="0">
                <a:solidFill>
                  <a:srgbClr val="5D5C5D"/>
                </a:solidFill>
              </a:endParaRPr>
            </a:p>
          </p:txBody>
        </p:sp>
        <p:sp>
          <p:nvSpPr>
            <p:cNvPr id="80" name="矩形 79"/>
            <p:cNvSpPr/>
            <p:nvPr/>
          </p:nvSpPr>
          <p:spPr>
            <a:xfrm>
              <a:off x="7339982" y="4345841"/>
              <a:ext cx="364202" cy="276999"/>
            </a:xfrm>
            <a:prstGeom prst="rect">
              <a:avLst/>
            </a:prstGeom>
          </p:spPr>
          <p:txBody>
            <a:bodyPr wrap="none">
              <a:spAutoFit/>
            </a:bodyPr>
            <a:lstStyle/>
            <a:p>
              <a:r>
                <a:rPr lang="en-US" altLang="zh-CN" sz="1200" dirty="0" smtClean="0">
                  <a:solidFill>
                    <a:srgbClr val="5D5C5D"/>
                  </a:solidFill>
                  <a:latin typeface="Helvetica" charset="0"/>
                </a:rPr>
                <a:t>Z2</a:t>
              </a:r>
              <a:endParaRPr lang="zh-CN" altLang="en-US" sz="1200" dirty="0">
                <a:solidFill>
                  <a:srgbClr val="5D5C5D"/>
                </a:solidFill>
              </a:endParaRPr>
            </a:p>
          </p:txBody>
        </p:sp>
        <p:sp>
          <p:nvSpPr>
            <p:cNvPr id="81" name="矩形 80"/>
            <p:cNvSpPr/>
            <p:nvPr/>
          </p:nvSpPr>
          <p:spPr>
            <a:xfrm>
              <a:off x="7823024" y="4338902"/>
              <a:ext cx="364202" cy="276999"/>
            </a:xfrm>
            <a:prstGeom prst="rect">
              <a:avLst/>
            </a:prstGeom>
          </p:spPr>
          <p:txBody>
            <a:bodyPr wrap="none">
              <a:spAutoFit/>
            </a:bodyPr>
            <a:lstStyle/>
            <a:p>
              <a:r>
                <a:rPr lang="en-US" altLang="zh-CN" sz="1200" dirty="0" smtClean="0">
                  <a:solidFill>
                    <a:srgbClr val="5D5C5D"/>
                  </a:solidFill>
                  <a:latin typeface="Helvetica" charset="0"/>
                </a:rPr>
                <a:t>Z3</a:t>
              </a:r>
              <a:endParaRPr lang="zh-CN" altLang="en-US" sz="1200" dirty="0">
                <a:solidFill>
                  <a:srgbClr val="5D5C5D"/>
                </a:solidFill>
              </a:endParaRPr>
            </a:p>
          </p:txBody>
        </p:sp>
        <p:sp>
          <p:nvSpPr>
            <p:cNvPr id="82" name="椭圆 81"/>
            <p:cNvSpPr/>
            <p:nvPr/>
          </p:nvSpPr>
          <p:spPr>
            <a:xfrm>
              <a:off x="9256102" y="4411501"/>
              <a:ext cx="90000" cy="90000"/>
            </a:xfrm>
            <a:prstGeom prst="ellipse">
              <a:avLst/>
            </a:prstGeom>
            <a:solidFill>
              <a:srgbClr val="5D5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83" name="矩形 82"/>
            <p:cNvSpPr/>
            <p:nvPr/>
          </p:nvSpPr>
          <p:spPr>
            <a:xfrm>
              <a:off x="8325036" y="4338902"/>
              <a:ext cx="364202" cy="276999"/>
            </a:xfrm>
            <a:prstGeom prst="rect">
              <a:avLst/>
            </a:prstGeom>
          </p:spPr>
          <p:txBody>
            <a:bodyPr wrap="none">
              <a:spAutoFit/>
            </a:bodyPr>
            <a:lstStyle/>
            <a:p>
              <a:r>
                <a:rPr lang="en-US" altLang="zh-CN" sz="1200" dirty="0" smtClean="0">
                  <a:solidFill>
                    <a:srgbClr val="5D5C5D"/>
                  </a:solidFill>
                  <a:latin typeface="Helvetica" charset="0"/>
                </a:rPr>
                <a:t>Z4</a:t>
              </a:r>
              <a:endParaRPr lang="zh-CN" altLang="en-US" sz="1200" dirty="0">
                <a:solidFill>
                  <a:srgbClr val="5D5C5D"/>
                </a:solidFill>
              </a:endParaRPr>
            </a:p>
          </p:txBody>
        </p:sp>
        <p:sp>
          <p:nvSpPr>
            <p:cNvPr id="84" name="矩形 83"/>
            <p:cNvSpPr/>
            <p:nvPr/>
          </p:nvSpPr>
          <p:spPr>
            <a:xfrm>
              <a:off x="9290545" y="4319932"/>
              <a:ext cx="449162" cy="276999"/>
            </a:xfrm>
            <a:prstGeom prst="rect">
              <a:avLst/>
            </a:prstGeom>
          </p:spPr>
          <p:txBody>
            <a:bodyPr wrap="none">
              <a:spAutoFit/>
            </a:bodyPr>
            <a:lstStyle/>
            <a:p>
              <a:r>
                <a:rPr lang="en-US" altLang="zh-CN" sz="1200" dirty="0" smtClean="0">
                  <a:solidFill>
                    <a:srgbClr val="5D5C5D"/>
                  </a:solidFill>
                  <a:latin typeface="Helvetica" charset="0"/>
                </a:rPr>
                <a:t>Z51</a:t>
              </a:r>
              <a:endParaRPr lang="zh-CN" altLang="en-US" sz="1200" dirty="0">
                <a:solidFill>
                  <a:srgbClr val="5D5C5D"/>
                </a:solidFill>
              </a:endParaRPr>
            </a:p>
          </p:txBody>
        </p:sp>
        <p:sp>
          <p:nvSpPr>
            <p:cNvPr id="85" name="矩形 84"/>
            <p:cNvSpPr/>
            <p:nvPr/>
          </p:nvSpPr>
          <p:spPr>
            <a:xfrm>
              <a:off x="9830382" y="4327873"/>
              <a:ext cx="449162" cy="276999"/>
            </a:xfrm>
            <a:prstGeom prst="rect">
              <a:avLst/>
            </a:prstGeom>
          </p:spPr>
          <p:txBody>
            <a:bodyPr wrap="none">
              <a:spAutoFit/>
            </a:bodyPr>
            <a:lstStyle/>
            <a:p>
              <a:r>
                <a:rPr lang="en-US" altLang="zh-CN" sz="1200" smtClean="0">
                  <a:solidFill>
                    <a:srgbClr val="5D5C5D"/>
                  </a:solidFill>
                  <a:latin typeface="Helvetica" charset="0"/>
                </a:rPr>
                <a:t>Z52</a:t>
              </a:r>
              <a:endParaRPr lang="zh-CN" altLang="en-US" sz="1200" dirty="0">
                <a:solidFill>
                  <a:srgbClr val="5D5C5D"/>
                </a:solidFill>
              </a:endParaRPr>
            </a:p>
          </p:txBody>
        </p:sp>
        <p:sp>
          <p:nvSpPr>
            <p:cNvPr id="86" name="矩形 85"/>
            <p:cNvSpPr/>
            <p:nvPr/>
          </p:nvSpPr>
          <p:spPr>
            <a:xfrm>
              <a:off x="10421563" y="4327873"/>
              <a:ext cx="449162" cy="276999"/>
            </a:xfrm>
            <a:prstGeom prst="rect">
              <a:avLst/>
            </a:prstGeom>
          </p:spPr>
          <p:txBody>
            <a:bodyPr wrap="none">
              <a:spAutoFit/>
            </a:bodyPr>
            <a:lstStyle/>
            <a:p>
              <a:r>
                <a:rPr lang="en-US" altLang="zh-CN" sz="1200" smtClean="0">
                  <a:solidFill>
                    <a:srgbClr val="5D5C5D"/>
                  </a:solidFill>
                  <a:latin typeface="Helvetica" charset="0"/>
                </a:rPr>
                <a:t>Z53</a:t>
              </a:r>
              <a:endParaRPr lang="zh-CN" altLang="en-US" sz="1200" dirty="0">
                <a:solidFill>
                  <a:srgbClr val="5D5C5D"/>
                </a:solidFill>
              </a:endParaRPr>
            </a:p>
          </p:txBody>
        </p:sp>
        <mc:AlternateContent xmlns:mc="http://schemas.openxmlformats.org/markup-compatibility/2006" xmlns:a14="http://schemas.microsoft.com/office/drawing/2010/main">
          <mc:Choice Requires="a14">
            <p:sp>
              <p:nvSpPr>
                <p:cNvPr id="87" name="文本框 86"/>
                <p:cNvSpPr txBox="1"/>
                <p:nvPr/>
              </p:nvSpPr>
              <p:spPr>
                <a:xfrm>
                  <a:off x="7172875" y="3935841"/>
                  <a:ext cx="2099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solidFill>
                              <a:schemeClr val="tx1"/>
                            </a:solidFill>
                            <a:latin typeface="Cambria Math" charset="0"/>
                            <a:ea typeface="Times New Roman" charset="0"/>
                            <a:cs typeface="Times New Roman" charset="0"/>
                          </a:rPr>
                          <m:t>𝑨</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87" name="文本框 86"/>
                <p:cNvSpPr txBox="1">
                  <a:spLocks noRot="1" noChangeAspect="1" noMove="1" noResize="1" noEditPoints="1" noAdjustHandles="1" noChangeArrowheads="1" noChangeShapeType="1" noTextEdit="1"/>
                </p:cNvSpPr>
                <p:nvPr/>
              </p:nvSpPr>
              <p:spPr>
                <a:xfrm>
                  <a:off x="7172875" y="3935841"/>
                  <a:ext cx="209993" cy="276999"/>
                </a:xfrm>
                <a:prstGeom prst="rect">
                  <a:avLst/>
                </a:prstGeom>
                <a:blipFill rotWithShape="0">
                  <a:blip r:embed="rId18"/>
                  <a:stretch>
                    <a:fillRect l="-23529" r="-26471"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p:cNvSpPr txBox="1"/>
                <p:nvPr/>
              </p:nvSpPr>
              <p:spPr>
                <a:xfrm>
                  <a:off x="7643671" y="3920150"/>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solidFill>
                              <a:schemeClr val="tx1"/>
                            </a:solidFill>
                            <a:latin typeface="Cambria Math" charset="0"/>
                            <a:ea typeface="Times New Roman" charset="0"/>
                            <a:cs typeface="Times New Roman" charset="0"/>
                          </a:rPr>
                          <m:t>𝑶</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88" name="文本框 87"/>
                <p:cNvSpPr txBox="1">
                  <a:spLocks noRot="1" noChangeAspect="1" noMove="1" noResize="1" noEditPoints="1" noAdjustHandles="1" noChangeArrowheads="1" noChangeShapeType="1" noTextEdit="1"/>
                </p:cNvSpPr>
                <p:nvPr/>
              </p:nvSpPr>
              <p:spPr>
                <a:xfrm>
                  <a:off x="7643671" y="3920150"/>
                  <a:ext cx="226023" cy="276999"/>
                </a:xfrm>
                <a:prstGeom prst="rect">
                  <a:avLst/>
                </a:prstGeom>
                <a:blipFill rotWithShape="0">
                  <a:blip r:embed="rId19"/>
                  <a:stretch>
                    <a:fillRect l="-24324" r="-24324"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9" name="文本框 88"/>
                <p:cNvSpPr txBox="1"/>
                <p:nvPr/>
              </p:nvSpPr>
              <p:spPr>
                <a:xfrm>
                  <a:off x="8127504" y="3916978"/>
                  <a:ext cx="2164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charset="0"/>
                            <a:ea typeface="Times New Roman" charset="0"/>
                            <a:cs typeface="Times New Roman" charset="0"/>
                          </a:rPr>
                          <m:t>𝑷</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89" name="文本框 88"/>
                <p:cNvSpPr txBox="1">
                  <a:spLocks noRot="1" noChangeAspect="1" noMove="1" noResize="1" noEditPoints="1" noAdjustHandles="1" noChangeArrowheads="1" noChangeShapeType="1" noTextEdit="1"/>
                </p:cNvSpPr>
                <p:nvPr/>
              </p:nvSpPr>
              <p:spPr>
                <a:xfrm>
                  <a:off x="8127504" y="3916978"/>
                  <a:ext cx="216406" cy="276999"/>
                </a:xfrm>
                <a:prstGeom prst="rect">
                  <a:avLst/>
                </a:prstGeom>
                <a:blipFill rotWithShape="0">
                  <a:blip r:embed="rId20"/>
                  <a:stretch>
                    <a:fillRect l="-22222" r="-22222" b="-8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文本框 89"/>
                <p:cNvSpPr txBox="1"/>
                <p:nvPr/>
              </p:nvSpPr>
              <p:spPr>
                <a:xfrm>
                  <a:off x="8620203" y="3902034"/>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charset="0"/>
                            <a:ea typeface="Times New Roman" charset="0"/>
                            <a:cs typeface="Times New Roman" charset="0"/>
                          </a:rPr>
                          <m:t>𝑸</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90" name="文本框 89"/>
                <p:cNvSpPr txBox="1">
                  <a:spLocks noRot="1" noChangeAspect="1" noMove="1" noResize="1" noEditPoints="1" noAdjustHandles="1" noChangeArrowheads="1" noChangeShapeType="1" noTextEdit="1"/>
                </p:cNvSpPr>
                <p:nvPr/>
              </p:nvSpPr>
              <p:spPr>
                <a:xfrm>
                  <a:off x="8620203" y="3902034"/>
                  <a:ext cx="226023" cy="276999"/>
                </a:xfrm>
                <a:prstGeom prst="rect">
                  <a:avLst/>
                </a:prstGeom>
                <a:blipFill rotWithShape="0">
                  <a:blip r:embed="rId21"/>
                  <a:stretch>
                    <a:fillRect l="-32432" r="-35135" b="-304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1" name="文本框 90"/>
                <p:cNvSpPr txBox="1"/>
                <p:nvPr/>
              </p:nvSpPr>
              <p:spPr>
                <a:xfrm>
                  <a:off x="9740957" y="3914799"/>
                  <a:ext cx="2260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charset="0"/>
                            <a:ea typeface="Times New Roman" charset="0"/>
                            <a:cs typeface="Times New Roman" charset="0"/>
                          </a:rPr>
                          <m:t>𝑹</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91" name="文本框 90"/>
                <p:cNvSpPr txBox="1">
                  <a:spLocks noRot="1" noChangeAspect="1" noMove="1" noResize="1" noEditPoints="1" noAdjustHandles="1" noChangeArrowheads="1" noChangeShapeType="1" noTextEdit="1"/>
                </p:cNvSpPr>
                <p:nvPr/>
              </p:nvSpPr>
              <p:spPr>
                <a:xfrm>
                  <a:off x="9740957" y="3914799"/>
                  <a:ext cx="226023" cy="276999"/>
                </a:xfrm>
                <a:prstGeom prst="rect">
                  <a:avLst/>
                </a:prstGeom>
                <a:blipFill rotWithShape="0">
                  <a:blip r:embed="rId22"/>
                  <a:stretch>
                    <a:fillRect l="-21622" r="-18919" b="-65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2" name="文本框 91"/>
                <p:cNvSpPr txBox="1"/>
                <p:nvPr/>
              </p:nvSpPr>
              <p:spPr>
                <a:xfrm>
                  <a:off x="10245710" y="3921296"/>
                  <a:ext cx="1891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charset="0"/>
                            <a:ea typeface="Times New Roman" charset="0"/>
                            <a:cs typeface="Times New Roman" charset="0"/>
                          </a:rPr>
                          <m:t>𝑺</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92" name="文本框 91"/>
                <p:cNvSpPr txBox="1">
                  <a:spLocks noRot="1" noChangeAspect="1" noMove="1" noResize="1" noEditPoints="1" noAdjustHandles="1" noChangeArrowheads="1" noChangeShapeType="1" noTextEdit="1"/>
                </p:cNvSpPr>
                <p:nvPr/>
              </p:nvSpPr>
              <p:spPr>
                <a:xfrm>
                  <a:off x="10245710" y="3921296"/>
                  <a:ext cx="189154" cy="276999"/>
                </a:xfrm>
                <a:prstGeom prst="rect">
                  <a:avLst/>
                </a:prstGeom>
                <a:blipFill rotWithShape="0">
                  <a:blip r:embed="rId23"/>
                  <a:stretch>
                    <a:fillRect l="-29032" r="-29032"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3" name="文本框 92"/>
                <p:cNvSpPr txBox="1"/>
                <p:nvPr/>
              </p:nvSpPr>
              <p:spPr>
                <a:xfrm>
                  <a:off x="10820579" y="3916978"/>
                  <a:ext cx="2019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b="1" i="1" smtClean="0">
                            <a:latin typeface="Cambria Math" charset="0"/>
                            <a:ea typeface="Times New Roman" charset="0"/>
                            <a:cs typeface="Times New Roman" charset="0"/>
                          </a:rPr>
                          <m:t>𝑻</m:t>
                        </m:r>
                      </m:oMath>
                    </m:oMathPara>
                  </a14:m>
                  <a:endParaRPr kumimoji="1" lang="zh-CN" altLang="en-US" b="1" dirty="0">
                    <a:solidFill>
                      <a:schemeClr val="tx1"/>
                    </a:solidFill>
                    <a:latin typeface="Times New Roman" charset="0"/>
                    <a:ea typeface="Times New Roman" charset="0"/>
                    <a:cs typeface="Times New Roman" charset="0"/>
                  </a:endParaRPr>
                </a:p>
              </p:txBody>
            </p:sp>
          </mc:Choice>
          <mc:Fallback xmlns="">
            <p:sp>
              <p:nvSpPr>
                <p:cNvPr id="93" name="文本框 92"/>
                <p:cNvSpPr txBox="1">
                  <a:spLocks noRot="1" noChangeAspect="1" noMove="1" noResize="1" noEditPoints="1" noAdjustHandles="1" noChangeArrowheads="1" noChangeShapeType="1" noTextEdit="1"/>
                </p:cNvSpPr>
                <p:nvPr/>
              </p:nvSpPr>
              <p:spPr>
                <a:xfrm>
                  <a:off x="10820579" y="3916978"/>
                  <a:ext cx="201978" cy="276999"/>
                </a:xfrm>
                <a:prstGeom prst="rect">
                  <a:avLst/>
                </a:prstGeom>
                <a:blipFill rotWithShape="0">
                  <a:blip r:embed="rId24"/>
                  <a:stretch>
                    <a:fillRect l="-24242" r="-27273" b="-8889"/>
                  </a:stretch>
                </a:blipFill>
              </p:spPr>
              <p:txBody>
                <a:bodyPr/>
                <a:lstStyle/>
                <a:p>
                  <a:r>
                    <a:rPr lang="zh-CN" altLang="en-US">
                      <a:noFill/>
                    </a:rPr>
                    <a:t> </a:t>
                  </a:r>
                </a:p>
              </p:txBody>
            </p:sp>
          </mc:Fallback>
        </mc:AlternateContent>
      </p:grpSp>
      <p:sp>
        <p:nvSpPr>
          <p:cNvPr id="94" name="矩形 93"/>
          <p:cNvSpPr/>
          <p:nvPr/>
        </p:nvSpPr>
        <p:spPr>
          <a:xfrm>
            <a:off x="350777" y="905466"/>
            <a:ext cx="9928767" cy="954107"/>
          </a:xfrm>
          <a:prstGeom prst="rect">
            <a:avLst/>
          </a:prstGeom>
        </p:spPr>
        <p:txBody>
          <a:bodyPr wrap="square">
            <a:spAutoFit/>
          </a:bodyPr>
          <a:lstStyle/>
          <a:p>
            <a:pPr marL="457200" indent="-457200">
              <a:buFont typeface="Wingdings" charset="2"/>
              <a:buChar char="l"/>
            </a:pPr>
            <a:r>
              <a:rPr lang="en-US" altLang="zh-CN" sz="2800" b="1" dirty="0" smtClean="0">
                <a:solidFill>
                  <a:schemeClr val="tx1">
                    <a:lumMod val="75000"/>
                    <a:lumOff val="25000"/>
                  </a:schemeClr>
                </a:solidFill>
                <a:latin typeface="Times New Roman" charset="0"/>
                <a:ea typeface="Times New Roman" charset="0"/>
                <a:cs typeface="Times New Roman" charset="0"/>
              </a:rPr>
              <a:t>Building </a:t>
            </a:r>
            <a:r>
              <a:rPr lang="en-US" altLang="zh-CN" sz="2800" b="1" dirty="0">
                <a:solidFill>
                  <a:schemeClr val="tx1">
                    <a:lumMod val="75000"/>
                    <a:lumOff val="25000"/>
                  </a:schemeClr>
                </a:solidFill>
                <a:latin typeface="Times New Roman" charset="0"/>
                <a:ea typeface="Times New Roman" charset="0"/>
                <a:cs typeface="Times New Roman" charset="0"/>
              </a:rPr>
              <a:t>a lookup table </a:t>
            </a:r>
            <a:endParaRPr lang="en-US" altLang="zh-CN" sz="2800" b="1" dirty="0" smtClean="0">
              <a:solidFill>
                <a:schemeClr val="tx1">
                  <a:lumMod val="75000"/>
                  <a:lumOff val="25000"/>
                </a:schemeClr>
              </a:solidFill>
              <a:latin typeface="Times New Roman" charset="0"/>
              <a:ea typeface="Times New Roman" charset="0"/>
              <a:cs typeface="Times New Roman" charset="0"/>
            </a:endParaRPr>
          </a:p>
          <a:p>
            <a:r>
              <a:rPr lang="zh-CN" altLang="en-US" sz="2800" b="1" dirty="0">
                <a:solidFill>
                  <a:schemeClr val="tx1">
                    <a:lumMod val="75000"/>
                    <a:lumOff val="25000"/>
                  </a:schemeClr>
                </a:solidFill>
                <a:latin typeface="Times New Roman" charset="0"/>
                <a:ea typeface="Times New Roman" charset="0"/>
                <a:cs typeface="Times New Roman" charset="0"/>
              </a:rPr>
              <a:t> </a:t>
            </a:r>
            <a:r>
              <a:rPr lang="zh-CN" altLang="en-US" sz="2800" b="1" dirty="0" smtClean="0">
                <a:solidFill>
                  <a:schemeClr val="tx1">
                    <a:lumMod val="75000"/>
                    <a:lumOff val="25000"/>
                  </a:schemeClr>
                </a:solidFill>
                <a:latin typeface="Times New Roman" charset="0"/>
                <a:ea typeface="Times New Roman" charset="0"/>
                <a:cs typeface="Times New Roman" charset="0"/>
              </a:rPr>
              <a:t>    </a:t>
            </a:r>
            <a:r>
              <a:rPr lang="en-US" altLang="zh-CN" sz="2800" dirty="0" smtClean="0">
                <a:solidFill>
                  <a:schemeClr val="tx1">
                    <a:lumMod val="75000"/>
                    <a:lumOff val="25000"/>
                  </a:schemeClr>
                </a:solidFill>
                <a:latin typeface="Times New Roman" charset="0"/>
                <a:ea typeface="Times New Roman" charset="0"/>
                <a:cs typeface="Times New Roman" charset="0"/>
              </a:rPr>
              <a:t>Resistance </a:t>
            </a:r>
            <a:r>
              <a:rPr lang="en-US" altLang="zh-CN" sz="2800" dirty="0">
                <a:solidFill>
                  <a:schemeClr val="tx1">
                    <a:lumMod val="75000"/>
                    <a:lumOff val="25000"/>
                  </a:schemeClr>
                </a:solidFill>
                <a:latin typeface="Times New Roman" charset="0"/>
                <a:ea typeface="Times New Roman" charset="0"/>
                <a:cs typeface="Times New Roman" charset="0"/>
              </a:rPr>
              <a:t>&amp; reactance → amplitude &amp; </a:t>
            </a:r>
            <a:r>
              <a:rPr lang="en-US" altLang="zh-CN" sz="2800" dirty="0" smtClean="0">
                <a:solidFill>
                  <a:schemeClr val="tx1">
                    <a:lumMod val="75000"/>
                    <a:lumOff val="25000"/>
                  </a:schemeClr>
                </a:solidFill>
                <a:latin typeface="Times New Roman" charset="0"/>
                <a:ea typeface="Times New Roman" charset="0"/>
                <a:cs typeface="Times New Roman" charset="0"/>
              </a:rPr>
              <a:t>phase</a:t>
            </a:r>
            <a:endParaRPr lang="en-US" altLang="zh-CN" sz="2800" dirty="0">
              <a:solidFill>
                <a:schemeClr val="tx1">
                  <a:lumMod val="75000"/>
                  <a:lumOff val="25000"/>
                </a:schemeClr>
              </a:solidFill>
              <a:latin typeface="Times New Roman" charset="0"/>
              <a:ea typeface="Times New Roman" charset="0"/>
              <a:cs typeface="Times New Roman" charset="0"/>
            </a:endParaRPr>
          </a:p>
        </p:txBody>
      </p:sp>
      <p:sp>
        <p:nvSpPr>
          <p:cNvPr id="95" name="矩形 94"/>
          <p:cNvSpPr/>
          <p:nvPr/>
        </p:nvSpPr>
        <p:spPr>
          <a:xfrm>
            <a:off x="405668" y="5592146"/>
            <a:ext cx="11824387" cy="954107"/>
          </a:xfrm>
          <a:prstGeom prst="rect">
            <a:avLst/>
          </a:prstGeom>
        </p:spPr>
        <p:txBody>
          <a:bodyPr wrap="square">
            <a:spAutoFit/>
          </a:bodyPr>
          <a:lstStyle/>
          <a:p>
            <a:pPr marL="457200" indent="-457200">
              <a:buFont typeface="Wingdings" charset="2"/>
              <a:buChar char="l"/>
            </a:pPr>
            <a:r>
              <a:rPr lang="en-US" altLang="zh-CN" sz="2800" b="1" dirty="0" smtClean="0">
                <a:solidFill>
                  <a:schemeClr val="accent2">
                    <a:lumMod val="75000"/>
                  </a:schemeClr>
                </a:solidFill>
                <a:latin typeface="Times New Roman" charset="0"/>
                <a:ea typeface="Times New Roman" charset="0"/>
                <a:cs typeface="Times New Roman" charset="0"/>
              </a:rPr>
              <a:t>Impossible </a:t>
            </a:r>
            <a:r>
              <a:rPr lang="en-US" altLang="zh-CN" sz="2800" b="1" dirty="0">
                <a:solidFill>
                  <a:schemeClr val="accent2">
                    <a:lumMod val="75000"/>
                  </a:schemeClr>
                </a:solidFill>
                <a:latin typeface="Times New Roman" charset="0"/>
                <a:ea typeface="Times New Roman" charset="0"/>
                <a:cs typeface="Times New Roman" charset="0"/>
              </a:rPr>
              <a:t>to enumerate all load impedance </a:t>
            </a:r>
            <a:r>
              <a:rPr lang="en-US" altLang="zh-CN" sz="2800" b="1" dirty="0">
                <a:solidFill>
                  <a:schemeClr val="tx1">
                    <a:lumMod val="75000"/>
                    <a:lumOff val="25000"/>
                  </a:schemeClr>
                </a:solidFill>
                <a:latin typeface="Times New Roman" charset="0"/>
                <a:ea typeface="Times New Roman" charset="0"/>
                <a:cs typeface="Times New Roman" charset="0"/>
              </a:rPr>
              <a:t>through the combination of resistors, capacitors, and </a:t>
            </a:r>
            <a:r>
              <a:rPr lang="en-US" altLang="zh-CN" sz="2800" b="1" dirty="0" smtClean="0">
                <a:solidFill>
                  <a:schemeClr val="tx1">
                    <a:lumMod val="75000"/>
                    <a:lumOff val="25000"/>
                  </a:schemeClr>
                </a:solidFill>
                <a:latin typeface="Times New Roman" charset="0"/>
                <a:ea typeface="Times New Roman" charset="0"/>
                <a:cs typeface="Times New Roman" charset="0"/>
              </a:rPr>
              <a:t>inductors</a:t>
            </a:r>
            <a:endParaRPr lang="en-US" altLang="zh-CN" sz="2800" b="1" dirty="0">
              <a:solidFill>
                <a:schemeClr val="tx1">
                  <a:lumMod val="75000"/>
                  <a:lumOff val="25000"/>
                </a:schemeClr>
              </a:solidFill>
              <a:latin typeface="Times New Roman" charset="0"/>
              <a:ea typeface="Times New Roman" charset="0"/>
              <a:cs typeface="Times New Roman" charset="0"/>
            </a:endParaRPr>
          </a:p>
        </p:txBody>
      </p:sp>
      <p:grpSp>
        <p:nvGrpSpPr>
          <p:cNvPr id="3" name="组 2"/>
          <p:cNvGrpSpPr/>
          <p:nvPr/>
        </p:nvGrpSpPr>
        <p:grpSpPr>
          <a:xfrm>
            <a:off x="4732916" y="3205708"/>
            <a:ext cx="325329" cy="400968"/>
            <a:chOff x="4833625" y="3005024"/>
            <a:chExt cx="325329" cy="400968"/>
          </a:xfrm>
        </p:grpSpPr>
        <p:sp>
          <p:nvSpPr>
            <p:cNvPr id="96" name="椭圆 95"/>
            <p:cNvSpPr/>
            <p:nvPr/>
          </p:nvSpPr>
          <p:spPr>
            <a:xfrm>
              <a:off x="4833625" y="3189992"/>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97" name="文本框 96"/>
                <p:cNvSpPr txBox="1"/>
                <p:nvPr/>
              </p:nvSpPr>
              <p:spPr>
                <a:xfrm>
                  <a:off x="4982624" y="3005024"/>
                  <a:ext cx="1763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𝑸</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97" name="文本框 96"/>
                <p:cNvSpPr txBox="1">
                  <a:spLocks noRot="1" noChangeAspect="1" noMove="1" noResize="1" noEditPoints="1" noAdjustHandles="1" noChangeArrowheads="1" noChangeShapeType="1" noTextEdit="1"/>
                </p:cNvSpPr>
                <p:nvPr/>
              </p:nvSpPr>
              <p:spPr>
                <a:xfrm>
                  <a:off x="4982624" y="3005024"/>
                  <a:ext cx="176330" cy="215444"/>
                </a:xfrm>
                <a:prstGeom prst="rect">
                  <a:avLst/>
                </a:prstGeom>
                <a:blipFill rotWithShape="0">
                  <a:blip r:embed="rId25"/>
                  <a:stretch>
                    <a:fillRect l="-31034" r="-31034" b="-31429"/>
                  </a:stretch>
                </a:blipFill>
              </p:spPr>
              <p:txBody>
                <a:bodyPr/>
                <a:lstStyle/>
                <a:p>
                  <a:r>
                    <a:rPr lang="zh-CN" altLang="en-US">
                      <a:noFill/>
                    </a:rPr>
                    <a:t> </a:t>
                  </a:r>
                </a:p>
              </p:txBody>
            </p:sp>
          </mc:Fallback>
        </mc:AlternateContent>
      </p:grpSp>
      <p:grpSp>
        <p:nvGrpSpPr>
          <p:cNvPr id="5" name="组 4"/>
          <p:cNvGrpSpPr/>
          <p:nvPr/>
        </p:nvGrpSpPr>
        <p:grpSpPr>
          <a:xfrm>
            <a:off x="3584062" y="3116859"/>
            <a:ext cx="390300" cy="268357"/>
            <a:chOff x="3584062" y="3116859"/>
            <a:chExt cx="390300" cy="268357"/>
          </a:xfrm>
        </p:grpSpPr>
        <p:sp>
          <p:nvSpPr>
            <p:cNvPr id="98" name="椭圆 97"/>
            <p:cNvSpPr/>
            <p:nvPr/>
          </p:nvSpPr>
          <p:spPr>
            <a:xfrm>
              <a:off x="3758362" y="3169216"/>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99" name="文本框 98"/>
                <p:cNvSpPr txBox="1"/>
                <p:nvPr/>
              </p:nvSpPr>
              <p:spPr>
                <a:xfrm>
                  <a:off x="3584062" y="3116859"/>
                  <a:ext cx="1763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𝑹</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99" name="文本框 98"/>
                <p:cNvSpPr txBox="1">
                  <a:spLocks noRot="1" noChangeAspect="1" noMove="1" noResize="1" noEditPoints="1" noAdjustHandles="1" noChangeArrowheads="1" noChangeShapeType="1" noTextEdit="1"/>
                </p:cNvSpPr>
                <p:nvPr/>
              </p:nvSpPr>
              <p:spPr>
                <a:xfrm>
                  <a:off x="3584062" y="3116859"/>
                  <a:ext cx="176330" cy="215444"/>
                </a:xfrm>
                <a:prstGeom prst="rect">
                  <a:avLst/>
                </a:prstGeom>
                <a:blipFill rotWithShape="0">
                  <a:blip r:embed="rId26"/>
                  <a:stretch>
                    <a:fillRect l="-20690" r="-17241" b="-5556"/>
                  </a:stretch>
                </a:blipFill>
              </p:spPr>
              <p:txBody>
                <a:bodyPr/>
                <a:lstStyle/>
                <a:p>
                  <a:r>
                    <a:rPr lang="zh-CN" altLang="en-US">
                      <a:noFill/>
                    </a:rPr>
                    <a:t> </a:t>
                  </a:r>
                </a:p>
              </p:txBody>
            </p:sp>
          </mc:Fallback>
        </mc:AlternateContent>
      </p:grpSp>
      <p:grpSp>
        <p:nvGrpSpPr>
          <p:cNvPr id="4" name="组 3"/>
          <p:cNvGrpSpPr/>
          <p:nvPr/>
        </p:nvGrpSpPr>
        <p:grpSpPr>
          <a:xfrm>
            <a:off x="3710403" y="3599420"/>
            <a:ext cx="390300" cy="268357"/>
            <a:chOff x="3709698" y="3540218"/>
            <a:chExt cx="390300" cy="268357"/>
          </a:xfrm>
        </p:grpSpPr>
        <p:sp>
          <p:nvSpPr>
            <p:cNvPr id="100" name="椭圆 99"/>
            <p:cNvSpPr/>
            <p:nvPr/>
          </p:nvSpPr>
          <p:spPr>
            <a:xfrm>
              <a:off x="3883998" y="3592575"/>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01" name="文本框 100"/>
                <p:cNvSpPr txBox="1"/>
                <p:nvPr/>
              </p:nvSpPr>
              <p:spPr>
                <a:xfrm>
                  <a:off x="3709698" y="3540218"/>
                  <a:ext cx="14747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𝑺</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101" name="文本框 100"/>
                <p:cNvSpPr txBox="1">
                  <a:spLocks noRot="1" noChangeAspect="1" noMove="1" noResize="1" noEditPoints="1" noAdjustHandles="1" noChangeArrowheads="1" noChangeShapeType="1" noTextEdit="1"/>
                </p:cNvSpPr>
                <p:nvPr/>
              </p:nvSpPr>
              <p:spPr>
                <a:xfrm>
                  <a:off x="3709698" y="3540218"/>
                  <a:ext cx="147476" cy="215444"/>
                </a:xfrm>
                <a:prstGeom prst="rect">
                  <a:avLst/>
                </a:prstGeom>
                <a:blipFill rotWithShape="0">
                  <a:blip r:embed="rId27"/>
                  <a:stretch>
                    <a:fillRect l="-29167" r="-25000" b="-8333"/>
                  </a:stretch>
                </a:blipFill>
              </p:spPr>
              <p:txBody>
                <a:bodyPr/>
                <a:lstStyle/>
                <a:p>
                  <a:r>
                    <a:rPr lang="zh-CN" altLang="en-US">
                      <a:noFill/>
                    </a:rPr>
                    <a:t> </a:t>
                  </a:r>
                </a:p>
              </p:txBody>
            </p:sp>
          </mc:Fallback>
        </mc:AlternateContent>
      </p:grpSp>
      <p:grpSp>
        <p:nvGrpSpPr>
          <p:cNvPr id="6" name="组 5"/>
          <p:cNvGrpSpPr/>
          <p:nvPr/>
        </p:nvGrpSpPr>
        <p:grpSpPr>
          <a:xfrm>
            <a:off x="3779212" y="4276929"/>
            <a:ext cx="390300" cy="268357"/>
            <a:chOff x="3536940" y="4392591"/>
            <a:chExt cx="390300" cy="268357"/>
          </a:xfrm>
        </p:grpSpPr>
        <p:sp>
          <p:nvSpPr>
            <p:cNvPr id="102" name="椭圆 101"/>
            <p:cNvSpPr/>
            <p:nvPr/>
          </p:nvSpPr>
          <p:spPr>
            <a:xfrm>
              <a:off x="3711240" y="4444948"/>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03" name="文本框 102"/>
                <p:cNvSpPr txBox="1"/>
                <p:nvPr/>
              </p:nvSpPr>
              <p:spPr>
                <a:xfrm>
                  <a:off x="3536940" y="4392591"/>
                  <a:ext cx="1570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𝑻</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103" name="文本框 102"/>
                <p:cNvSpPr txBox="1">
                  <a:spLocks noRot="1" noChangeAspect="1" noMove="1" noResize="1" noEditPoints="1" noAdjustHandles="1" noChangeArrowheads="1" noChangeShapeType="1" noTextEdit="1"/>
                </p:cNvSpPr>
                <p:nvPr/>
              </p:nvSpPr>
              <p:spPr>
                <a:xfrm>
                  <a:off x="3536940" y="4392591"/>
                  <a:ext cx="157094" cy="215444"/>
                </a:xfrm>
                <a:prstGeom prst="rect">
                  <a:avLst/>
                </a:prstGeom>
                <a:blipFill rotWithShape="0">
                  <a:blip r:embed="rId28"/>
                  <a:stretch>
                    <a:fillRect l="-23077" r="-23077" b="-8571"/>
                  </a:stretch>
                </a:blipFill>
              </p:spPr>
              <p:txBody>
                <a:bodyPr/>
                <a:lstStyle/>
                <a:p>
                  <a:r>
                    <a:rPr lang="zh-CN" altLang="en-US">
                      <a:noFill/>
                    </a:rPr>
                    <a:t> </a:t>
                  </a:r>
                </a:p>
              </p:txBody>
            </p:sp>
          </mc:Fallback>
        </mc:AlternateContent>
      </p:grpSp>
      <p:grpSp>
        <p:nvGrpSpPr>
          <p:cNvPr id="44" name="组 43"/>
          <p:cNvGrpSpPr/>
          <p:nvPr/>
        </p:nvGrpSpPr>
        <p:grpSpPr>
          <a:xfrm>
            <a:off x="4075181" y="4571162"/>
            <a:ext cx="390300" cy="268357"/>
            <a:chOff x="4014804" y="4602566"/>
            <a:chExt cx="390300" cy="268357"/>
          </a:xfrm>
        </p:grpSpPr>
        <p:sp>
          <p:nvSpPr>
            <p:cNvPr id="104" name="椭圆 103"/>
            <p:cNvSpPr/>
            <p:nvPr/>
          </p:nvSpPr>
          <p:spPr>
            <a:xfrm>
              <a:off x="4189104" y="4654923"/>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05" name="文本框 104"/>
                <p:cNvSpPr txBox="1"/>
                <p:nvPr/>
              </p:nvSpPr>
              <p:spPr>
                <a:xfrm>
                  <a:off x="4014804" y="4602566"/>
                  <a:ext cx="17472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𝑼</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105" name="文本框 104"/>
                <p:cNvSpPr txBox="1">
                  <a:spLocks noRot="1" noChangeAspect="1" noMove="1" noResize="1" noEditPoints="1" noAdjustHandles="1" noChangeArrowheads="1" noChangeShapeType="1" noTextEdit="1"/>
                </p:cNvSpPr>
                <p:nvPr/>
              </p:nvSpPr>
              <p:spPr>
                <a:xfrm>
                  <a:off x="4014804" y="4602566"/>
                  <a:ext cx="174728" cy="215444"/>
                </a:xfrm>
                <a:prstGeom prst="rect">
                  <a:avLst/>
                </a:prstGeom>
                <a:blipFill rotWithShape="0">
                  <a:blip r:embed="rId29"/>
                  <a:stretch>
                    <a:fillRect l="-25000" r="-25000" b="-11429"/>
                  </a:stretch>
                </a:blipFill>
              </p:spPr>
              <p:txBody>
                <a:bodyPr/>
                <a:lstStyle/>
                <a:p>
                  <a:r>
                    <a:rPr lang="zh-CN" altLang="en-US">
                      <a:noFill/>
                    </a:rPr>
                    <a:t> </a:t>
                  </a:r>
                </a:p>
              </p:txBody>
            </p:sp>
          </mc:Fallback>
        </mc:AlternateContent>
      </p:grpSp>
      <p:grpSp>
        <p:nvGrpSpPr>
          <p:cNvPr id="63" name="组 62"/>
          <p:cNvGrpSpPr/>
          <p:nvPr/>
        </p:nvGrpSpPr>
        <p:grpSpPr>
          <a:xfrm>
            <a:off x="4871926" y="4510781"/>
            <a:ext cx="430747" cy="258875"/>
            <a:chOff x="4999574" y="4530111"/>
            <a:chExt cx="430747" cy="258875"/>
          </a:xfrm>
        </p:grpSpPr>
        <p:sp>
          <p:nvSpPr>
            <p:cNvPr id="106" name="椭圆 105"/>
            <p:cNvSpPr/>
            <p:nvPr/>
          </p:nvSpPr>
          <p:spPr>
            <a:xfrm>
              <a:off x="4999574" y="4530111"/>
              <a:ext cx="216000" cy="216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07" name="文本框 106"/>
                <p:cNvSpPr txBox="1"/>
                <p:nvPr/>
              </p:nvSpPr>
              <p:spPr>
                <a:xfrm>
                  <a:off x="5268418" y="4573542"/>
                  <a:ext cx="16190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400" b="1" i="1" smtClean="0">
                            <a:solidFill>
                              <a:schemeClr val="accent2">
                                <a:lumMod val="75000"/>
                              </a:schemeClr>
                            </a:solidFill>
                            <a:latin typeface="Cambria Math" charset="0"/>
                            <a:ea typeface="Times New Roman" charset="0"/>
                            <a:cs typeface="Times New Roman" charset="0"/>
                          </a:rPr>
                          <m:t>𝑽</m:t>
                        </m:r>
                      </m:oMath>
                    </m:oMathPara>
                  </a14:m>
                  <a:endParaRPr kumimoji="1" lang="zh-CN" altLang="en-US" sz="1400" b="1" dirty="0">
                    <a:solidFill>
                      <a:schemeClr val="accent2">
                        <a:lumMod val="75000"/>
                      </a:schemeClr>
                    </a:solidFill>
                    <a:latin typeface="Times New Roman" charset="0"/>
                    <a:ea typeface="Times New Roman" charset="0"/>
                    <a:cs typeface="Times New Roman" charset="0"/>
                  </a:endParaRPr>
                </a:p>
              </p:txBody>
            </p:sp>
          </mc:Choice>
          <mc:Fallback xmlns="">
            <p:sp>
              <p:nvSpPr>
                <p:cNvPr id="107" name="文本框 106"/>
                <p:cNvSpPr txBox="1">
                  <a:spLocks noRot="1" noChangeAspect="1" noMove="1" noResize="1" noEditPoints="1" noAdjustHandles="1" noChangeArrowheads="1" noChangeShapeType="1" noTextEdit="1"/>
                </p:cNvSpPr>
                <p:nvPr/>
              </p:nvSpPr>
              <p:spPr>
                <a:xfrm>
                  <a:off x="5268418" y="4573542"/>
                  <a:ext cx="161903" cy="215444"/>
                </a:xfrm>
                <a:prstGeom prst="rect">
                  <a:avLst/>
                </a:prstGeom>
                <a:blipFill rotWithShape="0">
                  <a:blip r:embed="rId30"/>
                  <a:stretch>
                    <a:fillRect l="-22222" r="-22222" b="-8571"/>
                  </a:stretch>
                </a:blipFill>
              </p:spPr>
              <p:txBody>
                <a:bodyPr/>
                <a:lstStyle/>
                <a:p>
                  <a:r>
                    <a:rPr lang="zh-CN" altLang="en-US">
                      <a:noFill/>
                    </a:rPr>
                    <a:t> </a:t>
                  </a:r>
                </a:p>
              </p:txBody>
            </p:sp>
          </mc:Fallback>
        </mc:AlternateContent>
      </p:grpSp>
      <p:sp>
        <p:nvSpPr>
          <p:cNvPr id="109" name="矩形 10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0" name="幻灯片编号占位符 1"/>
          <p:cNvSpPr>
            <a:spLocks noGrp="1"/>
          </p:cNvSpPr>
          <p:nvPr>
            <p:ph type="sldNum" sz="quarter" idx="12"/>
          </p:nvPr>
        </p:nvSpPr>
        <p:spPr>
          <a:xfrm>
            <a:off x="8628469" y="6236111"/>
            <a:ext cx="2743200" cy="365125"/>
          </a:xfrm>
        </p:spPr>
        <p:txBody>
          <a:bodyPr/>
          <a:lstStyle/>
          <a:p>
            <a:r>
              <a:rPr kumimoji="1" lang="en-US" altLang="zh-CN" dirty="0" smtClean="0"/>
              <a:t>11</a:t>
            </a:r>
            <a:endParaRPr kumimoji="1" lang="zh-CN" altLang="en-US" dirty="0"/>
          </a:p>
        </p:txBody>
      </p:sp>
    </p:spTree>
    <p:extLst>
      <p:ext uri="{BB962C8B-B14F-4D97-AF65-F5344CB8AC3E}">
        <p14:creationId xmlns:p14="http://schemas.microsoft.com/office/powerpoint/2010/main" val="111872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left)">
                                      <p:cBhvr>
                                        <p:cTn id="35" dur="50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up)">
                                      <p:cBhvr>
                                        <p:cTn id="40" dur="500"/>
                                        <p:tgtEl>
                                          <p:spTgt spid="4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wipe(up)">
                                      <p:cBhvr>
                                        <p:cTn id="43" dur="500"/>
                                        <p:tgtEl>
                                          <p:spTgt spid="78"/>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wipe(up)">
                                      <p:cBhvr>
                                        <p:cTn id="4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40" grpId="0" animBg="1"/>
      <p:bldP spid="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饼形 105"/>
          <p:cNvSpPr/>
          <p:nvPr/>
        </p:nvSpPr>
        <p:spPr>
          <a:xfrm rot="5580637">
            <a:off x="9589925" y="2330596"/>
            <a:ext cx="696442" cy="749808"/>
          </a:xfrm>
          <a:prstGeom prst="pie">
            <a:avLst>
              <a:gd name="adj1" fmla="val 12932834"/>
              <a:gd name="adj2" fmla="val 16200000"/>
            </a:avLst>
          </a:prstGeom>
          <a:solidFill>
            <a:schemeClr val="bg1">
              <a:lumMod val="6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Insight from Euler’s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Formula</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sp>
        <p:nvSpPr>
          <p:cNvPr id="96" name="矩形 95"/>
          <p:cNvSpPr/>
          <p:nvPr/>
        </p:nvSpPr>
        <p:spPr>
          <a:xfrm>
            <a:off x="350777" y="905466"/>
            <a:ext cx="7965320" cy="892552"/>
          </a:xfrm>
          <a:prstGeom prst="rect">
            <a:avLst/>
          </a:prstGeom>
        </p:spPr>
        <p:txBody>
          <a:bodyPr wrap="square">
            <a:spAutoFit/>
          </a:bodyPr>
          <a:lstStyle/>
          <a:p>
            <a:pPr marL="457200" indent="-457200">
              <a:buFont typeface="Wingdings" charset="2"/>
              <a:buChar char="l"/>
            </a:pPr>
            <a:r>
              <a:rPr lang="en-US" altLang="zh-CN" sz="2800" b="1" dirty="0">
                <a:solidFill>
                  <a:schemeClr val="tx1">
                    <a:lumMod val="75000"/>
                    <a:lumOff val="25000"/>
                  </a:schemeClr>
                </a:solidFill>
                <a:latin typeface="Times New Roman" charset="0"/>
                <a:ea typeface="Times New Roman" charset="0"/>
                <a:cs typeface="Times New Roman" charset="0"/>
              </a:rPr>
              <a:t>Euler’s formula </a:t>
            </a:r>
            <a:r>
              <a:rPr lang="en-US" altLang="zh-CN" sz="2800" b="1" dirty="0" smtClean="0">
                <a:solidFill>
                  <a:schemeClr val="tx1">
                    <a:lumMod val="75000"/>
                    <a:lumOff val="25000"/>
                  </a:schemeClr>
                </a:solidFill>
                <a:latin typeface="Times New Roman" charset="0"/>
                <a:ea typeface="Times New Roman" charset="0"/>
                <a:cs typeface="Times New Roman" charset="0"/>
              </a:rPr>
              <a:t>:</a:t>
            </a:r>
            <a:r>
              <a:rPr lang="en-US" altLang="zh-CN" sz="2400" dirty="0" smtClean="0">
                <a:solidFill>
                  <a:schemeClr val="tx1">
                    <a:lumMod val="75000"/>
                    <a:lumOff val="25000"/>
                  </a:schemeClr>
                </a:solidFill>
                <a:latin typeface="Times New Roman" charset="0"/>
                <a:ea typeface="Times New Roman" charset="0"/>
                <a:cs typeface="Times New Roman" charset="0"/>
              </a:rPr>
              <a:t>Any </a:t>
            </a:r>
            <a:r>
              <a:rPr lang="en-US" altLang="zh-CN" sz="2400" dirty="0">
                <a:solidFill>
                  <a:schemeClr val="tx1">
                    <a:lumMod val="75000"/>
                    <a:lumOff val="25000"/>
                  </a:schemeClr>
                </a:solidFill>
                <a:latin typeface="Times New Roman" charset="0"/>
                <a:ea typeface="Times New Roman" charset="0"/>
                <a:cs typeface="Times New Roman" charset="0"/>
              </a:rPr>
              <a:t>RF signal can be represented as a complex value on a constellation </a:t>
            </a:r>
            <a:r>
              <a:rPr lang="en-US" altLang="zh-CN" sz="2400" dirty="0" smtClean="0">
                <a:solidFill>
                  <a:schemeClr val="tx1">
                    <a:lumMod val="75000"/>
                    <a:lumOff val="25000"/>
                  </a:schemeClr>
                </a:solidFill>
                <a:latin typeface="Times New Roman" charset="0"/>
                <a:ea typeface="Times New Roman" charset="0"/>
                <a:cs typeface="Times New Roman" charset="0"/>
              </a:rPr>
              <a:t>diagram</a:t>
            </a:r>
            <a:endParaRPr lang="en-US" altLang="zh-CN" sz="2400" dirty="0">
              <a:solidFill>
                <a:schemeClr val="tx1">
                  <a:lumMod val="75000"/>
                  <a:lumOff val="25000"/>
                </a:schemeClr>
              </a:solidFill>
              <a:latin typeface="Times New Roman" charset="0"/>
              <a:ea typeface="Times New Roman" charset="0"/>
              <a:cs typeface="Times New Roman" charset="0"/>
            </a:endParaRPr>
          </a:p>
        </p:txBody>
      </p:sp>
      <p:pic>
        <p:nvPicPr>
          <p:cNvPr id="97" name="图片 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803" y="1915261"/>
            <a:ext cx="6541901" cy="1070027"/>
          </a:xfrm>
          <a:prstGeom prst="rect">
            <a:avLst/>
          </a:prstGeom>
        </p:spPr>
      </p:pic>
      <p:sp>
        <p:nvSpPr>
          <p:cNvPr id="2" name="椭圆 1"/>
          <p:cNvSpPr/>
          <p:nvPr/>
        </p:nvSpPr>
        <p:spPr>
          <a:xfrm>
            <a:off x="8623032" y="1459912"/>
            <a:ext cx="2579913" cy="2525486"/>
          </a:xfrm>
          <a:prstGeom prst="ellipse">
            <a:avLst/>
          </a:prstGeom>
          <a:noFill/>
          <a:ln w="444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 name="直线连接符 3"/>
          <p:cNvCxnSpPr/>
          <p:nvPr/>
        </p:nvCxnSpPr>
        <p:spPr>
          <a:xfrm>
            <a:off x="8316097" y="2722655"/>
            <a:ext cx="3221424"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0" name="直线连接符 99"/>
          <p:cNvCxnSpPr/>
          <p:nvPr/>
        </p:nvCxnSpPr>
        <p:spPr>
          <a:xfrm rot="5400000">
            <a:off x="8316097" y="2722655"/>
            <a:ext cx="3221424"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3" name="直线连接符 102"/>
          <p:cNvCxnSpPr/>
          <p:nvPr/>
        </p:nvCxnSpPr>
        <p:spPr>
          <a:xfrm flipV="1">
            <a:off x="9915903" y="2722655"/>
            <a:ext cx="832456" cy="5845"/>
          </a:xfrm>
          <a:prstGeom prst="line">
            <a:avLst/>
          </a:prstGeom>
          <a:ln w="76200">
            <a:solidFill>
              <a:srgbClr val="092793"/>
            </a:solidFill>
            <a:prstDash val="solid"/>
          </a:ln>
        </p:spPr>
        <p:style>
          <a:lnRef idx="1">
            <a:schemeClr val="accent1"/>
          </a:lnRef>
          <a:fillRef idx="0">
            <a:schemeClr val="accent1"/>
          </a:fillRef>
          <a:effectRef idx="0">
            <a:schemeClr val="accent1"/>
          </a:effectRef>
          <a:fontRef idx="minor">
            <a:schemeClr val="tx1"/>
          </a:fontRef>
        </p:style>
      </p:cxnSp>
      <p:cxnSp>
        <p:nvCxnSpPr>
          <p:cNvPr id="104" name="直线连接符 103"/>
          <p:cNvCxnSpPr/>
          <p:nvPr/>
        </p:nvCxnSpPr>
        <p:spPr>
          <a:xfrm flipV="1">
            <a:off x="9912988" y="1723422"/>
            <a:ext cx="791491" cy="1008001"/>
          </a:xfrm>
          <a:prstGeom prst="line">
            <a:avLst/>
          </a:prstGeom>
          <a:ln w="76200">
            <a:solidFill>
              <a:srgbClr val="009193"/>
            </a:solidFill>
            <a:prstDash val="solid"/>
          </a:ln>
        </p:spPr>
        <p:style>
          <a:lnRef idx="1">
            <a:schemeClr val="accent1"/>
          </a:lnRef>
          <a:fillRef idx="0">
            <a:schemeClr val="accent1"/>
          </a:fillRef>
          <a:effectRef idx="0">
            <a:schemeClr val="accent1"/>
          </a:effectRef>
          <a:fontRef idx="minor">
            <a:schemeClr val="tx1"/>
          </a:fontRef>
        </p:style>
      </p:cxnSp>
      <p:cxnSp>
        <p:nvCxnSpPr>
          <p:cNvPr id="105" name="直线连接符 104"/>
          <p:cNvCxnSpPr/>
          <p:nvPr/>
        </p:nvCxnSpPr>
        <p:spPr>
          <a:xfrm rot="16200000" flipV="1">
            <a:off x="10203402" y="2224500"/>
            <a:ext cx="1008000" cy="5845"/>
          </a:xfrm>
          <a:prstGeom prst="line">
            <a:avLst/>
          </a:prstGeom>
          <a:ln w="76200">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文本框 107"/>
              <p:cNvSpPr txBox="1"/>
              <p:nvPr/>
            </p:nvSpPr>
            <p:spPr>
              <a:xfrm>
                <a:off x="11556809" y="2551611"/>
                <a:ext cx="4953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rgbClr val="092793"/>
                          </a:solidFill>
                          <a:latin typeface="Cambria Math" charset="0"/>
                          <a:ea typeface="Times New Roman" charset="0"/>
                          <a:cs typeface="Times New Roman" charset="0"/>
                        </a:rPr>
                        <m:t>𝑰</m:t>
                      </m:r>
                      <m:r>
                        <a:rPr kumimoji="1" lang="en-US" altLang="zh-CN" sz="2000" b="1" i="1" smtClean="0">
                          <a:solidFill>
                            <a:srgbClr val="092793"/>
                          </a:solidFill>
                          <a:latin typeface="Cambria Math" charset="0"/>
                          <a:ea typeface="Times New Roman" charset="0"/>
                          <a:cs typeface="Times New Roman" charset="0"/>
                        </a:rPr>
                        <m:t>(</m:t>
                      </m:r>
                      <m:r>
                        <a:rPr kumimoji="1" lang="en-US" altLang="zh-CN" sz="2000" b="1" i="1" smtClean="0">
                          <a:solidFill>
                            <a:srgbClr val="092793"/>
                          </a:solidFill>
                          <a:latin typeface="Cambria Math" charset="0"/>
                          <a:ea typeface="Times New Roman" charset="0"/>
                          <a:cs typeface="Times New Roman" charset="0"/>
                        </a:rPr>
                        <m:t>𝒕</m:t>
                      </m:r>
                      <m:r>
                        <a:rPr kumimoji="1" lang="en-US" altLang="zh-CN" sz="2000" b="1" i="1" smtClean="0">
                          <a:solidFill>
                            <a:srgbClr val="092793"/>
                          </a:solidFill>
                          <a:latin typeface="Cambria Math" charset="0"/>
                          <a:ea typeface="Times New Roman" charset="0"/>
                          <a:cs typeface="Times New Roman" charset="0"/>
                        </a:rPr>
                        <m:t>)</m:t>
                      </m:r>
                    </m:oMath>
                  </m:oMathPara>
                </a14:m>
                <a:endParaRPr kumimoji="1" lang="zh-CN" altLang="en-US" sz="2000" b="1" dirty="0">
                  <a:solidFill>
                    <a:srgbClr val="092793"/>
                  </a:solidFill>
                  <a:latin typeface="Times New Roman" charset="0"/>
                  <a:ea typeface="Times New Roman" charset="0"/>
                  <a:cs typeface="Times New Roman" charset="0"/>
                </a:endParaRPr>
              </a:p>
            </p:txBody>
          </p:sp>
        </mc:Choice>
        <mc:Fallback xmlns="">
          <p:sp>
            <p:nvSpPr>
              <p:cNvPr id="108" name="文本框 107"/>
              <p:cNvSpPr txBox="1">
                <a:spLocks noRot="1" noChangeAspect="1" noMove="1" noResize="1" noEditPoints="1" noAdjustHandles="1" noChangeArrowheads="1" noChangeShapeType="1" noTextEdit="1"/>
              </p:cNvSpPr>
              <p:nvPr/>
            </p:nvSpPr>
            <p:spPr>
              <a:xfrm>
                <a:off x="11556809" y="2551611"/>
                <a:ext cx="495327" cy="307777"/>
              </a:xfrm>
              <a:prstGeom prst="rect">
                <a:avLst/>
              </a:prstGeom>
              <a:blipFill rotWithShape="0">
                <a:blip r:embed="rId4"/>
                <a:stretch>
                  <a:fillRect l="-11111" t="-2000" r="-18519" b="-3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文本框 108"/>
              <p:cNvSpPr txBox="1"/>
              <p:nvPr/>
            </p:nvSpPr>
            <p:spPr>
              <a:xfrm>
                <a:off x="9342319" y="1067474"/>
                <a:ext cx="57066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accent2">
                              <a:lumMod val="75000"/>
                            </a:schemeClr>
                          </a:solidFill>
                          <a:latin typeface="Cambria Math" charset="0"/>
                          <a:ea typeface="Times New Roman" charset="0"/>
                          <a:cs typeface="Times New Roman" charset="0"/>
                        </a:rPr>
                        <m:t>𝑸</m:t>
                      </m:r>
                      <m:r>
                        <a:rPr kumimoji="1" lang="en-US" altLang="zh-CN" sz="2000" b="1" i="1" smtClean="0">
                          <a:solidFill>
                            <a:schemeClr val="accent2">
                              <a:lumMod val="75000"/>
                            </a:schemeClr>
                          </a:solidFill>
                          <a:latin typeface="Cambria Math" charset="0"/>
                          <a:ea typeface="Times New Roman" charset="0"/>
                          <a:cs typeface="Times New Roman" charset="0"/>
                        </a:rPr>
                        <m:t>(</m:t>
                      </m:r>
                      <m:r>
                        <a:rPr kumimoji="1" lang="en-US" altLang="zh-CN" sz="2000" b="1" i="1" smtClean="0">
                          <a:solidFill>
                            <a:schemeClr val="accent2">
                              <a:lumMod val="75000"/>
                            </a:schemeClr>
                          </a:solidFill>
                          <a:latin typeface="Cambria Math" charset="0"/>
                          <a:ea typeface="Times New Roman" charset="0"/>
                          <a:cs typeface="Times New Roman" charset="0"/>
                        </a:rPr>
                        <m:t>𝒕</m:t>
                      </m:r>
                      <m:r>
                        <a:rPr kumimoji="1" lang="en-US" altLang="zh-CN" sz="2000" b="1" i="1" smtClean="0">
                          <a:solidFill>
                            <a:schemeClr val="accent2">
                              <a:lumMod val="75000"/>
                            </a:schemeClr>
                          </a:solidFill>
                          <a:latin typeface="Cambria Math" charset="0"/>
                          <a:ea typeface="Times New Roman" charset="0"/>
                          <a:cs typeface="Times New Roman" charset="0"/>
                        </a:rPr>
                        <m:t>)</m:t>
                      </m:r>
                    </m:oMath>
                  </m:oMathPara>
                </a14:m>
                <a:endParaRPr kumimoji="1" lang="zh-CN" altLang="en-US" sz="2000" b="1" dirty="0">
                  <a:solidFill>
                    <a:schemeClr val="accent2">
                      <a:lumMod val="75000"/>
                    </a:schemeClr>
                  </a:solidFill>
                  <a:latin typeface="Times New Roman" charset="0"/>
                  <a:ea typeface="Times New Roman" charset="0"/>
                  <a:cs typeface="Times New Roman" charset="0"/>
                </a:endParaRPr>
              </a:p>
            </p:txBody>
          </p:sp>
        </mc:Choice>
        <mc:Fallback xmlns="">
          <p:sp>
            <p:nvSpPr>
              <p:cNvPr id="109" name="文本框 108"/>
              <p:cNvSpPr txBox="1">
                <a:spLocks noRot="1" noChangeAspect="1" noMove="1" noResize="1" noEditPoints="1" noAdjustHandles="1" noChangeArrowheads="1" noChangeShapeType="1" noTextEdit="1"/>
              </p:cNvSpPr>
              <p:nvPr/>
            </p:nvSpPr>
            <p:spPr>
              <a:xfrm>
                <a:off x="9342319" y="1067474"/>
                <a:ext cx="570669" cy="307777"/>
              </a:xfrm>
              <a:prstGeom prst="rect">
                <a:avLst/>
              </a:prstGeom>
              <a:blipFill rotWithShape="0">
                <a:blip r:embed="rId5"/>
                <a:stretch>
                  <a:fillRect l="-13978" r="-17204" b="-352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文本框 109"/>
              <p:cNvSpPr txBox="1"/>
              <p:nvPr/>
            </p:nvSpPr>
            <p:spPr>
              <a:xfrm>
                <a:off x="10075824" y="1915261"/>
                <a:ext cx="23403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rgbClr val="009193"/>
                          </a:solidFill>
                          <a:latin typeface="Cambria Math" charset="0"/>
                          <a:ea typeface="Times New Roman" charset="0"/>
                          <a:cs typeface="Times New Roman" charset="0"/>
                        </a:rPr>
                        <m:t>𝑨</m:t>
                      </m:r>
                    </m:oMath>
                  </m:oMathPara>
                </a14:m>
                <a:endParaRPr kumimoji="1" lang="zh-CN" altLang="en-US" sz="2000" b="1" dirty="0">
                  <a:solidFill>
                    <a:srgbClr val="009193"/>
                  </a:solidFill>
                  <a:latin typeface="Times New Roman" charset="0"/>
                  <a:ea typeface="Times New Roman" charset="0"/>
                  <a:cs typeface="Times New Roman" charset="0"/>
                </a:endParaRPr>
              </a:p>
            </p:txBody>
          </p:sp>
        </mc:Choice>
        <mc:Fallback xmlns="">
          <p:sp>
            <p:nvSpPr>
              <p:cNvPr id="110" name="文本框 109"/>
              <p:cNvSpPr txBox="1">
                <a:spLocks noRot="1" noChangeAspect="1" noMove="1" noResize="1" noEditPoints="1" noAdjustHandles="1" noChangeArrowheads="1" noChangeShapeType="1" noTextEdit="1"/>
              </p:cNvSpPr>
              <p:nvPr/>
            </p:nvSpPr>
            <p:spPr>
              <a:xfrm>
                <a:off x="10075824" y="1915261"/>
                <a:ext cx="234038" cy="307777"/>
              </a:xfrm>
              <a:prstGeom prst="rect">
                <a:avLst/>
              </a:prstGeom>
              <a:blipFill rotWithShape="0">
                <a:blip r:embed="rId6"/>
                <a:stretch>
                  <a:fillRect l="-26316" r="-23684" b="-78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文本框 110"/>
              <p:cNvSpPr txBox="1"/>
              <p:nvPr/>
            </p:nvSpPr>
            <p:spPr>
              <a:xfrm>
                <a:off x="10282751" y="2332659"/>
                <a:ext cx="22442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tx1">
                              <a:lumMod val="85000"/>
                              <a:lumOff val="15000"/>
                            </a:schemeClr>
                          </a:solidFill>
                          <a:latin typeface="Cambria Math" charset="0"/>
                          <a:ea typeface="Cambria Math" charset="0"/>
                          <a:cs typeface="Cambria Math" charset="0"/>
                        </a:rPr>
                        <m:t>∅</m:t>
                      </m:r>
                    </m:oMath>
                  </m:oMathPara>
                </a14:m>
                <a:endParaRPr kumimoji="1" lang="zh-CN" altLang="en-US" sz="2000" b="1" dirty="0">
                  <a:solidFill>
                    <a:schemeClr val="tx1">
                      <a:lumMod val="85000"/>
                      <a:lumOff val="15000"/>
                    </a:schemeClr>
                  </a:solidFill>
                  <a:latin typeface="Times New Roman" charset="0"/>
                  <a:ea typeface="Times New Roman" charset="0"/>
                  <a:cs typeface="Times New Roman" charset="0"/>
                </a:endParaRPr>
              </a:p>
            </p:txBody>
          </p:sp>
        </mc:Choice>
        <mc:Fallback xmlns="">
          <p:sp>
            <p:nvSpPr>
              <p:cNvPr id="111" name="文本框 110"/>
              <p:cNvSpPr txBox="1">
                <a:spLocks noRot="1" noChangeAspect="1" noMove="1" noResize="1" noEditPoints="1" noAdjustHandles="1" noChangeArrowheads="1" noChangeShapeType="1" noTextEdit="1"/>
              </p:cNvSpPr>
              <p:nvPr/>
            </p:nvSpPr>
            <p:spPr>
              <a:xfrm>
                <a:off x="10282751" y="2332659"/>
                <a:ext cx="224420" cy="307777"/>
              </a:xfrm>
              <a:prstGeom prst="rect">
                <a:avLst/>
              </a:prstGeom>
              <a:blipFill rotWithShape="0">
                <a:blip r:embed="rId7"/>
                <a:stretch>
                  <a:fillRect l="-32432" r="-2973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2" name="文本框 111"/>
              <p:cNvSpPr txBox="1"/>
              <p:nvPr/>
            </p:nvSpPr>
            <p:spPr>
              <a:xfrm>
                <a:off x="10722057" y="1415645"/>
                <a:ext cx="52899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tx1"/>
                          </a:solidFill>
                          <a:latin typeface="Cambria Math" charset="0"/>
                          <a:ea typeface="Times New Roman" charset="0"/>
                          <a:cs typeface="Times New Roman" charset="0"/>
                        </a:rPr>
                        <m:t>𝑺</m:t>
                      </m:r>
                      <m:r>
                        <a:rPr kumimoji="1" lang="en-US" altLang="zh-CN" sz="2000" b="1" i="1" smtClean="0">
                          <a:solidFill>
                            <a:schemeClr val="tx1"/>
                          </a:solidFill>
                          <a:latin typeface="Cambria Math" charset="0"/>
                          <a:ea typeface="Times New Roman" charset="0"/>
                          <a:cs typeface="Times New Roman" charset="0"/>
                        </a:rPr>
                        <m:t>(</m:t>
                      </m:r>
                      <m:r>
                        <a:rPr kumimoji="1" lang="en-US" altLang="zh-CN" sz="2000" b="1" i="1" smtClean="0">
                          <a:solidFill>
                            <a:schemeClr val="tx1"/>
                          </a:solidFill>
                          <a:latin typeface="Cambria Math" charset="0"/>
                          <a:ea typeface="Times New Roman" charset="0"/>
                          <a:cs typeface="Times New Roman" charset="0"/>
                        </a:rPr>
                        <m:t>𝒕</m:t>
                      </m:r>
                      <m:r>
                        <a:rPr kumimoji="1" lang="en-US" altLang="zh-CN" sz="2000" b="1" i="1" smtClean="0">
                          <a:solidFill>
                            <a:schemeClr val="tx1"/>
                          </a:solidFill>
                          <a:latin typeface="Cambria Math" charset="0"/>
                          <a:ea typeface="Times New Roman" charset="0"/>
                          <a:cs typeface="Times New Roman" charset="0"/>
                        </a:rPr>
                        <m:t>)</m:t>
                      </m:r>
                    </m:oMath>
                  </m:oMathPara>
                </a14:m>
                <a:endParaRPr kumimoji="1" lang="zh-CN" altLang="en-US" sz="2000" b="1" dirty="0">
                  <a:solidFill>
                    <a:schemeClr val="tx1"/>
                  </a:solidFill>
                  <a:latin typeface="Times New Roman" charset="0"/>
                  <a:ea typeface="Times New Roman" charset="0"/>
                  <a:cs typeface="Times New Roman" charset="0"/>
                </a:endParaRPr>
              </a:p>
            </p:txBody>
          </p:sp>
        </mc:Choice>
        <mc:Fallback xmlns="">
          <p:sp>
            <p:nvSpPr>
              <p:cNvPr id="112" name="文本框 111"/>
              <p:cNvSpPr txBox="1">
                <a:spLocks noRot="1" noChangeAspect="1" noMove="1" noResize="1" noEditPoints="1" noAdjustHandles="1" noChangeArrowheads="1" noChangeShapeType="1" noTextEdit="1"/>
              </p:cNvSpPr>
              <p:nvPr/>
            </p:nvSpPr>
            <p:spPr>
              <a:xfrm>
                <a:off x="10722057" y="1415645"/>
                <a:ext cx="528991" cy="307777"/>
              </a:xfrm>
              <a:prstGeom prst="rect">
                <a:avLst/>
              </a:prstGeom>
              <a:blipFill rotWithShape="0">
                <a:blip r:embed="rId8"/>
                <a:stretch>
                  <a:fillRect l="-10345" r="-17241" b="-35294"/>
                </a:stretch>
              </a:blipFill>
            </p:spPr>
            <p:txBody>
              <a:bodyPr/>
              <a:lstStyle/>
              <a:p>
                <a:r>
                  <a:rPr lang="zh-CN" altLang="en-US">
                    <a:noFill/>
                  </a:rPr>
                  <a:t> </a:t>
                </a:r>
              </a:p>
            </p:txBody>
          </p:sp>
        </mc:Fallback>
      </mc:AlternateContent>
      <p:sp>
        <p:nvSpPr>
          <p:cNvPr id="123" name="椭圆 122"/>
          <p:cNvSpPr>
            <a:spLocks noChangeAspect="1"/>
          </p:cNvSpPr>
          <p:nvPr/>
        </p:nvSpPr>
        <p:spPr>
          <a:xfrm>
            <a:off x="10630679" y="1662938"/>
            <a:ext cx="147600" cy="147600"/>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 name="组 2"/>
          <p:cNvGrpSpPr/>
          <p:nvPr/>
        </p:nvGrpSpPr>
        <p:grpSpPr>
          <a:xfrm>
            <a:off x="8047766" y="4104160"/>
            <a:ext cx="4056115" cy="2277702"/>
            <a:chOff x="8091935" y="4296375"/>
            <a:chExt cx="4056115" cy="2277702"/>
          </a:xfrm>
        </p:grpSpPr>
        <p:grpSp>
          <p:nvGrpSpPr>
            <p:cNvPr id="126" name="组 125"/>
            <p:cNvGrpSpPr/>
            <p:nvPr/>
          </p:nvGrpSpPr>
          <p:grpSpPr>
            <a:xfrm>
              <a:off x="8513521" y="4587941"/>
              <a:ext cx="3024000" cy="1986136"/>
              <a:chOff x="8473661" y="4721845"/>
              <a:chExt cx="3024000" cy="1607191"/>
            </a:xfrm>
          </p:grpSpPr>
          <p:cxnSp>
            <p:nvCxnSpPr>
              <p:cNvPr id="116" name="直线连接符 115"/>
              <p:cNvCxnSpPr/>
              <p:nvPr/>
            </p:nvCxnSpPr>
            <p:spPr>
              <a:xfrm>
                <a:off x="8473661" y="5081845"/>
                <a:ext cx="3024000"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7" name="直线连接符 116"/>
              <p:cNvCxnSpPr/>
              <p:nvPr/>
            </p:nvCxnSpPr>
            <p:spPr>
              <a:xfrm rot="16200000" flipV="1">
                <a:off x="8122974" y="5081845"/>
                <a:ext cx="720000"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8" name="直线连接符 117"/>
              <p:cNvCxnSpPr/>
              <p:nvPr/>
            </p:nvCxnSpPr>
            <p:spPr>
              <a:xfrm>
                <a:off x="8473661" y="5975209"/>
                <a:ext cx="3024000"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9" name="直线连接符 118"/>
              <p:cNvCxnSpPr/>
              <p:nvPr/>
            </p:nvCxnSpPr>
            <p:spPr>
              <a:xfrm rot="16200000" flipV="1">
                <a:off x="8113661" y="5969036"/>
                <a:ext cx="720000"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3" name="任意形状 112"/>
              <p:cNvSpPr/>
              <p:nvPr/>
            </p:nvSpPr>
            <p:spPr>
              <a:xfrm>
                <a:off x="8481244" y="4771511"/>
                <a:ext cx="2909455" cy="585559"/>
              </a:xfrm>
              <a:custGeom>
                <a:avLst/>
                <a:gdLst>
                  <a:gd name="connsiteX0" fmla="*/ 0 w 2909455"/>
                  <a:gd name="connsiteY0" fmla="*/ 299315 h 585559"/>
                  <a:gd name="connsiteX1" fmla="*/ 374073 w 2909455"/>
                  <a:gd name="connsiteY1" fmla="*/ 83184 h 585559"/>
                  <a:gd name="connsiteX2" fmla="*/ 698269 w 2909455"/>
                  <a:gd name="connsiteY2" fmla="*/ 57 h 585559"/>
                  <a:gd name="connsiteX3" fmla="*/ 1030778 w 2909455"/>
                  <a:gd name="connsiteY3" fmla="*/ 74871 h 585559"/>
                  <a:gd name="connsiteX4" fmla="*/ 1438102 w 2909455"/>
                  <a:gd name="connsiteY4" fmla="*/ 315941 h 585559"/>
                  <a:gd name="connsiteX5" fmla="*/ 1936865 w 2909455"/>
                  <a:gd name="connsiteY5" fmla="*/ 565322 h 585559"/>
                  <a:gd name="connsiteX6" fmla="*/ 2518756 w 2909455"/>
                  <a:gd name="connsiteY6" fmla="*/ 540384 h 585559"/>
                  <a:gd name="connsiteX7" fmla="*/ 2909455 w 2909455"/>
                  <a:gd name="connsiteY7" fmla="*/ 299315 h 58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55" h="585559">
                    <a:moveTo>
                      <a:pt x="0" y="299315"/>
                    </a:moveTo>
                    <a:cubicBezTo>
                      <a:pt x="128847" y="216187"/>
                      <a:pt x="257695" y="133060"/>
                      <a:pt x="374073" y="83184"/>
                    </a:cubicBezTo>
                    <a:cubicBezTo>
                      <a:pt x="490451" y="33308"/>
                      <a:pt x="588818" y="1442"/>
                      <a:pt x="698269" y="57"/>
                    </a:cubicBezTo>
                    <a:cubicBezTo>
                      <a:pt x="807720" y="-1328"/>
                      <a:pt x="907473" y="22224"/>
                      <a:pt x="1030778" y="74871"/>
                    </a:cubicBezTo>
                    <a:cubicBezTo>
                      <a:pt x="1154083" y="127518"/>
                      <a:pt x="1287088" y="234199"/>
                      <a:pt x="1438102" y="315941"/>
                    </a:cubicBezTo>
                    <a:cubicBezTo>
                      <a:pt x="1589116" y="397683"/>
                      <a:pt x="1756756" y="527915"/>
                      <a:pt x="1936865" y="565322"/>
                    </a:cubicBezTo>
                    <a:cubicBezTo>
                      <a:pt x="2116974" y="602729"/>
                      <a:pt x="2356658" y="584718"/>
                      <a:pt x="2518756" y="540384"/>
                    </a:cubicBezTo>
                    <a:cubicBezTo>
                      <a:pt x="2680854" y="496050"/>
                      <a:pt x="2909455" y="299315"/>
                      <a:pt x="2909455" y="299315"/>
                    </a:cubicBezTo>
                  </a:path>
                </a:pathLst>
              </a:custGeom>
              <a:noFill/>
              <a:ln w="76200">
                <a:solidFill>
                  <a:srgbClr val="0927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5" name="任意形状 114"/>
              <p:cNvSpPr/>
              <p:nvPr/>
            </p:nvSpPr>
            <p:spPr>
              <a:xfrm>
                <a:off x="8473661" y="5671761"/>
                <a:ext cx="2876884" cy="594551"/>
              </a:xfrm>
              <a:custGeom>
                <a:avLst/>
                <a:gdLst>
                  <a:gd name="connsiteX0" fmla="*/ 0 w 2876884"/>
                  <a:gd name="connsiteY0" fmla="*/ 0 h 594551"/>
                  <a:gd name="connsiteX1" fmla="*/ 390358 w 2876884"/>
                  <a:gd name="connsiteY1" fmla="*/ 112294 h 594551"/>
                  <a:gd name="connsiteX2" fmla="*/ 764673 w 2876884"/>
                  <a:gd name="connsiteY2" fmla="*/ 326189 h 594551"/>
                  <a:gd name="connsiteX3" fmla="*/ 1122947 w 2876884"/>
                  <a:gd name="connsiteY3" fmla="*/ 524042 h 594551"/>
                  <a:gd name="connsiteX4" fmla="*/ 1443789 w 2876884"/>
                  <a:gd name="connsiteY4" fmla="*/ 593558 h 594551"/>
                  <a:gd name="connsiteX5" fmla="*/ 1909010 w 2876884"/>
                  <a:gd name="connsiteY5" fmla="*/ 481263 h 594551"/>
                  <a:gd name="connsiteX6" fmla="*/ 2192421 w 2876884"/>
                  <a:gd name="connsiteY6" fmla="*/ 315494 h 594551"/>
                  <a:gd name="connsiteX7" fmla="*/ 2540000 w 2876884"/>
                  <a:gd name="connsiteY7" fmla="*/ 96252 h 594551"/>
                  <a:gd name="connsiteX8" fmla="*/ 2876884 w 2876884"/>
                  <a:gd name="connsiteY8" fmla="*/ 0 h 59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6884" h="594551">
                    <a:moveTo>
                      <a:pt x="0" y="0"/>
                    </a:moveTo>
                    <a:cubicBezTo>
                      <a:pt x="131456" y="28964"/>
                      <a:pt x="262913" y="57929"/>
                      <a:pt x="390358" y="112294"/>
                    </a:cubicBezTo>
                    <a:cubicBezTo>
                      <a:pt x="517804" y="166659"/>
                      <a:pt x="764673" y="326189"/>
                      <a:pt x="764673" y="326189"/>
                    </a:cubicBezTo>
                    <a:cubicBezTo>
                      <a:pt x="886771" y="394814"/>
                      <a:pt x="1009761" y="479480"/>
                      <a:pt x="1122947" y="524042"/>
                    </a:cubicBezTo>
                    <a:cubicBezTo>
                      <a:pt x="1236133" y="568604"/>
                      <a:pt x="1312778" y="600688"/>
                      <a:pt x="1443789" y="593558"/>
                    </a:cubicBezTo>
                    <a:cubicBezTo>
                      <a:pt x="1574800" y="586428"/>
                      <a:pt x="1784238" y="527607"/>
                      <a:pt x="1909010" y="481263"/>
                    </a:cubicBezTo>
                    <a:cubicBezTo>
                      <a:pt x="2033782" y="434919"/>
                      <a:pt x="2087256" y="379662"/>
                      <a:pt x="2192421" y="315494"/>
                    </a:cubicBezTo>
                    <a:cubicBezTo>
                      <a:pt x="2297586" y="251326"/>
                      <a:pt x="2425923" y="148834"/>
                      <a:pt x="2540000" y="96252"/>
                    </a:cubicBezTo>
                    <a:cubicBezTo>
                      <a:pt x="2654077" y="43670"/>
                      <a:pt x="2876884" y="0"/>
                      <a:pt x="2876884" y="0"/>
                    </a:cubicBez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mc:AlternateContent xmlns:mc="http://schemas.openxmlformats.org/markup-compatibility/2006" xmlns:a14="http://schemas.microsoft.com/office/drawing/2010/main">
          <mc:Choice Requires="a14">
            <p:sp>
              <p:nvSpPr>
                <p:cNvPr id="120" name="文本框 119"/>
                <p:cNvSpPr txBox="1"/>
                <p:nvPr/>
              </p:nvSpPr>
              <p:spPr>
                <a:xfrm>
                  <a:off x="11596668" y="4884242"/>
                  <a:ext cx="49532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rgbClr val="092793"/>
                            </a:solidFill>
                            <a:latin typeface="Cambria Math" charset="0"/>
                            <a:ea typeface="Times New Roman" charset="0"/>
                            <a:cs typeface="Times New Roman" charset="0"/>
                          </a:rPr>
                          <m:t>𝑰</m:t>
                        </m:r>
                        <m:r>
                          <a:rPr kumimoji="1" lang="en-US" altLang="zh-CN" sz="2000" b="1" i="1" smtClean="0">
                            <a:solidFill>
                              <a:srgbClr val="092793"/>
                            </a:solidFill>
                            <a:latin typeface="Cambria Math" charset="0"/>
                            <a:ea typeface="Times New Roman" charset="0"/>
                            <a:cs typeface="Times New Roman" charset="0"/>
                          </a:rPr>
                          <m:t>(</m:t>
                        </m:r>
                        <m:r>
                          <a:rPr kumimoji="1" lang="en-US" altLang="zh-CN" sz="2000" b="1" i="1" smtClean="0">
                            <a:solidFill>
                              <a:srgbClr val="092793"/>
                            </a:solidFill>
                            <a:latin typeface="Cambria Math" charset="0"/>
                            <a:ea typeface="Times New Roman" charset="0"/>
                            <a:cs typeface="Times New Roman" charset="0"/>
                          </a:rPr>
                          <m:t>𝒕</m:t>
                        </m:r>
                        <m:r>
                          <a:rPr kumimoji="1" lang="en-US" altLang="zh-CN" sz="2000" b="1" i="1" smtClean="0">
                            <a:solidFill>
                              <a:srgbClr val="092793"/>
                            </a:solidFill>
                            <a:latin typeface="Cambria Math" charset="0"/>
                            <a:ea typeface="Times New Roman" charset="0"/>
                            <a:cs typeface="Times New Roman" charset="0"/>
                          </a:rPr>
                          <m:t>)</m:t>
                        </m:r>
                      </m:oMath>
                    </m:oMathPara>
                  </a14:m>
                  <a:endParaRPr kumimoji="1" lang="zh-CN" altLang="en-US" sz="2000" b="1" dirty="0">
                    <a:solidFill>
                      <a:srgbClr val="092793"/>
                    </a:solidFill>
                    <a:latin typeface="Times New Roman" charset="0"/>
                    <a:ea typeface="Times New Roman" charset="0"/>
                    <a:cs typeface="Times New Roman" charset="0"/>
                  </a:endParaRPr>
                </a:p>
              </p:txBody>
            </p:sp>
          </mc:Choice>
          <mc:Fallback xmlns="">
            <p:sp>
              <p:nvSpPr>
                <p:cNvPr id="120" name="文本框 119"/>
                <p:cNvSpPr txBox="1">
                  <a:spLocks noRot="1" noChangeAspect="1" noMove="1" noResize="1" noEditPoints="1" noAdjustHandles="1" noChangeArrowheads="1" noChangeShapeType="1" noTextEdit="1"/>
                </p:cNvSpPr>
                <p:nvPr/>
              </p:nvSpPr>
              <p:spPr>
                <a:xfrm>
                  <a:off x="11596668" y="4884242"/>
                  <a:ext cx="495327" cy="307777"/>
                </a:xfrm>
                <a:prstGeom prst="rect">
                  <a:avLst/>
                </a:prstGeom>
                <a:blipFill rotWithShape="0">
                  <a:blip r:embed="rId9"/>
                  <a:stretch>
                    <a:fillRect l="-9756" r="-17073" b="-352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1" name="文本框 120"/>
                <p:cNvSpPr txBox="1"/>
                <p:nvPr/>
              </p:nvSpPr>
              <p:spPr>
                <a:xfrm>
                  <a:off x="11577381" y="5927378"/>
                  <a:ext cx="57066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accent2">
                                <a:lumMod val="75000"/>
                              </a:schemeClr>
                            </a:solidFill>
                            <a:latin typeface="Cambria Math" charset="0"/>
                            <a:ea typeface="Times New Roman" charset="0"/>
                            <a:cs typeface="Times New Roman" charset="0"/>
                          </a:rPr>
                          <m:t>𝑸</m:t>
                        </m:r>
                        <m:r>
                          <a:rPr kumimoji="1" lang="en-US" altLang="zh-CN" sz="2000" b="1" i="1" smtClean="0">
                            <a:solidFill>
                              <a:schemeClr val="accent2">
                                <a:lumMod val="75000"/>
                              </a:schemeClr>
                            </a:solidFill>
                            <a:latin typeface="Cambria Math" charset="0"/>
                            <a:ea typeface="Times New Roman" charset="0"/>
                            <a:cs typeface="Times New Roman" charset="0"/>
                          </a:rPr>
                          <m:t>(</m:t>
                        </m:r>
                        <m:r>
                          <a:rPr kumimoji="1" lang="en-US" altLang="zh-CN" sz="2000" b="1" i="1" smtClean="0">
                            <a:solidFill>
                              <a:schemeClr val="accent2">
                                <a:lumMod val="75000"/>
                              </a:schemeClr>
                            </a:solidFill>
                            <a:latin typeface="Cambria Math" charset="0"/>
                            <a:ea typeface="Times New Roman" charset="0"/>
                            <a:cs typeface="Times New Roman" charset="0"/>
                          </a:rPr>
                          <m:t>𝒕</m:t>
                        </m:r>
                        <m:r>
                          <a:rPr kumimoji="1" lang="en-US" altLang="zh-CN" sz="2000" b="1" i="1" smtClean="0">
                            <a:solidFill>
                              <a:schemeClr val="accent2">
                                <a:lumMod val="75000"/>
                              </a:schemeClr>
                            </a:solidFill>
                            <a:latin typeface="Cambria Math" charset="0"/>
                            <a:ea typeface="Times New Roman" charset="0"/>
                            <a:cs typeface="Times New Roman" charset="0"/>
                          </a:rPr>
                          <m:t>)</m:t>
                        </m:r>
                      </m:oMath>
                    </m:oMathPara>
                  </a14:m>
                  <a:endParaRPr kumimoji="1" lang="zh-CN" altLang="en-US" sz="2000" b="1" dirty="0">
                    <a:solidFill>
                      <a:schemeClr val="accent2">
                        <a:lumMod val="75000"/>
                      </a:schemeClr>
                    </a:solidFill>
                    <a:latin typeface="Times New Roman" charset="0"/>
                    <a:ea typeface="Times New Roman" charset="0"/>
                    <a:cs typeface="Times New Roman" charset="0"/>
                  </a:endParaRPr>
                </a:p>
              </p:txBody>
            </p:sp>
          </mc:Choice>
          <mc:Fallback xmlns="">
            <p:sp>
              <p:nvSpPr>
                <p:cNvPr id="121" name="文本框 120"/>
                <p:cNvSpPr txBox="1">
                  <a:spLocks noRot="1" noChangeAspect="1" noMove="1" noResize="1" noEditPoints="1" noAdjustHandles="1" noChangeArrowheads="1" noChangeShapeType="1" noTextEdit="1"/>
                </p:cNvSpPr>
                <p:nvPr/>
              </p:nvSpPr>
              <p:spPr>
                <a:xfrm>
                  <a:off x="11577381" y="5927378"/>
                  <a:ext cx="570669" cy="307777"/>
                </a:xfrm>
                <a:prstGeom prst="rect">
                  <a:avLst/>
                </a:prstGeom>
                <a:blipFill rotWithShape="0">
                  <a:blip r:embed="rId10"/>
                  <a:stretch>
                    <a:fillRect l="-12766" r="-15957" b="-352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2" name="文本框 121"/>
                <p:cNvSpPr txBox="1"/>
                <p:nvPr/>
              </p:nvSpPr>
              <p:spPr>
                <a:xfrm>
                  <a:off x="8513521" y="4296375"/>
                  <a:ext cx="52899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tx1"/>
                            </a:solidFill>
                            <a:latin typeface="Cambria Math" charset="0"/>
                            <a:ea typeface="Times New Roman" charset="0"/>
                            <a:cs typeface="Times New Roman" charset="0"/>
                          </a:rPr>
                          <m:t>𝑺</m:t>
                        </m:r>
                        <m:r>
                          <a:rPr kumimoji="1" lang="en-US" altLang="zh-CN" sz="2000" b="1" i="1" smtClean="0">
                            <a:solidFill>
                              <a:schemeClr val="tx1"/>
                            </a:solidFill>
                            <a:latin typeface="Cambria Math" charset="0"/>
                            <a:ea typeface="Times New Roman" charset="0"/>
                            <a:cs typeface="Times New Roman" charset="0"/>
                          </a:rPr>
                          <m:t>(</m:t>
                        </m:r>
                        <m:r>
                          <a:rPr kumimoji="1" lang="en-US" altLang="zh-CN" sz="2000" b="1" i="1" smtClean="0">
                            <a:solidFill>
                              <a:schemeClr val="tx1"/>
                            </a:solidFill>
                            <a:latin typeface="Cambria Math" charset="0"/>
                            <a:ea typeface="Times New Roman" charset="0"/>
                            <a:cs typeface="Times New Roman" charset="0"/>
                          </a:rPr>
                          <m:t>𝒕</m:t>
                        </m:r>
                        <m:r>
                          <a:rPr kumimoji="1" lang="en-US" altLang="zh-CN" sz="2000" b="1" i="1" smtClean="0">
                            <a:solidFill>
                              <a:schemeClr val="tx1"/>
                            </a:solidFill>
                            <a:latin typeface="Cambria Math" charset="0"/>
                            <a:ea typeface="Times New Roman" charset="0"/>
                            <a:cs typeface="Times New Roman" charset="0"/>
                          </a:rPr>
                          <m:t>)</m:t>
                        </m:r>
                      </m:oMath>
                    </m:oMathPara>
                  </a14:m>
                  <a:endParaRPr kumimoji="1" lang="zh-CN" altLang="en-US" sz="2000" b="1" dirty="0">
                    <a:solidFill>
                      <a:schemeClr val="tx1"/>
                    </a:solidFill>
                    <a:latin typeface="Times New Roman" charset="0"/>
                    <a:ea typeface="Times New Roman" charset="0"/>
                    <a:cs typeface="Times New Roman" charset="0"/>
                  </a:endParaRPr>
                </a:p>
              </p:txBody>
            </p:sp>
          </mc:Choice>
          <mc:Fallback xmlns="">
            <p:sp>
              <p:nvSpPr>
                <p:cNvPr id="122" name="文本框 121"/>
                <p:cNvSpPr txBox="1">
                  <a:spLocks noRot="1" noChangeAspect="1" noMove="1" noResize="1" noEditPoints="1" noAdjustHandles="1" noChangeArrowheads="1" noChangeShapeType="1" noTextEdit="1"/>
                </p:cNvSpPr>
                <p:nvPr/>
              </p:nvSpPr>
              <p:spPr>
                <a:xfrm>
                  <a:off x="8513521" y="4296375"/>
                  <a:ext cx="528991" cy="307777"/>
                </a:xfrm>
                <a:prstGeom prst="rect">
                  <a:avLst/>
                </a:prstGeom>
                <a:blipFill rotWithShape="0">
                  <a:blip r:embed="rId11"/>
                  <a:stretch>
                    <a:fillRect l="-10465" r="-18605" b="-38000"/>
                  </a:stretch>
                </a:blipFill>
              </p:spPr>
              <p:txBody>
                <a:bodyPr/>
                <a:lstStyle/>
                <a:p>
                  <a:r>
                    <a:rPr lang="zh-CN" altLang="en-US">
                      <a:noFill/>
                    </a:rPr>
                    <a:t> </a:t>
                  </a:r>
                </a:p>
              </p:txBody>
            </p:sp>
          </mc:Fallback>
        </mc:AlternateContent>
        <p:sp>
          <p:nvSpPr>
            <p:cNvPr id="124" name="椭圆 123"/>
            <p:cNvSpPr>
              <a:spLocks noChangeAspect="1"/>
            </p:cNvSpPr>
            <p:nvPr/>
          </p:nvSpPr>
          <p:spPr>
            <a:xfrm>
              <a:off x="8726891" y="4722781"/>
              <a:ext cx="144000" cy="144000"/>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5" name="椭圆 124"/>
            <p:cNvSpPr>
              <a:spLocks noChangeAspect="1"/>
            </p:cNvSpPr>
            <p:nvPr/>
          </p:nvSpPr>
          <p:spPr>
            <a:xfrm>
              <a:off x="8711470" y="5760296"/>
              <a:ext cx="144000" cy="144000"/>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27" name="文本框 126"/>
                <p:cNvSpPr txBox="1"/>
                <p:nvPr/>
              </p:nvSpPr>
              <p:spPr>
                <a:xfrm rot="16200000">
                  <a:off x="7546914" y="5382357"/>
                  <a:ext cx="139781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latin typeface="Cambria Math" charset="0"/>
                            <a:ea typeface="Times New Roman" charset="0"/>
                            <a:cs typeface="Times New Roman" charset="0"/>
                          </a:rPr>
                          <m:t>𝑨𝒎𝒑𝒍𝒊𝒕𝒖𝒅𝒆</m:t>
                        </m:r>
                      </m:oMath>
                    </m:oMathPara>
                  </a14:m>
                  <a:endParaRPr kumimoji="1" lang="zh-CN" altLang="en-US" sz="2000" b="1" dirty="0">
                    <a:solidFill>
                      <a:schemeClr val="tx1"/>
                    </a:solidFill>
                    <a:latin typeface="Times New Roman" charset="0"/>
                    <a:ea typeface="Times New Roman" charset="0"/>
                    <a:cs typeface="Times New Roman" charset="0"/>
                  </a:endParaRPr>
                </a:p>
              </p:txBody>
            </p:sp>
          </mc:Choice>
          <mc:Fallback xmlns="">
            <p:sp>
              <p:nvSpPr>
                <p:cNvPr id="127" name="文本框 126"/>
                <p:cNvSpPr txBox="1">
                  <a:spLocks noRot="1" noChangeAspect="1" noMove="1" noResize="1" noEditPoints="1" noAdjustHandles="1" noChangeArrowheads="1" noChangeShapeType="1" noTextEdit="1"/>
                </p:cNvSpPr>
                <p:nvPr/>
              </p:nvSpPr>
              <p:spPr>
                <a:xfrm rot="16200000">
                  <a:off x="7546914" y="5382357"/>
                  <a:ext cx="1397819" cy="307777"/>
                </a:xfrm>
                <a:prstGeom prst="rect">
                  <a:avLst/>
                </a:prstGeom>
                <a:blipFill rotWithShape="0">
                  <a:blip r:embed="rId12"/>
                  <a:stretch>
                    <a:fillRect t="-6114" r="-31373" b="-5677"/>
                  </a:stretch>
                </a:blipFill>
              </p:spPr>
              <p:txBody>
                <a:bodyPr/>
                <a:lstStyle/>
                <a:p>
                  <a:r>
                    <a:rPr lang="zh-CN" altLang="en-US">
                      <a:noFill/>
                    </a:rPr>
                    <a:t> </a:t>
                  </a:r>
                </a:p>
              </p:txBody>
            </p:sp>
          </mc:Fallback>
        </mc:AlternateContent>
        <p:cxnSp>
          <p:nvCxnSpPr>
            <p:cNvPr id="129" name="直线箭头连接符 128"/>
            <p:cNvCxnSpPr/>
            <p:nvPr/>
          </p:nvCxnSpPr>
          <p:spPr>
            <a:xfrm flipV="1">
              <a:off x="8798891" y="4852822"/>
              <a:ext cx="0" cy="180000"/>
            </a:xfrm>
            <a:prstGeom prst="straightConnector1">
              <a:avLst/>
            </a:prstGeom>
            <a:ln w="38100">
              <a:solidFill>
                <a:srgbClr val="092793"/>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30" name="直线箭头连接符 129"/>
            <p:cNvCxnSpPr/>
            <p:nvPr/>
          </p:nvCxnSpPr>
          <p:spPr>
            <a:xfrm flipV="1">
              <a:off x="8793638" y="5904296"/>
              <a:ext cx="0" cy="252000"/>
            </a:xfrm>
            <a:prstGeom prst="straightConnector1">
              <a:avLst/>
            </a:prstGeom>
            <a:ln w="38100">
              <a:solidFill>
                <a:schemeClr val="accent2">
                  <a:lumMod val="75000"/>
                </a:schemeClr>
              </a:solidFill>
              <a:tailEnd type="stealth" w="lg" len="med"/>
            </a:ln>
          </p:spPr>
          <p:style>
            <a:lnRef idx="1">
              <a:schemeClr val="accent1"/>
            </a:lnRef>
            <a:fillRef idx="0">
              <a:schemeClr val="accent1"/>
            </a:fillRef>
            <a:effectRef idx="0">
              <a:schemeClr val="accent1"/>
            </a:effectRef>
            <a:fontRef idx="minor">
              <a:schemeClr val="tx1"/>
            </a:fontRef>
          </p:style>
        </p:cxnSp>
      </p:grpSp>
      <p:grpSp>
        <p:nvGrpSpPr>
          <p:cNvPr id="5" name="组 4"/>
          <p:cNvGrpSpPr/>
          <p:nvPr/>
        </p:nvGrpSpPr>
        <p:grpSpPr>
          <a:xfrm>
            <a:off x="349842" y="3173678"/>
            <a:ext cx="7917249" cy="1710564"/>
            <a:chOff x="306321" y="3544287"/>
            <a:chExt cx="7917249" cy="1710564"/>
          </a:xfrm>
        </p:grpSpPr>
        <p:sp>
          <p:nvSpPr>
            <p:cNvPr id="131" name="矩形 130"/>
            <p:cNvSpPr/>
            <p:nvPr/>
          </p:nvSpPr>
          <p:spPr>
            <a:xfrm>
              <a:off x="306321" y="3544287"/>
              <a:ext cx="7917249" cy="461665"/>
            </a:xfrm>
            <a:prstGeom prst="rect">
              <a:avLst/>
            </a:prstGeom>
          </p:spPr>
          <p:txBody>
            <a:bodyPr wrap="square">
              <a:spAutoFit/>
            </a:bodyPr>
            <a:lstStyle/>
            <a:p>
              <a:pPr marL="457200" indent="-4572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The signal amplitude and phase can be represented by:</a:t>
              </a:r>
            </a:p>
          </p:txBody>
        </p:sp>
        <p:pic>
          <p:nvPicPr>
            <p:cNvPr id="132" name="图片 1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559" y="4190710"/>
              <a:ext cx="5920387" cy="1064141"/>
            </a:xfrm>
            <a:prstGeom prst="rect">
              <a:avLst/>
            </a:prstGeom>
          </p:spPr>
        </p:pic>
      </p:grpSp>
      <p:grpSp>
        <p:nvGrpSpPr>
          <p:cNvPr id="6" name="组 5"/>
          <p:cNvGrpSpPr/>
          <p:nvPr/>
        </p:nvGrpSpPr>
        <p:grpSpPr>
          <a:xfrm>
            <a:off x="428082" y="5215407"/>
            <a:ext cx="7509426" cy="1032879"/>
            <a:chOff x="417686" y="5536245"/>
            <a:chExt cx="7509426" cy="1032879"/>
          </a:xfrm>
        </p:grpSpPr>
        <p:sp>
          <p:nvSpPr>
            <p:cNvPr id="134" name="矩形 133"/>
            <p:cNvSpPr/>
            <p:nvPr/>
          </p:nvSpPr>
          <p:spPr>
            <a:xfrm>
              <a:off x="466304" y="5760296"/>
              <a:ext cx="3370908" cy="653461"/>
            </a:xfrm>
            <a:prstGeom prst="rect">
              <a:avLst/>
            </a:prstGeom>
            <a:solidFill>
              <a:srgbClr val="00B0F0">
                <a:alpha val="5000"/>
              </a:srgbClr>
            </a:solid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35" name="矩形 134"/>
            <p:cNvSpPr/>
            <p:nvPr/>
          </p:nvSpPr>
          <p:spPr>
            <a:xfrm>
              <a:off x="417686" y="5790953"/>
              <a:ext cx="3702544" cy="523220"/>
            </a:xfrm>
            <a:prstGeom prst="rect">
              <a:avLst/>
            </a:prstGeom>
          </p:spPr>
          <p:txBody>
            <a:bodyPr wrap="square">
              <a:spAutoFit/>
            </a:bodyPr>
            <a:lstStyle/>
            <a:p>
              <a:r>
                <a:rPr lang="en-US" altLang="zh-CN" sz="2800" b="1" dirty="0" smtClean="0">
                  <a:solidFill>
                    <a:schemeClr val="tx1">
                      <a:lumMod val="75000"/>
                      <a:lumOff val="25000"/>
                    </a:schemeClr>
                  </a:solidFill>
                  <a:latin typeface="Times New Roman" charset="0"/>
                  <a:ea typeface="Times New Roman" charset="0"/>
                  <a:cs typeface="Times New Roman" charset="0"/>
                </a:rPr>
                <a:t>Alter load </a:t>
              </a:r>
              <a:r>
                <a:rPr lang="en-US" altLang="zh-CN" sz="2800" b="1" dirty="0">
                  <a:solidFill>
                    <a:schemeClr val="tx1">
                      <a:lumMod val="75000"/>
                      <a:lumOff val="25000"/>
                    </a:schemeClr>
                  </a:solidFill>
                  <a:latin typeface="Times New Roman" charset="0"/>
                  <a:ea typeface="Times New Roman" charset="0"/>
                  <a:cs typeface="Times New Roman" charset="0"/>
                </a:rPr>
                <a:t>i</a:t>
              </a:r>
              <a:r>
                <a:rPr lang="en-US" altLang="zh-CN" sz="2800" b="1" dirty="0" smtClean="0">
                  <a:solidFill>
                    <a:schemeClr val="tx1">
                      <a:lumMod val="75000"/>
                      <a:lumOff val="25000"/>
                    </a:schemeClr>
                  </a:solidFill>
                  <a:latin typeface="Times New Roman" charset="0"/>
                  <a:ea typeface="Times New Roman" charset="0"/>
                  <a:cs typeface="Times New Roman" charset="0"/>
                </a:rPr>
                <a:t>mpedance</a:t>
              </a:r>
              <a:endParaRPr lang="en-US" altLang="zh-CN" sz="2400" dirty="0">
                <a:solidFill>
                  <a:schemeClr val="tx1">
                    <a:lumMod val="75000"/>
                    <a:lumOff val="25000"/>
                  </a:schemeClr>
                </a:solidFill>
                <a:latin typeface="Times New Roman" charset="0"/>
                <a:ea typeface="Times New Roman" charset="0"/>
                <a:cs typeface="Times New Roman" charset="0"/>
              </a:endParaRPr>
            </a:p>
          </p:txBody>
        </p:sp>
        <p:sp>
          <p:nvSpPr>
            <p:cNvPr id="136" name="矩形 135"/>
            <p:cNvSpPr/>
            <p:nvPr/>
          </p:nvSpPr>
          <p:spPr>
            <a:xfrm>
              <a:off x="4706640" y="5536245"/>
              <a:ext cx="3220472" cy="954107"/>
            </a:xfrm>
            <a:prstGeom prst="rect">
              <a:avLst/>
            </a:prstGeom>
          </p:spPr>
          <p:txBody>
            <a:bodyPr wrap="square">
              <a:spAutoFit/>
            </a:bodyPr>
            <a:lstStyle/>
            <a:p>
              <a:pPr algn="ctr"/>
              <a:r>
                <a:rPr lang="en-US" altLang="zh-CN" sz="2800" b="1" dirty="0" smtClean="0">
                  <a:solidFill>
                    <a:schemeClr val="tx1">
                      <a:lumMod val="75000"/>
                      <a:lumOff val="25000"/>
                    </a:schemeClr>
                  </a:solidFill>
                  <a:latin typeface="Times New Roman" charset="0"/>
                  <a:ea typeface="Times New Roman" charset="0"/>
                  <a:cs typeface="Times New Roman" charset="0"/>
                </a:rPr>
                <a:t>Alter the amplitude</a:t>
              </a:r>
            </a:p>
            <a:p>
              <a:pPr algn="ctr"/>
              <a:r>
                <a:rPr lang="en-US" altLang="zh-CN" sz="2800" b="1" dirty="0" smtClean="0">
                  <a:solidFill>
                    <a:schemeClr val="tx1">
                      <a:lumMod val="75000"/>
                      <a:lumOff val="25000"/>
                    </a:schemeClr>
                  </a:solidFill>
                  <a:latin typeface="Times New Roman" charset="0"/>
                  <a:ea typeface="Times New Roman" charset="0"/>
                  <a:cs typeface="Times New Roman" charset="0"/>
                </a:rPr>
                <a:t> of I(t) and Q(t)</a:t>
              </a:r>
              <a:endParaRPr lang="en-US" altLang="zh-CN" sz="2400" dirty="0">
                <a:solidFill>
                  <a:schemeClr val="tx1">
                    <a:lumMod val="75000"/>
                    <a:lumOff val="25000"/>
                  </a:schemeClr>
                </a:solidFill>
                <a:latin typeface="Times New Roman" charset="0"/>
                <a:ea typeface="Times New Roman" charset="0"/>
                <a:cs typeface="Times New Roman" charset="0"/>
              </a:endParaRPr>
            </a:p>
          </p:txBody>
        </p:sp>
        <p:sp>
          <p:nvSpPr>
            <p:cNvPr id="137" name="矩形 136"/>
            <p:cNvSpPr/>
            <p:nvPr/>
          </p:nvSpPr>
          <p:spPr>
            <a:xfrm>
              <a:off x="4706639" y="5542048"/>
              <a:ext cx="3187348" cy="1027076"/>
            </a:xfrm>
            <a:prstGeom prst="rect">
              <a:avLst/>
            </a:prstGeom>
            <a:solidFill>
              <a:schemeClr val="accent2">
                <a:lumMod val="75000"/>
                <a:alpha val="5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38" name="右箭头 137"/>
            <p:cNvSpPr/>
            <p:nvPr/>
          </p:nvSpPr>
          <p:spPr>
            <a:xfrm>
              <a:off x="3987078" y="6025189"/>
              <a:ext cx="572445" cy="208014"/>
            </a:xfrm>
            <a:prstGeom prst="rightArrow">
              <a:avLst>
                <a:gd name="adj1" fmla="val 50000"/>
                <a:gd name="adj2" fmla="val 90143"/>
              </a:avLst>
            </a:prstGeom>
            <a:solidFill>
              <a:schemeClr val="bg1">
                <a:lumMod val="6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9" name="矩形 4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幻灯片编号占位符 1"/>
          <p:cNvSpPr>
            <a:spLocks noGrp="1"/>
          </p:cNvSpPr>
          <p:nvPr>
            <p:ph type="sldNum" sz="quarter" idx="12"/>
          </p:nvPr>
        </p:nvSpPr>
        <p:spPr>
          <a:xfrm>
            <a:off x="8628469" y="6236111"/>
            <a:ext cx="2743200" cy="365125"/>
          </a:xfrm>
        </p:spPr>
        <p:txBody>
          <a:bodyPr/>
          <a:lstStyle/>
          <a:p>
            <a:r>
              <a:rPr kumimoji="1" lang="en-US" altLang="zh-CN" dirty="0" smtClean="0"/>
              <a:t>12</a:t>
            </a:r>
            <a:endParaRPr kumimoji="1" lang="zh-CN" altLang="en-US" dirty="0"/>
          </a:p>
        </p:txBody>
      </p:sp>
    </p:spTree>
    <p:extLst>
      <p:ext uri="{BB962C8B-B14F-4D97-AF65-F5344CB8AC3E}">
        <p14:creationId xmlns:p14="http://schemas.microsoft.com/office/powerpoint/2010/main" val="12506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How to Build the Circuit?</a:t>
            </a:r>
          </a:p>
        </p:txBody>
      </p:sp>
      <p:sp>
        <p:nvSpPr>
          <p:cNvPr id="44" name="矩形 43"/>
          <p:cNvSpPr/>
          <p:nvPr/>
        </p:nvSpPr>
        <p:spPr>
          <a:xfrm>
            <a:off x="1461141" y="3420005"/>
            <a:ext cx="821442" cy="406388"/>
          </a:xfrm>
          <a:prstGeom prst="rect">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smtClean="0">
              <a:ln>
                <a:noFill/>
              </a:ln>
              <a:solidFill>
                <a:prstClr val="black"/>
              </a:solidFill>
              <a:effectLst/>
              <a:uLnTx/>
              <a:uFillTx/>
              <a:latin typeface="Times New Roman" charset="0"/>
              <a:ea typeface="Times New Roman" charset="0"/>
              <a:cs typeface="Times New Roman" charset="0"/>
            </a:endParaRPr>
          </a:p>
        </p:txBody>
      </p:sp>
      <mc:AlternateContent xmlns:mc="http://schemas.openxmlformats.org/markup-compatibility/2006" xmlns:a14="http://schemas.microsoft.com/office/drawing/2010/main">
        <mc:Choice Requires="a14">
          <p:sp>
            <p:nvSpPr>
              <p:cNvPr id="45" name="文本框 44"/>
              <p:cNvSpPr txBox="1"/>
              <p:nvPr/>
            </p:nvSpPr>
            <p:spPr>
              <a:xfrm>
                <a:off x="1570812" y="3404430"/>
                <a:ext cx="629083" cy="410433"/>
              </a:xfrm>
              <a:prstGeom prst="rect">
                <a:avLst/>
              </a:prstGeom>
              <a:noFill/>
            </p:spPr>
            <p:txBody>
              <a:bodyPr wrap="none" rtlCol="0" anchor="t">
                <a:spAutoFit/>
              </a:bodyPr>
              <a:lstStyle/>
              <a:p>
                <a:pPr algn="ctr"/>
                <a14:m>
                  <m:oMathPara xmlns:m="http://schemas.openxmlformats.org/officeDocument/2006/math">
                    <m:oMathParaPr>
                      <m:jc m:val="centerGroup"/>
                    </m:oMathParaPr>
                    <m:oMath xmlns:m="http://schemas.openxmlformats.org/officeDocument/2006/math">
                      <m:f>
                        <m:fPr>
                          <m:type m:val="skw"/>
                          <m:ctrlPr>
                            <a:rPr lang="en-US" altLang="zh-CN" b="1" i="1">
                              <a:solidFill>
                                <a:prstClr val="black"/>
                              </a:solidFill>
                              <a:latin typeface="Cambria Math" charset="0"/>
                              <a:ea typeface="Times New Roman" charset="0"/>
                              <a:cs typeface="Times New Roman" charset="0"/>
                            </a:rPr>
                          </m:ctrlPr>
                        </m:fPr>
                        <m:num>
                          <m:r>
                            <a:rPr lang="en-US" altLang="zh-CN" b="1" i="1">
                              <a:solidFill>
                                <a:prstClr val="black"/>
                              </a:solidFill>
                              <a:latin typeface="Cambria Math" charset="0"/>
                              <a:ea typeface="Times New Roman" charset="0"/>
                              <a:cs typeface="Times New Roman" charset="0"/>
                            </a:rPr>
                            <m:t>𝝅</m:t>
                          </m:r>
                        </m:num>
                        <m:den>
                          <m:r>
                            <a:rPr lang="en-US" altLang="zh-CN" b="1" i="1">
                              <a:solidFill>
                                <a:prstClr val="black"/>
                              </a:solidFill>
                              <a:latin typeface="Cambria Math" charset="0"/>
                              <a:ea typeface="Times New Roman" charset="0"/>
                              <a:cs typeface="Times New Roman" charset="0"/>
                            </a:rPr>
                            <m:t>𝟐</m:t>
                          </m:r>
                        </m:den>
                      </m:f>
                    </m:oMath>
                  </m:oMathPara>
                </a14:m>
                <a:endParaRPr lang="en-US" altLang="zh-CN" b="1" i="1" dirty="0">
                  <a:solidFill>
                    <a:prstClr val="black"/>
                  </a:solidFill>
                  <a:latin typeface="Times New Roman" charset="0"/>
                  <a:ea typeface="Times New Roman" charset="0"/>
                  <a:cs typeface="Times New Roman" charset="0"/>
                </a:endParaRPr>
              </a:p>
            </p:txBody>
          </p:sp>
        </mc:Choice>
        <mc:Fallback xmlns="">
          <p:sp>
            <p:nvSpPr>
              <p:cNvPr id="45" name="文本框 44"/>
              <p:cNvSpPr txBox="1">
                <a:spLocks noRot="1" noChangeAspect="1" noMove="1" noResize="1" noEditPoints="1" noAdjustHandles="1" noChangeArrowheads="1" noChangeShapeType="1" noTextEdit="1"/>
              </p:cNvSpPr>
              <p:nvPr/>
            </p:nvSpPr>
            <p:spPr>
              <a:xfrm>
                <a:off x="1570812" y="3404430"/>
                <a:ext cx="629083" cy="410433"/>
              </a:xfrm>
              <a:prstGeom prst="rect">
                <a:avLst/>
              </a:prstGeom>
              <a:blipFill rotWithShape="0">
                <a:blip r:embed="rId3"/>
                <a:stretch>
                  <a:fillRect l="-46602" t="-136765" r="-92233" b="-207353"/>
                </a:stretch>
              </a:blipFill>
            </p:spPr>
            <p:txBody>
              <a:bodyPr/>
              <a:lstStyle/>
              <a:p>
                <a:r>
                  <a:rPr lang="zh-CN" altLang="en-US">
                    <a:noFill/>
                  </a:rPr>
                  <a:t> </a:t>
                </a:r>
              </a:p>
            </p:txBody>
          </p:sp>
        </mc:Fallback>
      </mc:AlternateContent>
      <p:grpSp>
        <p:nvGrpSpPr>
          <p:cNvPr id="65" name="组合 93"/>
          <p:cNvGrpSpPr/>
          <p:nvPr/>
        </p:nvGrpSpPr>
        <p:grpSpPr>
          <a:xfrm>
            <a:off x="1515060" y="4194303"/>
            <a:ext cx="677977" cy="695898"/>
            <a:chOff x="6406" y="4472"/>
            <a:chExt cx="620" cy="576"/>
          </a:xfrm>
        </p:grpSpPr>
        <p:sp>
          <p:nvSpPr>
            <p:cNvPr id="66" name="椭圆 65"/>
            <p:cNvSpPr/>
            <p:nvPr/>
          </p:nvSpPr>
          <p:spPr>
            <a:xfrm>
              <a:off x="6406" y="4472"/>
              <a:ext cx="621" cy="577"/>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Times New Roman" charset="0"/>
                <a:ea typeface="Times New Roman" charset="0"/>
                <a:cs typeface="Times New Roman" charset="0"/>
              </a:endParaRPr>
            </a:p>
          </p:txBody>
        </p:sp>
        <p:cxnSp>
          <p:nvCxnSpPr>
            <p:cNvPr id="67" name="直接连接符 95"/>
            <p:cNvCxnSpPr/>
            <p:nvPr/>
          </p:nvCxnSpPr>
          <p:spPr>
            <a:xfrm>
              <a:off x="6497" y="4556"/>
              <a:ext cx="439" cy="409"/>
            </a:xfrm>
            <a:prstGeom prst="line">
              <a:avLst/>
            </a:prstGeom>
            <a:noFill/>
            <a:ln w="28575" cap="flat" cmpd="sng" algn="ctr">
              <a:solidFill>
                <a:sysClr val="windowText" lastClr="000000"/>
              </a:solidFill>
              <a:prstDash val="solid"/>
              <a:miter lim="800000"/>
            </a:ln>
            <a:effectLst/>
          </p:spPr>
        </p:cxnSp>
        <p:cxnSp>
          <p:nvCxnSpPr>
            <p:cNvPr id="68" name="直接连接符 96"/>
            <p:cNvCxnSpPr/>
            <p:nvPr/>
          </p:nvCxnSpPr>
          <p:spPr>
            <a:xfrm flipV="1">
              <a:off x="6497" y="4556"/>
              <a:ext cx="439" cy="409"/>
            </a:xfrm>
            <a:prstGeom prst="line">
              <a:avLst/>
            </a:prstGeom>
            <a:noFill/>
            <a:ln w="28575" cap="flat" cmpd="sng" algn="ctr">
              <a:solidFill>
                <a:sysClr val="windowText" lastClr="000000"/>
              </a:solidFill>
              <a:prstDash val="solid"/>
              <a:miter lim="800000"/>
            </a:ln>
            <a:effectLst/>
          </p:spPr>
        </p:cxnSp>
      </p:grpSp>
      <p:cxnSp>
        <p:nvCxnSpPr>
          <p:cNvPr id="69" name="直接箭头连接符 97"/>
          <p:cNvCxnSpPr/>
          <p:nvPr/>
        </p:nvCxnSpPr>
        <p:spPr>
          <a:xfrm flipH="1">
            <a:off x="1838810" y="2928561"/>
            <a:ext cx="756000" cy="0"/>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70" name="直接箭头连接符 98"/>
          <p:cNvCxnSpPr/>
          <p:nvPr/>
        </p:nvCxnSpPr>
        <p:spPr>
          <a:xfrm>
            <a:off x="1860556" y="2278162"/>
            <a:ext cx="0" cy="1141843"/>
          </a:xfrm>
          <a:prstGeom prst="straightConnector1">
            <a:avLst/>
          </a:prstGeom>
          <a:noFill/>
          <a:ln w="28575" cap="flat" cmpd="sng" algn="ctr">
            <a:solidFill>
              <a:sysClr val="windowText" lastClr="000000"/>
            </a:solidFill>
            <a:prstDash val="solid"/>
            <a:miter lim="800000"/>
            <a:headEnd type="triangle" w="lg" len="lg"/>
            <a:tailEnd type="triangle" w="lg" len="lg"/>
          </a:ln>
          <a:effectLst/>
        </p:spPr>
      </p:cxnSp>
      <p:sp>
        <p:nvSpPr>
          <p:cNvPr id="72" name="文本框 71"/>
          <p:cNvSpPr txBox="1"/>
          <p:nvPr/>
        </p:nvSpPr>
        <p:spPr>
          <a:xfrm>
            <a:off x="3304360" y="2577408"/>
            <a:ext cx="1192955" cy="707886"/>
          </a:xfrm>
          <a:prstGeom prst="rect">
            <a:avLst/>
          </a:prstGeom>
          <a:noFill/>
        </p:spPr>
        <p:txBody>
          <a:bodyPr wrap="none" rtlCol="0" anchor="t">
            <a:spAutoFit/>
          </a:bodyPr>
          <a:lstStyle/>
          <a:p>
            <a:pPr algn="ctr"/>
            <a:r>
              <a:rPr lang="en-US" altLang="zh-CN" sz="2000" b="1" dirty="0">
                <a:solidFill>
                  <a:prstClr val="black"/>
                </a:solidFill>
                <a:latin typeface="Times New Roman" charset="0"/>
                <a:ea typeface="Times New Roman" charset="0"/>
                <a:cs typeface="Times New Roman" charset="0"/>
                <a:sym typeface="+mn-ea"/>
              </a:rPr>
              <a:t>Local </a:t>
            </a:r>
          </a:p>
          <a:p>
            <a:pPr algn="ctr"/>
            <a:r>
              <a:rPr lang="en-US" altLang="zh-CN" sz="2000" b="1" dirty="0">
                <a:solidFill>
                  <a:prstClr val="black"/>
                </a:solidFill>
                <a:latin typeface="Times New Roman" charset="0"/>
                <a:ea typeface="Times New Roman" charset="0"/>
                <a:cs typeface="Times New Roman" charset="0"/>
                <a:sym typeface="+mn-ea"/>
              </a:rPr>
              <a:t>oscillator</a:t>
            </a:r>
          </a:p>
        </p:txBody>
      </p:sp>
      <p:sp>
        <p:nvSpPr>
          <p:cNvPr id="81" name="矩形 80"/>
          <p:cNvSpPr/>
          <p:nvPr/>
        </p:nvSpPr>
        <p:spPr>
          <a:xfrm>
            <a:off x="3660815" y="1662148"/>
            <a:ext cx="916485" cy="478981"/>
          </a:xfrm>
          <a:prstGeom prst="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smtClean="0">
              <a:ln>
                <a:noFill/>
              </a:ln>
              <a:solidFill>
                <a:prstClr val="black"/>
              </a:solidFill>
              <a:effectLst/>
              <a:uLnTx/>
              <a:uFillTx/>
              <a:latin typeface="Times New Roman" charset="0"/>
              <a:ea typeface="Times New Roman" charset="0"/>
              <a:cs typeface="Times New Roman" charset="0"/>
            </a:endParaRPr>
          </a:p>
        </p:txBody>
      </p:sp>
      <p:sp>
        <p:nvSpPr>
          <p:cNvPr id="82" name="文本框 81"/>
          <p:cNvSpPr txBox="1"/>
          <p:nvPr/>
        </p:nvSpPr>
        <p:spPr>
          <a:xfrm>
            <a:off x="3765919" y="1705188"/>
            <a:ext cx="742511" cy="400110"/>
          </a:xfrm>
          <a:prstGeom prst="rect">
            <a:avLst/>
          </a:prstGeom>
          <a:noFill/>
        </p:spPr>
        <p:txBody>
          <a:bodyPr wrap="non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2000" b="1" kern="0" dirty="0" smtClean="0">
                <a:solidFill>
                  <a:prstClr val="black"/>
                </a:solidFill>
                <a:latin typeface="Times New Roman" charset="0"/>
                <a:ea typeface="Times New Roman" charset="0"/>
                <a:cs typeface="Times New Roman" charset="0"/>
                <a:sym typeface="+mn-ea"/>
              </a:rPr>
              <a:t>DA</a:t>
            </a:r>
            <a:r>
              <a:rPr kumimoji="0" lang="en-US" altLang="zh-CN" sz="2000" b="1" i="0" u="none" strike="noStrike" kern="0" cap="none" spc="0" normalizeH="0" baseline="0" noProof="0" dirty="0" smtClean="0">
                <a:ln>
                  <a:noFill/>
                </a:ln>
                <a:solidFill>
                  <a:prstClr val="black"/>
                </a:solidFill>
                <a:effectLst/>
                <a:uLnTx/>
                <a:uFillTx/>
                <a:latin typeface="Times New Roman" charset="0"/>
                <a:ea typeface="Times New Roman" charset="0"/>
                <a:cs typeface="Times New Roman" charset="0"/>
                <a:sym typeface="+mn-ea"/>
              </a:rPr>
              <a:t>C</a:t>
            </a:r>
          </a:p>
        </p:txBody>
      </p:sp>
      <p:sp>
        <p:nvSpPr>
          <p:cNvPr id="102" name="文本框 101"/>
          <p:cNvSpPr txBox="1"/>
          <p:nvPr/>
        </p:nvSpPr>
        <p:spPr>
          <a:xfrm>
            <a:off x="1865447" y="3806338"/>
            <a:ext cx="511680" cy="400110"/>
          </a:xfrm>
          <a:prstGeom prst="rect">
            <a:avLst/>
          </a:prstGeom>
          <a:noFill/>
        </p:spPr>
        <p:txBody>
          <a:bodyPr wrap="none" rtlCol="0" anchor="t">
            <a:spAutoFit/>
          </a:bodyPr>
          <a:lstStyle/>
          <a:p>
            <a:pPr algn="ctr"/>
            <a:r>
              <a:rPr lang="en-US" altLang="zh-CN" sz="2000" i="1" dirty="0" smtClean="0">
                <a:solidFill>
                  <a:prstClr val="black"/>
                </a:solidFill>
                <a:latin typeface="Times New Roman" charset="0"/>
                <a:ea typeface="Times New Roman" charset="0"/>
                <a:cs typeface="Times New Roman" charset="0"/>
                <a:sym typeface="+mn-ea"/>
              </a:rPr>
              <a:t>Sin</a:t>
            </a:r>
            <a:endParaRPr lang="en-US" altLang="zh-CN" sz="2000" i="1" dirty="0">
              <a:solidFill>
                <a:prstClr val="black"/>
              </a:solidFill>
              <a:latin typeface="Times New Roman" charset="0"/>
              <a:ea typeface="Times New Roman" charset="0"/>
              <a:cs typeface="Times New Roman" charset="0"/>
              <a:sym typeface="+mn-ea"/>
            </a:endParaRPr>
          </a:p>
        </p:txBody>
      </p:sp>
      <p:sp>
        <p:nvSpPr>
          <p:cNvPr id="107" name="文本框 106"/>
          <p:cNvSpPr txBox="1"/>
          <p:nvPr/>
        </p:nvSpPr>
        <p:spPr>
          <a:xfrm>
            <a:off x="1819743" y="2423957"/>
            <a:ext cx="583814" cy="400110"/>
          </a:xfrm>
          <a:prstGeom prst="rect">
            <a:avLst/>
          </a:prstGeom>
          <a:noFill/>
        </p:spPr>
        <p:txBody>
          <a:bodyPr wrap="none" rtlCol="0" anchor="t">
            <a:spAutoFit/>
          </a:bodyPr>
          <a:lstStyle/>
          <a:p>
            <a:pPr algn="ctr"/>
            <a:r>
              <a:rPr lang="en-US" altLang="zh-CN" sz="2000" i="1" dirty="0" smtClean="0">
                <a:solidFill>
                  <a:prstClr val="black"/>
                </a:solidFill>
                <a:latin typeface="Times New Roman" charset="0"/>
                <a:ea typeface="Times New Roman" charset="0"/>
                <a:cs typeface="Times New Roman" charset="0"/>
                <a:sym typeface="+mn-ea"/>
              </a:rPr>
              <a:t>Cos</a:t>
            </a:r>
            <a:endParaRPr lang="en-US" altLang="zh-CN" sz="2000" i="1" dirty="0">
              <a:solidFill>
                <a:prstClr val="black"/>
              </a:solidFill>
              <a:latin typeface="Times New Roman" charset="0"/>
              <a:ea typeface="Times New Roman" charset="0"/>
              <a:cs typeface="Times New Roman" charset="0"/>
              <a:sym typeface="+mn-ea"/>
            </a:endParaRPr>
          </a:p>
        </p:txBody>
      </p:sp>
      <p:sp>
        <p:nvSpPr>
          <p:cNvPr id="114" name="文本框 113"/>
          <p:cNvSpPr txBox="1"/>
          <p:nvPr/>
        </p:nvSpPr>
        <p:spPr>
          <a:xfrm>
            <a:off x="4725158" y="1481408"/>
            <a:ext cx="538930" cy="400110"/>
          </a:xfrm>
          <a:prstGeom prst="rect">
            <a:avLst/>
          </a:prstGeom>
          <a:noFill/>
        </p:spPr>
        <p:txBody>
          <a:bodyPr wrap="none" rtlCol="0" anchor="t">
            <a:spAutoFit/>
          </a:bodyPr>
          <a:lstStyle/>
          <a:p>
            <a:pPr algn="ctr"/>
            <a:r>
              <a:rPr lang="en-US" altLang="zh-CN" sz="2000" b="1" i="1" dirty="0">
                <a:solidFill>
                  <a:prstClr val="black"/>
                </a:solidFill>
                <a:latin typeface="Times New Roman" charset="0"/>
                <a:ea typeface="Times New Roman" charset="0"/>
                <a:cs typeface="Times New Roman" charset="0"/>
                <a:sym typeface="+mn-ea"/>
              </a:rPr>
              <a:t>I</a:t>
            </a:r>
            <a:r>
              <a:rPr lang="en-US" altLang="zh-CN" sz="2000" b="1" i="1" dirty="0" smtClean="0">
                <a:solidFill>
                  <a:prstClr val="black"/>
                </a:solidFill>
                <a:latin typeface="Times New Roman" charset="0"/>
                <a:ea typeface="Times New Roman" charset="0"/>
                <a:cs typeface="Times New Roman" charset="0"/>
                <a:sym typeface="+mn-ea"/>
              </a:rPr>
              <a:t>(t)</a:t>
            </a:r>
            <a:endParaRPr lang="en-US" altLang="zh-CN" sz="2000" b="1" i="1" dirty="0">
              <a:solidFill>
                <a:prstClr val="black"/>
              </a:solidFill>
              <a:latin typeface="Times New Roman" charset="0"/>
              <a:ea typeface="Times New Roman" charset="0"/>
              <a:cs typeface="Times New Roman" charset="0"/>
              <a:sym typeface="+mn-ea"/>
            </a:endParaRPr>
          </a:p>
        </p:txBody>
      </p:sp>
      <p:sp>
        <p:nvSpPr>
          <p:cNvPr id="139" name="文本框 138"/>
          <p:cNvSpPr txBox="1"/>
          <p:nvPr/>
        </p:nvSpPr>
        <p:spPr>
          <a:xfrm>
            <a:off x="1434539" y="1212818"/>
            <a:ext cx="853119" cy="400110"/>
          </a:xfrm>
          <a:prstGeom prst="rect">
            <a:avLst/>
          </a:prstGeom>
          <a:noFill/>
        </p:spPr>
        <p:txBody>
          <a:bodyPr wrap="none" rtlCol="0" anchor="t">
            <a:spAutoFit/>
          </a:bodyPr>
          <a:lstStyle/>
          <a:p>
            <a:pPr algn="ctr"/>
            <a:r>
              <a:rPr lang="en-US" altLang="zh-CN" sz="2000" b="1" dirty="0" smtClean="0">
                <a:solidFill>
                  <a:prstClr val="black"/>
                </a:solidFill>
                <a:latin typeface="Times New Roman" charset="0"/>
                <a:ea typeface="Times New Roman" charset="0"/>
                <a:cs typeface="Times New Roman" charset="0"/>
                <a:sym typeface="+mn-ea"/>
              </a:rPr>
              <a:t>Mixer</a:t>
            </a:r>
            <a:endParaRPr lang="en-US" altLang="zh-CN" sz="2000" b="1" dirty="0">
              <a:solidFill>
                <a:prstClr val="black"/>
              </a:solidFill>
              <a:latin typeface="Times New Roman" charset="0"/>
              <a:ea typeface="Times New Roman" charset="0"/>
              <a:cs typeface="Times New Roman" charset="0"/>
              <a:sym typeface="+mn-ea"/>
            </a:endParaRPr>
          </a:p>
        </p:txBody>
      </p:sp>
      <p:sp>
        <p:nvSpPr>
          <p:cNvPr id="140" name="三角形 139"/>
          <p:cNvSpPr/>
          <p:nvPr/>
        </p:nvSpPr>
        <p:spPr>
          <a:xfrm flipV="1">
            <a:off x="5853694" y="2341513"/>
            <a:ext cx="351719" cy="209488"/>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45" name="组合 93"/>
          <p:cNvGrpSpPr/>
          <p:nvPr/>
        </p:nvGrpSpPr>
        <p:grpSpPr>
          <a:xfrm>
            <a:off x="1529292" y="1591148"/>
            <a:ext cx="677977" cy="695898"/>
            <a:chOff x="6406" y="4472"/>
            <a:chExt cx="620" cy="576"/>
          </a:xfrm>
        </p:grpSpPr>
        <p:sp>
          <p:nvSpPr>
            <p:cNvPr id="246" name="椭圆 245"/>
            <p:cNvSpPr/>
            <p:nvPr/>
          </p:nvSpPr>
          <p:spPr>
            <a:xfrm>
              <a:off x="6406" y="4472"/>
              <a:ext cx="621" cy="577"/>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Times New Roman" charset="0"/>
                <a:ea typeface="Times New Roman" charset="0"/>
                <a:cs typeface="Times New Roman" charset="0"/>
              </a:endParaRPr>
            </a:p>
          </p:txBody>
        </p:sp>
        <p:cxnSp>
          <p:nvCxnSpPr>
            <p:cNvPr id="247" name="直接连接符 95"/>
            <p:cNvCxnSpPr/>
            <p:nvPr/>
          </p:nvCxnSpPr>
          <p:spPr>
            <a:xfrm>
              <a:off x="6497" y="4556"/>
              <a:ext cx="439" cy="409"/>
            </a:xfrm>
            <a:prstGeom prst="line">
              <a:avLst/>
            </a:prstGeom>
            <a:noFill/>
            <a:ln w="28575" cap="flat" cmpd="sng" algn="ctr">
              <a:solidFill>
                <a:sysClr val="windowText" lastClr="000000"/>
              </a:solidFill>
              <a:prstDash val="solid"/>
              <a:miter lim="800000"/>
            </a:ln>
            <a:effectLst/>
          </p:spPr>
        </p:cxnSp>
        <p:cxnSp>
          <p:nvCxnSpPr>
            <p:cNvPr id="248" name="直接连接符 96"/>
            <p:cNvCxnSpPr/>
            <p:nvPr/>
          </p:nvCxnSpPr>
          <p:spPr>
            <a:xfrm flipV="1">
              <a:off x="6497" y="4556"/>
              <a:ext cx="439" cy="409"/>
            </a:xfrm>
            <a:prstGeom prst="line">
              <a:avLst/>
            </a:prstGeom>
            <a:noFill/>
            <a:ln w="28575" cap="flat" cmpd="sng" algn="ctr">
              <a:solidFill>
                <a:sysClr val="windowText" lastClr="000000"/>
              </a:solidFill>
              <a:prstDash val="solid"/>
              <a:miter lim="800000"/>
            </a:ln>
            <a:effectLst/>
          </p:spPr>
        </p:cxnSp>
      </p:grpSp>
      <p:cxnSp>
        <p:nvCxnSpPr>
          <p:cNvPr id="249" name="直接箭头连接符 97"/>
          <p:cNvCxnSpPr/>
          <p:nvPr/>
        </p:nvCxnSpPr>
        <p:spPr>
          <a:xfrm rot="16200000" flipH="1">
            <a:off x="1680597" y="4006393"/>
            <a:ext cx="360000" cy="0"/>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50" name="直接箭头连接符 97"/>
          <p:cNvCxnSpPr/>
          <p:nvPr/>
        </p:nvCxnSpPr>
        <p:spPr>
          <a:xfrm>
            <a:off x="2211680" y="1909676"/>
            <a:ext cx="1440000" cy="0"/>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52" name="直接箭头连接符 97"/>
          <p:cNvCxnSpPr/>
          <p:nvPr/>
        </p:nvCxnSpPr>
        <p:spPr>
          <a:xfrm>
            <a:off x="5673694" y="3178235"/>
            <a:ext cx="360000" cy="0"/>
          </a:xfrm>
          <a:prstGeom prst="straightConnector1">
            <a:avLst/>
          </a:prstGeom>
          <a:noFill/>
          <a:ln w="28575" cap="flat" cmpd="sng" algn="ctr">
            <a:solidFill>
              <a:sysClr val="windowText" lastClr="000000"/>
            </a:solidFill>
            <a:prstDash val="solid"/>
            <a:miter lim="800000"/>
            <a:tailEnd type="triangle" w="lg" len="lg"/>
          </a:ln>
          <a:effectLst/>
        </p:spPr>
      </p:cxnSp>
      <p:sp>
        <p:nvSpPr>
          <p:cNvPr id="253" name="矩形 252"/>
          <p:cNvSpPr/>
          <p:nvPr/>
        </p:nvSpPr>
        <p:spPr>
          <a:xfrm>
            <a:off x="3643266" y="4323459"/>
            <a:ext cx="916485" cy="478981"/>
          </a:xfrm>
          <a:prstGeom prst="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smtClean="0">
              <a:ln>
                <a:noFill/>
              </a:ln>
              <a:solidFill>
                <a:prstClr val="black"/>
              </a:solidFill>
              <a:effectLst/>
              <a:uLnTx/>
              <a:uFillTx/>
              <a:latin typeface="Times New Roman" charset="0"/>
              <a:ea typeface="Times New Roman" charset="0"/>
              <a:cs typeface="Times New Roman" charset="0"/>
            </a:endParaRPr>
          </a:p>
        </p:txBody>
      </p:sp>
      <p:sp>
        <p:nvSpPr>
          <p:cNvPr id="254" name="文本框 253"/>
          <p:cNvSpPr txBox="1"/>
          <p:nvPr/>
        </p:nvSpPr>
        <p:spPr>
          <a:xfrm>
            <a:off x="3748370" y="4366499"/>
            <a:ext cx="742511" cy="400110"/>
          </a:xfrm>
          <a:prstGeom prst="rect">
            <a:avLst/>
          </a:prstGeom>
          <a:noFill/>
        </p:spPr>
        <p:txBody>
          <a:bodyPr wrap="none"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prstClr val="black"/>
                </a:solidFill>
                <a:effectLst/>
                <a:uLnTx/>
                <a:uFillTx/>
                <a:latin typeface="Times New Roman" charset="0"/>
                <a:ea typeface="Times New Roman" charset="0"/>
                <a:cs typeface="Times New Roman" charset="0"/>
                <a:sym typeface="+mn-ea"/>
              </a:rPr>
              <a:t>DAC</a:t>
            </a:r>
          </a:p>
        </p:txBody>
      </p:sp>
      <p:sp>
        <p:nvSpPr>
          <p:cNvPr id="255" name="文本框 254"/>
          <p:cNvSpPr txBox="1"/>
          <p:nvPr/>
        </p:nvSpPr>
        <p:spPr>
          <a:xfrm>
            <a:off x="4713841" y="4563643"/>
            <a:ext cx="611066" cy="400110"/>
          </a:xfrm>
          <a:prstGeom prst="rect">
            <a:avLst/>
          </a:prstGeom>
          <a:noFill/>
        </p:spPr>
        <p:txBody>
          <a:bodyPr wrap="none" rtlCol="0" anchor="t">
            <a:spAutoFit/>
          </a:bodyPr>
          <a:lstStyle/>
          <a:p>
            <a:pPr algn="ctr"/>
            <a:r>
              <a:rPr lang="en-US" altLang="zh-CN" sz="2000" b="1" i="1" dirty="0" smtClean="0">
                <a:solidFill>
                  <a:prstClr val="black"/>
                </a:solidFill>
                <a:latin typeface="Times New Roman" charset="0"/>
                <a:ea typeface="Times New Roman" charset="0"/>
                <a:cs typeface="Times New Roman" charset="0"/>
                <a:sym typeface="+mn-ea"/>
              </a:rPr>
              <a:t>Q(t)</a:t>
            </a:r>
            <a:endParaRPr lang="en-US" altLang="zh-CN" sz="2000" b="1" i="1" dirty="0">
              <a:solidFill>
                <a:prstClr val="black"/>
              </a:solidFill>
              <a:latin typeface="Times New Roman" charset="0"/>
              <a:ea typeface="Times New Roman" charset="0"/>
              <a:cs typeface="Times New Roman" charset="0"/>
              <a:sym typeface="+mn-ea"/>
            </a:endParaRPr>
          </a:p>
        </p:txBody>
      </p:sp>
      <p:cxnSp>
        <p:nvCxnSpPr>
          <p:cNvPr id="256" name="直接箭头连接符 97"/>
          <p:cNvCxnSpPr/>
          <p:nvPr/>
        </p:nvCxnSpPr>
        <p:spPr>
          <a:xfrm>
            <a:off x="2194131" y="4570987"/>
            <a:ext cx="1440000" cy="0"/>
          </a:xfrm>
          <a:prstGeom prst="straightConnector1">
            <a:avLst/>
          </a:prstGeom>
          <a:noFill/>
          <a:ln w="31750" cap="flat" cmpd="sng" algn="ctr">
            <a:solidFill>
              <a:sysClr val="windowText" lastClr="000000"/>
            </a:solidFill>
            <a:prstDash val="solid"/>
            <a:miter lim="800000"/>
            <a:tailEnd type="triangle" w="lg" len="lg"/>
          </a:ln>
          <a:effectLst/>
        </p:spPr>
      </p:cxnSp>
      <p:grpSp>
        <p:nvGrpSpPr>
          <p:cNvPr id="22" name="组 21"/>
          <p:cNvGrpSpPr/>
          <p:nvPr/>
        </p:nvGrpSpPr>
        <p:grpSpPr>
          <a:xfrm>
            <a:off x="4994623" y="2827757"/>
            <a:ext cx="679071" cy="698180"/>
            <a:chOff x="5500724" y="3317559"/>
            <a:chExt cx="679071" cy="698180"/>
          </a:xfrm>
        </p:grpSpPr>
        <p:sp>
          <p:nvSpPr>
            <p:cNvPr id="259" name="椭圆 258"/>
            <p:cNvSpPr/>
            <p:nvPr/>
          </p:nvSpPr>
          <p:spPr>
            <a:xfrm>
              <a:off x="5500724" y="3318633"/>
              <a:ext cx="679071" cy="697106"/>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Times New Roman" charset="0"/>
                <a:ea typeface="Times New Roman" charset="0"/>
                <a:cs typeface="Times New Roman" charset="0"/>
              </a:endParaRPr>
            </a:p>
          </p:txBody>
        </p:sp>
        <p:cxnSp>
          <p:nvCxnSpPr>
            <p:cNvPr id="261" name="直接连接符 96"/>
            <p:cNvCxnSpPr>
              <a:stCxn id="259" idx="2"/>
              <a:endCxn id="259" idx="6"/>
            </p:cNvCxnSpPr>
            <p:nvPr/>
          </p:nvCxnSpPr>
          <p:spPr>
            <a:xfrm>
              <a:off x="5500724" y="3667186"/>
              <a:ext cx="679071" cy="0"/>
            </a:xfrm>
            <a:prstGeom prst="line">
              <a:avLst/>
            </a:prstGeom>
            <a:noFill/>
            <a:ln w="28575" cap="flat" cmpd="sng" algn="ctr">
              <a:solidFill>
                <a:sysClr val="windowText" lastClr="000000"/>
              </a:solidFill>
              <a:prstDash val="solid"/>
              <a:miter lim="800000"/>
            </a:ln>
            <a:effectLst/>
          </p:spPr>
        </p:cxnSp>
        <p:cxnSp>
          <p:nvCxnSpPr>
            <p:cNvPr id="262" name="直接连接符 96"/>
            <p:cNvCxnSpPr/>
            <p:nvPr/>
          </p:nvCxnSpPr>
          <p:spPr>
            <a:xfrm rot="16200000">
              <a:off x="5518697" y="3657095"/>
              <a:ext cx="679071" cy="0"/>
            </a:xfrm>
            <a:prstGeom prst="line">
              <a:avLst/>
            </a:prstGeom>
            <a:noFill/>
            <a:ln w="28575" cap="flat" cmpd="sng" algn="ctr">
              <a:solidFill>
                <a:sysClr val="windowText" lastClr="000000"/>
              </a:solidFill>
              <a:prstDash val="solid"/>
              <a:miter lim="800000"/>
            </a:ln>
            <a:effectLst/>
          </p:spPr>
        </p:cxnSp>
      </p:grpSp>
      <p:cxnSp>
        <p:nvCxnSpPr>
          <p:cNvPr id="24" name="肘形连接符 23"/>
          <p:cNvCxnSpPr>
            <a:stCxn id="81" idx="3"/>
            <a:endCxn id="259" idx="0"/>
          </p:cNvCxnSpPr>
          <p:nvPr/>
        </p:nvCxnSpPr>
        <p:spPr>
          <a:xfrm>
            <a:off x="4577300" y="1901639"/>
            <a:ext cx="756859" cy="927192"/>
          </a:xfrm>
          <a:prstGeom prst="bentConnector2">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3" name="肘形连接符 262"/>
          <p:cNvCxnSpPr/>
          <p:nvPr/>
        </p:nvCxnSpPr>
        <p:spPr>
          <a:xfrm rot="5400000" flipH="1" flipV="1">
            <a:off x="4431288" y="3656164"/>
            <a:ext cx="1051071" cy="790616"/>
          </a:xfrm>
          <a:prstGeom prst="bentConnector3">
            <a:avLst>
              <a:gd name="adj1" fmla="val 136"/>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4" name="文本框 263"/>
          <p:cNvSpPr txBox="1"/>
          <p:nvPr/>
        </p:nvSpPr>
        <p:spPr>
          <a:xfrm>
            <a:off x="5993414" y="2603423"/>
            <a:ext cx="567783" cy="400110"/>
          </a:xfrm>
          <a:prstGeom prst="rect">
            <a:avLst/>
          </a:prstGeom>
          <a:noFill/>
        </p:spPr>
        <p:txBody>
          <a:bodyPr wrap="none" rtlCol="0" anchor="t">
            <a:spAutoFit/>
          </a:bodyPr>
          <a:lstStyle/>
          <a:p>
            <a:pPr algn="ctr"/>
            <a:r>
              <a:rPr lang="en-US" altLang="zh-CN" sz="2000" b="1" i="1" dirty="0" smtClean="0">
                <a:solidFill>
                  <a:prstClr val="black"/>
                </a:solidFill>
                <a:latin typeface="Times New Roman" charset="0"/>
                <a:ea typeface="Times New Roman" charset="0"/>
                <a:cs typeface="Times New Roman" charset="0"/>
                <a:sym typeface="+mn-ea"/>
              </a:rPr>
              <a:t>S(t)</a:t>
            </a:r>
            <a:endParaRPr lang="en-US" altLang="zh-CN" sz="2000" b="1" i="1" dirty="0">
              <a:solidFill>
                <a:prstClr val="black"/>
              </a:solidFill>
              <a:latin typeface="Times New Roman" charset="0"/>
              <a:ea typeface="Times New Roman" charset="0"/>
              <a:cs typeface="Times New Roman" charset="0"/>
              <a:sym typeface="+mn-ea"/>
            </a:endParaRPr>
          </a:p>
        </p:txBody>
      </p:sp>
      <p:cxnSp>
        <p:nvCxnSpPr>
          <p:cNvPr id="265" name="直接箭头连接符 97"/>
          <p:cNvCxnSpPr/>
          <p:nvPr/>
        </p:nvCxnSpPr>
        <p:spPr>
          <a:xfrm rot="16200000">
            <a:off x="5668490" y="2824067"/>
            <a:ext cx="720000" cy="0"/>
          </a:xfrm>
          <a:prstGeom prst="straightConnector1">
            <a:avLst/>
          </a:prstGeom>
          <a:noFill/>
          <a:ln w="28575" cap="flat" cmpd="sng" algn="ctr">
            <a:solidFill>
              <a:sysClr val="windowText" lastClr="000000"/>
            </a:solidFill>
            <a:prstDash val="solid"/>
            <a:miter lim="800000"/>
            <a:tailEnd type="none" w="lg" len="lg"/>
          </a:ln>
          <a:effectLst/>
        </p:spPr>
      </p:cxnSp>
      <p:cxnSp>
        <p:nvCxnSpPr>
          <p:cNvPr id="267" name="直接箭头连接符 97"/>
          <p:cNvCxnSpPr/>
          <p:nvPr/>
        </p:nvCxnSpPr>
        <p:spPr>
          <a:xfrm>
            <a:off x="809292" y="1923809"/>
            <a:ext cx="720000" cy="0"/>
          </a:xfrm>
          <a:prstGeom prst="straightConnector1">
            <a:avLst/>
          </a:prstGeom>
          <a:noFill/>
          <a:ln w="28575" cap="flat" cmpd="sng" algn="ctr">
            <a:solidFill>
              <a:sysClr val="windowText" lastClr="000000"/>
            </a:solidFill>
            <a:prstDash val="solid"/>
            <a:miter lim="800000"/>
            <a:tailEnd type="triangle" w="lg" len="lg"/>
          </a:ln>
          <a:effectLst/>
        </p:spPr>
      </p:cxnSp>
      <p:cxnSp>
        <p:nvCxnSpPr>
          <p:cNvPr id="268" name="直接箭头连接符 97"/>
          <p:cNvCxnSpPr/>
          <p:nvPr/>
        </p:nvCxnSpPr>
        <p:spPr>
          <a:xfrm>
            <a:off x="809292" y="4542111"/>
            <a:ext cx="720000" cy="0"/>
          </a:xfrm>
          <a:prstGeom prst="straightConnector1">
            <a:avLst/>
          </a:prstGeom>
          <a:noFill/>
          <a:ln w="28575" cap="flat" cmpd="sng" algn="ctr">
            <a:solidFill>
              <a:sysClr val="windowText" lastClr="000000"/>
            </a:solidFill>
            <a:prstDash val="solid"/>
            <a:miter lim="800000"/>
            <a:tailEnd type="triangle" w="lg" len="lg"/>
          </a:ln>
          <a:effectLst/>
        </p:spPr>
      </p:cxnSp>
      <p:sp>
        <p:nvSpPr>
          <p:cNvPr id="269" name="文本框 268"/>
          <p:cNvSpPr txBox="1"/>
          <p:nvPr/>
        </p:nvSpPr>
        <p:spPr>
          <a:xfrm>
            <a:off x="505072" y="1653772"/>
            <a:ext cx="312906" cy="400110"/>
          </a:xfrm>
          <a:prstGeom prst="rect">
            <a:avLst/>
          </a:prstGeom>
          <a:noFill/>
        </p:spPr>
        <p:txBody>
          <a:bodyPr wrap="none" rtlCol="0" anchor="t">
            <a:spAutoFit/>
          </a:bodyPr>
          <a:lstStyle/>
          <a:p>
            <a:pPr algn="ctr"/>
            <a:r>
              <a:rPr lang="en-US" altLang="zh-CN" sz="2000" b="1" i="1" dirty="0" smtClean="0">
                <a:solidFill>
                  <a:prstClr val="black"/>
                </a:solidFill>
                <a:latin typeface="Times New Roman" charset="0"/>
                <a:ea typeface="Times New Roman" charset="0"/>
                <a:cs typeface="Times New Roman" charset="0"/>
                <a:sym typeface="+mn-ea"/>
              </a:rPr>
              <a:t>x</a:t>
            </a:r>
            <a:endParaRPr lang="en-US" altLang="zh-CN" sz="2000" b="1" i="1" dirty="0">
              <a:solidFill>
                <a:prstClr val="black"/>
              </a:solidFill>
              <a:latin typeface="Times New Roman" charset="0"/>
              <a:ea typeface="Times New Roman" charset="0"/>
              <a:cs typeface="Times New Roman" charset="0"/>
              <a:sym typeface="+mn-ea"/>
            </a:endParaRPr>
          </a:p>
        </p:txBody>
      </p:sp>
      <p:sp>
        <p:nvSpPr>
          <p:cNvPr id="270" name="文本框 269"/>
          <p:cNvSpPr txBox="1"/>
          <p:nvPr/>
        </p:nvSpPr>
        <p:spPr>
          <a:xfrm>
            <a:off x="537697" y="4295788"/>
            <a:ext cx="298479" cy="400110"/>
          </a:xfrm>
          <a:prstGeom prst="rect">
            <a:avLst/>
          </a:prstGeom>
          <a:noFill/>
        </p:spPr>
        <p:txBody>
          <a:bodyPr wrap="none" rtlCol="0" anchor="t">
            <a:spAutoFit/>
          </a:bodyPr>
          <a:lstStyle/>
          <a:p>
            <a:pPr algn="ctr"/>
            <a:r>
              <a:rPr lang="en-US" altLang="zh-CN" sz="2000" b="1" i="1" dirty="0" smtClean="0">
                <a:solidFill>
                  <a:prstClr val="black"/>
                </a:solidFill>
                <a:latin typeface="Times New Roman" charset="0"/>
                <a:ea typeface="Times New Roman" charset="0"/>
                <a:cs typeface="Times New Roman" charset="0"/>
                <a:sym typeface="+mn-ea"/>
              </a:rPr>
              <a:t>y</a:t>
            </a:r>
            <a:endParaRPr lang="en-US" altLang="zh-CN" sz="2000" b="1" i="1" dirty="0">
              <a:solidFill>
                <a:prstClr val="black"/>
              </a:solidFill>
              <a:latin typeface="Times New Roman" charset="0"/>
              <a:ea typeface="Times New Roman" charset="0"/>
              <a:cs typeface="Times New Roman" charset="0"/>
              <a:sym typeface="+mn-ea"/>
            </a:endParaRPr>
          </a:p>
        </p:txBody>
      </p:sp>
      <p:grpSp>
        <p:nvGrpSpPr>
          <p:cNvPr id="49" name="组合 82"/>
          <p:cNvGrpSpPr/>
          <p:nvPr/>
        </p:nvGrpSpPr>
        <p:grpSpPr>
          <a:xfrm>
            <a:off x="2589680" y="2572010"/>
            <a:ext cx="713529" cy="711867"/>
            <a:chOff x="7930" y="4417"/>
            <a:chExt cx="620" cy="576"/>
          </a:xfrm>
        </p:grpSpPr>
        <p:sp>
          <p:nvSpPr>
            <p:cNvPr id="50" name="椭圆 49"/>
            <p:cNvSpPr/>
            <p:nvPr/>
          </p:nvSpPr>
          <p:spPr>
            <a:xfrm>
              <a:off x="7930" y="4417"/>
              <a:ext cx="621" cy="577"/>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Times New Roman" charset="0"/>
                <a:ea typeface="Times New Roman" charset="0"/>
                <a:cs typeface="Times New Roman" charset="0"/>
              </a:endParaRPr>
            </a:p>
          </p:txBody>
        </p:sp>
        <p:cxnSp>
          <p:nvCxnSpPr>
            <p:cNvPr id="56" name="直接连接符 84"/>
            <p:cNvCxnSpPr/>
            <p:nvPr/>
          </p:nvCxnSpPr>
          <p:spPr>
            <a:xfrm>
              <a:off x="7960" y="4840"/>
              <a:ext cx="113" cy="0"/>
            </a:xfrm>
            <a:prstGeom prst="line">
              <a:avLst/>
            </a:prstGeom>
            <a:noFill/>
            <a:ln w="28575" cap="flat" cmpd="sng" algn="ctr">
              <a:solidFill>
                <a:sysClr val="windowText" lastClr="000000"/>
              </a:solidFill>
              <a:prstDash val="solid"/>
              <a:miter lim="800000"/>
            </a:ln>
            <a:effectLst/>
          </p:spPr>
        </p:cxnSp>
        <p:cxnSp>
          <p:nvCxnSpPr>
            <p:cNvPr id="57" name="直接连接符 85"/>
            <p:cNvCxnSpPr/>
            <p:nvPr/>
          </p:nvCxnSpPr>
          <p:spPr>
            <a:xfrm rot="5400000">
              <a:off x="7903" y="4670"/>
              <a:ext cx="340" cy="0"/>
            </a:xfrm>
            <a:prstGeom prst="line">
              <a:avLst/>
            </a:prstGeom>
            <a:noFill/>
            <a:ln w="28575" cap="flat" cmpd="sng" algn="ctr">
              <a:solidFill>
                <a:sysClr val="windowText" lastClr="000000"/>
              </a:solidFill>
              <a:prstDash val="solid"/>
              <a:miter lim="800000"/>
            </a:ln>
            <a:effectLst/>
          </p:spPr>
        </p:cxnSp>
        <p:cxnSp>
          <p:nvCxnSpPr>
            <p:cNvPr id="58" name="直接连接符 86"/>
            <p:cNvCxnSpPr/>
            <p:nvPr/>
          </p:nvCxnSpPr>
          <p:spPr>
            <a:xfrm>
              <a:off x="8073" y="4500"/>
              <a:ext cx="113" cy="0"/>
            </a:xfrm>
            <a:prstGeom prst="line">
              <a:avLst/>
            </a:prstGeom>
            <a:noFill/>
            <a:ln w="28575" cap="flat" cmpd="sng" algn="ctr">
              <a:solidFill>
                <a:sysClr val="windowText" lastClr="000000"/>
              </a:solidFill>
              <a:prstDash val="solid"/>
              <a:miter lim="800000"/>
            </a:ln>
            <a:effectLst/>
          </p:spPr>
        </p:cxnSp>
        <p:cxnSp>
          <p:nvCxnSpPr>
            <p:cNvPr id="59" name="直接连接符 87"/>
            <p:cNvCxnSpPr/>
            <p:nvPr/>
          </p:nvCxnSpPr>
          <p:spPr>
            <a:xfrm rot="5400000">
              <a:off x="8016" y="4670"/>
              <a:ext cx="340" cy="0"/>
            </a:xfrm>
            <a:prstGeom prst="line">
              <a:avLst/>
            </a:prstGeom>
            <a:noFill/>
            <a:ln w="28575" cap="flat" cmpd="sng" algn="ctr">
              <a:solidFill>
                <a:sysClr val="windowText" lastClr="000000"/>
              </a:solidFill>
              <a:prstDash val="solid"/>
              <a:miter lim="800000"/>
            </a:ln>
            <a:effectLst/>
          </p:spPr>
        </p:cxnSp>
        <p:cxnSp>
          <p:nvCxnSpPr>
            <p:cNvPr id="60" name="直接连接符 88"/>
            <p:cNvCxnSpPr/>
            <p:nvPr/>
          </p:nvCxnSpPr>
          <p:spPr>
            <a:xfrm>
              <a:off x="8185" y="4840"/>
              <a:ext cx="113" cy="0"/>
            </a:xfrm>
            <a:prstGeom prst="line">
              <a:avLst/>
            </a:prstGeom>
            <a:noFill/>
            <a:ln w="28575" cap="flat" cmpd="sng" algn="ctr">
              <a:solidFill>
                <a:sysClr val="windowText" lastClr="000000"/>
              </a:solidFill>
              <a:prstDash val="solid"/>
              <a:miter lim="800000"/>
            </a:ln>
            <a:effectLst/>
          </p:spPr>
        </p:cxnSp>
        <p:cxnSp>
          <p:nvCxnSpPr>
            <p:cNvPr id="61" name="直接连接符 89"/>
            <p:cNvCxnSpPr/>
            <p:nvPr/>
          </p:nvCxnSpPr>
          <p:spPr>
            <a:xfrm rot="5400000">
              <a:off x="8128" y="4670"/>
              <a:ext cx="340" cy="0"/>
            </a:xfrm>
            <a:prstGeom prst="line">
              <a:avLst/>
            </a:prstGeom>
            <a:noFill/>
            <a:ln w="28575" cap="flat" cmpd="sng" algn="ctr">
              <a:solidFill>
                <a:sysClr val="windowText" lastClr="000000"/>
              </a:solidFill>
              <a:prstDash val="solid"/>
              <a:miter lim="800000"/>
            </a:ln>
            <a:effectLst/>
          </p:spPr>
        </p:cxnSp>
        <p:cxnSp>
          <p:nvCxnSpPr>
            <p:cNvPr id="62" name="直接连接符 90"/>
            <p:cNvCxnSpPr/>
            <p:nvPr/>
          </p:nvCxnSpPr>
          <p:spPr>
            <a:xfrm>
              <a:off x="8298" y="4500"/>
              <a:ext cx="113" cy="0"/>
            </a:xfrm>
            <a:prstGeom prst="line">
              <a:avLst/>
            </a:prstGeom>
            <a:noFill/>
            <a:ln w="28575" cap="flat" cmpd="sng" algn="ctr">
              <a:solidFill>
                <a:sysClr val="windowText" lastClr="000000"/>
              </a:solidFill>
              <a:prstDash val="solid"/>
              <a:miter lim="800000"/>
            </a:ln>
            <a:effectLst/>
          </p:spPr>
        </p:cxnSp>
        <p:cxnSp>
          <p:nvCxnSpPr>
            <p:cNvPr id="63" name="直接连接符 91"/>
            <p:cNvCxnSpPr/>
            <p:nvPr/>
          </p:nvCxnSpPr>
          <p:spPr>
            <a:xfrm rot="5400000">
              <a:off x="8241" y="4670"/>
              <a:ext cx="340" cy="0"/>
            </a:xfrm>
            <a:prstGeom prst="line">
              <a:avLst/>
            </a:prstGeom>
            <a:noFill/>
            <a:ln w="28575" cap="flat" cmpd="sng" algn="ctr">
              <a:solidFill>
                <a:sysClr val="windowText" lastClr="000000"/>
              </a:solidFill>
              <a:prstDash val="solid"/>
              <a:miter lim="800000"/>
            </a:ln>
            <a:effectLst/>
          </p:spPr>
        </p:cxnSp>
        <p:cxnSp>
          <p:nvCxnSpPr>
            <p:cNvPr id="64" name="直接连接符 92"/>
            <p:cNvCxnSpPr/>
            <p:nvPr/>
          </p:nvCxnSpPr>
          <p:spPr>
            <a:xfrm>
              <a:off x="8411" y="4840"/>
              <a:ext cx="113" cy="0"/>
            </a:xfrm>
            <a:prstGeom prst="line">
              <a:avLst/>
            </a:prstGeom>
            <a:noFill/>
            <a:ln w="28575" cap="flat" cmpd="sng" algn="ctr">
              <a:solidFill>
                <a:sysClr val="windowText" lastClr="000000"/>
              </a:solidFill>
              <a:prstDash val="solid"/>
              <a:miter lim="800000"/>
            </a:ln>
            <a:effectLst/>
          </p:spPr>
        </p:cxnSp>
      </p:grpSp>
      <p:pic>
        <p:nvPicPr>
          <p:cNvPr id="273" name="图片 33"/>
          <p:cNvPicPr>
            <a:picLocks noChangeAspect="1"/>
          </p:cNvPicPr>
          <p:nvPr/>
        </p:nvPicPr>
        <p:blipFill rotWithShape="1">
          <a:blip r:embed="rId4">
            <a:extLst>
              <a:ext uri="{BEBA8EAE-BF5A-486C-A8C5-ECC9F3942E4B}">
                <a14:imgProps xmlns:a14="http://schemas.microsoft.com/office/drawing/2010/main">
                  <a14:imgLayer r:embed="rId5">
                    <a14:imgEffect>
                      <a14:backgroundRemoval t="9455" b="89455" l="3273" r="96727">
                        <a14:foregroundMark x1="9818" y1="11636" x2="7455" y2="37091"/>
                        <a14:foregroundMark x1="8727" y1="19636" x2="6545" y2="28727"/>
                        <a14:foregroundMark x1="6545" y1="28727" x2="6000" y2="36364"/>
                        <a14:foregroundMark x1="6000" y1="36364" x2="6727" y2="46909"/>
                        <a14:foregroundMark x1="5273" y1="17818" x2="5273" y2="17818"/>
                        <a14:foregroundMark x1="11455" y1="81818" x2="11455" y2="81818"/>
                        <a14:foregroundMark x1="27091" y1="76727" x2="27091" y2="76727"/>
                        <a14:foregroundMark x1="56909" y1="25455" x2="56909" y2="25455"/>
                        <a14:foregroundMark x1="67273" y1="27636" x2="67273" y2="27636"/>
                        <a14:foregroundMark x1="62364" y1="39636" x2="62364" y2="39636"/>
                        <a14:foregroundMark x1="62727" y1="30545" x2="62727" y2="30545"/>
                        <a14:foregroundMark x1="62545" y1="26909" x2="62545" y2="26909"/>
                        <a14:foregroundMark x1="92000" y1="84727" x2="92000" y2="84727"/>
                        <a14:foregroundMark x1="84909" y1="74545" x2="84909" y2="74545"/>
                        <a14:foregroundMark x1="91273" y1="74909" x2="91273" y2="74909"/>
                        <a14:foregroundMark x1="96909" y1="80364" x2="96909" y2="80364"/>
                        <a14:foregroundMark x1="3091" y1="20364" x2="3273" y2="85455"/>
                        <a14:foregroundMark x1="3273" y1="85455" x2="3273" y2="85818"/>
                        <a14:foregroundMark x1="10545" y1="82545" x2="10545" y2="82545"/>
                        <a14:foregroundMark x1="15273" y1="88000" x2="15273" y2="88000"/>
                        <a14:foregroundMark x1="13636" y1="87636" x2="13636" y2="87636"/>
                        <a14:foregroundMark x1="52909" y1="88364" x2="52909" y2="88364"/>
                        <a14:foregroundMark x1="68909" y1="87636" x2="68909" y2="87636"/>
                        <a14:foregroundMark x1="72909" y1="87273" x2="72909" y2="87273"/>
                        <a14:backgroundMark x1="5273" y1="6909" x2="8364" y2="6545"/>
                      </a14:backgroundRemoval>
                    </a14:imgEffect>
                  </a14:imgLayer>
                </a14:imgProps>
              </a:ext>
              <a:ext uri="{28A0092B-C50C-407E-A947-70E740481C1C}">
                <a14:useLocalDpi xmlns:a14="http://schemas.microsoft.com/office/drawing/2010/main" val="0"/>
              </a:ext>
            </a:extLst>
          </a:blip>
          <a:srcRect l="80293" t="1018" r="14" b="-1018"/>
          <a:stretch>
            <a:fillRect/>
          </a:stretch>
        </p:blipFill>
        <p:spPr>
          <a:xfrm>
            <a:off x="9929716" y="1705188"/>
            <a:ext cx="1361153" cy="2782246"/>
          </a:xfrm>
          <a:prstGeom prst="rect">
            <a:avLst/>
          </a:prstGeom>
        </p:spPr>
      </p:pic>
      <p:pic>
        <p:nvPicPr>
          <p:cNvPr id="274" name="图片 35"/>
          <p:cNvPicPr>
            <a:picLocks noChangeAspect="1"/>
          </p:cNvPicPr>
          <p:nvPr/>
        </p:nvPicPr>
        <p:blipFill rotWithShape="1">
          <a:blip r:embed="rId4">
            <a:extLst>
              <a:ext uri="{BEBA8EAE-BF5A-486C-A8C5-ECC9F3942E4B}">
                <a14:imgProps xmlns:a14="http://schemas.microsoft.com/office/drawing/2010/main">
                  <a14:imgLayer r:embed="rId5">
                    <a14:imgEffect>
                      <a14:backgroundRemoval t="9455" b="89455" l="3273" r="96727">
                        <a14:foregroundMark x1="9818" y1="11636" x2="7455" y2="37091"/>
                        <a14:foregroundMark x1="8727" y1="19636" x2="6545" y2="28727"/>
                        <a14:foregroundMark x1="6545" y1="28727" x2="6000" y2="36364"/>
                        <a14:foregroundMark x1="6000" y1="36364" x2="6727" y2="46909"/>
                        <a14:foregroundMark x1="5273" y1="17818" x2="5273" y2="17818"/>
                        <a14:foregroundMark x1="11455" y1="81818" x2="11455" y2="81818"/>
                        <a14:foregroundMark x1="27091" y1="76727" x2="27091" y2="76727"/>
                        <a14:foregroundMark x1="56909" y1="25455" x2="56909" y2="25455"/>
                        <a14:foregroundMark x1="67273" y1="27636" x2="67273" y2="27636"/>
                        <a14:foregroundMark x1="62364" y1="39636" x2="62364" y2="39636"/>
                        <a14:foregroundMark x1="62727" y1="30545" x2="62727" y2="30545"/>
                        <a14:foregroundMark x1="62545" y1="26909" x2="62545" y2="26909"/>
                        <a14:foregroundMark x1="92000" y1="84727" x2="92000" y2="84727"/>
                        <a14:foregroundMark x1="84909" y1="74545" x2="84909" y2="74545"/>
                        <a14:foregroundMark x1="91273" y1="74909" x2="91273" y2="74909"/>
                        <a14:foregroundMark x1="96909" y1="80364" x2="96909" y2="80364"/>
                        <a14:foregroundMark x1="3091" y1="20364" x2="3273" y2="85455"/>
                        <a14:foregroundMark x1="3273" y1="85455" x2="3273" y2="85818"/>
                        <a14:foregroundMark x1="10545" y1="82545" x2="10545" y2="82545"/>
                        <a14:foregroundMark x1="15273" y1="88000" x2="15273" y2="88000"/>
                        <a14:foregroundMark x1="13636" y1="87636" x2="13636" y2="87636"/>
                        <a14:foregroundMark x1="52909" y1="88364" x2="52909" y2="88364"/>
                        <a14:foregroundMark x1="68909" y1="87636" x2="68909" y2="87636"/>
                        <a14:foregroundMark x1="72909" y1="87273" x2="72909" y2="87273"/>
                        <a14:backgroundMark x1="5273" y1="6909" x2="8364" y2="6545"/>
                      </a14:backgroundRemoval>
                    </a14:imgEffect>
                  </a14:imgLayer>
                </a14:imgProps>
              </a:ext>
              <a:ext uri="{28A0092B-C50C-407E-A947-70E740481C1C}">
                <a14:useLocalDpi xmlns:a14="http://schemas.microsoft.com/office/drawing/2010/main" val="0"/>
              </a:ext>
            </a:extLst>
          </a:blip>
          <a:srcRect l="60829" t="20203" r="19763"/>
          <a:stretch>
            <a:fillRect/>
          </a:stretch>
        </p:blipFill>
        <p:spPr>
          <a:xfrm>
            <a:off x="9979246" y="2179197"/>
            <a:ext cx="1296687" cy="2276487"/>
          </a:xfrm>
          <a:prstGeom prst="rect">
            <a:avLst/>
          </a:prstGeom>
        </p:spPr>
      </p:pic>
      <p:pic>
        <p:nvPicPr>
          <p:cNvPr id="275" name="图片 34"/>
          <p:cNvPicPr>
            <a:picLocks noChangeAspect="1"/>
          </p:cNvPicPr>
          <p:nvPr/>
        </p:nvPicPr>
        <p:blipFill rotWithShape="1">
          <a:blip r:embed="rId4">
            <a:extLst>
              <a:ext uri="{BEBA8EAE-BF5A-486C-A8C5-ECC9F3942E4B}">
                <a14:imgProps xmlns:a14="http://schemas.microsoft.com/office/drawing/2010/main">
                  <a14:imgLayer r:embed="rId5">
                    <a14:imgEffect>
                      <a14:backgroundRemoval t="9455" b="89455" l="3273" r="96727">
                        <a14:foregroundMark x1="9818" y1="11636" x2="7455" y2="37091"/>
                        <a14:foregroundMark x1="8727" y1="19636" x2="6545" y2="28727"/>
                        <a14:foregroundMark x1="6545" y1="28727" x2="6000" y2="36364"/>
                        <a14:foregroundMark x1="6000" y1="36364" x2="6727" y2="46909"/>
                        <a14:foregroundMark x1="5273" y1="17818" x2="5273" y2="17818"/>
                        <a14:foregroundMark x1="11455" y1="81818" x2="11455" y2="81818"/>
                        <a14:foregroundMark x1="27091" y1="76727" x2="27091" y2="76727"/>
                        <a14:foregroundMark x1="56909" y1="25455" x2="56909" y2="25455"/>
                        <a14:foregroundMark x1="67273" y1="27636" x2="67273" y2="27636"/>
                        <a14:foregroundMark x1="62364" y1="39636" x2="62364" y2="39636"/>
                        <a14:foregroundMark x1="62727" y1="30545" x2="62727" y2="30545"/>
                        <a14:foregroundMark x1="62545" y1="26909" x2="62545" y2="26909"/>
                        <a14:foregroundMark x1="92000" y1="84727" x2="92000" y2="84727"/>
                        <a14:foregroundMark x1="84909" y1="74545" x2="84909" y2="74545"/>
                        <a14:foregroundMark x1="91273" y1="74909" x2="91273" y2="74909"/>
                        <a14:foregroundMark x1="96909" y1="80364" x2="96909" y2="80364"/>
                        <a14:foregroundMark x1="3091" y1="20364" x2="3273" y2="85455"/>
                        <a14:foregroundMark x1="3273" y1="85455" x2="3273" y2="85818"/>
                        <a14:foregroundMark x1="10545" y1="82545" x2="10545" y2="82545"/>
                        <a14:foregroundMark x1="15273" y1="88000" x2="15273" y2="88000"/>
                        <a14:foregroundMark x1="13636" y1="87636" x2="13636" y2="87636"/>
                        <a14:foregroundMark x1="52909" y1="88364" x2="52909" y2="88364"/>
                        <a14:foregroundMark x1="68909" y1="87636" x2="68909" y2="87636"/>
                        <a14:foregroundMark x1="72909" y1="87273" x2="72909" y2="87273"/>
                        <a14:backgroundMark x1="5273" y1="6909" x2="8364" y2="6545"/>
                      </a14:backgroundRemoval>
                    </a14:imgEffect>
                  </a14:imgLayer>
                </a14:imgProps>
              </a:ext>
              <a:ext uri="{28A0092B-C50C-407E-A947-70E740481C1C}">
                <a14:useLocalDpi xmlns:a14="http://schemas.microsoft.com/office/drawing/2010/main" val="0"/>
              </a:ext>
            </a:extLst>
          </a:blip>
          <a:srcRect l="41212" t="24248" r="39379"/>
          <a:stretch>
            <a:fillRect/>
          </a:stretch>
        </p:blipFill>
        <p:spPr>
          <a:xfrm>
            <a:off x="9996391" y="2348352"/>
            <a:ext cx="1296687" cy="2107331"/>
          </a:xfrm>
          <a:prstGeom prst="rect">
            <a:avLst/>
          </a:prstGeom>
        </p:spPr>
      </p:pic>
      <p:pic>
        <p:nvPicPr>
          <p:cNvPr id="276" name="图片 32"/>
          <p:cNvPicPr>
            <a:picLocks noChangeAspect="1"/>
          </p:cNvPicPr>
          <p:nvPr/>
        </p:nvPicPr>
        <p:blipFill rotWithShape="1">
          <a:blip r:embed="rId4">
            <a:extLst>
              <a:ext uri="{BEBA8EAE-BF5A-486C-A8C5-ECC9F3942E4B}">
                <a14:imgProps xmlns:a14="http://schemas.microsoft.com/office/drawing/2010/main">
                  <a14:imgLayer r:embed="rId5">
                    <a14:imgEffect>
                      <a14:backgroundRemoval t="9455" b="89455" l="3273" r="96727">
                        <a14:foregroundMark x1="9818" y1="11636" x2="7455" y2="37091"/>
                        <a14:foregroundMark x1="8727" y1="19636" x2="6545" y2="28727"/>
                        <a14:foregroundMark x1="6545" y1="28727" x2="6000" y2="36364"/>
                        <a14:foregroundMark x1="6000" y1="36364" x2="6727" y2="46909"/>
                        <a14:foregroundMark x1="5273" y1="17818" x2="5273" y2="17818"/>
                        <a14:foregroundMark x1="11455" y1="81818" x2="11455" y2="81818"/>
                        <a14:foregroundMark x1="27091" y1="76727" x2="27091" y2="76727"/>
                        <a14:foregroundMark x1="56909" y1="25455" x2="56909" y2="25455"/>
                        <a14:foregroundMark x1="67273" y1="27636" x2="67273" y2="27636"/>
                        <a14:foregroundMark x1="62364" y1="39636" x2="62364" y2="39636"/>
                        <a14:foregroundMark x1="62727" y1="30545" x2="62727" y2="30545"/>
                        <a14:foregroundMark x1="62545" y1="26909" x2="62545" y2="26909"/>
                        <a14:foregroundMark x1="92000" y1="84727" x2="92000" y2="84727"/>
                        <a14:foregroundMark x1="84909" y1="74545" x2="84909" y2="74545"/>
                        <a14:foregroundMark x1="91273" y1="74909" x2="91273" y2="74909"/>
                        <a14:foregroundMark x1="96909" y1="80364" x2="96909" y2="80364"/>
                        <a14:foregroundMark x1="3091" y1="20364" x2="3273" y2="85455"/>
                        <a14:foregroundMark x1="3273" y1="85455" x2="3273" y2="85818"/>
                        <a14:foregroundMark x1="10545" y1="82545" x2="10545" y2="82545"/>
                        <a14:foregroundMark x1="15273" y1="88000" x2="15273" y2="88000"/>
                        <a14:foregroundMark x1="13636" y1="87636" x2="13636" y2="87636"/>
                        <a14:foregroundMark x1="52909" y1="88364" x2="52909" y2="88364"/>
                        <a14:foregroundMark x1="68909" y1="87636" x2="68909" y2="87636"/>
                        <a14:foregroundMark x1="72909" y1="87273" x2="72909" y2="87273"/>
                        <a14:backgroundMark x1="5273" y1="6909" x2="8364" y2="6545"/>
                      </a14:backgroundRemoval>
                    </a14:imgEffect>
                  </a14:imgLayer>
                </a14:imgProps>
              </a:ext>
              <a:ext uri="{28A0092B-C50C-407E-A947-70E740481C1C}">
                <a14:useLocalDpi xmlns:a14="http://schemas.microsoft.com/office/drawing/2010/main" val="0"/>
              </a:ext>
            </a:extLst>
          </a:blip>
          <a:srcRect l="20526" t="34728" r="59782"/>
          <a:stretch>
            <a:fillRect/>
          </a:stretch>
        </p:blipFill>
        <p:spPr>
          <a:xfrm>
            <a:off x="9939242" y="2627262"/>
            <a:ext cx="1315720" cy="1815722"/>
          </a:xfrm>
          <a:prstGeom prst="rect">
            <a:avLst/>
          </a:prstGeom>
        </p:spPr>
      </p:pic>
      <p:pic>
        <p:nvPicPr>
          <p:cNvPr id="277" name="图片 31"/>
          <p:cNvPicPr>
            <a:picLocks noChangeAspect="1"/>
          </p:cNvPicPr>
          <p:nvPr/>
        </p:nvPicPr>
        <p:blipFill rotWithShape="1">
          <a:blip r:embed="rId4">
            <a:extLst>
              <a:ext uri="{BEBA8EAE-BF5A-486C-A8C5-ECC9F3942E4B}">
                <a14:imgProps xmlns:a14="http://schemas.microsoft.com/office/drawing/2010/main">
                  <a14:imgLayer r:embed="rId5">
                    <a14:imgEffect>
                      <a14:backgroundRemoval t="9455" b="89455" l="3273" r="96727">
                        <a14:foregroundMark x1="9818" y1="11636" x2="7455" y2="37091"/>
                        <a14:foregroundMark x1="8727" y1="19636" x2="6545" y2="28727"/>
                        <a14:foregroundMark x1="6545" y1="28727" x2="6000" y2="36364"/>
                        <a14:foregroundMark x1="6000" y1="36364" x2="6727" y2="46909"/>
                        <a14:foregroundMark x1="5273" y1="17818" x2="5273" y2="17818"/>
                        <a14:foregroundMark x1="11455" y1="81818" x2="11455" y2="81818"/>
                        <a14:foregroundMark x1="27091" y1="76727" x2="27091" y2="76727"/>
                        <a14:foregroundMark x1="56909" y1="25455" x2="56909" y2="25455"/>
                        <a14:foregroundMark x1="67273" y1="27636" x2="67273" y2="27636"/>
                        <a14:foregroundMark x1="62364" y1="39636" x2="62364" y2="39636"/>
                        <a14:foregroundMark x1="62727" y1="30545" x2="62727" y2="30545"/>
                        <a14:foregroundMark x1="62545" y1="26909" x2="62545" y2="26909"/>
                        <a14:foregroundMark x1="92000" y1="84727" x2="92000" y2="84727"/>
                        <a14:foregroundMark x1="84909" y1="74545" x2="84909" y2="74545"/>
                        <a14:foregroundMark x1="91273" y1="74909" x2="91273" y2="74909"/>
                        <a14:foregroundMark x1="96909" y1="80364" x2="96909" y2="80364"/>
                        <a14:foregroundMark x1="3091" y1="20364" x2="3273" y2="85455"/>
                        <a14:foregroundMark x1="3273" y1="85455" x2="3273" y2="85818"/>
                        <a14:foregroundMark x1="10545" y1="82545" x2="10545" y2="82545"/>
                        <a14:foregroundMark x1="15273" y1="88000" x2="15273" y2="88000"/>
                        <a14:foregroundMark x1="13636" y1="87636" x2="13636" y2="87636"/>
                        <a14:foregroundMark x1="52909" y1="88364" x2="52909" y2="88364"/>
                        <a14:foregroundMark x1="68909" y1="87636" x2="68909" y2="87636"/>
                        <a14:foregroundMark x1="72909" y1="87273" x2="72909" y2="87273"/>
                        <a14:backgroundMark x1="5273" y1="6909" x2="8364" y2="6545"/>
                      </a14:backgroundRemoval>
                    </a14:imgEffect>
                  </a14:imgLayer>
                </a14:imgProps>
              </a:ext>
              <a:ext uri="{28A0092B-C50C-407E-A947-70E740481C1C}">
                <a14:useLocalDpi xmlns:a14="http://schemas.microsoft.com/office/drawing/2010/main" val="0"/>
              </a:ext>
            </a:extLst>
          </a:blip>
          <a:srcRect t="49251" r="78636"/>
          <a:stretch>
            <a:fillRect/>
          </a:stretch>
        </p:blipFill>
        <p:spPr>
          <a:xfrm>
            <a:off x="9891616" y="3056472"/>
            <a:ext cx="1428689" cy="1411912"/>
          </a:xfrm>
          <a:prstGeom prst="rect">
            <a:avLst/>
          </a:prstGeom>
        </p:spPr>
      </p:pic>
      <p:grpSp>
        <p:nvGrpSpPr>
          <p:cNvPr id="278" name="组 277"/>
          <p:cNvGrpSpPr/>
          <p:nvPr/>
        </p:nvGrpSpPr>
        <p:grpSpPr>
          <a:xfrm>
            <a:off x="7626862" y="1625483"/>
            <a:ext cx="2503039" cy="3027924"/>
            <a:chOff x="7312716" y="3536659"/>
            <a:chExt cx="2503039" cy="3027924"/>
          </a:xfrm>
        </p:grpSpPr>
        <p:grpSp>
          <p:nvGrpSpPr>
            <p:cNvPr id="279" name="组 278"/>
            <p:cNvGrpSpPr/>
            <p:nvPr/>
          </p:nvGrpSpPr>
          <p:grpSpPr>
            <a:xfrm flipH="1">
              <a:off x="7312716" y="3536659"/>
              <a:ext cx="2060262" cy="2466279"/>
              <a:chOff x="3804136" y="4627964"/>
              <a:chExt cx="1732755" cy="2027641"/>
            </a:xfrm>
          </p:grpSpPr>
          <p:pic>
            <p:nvPicPr>
              <p:cNvPr id="281" name="图片 3">
                <a:extLst>
                  <a:ext uri="{FF2B5EF4-FFF2-40B4-BE49-F238E27FC236}">
                    <a16:creationId xmlns:a16="http://schemas.microsoft.com/office/drawing/2014/main" xmlns="" id="{2719DAC5-E85F-41AE-9A48-F95C6255D9FA}"/>
                  </a:ext>
                </a:extLst>
              </p:cNvPr>
              <p:cNvPicPr>
                <a:picLocks noChangeAspect="1"/>
              </p:cNvPicPr>
              <p:nvPr/>
            </p:nvPicPr>
            <p:blipFill>
              <a:blip r:embed="rId6"/>
              <a:stretch>
                <a:fillRect/>
              </a:stretch>
            </p:blipFill>
            <p:spPr>
              <a:xfrm>
                <a:off x="4246486" y="4627964"/>
                <a:ext cx="1033857" cy="1040920"/>
              </a:xfrm>
              <a:prstGeom prst="rect">
                <a:avLst/>
              </a:prstGeom>
            </p:spPr>
          </p:pic>
          <p:pic>
            <p:nvPicPr>
              <p:cNvPr id="282" name="图片 4">
                <a:extLst>
                  <a:ext uri="{FF2B5EF4-FFF2-40B4-BE49-F238E27FC236}">
                    <a16:creationId xmlns:a16="http://schemas.microsoft.com/office/drawing/2014/main" xmlns="" id="{75C56F48-2653-4D47-84A4-90387AF43DDA}"/>
                  </a:ext>
                </a:extLst>
              </p:cNvPr>
              <p:cNvPicPr>
                <a:picLocks noChangeAspect="1"/>
              </p:cNvPicPr>
              <p:nvPr/>
            </p:nvPicPr>
            <p:blipFill>
              <a:blip r:embed="rId7">
                <a:lum/>
              </a:blip>
              <a:stretch>
                <a:fillRect/>
              </a:stretch>
            </p:blipFill>
            <p:spPr>
              <a:xfrm>
                <a:off x="4330220" y="5064907"/>
                <a:ext cx="1206671" cy="942532"/>
              </a:xfrm>
              <a:prstGeom prst="rect">
                <a:avLst/>
              </a:prstGeom>
            </p:spPr>
          </p:pic>
          <p:pic>
            <p:nvPicPr>
              <p:cNvPr id="283" name="图片 9">
                <a:extLst>
                  <a:ext uri="{FF2B5EF4-FFF2-40B4-BE49-F238E27FC236}">
                    <a16:creationId xmlns:a16="http://schemas.microsoft.com/office/drawing/2014/main" xmlns="" id="{9025BBEB-70A5-4586-9C2F-12D284B0C695}"/>
                  </a:ext>
                </a:extLst>
              </p:cNvPr>
              <p:cNvPicPr>
                <a:picLocks noChangeAspect="1"/>
              </p:cNvPicPr>
              <p:nvPr/>
            </p:nvPicPr>
            <p:blipFill>
              <a:blip r:embed="rId8"/>
              <a:stretch>
                <a:fillRect/>
              </a:stretch>
            </p:blipFill>
            <p:spPr>
              <a:xfrm>
                <a:off x="3804136" y="6007439"/>
                <a:ext cx="643768" cy="648166"/>
              </a:xfrm>
              <a:prstGeom prst="rect">
                <a:avLst/>
              </a:prstGeom>
            </p:spPr>
          </p:pic>
          <p:cxnSp>
            <p:nvCxnSpPr>
              <p:cNvPr id="284" name="肘形连接符 283"/>
              <p:cNvCxnSpPr/>
              <p:nvPr/>
            </p:nvCxnSpPr>
            <p:spPr>
              <a:xfrm flipV="1">
                <a:off x="4447904" y="5521698"/>
                <a:ext cx="806540" cy="809824"/>
              </a:xfrm>
              <a:prstGeom prst="bentConnector2">
                <a:avLst/>
              </a:prstGeom>
              <a:ln w="25400">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280" name="矩形 279"/>
            <p:cNvSpPr/>
            <p:nvPr/>
          </p:nvSpPr>
          <p:spPr>
            <a:xfrm flipH="1">
              <a:off x="8607532" y="6041363"/>
              <a:ext cx="1208223" cy="523220"/>
            </a:xfrm>
            <a:prstGeom prst="rect">
              <a:avLst/>
            </a:prstGeom>
          </p:spPr>
          <p:txBody>
            <a:bodyPr wrap="square">
              <a:spAutoFit/>
            </a:bodyPr>
            <a:lstStyle/>
            <a:p>
              <a:r>
                <a:rPr lang="en-US" altLang="zh-CN" sz="2800" b="1" dirty="0" smtClean="0">
                  <a:solidFill>
                    <a:schemeClr val="tx1">
                      <a:lumMod val="75000"/>
                      <a:lumOff val="25000"/>
                    </a:schemeClr>
                  </a:solidFill>
                  <a:effectLst/>
                  <a:latin typeface="Times New Roman" charset="0"/>
                  <a:ea typeface="Times New Roman" charset="0"/>
                  <a:cs typeface="Times New Roman" charset="0"/>
                </a:rPr>
                <a:t>Tag</a:t>
              </a:r>
              <a:endParaRPr lang="en-US" altLang="zh-CN" sz="2800" b="1" dirty="0">
                <a:solidFill>
                  <a:schemeClr val="tx1">
                    <a:lumMod val="75000"/>
                    <a:lumOff val="25000"/>
                  </a:schemeClr>
                </a:solidFill>
                <a:effectLst/>
                <a:latin typeface="Times New Roman" charset="0"/>
                <a:ea typeface="Times New Roman" charset="0"/>
                <a:cs typeface="Times New Roman" charset="0"/>
              </a:endParaRPr>
            </a:p>
          </p:txBody>
        </p:sp>
      </p:grpSp>
      <p:sp>
        <p:nvSpPr>
          <p:cNvPr id="285" name="矩形 284"/>
          <p:cNvSpPr/>
          <p:nvPr/>
        </p:nvSpPr>
        <p:spPr>
          <a:xfrm flipH="1">
            <a:off x="8700382" y="5491397"/>
            <a:ext cx="1752770" cy="584775"/>
          </a:xfrm>
          <a:prstGeom prst="rect">
            <a:avLst/>
          </a:prstGeom>
        </p:spPr>
        <p:txBody>
          <a:bodyPr wrap="square">
            <a:spAutoFit/>
          </a:bodyPr>
          <a:lstStyle/>
          <a:p>
            <a:r>
              <a:rPr lang="en-US" altLang="zh-CN" sz="3200" b="1" dirty="0" smtClean="0">
                <a:solidFill>
                  <a:srgbClr val="FF0000"/>
                </a:solidFill>
                <a:effectLst/>
                <a:latin typeface="Times New Roman" charset="0"/>
                <a:ea typeface="Times New Roman" charset="0"/>
                <a:cs typeface="Times New Roman" charset="0"/>
              </a:rPr>
              <a:t>&lt; 1 mW</a:t>
            </a:r>
            <a:endParaRPr lang="en-US" altLang="zh-CN" sz="3200" b="1" dirty="0">
              <a:solidFill>
                <a:srgbClr val="FF0000"/>
              </a:solidFill>
              <a:effectLst/>
              <a:latin typeface="Times New Roman" charset="0"/>
              <a:ea typeface="Times New Roman" charset="0"/>
              <a:cs typeface="Times New Roman" charset="0"/>
            </a:endParaRPr>
          </a:p>
        </p:txBody>
      </p:sp>
      <p:grpSp>
        <p:nvGrpSpPr>
          <p:cNvPr id="286" name="组 285"/>
          <p:cNvGrpSpPr/>
          <p:nvPr/>
        </p:nvGrpSpPr>
        <p:grpSpPr>
          <a:xfrm>
            <a:off x="6315052" y="5447626"/>
            <a:ext cx="756458" cy="650203"/>
            <a:chOff x="5461065" y="4802536"/>
            <a:chExt cx="756458" cy="650203"/>
          </a:xfrm>
        </p:grpSpPr>
        <p:sp>
          <p:nvSpPr>
            <p:cNvPr id="287" name="燕尾形 286"/>
            <p:cNvSpPr/>
            <p:nvPr/>
          </p:nvSpPr>
          <p:spPr>
            <a:xfrm>
              <a:off x="5461065" y="4802536"/>
              <a:ext cx="458470" cy="640607"/>
            </a:xfrm>
            <a:prstGeom prst="chevron">
              <a:avLst>
                <a:gd name="adj" fmla="val 7360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88" name="燕尾形 287"/>
            <p:cNvSpPr/>
            <p:nvPr/>
          </p:nvSpPr>
          <p:spPr>
            <a:xfrm>
              <a:off x="5759053" y="4812132"/>
              <a:ext cx="458470" cy="640607"/>
            </a:xfrm>
            <a:prstGeom prst="chevron">
              <a:avLst>
                <a:gd name="adj" fmla="val 7360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3" name="组 2"/>
          <p:cNvGrpSpPr/>
          <p:nvPr/>
        </p:nvGrpSpPr>
        <p:grpSpPr>
          <a:xfrm>
            <a:off x="1478182" y="1612928"/>
            <a:ext cx="3095691" cy="4481558"/>
            <a:chOff x="1478182" y="1612928"/>
            <a:chExt cx="3095691" cy="4481558"/>
          </a:xfrm>
        </p:grpSpPr>
        <p:grpSp>
          <p:nvGrpSpPr>
            <p:cNvPr id="2" name="组 1"/>
            <p:cNvGrpSpPr/>
            <p:nvPr/>
          </p:nvGrpSpPr>
          <p:grpSpPr>
            <a:xfrm>
              <a:off x="1478182" y="1612928"/>
              <a:ext cx="3095691" cy="3286390"/>
              <a:chOff x="1478182" y="1612928"/>
              <a:chExt cx="3095691" cy="3286390"/>
            </a:xfrm>
          </p:grpSpPr>
          <p:sp>
            <p:nvSpPr>
              <p:cNvPr id="142" name="椭圆 141"/>
              <p:cNvSpPr/>
              <p:nvPr/>
            </p:nvSpPr>
            <p:spPr>
              <a:xfrm>
                <a:off x="1489965" y="1612928"/>
                <a:ext cx="721713" cy="653704"/>
              </a:xfrm>
              <a:prstGeom prst="ellipse">
                <a:avLst/>
              </a:prstGeom>
              <a:solidFill>
                <a:schemeClr val="accent2">
                  <a:lumMod val="75000"/>
                  <a:alpha val="1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Times New Roman" charset="0"/>
                  <a:ea typeface="Times New Roman" charset="0"/>
                  <a:cs typeface="Times New Roman" charset="0"/>
                </a:endParaRPr>
              </a:p>
            </p:txBody>
          </p:sp>
          <p:sp>
            <p:nvSpPr>
              <p:cNvPr id="144" name="椭圆 143"/>
              <p:cNvSpPr/>
              <p:nvPr/>
            </p:nvSpPr>
            <p:spPr>
              <a:xfrm>
                <a:off x="2589680" y="2572010"/>
                <a:ext cx="714680" cy="713103"/>
              </a:xfrm>
              <a:prstGeom prst="ellipse">
                <a:avLst/>
              </a:prstGeom>
              <a:solidFill>
                <a:schemeClr val="accent6">
                  <a:lumMod val="60000"/>
                  <a:lumOff val="40000"/>
                  <a:alpha val="38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Times New Roman" charset="0"/>
                  <a:ea typeface="Times New Roman" charset="0"/>
                  <a:cs typeface="Times New Roman" charset="0"/>
                </a:endParaRPr>
              </a:p>
            </p:txBody>
          </p:sp>
          <p:sp>
            <p:nvSpPr>
              <p:cNvPr id="145" name="矩形 144"/>
              <p:cNvSpPr/>
              <p:nvPr/>
            </p:nvSpPr>
            <p:spPr>
              <a:xfrm>
                <a:off x="3645534" y="1674856"/>
                <a:ext cx="916485" cy="478981"/>
              </a:xfrm>
              <a:prstGeom prst="rect">
                <a:avLst/>
              </a:prstGeom>
              <a:solidFill>
                <a:srgbClr val="00B0F0">
                  <a:alpha val="7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smtClean="0">
                  <a:ln>
                    <a:noFill/>
                  </a:ln>
                  <a:solidFill>
                    <a:prstClr val="black"/>
                  </a:solidFill>
                  <a:effectLst/>
                  <a:uLnTx/>
                  <a:uFillTx/>
                  <a:latin typeface="Times New Roman" charset="0"/>
                  <a:ea typeface="Times New Roman" charset="0"/>
                  <a:cs typeface="Times New Roman" charset="0"/>
                </a:endParaRPr>
              </a:p>
            </p:txBody>
          </p:sp>
          <p:sp>
            <p:nvSpPr>
              <p:cNvPr id="271" name="矩形 270"/>
              <p:cNvSpPr/>
              <p:nvPr/>
            </p:nvSpPr>
            <p:spPr>
              <a:xfrm>
                <a:off x="3657388" y="4323459"/>
                <a:ext cx="916485" cy="478981"/>
              </a:xfrm>
              <a:prstGeom prst="rect">
                <a:avLst/>
              </a:prstGeom>
              <a:solidFill>
                <a:srgbClr val="00B0F0">
                  <a:alpha val="7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smtClean="0">
                  <a:ln>
                    <a:noFill/>
                  </a:ln>
                  <a:solidFill>
                    <a:prstClr val="black"/>
                  </a:solidFill>
                  <a:effectLst/>
                  <a:uLnTx/>
                  <a:uFillTx/>
                  <a:latin typeface="Times New Roman" charset="0"/>
                  <a:ea typeface="Times New Roman" charset="0"/>
                  <a:cs typeface="Times New Roman" charset="0"/>
                </a:endParaRPr>
              </a:p>
            </p:txBody>
          </p:sp>
          <p:sp>
            <p:nvSpPr>
              <p:cNvPr id="272" name="椭圆 271"/>
              <p:cNvSpPr/>
              <p:nvPr/>
            </p:nvSpPr>
            <p:spPr>
              <a:xfrm>
                <a:off x="1478182" y="4200821"/>
                <a:ext cx="721713" cy="698497"/>
              </a:xfrm>
              <a:prstGeom prst="ellipse">
                <a:avLst/>
              </a:prstGeom>
              <a:solidFill>
                <a:schemeClr val="accent2">
                  <a:lumMod val="75000"/>
                  <a:alpha val="1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Times New Roman" charset="0"/>
                  <a:ea typeface="Times New Roman" charset="0"/>
                  <a:cs typeface="Times New Roman" charset="0"/>
                </a:endParaRPr>
              </a:p>
            </p:txBody>
          </p:sp>
        </p:grpSp>
        <p:sp>
          <p:nvSpPr>
            <p:cNvPr id="289" name="矩形 288"/>
            <p:cNvSpPr/>
            <p:nvPr/>
          </p:nvSpPr>
          <p:spPr>
            <a:xfrm flipH="1">
              <a:off x="2282583" y="5509711"/>
              <a:ext cx="1752770" cy="584775"/>
            </a:xfrm>
            <a:prstGeom prst="rect">
              <a:avLst/>
            </a:prstGeom>
          </p:spPr>
          <p:txBody>
            <a:bodyPr wrap="square">
              <a:spAutoFit/>
            </a:bodyPr>
            <a:lstStyle/>
            <a:p>
              <a:r>
                <a:rPr lang="en-US" altLang="zh-CN" sz="3200" b="1" dirty="0" smtClean="0">
                  <a:solidFill>
                    <a:srgbClr val="FF0000"/>
                  </a:solidFill>
                  <a:effectLst/>
                  <a:latin typeface="Times New Roman" charset="0"/>
                  <a:ea typeface="Times New Roman" charset="0"/>
                  <a:cs typeface="Times New Roman" charset="0"/>
                </a:rPr>
                <a:t>40 mW</a:t>
              </a:r>
              <a:endParaRPr lang="en-US" altLang="zh-CN" sz="3200" b="1" dirty="0">
                <a:solidFill>
                  <a:srgbClr val="FF0000"/>
                </a:solidFill>
                <a:effectLst/>
                <a:latin typeface="Times New Roman" charset="0"/>
                <a:ea typeface="Times New Roman" charset="0"/>
                <a:cs typeface="Times New Roman" charset="0"/>
              </a:endParaRPr>
            </a:p>
          </p:txBody>
        </p:sp>
      </p:grpSp>
      <p:sp>
        <p:nvSpPr>
          <p:cNvPr id="290" name="矩形 289"/>
          <p:cNvSpPr/>
          <p:nvPr/>
        </p:nvSpPr>
        <p:spPr>
          <a:xfrm flipH="1">
            <a:off x="844479" y="4979766"/>
            <a:ext cx="5597573" cy="523220"/>
          </a:xfrm>
          <a:prstGeom prst="rect">
            <a:avLst/>
          </a:prstGeom>
        </p:spPr>
        <p:txBody>
          <a:bodyPr wrap="square">
            <a:spAutoFit/>
          </a:bodyPr>
          <a:lstStyle/>
          <a:p>
            <a:r>
              <a:rPr lang="en-US" altLang="zh-CN" sz="2800" b="1" dirty="0" smtClean="0">
                <a:solidFill>
                  <a:schemeClr val="tx1">
                    <a:lumMod val="75000"/>
                    <a:lumOff val="25000"/>
                  </a:schemeClr>
                </a:solidFill>
                <a:effectLst/>
                <a:latin typeface="Times New Roman" charset="0"/>
                <a:ea typeface="Times New Roman" charset="0"/>
                <a:cs typeface="Times New Roman" charset="0"/>
              </a:rPr>
              <a:t>Traditional</a:t>
            </a:r>
            <a:r>
              <a:rPr lang="zh-CN" altLang="en-US" sz="2800" b="1" dirty="0" smtClean="0">
                <a:solidFill>
                  <a:schemeClr val="tx1">
                    <a:lumMod val="75000"/>
                    <a:lumOff val="25000"/>
                  </a:schemeClr>
                </a:solidFill>
                <a:effectLst/>
                <a:latin typeface="Times New Roman" charset="0"/>
                <a:ea typeface="Times New Roman" charset="0"/>
                <a:cs typeface="Times New Roman" charset="0"/>
              </a:rPr>
              <a:t> </a:t>
            </a:r>
            <a:r>
              <a:rPr lang="en-US" altLang="zh-CN" sz="2800" b="1" dirty="0" smtClean="0">
                <a:solidFill>
                  <a:schemeClr val="tx1">
                    <a:lumMod val="75000"/>
                    <a:lumOff val="25000"/>
                  </a:schemeClr>
                </a:solidFill>
                <a:effectLst/>
                <a:latin typeface="Times New Roman" charset="0"/>
                <a:ea typeface="Times New Roman" charset="0"/>
                <a:cs typeface="Times New Roman" charset="0"/>
              </a:rPr>
              <a:t>QAM transmitter </a:t>
            </a:r>
            <a:endParaRPr lang="en-US" altLang="zh-CN" sz="2800" b="1" dirty="0">
              <a:solidFill>
                <a:schemeClr val="tx1">
                  <a:lumMod val="75000"/>
                  <a:lumOff val="25000"/>
                </a:schemeClr>
              </a:solidFill>
              <a:effectLst/>
              <a:latin typeface="Times New Roman" charset="0"/>
              <a:ea typeface="Times New Roman" charset="0"/>
              <a:cs typeface="Times New Roman" charset="0"/>
            </a:endParaRPr>
          </a:p>
        </p:txBody>
      </p:sp>
      <p:sp>
        <p:nvSpPr>
          <p:cNvPr id="84" name="矩形 83"/>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幻灯片编号占位符 1"/>
          <p:cNvSpPr>
            <a:spLocks noGrp="1"/>
          </p:cNvSpPr>
          <p:nvPr>
            <p:ph type="sldNum" sz="quarter" idx="12"/>
          </p:nvPr>
        </p:nvSpPr>
        <p:spPr>
          <a:xfrm>
            <a:off x="8628469" y="6236111"/>
            <a:ext cx="2743200" cy="365125"/>
          </a:xfrm>
        </p:spPr>
        <p:txBody>
          <a:bodyPr/>
          <a:lstStyle/>
          <a:p>
            <a:r>
              <a:rPr kumimoji="1" lang="en-US" altLang="zh-CN" dirty="0" smtClean="0"/>
              <a:t>13</a:t>
            </a:r>
            <a:endParaRPr kumimoji="1" lang="zh-CN" altLang="en-US" dirty="0"/>
          </a:p>
        </p:txBody>
      </p:sp>
    </p:spTree>
    <p:extLst>
      <p:ext uri="{BB962C8B-B14F-4D97-AF65-F5344CB8AC3E}">
        <p14:creationId xmlns:p14="http://schemas.microsoft.com/office/powerpoint/2010/main" val="153517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500"/>
                                        <p:tgtEl>
                                          <p:spTgt spid="278"/>
                                        </p:tgtEl>
                                      </p:cBhvr>
                                    </p:animEffect>
                                  </p:childTnLst>
                                </p:cTn>
                              </p:par>
                              <p:par>
                                <p:cTn id="13" presetID="1"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childTnLst>
                                </p:cTn>
                              </p:par>
                              <p:par>
                                <p:cTn id="15" presetID="10" presetClass="entr" presetSubtype="0" fill="hold" nodeType="withEffect">
                                  <p:stCondLst>
                                    <p:cond delay="50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250"/>
                                        <p:tgtEl>
                                          <p:spTgt spid="274"/>
                                        </p:tgtEl>
                                      </p:cBhvr>
                                    </p:animEffect>
                                  </p:childTnLst>
                                </p:cTn>
                              </p:par>
                              <p:par>
                                <p:cTn id="18" presetID="10" presetClass="entr" presetSubtype="0" fill="hold" nodeType="withEffect">
                                  <p:stCondLst>
                                    <p:cond delay="1000"/>
                                  </p:stCondLst>
                                  <p:childTnLst>
                                    <p:set>
                                      <p:cBhvr>
                                        <p:cTn id="19" dur="1" fill="hold">
                                          <p:stCondLst>
                                            <p:cond delay="0"/>
                                          </p:stCondLst>
                                        </p:cTn>
                                        <p:tgtEl>
                                          <p:spTgt spid="275"/>
                                        </p:tgtEl>
                                        <p:attrNameLst>
                                          <p:attrName>style.visibility</p:attrName>
                                        </p:attrNameLst>
                                      </p:cBhvr>
                                      <p:to>
                                        <p:strVal val="visible"/>
                                      </p:to>
                                    </p:set>
                                    <p:animEffect transition="in" filter="fade">
                                      <p:cBhvr>
                                        <p:cTn id="20" dur="250"/>
                                        <p:tgtEl>
                                          <p:spTgt spid="275"/>
                                        </p:tgtEl>
                                      </p:cBhvr>
                                    </p:animEffect>
                                  </p:childTnLst>
                                </p:cTn>
                              </p:par>
                              <p:par>
                                <p:cTn id="21" presetID="10" presetClass="entr" presetSubtype="0" fill="hold" nodeType="withEffect">
                                  <p:stCondLst>
                                    <p:cond delay="1500"/>
                                  </p:stCondLst>
                                  <p:childTnLst>
                                    <p:set>
                                      <p:cBhvr>
                                        <p:cTn id="22" dur="1" fill="hold">
                                          <p:stCondLst>
                                            <p:cond delay="0"/>
                                          </p:stCondLst>
                                        </p:cTn>
                                        <p:tgtEl>
                                          <p:spTgt spid="276"/>
                                        </p:tgtEl>
                                        <p:attrNameLst>
                                          <p:attrName>style.visibility</p:attrName>
                                        </p:attrNameLst>
                                      </p:cBhvr>
                                      <p:to>
                                        <p:strVal val="visible"/>
                                      </p:to>
                                    </p:set>
                                    <p:animEffect transition="in" filter="fade">
                                      <p:cBhvr>
                                        <p:cTn id="23" dur="250"/>
                                        <p:tgtEl>
                                          <p:spTgt spid="276"/>
                                        </p:tgtEl>
                                      </p:cBhvr>
                                    </p:animEffect>
                                  </p:childTnLst>
                                </p:cTn>
                              </p:par>
                              <p:par>
                                <p:cTn id="24" presetID="10" presetClass="entr" presetSubtype="0" fill="hold" nodeType="withEffect">
                                  <p:stCondLst>
                                    <p:cond delay="2000"/>
                                  </p:stCondLst>
                                  <p:childTnLst>
                                    <p:set>
                                      <p:cBhvr>
                                        <p:cTn id="25" dur="1" fill="hold">
                                          <p:stCondLst>
                                            <p:cond delay="0"/>
                                          </p:stCondLst>
                                        </p:cTn>
                                        <p:tgtEl>
                                          <p:spTgt spid="277"/>
                                        </p:tgtEl>
                                        <p:attrNameLst>
                                          <p:attrName>style.visibility</p:attrName>
                                        </p:attrNameLst>
                                      </p:cBhvr>
                                      <p:to>
                                        <p:strVal val="visible"/>
                                      </p:to>
                                    </p:set>
                                    <p:animEffect transition="in" filter="fade">
                                      <p:cBhvr>
                                        <p:cTn id="26" dur="250"/>
                                        <p:tgtEl>
                                          <p:spTgt spid="2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5"/>
                                        </p:tgtEl>
                                        <p:attrNameLst>
                                          <p:attrName>style.visibility</p:attrName>
                                        </p:attrNameLst>
                                      </p:cBhvr>
                                      <p:to>
                                        <p:strVal val="visible"/>
                                      </p:to>
                                    </p:set>
                                    <p:animEffect transition="in" filter="fade">
                                      <p:cBhvr>
                                        <p:cTn id="29" dur="500"/>
                                        <p:tgtEl>
                                          <p:spTgt spid="285"/>
                                        </p:tgtEl>
                                      </p:cBhvr>
                                    </p:animEffect>
                                  </p:childTnLst>
                                </p:cTn>
                              </p:par>
                            </p:childTnLst>
                          </p:cTn>
                        </p:par>
                        <p:par>
                          <p:cTn id="30" fill="hold">
                            <p:stCondLst>
                              <p:cond delay="2250"/>
                            </p:stCondLst>
                            <p:childTnLst>
                              <p:par>
                                <p:cTn id="31" presetID="22" presetClass="entr" presetSubtype="8" fill="hold" nodeType="afterEffect">
                                  <p:stCondLst>
                                    <p:cond delay="0"/>
                                  </p:stCondLst>
                                  <p:childTnLst>
                                    <p:set>
                                      <p:cBhvr>
                                        <p:cTn id="32" dur="1" fill="hold">
                                          <p:stCondLst>
                                            <p:cond delay="0"/>
                                          </p:stCondLst>
                                        </p:cTn>
                                        <p:tgtEl>
                                          <p:spTgt spid="286"/>
                                        </p:tgtEl>
                                        <p:attrNameLst>
                                          <p:attrName>style.visibility</p:attrName>
                                        </p:attrNameLst>
                                      </p:cBhvr>
                                      <p:to>
                                        <p:strVal val="visible"/>
                                      </p:to>
                                    </p:set>
                                    <p:animEffect transition="in" filter="wipe(left)">
                                      <p:cBhvr>
                                        <p:cTn id="33"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Ultra-low</a:t>
            </a:r>
            <a:r>
              <a:rPr lang="zh-CN" altLang="en-US" sz="4400" b="1" dirty="0" smtClean="0">
                <a:solidFill>
                  <a:schemeClr val="bg1"/>
                </a:solidFill>
                <a:latin typeface="Segoe UI" panose="020B0502040204020203" pitchFamily="34" charset="0"/>
                <a:ea typeface="Sathu" charset="-34"/>
                <a:cs typeface="Segoe UI" panose="020B0502040204020203" pitchFamily="34" charset="0"/>
              </a:rPr>
              <a:t>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Power Circuit</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grpSp>
        <p:nvGrpSpPr>
          <p:cNvPr id="2" name="组 1"/>
          <p:cNvGrpSpPr/>
          <p:nvPr/>
        </p:nvGrpSpPr>
        <p:grpSpPr>
          <a:xfrm>
            <a:off x="1149400" y="986498"/>
            <a:ext cx="4003899" cy="4131566"/>
            <a:chOff x="1149400" y="986498"/>
            <a:chExt cx="4003899" cy="4131566"/>
          </a:xfrm>
        </p:grpSpPr>
        <p:cxnSp>
          <p:nvCxnSpPr>
            <p:cNvPr id="90" name="直线连接符 89"/>
            <p:cNvCxnSpPr/>
            <p:nvPr/>
          </p:nvCxnSpPr>
          <p:spPr>
            <a:xfrm flipV="1">
              <a:off x="3509168" y="3452217"/>
              <a:ext cx="1600027" cy="831988"/>
            </a:xfrm>
            <a:prstGeom prst="line">
              <a:avLst/>
            </a:prstGeom>
            <a:ln w="44450">
              <a:solidFill>
                <a:srgbClr val="0B2793"/>
              </a:solidFill>
              <a:prstDash val="sysDash"/>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1200229" y="1004612"/>
              <a:ext cx="3953070" cy="369332"/>
            </a:xfrm>
            <a:prstGeom prst="rect">
              <a:avLst/>
            </a:prstGeom>
          </p:spPr>
          <p:txBody>
            <a:bodyPr wrap="none">
              <a:spAutoFit/>
            </a:bodyPr>
            <a:lstStyle/>
            <a:p>
              <a:r>
                <a:rPr lang="en-US" altLang="zh-CN" b="1" dirty="0" smtClean="0">
                  <a:solidFill>
                    <a:srgbClr val="0B2793"/>
                  </a:solidFill>
                  <a:latin typeface="Helvetica" charset="0"/>
                </a:rPr>
                <a:t>Wilkinson </a:t>
              </a:r>
              <a:r>
                <a:rPr lang="en-US" altLang="zh-CN" b="1" dirty="0">
                  <a:solidFill>
                    <a:srgbClr val="0B2793"/>
                  </a:solidFill>
                  <a:latin typeface="Helvetica" charset="0"/>
                </a:rPr>
                <a:t>power splitter/combiner</a:t>
              </a:r>
            </a:p>
          </p:txBody>
        </p:sp>
        <p:sp>
          <p:nvSpPr>
            <p:cNvPr id="88" name="矩形 87"/>
            <p:cNvSpPr/>
            <p:nvPr/>
          </p:nvSpPr>
          <p:spPr>
            <a:xfrm>
              <a:off x="2508275" y="4321603"/>
              <a:ext cx="1007524" cy="796461"/>
            </a:xfrm>
            <a:prstGeom prst="rect">
              <a:avLst/>
            </a:prstGeom>
            <a:solidFill>
              <a:srgbClr val="00B0F0">
                <a:alpha val="11000"/>
              </a:srgbClr>
            </a:solidFill>
            <a:ln w="19050" cap="flat" cmpd="sng" algn="ctr">
              <a:noFill/>
              <a:prstDash val="solid"/>
              <a:miter lim="800000"/>
            </a:ln>
            <a:effectLst/>
          </p:spPr>
          <p:txBody>
            <a:bodyPr rtlCol="0" anchor="ctr"/>
            <a:lstStyle/>
            <a:p>
              <a:pPr algn="ctr">
                <a:defRPr/>
              </a:pPr>
              <a:endParaRPr lang="zh-CN" altLang="en-US" kern="0" smtClean="0">
                <a:solidFill>
                  <a:prstClr val="white"/>
                </a:solidFill>
                <a:latin typeface="Times New Roman" charset="0"/>
                <a:ea typeface="Times New Roman" charset="0"/>
                <a:cs typeface="Times New Roman" charset="0"/>
              </a:endParaRPr>
            </a:p>
          </p:txBody>
        </p:sp>
        <p:cxnSp>
          <p:nvCxnSpPr>
            <p:cNvPr id="91" name="直线连接符 90"/>
            <p:cNvCxnSpPr/>
            <p:nvPr/>
          </p:nvCxnSpPr>
          <p:spPr>
            <a:xfrm flipH="1" flipV="1">
              <a:off x="1149400" y="3386724"/>
              <a:ext cx="1335685" cy="934755"/>
            </a:xfrm>
            <a:prstGeom prst="line">
              <a:avLst/>
            </a:prstGeom>
            <a:ln w="44450">
              <a:solidFill>
                <a:srgbClr val="0B2793"/>
              </a:solidFill>
              <a:prstDash val="sysDash"/>
            </a:ln>
          </p:spPr>
          <p:style>
            <a:lnRef idx="1">
              <a:schemeClr val="accent1"/>
            </a:lnRef>
            <a:fillRef idx="0">
              <a:schemeClr val="accent1"/>
            </a:fillRef>
            <a:effectRef idx="0">
              <a:schemeClr val="accent1"/>
            </a:effectRef>
            <a:fontRef idx="minor">
              <a:schemeClr val="tx1"/>
            </a:fontRef>
          </p:style>
        </p:cxnSp>
        <p:pic>
          <p:nvPicPr>
            <p:cNvPr id="86" name="图片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429" y="1392058"/>
              <a:ext cx="3205893" cy="1965151"/>
            </a:xfrm>
            <a:prstGeom prst="rect">
              <a:avLst/>
            </a:prstGeom>
          </p:spPr>
        </p:pic>
        <p:sp>
          <p:nvSpPr>
            <p:cNvPr id="98" name="矩形 97"/>
            <p:cNvSpPr/>
            <p:nvPr/>
          </p:nvSpPr>
          <p:spPr>
            <a:xfrm>
              <a:off x="1149400" y="986498"/>
              <a:ext cx="3959795" cy="2370837"/>
            </a:xfrm>
            <a:prstGeom prst="rect">
              <a:avLst/>
            </a:prstGeom>
            <a:noFill/>
            <a:ln w="44450" cap="flat" cmpd="sng" algn="ctr">
              <a:solidFill>
                <a:srgbClr val="092793"/>
              </a:solidFill>
              <a:prstDash val="sysDash"/>
              <a:miter lim="800000"/>
            </a:ln>
            <a:effectLst/>
          </p:spPr>
          <p:txBody>
            <a:bodyPr rtlCol="0" anchor="ctr"/>
            <a:lstStyle/>
            <a:p>
              <a:pPr algn="ctr"/>
              <a:endParaRPr lang="zh-CN" altLang="en-US" kern="0">
                <a:solidFill>
                  <a:prstClr val="white"/>
                </a:solidFill>
                <a:latin typeface="Times New Roman" charset="0"/>
                <a:ea typeface="Times New Roman" charset="0"/>
                <a:cs typeface="Times New Roman" charset="0"/>
              </a:endParaRPr>
            </a:p>
          </p:txBody>
        </p:sp>
        <p:sp>
          <p:nvSpPr>
            <p:cNvPr id="4" name="矩形 3"/>
            <p:cNvSpPr/>
            <p:nvPr/>
          </p:nvSpPr>
          <p:spPr>
            <a:xfrm>
              <a:off x="3987461" y="2803274"/>
              <a:ext cx="1107996" cy="369332"/>
            </a:xfrm>
            <a:prstGeom prst="rect">
              <a:avLst/>
            </a:prstGeom>
          </p:spPr>
          <p:txBody>
            <a:bodyPr wrap="none">
              <a:spAutoFit/>
            </a:bodyPr>
            <a:lstStyle/>
            <a:p>
              <a:r>
                <a:rPr lang="en-US" altLang="zh-CN" b="1" dirty="0">
                  <a:solidFill>
                    <a:srgbClr val="C00000"/>
                  </a:solidFill>
                  <a:latin typeface="Helvetica" charset="0"/>
                </a:rPr>
                <a:t>Passive</a:t>
              </a:r>
              <a:r>
                <a:rPr lang="zh-CN" altLang="en-US" b="1" dirty="0">
                  <a:solidFill>
                    <a:srgbClr val="C00000"/>
                  </a:solidFill>
                  <a:latin typeface="Helvetica" charset="0"/>
                </a:rPr>
                <a:t> </a:t>
              </a:r>
              <a:endParaRPr lang="zh-CN" altLang="en-US" dirty="0"/>
            </a:p>
          </p:txBody>
        </p:sp>
        <p:cxnSp>
          <p:nvCxnSpPr>
            <p:cNvPr id="103" name="直线连接符 102"/>
            <p:cNvCxnSpPr/>
            <p:nvPr/>
          </p:nvCxnSpPr>
          <p:spPr>
            <a:xfrm flipV="1">
              <a:off x="1178267" y="1421573"/>
              <a:ext cx="3902060" cy="0"/>
            </a:xfrm>
            <a:prstGeom prst="line">
              <a:avLst/>
            </a:prstGeom>
            <a:ln w="44450">
              <a:solidFill>
                <a:srgbClr val="0B2793"/>
              </a:solidFill>
              <a:prstDash val="sysDash"/>
            </a:ln>
          </p:spPr>
          <p:style>
            <a:lnRef idx="1">
              <a:schemeClr val="accent1"/>
            </a:lnRef>
            <a:fillRef idx="0">
              <a:schemeClr val="accent1"/>
            </a:fillRef>
            <a:effectRef idx="0">
              <a:schemeClr val="accent1"/>
            </a:effectRef>
            <a:fontRef idx="minor">
              <a:schemeClr val="tx1"/>
            </a:fontRef>
          </p:style>
        </p:cxnSp>
      </p:grpSp>
      <p:pic>
        <p:nvPicPr>
          <p:cNvPr id="83" name="图片 8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41" y="3296519"/>
            <a:ext cx="8117609" cy="2782960"/>
          </a:xfrm>
          <a:prstGeom prst="rect">
            <a:avLst/>
          </a:prstGeom>
        </p:spPr>
      </p:pic>
      <p:grpSp>
        <p:nvGrpSpPr>
          <p:cNvPr id="3" name="组 2"/>
          <p:cNvGrpSpPr/>
          <p:nvPr/>
        </p:nvGrpSpPr>
        <p:grpSpPr>
          <a:xfrm>
            <a:off x="5669307" y="3357209"/>
            <a:ext cx="6561180" cy="2999141"/>
            <a:chOff x="5669307" y="3357209"/>
            <a:chExt cx="6561180" cy="3128258"/>
          </a:xfrm>
        </p:grpSpPr>
        <p:pic>
          <p:nvPicPr>
            <p:cNvPr id="84" name="图片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300" y="3923925"/>
              <a:ext cx="3289232" cy="2024341"/>
            </a:xfrm>
            <a:prstGeom prst="rect">
              <a:avLst/>
            </a:prstGeom>
          </p:spPr>
        </p:pic>
        <p:sp>
          <p:nvSpPr>
            <p:cNvPr id="87" name="矩形 86"/>
            <p:cNvSpPr/>
            <p:nvPr/>
          </p:nvSpPr>
          <p:spPr>
            <a:xfrm>
              <a:off x="8305057" y="3425051"/>
              <a:ext cx="3925430" cy="369332"/>
            </a:xfrm>
            <a:prstGeom prst="rect">
              <a:avLst/>
            </a:prstGeom>
          </p:spPr>
          <p:txBody>
            <a:bodyPr wrap="square">
              <a:spAutoFit/>
            </a:bodyPr>
            <a:lstStyle/>
            <a:p>
              <a:r>
                <a:rPr lang="en-US" altLang="zh-CN" b="1" dirty="0" smtClean="0">
                  <a:solidFill>
                    <a:srgbClr val="929000"/>
                  </a:solidFill>
                  <a:latin typeface="Helvetica" charset="0"/>
                </a:rPr>
                <a:t>Impedance-voltage</a:t>
              </a:r>
              <a:r>
                <a:rPr lang="zh-CN" altLang="en-US" b="1" dirty="0" smtClean="0">
                  <a:solidFill>
                    <a:srgbClr val="929000"/>
                  </a:solidFill>
                  <a:latin typeface="Helvetica" charset="0"/>
                </a:rPr>
                <a:t> </a:t>
              </a:r>
              <a:r>
                <a:rPr lang="en-US" altLang="zh-CN" b="1" dirty="0" smtClean="0">
                  <a:solidFill>
                    <a:srgbClr val="929000"/>
                  </a:solidFill>
                  <a:latin typeface="Helvetica" charset="0"/>
                </a:rPr>
                <a:t>relationship</a:t>
              </a:r>
              <a:endParaRPr lang="en-US" altLang="zh-CN" b="1" dirty="0">
                <a:solidFill>
                  <a:srgbClr val="929000"/>
                </a:solidFill>
                <a:latin typeface="Helvetica" charset="0"/>
              </a:endParaRPr>
            </a:p>
          </p:txBody>
        </p:sp>
        <p:sp>
          <p:nvSpPr>
            <p:cNvPr id="89" name="矩形 88"/>
            <p:cNvSpPr/>
            <p:nvPr/>
          </p:nvSpPr>
          <p:spPr>
            <a:xfrm>
              <a:off x="5669307" y="3794383"/>
              <a:ext cx="1145745" cy="2120934"/>
            </a:xfrm>
            <a:prstGeom prst="rect">
              <a:avLst/>
            </a:prstGeom>
            <a:solidFill>
              <a:srgbClr val="FFFC00">
                <a:alpha val="4000"/>
              </a:srgbClr>
            </a:solidFill>
            <a:ln w="19050" cap="flat" cmpd="sng" algn="ctr">
              <a:noFill/>
              <a:prstDash val="solid"/>
              <a:miter lim="800000"/>
            </a:ln>
            <a:effectLst/>
          </p:spPr>
          <p:txBody>
            <a:bodyPr rtlCol="0" anchor="ctr"/>
            <a:lstStyle/>
            <a:p>
              <a:pPr algn="ctr">
                <a:defRPr/>
              </a:pPr>
              <a:endParaRPr lang="zh-CN" altLang="en-US" kern="0" smtClean="0">
                <a:solidFill>
                  <a:prstClr val="white"/>
                </a:solidFill>
                <a:latin typeface="Times New Roman" charset="0"/>
                <a:ea typeface="Times New Roman" charset="0"/>
                <a:cs typeface="Times New Roman" charset="0"/>
              </a:endParaRPr>
            </a:p>
          </p:txBody>
        </p:sp>
        <p:cxnSp>
          <p:nvCxnSpPr>
            <p:cNvPr id="93" name="直线连接符 92"/>
            <p:cNvCxnSpPr/>
            <p:nvPr/>
          </p:nvCxnSpPr>
          <p:spPr>
            <a:xfrm flipV="1">
              <a:off x="6815052" y="3357209"/>
              <a:ext cx="1310700" cy="480323"/>
            </a:xfrm>
            <a:prstGeom prst="line">
              <a:avLst/>
            </a:prstGeom>
            <a:ln w="44450">
              <a:solidFill>
                <a:srgbClr val="929000"/>
              </a:solidFill>
              <a:prstDash val="sysDash"/>
            </a:ln>
          </p:spPr>
          <p:style>
            <a:lnRef idx="1">
              <a:schemeClr val="accent1"/>
            </a:lnRef>
            <a:fillRef idx="0">
              <a:schemeClr val="accent1"/>
            </a:fillRef>
            <a:effectRef idx="0">
              <a:schemeClr val="accent1"/>
            </a:effectRef>
            <a:fontRef idx="minor">
              <a:schemeClr val="tx1"/>
            </a:fontRef>
          </p:style>
        </p:cxnSp>
        <p:cxnSp>
          <p:nvCxnSpPr>
            <p:cNvPr id="109" name="直线连接符 108"/>
            <p:cNvCxnSpPr/>
            <p:nvPr/>
          </p:nvCxnSpPr>
          <p:spPr>
            <a:xfrm>
              <a:off x="6815051" y="5944772"/>
              <a:ext cx="1310701" cy="518357"/>
            </a:xfrm>
            <a:prstGeom prst="line">
              <a:avLst/>
            </a:prstGeom>
            <a:ln w="44450">
              <a:solidFill>
                <a:srgbClr val="929000"/>
              </a:solidFill>
              <a:prstDash val="sysDash"/>
            </a:ln>
          </p:spPr>
          <p:style>
            <a:lnRef idx="1">
              <a:schemeClr val="accent1"/>
            </a:lnRef>
            <a:fillRef idx="0">
              <a:schemeClr val="accent1"/>
            </a:fillRef>
            <a:effectRef idx="0">
              <a:schemeClr val="accent1"/>
            </a:effectRef>
            <a:fontRef idx="minor">
              <a:schemeClr val="tx1"/>
            </a:fontRef>
          </p:style>
        </p:cxnSp>
        <p:sp>
          <p:nvSpPr>
            <p:cNvPr id="111" name="矩形 110"/>
            <p:cNvSpPr/>
            <p:nvPr/>
          </p:nvSpPr>
          <p:spPr>
            <a:xfrm>
              <a:off x="8125752" y="3386724"/>
              <a:ext cx="3944328" cy="3098743"/>
            </a:xfrm>
            <a:prstGeom prst="rect">
              <a:avLst/>
            </a:prstGeom>
            <a:noFill/>
            <a:ln w="44450" cap="flat" cmpd="sng" algn="ctr">
              <a:solidFill>
                <a:srgbClr val="929000"/>
              </a:solidFill>
              <a:prstDash val="sysDash"/>
              <a:miter lim="800000"/>
            </a:ln>
            <a:effectLst/>
          </p:spPr>
          <p:txBody>
            <a:bodyPr rtlCol="0" anchor="ctr"/>
            <a:lstStyle/>
            <a:p>
              <a:pPr algn="ctr"/>
              <a:endParaRPr lang="zh-CN" altLang="en-US" kern="0">
                <a:solidFill>
                  <a:prstClr val="white"/>
                </a:solidFill>
                <a:latin typeface="Times New Roman" charset="0"/>
                <a:ea typeface="Times New Roman" charset="0"/>
                <a:cs typeface="Times New Roman" charset="0"/>
              </a:endParaRPr>
            </a:p>
          </p:txBody>
        </p:sp>
        <p:sp>
          <p:nvSpPr>
            <p:cNvPr id="115" name="矩形 114"/>
            <p:cNvSpPr/>
            <p:nvPr/>
          </p:nvSpPr>
          <p:spPr>
            <a:xfrm>
              <a:off x="9130281" y="5977782"/>
              <a:ext cx="2274982" cy="369332"/>
            </a:xfrm>
            <a:prstGeom prst="rect">
              <a:avLst/>
            </a:prstGeom>
          </p:spPr>
          <p:txBody>
            <a:bodyPr wrap="none">
              <a:spAutoFit/>
            </a:bodyPr>
            <a:lstStyle/>
            <a:p>
              <a:r>
                <a:rPr lang="en-US" altLang="zh-CN" b="1">
                  <a:solidFill>
                    <a:srgbClr val="C00000"/>
                  </a:solidFill>
                  <a:latin typeface="Helvetica" charset="0"/>
                </a:rPr>
                <a:t>MOSFET transistor</a:t>
              </a:r>
            </a:p>
          </p:txBody>
        </p:sp>
        <p:cxnSp>
          <p:nvCxnSpPr>
            <p:cNvPr id="116" name="直线连接符 115"/>
            <p:cNvCxnSpPr/>
            <p:nvPr/>
          </p:nvCxnSpPr>
          <p:spPr>
            <a:xfrm flipV="1">
              <a:off x="8188727" y="3857538"/>
              <a:ext cx="3902060" cy="0"/>
            </a:xfrm>
            <a:prstGeom prst="line">
              <a:avLst/>
            </a:prstGeom>
            <a:ln w="44450">
              <a:solidFill>
                <a:srgbClr val="929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组 4"/>
          <p:cNvGrpSpPr/>
          <p:nvPr/>
        </p:nvGrpSpPr>
        <p:grpSpPr>
          <a:xfrm>
            <a:off x="5153299" y="1434634"/>
            <a:ext cx="6680400" cy="523220"/>
            <a:chOff x="5389678" y="1421707"/>
            <a:chExt cx="6680400" cy="523220"/>
          </a:xfrm>
        </p:grpSpPr>
        <p:sp>
          <p:nvSpPr>
            <p:cNvPr id="118" name="矩形 117"/>
            <p:cNvSpPr/>
            <p:nvPr/>
          </p:nvSpPr>
          <p:spPr>
            <a:xfrm>
              <a:off x="6070615" y="1421707"/>
              <a:ext cx="5999463" cy="523220"/>
            </a:xfrm>
            <a:prstGeom prst="rect">
              <a:avLst/>
            </a:prstGeom>
          </p:spPr>
          <p:txBody>
            <a:bodyPr wrap="square">
              <a:spAutoFit/>
            </a:bodyPr>
            <a:lstStyle/>
            <a:p>
              <a:pPr marL="457200" indent="-457200">
                <a:buFont typeface="Wingdings" charset="2"/>
                <a:buChar char="l"/>
              </a:pPr>
              <a:r>
                <a:rPr lang="en-US" altLang="zh-CN" sz="2800" b="1" dirty="0" smtClean="0">
                  <a:solidFill>
                    <a:srgbClr val="092793"/>
                  </a:solidFill>
                  <a:latin typeface="Times New Roman" charset="0"/>
                  <a:ea typeface="Times New Roman" charset="0"/>
                  <a:cs typeface="Times New Roman" charset="0"/>
                </a:rPr>
                <a:t>Split and </a:t>
              </a:r>
              <a:r>
                <a:rPr lang="en-US" altLang="zh-CN" sz="2800" b="1" dirty="0">
                  <a:solidFill>
                    <a:srgbClr val="092793"/>
                  </a:solidFill>
                  <a:latin typeface="Times New Roman" charset="0"/>
                  <a:ea typeface="Times New Roman" charset="0"/>
                  <a:cs typeface="Times New Roman" charset="0"/>
                </a:rPr>
                <a:t>combine </a:t>
              </a:r>
              <a:r>
                <a:rPr lang="en-US" altLang="zh-CN" sz="2800" b="1" dirty="0" smtClean="0">
                  <a:solidFill>
                    <a:srgbClr val="092793"/>
                  </a:solidFill>
                  <a:latin typeface="Times New Roman" charset="0"/>
                  <a:ea typeface="Times New Roman" charset="0"/>
                  <a:cs typeface="Times New Roman" charset="0"/>
                </a:rPr>
                <a:t>I(t) and Q(t)</a:t>
              </a:r>
              <a:endParaRPr lang="en-US" altLang="zh-CN" sz="2800" b="1" dirty="0">
                <a:solidFill>
                  <a:srgbClr val="092793"/>
                </a:solidFill>
                <a:latin typeface="Times New Roman" charset="0"/>
                <a:ea typeface="Times New Roman" charset="0"/>
                <a:cs typeface="Times New Roman" charset="0"/>
              </a:endParaRPr>
            </a:p>
          </p:txBody>
        </p:sp>
        <p:sp>
          <p:nvSpPr>
            <p:cNvPr id="120" name="右箭头 119"/>
            <p:cNvSpPr/>
            <p:nvPr/>
          </p:nvSpPr>
          <p:spPr>
            <a:xfrm>
              <a:off x="5389678" y="1579310"/>
              <a:ext cx="572445" cy="208014"/>
            </a:xfrm>
            <a:prstGeom prst="rightArrow">
              <a:avLst>
                <a:gd name="adj1" fmla="val 50000"/>
                <a:gd name="adj2" fmla="val 90143"/>
              </a:avLst>
            </a:prstGeom>
            <a:solidFill>
              <a:srgbClr val="092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 name="组 5"/>
          <p:cNvGrpSpPr/>
          <p:nvPr/>
        </p:nvGrpSpPr>
        <p:grpSpPr>
          <a:xfrm>
            <a:off x="5834237" y="2064631"/>
            <a:ext cx="6467513" cy="1067961"/>
            <a:chOff x="6070616" y="2051704"/>
            <a:chExt cx="6467513" cy="1067961"/>
          </a:xfrm>
        </p:grpSpPr>
        <p:sp>
          <p:nvSpPr>
            <p:cNvPr id="119" name="矩形 118"/>
            <p:cNvSpPr/>
            <p:nvPr/>
          </p:nvSpPr>
          <p:spPr>
            <a:xfrm>
              <a:off x="6070616" y="2051704"/>
              <a:ext cx="6467513" cy="523220"/>
            </a:xfrm>
            <a:prstGeom prst="rect">
              <a:avLst/>
            </a:prstGeom>
          </p:spPr>
          <p:txBody>
            <a:bodyPr wrap="square">
              <a:spAutoFit/>
            </a:bodyPr>
            <a:lstStyle/>
            <a:p>
              <a:pPr marL="457200" indent="-457200">
                <a:buFont typeface="Wingdings" charset="2"/>
                <a:buChar char="l"/>
              </a:pPr>
              <a:r>
                <a:rPr lang="en-US" altLang="zh-CN" sz="2800" b="1" dirty="0" smtClean="0">
                  <a:solidFill>
                    <a:srgbClr val="929000"/>
                  </a:solidFill>
                  <a:latin typeface="Times New Roman" charset="0"/>
                  <a:ea typeface="Times New Roman" charset="0"/>
                  <a:cs typeface="Times New Roman" charset="0"/>
                </a:rPr>
                <a:t>Control the amplitude of I(t) and Q(t)</a:t>
              </a:r>
              <a:endParaRPr lang="en-US" altLang="zh-CN" sz="2800" b="1" dirty="0">
                <a:solidFill>
                  <a:srgbClr val="929000"/>
                </a:solidFill>
                <a:latin typeface="Times New Roman" charset="0"/>
                <a:ea typeface="Times New Roman" charset="0"/>
                <a:cs typeface="Times New Roman" charset="0"/>
              </a:endParaRPr>
            </a:p>
          </p:txBody>
        </p:sp>
        <p:sp>
          <p:nvSpPr>
            <p:cNvPr id="121" name="右箭头 120"/>
            <p:cNvSpPr/>
            <p:nvPr/>
          </p:nvSpPr>
          <p:spPr>
            <a:xfrm rot="5400000" flipH="1" flipV="1">
              <a:off x="9177104" y="2729436"/>
              <a:ext cx="572445" cy="208014"/>
            </a:xfrm>
            <a:prstGeom prst="rightArrow">
              <a:avLst>
                <a:gd name="adj1" fmla="val 50000"/>
                <a:gd name="adj2" fmla="val 90143"/>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28"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33" name="椭圆 21">
            <a:extLst>
              <a:ext uri="{FF2B5EF4-FFF2-40B4-BE49-F238E27FC236}">
                <a16:creationId xmlns:a16="http://schemas.microsoft.com/office/drawing/2014/main" xmlns="" id="{6D24E818-F12C-4ABC-8DF2-A0C7584EA5F4}"/>
              </a:ext>
            </a:extLst>
          </p:cNvPr>
          <p:cNvSpPr/>
          <p:nvPr/>
        </p:nvSpPr>
        <p:spPr>
          <a:xfrm>
            <a:off x="254781" y="4556365"/>
            <a:ext cx="259569" cy="263267"/>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21">
            <a:extLst>
              <a:ext uri="{FF2B5EF4-FFF2-40B4-BE49-F238E27FC236}">
                <a16:creationId xmlns:a16="http://schemas.microsoft.com/office/drawing/2014/main" xmlns="" id="{6D24E818-F12C-4ABC-8DF2-A0C7584EA5F4}"/>
              </a:ext>
            </a:extLst>
          </p:cNvPr>
          <p:cNvSpPr/>
          <p:nvPr/>
        </p:nvSpPr>
        <p:spPr>
          <a:xfrm>
            <a:off x="2366896" y="4536413"/>
            <a:ext cx="259569" cy="263267"/>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21">
            <a:extLst>
              <a:ext uri="{FF2B5EF4-FFF2-40B4-BE49-F238E27FC236}">
                <a16:creationId xmlns:a16="http://schemas.microsoft.com/office/drawing/2014/main" xmlns="" id="{6D24E818-F12C-4ABC-8DF2-A0C7584EA5F4}"/>
              </a:ext>
            </a:extLst>
          </p:cNvPr>
          <p:cNvSpPr/>
          <p:nvPr/>
        </p:nvSpPr>
        <p:spPr>
          <a:xfrm>
            <a:off x="2377249" y="4555706"/>
            <a:ext cx="259569" cy="263267"/>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21">
            <a:extLst>
              <a:ext uri="{FF2B5EF4-FFF2-40B4-BE49-F238E27FC236}">
                <a16:creationId xmlns:a16="http://schemas.microsoft.com/office/drawing/2014/main" xmlns="" id="{6D24E818-F12C-4ABC-8DF2-A0C7584EA5F4}"/>
              </a:ext>
            </a:extLst>
          </p:cNvPr>
          <p:cNvSpPr/>
          <p:nvPr/>
        </p:nvSpPr>
        <p:spPr>
          <a:xfrm>
            <a:off x="5553463" y="3857326"/>
            <a:ext cx="259569" cy="263267"/>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21">
            <a:extLst>
              <a:ext uri="{FF2B5EF4-FFF2-40B4-BE49-F238E27FC236}">
                <a16:creationId xmlns:a16="http://schemas.microsoft.com/office/drawing/2014/main" xmlns="" id="{6D24E818-F12C-4ABC-8DF2-A0C7584EA5F4}"/>
              </a:ext>
            </a:extLst>
          </p:cNvPr>
          <p:cNvSpPr/>
          <p:nvPr/>
        </p:nvSpPr>
        <p:spPr>
          <a:xfrm>
            <a:off x="5564844" y="5118064"/>
            <a:ext cx="259569" cy="263267"/>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矩形 3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幻灯片编号占位符 1"/>
          <p:cNvSpPr>
            <a:spLocks noGrp="1"/>
          </p:cNvSpPr>
          <p:nvPr>
            <p:ph type="sldNum" sz="quarter" idx="12"/>
          </p:nvPr>
        </p:nvSpPr>
        <p:spPr>
          <a:xfrm>
            <a:off x="8628469" y="6236111"/>
            <a:ext cx="2743200" cy="365125"/>
          </a:xfrm>
        </p:spPr>
        <p:txBody>
          <a:bodyPr/>
          <a:lstStyle/>
          <a:p>
            <a:r>
              <a:rPr kumimoji="1" lang="en-US" altLang="zh-CN" dirty="0" smtClean="0"/>
              <a:t>14</a:t>
            </a:r>
            <a:endParaRPr kumimoji="1" lang="zh-CN" altLang="en-US" dirty="0"/>
          </a:p>
        </p:txBody>
      </p:sp>
    </p:spTree>
    <p:extLst>
      <p:ext uri="{BB962C8B-B14F-4D97-AF65-F5344CB8AC3E}">
        <p14:creationId xmlns:p14="http://schemas.microsoft.com/office/powerpoint/2010/main" val="190525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 0 C 0.00104 0.00046 0.00195 0.00139 0.00312 0.00139 C 0.00416 0.00139 0.00521 0.00046 0.00625 0 C 0.00781 -0.00069 0.00937 -0.00092 0.01093 -0.00139 C 0.02786 -0.00555 0.02291 -0.00417 0.04336 -0.00555 C 0.05299 -0.00903 0.04388 -0.00625 0.06315 -0.00833 C 0.06575 -0.00879 0.06836 -0.00926 0.07096 -0.00972 C 0.07942 -0.00926 0.08789 -0.00926 0.09622 -0.00833 C 0.09713 -0.00833 0.09804 -0.00787 0.09869 -0.00694 C 0.09935 -0.00602 0.09974 -0.00417 0.10026 -0.00278 C 0.10078 0 0.10143 0.00278 0.10182 0.00556 C 0.10208 0.00787 0.10247 0.01019 0.1026 0.0125 C 0.10299 0.0169 0.10312 0.02107 0.10338 0.02523 C 0.10364 0.02894 0.1039 0.03264 0.10416 0.03634 C 0.10442 0.05741 0.10455 0.07847 0.10494 0.09954 C 0.10507 0.10232 0.1056 0.10509 0.10573 0.10787 C 0.10612 0.1125 0.10625 0.11736 0.10651 0.12199 C 0.10625 0.13264 0.10638 0.14352 0.10573 0.15417 C 0.1056 0.15718 0.10416 0.16273 0.10416 0.16273 C 0.10234 0.15324 0.10416 0.16482 0.10416 0.15 C 0.10416 0.09306 0.10442 0.10185 0.1026 0.06875 C 0.10286 0.05093 0.10299 0.0331 0.10338 0.01551 C 0.10351 0.01296 0.10377 0.01065 0.10416 0.00833 C 0.10534 0.00093 0.10481 0.00023 0.10807 -0.00278 C 0.10885 -0.00347 0.10963 -0.00417 0.11054 -0.00417 C 0.13398 -0.00463 0.15742 -0.00417 0.18086 -0.00417 " pathEditMode="relative" ptsTypes="AAAAAAAAAAAAAAAAAAAAAAAAAA">
                                      <p:cBhvr>
                                        <p:cTn id="9" dur="2000" fill="hold"/>
                                        <p:tgtEl>
                                          <p:spTgt spid="3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0" presetClass="path" presetSubtype="0" accel="50000" decel="50000" fill="hold" grpId="1" nodeType="withEffect">
                                  <p:stCondLst>
                                    <p:cond delay="0"/>
                                  </p:stCondLst>
                                  <p:childTnLst>
                                    <p:animMotion origin="layout" path="M 2.5E-6 4.44444E-6 C 0.0069 0.003 0.00065 0.00092 0.01341 4.44444E-6 C 0.02226 -0.0007 0.03125 -0.00093 0.04023 -0.00139 C 0.04101 -0.00209 0.04205 -0.00162 0.04258 -0.00301 C 0.04349 -0.00533 0.04414 -0.01135 0.04414 -0.01112 C 0.0444 -0.01875 0.04453 -0.02639 0.04492 -0.0338 C 0.04505 -0.03519 0.04557 -0.03658 0.0457 -0.03797 C 0.04609 -0.04028 0.04622 -0.0426 0.04648 -0.04491 C 0.04674 -0.05209 0.04726 -0.05903 0.04726 -0.06598 C 0.04726 -0.07639 0.04609 -0.08658 0.04648 -0.097 C 0.04661 -0.09862 0.04791 -0.09954 0.04883 -0.09977 C 0.05755 -0.10139 0.075 -0.10255 0.075 -0.10232 C 0.08945 -0.10695 0.07304 -0.10232 0.10651 -0.10533 C 0.10885 -0.10556 0.11588 -0.10857 0.11758 -0.1095 C 0.11836 -0.10996 0.11914 -0.11065 0.11992 -0.11088 C 0.12226 -0.11158 0.12461 -0.11181 0.12708 -0.11227 L 0.1444 -0.11088 L 0.17278 -0.10811 C 0.17435 -0.10764 0.17591 -0.10695 0.1776 -0.10672 C 0.19075 -0.10556 0.21705 -0.10394 0.21705 -0.10371 C 0.2237 -0.10162 0.22213 -0.10186 0.23203 -0.10116 C 0.26041 -0.09908 0.25208 -0.09237 0.26211 -0.10116 " pathEditMode="relative" rAng="0" ptsTypes="AAAAAAAAAAAAAAAAAAAAAA">
                                      <p:cBhvr>
                                        <p:cTn id="26" dur="2000" fill="hold"/>
                                        <p:tgtEl>
                                          <p:spTgt spid="34"/>
                                        </p:tgtEl>
                                        <p:attrNameLst>
                                          <p:attrName>ppt_x</p:attrName>
                                          <p:attrName>ppt_y</p:attrName>
                                        </p:attrNameLst>
                                      </p:cBhvr>
                                      <p:rCtr x="13099" y="-5556"/>
                                    </p:animMotion>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0" presetClass="path" presetSubtype="0" accel="50000" decel="50000" fill="hold" grpId="1" nodeType="withEffect">
                                  <p:stCondLst>
                                    <p:cond delay="0"/>
                                  </p:stCondLst>
                                  <p:childTnLst>
                                    <p:animMotion origin="layout" path="M 1.04167E-6 -4.81481E-6 C 0.00078 0.00024 0.00156 0.00116 0.00247 0.00116 C 0.00573 0.00116 0.00716 -0.00069 0.01016 -0.00115 C 0.01849 -0.003 0.02344 -0.00347 0.03138 -0.00462 C 0.0375 -0.00671 0.03854 -0.00763 0.04739 -0.00462 C 0.04805 -0.00439 0.04779 -0.00231 0.04805 -0.00115 C 0.04831 0.02107 0.04726 0.04375 0.0487 0.06598 C 0.04883 0.06829 0.0513 0.06737 0.05247 0.06806 C 0.05716 0.07084 0.05143 0.0676 0.05703 0.07038 C 0.05872 0.0713 0.05963 0.07223 0.06146 0.07269 C 0.0638 0.07315 0.06614 0.07385 0.06849 0.07385 L 0.13711 0.075 C 0.13893 0.0757 0.14062 0.07686 0.14232 0.07732 L 0.14609 0.07848 C 0.15 0.0794 0.15182 0.07987 0.15573 0.08079 L 0.19687 0.07963 C 0.20286 0.07917 0.20182 0.07871 0.20638 0.07732 C 0.21276 0.07547 0.21224 0.07616 0.22057 0.075 C 0.22266 0.07477 0.22474 0.07385 0.22695 0.07385 C 0.23971 0.07362 0.2526 0.07385 0.26549 0.07385 " pathEditMode="relative" rAng="0" ptsTypes="AAAAAAAAAAAAAAAAAAAA">
                                      <p:cBhvr>
                                        <p:cTn id="30" dur="2000" fill="hold"/>
                                        <p:tgtEl>
                                          <p:spTgt spid="35"/>
                                        </p:tgtEl>
                                        <p:attrNameLst>
                                          <p:attrName>ppt_x</p:attrName>
                                          <p:attrName>ppt_y</p:attrName>
                                        </p:attrNameLst>
                                      </p:cBhvr>
                                      <p:rCtr x="13268" y="3704"/>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par>
                          <p:cTn id="40" fill="hold">
                            <p:stCondLst>
                              <p:cond delay="1000"/>
                            </p:stCondLst>
                            <p:childTnLst>
                              <p:par>
                                <p:cTn id="41" presetID="1" presetClass="exit" presetSubtype="0" fill="hold" grpId="2" nodeType="after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0" presetClass="path" presetSubtype="0" accel="50000" decel="50000" fill="hold" grpId="1" nodeType="withEffect">
                                  <p:stCondLst>
                                    <p:cond delay="0"/>
                                  </p:stCondLst>
                                  <p:childTnLst>
                                    <p:animMotion origin="layout" path="M 0 0 C 0.0095 0.00347 0.00312 0.00162 0.02304 0 C 0.02578 -0.00023 0.02851 -0.00069 0.03138 -0.00093 L 0.06145 0 C 0.06211 0.00023 0.06289 0.00046 0.06341 0.00116 C 0.06406 0.00208 0.06432 0.00347 0.06471 0.00463 C 0.06484 0.01574 0.06471 0.02685 0.06536 0.03773 C 0.06536 0.03912 0.06601 0.04028 0.06666 0.0412 C 0.06731 0.0419 0.06836 0.04213 0.06914 0.04236 C 0.07278 0.04282 0.07643 0.04329 0.08007 0.04352 L 0.14362 0.04468 " pathEditMode="relative" ptsTypes="AAAAAAAAAAA">
                                      <p:cBhvr>
                                        <p:cTn id="48" dur="2000" fill="hold"/>
                                        <p:tgtEl>
                                          <p:spTgt spid="36"/>
                                        </p:tgtEl>
                                        <p:attrNameLst>
                                          <p:attrName>ppt_x</p:attrName>
                                          <p:attrName>ppt_y</p:attrName>
                                        </p:attrNameLst>
                                      </p:cBhvr>
                                    </p:animMotion>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0" presetClass="path" presetSubtype="0" accel="50000" decel="50000" fill="hold" grpId="1" nodeType="withEffect">
                                  <p:stCondLst>
                                    <p:cond delay="0"/>
                                  </p:stCondLst>
                                  <p:childTnLst>
                                    <p:animMotion origin="layout" path="M 2.70833E-6 7.40741E-7 C 0.0095 0.00347 0.00312 0.00162 0.02304 7.40741E-7 C 0.02578 -0.00023 0.02851 -0.0007 0.03138 -0.00093 L 0.06146 7.40741E-7 C 0.06211 0.00023 0.06289 0.00046 0.06341 0.00116 C 0.06406 0.00208 0.06432 0.00347 0.06471 0.00463 C 0.06484 0.01574 0.06471 0.02685 0.06536 0.03773 C 0.06536 0.03912 0.06601 0.04028 0.06666 0.0412 C 0.06732 0.0419 0.06836 0.04213 0.06914 0.04236 C 0.07278 0.04282 0.07643 0.04329 0.08008 0.04352 L 0.14362 0.04468 " pathEditMode="relative" rAng="0" ptsTypes="AAAAAAAAAAA">
                                      <p:cBhvr>
                                        <p:cTn id="52" dur="2000" fill="hold"/>
                                        <p:tgtEl>
                                          <p:spTgt spid="37"/>
                                        </p:tgtEl>
                                        <p:attrNameLst>
                                          <p:attrName>ppt_x</p:attrName>
                                          <p:attrName>ppt_y</p:attrName>
                                        </p:attrNameLst>
                                      </p:cBhvr>
                                      <p:rCtr x="7174"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Modulation Space</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pic>
        <p:nvPicPr>
          <p:cNvPr id="5" name="图片 4"/>
          <p:cNvPicPr>
            <a:picLocks noChangeAspect="1"/>
          </p:cNvPicPr>
          <p:nvPr/>
        </p:nvPicPr>
        <p:blipFill>
          <a:blip r:embed="rId3"/>
          <a:stretch>
            <a:fillRect/>
          </a:stretch>
        </p:blipFill>
        <p:spPr>
          <a:xfrm>
            <a:off x="7515211" y="1746683"/>
            <a:ext cx="3516086" cy="3484410"/>
          </a:xfrm>
          <a:prstGeom prst="rect">
            <a:avLst/>
          </a:prstGeom>
        </p:spPr>
      </p:pic>
      <p:pic>
        <p:nvPicPr>
          <p:cNvPr id="18" name="图片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806" y="2369497"/>
            <a:ext cx="6662837" cy="2428037"/>
          </a:xfrm>
          <a:prstGeom prst="rect">
            <a:avLst/>
          </a:prstGeom>
        </p:spPr>
      </p:pic>
      <p:sp>
        <p:nvSpPr>
          <p:cNvPr id="2" name="矩形 1"/>
          <p:cNvSpPr/>
          <p:nvPr/>
        </p:nvSpPr>
        <p:spPr>
          <a:xfrm>
            <a:off x="5996241" y="2883339"/>
            <a:ext cx="853529" cy="680220"/>
          </a:xfrm>
          <a:prstGeom prst="rect">
            <a:avLst/>
          </a:prstGeom>
          <a:solidFill>
            <a:srgbClr val="E94990">
              <a:alpha val="10000"/>
            </a:srgbClr>
          </a:solidFill>
          <a:ln w="50800">
            <a:solidFill>
              <a:srgbClr val="E9499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6022433" y="4117314"/>
            <a:ext cx="853529" cy="680220"/>
          </a:xfrm>
          <a:prstGeom prst="rect">
            <a:avLst/>
          </a:prstGeom>
          <a:solidFill>
            <a:srgbClr val="009193">
              <a:alpha val="10000"/>
            </a:srgbClr>
          </a:solidFill>
          <a:ln w="50800">
            <a:solidFill>
              <a:srgbClr val="0091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任意形状 5"/>
          <p:cNvSpPr/>
          <p:nvPr/>
        </p:nvSpPr>
        <p:spPr>
          <a:xfrm>
            <a:off x="6512012" y="2072212"/>
            <a:ext cx="2182562" cy="772160"/>
          </a:xfrm>
          <a:custGeom>
            <a:avLst/>
            <a:gdLst>
              <a:gd name="connsiteX0" fmla="*/ 0 w 1889760"/>
              <a:gd name="connsiteY0" fmla="*/ 772160 h 772160"/>
              <a:gd name="connsiteX1" fmla="*/ 965200 w 1889760"/>
              <a:gd name="connsiteY1" fmla="*/ 172720 h 772160"/>
              <a:gd name="connsiteX2" fmla="*/ 1889760 w 1889760"/>
              <a:gd name="connsiteY2" fmla="*/ 0 h 772160"/>
            </a:gdLst>
            <a:ahLst/>
            <a:cxnLst>
              <a:cxn ang="0">
                <a:pos x="connsiteX0" y="connsiteY0"/>
              </a:cxn>
              <a:cxn ang="0">
                <a:pos x="connsiteX1" y="connsiteY1"/>
              </a:cxn>
              <a:cxn ang="0">
                <a:pos x="connsiteX2" y="connsiteY2"/>
              </a:cxn>
            </a:cxnLst>
            <a:rect l="l" t="t" r="r" b="b"/>
            <a:pathLst>
              <a:path w="1889760" h="772160">
                <a:moveTo>
                  <a:pt x="0" y="772160"/>
                </a:moveTo>
                <a:cubicBezTo>
                  <a:pt x="325120" y="536786"/>
                  <a:pt x="650240" y="301413"/>
                  <a:pt x="965200" y="172720"/>
                </a:cubicBezTo>
                <a:cubicBezTo>
                  <a:pt x="1280160" y="44027"/>
                  <a:pt x="1889760" y="0"/>
                  <a:pt x="1889760" y="0"/>
                </a:cubicBezTo>
              </a:path>
            </a:pathLst>
          </a:custGeom>
          <a:noFill/>
          <a:ln w="38100">
            <a:solidFill>
              <a:schemeClr val="tx1"/>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任意形状 6"/>
          <p:cNvSpPr/>
          <p:nvPr/>
        </p:nvSpPr>
        <p:spPr>
          <a:xfrm>
            <a:off x="6911088" y="3820907"/>
            <a:ext cx="2091728" cy="856852"/>
          </a:xfrm>
          <a:custGeom>
            <a:avLst/>
            <a:gdLst>
              <a:gd name="connsiteX0" fmla="*/ 0 w 2235200"/>
              <a:gd name="connsiteY0" fmla="*/ 792480 h 901080"/>
              <a:gd name="connsiteX1" fmla="*/ 1341120 w 2235200"/>
              <a:gd name="connsiteY1" fmla="*/ 833120 h 901080"/>
              <a:gd name="connsiteX2" fmla="*/ 2235200 w 2235200"/>
              <a:gd name="connsiteY2" fmla="*/ 0 h 901080"/>
            </a:gdLst>
            <a:ahLst/>
            <a:cxnLst>
              <a:cxn ang="0">
                <a:pos x="connsiteX0" y="connsiteY0"/>
              </a:cxn>
              <a:cxn ang="0">
                <a:pos x="connsiteX1" y="connsiteY1"/>
              </a:cxn>
              <a:cxn ang="0">
                <a:pos x="connsiteX2" y="connsiteY2"/>
              </a:cxn>
            </a:cxnLst>
            <a:rect l="l" t="t" r="r" b="b"/>
            <a:pathLst>
              <a:path w="2235200" h="901080">
                <a:moveTo>
                  <a:pt x="0" y="792480"/>
                </a:moveTo>
                <a:cubicBezTo>
                  <a:pt x="484293" y="878840"/>
                  <a:pt x="968587" y="965200"/>
                  <a:pt x="1341120" y="833120"/>
                </a:cubicBezTo>
                <a:cubicBezTo>
                  <a:pt x="1713653" y="701040"/>
                  <a:pt x="2235200" y="0"/>
                  <a:pt x="2235200" y="0"/>
                </a:cubicBezTo>
              </a:path>
            </a:pathLst>
          </a:custGeom>
          <a:noFill/>
          <a:ln w="38100">
            <a:solidFill>
              <a:schemeClr val="tx1"/>
            </a:solidFill>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 name="组 8"/>
          <p:cNvGrpSpPr/>
          <p:nvPr/>
        </p:nvGrpSpPr>
        <p:grpSpPr>
          <a:xfrm>
            <a:off x="7793322" y="2939042"/>
            <a:ext cx="549803" cy="523220"/>
            <a:chOff x="7793322" y="2802517"/>
            <a:chExt cx="549803" cy="523220"/>
          </a:xfrm>
        </p:grpSpPr>
        <p:sp>
          <p:nvSpPr>
            <p:cNvPr id="12" name="矩形 11"/>
            <p:cNvSpPr/>
            <p:nvPr/>
          </p:nvSpPr>
          <p:spPr>
            <a:xfrm rot="557076">
              <a:off x="7793322" y="2802517"/>
              <a:ext cx="385042" cy="523220"/>
            </a:xfrm>
            <a:prstGeom prst="rect">
              <a:avLst/>
            </a:prstGeom>
          </p:spPr>
          <p:txBody>
            <a:bodyPr wrap="none">
              <a:spAutoFit/>
            </a:bodyPr>
            <a:lstStyle/>
            <a:p>
              <a:r>
                <a:rPr lang="en-US" altLang="zh-CN" sz="2800" b="1" dirty="0" smtClean="0">
                  <a:solidFill>
                    <a:schemeClr val="accent2"/>
                  </a:solidFill>
                  <a:latin typeface="Times New Roman" charset="0"/>
                  <a:ea typeface="Times New Roman" charset="0"/>
                  <a:cs typeface="Times New Roman" charset="0"/>
                </a:rPr>
                <a:t>S</a:t>
              </a:r>
              <a:endParaRPr lang="zh-CN" altLang="en-US" sz="2800" b="1" dirty="0">
                <a:solidFill>
                  <a:schemeClr val="accent2"/>
                </a:solidFill>
              </a:endParaRPr>
            </a:p>
          </p:txBody>
        </p:sp>
        <p:sp>
          <p:nvSpPr>
            <p:cNvPr id="37" name="椭圆 36"/>
            <p:cNvSpPr>
              <a:spLocks noChangeAspect="1"/>
            </p:cNvSpPr>
            <p:nvPr/>
          </p:nvSpPr>
          <p:spPr>
            <a:xfrm rot="557076">
              <a:off x="8127125" y="2981096"/>
              <a:ext cx="216000" cy="21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 name="组 3"/>
          <p:cNvGrpSpPr/>
          <p:nvPr/>
        </p:nvGrpSpPr>
        <p:grpSpPr>
          <a:xfrm>
            <a:off x="7755136" y="999759"/>
            <a:ext cx="1852936" cy="2237611"/>
            <a:chOff x="7755136" y="863234"/>
            <a:chExt cx="1852936" cy="2237611"/>
          </a:xfrm>
        </p:grpSpPr>
        <p:sp>
          <p:nvSpPr>
            <p:cNvPr id="42" name="矩形 41"/>
            <p:cNvSpPr/>
            <p:nvPr/>
          </p:nvSpPr>
          <p:spPr>
            <a:xfrm rot="1826868">
              <a:off x="7755136" y="2527851"/>
              <a:ext cx="681641" cy="52322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sz="2800" b="1" dirty="0" smtClean="0">
                  <a:solidFill>
                    <a:srgbClr val="E94990"/>
                  </a:solidFill>
                  <a:latin typeface="Times New Roman" charset="0"/>
                  <a:ea typeface="Times New Roman" charset="0"/>
                  <a:cs typeface="Times New Roman" charset="0"/>
                </a:rPr>
                <a:t>0V</a:t>
              </a:r>
              <a:endParaRPr lang="en-US" altLang="zh-CN" sz="2800" b="1" dirty="0">
                <a:solidFill>
                  <a:srgbClr val="E94990"/>
                </a:solidFill>
                <a:latin typeface="Times New Roman" charset="0"/>
                <a:ea typeface="Times New Roman" charset="0"/>
                <a:cs typeface="Times New Roman" charset="0"/>
              </a:endParaRPr>
            </a:p>
          </p:txBody>
        </p:sp>
        <p:sp>
          <p:nvSpPr>
            <p:cNvPr id="43" name="矩形 42"/>
            <p:cNvSpPr/>
            <p:nvPr/>
          </p:nvSpPr>
          <p:spPr>
            <a:xfrm rot="1826868">
              <a:off x="8196212" y="1442854"/>
              <a:ext cx="1042963" cy="52322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sz="2800" b="1" dirty="0" smtClean="0">
                  <a:solidFill>
                    <a:srgbClr val="E94990"/>
                  </a:solidFill>
                  <a:latin typeface="Times New Roman" charset="0"/>
                  <a:ea typeface="Times New Roman" charset="0"/>
                  <a:cs typeface="Times New Roman" charset="0"/>
                </a:rPr>
                <a:t>0.9V</a:t>
              </a:r>
              <a:endParaRPr lang="en-US" altLang="zh-CN" sz="2800" b="1" dirty="0">
                <a:solidFill>
                  <a:srgbClr val="E94990"/>
                </a:solidFill>
                <a:latin typeface="Times New Roman" charset="0"/>
                <a:ea typeface="Times New Roman" charset="0"/>
                <a:cs typeface="Times New Roman" charset="0"/>
              </a:endParaRPr>
            </a:p>
          </p:txBody>
        </p:sp>
        <p:cxnSp>
          <p:nvCxnSpPr>
            <p:cNvPr id="48" name="直线连接符 47"/>
            <p:cNvCxnSpPr/>
            <p:nvPr/>
          </p:nvCxnSpPr>
          <p:spPr>
            <a:xfrm flipV="1">
              <a:off x="8239074" y="863234"/>
              <a:ext cx="1368998" cy="2237611"/>
            </a:xfrm>
            <a:prstGeom prst="line">
              <a:avLst/>
            </a:prstGeom>
            <a:ln w="101600">
              <a:solidFill>
                <a:srgbClr val="E94990"/>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rot="1826868">
              <a:off x="8504454" y="919690"/>
              <a:ext cx="1042963" cy="52322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sz="2800" b="1" smtClean="0">
                  <a:solidFill>
                    <a:srgbClr val="E94990"/>
                  </a:solidFill>
                  <a:latin typeface="Times New Roman" charset="0"/>
                  <a:ea typeface="Times New Roman" charset="0"/>
                  <a:cs typeface="Times New Roman" charset="0"/>
                </a:rPr>
                <a:t>Q(t)</a:t>
              </a:r>
              <a:endParaRPr lang="en-US" altLang="zh-CN" sz="2800" b="1" dirty="0">
                <a:solidFill>
                  <a:srgbClr val="E94990"/>
                </a:solidFill>
                <a:latin typeface="Times New Roman" charset="0"/>
                <a:ea typeface="Times New Roman" charset="0"/>
                <a:cs typeface="Times New Roman" charset="0"/>
              </a:endParaRPr>
            </a:p>
          </p:txBody>
        </p:sp>
      </p:grpSp>
      <p:grpSp>
        <p:nvGrpSpPr>
          <p:cNvPr id="8" name="组 7"/>
          <p:cNvGrpSpPr/>
          <p:nvPr/>
        </p:nvGrpSpPr>
        <p:grpSpPr>
          <a:xfrm>
            <a:off x="8044386" y="3278589"/>
            <a:ext cx="3286605" cy="2169104"/>
            <a:chOff x="8044386" y="3142064"/>
            <a:chExt cx="3286605" cy="2169104"/>
          </a:xfrm>
        </p:grpSpPr>
        <p:sp>
          <p:nvSpPr>
            <p:cNvPr id="40" name="矩形 39"/>
            <p:cNvSpPr/>
            <p:nvPr/>
          </p:nvSpPr>
          <p:spPr>
            <a:xfrm rot="1826868">
              <a:off x="8044386" y="3245509"/>
              <a:ext cx="681641" cy="52322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sz="2800" b="1" dirty="0" smtClean="0">
                  <a:solidFill>
                    <a:srgbClr val="009193"/>
                  </a:solidFill>
                  <a:latin typeface="Times New Roman" charset="0"/>
                  <a:ea typeface="Times New Roman" charset="0"/>
                  <a:cs typeface="Times New Roman" charset="0"/>
                </a:rPr>
                <a:t>0V</a:t>
              </a:r>
              <a:endParaRPr lang="en-US" altLang="zh-CN" sz="2800" b="1" dirty="0">
                <a:solidFill>
                  <a:srgbClr val="009193"/>
                </a:solidFill>
                <a:latin typeface="Times New Roman" charset="0"/>
                <a:ea typeface="Times New Roman" charset="0"/>
                <a:cs typeface="Times New Roman" charset="0"/>
              </a:endParaRPr>
            </a:p>
          </p:txBody>
        </p:sp>
        <p:sp>
          <p:nvSpPr>
            <p:cNvPr id="41" name="矩形 40"/>
            <p:cNvSpPr/>
            <p:nvPr/>
          </p:nvSpPr>
          <p:spPr>
            <a:xfrm rot="1826868">
              <a:off x="9401906" y="4113529"/>
              <a:ext cx="1042963" cy="52322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sz="2800" b="1" dirty="0" smtClean="0">
                  <a:solidFill>
                    <a:srgbClr val="009193"/>
                  </a:solidFill>
                  <a:latin typeface="Times New Roman" charset="0"/>
                  <a:ea typeface="Times New Roman" charset="0"/>
                  <a:cs typeface="Times New Roman" charset="0"/>
                </a:rPr>
                <a:t>0.9V</a:t>
              </a:r>
              <a:endParaRPr lang="en-US" altLang="zh-CN" sz="2800" b="1" dirty="0">
                <a:solidFill>
                  <a:srgbClr val="009193"/>
                </a:solidFill>
                <a:latin typeface="Times New Roman" charset="0"/>
                <a:ea typeface="Times New Roman" charset="0"/>
                <a:cs typeface="Times New Roman" charset="0"/>
              </a:endParaRPr>
            </a:p>
          </p:txBody>
        </p:sp>
        <p:cxnSp>
          <p:nvCxnSpPr>
            <p:cNvPr id="14" name="直线连接符 13"/>
            <p:cNvCxnSpPr/>
            <p:nvPr/>
          </p:nvCxnSpPr>
          <p:spPr>
            <a:xfrm>
              <a:off x="8311495" y="3142064"/>
              <a:ext cx="2660988" cy="1612331"/>
            </a:xfrm>
            <a:prstGeom prst="line">
              <a:avLst/>
            </a:prstGeom>
            <a:ln w="101600">
              <a:solidFill>
                <a:srgbClr val="009193"/>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rot="1826868">
              <a:off x="10288028" y="4787948"/>
              <a:ext cx="1042963" cy="523220"/>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sz="2800" b="1" dirty="0" smtClean="0">
                  <a:solidFill>
                    <a:srgbClr val="009193"/>
                  </a:solidFill>
                  <a:latin typeface="Times New Roman" charset="0"/>
                  <a:ea typeface="Times New Roman" charset="0"/>
                  <a:cs typeface="Times New Roman" charset="0"/>
                </a:rPr>
                <a:t>I(t)</a:t>
              </a:r>
              <a:endParaRPr lang="en-US" altLang="zh-CN" sz="2800" b="1" dirty="0">
                <a:solidFill>
                  <a:srgbClr val="009193"/>
                </a:solidFill>
                <a:latin typeface="Times New Roman" charset="0"/>
                <a:ea typeface="Times New Roman" charset="0"/>
                <a:cs typeface="Times New Roman" charset="0"/>
              </a:endParaRPr>
            </a:p>
          </p:txBody>
        </p:sp>
      </p:grpSp>
      <p:grpSp>
        <p:nvGrpSpPr>
          <p:cNvPr id="10" name="组 9"/>
          <p:cNvGrpSpPr/>
          <p:nvPr/>
        </p:nvGrpSpPr>
        <p:grpSpPr>
          <a:xfrm>
            <a:off x="8372975" y="1828233"/>
            <a:ext cx="4192974" cy="2175850"/>
            <a:chOff x="8372975" y="1691708"/>
            <a:chExt cx="4192974" cy="2175850"/>
          </a:xfrm>
        </p:grpSpPr>
        <p:pic>
          <p:nvPicPr>
            <p:cNvPr id="11" name="图片 10"/>
            <p:cNvPicPr>
              <a:picLocks noChangeAspect="1"/>
            </p:cNvPicPr>
            <p:nvPr/>
          </p:nvPicPr>
          <p:blipFill>
            <a:blip r:embed="rId5"/>
            <a:stretch>
              <a:fillRect/>
            </a:stretch>
          </p:blipFill>
          <p:spPr>
            <a:xfrm rot="557076">
              <a:off x="8372975" y="1778277"/>
              <a:ext cx="2078729" cy="2089281"/>
            </a:xfrm>
            <a:prstGeom prst="rect">
              <a:avLst/>
            </a:prstGeom>
          </p:spPr>
        </p:pic>
        <p:sp>
          <p:nvSpPr>
            <p:cNvPr id="31" name="矩形 30"/>
            <p:cNvSpPr/>
            <p:nvPr/>
          </p:nvSpPr>
          <p:spPr>
            <a:xfrm rot="1845650">
              <a:off x="8877128" y="1691708"/>
              <a:ext cx="3688821" cy="523220"/>
            </a:xfrm>
            <a:prstGeom prst="rect">
              <a:avLst/>
            </a:prstGeom>
          </p:spPr>
          <p:txBody>
            <a:bodyPr wrap="square">
              <a:spAutoFit/>
            </a:bodyPr>
            <a:lstStyle/>
            <a:p>
              <a:pPr algn="ctr"/>
              <a:r>
                <a:rPr lang="en-US" altLang="zh-CN" sz="2800" b="1" dirty="0" smtClean="0">
                  <a:solidFill>
                    <a:srgbClr val="092793"/>
                  </a:solidFill>
                  <a:latin typeface="Times New Roman" charset="0"/>
                  <a:ea typeface="Times New Roman" charset="0"/>
                  <a:cs typeface="Times New Roman" charset="0"/>
                </a:rPr>
                <a:t>Modulation</a:t>
              </a:r>
              <a:r>
                <a:rPr lang="zh-CN" altLang="en-US" sz="2800" b="1" dirty="0" smtClean="0">
                  <a:solidFill>
                    <a:srgbClr val="092793"/>
                  </a:solidFill>
                  <a:latin typeface="Times New Roman" charset="0"/>
                  <a:ea typeface="Times New Roman" charset="0"/>
                  <a:cs typeface="Times New Roman" charset="0"/>
                </a:rPr>
                <a:t> </a:t>
              </a:r>
              <a:r>
                <a:rPr lang="en-US" altLang="zh-CN" sz="2800" b="1" dirty="0">
                  <a:solidFill>
                    <a:srgbClr val="092793"/>
                  </a:solidFill>
                  <a:latin typeface="Times New Roman" charset="0"/>
                  <a:ea typeface="Times New Roman" charset="0"/>
                  <a:cs typeface="Times New Roman" charset="0"/>
                </a:rPr>
                <a:t>s</a:t>
              </a:r>
              <a:r>
                <a:rPr lang="en-US" altLang="zh-CN" sz="2800" b="1" dirty="0" smtClean="0">
                  <a:solidFill>
                    <a:srgbClr val="092793"/>
                  </a:solidFill>
                  <a:latin typeface="Times New Roman" charset="0"/>
                  <a:ea typeface="Times New Roman" charset="0"/>
                  <a:cs typeface="Times New Roman" charset="0"/>
                </a:rPr>
                <a:t>pace</a:t>
              </a:r>
              <a:endParaRPr lang="en-US" altLang="zh-CN" sz="2800" b="1" dirty="0">
                <a:solidFill>
                  <a:srgbClr val="092793"/>
                </a:solidFill>
                <a:latin typeface="Times New Roman" charset="0"/>
                <a:ea typeface="Times New Roman" charset="0"/>
                <a:cs typeface="Times New Roman" charset="0"/>
              </a:endParaRPr>
            </a:p>
          </p:txBody>
        </p:sp>
      </p:grpSp>
      <p:grpSp>
        <p:nvGrpSpPr>
          <p:cNvPr id="13" name="组 12"/>
          <p:cNvGrpSpPr/>
          <p:nvPr/>
        </p:nvGrpSpPr>
        <p:grpSpPr>
          <a:xfrm>
            <a:off x="355576" y="5433493"/>
            <a:ext cx="11036070" cy="995668"/>
            <a:chOff x="340442" y="5614240"/>
            <a:chExt cx="11036070" cy="995668"/>
          </a:xfrm>
        </p:grpSpPr>
        <p:sp>
          <p:nvSpPr>
            <p:cNvPr id="33" name="矩形 32"/>
            <p:cNvSpPr/>
            <p:nvPr/>
          </p:nvSpPr>
          <p:spPr>
            <a:xfrm>
              <a:off x="936435" y="5655801"/>
              <a:ext cx="2658819" cy="954107"/>
            </a:xfrm>
            <a:prstGeom prst="rect">
              <a:avLst/>
            </a:prstGeom>
            <a:solidFill>
              <a:schemeClr val="accent2"/>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Amplitude</a:t>
              </a:r>
            </a:p>
            <a:p>
              <a:pPr algn="ctr"/>
              <a:r>
                <a:rPr lang="en-US" altLang="zh-CN" sz="2800" b="1" dirty="0">
                  <a:solidFill>
                    <a:schemeClr val="bg1"/>
                  </a:solidFill>
                  <a:latin typeface="Times New Roman" charset="0"/>
                  <a:ea typeface="Times New Roman" charset="0"/>
                  <a:cs typeface="Times New Roman" charset="0"/>
                </a:rPr>
                <a:t>m</a:t>
              </a:r>
              <a:r>
                <a:rPr lang="en-US" altLang="zh-CN" sz="2800" b="1" dirty="0" smtClean="0">
                  <a:solidFill>
                    <a:schemeClr val="bg1"/>
                  </a:solidFill>
                  <a:latin typeface="Times New Roman" charset="0"/>
                  <a:ea typeface="Times New Roman" charset="0"/>
                  <a:cs typeface="Times New Roman" charset="0"/>
                </a:rPr>
                <a:t>odulation</a:t>
              </a:r>
            </a:p>
          </p:txBody>
        </p:sp>
        <p:sp>
          <p:nvSpPr>
            <p:cNvPr id="44" name="矩形 43"/>
            <p:cNvSpPr/>
            <p:nvPr/>
          </p:nvSpPr>
          <p:spPr>
            <a:xfrm>
              <a:off x="4827064" y="5637544"/>
              <a:ext cx="2658819" cy="954107"/>
            </a:xfrm>
            <a:prstGeom prst="rect">
              <a:avLst/>
            </a:prstGeom>
            <a:solidFill>
              <a:srgbClr val="092793"/>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Phase</a:t>
              </a:r>
            </a:p>
            <a:p>
              <a:pPr algn="ctr"/>
              <a:r>
                <a:rPr lang="en-US" altLang="zh-CN" sz="2800" b="1" dirty="0" smtClean="0">
                  <a:solidFill>
                    <a:schemeClr val="bg1"/>
                  </a:solidFill>
                  <a:latin typeface="Times New Roman" charset="0"/>
                  <a:ea typeface="Times New Roman" charset="0"/>
                  <a:cs typeface="Times New Roman" charset="0"/>
                </a:rPr>
                <a:t>modulation</a:t>
              </a:r>
            </a:p>
          </p:txBody>
        </p:sp>
        <p:sp>
          <p:nvSpPr>
            <p:cNvPr id="45" name="矩形 44"/>
            <p:cNvSpPr/>
            <p:nvPr/>
          </p:nvSpPr>
          <p:spPr>
            <a:xfrm>
              <a:off x="8717693" y="5614240"/>
              <a:ext cx="2658819" cy="954107"/>
            </a:xfrm>
            <a:prstGeom prst="rect">
              <a:avLst/>
            </a:prstGeom>
            <a:solidFill>
              <a:srgbClr val="009193"/>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Frequency</a:t>
              </a:r>
            </a:p>
            <a:p>
              <a:pPr algn="ctr"/>
              <a:r>
                <a:rPr lang="en-US" altLang="zh-CN" sz="2800" b="1" dirty="0" smtClean="0">
                  <a:solidFill>
                    <a:schemeClr val="bg1"/>
                  </a:solidFill>
                  <a:latin typeface="Times New Roman" charset="0"/>
                  <a:ea typeface="Times New Roman" charset="0"/>
                  <a:cs typeface="Times New Roman" charset="0"/>
                </a:rPr>
                <a:t>modulation</a:t>
              </a:r>
            </a:p>
          </p:txBody>
        </p:sp>
        <p:sp>
          <p:nvSpPr>
            <p:cNvPr id="16" name="文本框 15"/>
            <p:cNvSpPr txBox="1"/>
            <p:nvPr/>
          </p:nvSpPr>
          <p:spPr>
            <a:xfrm>
              <a:off x="340442" y="5860460"/>
              <a:ext cx="1191985" cy="707886"/>
            </a:xfrm>
            <a:prstGeom prst="rect">
              <a:avLst/>
            </a:prstGeom>
            <a:noFill/>
          </p:spPr>
          <p:txBody>
            <a:bodyPr wrap="square" rtlCol="0">
              <a:spAutoFit/>
            </a:bodyPr>
            <a:lstStyle/>
            <a:p>
              <a:r>
                <a:rPr kumimoji="1" lang="zh-CN" altLang="en-US" sz="4000" b="1" dirty="0" smtClean="0">
                  <a:solidFill>
                    <a:schemeClr val="accent2"/>
                  </a:solidFill>
                </a:rPr>
                <a:t>√</a:t>
              </a:r>
              <a:endParaRPr kumimoji="1" lang="zh-CN" altLang="en-US" sz="4000" b="1" dirty="0">
                <a:solidFill>
                  <a:schemeClr val="accent2"/>
                </a:solidFill>
              </a:endParaRPr>
            </a:p>
          </p:txBody>
        </p:sp>
        <p:sp>
          <p:nvSpPr>
            <p:cNvPr id="50" name="文本框 49"/>
            <p:cNvSpPr txBox="1"/>
            <p:nvPr/>
          </p:nvSpPr>
          <p:spPr>
            <a:xfrm>
              <a:off x="4244928" y="5841496"/>
              <a:ext cx="1191985" cy="707886"/>
            </a:xfrm>
            <a:prstGeom prst="rect">
              <a:avLst/>
            </a:prstGeom>
            <a:noFill/>
          </p:spPr>
          <p:txBody>
            <a:bodyPr wrap="square" rtlCol="0">
              <a:spAutoFit/>
            </a:bodyPr>
            <a:lstStyle/>
            <a:p>
              <a:r>
                <a:rPr kumimoji="1" lang="zh-CN" altLang="en-US" sz="4000" b="1" dirty="0" smtClean="0">
                  <a:solidFill>
                    <a:srgbClr val="092793"/>
                  </a:solidFill>
                </a:rPr>
                <a:t>√</a:t>
              </a:r>
              <a:endParaRPr kumimoji="1" lang="zh-CN" altLang="en-US" sz="4000" b="1" dirty="0">
                <a:solidFill>
                  <a:srgbClr val="092793"/>
                </a:solidFill>
              </a:endParaRPr>
            </a:p>
          </p:txBody>
        </p:sp>
        <p:sp>
          <p:nvSpPr>
            <p:cNvPr id="56" name="文本框 55"/>
            <p:cNvSpPr txBox="1"/>
            <p:nvPr/>
          </p:nvSpPr>
          <p:spPr>
            <a:xfrm>
              <a:off x="8135557" y="5823369"/>
              <a:ext cx="1191985" cy="707886"/>
            </a:xfrm>
            <a:prstGeom prst="rect">
              <a:avLst/>
            </a:prstGeom>
            <a:noFill/>
          </p:spPr>
          <p:txBody>
            <a:bodyPr wrap="square" rtlCol="0">
              <a:spAutoFit/>
            </a:bodyPr>
            <a:lstStyle/>
            <a:p>
              <a:r>
                <a:rPr kumimoji="1" lang="zh-CN" altLang="en-US" sz="4000" b="1" dirty="0" smtClean="0">
                  <a:solidFill>
                    <a:srgbClr val="009193"/>
                  </a:solidFill>
                </a:rPr>
                <a:t>？</a:t>
              </a:r>
              <a:endParaRPr kumimoji="1" lang="zh-CN" altLang="en-US" sz="4000" b="1" dirty="0">
                <a:solidFill>
                  <a:srgbClr val="009193"/>
                </a:solidFill>
              </a:endParaRPr>
            </a:p>
          </p:txBody>
        </p:sp>
      </p:grpSp>
      <p:cxnSp>
        <p:nvCxnSpPr>
          <p:cNvPr id="57"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幻灯片编号占位符 1"/>
          <p:cNvSpPr>
            <a:spLocks noGrp="1"/>
          </p:cNvSpPr>
          <p:nvPr>
            <p:ph type="sldNum" sz="quarter" idx="12"/>
          </p:nvPr>
        </p:nvSpPr>
        <p:spPr>
          <a:xfrm>
            <a:off x="8628469" y="6236111"/>
            <a:ext cx="2743200" cy="365125"/>
          </a:xfrm>
        </p:spPr>
        <p:txBody>
          <a:bodyPr/>
          <a:lstStyle/>
          <a:p>
            <a:r>
              <a:rPr kumimoji="1" lang="en-US" altLang="zh-CN" dirty="0" smtClean="0"/>
              <a:t>15</a:t>
            </a:r>
            <a:endParaRPr kumimoji="1" lang="zh-CN" altLang="en-US" dirty="0"/>
          </a:p>
        </p:txBody>
      </p:sp>
    </p:spTree>
    <p:extLst>
      <p:ext uri="{BB962C8B-B14F-4D97-AF65-F5344CB8AC3E}">
        <p14:creationId xmlns:p14="http://schemas.microsoft.com/office/powerpoint/2010/main" val="3413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Extending to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Frequency </a:t>
            </a:r>
            <a:r>
              <a:rPr lang="en-US" altLang="zh-CN" sz="4400" b="1" dirty="0">
                <a:solidFill>
                  <a:schemeClr val="bg1"/>
                </a:solidFill>
                <a:latin typeface="Segoe UI" panose="020B0502040204020203" pitchFamily="34" charset="0"/>
                <a:ea typeface="Sathu" charset="-34"/>
                <a:cs typeface="Segoe UI" panose="020B0502040204020203" pitchFamily="34" charset="0"/>
              </a:rPr>
              <a:t>Modulation</a:t>
            </a:r>
          </a:p>
        </p:txBody>
      </p:sp>
      <p:cxnSp>
        <p:nvCxnSpPr>
          <p:cNvPr id="24" name="直接连接符 15">
            <a:extLst>
              <a:ext uri="{FF2B5EF4-FFF2-40B4-BE49-F238E27FC236}">
                <a16:creationId xmlns:a16="http://schemas.microsoft.com/office/drawing/2014/main" xmlns="" id="{49EED3D3-2311-4888-AE8C-05AE7C998183}"/>
              </a:ext>
            </a:extLst>
          </p:cNvPr>
          <p:cNvCxnSpPr>
            <a:cxnSpLocks/>
          </p:cNvCxnSpPr>
          <p:nvPr/>
        </p:nvCxnSpPr>
        <p:spPr>
          <a:xfrm flipV="1">
            <a:off x="1066059" y="1224564"/>
            <a:ext cx="2738138" cy="1273949"/>
          </a:xfrm>
          <a:prstGeom prst="line">
            <a:avLst/>
          </a:prstGeom>
          <a:ln w="127000"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箭头连接符 6">
            <a:extLst>
              <a:ext uri="{FF2B5EF4-FFF2-40B4-BE49-F238E27FC236}">
                <a16:creationId xmlns:a16="http://schemas.microsoft.com/office/drawing/2014/main" xmlns="" id="{2C75DD78-5F83-4CF3-A40A-0ECFA2433428}"/>
              </a:ext>
            </a:extLst>
          </p:cNvPr>
          <p:cNvCxnSpPr>
            <a:cxnSpLocks/>
          </p:cNvCxnSpPr>
          <p:nvPr/>
        </p:nvCxnSpPr>
        <p:spPr>
          <a:xfrm flipV="1">
            <a:off x="1028065" y="2478187"/>
            <a:ext cx="3024326" cy="29954"/>
          </a:xfrm>
          <a:prstGeom prst="straightConnector1">
            <a:avLst/>
          </a:prstGeom>
          <a:ln w="38100">
            <a:solidFill>
              <a:schemeClr val="tx1"/>
            </a:solidFill>
            <a:headEnd type="none"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26" name="直接箭头连接符 8">
            <a:extLst>
              <a:ext uri="{FF2B5EF4-FFF2-40B4-BE49-F238E27FC236}">
                <a16:creationId xmlns:a16="http://schemas.microsoft.com/office/drawing/2014/main" xmlns="" id="{C34191C0-26B3-4241-8913-372F558D88D1}"/>
              </a:ext>
            </a:extLst>
          </p:cNvPr>
          <p:cNvCxnSpPr>
            <a:cxnSpLocks/>
          </p:cNvCxnSpPr>
          <p:nvPr/>
        </p:nvCxnSpPr>
        <p:spPr>
          <a:xfrm flipV="1">
            <a:off x="1060927" y="927737"/>
            <a:ext cx="5132" cy="1580402"/>
          </a:xfrm>
          <a:prstGeom prst="straightConnector1">
            <a:avLst/>
          </a:prstGeom>
          <a:ln w="38100">
            <a:solidFill>
              <a:schemeClr val="tx1"/>
            </a:solidFill>
            <a:headEnd type="none" w="lg" len="lg"/>
            <a:tailEnd type="triangle" w="med" len="lg"/>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xmlns="" id="{05F24D49-E98C-44D7-9400-76942DE1E3C3}"/>
              </a:ext>
            </a:extLst>
          </p:cNvPr>
          <p:cNvSpPr txBox="1"/>
          <p:nvPr/>
        </p:nvSpPr>
        <p:spPr>
          <a:xfrm>
            <a:off x="4046755" y="2226041"/>
            <a:ext cx="220134" cy="461665"/>
          </a:xfrm>
          <a:prstGeom prst="rect">
            <a:avLst/>
          </a:prstGeom>
          <a:noFill/>
        </p:spPr>
        <p:txBody>
          <a:bodyPr wrap="square" rtlCol="0">
            <a:spAutoFit/>
          </a:bodyPr>
          <a:lstStyle/>
          <a:p>
            <a:r>
              <a:rPr lang="en-US" altLang="zh-CN" sz="2400" dirty="0">
                <a:solidFill>
                  <a:prstClr val="black"/>
                </a:solidFill>
                <a:latin typeface="Times New Roman" charset="0"/>
                <a:ea typeface="Times New Roman" charset="0"/>
                <a:cs typeface="Times New Roman" charset="0"/>
              </a:rPr>
              <a:t>t</a:t>
            </a:r>
            <a:endParaRPr lang="zh-CN" altLang="en-US" sz="2400" dirty="0">
              <a:solidFill>
                <a:prstClr val="black"/>
              </a:solidFill>
              <a:latin typeface="Times New Roman" charset="0"/>
              <a:ea typeface="Times New Roman" charset="0"/>
              <a:cs typeface="Times New Roman" charset="0"/>
            </a:endParaRPr>
          </a:p>
        </p:txBody>
      </p:sp>
      <p:sp>
        <p:nvSpPr>
          <p:cNvPr id="28" name="椭圆 21">
            <a:extLst>
              <a:ext uri="{FF2B5EF4-FFF2-40B4-BE49-F238E27FC236}">
                <a16:creationId xmlns:a16="http://schemas.microsoft.com/office/drawing/2014/main" xmlns="" id="{6D24E818-F12C-4ABC-8DF2-A0C7584EA5F4}"/>
              </a:ext>
            </a:extLst>
          </p:cNvPr>
          <p:cNvSpPr/>
          <p:nvPr/>
        </p:nvSpPr>
        <p:spPr>
          <a:xfrm>
            <a:off x="956496" y="2405607"/>
            <a:ext cx="188224" cy="184790"/>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31" name="直接箭头连接符 6">
            <a:extLst>
              <a:ext uri="{FF2B5EF4-FFF2-40B4-BE49-F238E27FC236}">
                <a16:creationId xmlns:a16="http://schemas.microsoft.com/office/drawing/2014/main" xmlns="" id="{2C75DD78-5F83-4CF3-A40A-0ECFA2433428}"/>
              </a:ext>
            </a:extLst>
          </p:cNvPr>
          <p:cNvCxnSpPr>
            <a:cxnSpLocks/>
          </p:cNvCxnSpPr>
          <p:nvPr/>
        </p:nvCxnSpPr>
        <p:spPr>
          <a:xfrm flipV="1">
            <a:off x="1097398" y="1193850"/>
            <a:ext cx="2706799" cy="9401"/>
          </a:xfrm>
          <a:prstGeom prst="straightConnector1">
            <a:avLst/>
          </a:prstGeom>
          <a:ln w="12700">
            <a:solidFill>
              <a:schemeClr val="tx1">
                <a:lumMod val="65000"/>
                <a:lumOff val="35000"/>
              </a:schemeClr>
            </a:solidFill>
            <a:prstDash val="dash"/>
            <a:headEnd type="none" w="lg" len="lg"/>
            <a:tailEnd type="none" w="med" len="lg"/>
          </a:ln>
        </p:spPr>
        <p:style>
          <a:lnRef idx="1">
            <a:schemeClr val="accent1"/>
          </a:lnRef>
          <a:fillRef idx="0">
            <a:schemeClr val="accent1"/>
          </a:fillRef>
          <a:effectRef idx="0">
            <a:schemeClr val="accent1"/>
          </a:effectRef>
          <a:fontRef idx="minor">
            <a:schemeClr val="tx1"/>
          </a:fontRef>
        </p:style>
      </p:cxnSp>
      <p:cxnSp>
        <p:nvCxnSpPr>
          <p:cNvPr id="32" name="直接箭头连接符 6">
            <a:extLst>
              <a:ext uri="{FF2B5EF4-FFF2-40B4-BE49-F238E27FC236}">
                <a16:creationId xmlns:a16="http://schemas.microsoft.com/office/drawing/2014/main" xmlns="" id="{2C75DD78-5F83-4CF3-A40A-0ECFA2433428}"/>
              </a:ext>
            </a:extLst>
          </p:cNvPr>
          <p:cNvCxnSpPr>
            <a:cxnSpLocks/>
          </p:cNvCxnSpPr>
          <p:nvPr/>
        </p:nvCxnSpPr>
        <p:spPr>
          <a:xfrm>
            <a:off x="3804197" y="1212653"/>
            <a:ext cx="0" cy="1244221"/>
          </a:xfrm>
          <a:prstGeom prst="straightConnector1">
            <a:avLst/>
          </a:prstGeom>
          <a:ln w="12700">
            <a:solidFill>
              <a:schemeClr val="tx1">
                <a:lumMod val="65000"/>
                <a:lumOff val="35000"/>
              </a:schemeClr>
            </a:solidFill>
            <a:prstDash val="dash"/>
            <a:headEnd type="none" w="lg" len="lg"/>
            <a:tailEnd type="none" w="med" len="lg"/>
          </a:ln>
        </p:spPr>
        <p:style>
          <a:lnRef idx="1">
            <a:schemeClr val="accent1"/>
          </a:lnRef>
          <a:fillRef idx="0">
            <a:schemeClr val="accent1"/>
          </a:fillRef>
          <a:effectRef idx="0">
            <a:schemeClr val="accent1"/>
          </a:effectRef>
          <a:fontRef idx="minor">
            <a:schemeClr val="tx1"/>
          </a:fontRef>
        </p:style>
      </p:cxnSp>
      <p:cxnSp>
        <p:nvCxnSpPr>
          <p:cNvPr id="33" name="直接箭头连接符 6">
            <a:extLst>
              <a:ext uri="{FF2B5EF4-FFF2-40B4-BE49-F238E27FC236}">
                <a16:creationId xmlns:a16="http://schemas.microsoft.com/office/drawing/2014/main" xmlns="" id="{2C75DD78-5F83-4CF3-A40A-0ECFA2433428}"/>
              </a:ext>
            </a:extLst>
          </p:cNvPr>
          <p:cNvCxnSpPr>
            <a:cxnSpLocks/>
          </p:cNvCxnSpPr>
          <p:nvPr/>
        </p:nvCxnSpPr>
        <p:spPr>
          <a:xfrm flipV="1">
            <a:off x="1025657" y="4417243"/>
            <a:ext cx="3024326" cy="29954"/>
          </a:xfrm>
          <a:prstGeom prst="straightConnector1">
            <a:avLst/>
          </a:prstGeom>
          <a:ln w="38100">
            <a:solidFill>
              <a:schemeClr val="tx1"/>
            </a:solidFill>
            <a:headEnd type="none"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34" name="直接箭头连接符 8">
            <a:extLst>
              <a:ext uri="{FF2B5EF4-FFF2-40B4-BE49-F238E27FC236}">
                <a16:creationId xmlns:a16="http://schemas.microsoft.com/office/drawing/2014/main" xmlns="" id="{C34191C0-26B3-4241-8913-372F558D88D1}"/>
              </a:ext>
            </a:extLst>
          </p:cNvPr>
          <p:cNvCxnSpPr>
            <a:cxnSpLocks/>
          </p:cNvCxnSpPr>
          <p:nvPr/>
        </p:nvCxnSpPr>
        <p:spPr>
          <a:xfrm flipH="1" flipV="1">
            <a:off x="1056125" y="2854071"/>
            <a:ext cx="2394" cy="1593125"/>
          </a:xfrm>
          <a:prstGeom prst="straightConnector1">
            <a:avLst/>
          </a:prstGeom>
          <a:ln w="38100">
            <a:solidFill>
              <a:schemeClr val="tx1"/>
            </a:solidFill>
            <a:headEnd type="none" w="lg" len="lg"/>
            <a:tailEnd type="triangle" w="med" len="lg"/>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xmlns="" id="{05F24D49-E98C-44D7-9400-76942DE1E3C3}"/>
              </a:ext>
            </a:extLst>
          </p:cNvPr>
          <p:cNvSpPr txBox="1"/>
          <p:nvPr/>
        </p:nvSpPr>
        <p:spPr>
          <a:xfrm>
            <a:off x="4044347" y="4165097"/>
            <a:ext cx="220134" cy="461665"/>
          </a:xfrm>
          <a:prstGeom prst="rect">
            <a:avLst/>
          </a:prstGeom>
          <a:noFill/>
        </p:spPr>
        <p:txBody>
          <a:bodyPr wrap="square" rtlCol="0">
            <a:spAutoFit/>
          </a:bodyPr>
          <a:lstStyle/>
          <a:p>
            <a:r>
              <a:rPr lang="en-US" altLang="zh-CN" sz="2400" dirty="0">
                <a:solidFill>
                  <a:prstClr val="black"/>
                </a:solidFill>
                <a:latin typeface="Times New Roman" charset="0"/>
                <a:ea typeface="Times New Roman" charset="0"/>
                <a:cs typeface="Times New Roman" charset="0"/>
              </a:rPr>
              <a:t>t</a:t>
            </a:r>
            <a:endParaRPr lang="zh-CN" altLang="en-US" sz="2400" dirty="0">
              <a:solidFill>
                <a:prstClr val="black"/>
              </a:solidFill>
              <a:latin typeface="Times New Roman" charset="0"/>
              <a:ea typeface="Times New Roman" charset="0"/>
              <a:cs typeface="Times New Roman" charset="0"/>
            </a:endParaRPr>
          </a:p>
        </p:txBody>
      </p:sp>
      <p:sp>
        <p:nvSpPr>
          <p:cNvPr id="36" name="文本框 16">
            <a:extLst>
              <a:ext uri="{FF2B5EF4-FFF2-40B4-BE49-F238E27FC236}">
                <a16:creationId xmlns:a16="http://schemas.microsoft.com/office/drawing/2014/main" xmlns="" id="{A4D3843A-7F26-4456-9006-17206246AF13}"/>
              </a:ext>
            </a:extLst>
          </p:cNvPr>
          <p:cNvSpPr txBox="1"/>
          <p:nvPr/>
        </p:nvSpPr>
        <p:spPr>
          <a:xfrm rot="16200000">
            <a:off x="-109337" y="3418505"/>
            <a:ext cx="1565765" cy="461665"/>
          </a:xfrm>
          <a:prstGeom prst="rect">
            <a:avLst/>
          </a:prstGeom>
          <a:noFill/>
        </p:spPr>
        <p:txBody>
          <a:bodyPr wrap="square" rtlCol="0">
            <a:spAutoFit/>
          </a:bodyPr>
          <a:lstStyle/>
          <a:p>
            <a:r>
              <a:rPr lang="en-US" altLang="zh-CN" sz="2400" smtClean="0">
                <a:solidFill>
                  <a:prstClr val="black"/>
                </a:solidFill>
                <a:latin typeface="Times New Roman" charset="0"/>
                <a:ea typeface="Times New Roman" charset="0"/>
                <a:cs typeface="Times New Roman" charset="0"/>
              </a:rPr>
              <a:t>Amplitude</a:t>
            </a:r>
            <a:endParaRPr lang="zh-CN" altLang="en-US" sz="2400" dirty="0">
              <a:solidFill>
                <a:prstClr val="black"/>
              </a:solidFill>
              <a:latin typeface="Times New Roman" charset="0"/>
              <a:ea typeface="Times New Roman" charset="0"/>
              <a:cs typeface="Times New Roman" charset="0"/>
            </a:endParaRPr>
          </a:p>
        </p:txBody>
      </p:sp>
      <p:cxnSp>
        <p:nvCxnSpPr>
          <p:cNvPr id="38" name="直接箭头连接符 6">
            <a:extLst>
              <a:ext uri="{FF2B5EF4-FFF2-40B4-BE49-F238E27FC236}">
                <a16:creationId xmlns:a16="http://schemas.microsoft.com/office/drawing/2014/main" xmlns="" id="{2C75DD78-5F83-4CF3-A40A-0ECFA2433428}"/>
              </a:ext>
            </a:extLst>
          </p:cNvPr>
          <p:cNvCxnSpPr>
            <a:cxnSpLocks/>
          </p:cNvCxnSpPr>
          <p:nvPr/>
        </p:nvCxnSpPr>
        <p:spPr>
          <a:xfrm flipV="1">
            <a:off x="1094990" y="3132906"/>
            <a:ext cx="2706799" cy="9401"/>
          </a:xfrm>
          <a:prstGeom prst="straightConnector1">
            <a:avLst/>
          </a:prstGeom>
          <a:ln w="12700">
            <a:solidFill>
              <a:schemeClr val="tx1">
                <a:lumMod val="65000"/>
                <a:lumOff val="35000"/>
              </a:schemeClr>
            </a:solidFill>
            <a:prstDash val="dash"/>
            <a:headEnd type="none" w="lg" len="lg"/>
            <a:tailEnd type="none" w="med" len="lg"/>
          </a:ln>
        </p:spPr>
        <p:style>
          <a:lnRef idx="1">
            <a:schemeClr val="accent1"/>
          </a:lnRef>
          <a:fillRef idx="0">
            <a:schemeClr val="accent1"/>
          </a:fillRef>
          <a:effectRef idx="0">
            <a:schemeClr val="accent1"/>
          </a:effectRef>
          <a:fontRef idx="minor">
            <a:schemeClr val="tx1"/>
          </a:fontRef>
        </p:style>
      </p:cxnSp>
      <p:cxnSp>
        <p:nvCxnSpPr>
          <p:cNvPr id="39" name="直接箭头连接符 6">
            <a:extLst>
              <a:ext uri="{FF2B5EF4-FFF2-40B4-BE49-F238E27FC236}">
                <a16:creationId xmlns:a16="http://schemas.microsoft.com/office/drawing/2014/main" xmlns="" id="{2C75DD78-5F83-4CF3-A40A-0ECFA2433428}"/>
              </a:ext>
            </a:extLst>
          </p:cNvPr>
          <p:cNvCxnSpPr>
            <a:cxnSpLocks/>
          </p:cNvCxnSpPr>
          <p:nvPr/>
        </p:nvCxnSpPr>
        <p:spPr>
          <a:xfrm>
            <a:off x="3801789" y="3151709"/>
            <a:ext cx="0" cy="1244221"/>
          </a:xfrm>
          <a:prstGeom prst="straightConnector1">
            <a:avLst/>
          </a:prstGeom>
          <a:ln w="12700">
            <a:solidFill>
              <a:schemeClr val="tx1">
                <a:lumMod val="65000"/>
                <a:lumOff val="35000"/>
              </a:schemeClr>
            </a:solidFill>
            <a:prstDash val="dash"/>
            <a:headEnd type="none" w="lg" len="lg"/>
            <a:tailEnd type="none" w="med" len="lg"/>
          </a:ln>
        </p:spPr>
        <p:style>
          <a:lnRef idx="1">
            <a:schemeClr val="accent1"/>
          </a:lnRef>
          <a:fillRef idx="0">
            <a:schemeClr val="accent1"/>
          </a:fillRef>
          <a:effectRef idx="0">
            <a:schemeClr val="accent1"/>
          </a:effectRef>
          <a:fontRef idx="minor">
            <a:schemeClr val="tx1"/>
          </a:fontRef>
        </p:style>
      </p:cxnSp>
      <p:pic>
        <p:nvPicPr>
          <p:cNvPr id="44" name="图片 43"/>
          <p:cNvPicPr>
            <a:picLocks noChangeAspect="1"/>
          </p:cNvPicPr>
          <p:nvPr/>
        </p:nvPicPr>
        <p:blipFill>
          <a:blip r:embed="rId3"/>
          <a:stretch>
            <a:fillRect/>
          </a:stretch>
        </p:blipFill>
        <p:spPr>
          <a:xfrm flipH="1" flipV="1">
            <a:off x="1028065" y="3100584"/>
            <a:ext cx="2773724" cy="1316657"/>
          </a:xfrm>
          <a:prstGeom prst="rect">
            <a:avLst/>
          </a:prstGeom>
        </p:spPr>
      </p:pic>
      <p:sp>
        <p:nvSpPr>
          <p:cNvPr id="45" name="椭圆 21">
            <a:extLst>
              <a:ext uri="{FF2B5EF4-FFF2-40B4-BE49-F238E27FC236}">
                <a16:creationId xmlns:a16="http://schemas.microsoft.com/office/drawing/2014/main" xmlns="" id="{6D24E818-F12C-4ABC-8DF2-A0C7584EA5F4}"/>
              </a:ext>
            </a:extLst>
          </p:cNvPr>
          <p:cNvSpPr/>
          <p:nvPr/>
        </p:nvSpPr>
        <p:spPr>
          <a:xfrm>
            <a:off x="940584" y="3782780"/>
            <a:ext cx="188224" cy="184790"/>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nvSpPr>
        <p:spPr>
          <a:xfrm>
            <a:off x="4507038" y="1117846"/>
            <a:ext cx="5928226" cy="461665"/>
          </a:xfrm>
          <a:prstGeom prst="rect">
            <a:avLst/>
          </a:prstGeom>
        </p:spPr>
        <p:txBody>
          <a:bodyPr wrap="none">
            <a:spAutoFit/>
          </a:bodyPr>
          <a:lstStyle/>
          <a:p>
            <a:pPr marL="342900" indent="-3429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Frequency-modulated signals, such as LoRa</a:t>
            </a:r>
          </a:p>
        </p:txBody>
      </p:sp>
      <p:pic>
        <p:nvPicPr>
          <p:cNvPr id="47" name="图片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807" y="1687823"/>
            <a:ext cx="1691514" cy="352905"/>
          </a:xfrm>
          <a:prstGeom prst="rect">
            <a:avLst/>
          </a:prstGeom>
        </p:spPr>
      </p:pic>
      <p:sp>
        <p:nvSpPr>
          <p:cNvPr id="68" name="文本框 16">
            <a:extLst>
              <a:ext uri="{FF2B5EF4-FFF2-40B4-BE49-F238E27FC236}">
                <a16:creationId xmlns:a16="http://schemas.microsoft.com/office/drawing/2014/main" xmlns="" id="{A4D3843A-7F26-4456-9006-17206246AF13}"/>
              </a:ext>
            </a:extLst>
          </p:cNvPr>
          <p:cNvSpPr txBox="1"/>
          <p:nvPr/>
        </p:nvSpPr>
        <p:spPr>
          <a:xfrm rot="16200000">
            <a:off x="-109435" y="1493251"/>
            <a:ext cx="1565765" cy="461665"/>
          </a:xfrm>
          <a:prstGeom prst="rect">
            <a:avLst/>
          </a:prstGeom>
          <a:noFill/>
        </p:spPr>
        <p:txBody>
          <a:bodyPr wrap="square" rtlCol="0">
            <a:spAutoFit/>
          </a:bodyPr>
          <a:lstStyle/>
          <a:p>
            <a:r>
              <a:rPr lang="en-US" altLang="zh-CN" sz="2400" dirty="0" smtClean="0">
                <a:solidFill>
                  <a:prstClr val="black"/>
                </a:solidFill>
                <a:latin typeface="Times New Roman" charset="0"/>
                <a:ea typeface="Times New Roman" charset="0"/>
                <a:cs typeface="Times New Roman" charset="0"/>
              </a:rPr>
              <a:t>Frequency</a:t>
            </a:r>
            <a:endParaRPr lang="zh-CN" altLang="en-US" sz="2400" dirty="0">
              <a:solidFill>
                <a:prstClr val="black"/>
              </a:solidFill>
              <a:latin typeface="Times New Roman" charset="0"/>
              <a:ea typeface="Times New Roman" charset="0"/>
              <a:cs typeface="Times New Roman" charset="0"/>
            </a:endParaRPr>
          </a:p>
        </p:txBody>
      </p:sp>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175" y="2994401"/>
            <a:ext cx="1880779" cy="455074"/>
          </a:xfrm>
          <a:prstGeom prst="rect">
            <a:avLst/>
          </a:prstGeom>
        </p:spPr>
      </p:pic>
      <p:sp>
        <p:nvSpPr>
          <p:cNvPr id="50" name="矩形 49"/>
          <p:cNvSpPr/>
          <p:nvPr/>
        </p:nvSpPr>
        <p:spPr>
          <a:xfrm>
            <a:off x="4542319" y="2464205"/>
            <a:ext cx="4979248" cy="461665"/>
          </a:xfrm>
          <a:prstGeom prst="rect">
            <a:avLst/>
          </a:prstGeom>
        </p:spPr>
        <p:txBody>
          <a:bodyPr wrap="none">
            <a:spAutoFit/>
          </a:bodyPr>
          <a:lstStyle/>
          <a:p>
            <a:pPr marL="342900" indent="-3429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Frequency </a:t>
            </a:r>
            <a:r>
              <a:rPr lang="en-US" altLang="zh-CN" sz="2400" dirty="0" smtClean="0">
                <a:solidFill>
                  <a:schemeClr val="tx1">
                    <a:lumMod val="75000"/>
                    <a:lumOff val="25000"/>
                  </a:schemeClr>
                </a:solidFill>
                <a:latin typeface="Times New Roman" charset="0"/>
                <a:ea typeface="Times New Roman" charset="0"/>
                <a:cs typeface="Times New Roman" charset="0"/>
              </a:rPr>
              <a:t>is the derivative </a:t>
            </a:r>
            <a:r>
              <a:rPr lang="en-US" altLang="zh-CN" sz="2400" dirty="0">
                <a:solidFill>
                  <a:schemeClr val="tx1">
                    <a:lumMod val="75000"/>
                    <a:lumOff val="25000"/>
                  </a:schemeClr>
                </a:solidFill>
                <a:latin typeface="Times New Roman" charset="0"/>
                <a:ea typeface="Times New Roman" charset="0"/>
                <a:cs typeface="Times New Roman" charset="0"/>
              </a:rPr>
              <a:t>of phase</a:t>
            </a:r>
          </a:p>
        </p:txBody>
      </p:sp>
      <p:grpSp>
        <p:nvGrpSpPr>
          <p:cNvPr id="5" name="组 4"/>
          <p:cNvGrpSpPr/>
          <p:nvPr/>
        </p:nvGrpSpPr>
        <p:grpSpPr>
          <a:xfrm>
            <a:off x="478919" y="3854011"/>
            <a:ext cx="11462750" cy="2622311"/>
            <a:chOff x="478919" y="3854011"/>
            <a:chExt cx="11462750" cy="2622311"/>
          </a:xfrm>
        </p:grpSpPr>
        <p:grpSp>
          <p:nvGrpSpPr>
            <p:cNvPr id="3" name="组 2"/>
            <p:cNvGrpSpPr/>
            <p:nvPr/>
          </p:nvGrpSpPr>
          <p:grpSpPr>
            <a:xfrm>
              <a:off x="478919" y="4703631"/>
              <a:ext cx="3813622" cy="1772691"/>
              <a:chOff x="478919" y="4703631"/>
              <a:chExt cx="3813622" cy="1772691"/>
            </a:xfrm>
          </p:grpSpPr>
          <p:pic>
            <p:nvPicPr>
              <p:cNvPr id="60" name="图片 59"/>
              <p:cNvPicPr>
                <a:picLocks noChangeAspect="1"/>
              </p:cNvPicPr>
              <p:nvPr/>
            </p:nvPicPr>
            <p:blipFill>
              <a:blip r:embed="rId6"/>
              <a:stretch>
                <a:fillRect/>
              </a:stretch>
            </p:blipFill>
            <p:spPr>
              <a:xfrm>
                <a:off x="1074649" y="4893322"/>
                <a:ext cx="2819400" cy="1399062"/>
              </a:xfrm>
              <a:prstGeom prst="rect">
                <a:avLst/>
              </a:prstGeom>
            </p:spPr>
          </p:pic>
          <p:cxnSp>
            <p:nvCxnSpPr>
              <p:cNvPr id="61" name="直接箭头连接符 6">
                <a:extLst>
                  <a:ext uri="{FF2B5EF4-FFF2-40B4-BE49-F238E27FC236}">
                    <a16:creationId xmlns:a16="http://schemas.microsoft.com/office/drawing/2014/main" xmlns="" id="{2C75DD78-5F83-4CF3-A40A-0ECFA2433428}"/>
                  </a:ext>
                </a:extLst>
              </p:cNvPr>
              <p:cNvCxnSpPr>
                <a:cxnSpLocks/>
              </p:cNvCxnSpPr>
              <p:nvPr/>
            </p:nvCxnSpPr>
            <p:spPr>
              <a:xfrm flipV="1">
                <a:off x="1053717" y="6266803"/>
                <a:ext cx="3024326" cy="29954"/>
              </a:xfrm>
              <a:prstGeom prst="straightConnector1">
                <a:avLst/>
              </a:prstGeom>
              <a:ln w="38100">
                <a:solidFill>
                  <a:schemeClr val="tx1"/>
                </a:solidFill>
                <a:headEnd type="none"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62" name="直接箭头连接符 8">
                <a:extLst>
                  <a:ext uri="{FF2B5EF4-FFF2-40B4-BE49-F238E27FC236}">
                    <a16:creationId xmlns:a16="http://schemas.microsoft.com/office/drawing/2014/main" xmlns="" id="{C34191C0-26B3-4241-8913-372F558D88D1}"/>
                  </a:ext>
                </a:extLst>
              </p:cNvPr>
              <p:cNvCxnSpPr>
                <a:cxnSpLocks/>
              </p:cNvCxnSpPr>
              <p:nvPr/>
            </p:nvCxnSpPr>
            <p:spPr>
              <a:xfrm flipH="1" flipV="1">
                <a:off x="1084185" y="4703631"/>
                <a:ext cx="2394" cy="1593125"/>
              </a:xfrm>
              <a:prstGeom prst="straightConnector1">
                <a:avLst/>
              </a:prstGeom>
              <a:ln w="38100">
                <a:solidFill>
                  <a:schemeClr val="tx1"/>
                </a:solidFill>
                <a:headEnd type="none" w="lg" len="lg"/>
                <a:tailEnd type="triangle" w="med" len="lg"/>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xmlns="" id="{05F24D49-E98C-44D7-9400-76942DE1E3C3}"/>
                  </a:ext>
                </a:extLst>
              </p:cNvPr>
              <p:cNvSpPr txBox="1"/>
              <p:nvPr/>
            </p:nvSpPr>
            <p:spPr>
              <a:xfrm>
                <a:off x="4072407" y="6014657"/>
                <a:ext cx="220134" cy="461665"/>
              </a:xfrm>
              <a:prstGeom prst="rect">
                <a:avLst/>
              </a:prstGeom>
              <a:noFill/>
            </p:spPr>
            <p:txBody>
              <a:bodyPr wrap="square" rtlCol="0">
                <a:spAutoFit/>
              </a:bodyPr>
              <a:lstStyle/>
              <a:p>
                <a:r>
                  <a:rPr lang="en-US" altLang="zh-CN" sz="2400" dirty="0">
                    <a:solidFill>
                      <a:prstClr val="black"/>
                    </a:solidFill>
                    <a:latin typeface="Times New Roman" charset="0"/>
                    <a:ea typeface="Times New Roman" charset="0"/>
                    <a:cs typeface="Times New Roman" charset="0"/>
                  </a:rPr>
                  <a:t>t</a:t>
                </a:r>
                <a:endParaRPr lang="zh-CN" altLang="en-US" sz="2400" dirty="0">
                  <a:solidFill>
                    <a:prstClr val="black"/>
                  </a:solidFill>
                  <a:latin typeface="Times New Roman" charset="0"/>
                  <a:ea typeface="Times New Roman" charset="0"/>
                  <a:cs typeface="Times New Roman" charset="0"/>
                </a:endParaRPr>
              </a:p>
            </p:txBody>
          </p:sp>
          <p:sp>
            <p:nvSpPr>
              <p:cNvPr id="64" name="文本框 16">
                <a:extLst>
                  <a:ext uri="{FF2B5EF4-FFF2-40B4-BE49-F238E27FC236}">
                    <a16:creationId xmlns:a16="http://schemas.microsoft.com/office/drawing/2014/main" xmlns="" id="{A4D3843A-7F26-4456-9006-17206246AF13}"/>
                  </a:ext>
                </a:extLst>
              </p:cNvPr>
              <p:cNvSpPr txBox="1"/>
              <p:nvPr/>
            </p:nvSpPr>
            <p:spPr>
              <a:xfrm rot="16200000">
                <a:off x="211279" y="5160962"/>
                <a:ext cx="996945" cy="461665"/>
              </a:xfrm>
              <a:prstGeom prst="rect">
                <a:avLst/>
              </a:prstGeom>
              <a:noFill/>
            </p:spPr>
            <p:txBody>
              <a:bodyPr wrap="square" rtlCol="0">
                <a:spAutoFit/>
              </a:bodyPr>
              <a:lstStyle/>
              <a:p>
                <a:r>
                  <a:rPr lang="en-US" altLang="zh-CN" sz="2400" smtClean="0">
                    <a:solidFill>
                      <a:prstClr val="black"/>
                    </a:solidFill>
                    <a:latin typeface="Times New Roman" charset="0"/>
                    <a:ea typeface="Times New Roman" charset="0"/>
                    <a:cs typeface="Times New Roman" charset="0"/>
                  </a:rPr>
                  <a:t>Phase</a:t>
                </a:r>
                <a:endParaRPr lang="zh-CN" altLang="en-US" sz="2400" dirty="0">
                  <a:solidFill>
                    <a:prstClr val="black"/>
                  </a:solidFill>
                  <a:latin typeface="Times New Roman" charset="0"/>
                  <a:ea typeface="Times New Roman" charset="0"/>
                  <a:cs typeface="Times New Roman" charset="0"/>
                </a:endParaRPr>
              </a:p>
            </p:txBody>
          </p:sp>
          <p:cxnSp>
            <p:nvCxnSpPr>
              <p:cNvPr id="65" name="直接箭头连接符 6">
                <a:extLst>
                  <a:ext uri="{FF2B5EF4-FFF2-40B4-BE49-F238E27FC236}">
                    <a16:creationId xmlns:a16="http://schemas.microsoft.com/office/drawing/2014/main" xmlns="" id="{2C75DD78-5F83-4CF3-A40A-0ECFA2433428}"/>
                  </a:ext>
                </a:extLst>
              </p:cNvPr>
              <p:cNvCxnSpPr>
                <a:cxnSpLocks/>
              </p:cNvCxnSpPr>
              <p:nvPr/>
            </p:nvCxnSpPr>
            <p:spPr>
              <a:xfrm flipV="1">
                <a:off x="1123050" y="4883921"/>
                <a:ext cx="2706799" cy="9401"/>
              </a:xfrm>
              <a:prstGeom prst="straightConnector1">
                <a:avLst/>
              </a:prstGeom>
              <a:ln w="12700">
                <a:solidFill>
                  <a:schemeClr val="tx1">
                    <a:lumMod val="65000"/>
                    <a:lumOff val="35000"/>
                  </a:schemeClr>
                </a:solidFill>
                <a:prstDash val="dash"/>
                <a:headEnd type="none" w="lg" len="lg"/>
                <a:tailEnd type="none" w="med" len="lg"/>
              </a:ln>
            </p:spPr>
            <p:style>
              <a:lnRef idx="1">
                <a:schemeClr val="accent1"/>
              </a:lnRef>
              <a:fillRef idx="0">
                <a:schemeClr val="accent1"/>
              </a:fillRef>
              <a:effectRef idx="0">
                <a:schemeClr val="accent1"/>
              </a:effectRef>
              <a:fontRef idx="minor">
                <a:schemeClr val="tx1"/>
              </a:fontRef>
            </p:style>
          </p:cxnSp>
          <p:cxnSp>
            <p:nvCxnSpPr>
              <p:cNvPr id="66" name="直接箭头连接符 6">
                <a:extLst>
                  <a:ext uri="{FF2B5EF4-FFF2-40B4-BE49-F238E27FC236}">
                    <a16:creationId xmlns:a16="http://schemas.microsoft.com/office/drawing/2014/main" xmlns="" id="{2C75DD78-5F83-4CF3-A40A-0ECFA2433428}"/>
                  </a:ext>
                </a:extLst>
              </p:cNvPr>
              <p:cNvCxnSpPr>
                <a:cxnSpLocks/>
              </p:cNvCxnSpPr>
              <p:nvPr/>
            </p:nvCxnSpPr>
            <p:spPr>
              <a:xfrm>
                <a:off x="3829849" y="5001269"/>
                <a:ext cx="0" cy="1244221"/>
              </a:xfrm>
              <a:prstGeom prst="straightConnector1">
                <a:avLst/>
              </a:prstGeom>
              <a:ln w="12700">
                <a:solidFill>
                  <a:schemeClr val="tx1">
                    <a:lumMod val="65000"/>
                    <a:lumOff val="35000"/>
                  </a:schemeClr>
                </a:solidFill>
                <a:prstDash val="dash"/>
                <a:headEnd type="none" w="lg" len="lg"/>
                <a:tailEnd type="none" w="med" len="lg"/>
              </a:ln>
            </p:spPr>
            <p:style>
              <a:lnRef idx="1">
                <a:schemeClr val="accent1"/>
              </a:lnRef>
              <a:fillRef idx="0">
                <a:schemeClr val="accent1"/>
              </a:fillRef>
              <a:effectRef idx="0">
                <a:schemeClr val="accent1"/>
              </a:effectRef>
              <a:fontRef idx="minor">
                <a:schemeClr val="tx1"/>
              </a:fontRef>
            </p:style>
          </p:cxnSp>
        </p:grpSp>
        <p:grpSp>
          <p:nvGrpSpPr>
            <p:cNvPr id="4" name="组 3"/>
            <p:cNvGrpSpPr/>
            <p:nvPr/>
          </p:nvGrpSpPr>
          <p:grpSpPr>
            <a:xfrm>
              <a:off x="4561122" y="3854011"/>
              <a:ext cx="7380547" cy="1900629"/>
              <a:chOff x="4561122" y="3854011"/>
              <a:chExt cx="7380547" cy="1900629"/>
            </a:xfrm>
          </p:grpSpPr>
          <p:pic>
            <p:nvPicPr>
              <p:cNvPr id="56" name="图片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1244" y="4409817"/>
                <a:ext cx="4863854" cy="1344823"/>
              </a:xfrm>
              <a:prstGeom prst="rect">
                <a:avLst/>
              </a:prstGeom>
            </p:spPr>
          </p:pic>
          <p:sp>
            <p:nvSpPr>
              <p:cNvPr id="75" name="矩形 74"/>
              <p:cNvSpPr/>
              <p:nvPr/>
            </p:nvSpPr>
            <p:spPr>
              <a:xfrm>
                <a:off x="4561122" y="3854011"/>
                <a:ext cx="7380547" cy="461665"/>
              </a:xfrm>
              <a:prstGeom prst="rect">
                <a:avLst/>
              </a:prstGeom>
            </p:spPr>
            <p:txBody>
              <a:bodyPr wrap="none">
                <a:spAutoFit/>
              </a:bodyPr>
              <a:lstStyle/>
              <a:p>
                <a:pPr marL="342900" indent="-3429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Frequency-modulated signal </a:t>
                </a:r>
                <a:r>
                  <a:rPr lang="en-US" altLang="zh-CN" sz="2400" dirty="0">
                    <a:solidFill>
                      <a:schemeClr val="tx1">
                        <a:lumMod val="75000"/>
                        <a:lumOff val="25000"/>
                      </a:schemeClr>
                    </a:solidFill>
                    <a:latin typeface="Times New Roman" charset="0"/>
                    <a:ea typeface="Times New Roman" charset="0"/>
                    <a:cs typeface="Times New Roman" charset="0"/>
                    <a:sym typeface="Wingdings"/>
                  </a:rPr>
                  <a:t> </a:t>
                </a:r>
                <a:r>
                  <a:rPr lang="en-US" altLang="zh-CN" sz="2400" dirty="0">
                    <a:solidFill>
                      <a:schemeClr val="tx1">
                        <a:lumMod val="75000"/>
                        <a:lumOff val="25000"/>
                      </a:schemeClr>
                    </a:solidFill>
                    <a:latin typeface="Times New Roman" charset="0"/>
                    <a:ea typeface="Times New Roman" charset="0"/>
                    <a:cs typeface="Times New Roman" charset="0"/>
                  </a:rPr>
                  <a:t>Phase-modulated signal</a:t>
                </a:r>
              </a:p>
            </p:txBody>
          </p:sp>
        </p:grpSp>
      </p:grpSp>
      <p:cxnSp>
        <p:nvCxnSpPr>
          <p:cNvPr id="78"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67" name="椭圆 21">
            <a:extLst>
              <a:ext uri="{FF2B5EF4-FFF2-40B4-BE49-F238E27FC236}">
                <a16:creationId xmlns:a16="http://schemas.microsoft.com/office/drawing/2014/main" xmlns="" id="{6D24E818-F12C-4ABC-8DF2-A0C7584EA5F4}"/>
              </a:ext>
            </a:extLst>
          </p:cNvPr>
          <p:cNvSpPr/>
          <p:nvPr/>
        </p:nvSpPr>
        <p:spPr>
          <a:xfrm>
            <a:off x="968644" y="5632340"/>
            <a:ext cx="188224" cy="184790"/>
          </a:xfrm>
          <a:prstGeom prst="ellipse">
            <a:avLst/>
          </a:prstGeom>
          <a:solidFill>
            <a:srgbClr val="C00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矩形 41"/>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幻灯片编号占位符 1"/>
          <p:cNvSpPr>
            <a:spLocks noGrp="1"/>
          </p:cNvSpPr>
          <p:nvPr>
            <p:ph type="sldNum" sz="quarter" idx="12"/>
          </p:nvPr>
        </p:nvSpPr>
        <p:spPr>
          <a:xfrm>
            <a:off x="8628469" y="6236111"/>
            <a:ext cx="2743200" cy="365125"/>
          </a:xfrm>
        </p:spPr>
        <p:txBody>
          <a:bodyPr/>
          <a:lstStyle/>
          <a:p>
            <a:r>
              <a:rPr kumimoji="1" lang="en-US" altLang="zh-CN" dirty="0" smtClean="0"/>
              <a:t>16</a:t>
            </a:r>
            <a:endParaRPr kumimoji="1" lang="zh-CN" altLang="en-US" dirty="0"/>
          </a:p>
        </p:txBody>
      </p:sp>
    </p:spTree>
    <p:extLst>
      <p:ext uri="{BB962C8B-B14F-4D97-AF65-F5344CB8AC3E}">
        <p14:creationId xmlns:p14="http://schemas.microsoft.com/office/powerpoint/2010/main" val="36846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3000"/>
                                        <p:tgtEl>
                                          <p:spTgt spid="24"/>
                                        </p:tgtEl>
                                      </p:cBhvr>
                                    </p:animEffect>
                                  </p:childTnLst>
                                </p:cTn>
                              </p:par>
                              <p:par>
                                <p:cTn id="8" presetID="42" presetClass="path" presetSubtype="0" accel="50000" decel="50000" fill="hold" grpId="0" nodeType="withEffect">
                                  <p:stCondLst>
                                    <p:cond delay="0"/>
                                  </p:stCondLst>
                                  <p:childTnLst>
                                    <p:animMotion origin="layout" path="M -2.5E-6 -3.7037E-6 L 0.22591 -0.18726 " pathEditMode="relative" rAng="0" ptsTypes="AA">
                                      <p:cBhvr>
                                        <p:cTn id="9" dur="3500" fill="hold"/>
                                        <p:tgtEl>
                                          <p:spTgt spid="28"/>
                                        </p:tgtEl>
                                        <p:attrNameLst>
                                          <p:attrName>ppt_x</p:attrName>
                                          <p:attrName>ppt_y</p:attrName>
                                        </p:attrNameLst>
                                      </p:cBhvr>
                                      <p:rCtr x="11289" y="-9375"/>
                                    </p:animMotion>
                                  </p:childTnLst>
                                </p:cTn>
                              </p:par>
                              <p:par>
                                <p:cTn id="10" presetID="0" presetClass="path" presetSubtype="0" accel="50000" decel="50000" fill="hold" grpId="0" nodeType="withEffect">
                                  <p:stCondLst>
                                    <p:cond delay="0"/>
                                  </p:stCondLst>
                                  <p:childTnLst>
                                    <p:animMotion origin="layout" path="M -4.16667E-6 -2.96296E-6 C 0.00248 -0.05277 0.00495 -0.10555 0.00873 -0.09305 C 0.01263 -0.08055 0.01836 0.07477 0.02305 0.07454 C 0.02787 0.07454 0.03269 -0.09398 0.03737 -0.09398 C 0.04206 -0.09421 0.04688 0.07385 0.05118 0.07361 C 0.05547 0.07338 0.05925 -0.09606 0.06329 -0.09606 C 0.06732 -0.09583 0.07123 0.07477 0.07539 0.07454 C 0.07969 0.07454 0.08477 -0.09722 0.08868 -0.09699 C 0.09258 -0.09676 0.09545 0.07523 0.09857 0.07547 C 0.10183 0.07593 0.10456 -0.0949 0.10795 -0.09514 C 0.11133 -0.09514 0.11563 0.07523 0.11901 0.07454 C 0.1224 0.07385 0.12553 -0.09791 0.12839 -0.09884 C 0.13125 -0.1 0.13321 0.06852 0.13607 0.06875 C 0.13894 0.06898 0.14258 -0.09838 0.14545 -0.09791 C 0.14844 -0.09745 0.15144 0.07107 0.15378 0.07176 C 0.15599 0.07223 0.15651 -0.09467 0.15925 -0.09514 C 0.16185 -0.09537 0.1668 0.06968 0.16967 0.06968 C 0.17266 0.06968 0.17474 -0.09514 0.17683 -0.09514 C 0.17904 -0.09514 0.18034 0.06945 0.18243 0.06968 C 0.18438 0.06991 0.18659 -0.09236 0.18907 -0.09305 C 0.19141 -0.09398 0.19428 0.06505 0.19675 0.06482 C 0.19909 0.06459 0.20131 -0.0949 0.20339 -0.09398 C 0.20534 -0.09328 0.20678 0.06922 0.20886 0.06968 C 0.21081 0.07014 0.21355 -0.0912 0.2155 -0.0912 C 0.21745 -0.09097 0.21901 0.05834 0.22045 0.0706 C 0.22188 0.08287 0.22435 -0.01759 0.22435 -0.01736 " pathEditMode="relative" rAng="0" ptsTypes="AAAAAAAAAAAAAAAAAAAAAAAAAA">
                                      <p:cBhvr>
                                        <p:cTn id="11" dur="3500" fill="hold"/>
                                        <p:tgtEl>
                                          <p:spTgt spid="45"/>
                                        </p:tgtEl>
                                        <p:attrNameLst>
                                          <p:attrName>ppt_x</p:attrName>
                                          <p:attrName>ppt_y</p:attrName>
                                        </p:attrNameLst>
                                      </p:cBhvr>
                                      <p:rCtr x="11211" y="-1181"/>
                                    </p:animMotion>
                                  </p:childTnLst>
                                </p:cTn>
                              </p:par>
                              <p:par>
                                <p:cTn id="12" presetID="22" presetClass="entr" presetSubtype="8"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3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par>
                                <p:cTn id="23" presetID="0" presetClass="path" presetSubtype="0" accel="50000" decel="50000" fill="hold" grpId="0" nodeType="withEffect">
                                  <p:stCondLst>
                                    <p:cond delay="0"/>
                                  </p:stCondLst>
                                  <p:childTnLst>
                                    <p:animMotion origin="layout" path="M -4.16667E-6 -2.96296E-6 C 0.00248 -0.05277 0.00495 -0.10555 0.00873 -0.09305 C 0.01263 -0.08055 0.01836 0.07477 0.02305 0.07454 C 0.02787 0.07454 0.03269 -0.09398 0.03737 -0.09398 C 0.04206 -0.09421 0.04688 0.07385 0.05118 0.07361 C 0.05547 0.07338 0.05925 -0.09606 0.06329 -0.09606 C 0.06732 -0.09583 0.07123 0.07477 0.07539 0.07454 C 0.07969 0.07454 0.08477 -0.09722 0.08868 -0.09699 C 0.09258 -0.09676 0.09545 0.07523 0.09857 0.07547 C 0.10183 0.07593 0.10456 -0.0949 0.10795 -0.09514 C 0.11133 -0.09514 0.11563 0.07523 0.11901 0.07454 C 0.1224 0.07385 0.12553 -0.09791 0.12839 -0.09884 C 0.13125 -0.1 0.13321 0.06852 0.13607 0.06875 C 0.13894 0.06898 0.14258 -0.09838 0.14545 -0.09791 C 0.14844 -0.09745 0.15144 0.07107 0.15378 0.07176 C 0.15599 0.07223 0.15651 -0.09467 0.15925 -0.09514 C 0.16185 -0.09537 0.1668 0.06968 0.16967 0.06968 C 0.17266 0.06968 0.17474 -0.09514 0.17683 -0.09514 C 0.17904 -0.09514 0.18034 0.06945 0.18243 0.06968 C 0.18438 0.06991 0.18659 -0.09236 0.18907 -0.09305 C 0.19141 -0.09398 0.19428 0.06505 0.19675 0.06482 C 0.19909 0.06459 0.20131 -0.0949 0.20339 -0.09398 C 0.20534 -0.09328 0.20678 0.06922 0.20886 0.06968 C 0.21081 0.07014 0.21355 -0.0912 0.2155 -0.0912 C 0.21745 -0.09097 0.21901 0.05834 0.22045 0.0706 C 0.22188 0.08287 0.22435 -0.01759 0.22435 -0.01736 " pathEditMode="relative" rAng="0" ptsTypes="AAAAAAAAAAAAAAAAAAAAAAAAAA">
                                      <p:cBhvr>
                                        <p:cTn id="24" dur="3500" fill="hold"/>
                                        <p:tgtEl>
                                          <p:spTgt spid="67"/>
                                        </p:tgtEl>
                                        <p:attrNameLst>
                                          <p:attrName>ppt_x</p:attrName>
                                          <p:attrName>ppt_y</p:attrName>
                                        </p:attrNameLst>
                                      </p:cBhvr>
                                      <p:rCtr x="11211"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5" grpId="0" animBg="1"/>
      <p:bldP spid="67" grpId="0" animBg="1"/>
      <p:bldP spid="6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Optimizing the Modulation Space</a:t>
            </a:r>
          </a:p>
        </p:txBody>
      </p:sp>
      <p:pic>
        <p:nvPicPr>
          <p:cNvPr id="18" name="图片 17"/>
          <p:cNvPicPr>
            <a:picLocks noChangeAspect="1"/>
          </p:cNvPicPr>
          <p:nvPr/>
        </p:nvPicPr>
        <p:blipFill>
          <a:blip r:embed="rId3"/>
          <a:stretch>
            <a:fillRect/>
          </a:stretch>
        </p:blipFill>
        <p:spPr>
          <a:xfrm>
            <a:off x="154806" y="2685326"/>
            <a:ext cx="3062499" cy="3008822"/>
          </a:xfrm>
          <a:prstGeom prst="rect">
            <a:avLst/>
          </a:prstGeom>
        </p:spPr>
      </p:pic>
      <p:sp>
        <p:nvSpPr>
          <p:cNvPr id="37" name="椭圆 36"/>
          <p:cNvSpPr>
            <a:spLocks noChangeAspect="1"/>
          </p:cNvSpPr>
          <p:nvPr/>
        </p:nvSpPr>
        <p:spPr>
          <a:xfrm rot="557076">
            <a:off x="1374701" y="3883924"/>
            <a:ext cx="566409" cy="580415"/>
          </a:xfrm>
          <a:prstGeom prst="ellipse">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8" name="组 47"/>
          <p:cNvGrpSpPr/>
          <p:nvPr/>
        </p:nvGrpSpPr>
        <p:grpSpPr>
          <a:xfrm>
            <a:off x="285096" y="2097756"/>
            <a:ext cx="4114500" cy="3799597"/>
            <a:chOff x="304347" y="1348848"/>
            <a:chExt cx="4114500" cy="3799597"/>
          </a:xfrm>
        </p:grpSpPr>
        <p:sp>
          <p:nvSpPr>
            <p:cNvPr id="30" name="矩形 29"/>
            <p:cNvSpPr/>
            <p:nvPr/>
          </p:nvSpPr>
          <p:spPr>
            <a:xfrm rot="1845650">
              <a:off x="1205897" y="2025425"/>
              <a:ext cx="3212950" cy="369332"/>
            </a:xfrm>
            <a:prstGeom prst="rect">
              <a:avLst/>
            </a:prstGeom>
          </p:spPr>
          <p:txBody>
            <a:bodyPr wrap="square">
              <a:spAutoFit/>
            </a:bodyPr>
            <a:lstStyle/>
            <a:p>
              <a:pPr algn="ctr"/>
              <a:r>
                <a:rPr lang="en-US" altLang="zh-CN" b="1" dirty="0" smtClean="0">
                  <a:solidFill>
                    <a:srgbClr val="092793"/>
                  </a:solidFill>
                  <a:latin typeface="Times New Roman" charset="0"/>
                  <a:ea typeface="Times New Roman" charset="0"/>
                  <a:cs typeface="Times New Roman" charset="0"/>
                </a:rPr>
                <a:t>Modulation</a:t>
              </a:r>
              <a:r>
                <a:rPr lang="zh-CN" altLang="en-US" b="1" dirty="0" smtClean="0">
                  <a:solidFill>
                    <a:srgbClr val="092793"/>
                  </a:solidFill>
                  <a:latin typeface="Times New Roman" charset="0"/>
                  <a:ea typeface="Times New Roman" charset="0"/>
                  <a:cs typeface="Times New Roman" charset="0"/>
                </a:rPr>
                <a:t> </a:t>
              </a:r>
              <a:r>
                <a:rPr lang="en-US" altLang="zh-CN" b="1" dirty="0">
                  <a:solidFill>
                    <a:srgbClr val="092793"/>
                  </a:solidFill>
                  <a:latin typeface="Times New Roman" charset="0"/>
                  <a:ea typeface="Times New Roman" charset="0"/>
                  <a:cs typeface="Times New Roman" charset="0"/>
                </a:rPr>
                <a:t>s</a:t>
              </a:r>
              <a:r>
                <a:rPr lang="en-US" altLang="zh-CN" b="1" dirty="0" smtClean="0">
                  <a:solidFill>
                    <a:srgbClr val="092793"/>
                  </a:solidFill>
                  <a:latin typeface="Times New Roman" charset="0"/>
                  <a:ea typeface="Times New Roman" charset="0"/>
                  <a:cs typeface="Times New Roman" charset="0"/>
                </a:rPr>
                <a:t>pace</a:t>
              </a:r>
              <a:endParaRPr lang="en-US" altLang="zh-CN" b="1" dirty="0">
                <a:solidFill>
                  <a:srgbClr val="092793"/>
                </a:solidFill>
                <a:latin typeface="Times New Roman" charset="0"/>
                <a:ea typeface="Times New Roman" charset="0"/>
                <a:cs typeface="Times New Roman" charset="0"/>
              </a:endParaRPr>
            </a:p>
          </p:txBody>
        </p:sp>
        <p:pic>
          <p:nvPicPr>
            <p:cNvPr id="19" name="图片 18"/>
            <p:cNvPicPr>
              <a:picLocks noChangeAspect="1"/>
            </p:cNvPicPr>
            <p:nvPr/>
          </p:nvPicPr>
          <p:blipFill>
            <a:blip r:embed="rId4"/>
            <a:stretch>
              <a:fillRect/>
            </a:stretch>
          </p:blipFill>
          <p:spPr>
            <a:xfrm rot="557076">
              <a:off x="901915" y="2138996"/>
              <a:ext cx="1810566" cy="1804114"/>
            </a:xfrm>
            <a:prstGeom prst="rect">
              <a:avLst/>
            </a:prstGeom>
          </p:spPr>
        </p:pic>
        <p:sp>
          <p:nvSpPr>
            <p:cNvPr id="20" name="矩形 19"/>
            <p:cNvSpPr/>
            <p:nvPr/>
          </p:nvSpPr>
          <p:spPr>
            <a:xfrm rot="1826868">
              <a:off x="615716" y="3447202"/>
              <a:ext cx="59370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0V</a:t>
              </a:r>
              <a:endParaRPr lang="en-US" altLang="zh-CN" b="1" dirty="0">
                <a:solidFill>
                  <a:srgbClr val="009193"/>
                </a:solidFill>
                <a:latin typeface="Times New Roman" charset="0"/>
                <a:ea typeface="Times New Roman" charset="0"/>
                <a:cs typeface="Times New Roman" charset="0"/>
              </a:endParaRPr>
            </a:p>
          </p:txBody>
        </p:sp>
        <p:sp>
          <p:nvSpPr>
            <p:cNvPr id="21" name="矩形 20"/>
            <p:cNvSpPr/>
            <p:nvPr/>
          </p:nvSpPr>
          <p:spPr>
            <a:xfrm rot="1826868">
              <a:off x="1798111" y="4196746"/>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0.9V</a:t>
              </a:r>
              <a:endParaRPr lang="en-US" altLang="zh-CN" b="1" dirty="0">
                <a:solidFill>
                  <a:srgbClr val="009193"/>
                </a:solidFill>
                <a:latin typeface="Times New Roman" charset="0"/>
                <a:ea typeface="Times New Roman" charset="0"/>
                <a:cs typeface="Times New Roman" charset="0"/>
              </a:endParaRPr>
            </a:p>
          </p:txBody>
        </p:sp>
        <p:sp>
          <p:nvSpPr>
            <p:cNvPr id="22" name="矩形 21"/>
            <p:cNvSpPr/>
            <p:nvPr/>
          </p:nvSpPr>
          <p:spPr>
            <a:xfrm rot="1826868">
              <a:off x="363780" y="2827498"/>
              <a:ext cx="59370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E94990"/>
                  </a:solidFill>
                  <a:latin typeface="Times New Roman" charset="0"/>
                  <a:ea typeface="Times New Roman" charset="0"/>
                  <a:cs typeface="Times New Roman" charset="0"/>
                </a:rPr>
                <a:t>0V</a:t>
              </a:r>
              <a:endParaRPr lang="en-US" altLang="zh-CN" b="1" dirty="0">
                <a:solidFill>
                  <a:srgbClr val="E94990"/>
                </a:solidFill>
                <a:latin typeface="Times New Roman" charset="0"/>
                <a:ea typeface="Times New Roman" charset="0"/>
                <a:cs typeface="Times New Roman" charset="0"/>
              </a:endParaRPr>
            </a:p>
          </p:txBody>
        </p:sp>
        <p:sp>
          <p:nvSpPr>
            <p:cNvPr id="23" name="矩形 22"/>
            <p:cNvSpPr/>
            <p:nvPr/>
          </p:nvSpPr>
          <p:spPr>
            <a:xfrm rot="1826868">
              <a:off x="747955" y="1890592"/>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E94990"/>
                  </a:solidFill>
                  <a:latin typeface="Times New Roman" charset="0"/>
                  <a:ea typeface="Times New Roman" charset="0"/>
                  <a:cs typeface="Times New Roman" charset="0"/>
                </a:rPr>
                <a:t>0.9V</a:t>
              </a:r>
              <a:endParaRPr lang="en-US" altLang="zh-CN" b="1" dirty="0">
                <a:solidFill>
                  <a:srgbClr val="E94990"/>
                </a:solidFill>
                <a:latin typeface="Times New Roman" charset="0"/>
                <a:ea typeface="Times New Roman" charset="0"/>
                <a:cs typeface="Times New Roman" charset="0"/>
              </a:endParaRPr>
            </a:p>
          </p:txBody>
        </p:sp>
        <p:sp>
          <p:nvSpPr>
            <p:cNvPr id="24" name="矩形 23"/>
            <p:cNvSpPr/>
            <p:nvPr/>
          </p:nvSpPr>
          <p:spPr>
            <a:xfrm rot="1961735">
              <a:off x="304347" y="3021147"/>
              <a:ext cx="335370" cy="451806"/>
            </a:xfrm>
            <a:prstGeom prst="rect">
              <a:avLst/>
            </a:prstGeom>
          </p:spPr>
          <p:txBody>
            <a:bodyPr wrap="none">
              <a:spAutoFit/>
            </a:bodyPr>
            <a:lstStyle/>
            <a:p>
              <a:r>
                <a:rPr lang="en-US" altLang="zh-CN" sz="2800" b="1" dirty="0" smtClean="0">
                  <a:solidFill>
                    <a:schemeClr val="accent2"/>
                  </a:solidFill>
                  <a:latin typeface="Times New Roman" charset="0"/>
                  <a:ea typeface="Times New Roman" charset="0"/>
                  <a:cs typeface="Times New Roman" charset="0"/>
                </a:rPr>
                <a:t>S</a:t>
              </a:r>
              <a:endParaRPr lang="zh-CN" altLang="en-US" sz="2800" b="1" dirty="0">
                <a:solidFill>
                  <a:schemeClr val="accent2"/>
                </a:solidFill>
              </a:endParaRPr>
            </a:p>
          </p:txBody>
        </p:sp>
        <p:cxnSp>
          <p:nvCxnSpPr>
            <p:cNvPr id="25" name="直线连接符 24"/>
            <p:cNvCxnSpPr/>
            <p:nvPr/>
          </p:nvCxnSpPr>
          <p:spPr>
            <a:xfrm>
              <a:off x="848367" y="3316640"/>
              <a:ext cx="2317711" cy="1392263"/>
            </a:xfrm>
            <a:prstGeom prst="line">
              <a:avLst/>
            </a:prstGeom>
            <a:ln w="101600">
              <a:solidFill>
                <a:srgbClr val="00919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785288" y="1348848"/>
              <a:ext cx="1192392" cy="1932199"/>
            </a:xfrm>
            <a:prstGeom prst="line">
              <a:avLst/>
            </a:prstGeom>
            <a:ln w="101600">
              <a:solidFill>
                <a:srgbClr val="E94990"/>
              </a:solidFill>
              <a:tailEnd type="triangle"/>
            </a:ln>
          </p:spPr>
          <p:style>
            <a:lnRef idx="1">
              <a:schemeClr val="accent1"/>
            </a:lnRef>
            <a:fillRef idx="0">
              <a:schemeClr val="accent1"/>
            </a:fillRef>
            <a:effectRef idx="0">
              <a:schemeClr val="accent1"/>
            </a:effectRef>
            <a:fontRef idx="minor">
              <a:schemeClr val="tx1"/>
            </a:fontRef>
          </p:style>
        </p:cxnSp>
        <p:sp>
          <p:nvSpPr>
            <p:cNvPr id="27" name="椭圆 26"/>
            <p:cNvSpPr>
              <a:spLocks noChangeAspect="1"/>
            </p:cNvSpPr>
            <p:nvPr/>
          </p:nvSpPr>
          <p:spPr>
            <a:xfrm rot="557076">
              <a:off x="687781" y="3177642"/>
              <a:ext cx="188135" cy="18651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p:cNvSpPr/>
            <p:nvPr/>
          </p:nvSpPr>
          <p:spPr>
            <a:xfrm rot="1826868">
              <a:off x="1016433" y="1438835"/>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smtClean="0">
                  <a:solidFill>
                    <a:srgbClr val="E94990"/>
                  </a:solidFill>
                  <a:latin typeface="Times New Roman" charset="0"/>
                  <a:ea typeface="Times New Roman" charset="0"/>
                  <a:cs typeface="Times New Roman" charset="0"/>
                </a:rPr>
                <a:t>Q(t)</a:t>
              </a:r>
              <a:endParaRPr lang="en-US" altLang="zh-CN" b="1" dirty="0">
                <a:solidFill>
                  <a:srgbClr val="E94990"/>
                </a:solidFill>
                <a:latin typeface="Times New Roman" charset="0"/>
                <a:ea typeface="Times New Roman" charset="0"/>
                <a:cs typeface="Times New Roman" charset="0"/>
              </a:endParaRPr>
            </a:p>
          </p:txBody>
        </p:sp>
        <p:sp>
          <p:nvSpPr>
            <p:cNvPr id="29" name="矩形 28"/>
            <p:cNvSpPr/>
            <p:nvPr/>
          </p:nvSpPr>
          <p:spPr>
            <a:xfrm rot="1826868">
              <a:off x="2569920" y="4779113"/>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I(t)</a:t>
              </a:r>
              <a:endParaRPr lang="en-US" altLang="zh-CN" b="1" dirty="0">
                <a:solidFill>
                  <a:srgbClr val="009193"/>
                </a:solidFill>
                <a:latin typeface="Times New Roman" charset="0"/>
                <a:ea typeface="Times New Roman" charset="0"/>
                <a:cs typeface="Times New Roman" charset="0"/>
              </a:endParaRPr>
            </a:p>
          </p:txBody>
        </p:sp>
      </p:grpSp>
      <p:sp>
        <p:nvSpPr>
          <p:cNvPr id="33" name="椭圆 32"/>
          <p:cNvSpPr>
            <a:spLocks noChangeAspect="1"/>
          </p:cNvSpPr>
          <p:nvPr/>
        </p:nvSpPr>
        <p:spPr>
          <a:xfrm rot="557076">
            <a:off x="1607520" y="4102010"/>
            <a:ext cx="127092" cy="12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1" name="图片 30"/>
          <p:cNvPicPr>
            <a:picLocks noChangeAspect="1"/>
          </p:cNvPicPr>
          <p:nvPr/>
        </p:nvPicPr>
        <p:blipFill>
          <a:blip r:embed="rId5"/>
          <a:stretch>
            <a:fillRect/>
          </a:stretch>
        </p:blipFill>
        <p:spPr>
          <a:xfrm>
            <a:off x="3413920" y="1809627"/>
            <a:ext cx="4851048" cy="3884521"/>
          </a:xfrm>
          <a:prstGeom prst="rect">
            <a:avLst/>
          </a:prstGeom>
        </p:spPr>
      </p:pic>
      <p:grpSp>
        <p:nvGrpSpPr>
          <p:cNvPr id="154" name="组 153"/>
          <p:cNvGrpSpPr/>
          <p:nvPr/>
        </p:nvGrpSpPr>
        <p:grpSpPr>
          <a:xfrm>
            <a:off x="8307469" y="2688385"/>
            <a:ext cx="4110804" cy="3024811"/>
            <a:chOff x="8307469" y="2688385"/>
            <a:chExt cx="4110804" cy="3024811"/>
          </a:xfrm>
        </p:grpSpPr>
        <p:cxnSp>
          <p:nvCxnSpPr>
            <p:cNvPr id="120" name="直线连接符 119"/>
            <p:cNvCxnSpPr/>
            <p:nvPr/>
          </p:nvCxnSpPr>
          <p:spPr>
            <a:xfrm rot="19744424">
              <a:off x="9444122" y="4100679"/>
              <a:ext cx="2317711" cy="1392263"/>
            </a:xfrm>
            <a:prstGeom prst="line">
              <a:avLst/>
            </a:prstGeom>
            <a:ln w="101600">
              <a:solidFill>
                <a:srgbClr val="009193"/>
              </a:solidFill>
              <a:tailEnd type="triangle"/>
            </a:ln>
          </p:spPr>
          <p:style>
            <a:lnRef idx="1">
              <a:schemeClr val="accent1"/>
            </a:lnRef>
            <a:fillRef idx="0">
              <a:schemeClr val="accent1"/>
            </a:fillRef>
            <a:effectRef idx="0">
              <a:schemeClr val="accent1"/>
            </a:effectRef>
            <a:fontRef idx="minor">
              <a:schemeClr val="tx1"/>
            </a:fontRef>
          </p:style>
        </p:cxnSp>
        <p:sp>
          <p:nvSpPr>
            <p:cNvPr id="124" name="矩形 123"/>
            <p:cNvSpPr/>
            <p:nvPr/>
          </p:nvSpPr>
          <p:spPr>
            <a:xfrm rot="21571292">
              <a:off x="11509856" y="4905324"/>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I(t)</a:t>
              </a:r>
              <a:endParaRPr lang="en-US" altLang="zh-CN" b="1" dirty="0">
                <a:solidFill>
                  <a:srgbClr val="009193"/>
                </a:solidFill>
                <a:latin typeface="Times New Roman" charset="0"/>
                <a:ea typeface="Times New Roman" charset="0"/>
                <a:cs typeface="Times New Roman" charset="0"/>
              </a:endParaRPr>
            </a:p>
          </p:txBody>
        </p:sp>
        <p:sp>
          <p:nvSpPr>
            <p:cNvPr id="111" name="椭圆 110"/>
            <p:cNvSpPr>
              <a:spLocks noChangeAspect="1"/>
            </p:cNvSpPr>
            <p:nvPr/>
          </p:nvSpPr>
          <p:spPr>
            <a:xfrm rot="557076">
              <a:off x="9226234" y="3556537"/>
              <a:ext cx="1221461" cy="1210962"/>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0" name="图片 109"/>
            <p:cNvPicPr>
              <a:picLocks noChangeAspect="1"/>
            </p:cNvPicPr>
            <p:nvPr/>
          </p:nvPicPr>
          <p:blipFill>
            <a:blip r:embed="rId3"/>
            <a:stretch>
              <a:fillRect/>
            </a:stretch>
          </p:blipFill>
          <p:spPr>
            <a:xfrm>
              <a:off x="8307469" y="2704374"/>
              <a:ext cx="3062499" cy="3008822"/>
            </a:xfrm>
            <a:prstGeom prst="rect">
              <a:avLst/>
            </a:prstGeom>
          </p:spPr>
        </p:pic>
        <p:pic>
          <p:nvPicPr>
            <p:cNvPr id="114" name="图片 113"/>
            <p:cNvPicPr>
              <a:picLocks noChangeAspect="1"/>
            </p:cNvPicPr>
            <p:nvPr/>
          </p:nvPicPr>
          <p:blipFill>
            <a:blip r:embed="rId4"/>
            <a:stretch>
              <a:fillRect/>
            </a:stretch>
          </p:blipFill>
          <p:spPr>
            <a:xfrm rot="20301500">
              <a:off x="9026708" y="3163985"/>
              <a:ext cx="1810566" cy="1804114"/>
            </a:xfrm>
            <a:prstGeom prst="rect">
              <a:avLst/>
            </a:prstGeom>
          </p:spPr>
        </p:pic>
        <p:sp>
          <p:nvSpPr>
            <p:cNvPr id="115" name="矩形 114"/>
            <p:cNvSpPr/>
            <p:nvPr/>
          </p:nvSpPr>
          <p:spPr>
            <a:xfrm rot="21571292">
              <a:off x="9171339" y="4847974"/>
              <a:ext cx="59370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0V</a:t>
              </a:r>
              <a:endParaRPr lang="en-US" altLang="zh-CN" b="1" dirty="0">
                <a:solidFill>
                  <a:srgbClr val="009193"/>
                </a:solidFill>
                <a:latin typeface="Times New Roman" charset="0"/>
                <a:ea typeface="Times New Roman" charset="0"/>
                <a:cs typeface="Times New Roman" charset="0"/>
              </a:endParaRPr>
            </a:p>
          </p:txBody>
        </p:sp>
        <p:sp>
          <p:nvSpPr>
            <p:cNvPr id="116" name="矩形 115"/>
            <p:cNvSpPr/>
            <p:nvPr/>
          </p:nvSpPr>
          <p:spPr>
            <a:xfrm rot="21571292">
              <a:off x="10548477" y="4802412"/>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0.9V</a:t>
              </a:r>
              <a:endParaRPr lang="en-US" altLang="zh-CN" b="1" dirty="0">
                <a:solidFill>
                  <a:srgbClr val="009193"/>
                </a:solidFill>
                <a:latin typeface="Times New Roman" charset="0"/>
                <a:ea typeface="Times New Roman" charset="0"/>
                <a:cs typeface="Times New Roman" charset="0"/>
              </a:endParaRPr>
            </a:p>
          </p:txBody>
        </p:sp>
        <p:sp>
          <p:nvSpPr>
            <p:cNvPr id="117" name="矩形 116"/>
            <p:cNvSpPr/>
            <p:nvPr/>
          </p:nvSpPr>
          <p:spPr>
            <a:xfrm rot="21571292">
              <a:off x="8636733" y="4445853"/>
              <a:ext cx="59370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E94990"/>
                  </a:solidFill>
                  <a:latin typeface="Times New Roman" charset="0"/>
                  <a:ea typeface="Times New Roman" charset="0"/>
                  <a:cs typeface="Times New Roman" charset="0"/>
                </a:rPr>
                <a:t>0V</a:t>
              </a:r>
              <a:endParaRPr lang="en-US" altLang="zh-CN" b="1" dirty="0">
                <a:solidFill>
                  <a:srgbClr val="E94990"/>
                </a:solidFill>
                <a:latin typeface="Times New Roman" charset="0"/>
                <a:ea typeface="Times New Roman" charset="0"/>
                <a:cs typeface="Times New Roman" charset="0"/>
              </a:endParaRPr>
            </a:p>
          </p:txBody>
        </p:sp>
        <p:sp>
          <p:nvSpPr>
            <p:cNvPr id="118" name="矩形 117"/>
            <p:cNvSpPr/>
            <p:nvPr/>
          </p:nvSpPr>
          <p:spPr>
            <a:xfrm rot="21571292">
              <a:off x="8462410" y="3363836"/>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E94990"/>
                  </a:solidFill>
                  <a:latin typeface="Times New Roman" charset="0"/>
                  <a:ea typeface="Times New Roman" charset="0"/>
                  <a:cs typeface="Times New Roman" charset="0"/>
                </a:rPr>
                <a:t>0.9V</a:t>
              </a:r>
              <a:endParaRPr lang="en-US" altLang="zh-CN" b="1" dirty="0">
                <a:solidFill>
                  <a:srgbClr val="E94990"/>
                </a:solidFill>
                <a:latin typeface="Times New Roman" charset="0"/>
                <a:ea typeface="Times New Roman" charset="0"/>
                <a:cs typeface="Times New Roman" charset="0"/>
              </a:endParaRPr>
            </a:p>
          </p:txBody>
        </p:sp>
        <p:sp>
          <p:nvSpPr>
            <p:cNvPr id="119" name="矩形 118"/>
            <p:cNvSpPr/>
            <p:nvPr/>
          </p:nvSpPr>
          <p:spPr>
            <a:xfrm rot="106159">
              <a:off x="8724830" y="4703037"/>
              <a:ext cx="335370" cy="451806"/>
            </a:xfrm>
            <a:prstGeom prst="rect">
              <a:avLst/>
            </a:prstGeom>
          </p:spPr>
          <p:txBody>
            <a:bodyPr wrap="none">
              <a:spAutoFit/>
            </a:bodyPr>
            <a:lstStyle/>
            <a:p>
              <a:r>
                <a:rPr lang="en-US" altLang="zh-CN" sz="2800" b="1" dirty="0" smtClean="0">
                  <a:solidFill>
                    <a:schemeClr val="accent2"/>
                  </a:solidFill>
                  <a:latin typeface="Times New Roman" charset="0"/>
                  <a:ea typeface="Times New Roman" charset="0"/>
                  <a:cs typeface="Times New Roman" charset="0"/>
                </a:rPr>
                <a:t>S</a:t>
              </a:r>
              <a:endParaRPr lang="zh-CN" altLang="en-US" sz="2800" b="1" dirty="0">
                <a:solidFill>
                  <a:schemeClr val="accent2"/>
                </a:solidFill>
              </a:endParaRPr>
            </a:p>
          </p:txBody>
        </p:sp>
        <p:cxnSp>
          <p:nvCxnSpPr>
            <p:cNvPr id="121" name="直线连接符 120"/>
            <p:cNvCxnSpPr/>
            <p:nvPr/>
          </p:nvCxnSpPr>
          <p:spPr>
            <a:xfrm rot="19744424" flipV="1">
              <a:off x="8597434" y="2695857"/>
              <a:ext cx="1192392" cy="1932199"/>
            </a:xfrm>
            <a:prstGeom prst="line">
              <a:avLst/>
            </a:prstGeom>
            <a:ln w="101600">
              <a:solidFill>
                <a:srgbClr val="E94990"/>
              </a:solidFill>
              <a:tailEnd type="triangle"/>
            </a:ln>
          </p:spPr>
          <p:style>
            <a:lnRef idx="1">
              <a:schemeClr val="accent1"/>
            </a:lnRef>
            <a:fillRef idx="0">
              <a:schemeClr val="accent1"/>
            </a:fillRef>
            <a:effectRef idx="0">
              <a:schemeClr val="accent1"/>
            </a:effectRef>
            <a:fontRef idx="minor">
              <a:schemeClr val="tx1"/>
            </a:fontRef>
          </p:style>
        </p:cxnSp>
        <p:sp>
          <p:nvSpPr>
            <p:cNvPr id="122" name="椭圆 121"/>
            <p:cNvSpPr>
              <a:spLocks noChangeAspect="1"/>
            </p:cNvSpPr>
            <p:nvPr/>
          </p:nvSpPr>
          <p:spPr>
            <a:xfrm rot="20301500">
              <a:off x="9076475" y="4696915"/>
              <a:ext cx="188135" cy="18651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3" name="矩形 122"/>
            <p:cNvSpPr/>
            <p:nvPr/>
          </p:nvSpPr>
          <p:spPr>
            <a:xfrm rot="21571292">
              <a:off x="8462409" y="2688385"/>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smtClean="0">
                  <a:solidFill>
                    <a:srgbClr val="E94990"/>
                  </a:solidFill>
                  <a:latin typeface="Times New Roman" charset="0"/>
                  <a:ea typeface="Times New Roman" charset="0"/>
                  <a:cs typeface="Times New Roman" charset="0"/>
                </a:rPr>
                <a:t>Q(t)</a:t>
              </a:r>
              <a:endParaRPr lang="en-US" altLang="zh-CN" b="1" dirty="0">
                <a:solidFill>
                  <a:srgbClr val="E94990"/>
                </a:solidFill>
                <a:latin typeface="Times New Roman" charset="0"/>
                <a:ea typeface="Times New Roman" charset="0"/>
                <a:cs typeface="Times New Roman" charset="0"/>
              </a:endParaRPr>
            </a:p>
          </p:txBody>
        </p:sp>
        <p:sp>
          <p:nvSpPr>
            <p:cNvPr id="125" name="椭圆 124"/>
            <p:cNvSpPr>
              <a:spLocks noChangeAspect="1"/>
            </p:cNvSpPr>
            <p:nvPr/>
          </p:nvSpPr>
          <p:spPr>
            <a:xfrm rot="557076">
              <a:off x="9768608" y="4121058"/>
              <a:ext cx="127092" cy="12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39" name="组 138"/>
          <p:cNvGrpSpPr/>
          <p:nvPr/>
        </p:nvGrpSpPr>
        <p:grpSpPr>
          <a:xfrm>
            <a:off x="9816569" y="3530481"/>
            <a:ext cx="16132" cy="1210468"/>
            <a:chOff x="7722117" y="4098672"/>
            <a:chExt cx="16132" cy="1210468"/>
          </a:xfrm>
        </p:grpSpPr>
        <p:cxnSp>
          <p:nvCxnSpPr>
            <p:cNvPr id="134" name="直线箭头连接符 133"/>
            <p:cNvCxnSpPr/>
            <p:nvPr/>
          </p:nvCxnSpPr>
          <p:spPr>
            <a:xfrm>
              <a:off x="7731685" y="4733230"/>
              <a:ext cx="6564" cy="57591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5" name="直线箭头连接符 134"/>
            <p:cNvCxnSpPr/>
            <p:nvPr/>
          </p:nvCxnSpPr>
          <p:spPr>
            <a:xfrm flipH="1" flipV="1">
              <a:off x="7722117" y="4098672"/>
              <a:ext cx="12850" cy="634558"/>
            </a:xfrm>
            <a:prstGeom prst="straightConnector1">
              <a:avLst/>
            </a:prstGeom>
            <a:ln w="31750">
              <a:solidFill>
                <a:schemeClr val="bg1">
                  <a:alpha val="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45" name="组 144"/>
          <p:cNvGrpSpPr/>
          <p:nvPr/>
        </p:nvGrpSpPr>
        <p:grpSpPr>
          <a:xfrm>
            <a:off x="1535408" y="3879317"/>
            <a:ext cx="241169" cy="574974"/>
            <a:chOff x="3212719" y="5332640"/>
            <a:chExt cx="241169" cy="574974"/>
          </a:xfrm>
        </p:grpSpPr>
        <p:cxnSp>
          <p:nvCxnSpPr>
            <p:cNvPr id="140" name="直线箭头连接符 139"/>
            <p:cNvCxnSpPr/>
            <p:nvPr/>
          </p:nvCxnSpPr>
          <p:spPr>
            <a:xfrm flipH="1">
              <a:off x="3212719" y="5620127"/>
              <a:ext cx="123155" cy="287487"/>
            </a:xfrm>
            <a:prstGeom prst="straightConnector1">
              <a:avLst/>
            </a:prstGeom>
            <a:ln w="254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4" name="直线箭头连接符 143"/>
            <p:cNvCxnSpPr/>
            <p:nvPr/>
          </p:nvCxnSpPr>
          <p:spPr>
            <a:xfrm flipV="1">
              <a:off x="3330733" y="5332640"/>
              <a:ext cx="123155" cy="287487"/>
            </a:xfrm>
            <a:prstGeom prst="straightConnector1">
              <a:avLst/>
            </a:prstGeom>
            <a:ln w="25400">
              <a:solidFill>
                <a:schemeClr val="bg1">
                  <a:alpha val="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8" name="矩形 147"/>
              <p:cNvSpPr/>
              <p:nvPr/>
            </p:nvSpPr>
            <p:spPr>
              <a:xfrm>
                <a:off x="327255" y="877786"/>
                <a:ext cx="11627589" cy="830997"/>
              </a:xfrm>
              <a:prstGeom prst="rect">
                <a:avLst/>
              </a:prstGeom>
            </p:spPr>
            <p:txBody>
              <a:bodyPr wrap="square">
                <a:spAutoFit/>
              </a:bodyPr>
              <a:lstStyle/>
              <a:p>
                <a:pPr marL="342900" indent="-342900">
                  <a:buFont typeface="Wingdings" charset="2"/>
                  <a:buChar char="l"/>
                </a:pPr>
                <a:r>
                  <a:rPr lang="en-US" altLang="zh-CN" sz="2400" dirty="0" smtClean="0">
                    <a:solidFill>
                      <a:schemeClr val="tx1">
                        <a:lumMod val="75000"/>
                        <a:lumOff val="25000"/>
                      </a:schemeClr>
                    </a:solidFill>
                    <a:latin typeface="Times New Roman" charset="0"/>
                    <a:ea typeface="Times New Roman" charset="0"/>
                    <a:cs typeface="Times New Roman" charset="0"/>
                  </a:rPr>
                  <a:t>The </a:t>
                </a:r>
                <a:r>
                  <a:rPr lang="en-US" altLang="zh-CN" sz="2400" dirty="0">
                    <a:solidFill>
                      <a:schemeClr val="tx1">
                        <a:lumMod val="75000"/>
                        <a:lumOff val="25000"/>
                      </a:schemeClr>
                    </a:solidFill>
                    <a:latin typeface="Times New Roman" charset="0"/>
                    <a:ea typeface="Times New Roman" charset="0"/>
                    <a:cs typeface="Times New Roman" charset="0"/>
                  </a:rPr>
                  <a:t>continuity </a:t>
                </a:r>
                <a:r>
                  <a:rPr lang="en-US" altLang="zh-CN" sz="2400" dirty="0" smtClean="0">
                    <a:solidFill>
                      <a:schemeClr val="tx1">
                        <a:lumMod val="75000"/>
                        <a:lumOff val="25000"/>
                      </a:schemeClr>
                    </a:solidFill>
                    <a:latin typeface="Times New Roman" charset="0"/>
                    <a:ea typeface="Times New Roman" charset="0"/>
                    <a:cs typeface="Times New Roman" charset="0"/>
                  </a:rPr>
                  <a:t>of </a:t>
                </a:r>
                <a:r>
                  <a:rPr lang="en-US" altLang="zh-CN" sz="2400" dirty="0">
                    <a:solidFill>
                      <a:schemeClr val="tx1">
                        <a:lumMod val="75000"/>
                        <a:lumOff val="25000"/>
                      </a:schemeClr>
                    </a:solidFill>
                    <a:latin typeface="Times New Roman" charset="0"/>
                    <a:ea typeface="Times New Roman" charset="0"/>
                    <a:cs typeface="Times New Roman" charset="0"/>
                  </a:rPr>
                  <a:t>amplitude settings over the entire phase </a:t>
                </a:r>
                <a:r>
                  <a:rPr lang="en-US" altLang="zh-CN" sz="2400" dirty="0" smtClean="0">
                    <a:solidFill>
                      <a:schemeClr val="tx1">
                        <a:lumMod val="75000"/>
                        <a:lumOff val="25000"/>
                      </a:schemeClr>
                    </a:solidFill>
                    <a:latin typeface="Times New Roman" charset="0"/>
                    <a:ea typeface="Times New Roman" charset="0"/>
                    <a:cs typeface="Times New Roman" charset="0"/>
                  </a:rPr>
                  <a:t>space</a:t>
                </a:r>
                <a:r>
                  <a:rPr lang="zh-CN" altLang="en-US" sz="2400" dirty="0" smtClean="0">
                    <a:solidFill>
                      <a:schemeClr val="tx1">
                        <a:lumMod val="75000"/>
                        <a:lumOff val="25000"/>
                      </a:schemeClr>
                    </a:solidFill>
                    <a:latin typeface="Times New Roman" charset="0"/>
                    <a:ea typeface="Times New Roman" charset="0"/>
                    <a:cs typeface="Times New Roman" charset="0"/>
                  </a:rPr>
                  <a:t> </a:t>
                </a:r>
                <a14:m>
                  <m:oMath xmlns:m="http://schemas.openxmlformats.org/officeDocument/2006/math">
                    <m:r>
                      <a:rPr lang="en-US" altLang="zh-CN" sz="2400" b="0" i="1" smtClean="0">
                        <a:solidFill>
                          <a:schemeClr val="tx1">
                            <a:lumMod val="75000"/>
                            <a:lumOff val="25000"/>
                          </a:schemeClr>
                        </a:solidFill>
                        <a:latin typeface="Cambria Math" charset="0"/>
                        <a:ea typeface="Times New Roman" charset="0"/>
                        <a:cs typeface="Times New Roman" charset="0"/>
                      </a:rPr>
                      <m:t>[0,2</m:t>
                    </m:r>
                    <m:r>
                      <a:rPr lang="en-US" altLang="zh-CN" sz="2400" b="0" i="1" smtClean="0">
                        <a:solidFill>
                          <a:schemeClr val="tx1">
                            <a:lumMod val="75000"/>
                            <a:lumOff val="25000"/>
                          </a:schemeClr>
                        </a:solidFill>
                        <a:latin typeface="Cambria Math" charset="0"/>
                        <a:ea typeface="Cambria Math" charset="0"/>
                        <a:cs typeface="Cambria Math" charset="0"/>
                      </a:rPr>
                      <m:t>𝜋</m:t>
                    </m:r>
                    <m:r>
                      <a:rPr lang="en-US" altLang="zh-CN" sz="2400" b="0" i="1" smtClean="0">
                        <a:solidFill>
                          <a:schemeClr val="tx1">
                            <a:lumMod val="75000"/>
                            <a:lumOff val="25000"/>
                          </a:schemeClr>
                        </a:solidFill>
                        <a:latin typeface="Cambria Math" charset="0"/>
                        <a:ea typeface="Times New Roman" charset="0"/>
                        <a:cs typeface="Times New Roman" charset="0"/>
                      </a:rPr>
                      <m:t>]</m:t>
                    </m:r>
                  </m:oMath>
                </a14:m>
                <a:r>
                  <a:rPr lang="en-US" altLang="zh-CN" sz="2400" dirty="0" smtClean="0">
                    <a:solidFill>
                      <a:schemeClr val="tx1">
                        <a:lumMod val="75000"/>
                        <a:lumOff val="25000"/>
                      </a:schemeClr>
                    </a:solidFill>
                    <a:latin typeface="Times New Roman" charset="0"/>
                    <a:ea typeface="Times New Roman" charset="0"/>
                    <a:cs typeface="Times New Roman" charset="0"/>
                  </a:rPr>
                  <a:t>, </a:t>
                </a:r>
              </a:p>
              <a:p>
                <a:r>
                  <a:rPr lang="zh-CN" altLang="en-US" sz="2400" dirty="0" smtClean="0">
                    <a:solidFill>
                      <a:schemeClr val="tx1">
                        <a:lumMod val="75000"/>
                        <a:lumOff val="25000"/>
                      </a:schemeClr>
                    </a:solidFill>
                    <a:latin typeface="Times New Roman" charset="0"/>
                    <a:ea typeface="Times New Roman" charset="0"/>
                    <a:cs typeface="Times New Roman" charset="0"/>
                  </a:rPr>
                  <a:t>     </a:t>
                </a:r>
                <a:r>
                  <a:rPr lang="en-US" altLang="zh-CN" sz="2400" dirty="0" smtClean="0">
                    <a:solidFill>
                      <a:schemeClr val="tx1">
                        <a:lumMod val="75000"/>
                        <a:lumOff val="25000"/>
                      </a:schemeClr>
                    </a:solidFill>
                    <a:latin typeface="Times New Roman" charset="0"/>
                    <a:ea typeface="Times New Roman" charset="0"/>
                    <a:cs typeface="Times New Roman" charset="0"/>
                  </a:rPr>
                  <a:t>the </a:t>
                </a:r>
                <a:r>
                  <a:rPr lang="en-US" altLang="zh-CN" sz="2400" dirty="0">
                    <a:solidFill>
                      <a:schemeClr val="tx1">
                        <a:lumMod val="75000"/>
                        <a:lumOff val="25000"/>
                      </a:schemeClr>
                    </a:solidFill>
                    <a:latin typeface="Times New Roman" charset="0"/>
                    <a:ea typeface="Times New Roman" charset="0"/>
                    <a:cs typeface="Times New Roman" charset="0"/>
                  </a:rPr>
                  <a:t>effective modulation space of this radio will </a:t>
                </a:r>
                <a:r>
                  <a:rPr lang="en-US" altLang="zh-CN" sz="2400" dirty="0" smtClean="0">
                    <a:solidFill>
                      <a:schemeClr val="tx1">
                        <a:lumMod val="75000"/>
                        <a:lumOff val="25000"/>
                      </a:schemeClr>
                    </a:solidFill>
                    <a:latin typeface="Times New Roman" charset="0"/>
                    <a:ea typeface="Times New Roman" charset="0"/>
                    <a:cs typeface="Times New Roman" charset="0"/>
                  </a:rPr>
                  <a:t>shrink</a:t>
                </a:r>
                <a:endParaRPr lang="en-US" altLang="zh-CN" sz="2400" dirty="0">
                  <a:solidFill>
                    <a:schemeClr val="tx1">
                      <a:lumMod val="75000"/>
                      <a:lumOff val="25000"/>
                    </a:schemeClr>
                  </a:solidFill>
                  <a:latin typeface="Times New Roman" charset="0"/>
                  <a:ea typeface="Times New Roman" charset="0"/>
                  <a:cs typeface="Times New Roman" charset="0"/>
                </a:endParaRPr>
              </a:p>
            </p:txBody>
          </p:sp>
        </mc:Choice>
        <mc:Fallback xmlns="">
          <p:sp>
            <p:nvSpPr>
              <p:cNvPr id="148" name="矩形 147"/>
              <p:cNvSpPr>
                <a:spLocks noRot="1" noChangeAspect="1" noMove="1" noResize="1" noEditPoints="1" noAdjustHandles="1" noChangeArrowheads="1" noChangeShapeType="1" noTextEdit="1"/>
              </p:cNvSpPr>
              <p:nvPr/>
            </p:nvSpPr>
            <p:spPr>
              <a:xfrm>
                <a:off x="327255" y="877786"/>
                <a:ext cx="11627589" cy="830997"/>
              </a:xfrm>
              <a:prstGeom prst="rect">
                <a:avLst/>
              </a:prstGeom>
              <a:blipFill rotWithShape="0">
                <a:blip r:embed="rId6"/>
                <a:stretch>
                  <a:fillRect l="-734" t="-5882" b="-16176"/>
                </a:stretch>
              </a:blipFill>
            </p:spPr>
            <p:txBody>
              <a:bodyPr/>
              <a:lstStyle/>
              <a:p>
                <a:r>
                  <a:rPr lang="zh-CN" altLang="en-US">
                    <a:noFill/>
                  </a:rPr>
                  <a:t> </a:t>
                </a:r>
              </a:p>
            </p:txBody>
          </p:sp>
        </mc:Fallback>
      </mc:AlternateContent>
      <p:sp>
        <p:nvSpPr>
          <p:cNvPr id="152" name="矩形 151"/>
          <p:cNvSpPr/>
          <p:nvPr/>
        </p:nvSpPr>
        <p:spPr>
          <a:xfrm>
            <a:off x="357691" y="5893954"/>
            <a:ext cx="11627589" cy="461665"/>
          </a:xfrm>
          <a:prstGeom prst="rect">
            <a:avLst/>
          </a:prstGeom>
        </p:spPr>
        <p:txBody>
          <a:bodyPr wrap="square">
            <a:spAutoFit/>
          </a:bodyPr>
          <a:lstStyle/>
          <a:p>
            <a:pPr marL="342900" indent="-3429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A</a:t>
            </a:r>
            <a:r>
              <a:rPr lang="en-US" altLang="zh-CN" sz="2400" dirty="0" smtClean="0">
                <a:solidFill>
                  <a:schemeClr val="tx1">
                    <a:lumMod val="75000"/>
                    <a:lumOff val="25000"/>
                  </a:schemeClr>
                </a:solidFill>
                <a:latin typeface="Times New Roman" charset="0"/>
                <a:ea typeface="Times New Roman" charset="0"/>
                <a:cs typeface="Times New Roman" charset="0"/>
              </a:rPr>
              <a:t>dding series capacitance </a:t>
            </a:r>
            <a:r>
              <a:rPr lang="en-US" altLang="zh-CN" sz="2400" dirty="0" smtClean="0">
                <a:solidFill>
                  <a:schemeClr val="tx1">
                    <a:lumMod val="75000"/>
                    <a:lumOff val="25000"/>
                  </a:schemeClr>
                </a:solidFill>
                <a:latin typeface="Times New Roman" charset="0"/>
                <a:ea typeface="Times New Roman" charset="0"/>
                <a:cs typeface="Times New Roman" charset="0"/>
                <a:sym typeface="Wingdings"/>
              </a:rPr>
              <a:t> </a:t>
            </a:r>
            <a:r>
              <a:rPr lang="en-US" altLang="zh-CN" sz="2400" dirty="0">
                <a:solidFill>
                  <a:schemeClr val="tx1">
                    <a:lumMod val="75000"/>
                    <a:lumOff val="25000"/>
                  </a:schemeClr>
                </a:solidFill>
                <a:latin typeface="Times New Roman" charset="0"/>
                <a:ea typeface="Times New Roman" charset="0"/>
                <a:cs typeface="Times New Roman" charset="0"/>
                <a:sym typeface="Wingdings"/>
              </a:rPr>
              <a:t>M</a:t>
            </a:r>
            <a:r>
              <a:rPr lang="en-US" altLang="zh-CN" sz="2400" dirty="0" smtClean="0">
                <a:solidFill>
                  <a:schemeClr val="tx1">
                    <a:lumMod val="75000"/>
                    <a:lumOff val="25000"/>
                  </a:schemeClr>
                </a:solidFill>
                <a:latin typeface="Times New Roman" charset="0"/>
                <a:ea typeface="Times New Roman" charset="0"/>
                <a:cs typeface="Times New Roman" charset="0"/>
              </a:rPr>
              <a:t>odulation </a:t>
            </a:r>
            <a:r>
              <a:rPr lang="en-US" altLang="zh-CN" sz="2400" dirty="0">
                <a:solidFill>
                  <a:schemeClr val="tx1">
                    <a:lumMod val="75000"/>
                    <a:lumOff val="25000"/>
                  </a:schemeClr>
                </a:solidFill>
                <a:latin typeface="Times New Roman" charset="0"/>
                <a:ea typeface="Times New Roman" charset="0"/>
                <a:cs typeface="Times New Roman" charset="0"/>
              </a:rPr>
              <a:t>space </a:t>
            </a:r>
            <a:r>
              <a:rPr lang="en-US" altLang="zh-CN" sz="2400" dirty="0" smtClean="0">
                <a:solidFill>
                  <a:schemeClr val="tx1">
                    <a:lumMod val="75000"/>
                    <a:lumOff val="25000"/>
                  </a:schemeClr>
                </a:solidFill>
                <a:latin typeface="Times New Roman" charset="0"/>
                <a:ea typeface="Times New Roman" charset="0"/>
                <a:cs typeface="Times New Roman" charset="0"/>
              </a:rPr>
              <a:t>becomes larger</a:t>
            </a:r>
            <a:endParaRPr lang="en-US" altLang="zh-CN" sz="2400" dirty="0">
              <a:solidFill>
                <a:schemeClr val="tx1">
                  <a:lumMod val="75000"/>
                  <a:lumOff val="25000"/>
                </a:schemeClr>
              </a:solidFill>
              <a:latin typeface="Times New Roman" charset="0"/>
              <a:ea typeface="Times New Roman" charset="0"/>
              <a:cs typeface="Times New Roman" charset="0"/>
            </a:endParaRPr>
          </a:p>
        </p:txBody>
      </p:sp>
      <p:pic>
        <p:nvPicPr>
          <p:cNvPr id="174" name="图片 173"/>
          <p:cNvPicPr>
            <a:picLocks noChangeAspect="1"/>
          </p:cNvPicPr>
          <p:nvPr/>
        </p:nvPicPr>
        <p:blipFill>
          <a:blip r:embed="rId3"/>
          <a:stretch>
            <a:fillRect/>
          </a:stretch>
        </p:blipFill>
        <p:spPr>
          <a:xfrm>
            <a:off x="154806" y="2685326"/>
            <a:ext cx="3062499" cy="3008822"/>
          </a:xfrm>
          <a:prstGeom prst="rect">
            <a:avLst/>
          </a:prstGeom>
        </p:spPr>
      </p:pic>
      <p:sp>
        <p:nvSpPr>
          <p:cNvPr id="175" name="椭圆 174"/>
          <p:cNvSpPr>
            <a:spLocks noChangeAspect="1"/>
          </p:cNvSpPr>
          <p:nvPr/>
        </p:nvSpPr>
        <p:spPr>
          <a:xfrm rot="557076">
            <a:off x="1374701" y="3883924"/>
            <a:ext cx="566409" cy="580415"/>
          </a:xfrm>
          <a:prstGeom prst="ellipse">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76" name="组 175"/>
          <p:cNvGrpSpPr/>
          <p:nvPr/>
        </p:nvGrpSpPr>
        <p:grpSpPr>
          <a:xfrm>
            <a:off x="285096" y="2097756"/>
            <a:ext cx="4114500" cy="3799597"/>
            <a:chOff x="304347" y="1348848"/>
            <a:chExt cx="4114500" cy="3799597"/>
          </a:xfrm>
        </p:grpSpPr>
        <p:sp>
          <p:nvSpPr>
            <p:cNvPr id="177" name="矩形 176"/>
            <p:cNvSpPr/>
            <p:nvPr/>
          </p:nvSpPr>
          <p:spPr>
            <a:xfrm rot="1845650">
              <a:off x="1205897" y="2025425"/>
              <a:ext cx="3212950" cy="369332"/>
            </a:xfrm>
            <a:prstGeom prst="rect">
              <a:avLst/>
            </a:prstGeom>
          </p:spPr>
          <p:txBody>
            <a:bodyPr wrap="square">
              <a:spAutoFit/>
            </a:bodyPr>
            <a:lstStyle/>
            <a:p>
              <a:pPr algn="ctr"/>
              <a:r>
                <a:rPr lang="en-US" altLang="zh-CN" b="1" dirty="0" smtClean="0">
                  <a:solidFill>
                    <a:srgbClr val="092793"/>
                  </a:solidFill>
                  <a:latin typeface="Times New Roman" charset="0"/>
                  <a:ea typeface="Times New Roman" charset="0"/>
                  <a:cs typeface="Times New Roman" charset="0"/>
                </a:rPr>
                <a:t>Modulation</a:t>
              </a:r>
              <a:r>
                <a:rPr lang="zh-CN" altLang="en-US" b="1" dirty="0" smtClean="0">
                  <a:solidFill>
                    <a:srgbClr val="092793"/>
                  </a:solidFill>
                  <a:latin typeface="Times New Roman" charset="0"/>
                  <a:ea typeface="Times New Roman" charset="0"/>
                  <a:cs typeface="Times New Roman" charset="0"/>
                </a:rPr>
                <a:t> </a:t>
              </a:r>
              <a:r>
                <a:rPr lang="en-US" altLang="zh-CN" b="1" dirty="0">
                  <a:solidFill>
                    <a:srgbClr val="092793"/>
                  </a:solidFill>
                  <a:latin typeface="Times New Roman" charset="0"/>
                  <a:ea typeface="Times New Roman" charset="0"/>
                  <a:cs typeface="Times New Roman" charset="0"/>
                </a:rPr>
                <a:t>s</a:t>
              </a:r>
              <a:r>
                <a:rPr lang="en-US" altLang="zh-CN" b="1" dirty="0" smtClean="0">
                  <a:solidFill>
                    <a:srgbClr val="092793"/>
                  </a:solidFill>
                  <a:latin typeface="Times New Roman" charset="0"/>
                  <a:ea typeface="Times New Roman" charset="0"/>
                  <a:cs typeface="Times New Roman" charset="0"/>
                </a:rPr>
                <a:t>pace</a:t>
              </a:r>
              <a:endParaRPr lang="en-US" altLang="zh-CN" b="1" dirty="0">
                <a:solidFill>
                  <a:srgbClr val="092793"/>
                </a:solidFill>
                <a:latin typeface="Times New Roman" charset="0"/>
                <a:ea typeface="Times New Roman" charset="0"/>
                <a:cs typeface="Times New Roman" charset="0"/>
              </a:endParaRPr>
            </a:p>
          </p:txBody>
        </p:sp>
        <p:pic>
          <p:nvPicPr>
            <p:cNvPr id="178" name="图片 177"/>
            <p:cNvPicPr>
              <a:picLocks noChangeAspect="1"/>
            </p:cNvPicPr>
            <p:nvPr/>
          </p:nvPicPr>
          <p:blipFill>
            <a:blip r:embed="rId4"/>
            <a:stretch>
              <a:fillRect/>
            </a:stretch>
          </p:blipFill>
          <p:spPr>
            <a:xfrm rot="557076">
              <a:off x="901915" y="2138996"/>
              <a:ext cx="1810566" cy="1804114"/>
            </a:xfrm>
            <a:prstGeom prst="rect">
              <a:avLst/>
            </a:prstGeom>
          </p:spPr>
        </p:pic>
        <p:sp>
          <p:nvSpPr>
            <p:cNvPr id="179" name="矩形 178"/>
            <p:cNvSpPr/>
            <p:nvPr/>
          </p:nvSpPr>
          <p:spPr>
            <a:xfrm rot="1826868">
              <a:off x="615716" y="3447202"/>
              <a:ext cx="59370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0V</a:t>
              </a:r>
              <a:endParaRPr lang="en-US" altLang="zh-CN" b="1" dirty="0">
                <a:solidFill>
                  <a:srgbClr val="009193"/>
                </a:solidFill>
                <a:latin typeface="Times New Roman" charset="0"/>
                <a:ea typeface="Times New Roman" charset="0"/>
                <a:cs typeface="Times New Roman" charset="0"/>
              </a:endParaRPr>
            </a:p>
          </p:txBody>
        </p:sp>
        <p:sp>
          <p:nvSpPr>
            <p:cNvPr id="180" name="矩形 179"/>
            <p:cNvSpPr/>
            <p:nvPr/>
          </p:nvSpPr>
          <p:spPr>
            <a:xfrm rot="1826868">
              <a:off x="1798111" y="4196746"/>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0.9V</a:t>
              </a:r>
              <a:endParaRPr lang="en-US" altLang="zh-CN" b="1" dirty="0">
                <a:solidFill>
                  <a:srgbClr val="009193"/>
                </a:solidFill>
                <a:latin typeface="Times New Roman" charset="0"/>
                <a:ea typeface="Times New Roman" charset="0"/>
                <a:cs typeface="Times New Roman" charset="0"/>
              </a:endParaRPr>
            </a:p>
          </p:txBody>
        </p:sp>
        <p:sp>
          <p:nvSpPr>
            <p:cNvPr id="181" name="矩形 180"/>
            <p:cNvSpPr/>
            <p:nvPr/>
          </p:nvSpPr>
          <p:spPr>
            <a:xfrm rot="1826868">
              <a:off x="363780" y="2827498"/>
              <a:ext cx="59370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E94990"/>
                  </a:solidFill>
                  <a:latin typeface="Times New Roman" charset="0"/>
                  <a:ea typeface="Times New Roman" charset="0"/>
                  <a:cs typeface="Times New Roman" charset="0"/>
                </a:rPr>
                <a:t>0V</a:t>
              </a:r>
              <a:endParaRPr lang="en-US" altLang="zh-CN" b="1" dirty="0">
                <a:solidFill>
                  <a:srgbClr val="E94990"/>
                </a:solidFill>
                <a:latin typeface="Times New Roman" charset="0"/>
                <a:ea typeface="Times New Roman" charset="0"/>
                <a:cs typeface="Times New Roman" charset="0"/>
              </a:endParaRPr>
            </a:p>
          </p:txBody>
        </p:sp>
        <p:sp>
          <p:nvSpPr>
            <p:cNvPr id="182" name="矩形 181"/>
            <p:cNvSpPr/>
            <p:nvPr/>
          </p:nvSpPr>
          <p:spPr>
            <a:xfrm rot="1826868">
              <a:off x="747955" y="1890592"/>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E94990"/>
                  </a:solidFill>
                  <a:latin typeface="Times New Roman" charset="0"/>
                  <a:ea typeface="Times New Roman" charset="0"/>
                  <a:cs typeface="Times New Roman" charset="0"/>
                </a:rPr>
                <a:t>0.9V</a:t>
              </a:r>
              <a:endParaRPr lang="en-US" altLang="zh-CN" b="1" dirty="0">
                <a:solidFill>
                  <a:srgbClr val="E94990"/>
                </a:solidFill>
                <a:latin typeface="Times New Roman" charset="0"/>
                <a:ea typeface="Times New Roman" charset="0"/>
                <a:cs typeface="Times New Roman" charset="0"/>
              </a:endParaRPr>
            </a:p>
          </p:txBody>
        </p:sp>
        <p:sp>
          <p:nvSpPr>
            <p:cNvPr id="183" name="矩形 182"/>
            <p:cNvSpPr/>
            <p:nvPr/>
          </p:nvSpPr>
          <p:spPr>
            <a:xfrm rot="1961735">
              <a:off x="304347" y="3021147"/>
              <a:ext cx="335370" cy="451806"/>
            </a:xfrm>
            <a:prstGeom prst="rect">
              <a:avLst/>
            </a:prstGeom>
          </p:spPr>
          <p:txBody>
            <a:bodyPr wrap="none">
              <a:spAutoFit/>
            </a:bodyPr>
            <a:lstStyle/>
            <a:p>
              <a:r>
                <a:rPr lang="en-US" altLang="zh-CN" sz="2800" b="1" dirty="0" smtClean="0">
                  <a:solidFill>
                    <a:schemeClr val="accent2"/>
                  </a:solidFill>
                  <a:latin typeface="Times New Roman" charset="0"/>
                  <a:ea typeface="Times New Roman" charset="0"/>
                  <a:cs typeface="Times New Roman" charset="0"/>
                </a:rPr>
                <a:t>S</a:t>
              </a:r>
              <a:endParaRPr lang="zh-CN" altLang="en-US" sz="2800" b="1" dirty="0">
                <a:solidFill>
                  <a:schemeClr val="accent2"/>
                </a:solidFill>
              </a:endParaRPr>
            </a:p>
          </p:txBody>
        </p:sp>
        <p:cxnSp>
          <p:nvCxnSpPr>
            <p:cNvPr id="184" name="直线连接符 183"/>
            <p:cNvCxnSpPr/>
            <p:nvPr/>
          </p:nvCxnSpPr>
          <p:spPr>
            <a:xfrm>
              <a:off x="848367" y="3316640"/>
              <a:ext cx="2317711" cy="1392263"/>
            </a:xfrm>
            <a:prstGeom prst="line">
              <a:avLst/>
            </a:prstGeom>
            <a:ln w="101600">
              <a:solidFill>
                <a:srgbClr val="009193"/>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线连接符 184"/>
            <p:cNvCxnSpPr/>
            <p:nvPr/>
          </p:nvCxnSpPr>
          <p:spPr>
            <a:xfrm flipV="1">
              <a:off x="785288" y="1348848"/>
              <a:ext cx="1192392" cy="1932199"/>
            </a:xfrm>
            <a:prstGeom prst="line">
              <a:avLst/>
            </a:prstGeom>
            <a:ln w="101600">
              <a:solidFill>
                <a:srgbClr val="E94990"/>
              </a:solidFill>
              <a:tailEnd type="triangle"/>
            </a:ln>
          </p:spPr>
          <p:style>
            <a:lnRef idx="1">
              <a:schemeClr val="accent1"/>
            </a:lnRef>
            <a:fillRef idx="0">
              <a:schemeClr val="accent1"/>
            </a:fillRef>
            <a:effectRef idx="0">
              <a:schemeClr val="accent1"/>
            </a:effectRef>
            <a:fontRef idx="minor">
              <a:schemeClr val="tx1"/>
            </a:fontRef>
          </p:style>
        </p:cxnSp>
        <p:sp>
          <p:nvSpPr>
            <p:cNvPr id="186" name="椭圆 185"/>
            <p:cNvSpPr>
              <a:spLocks noChangeAspect="1"/>
            </p:cNvSpPr>
            <p:nvPr/>
          </p:nvSpPr>
          <p:spPr>
            <a:xfrm rot="557076">
              <a:off x="687781" y="3177642"/>
              <a:ext cx="188135" cy="18651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7" name="矩形 186"/>
            <p:cNvSpPr/>
            <p:nvPr/>
          </p:nvSpPr>
          <p:spPr>
            <a:xfrm rot="1826868">
              <a:off x="1016433" y="1438835"/>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smtClean="0">
                  <a:solidFill>
                    <a:srgbClr val="E94990"/>
                  </a:solidFill>
                  <a:latin typeface="Times New Roman" charset="0"/>
                  <a:ea typeface="Times New Roman" charset="0"/>
                  <a:cs typeface="Times New Roman" charset="0"/>
                </a:rPr>
                <a:t>Q(t)</a:t>
              </a:r>
              <a:endParaRPr lang="en-US" altLang="zh-CN" b="1" dirty="0">
                <a:solidFill>
                  <a:srgbClr val="E94990"/>
                </a:solidFill>
                <a:latin typeface="Times New Roman" charset="0"/>
                <a:ea typeface="Times New Roman" charset="0"/>
                <a:cs typeface="Times New Roman" charset="0"/>
              </a:endParaRPr>
            </a:p>
          </p:txBody>
        </p:sp>
        <p:sp>
          <p:nvSpPr>
            <p:cNvPr id="188" name="矩形 187"/>
            <p:cNvSpPr/>
            <p:nvPr/>
          </p:nvSpPr>
          <p:spPr>
            <a:xfrm rot="1826868">
              <a:off x="2569920" y="4779113"/>
              <a:ext cx="908417" cy="36933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charset="2"/>
                <a:buNone/>
                <a:tabLst/>
                <a:defRPr/>
              </a:pPr>
              <a:r>
                <a:rPr lang="en-US" altLang="zh-CN" b="1" dirty="0" smtClean="0">
                  <a:solidFill>
                    <a:srgbClr val="009193"/>
                  </a:solidFill>
                  <a:latin typeface="Times New Roman" charset="0"/>
                  <a:ea typeface="Times New Roman" charset="0"/>
                  <a:cs typeface="Times New Roman" charset="0"/>
                </a:rPr>
                <a:t>I(t)</a:t>
              </a:r>
              <a:endParaRPr lang="en-US" altLang="zh-CN" b="1" dirty="0">
                <a:solidFill>
                  <a:srgbClr val="009193"/>
                </a:solidFill>
                <a:latin typeface="Times New Roman" charset="0"/>
                <a:ea typeface="Times New Roman" charset="0"/>
                <a:cs typeface="Times New Roman" charset="0"/>
              </a:endParaRPr>
            </a:p>
          </p:txBody>
        </p:sp>
      </p:grpSp>
      <p:sp>
        <p:nvSpPr>
          <p:cNvPr id="189" name="椭圆 188"/>
          <p:cNvSpPr>
            <a:spLocks noChangeAspect="1"/>
          </p:cNvSpPr>
          <p:nvPr/>
        </p:nvSpPr>
        <p:spPr>
          <a:xfrm rot="557076">
            <a:off x="1607520" y="4102010"/>
            <a:ext cx="127092" cy="12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90" name="组 189"/>
          <p:cNvGrpSpPr/>
          <p:nvPr/>
        </p:nvGrpSpPr>
        <p:grpSpPr>
          <a:xfrm>
            <a:off x="1535408" y="3879317"/>
            <a:ext cx="241169" cy="574974"/>
            <a:chOff x="3212719" y="5332640"/>
            <a:chExt cx="241169" cy="574974"/>
          </a:xfrm>
        </p:grpSpPr>
        <p:cxnSp>
          <p:nvCxnSpPr>
            <p:cNvPr id="191" name="直线箭头连接符 190"/>
            <p:cNvCxnSpPr/>
            <p:nvPr/>
          </p:nvCxnSpPr>
          <p:spPr>
            <a:xfrm flipH="1">
              <a:off x="3212719" y="5620127"/>
              <a:ext cx="123155" cy="287487"/>
            </a:xfrm>
            <a:prstGeom prst="straightConnector1">
              <a:avLst/>
            </a:prstGeom>
            <a:ln w="254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2" name="直线箭头连接符 191"/>
            <p:cNvCxnSpPr/>
            <p:nvPr/>
          </p:nvCxnSpPr>
          <p:spPr>
            <a:xfrm flipV="1">
              <a:off x="3330733" y="5332640"/>
              <a:ext cx="123155" cy="287487"/>
            </a:xfrm>
            <a:prstGeom prst="straightConnector1">
              <a:avLst/>
            </a:prstGeom>
            <a:ln w="25400">
              <a:solidFill>
                <a:schemeClr val="bg1">
                  <a:alpha val="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19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幻灯片编号占位符 1"/>
          <p:cNvSpPr>
            <a:spLocks noGrp="1"/>
          </p:cNvSpPr>
          <p:nvPr>
            <p:ph type="sldNum" sz="quarter" idx="12"/>
          </p:nvPr>
        </p:nvSpPr>
        <p:spPr>
          <a:xfrm>
            <a:off x="8628469" y="6236111"/>
            <a:ext cx="2743200" cy="365125"/>
          </a:xfrm>
        </p:spPr>
        <p:txBody>
          <a:bodyPr/>
          <a:lstStyle/>
          <a:p>
            <a:r>
              <a:rPr kumimoji="1" lang="en-US" altLang="zh-CN" dirty="0" smtClean="0"/>
              <a:t>17</a:t>
            </a:r>
            <a:endParaRPr kumimoji="1" lang="zh-CN" altLang="en-US" dirty="0"/>
          </a:p>
        </p:txBody>
      </p:sp>
    </p:spTree>
    <p:extLst>
      <p:ext uri="{BB962C8B-B14F-4D97-AF65-F5344CB8AC3E}">
        <p14:creationId xmlns:p14="http://schemas.microsoft.com/office/powerpoint/2010/main" val="96608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145"/>
                                        </p:tgtEl>
                                        <p:attrNameLst>
                                          <p:attrName>r</p:attrName>
                                        </p:attrNameLst>
                                      </p:cBhvr>
                                    </p:animRot>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2"/>
                                        </p:tgtEl>
                                        <p:attrNameLst>
                                          <p:attrName>style.visibility</p:attrName>
                                        </p:attrNameLst>
                                      </p:cBhvr>
                                      <p:to>
                                        <p:strVal val="visible"/>
                                      </p:to>
                                    </p:set>
                                    <p:animEffect transition="in" filter="fade">
                                      <p:cBhvr>
                                        <p:cTn id="20" dur="500"/>
                                        <p:tgtEl>
                                          <p:spTgt spid="152"/>
                                        </p:tgtEl>
                                      </p:cBhvr>
                                    </p:animEffect>
                                  </p:childTnLst>
                                </p:cTn>
                              </p:par>
                            </p:childTnLst>
                          </p:cTn>
                        </p:par>
                        <p:par>
                          <p:cTn id="21" fill="hold">
                            <p:stCondLst>
                              <p:cond delay="500"/>
                            </p:stCondLst>
                            <p:childTnLst>
                              <p:par>
                                <p:cTn id="22" presetID="1" presetClass="exit"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hidden"/>
                                      </p:to>
                                    </p:set>
                                  </p:childTnLst>
                                </p:cTn>
                              </p:par>
                            </p:childTnLst>
                          </p:cTn>
                        </p:par>
                        <p:par>
                          <p:cTn id="24" fill="hold">
                            <p:stCondLst>
                              <p:cond delay="500"/>
                            </p:stCondLst>
                            <p:childTnLst>
                              <p:par>
                                <p:cTn id="25" presetID="1" presetClass="exit" presetSubtype="0" fill="hold" nodeType="afterEffect">
                                  <p:stCondLst>
                                    <p:cond delay="0"/>
                                  </p:stCondLst>
                                  <p:childTnLst>
                                    <p:set>
                                      <p:cBhvr>
                                        <p:cTn id="26" dur="1" fill="hold">
                                          <p:stCondLst>
                                            <p:cond delay="0"/>
                                          </p:stCondLst>
                                        </p:cTn>
                                        <p:tgtEl>
                                          <p:spTgt spid="145"/>
                                        </p:tgtEl>
                                        <p:attrNameLst>
                                          <p:attrName>style.visibility</p:attrName>
                                        </p:attrNameLst>
                                      </p:cBhvr>
                                      <p:to>
                                        <p:strVal val="hidden"/>
                                      </p:to>
                                    </p:set>
                                  </p:childTnLst>
                                </p:cTn>
                              </p:par>
                            </p:childTnLst>
                          </p:cTn>
                        </p:par>
                        <p:par>
                          <p:cTn id="27" fill="hold">
                            <p:stCondLst>
                              <p:cond delay="500"/>
                            </p:stCondLst>
                            <p:childTnLst>
                              <p:par>
                                <p:cTn id="28" presetID="8" presetClass="emph" presetSubtype="0" fill="hold" nodeType="afterEffect">
                                  <p:stCondLst>
                                    <p:cond delay="0"/>
                                  </p:stCondLst>
                                  <p:childTnLst>
                                    <p:animRot by="-1800000">
                                      <p:cBhvr>
                                        <p:cTn id="29" dur="2000" fill="hold"/>
                                        <p:tgtEl>
                                          <p:spTgt spid="48"/>
                                        </p:tgtEl>
                                        <p:attrNameLst>
                                          <p:attrName>r</p:attrName>
                                        </p:attrNameLst>
                                      </p:cBhvr>
                                    </p:animRo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54"/>
                                        </p:tgtEl>
                                        <p:attrNameLst>
                                          <p:attrName>style.visibility</p:attrName>
                                        </p:attrNameLst>
                                      </p:cBhvr>
                                      <p:to>
                                        <p:strVal val="visible"/>
                                      </p:to>
                                    </p:set>
                                    <p:animEffect transition="in" filter="fade">
                                      <p:cBhvr>
                                        <p:cTn id="33" dur="500"/>
                                        <p:tgtEl>
                                          <p:spTgt spid="154"/>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39"/>
                                        </p:tgtEl>
                                        <p:attrNameLst>
                                          <p:attrName>style.visibility</p:attrName>
                                        </p:attrNameLst>
                                      </p:cBhvr>
                                      <p:to>
                                        <p:strVal val="visible"/>
                                      </p:to>
                                    </p:set>
                                    <p:animEffect transition="in" filter="fade">
                                      <p:cBhvr>
                                        <p:cTn id="37" dur="500"/>
                                        <p:tgtEl>
                                          <p:spTgt spid="139"/>
                                        </p:tgtEl>
                                      </p:cBhvr>
                                    </p:animEffect>
                                  </p:childTnLst>
                                </p:cTn>
                              </p:par>
                            </p:childTnLst>
                          </p:cTn>
                        </p:par>
                        <p:par>
                          <p:cTn id="38" fill="hold">
                            <p:stCondLst>
                              <p:cond delay="3500"/>
                            </p:stCondLst>
                            <p:childTnLst>
                              <p:par>
                                <p:cTn id="39" presetID="8" presetClass="emph" presetSubtype="0" repeatCount="indefinite" fill="hold" nodeType="afterEffect">
                                  <p:stCondLst>
                                    <p:cond delay="0"/>
                                  </p:stCondLst>
                                  <p:endCondLst>
                                    <p:cond evt="onNext" delay="0">
                                      <p:tgtEl>
                                        <p:sldTgt/>
                                      </p:tgtEl>
                                    </p:cond>
                                  </p:endCondLst>
                                  <p:childTnLst>
                                    <p:animRot by="21600000">
                                      <p:cBhvr>
                                        <p:cTn id="40" dur="2000" fill="hold"/>
                                        <p:tgtEl>
                                          <p:spTgt spid="139"/>
                                        </p:tgtEl>
                                        <p:attrNameLst>
                                          <p:attrName>r</p:attrName>
                                        </p:attrNameLst>
                                      </p:cBhvr>
                                    </p:animRot>
                                  </p:childTnLst>
                                </p:cTn>
                              </p:par>
                            </p:childTnLst>
                          </p:cTn>
                        </p:par>
                        <p:par>
                          <p:cTn id="41" fill="hold">
                            <p:stCondLst>
                              <p:cond delay="5500"/>
                            </p:stCondLst>
                            <p:childTnLst>
                              <p:par>
                                <p:cTn id="42" presetID="1" presetClass="exit" presetSubtype="0" fill="hold" nodeType="after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3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8"/>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45"/>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7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7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8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90"/>
                                        </p:tgtEl>
                                        <p:attrNameLst>
                                          <p:attrName>style.visibility</p:attrName>
                                        </p:attrNameLst>
                                      </p:cBhvr>
                                      <p:to>
                                        <p:strVal val="visible"/>
                                      </p:to>
                                    </p:set>
                                  </p:childTnLst>
                                </p:cTn>
                              </p:par>
                            </p:childTnLst>
                          </p:cTn>
                        </p:par>
                        <p:par>
                          <p:cTn id="62" fill="hold">
                            <p:stCondLst>
                              <p:cond delay="5500"/>
                            </p:stCondLst>
                            <p:childTnLst>
                              <p:par>
                                <p:cTn id="63" presetID="8" presetClass="emph" presetSubtype="0" repeatCount="indefinite" fill="hold" nodeType="afterEffect">
                                  <p:stCondLst>
                                    <p:cond delay="0"/>
                                  </p:stCondLst>
                                  <p:endCondLst>
                                    <p:cond evt="onNext" delay="0">
                                      <p:tgtEl>
                                        <p:sldTgt/>
                                      </p:tgtEl>
                                    </p:cond>
                                  </p:endCondLst>
                                  <p:childTnLst>
                                    <p:animRot by="21600000">
                                      <p:cBhvr>
                                        <p:cTn id="64" dur="2000" fill="hold"/>
                                        <p:tgtEl>
                                          <p:spTgt spid="1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33" grpId="0" animBg="1"/>
      <p:bldP spid="152" grpId="0"/>
      <p:bldP spid="175" grpId="0" animBg="1"/>
      <p:bldP spid="1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47407349" y="1742530"/>
            <a:ext cx="1605959" cy="13378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1" name="矩形 40">
            <a:extLst>
              <a:ext uri="{FF2B5EF4-FFF2-40B4-BE49-F238E27FC236}">
                <a16:creationId xmlns="" xmlns:a16="http://schemas.microsoft.com/office/drawing/2014/main" id="{5720D6D0-346E-4DEB-8C24-71CC6B7DCA9A}"/>
              </a:ext>
            </a:extLst>
          </p:cNvPr>
          <p:cNvSpPr/>
          <p:nvPr/>
        </p:nvSpPr>
        <p:spPr>
          <a:xfrm>
            <a:off x="0" y="1887881"/>
            <a:ext cx="12192000" cy="1967696"/>
          </a:xfrm>
          <a:prstGeom prst="rect">
            <a:avLst/>
          </a:prstGeom>
          <a:solidFill>
            <a:srgbClr val="652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标题 1">
            <a:extLst>
              <a:ext uri="{FF2B5EF4-FFF2-40B4-BE49-F238E27FC236}">
                <a16:creationId xmlns="" xmlns:a16="http://schemas.microsoft.com/office/drawing/2014/main" id="{69DEA7D4-159D-4562-A954-208D06539CDA}"/>
              </a:ext>
            </a:extLst>
          </p:cNvPr>
          <p:cNvSpPr txBox="1">
            <a:spLocks/>
          </p:cNvSpPr>
          <p:nvPr/>
        </p:nvSpPr>
        <p:spPr>
          <a:xfrm>
            <a:off x="0" y="2027883"/>
            <a:ext cx="12192000" cy="16876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altLang="zh-CN" sz="4000" b="1" spc="100" dirty="0">
              <a:solidFill>
                <a:prstClr val="white"/>
              </a:solidFill>
              <a:latin typeface="Times New Roman" charset="0"/>
              <a:ea typeface="Times New Roman" charset="0"/>
              <a:cs typeface="Times New Roman" charset="0"/>
            </a:endParaRPr>
          </a:p>
        </p:txBody>
      </p:sp>
      <p:sp>
        <p:nvSpPr>
          <p:cNvPr id="7" name="标题 1">
            <a:extLst>
              <a:ext uri="{FF2B5EF4-FFF2-40B4-BE49-F238E27FC236}">
                <a16:creationId xmlns="" xmlns:a16="http://schemas.microsoft.com/office/drawing/2014/main" id="{69DEA7D4-159D-4562-A954-208D06539CDA}"/>
              </a:ext>
            </a:extLst>
          </p:cNvPr>
          <p:cNvSpPr txBox="1">
            <a:spLocks/>
          </p:cNvSpPr>
          <p:nvPr/>
        </p:nvSpPr>
        <p:spPr>
          <a:xfrm>
            <a:off x="-332874" y="2193036"/>
            <a:ext cx="12857747" cy="135738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5400" b="1" dirty="0" smtClean="0">
                <a:solidFill>
                  <a:schemeClr val="bg1"/>
                </a:solidFill>
                <a:latin typeface="Segoe UI" panose="020B0502040204020203" pitchFamily="34" charset="0"/>
                <a:ea typeface="Sathu" charset="-34"/>
                <a:cs typeface="Segoe UI" panose="020B0502040204020203" pitchFamily="34" charset="0"/>
              </a:rPr>
              <a:t>Implementation &amp; Evaluation</a:t>
            </a:r>
            <a:endParaRPr lang="en-US" altLang="zh-CN" sz="5400" b="1" dirty="0">
              <a:solidFill>
                <a:schemeClr val="bg1"/>
              </a:solidFill>
              <a:latin typeface="Segoe UI" panose="020B0502040204020203" pitchFamily="34" charset="0"/>
              <a:ea typeface="Sathu" charset="-34"/>
              <a:cs typeface="Segoe UI" panose="020B0502040204020203" pitchFamily="34" charset="0"/>
            </a:endParaRPr>
          </a:p>
        </p:txBody>
      </p:sp>
      <p:sp>
        <p:nvSpPr>
          <p:cNvPr id="9" name="矩形 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幻灯片编号占位符 1"/>
          <p:cNvSpPr>
            <a:spLocks noGrp="1"/>
          </p:cNvSpPr>
          <p:nvPr>
            <p:ph type="sldNum" sz="quarter" idx="12"/>
          </p:nvPr>
        </p:nvSpPr>
        <p:spPr>
          <a:xfrm>
            <a:off x="8628469" y="6236111"/>
            <a:ext cx="2743200" cy="365125"/>
          </a:xfrm>
        </p:spPr>
        <p:txBody>
          <a:bodyPr/>
          <a:lstStyle/>
          <a:p>
            <a:r>
              <a:rPr kumimoji="1" lang="en-US" altLang="zh-CN" dirty="0" smtClean="0"/>
              <a:t>18</a:t>
            </a:r>
            <a:endParaRPr kumimoji="1" lang="zh-CN" altLang="en-US" dirty="0"/>
          </a:p>
        </p:txBody>
      </p:sp>
    </p:spTree>
    <p:extLst>
      <p:ext uri="{BB962C8B-B14F-4D97-AF65-F5344CB8AC3E}">
        <p14:creationId xmlns:p14="http://schemas.microsoft.com/office/powerpoint/2010/main" val="1612902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Implementation</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7" name="文本框 16">
            <a:extLst>
              <a:ext uri="{FF2B5EF4-FFF2-40B4-BE49-F238E27FC236}">
                <a16:creationId xmlns:a16="http://schemas.microsoft.com/office/drawing/2014/main" xmlns="" id="{A4D3843A-7F26-4456-9006-17206246AF13}"/>
              </a:ext>
            </a:extLst>
          </p:cNvPr>
          <p:cNvSpPr txBox="1"/>
          <p:nvPr/>
        </p:nvSpPr>
        <p:spPr>
          <a:xfrm>
            <a:off x="466306" y="882684"/>
            <a:ext cx="11362227" cy="3970318"/>
          </a:xfrm>
          <a:prstGeom prst="rect">
            <a:avLst/>
          </a:prstGeom>
          <a:noFill/>
        </p:spPr>
        <p:txBody>
          <a:bodyPr wrap="square" rtlCol="0">
            <a:spAutoFit/>
          </a:bodyPr>
          <a:lstStyle/>
          <a:p>
            <a:pPr marL="342900" indent="-342900">
              <a:buFont typeface="Wingdings" charset="2"/>
              <a:buChar char="l"/>
            </a:pPr>
            <a:r>
              <a:rPr lang="en-US" altLang="zh-CN" sz="2800" b="1" dirty="0">
                <a:solidFill>
                  <a:prstClr val="black"/>
                </a:solidFill>
                <a:latin typeface="Times New Roman" charset="0"/>
                <a:ea typeface="Times New Roman" charset="0"/>
                <a:cs typeface="Times New Roman" charset="0"/>
              </a:rPr>
              <a:t>RF front-end</a:t>
            </a:r>
          </a:p>
          <a:p>
            <a:pPr marL="800100" lvl="1" indent="-342900">
              <a:buClr>
                <a:prstClr val="black"/>
              </a:buClr>
              <a:buFont typeface="Wingdings" charset="2"/>
              <a:buChar char="Ø"/>
            </a:pPr>
            <a:r>
              <a:rPr lang="en-US" altLang="zh-CN" sz="2800" dirty="0" smtClean="0">
                <a:solidFill>
                  <a:prstClr val="black"/>
                </a:solidFill>
                <a:latin typeface="Times New Roman" charset="0"/>
                <a:ea typeface="Times New Roman" charset="0"/>
                <a:cs typeface="Times New Roman" charset="0"/>
              </a:rPr>
              <a:t>65mm </a:t>
            </a:r>
            <a:r>
              <a:rPr lang="en-US" altLang="zh-CN" sz="2800" dirty="0">
                <a:solidFill>
                  <a:prstClr val="black"/>
                </a:solidFill>
                <a:latin typeface="Times New Roman" charset="0"/>
                <a:ea typeface="Times New Roman" charset="0"/>
                <a:cs typeface="Times New Roman" charset="0"/>
              </a:rPr>
              <a:t>* </a:t>
            </a:r>
            <a:r>
              <a:rPr lang="en-US" altLang="zh-CN" sz="2800" dirty="0" smtClean="0">
                <a:solidFill>
                  <a:prstClr val="black"/>
                </a:solidFill>
                <a:latin typeface="Times New Roman" charset="0"/>
                <a:ea typeface="Times New Roman" charset="0"/>
                <a:cs typeface="Times New Roman" charset="0"/>
              </a:rPr>
              <a:t>37mm</a:t>
            </a:r>
            <a:r>
              <a:rPr lang="en-US" altLang="zh-CN" sz="2800" b="1" dirty="0" smtClean="0">
                <a:solidFill>
                  <a:srgbClr val="EC6333"/>
                </a:solidFill>
                <a:latin typeface="Times New Roman" charset="0"/>
                <a:ea typeface="Times New Roman" charset="0"/>
                <a:cs typeface="Times New Roman" charset="0"/>
              </a:rPr>
              <a:t> </a:t>
            </a:r>
            <a:r>
              <a:rPr lang="en-US" altLang="zh-CN" sz="2800" dirty="0" smtClean="0">
                <a:solidFill>
                  <a:prstClr val="black"/>
                </a:solidFill>
                <a:latin typeface="Times New Roman" charset="0"/>
                <a:ea typeface="Times New Roman" charset="0"/>
                <a:cs typeface="Times New Roman" charset="0"/>
              </a:rPr>
              <a:t>one-layer PCB</a:t>
            </a:r>
          </a:p>
          <a:p>
            <a:pPr marL="800100" lvl="1" indent="-342900">
              <a:buFont typeface="Wingdings" charset="2"/>
              <a:buChar char="Ø"/>
            </a:pPr>
            <a:r>
              <a:rPr lang="en-US" altLang="zh-CN" sz="2800" dirty="0" smtClean="0">
                <a:solidFill>
                  <a:prstClr val="black"/>
                </a:solidFill>
                <a:latin typeface="Times New Roman" charset="0"/>
                <a:ea typeface="Times New Roman" charset="0"/>
                <a:cs typeface="Times New Roman" charset="0"/>
              </a:rPr>
              <a:t>Passive </a:t>
            </a:r>
            <a:r>
              <a:rPr lang="en-US" altLang="zh-CN" sz="2800" dirty="0" err="1">
                <a:solidFill>
                  <a:prstClr val="black"/>
                </a:solidFill>
                <a:latin typeface="Times New Roman" charset="0"/>
                <a:ea typeface="Times New Roman" charset="0"/>
                <a:cs typeface="Times New Roman" charset="0"/>
              </a:rPr>
              <a:t>Microstrip</a:t>
            </a:r>
            <a:r>
              <a:rPr lang="en-US" altLang="zh-CN" sz="2800" dirty="0">
                <a:solidFill>
                  <a:prstClr val="black"/>
                </a:solidFill>
                <a:latin typeface="Times New Roman" charset="0"/>
                <a:ea typeface="Times New Roman" charset="0"/>
                <a:cs typeface="Times New Roman" charset="0"/>
              </a:rPr>
              <a:t> </a:t>
            </a:r>
            <a:r>
              <a:rPr lang="en-US" altLang="zh-CN" sz="2800" dirty="0" smtClean="0">
                <a:solidFill>
                  <a:prstClr val="black"/>
                </a:solidFill>
                <a:latin typeface="Times New Roman" charset="0"/>
                <a:ea typeface="Times New Roman" charset="0"/>
                <a:cs typeface="Times New Roman" charset="0"/>
              </a:rPr>
              <a:t>line </a:t>
            </a:r>
          </a:p>
          <a:p>
            <a:pPr marL="800100" lvl="1" indent="-342900">
              <a:buFont typeface="Wingdings" charset="2"/>
              <a:buChar char="Ø"/>
            </a:pPr>
            <a:r>
              <a:rPr lang="en-US" altLang="zh-CN" sz="2800" dirty="0" smtClean="0">
                <a:solidFill>
                  <a:prstClr val="black"/>
                </a:solidFill>
                <a:latin typeface="Times New Roman" charset="0"/>
                <a:ea typeface="Times New Roman" charset="0"/>
                <a:cs typeface="Times New Roman" charset="0"/>
              </a:rPr>
              <a:t>RF </a:t>
            </a:r>
            <a:r>
              <a:rPr lang="en-US" altLang="zh-CN" sz="2800" dirty="0">
                <a:solidFill>
                  <a:prstClr val="black"/>
                </a:solidFill>
                <a:latin typeface="Times New Roman" charset="0"/>
                <a:ea typeface="Times New Roman" charset="0"/>
                <a:cs typeface="Times New Roman" charset="0"/>
              </a:rPr>
              <a:t>transistors ATF-54143</a:t>
            </a:r>
          </a:p>
          <a:p>
            <a:pPr marL="342900" indent="-342900">
              <a:buFont typeface="Wingdings" charset="2"/>
              <a:buChar char="l"/>
            </a:pPr>
            <a:r>
              <a:rPr lang="en-US" altLang="zh-CN" sz="2800" b="1" dirty="0" smtClean="0">
                <a:solidFill>
                  <a:prstClr val="black"/>
                </a:solidFill>
                <a:latin typeface="Times New Roman" charset="0"/>
                <a:ea typeface="Times New Roman" charset="0"/>
                <a:cs typeface="Times New Roman" charset="0"/>
              </a:rPr>
              <a:t>Microprocessor unit</a:t>
            </a:r>
            <a:endParaRPr lang="en-US" altLang="zh-CN" sz="2800" b="1" dirty="0">
              <a:solidFill>
                <a:prstClr val="black"/>
              </a:solidFill>
              <a:latin typeface="Times New Roman" charset="0"/>
              <a:ea typeface="Times New Roman" charset="0"/>
              <a:cs typeface="Times New Roman" charset="0"/>
            </a:endParaRPr>
          </a:p>
          <a:p>
            <a:pPr marL="800100" lvl="1" indent="-342900">
              <a:buClr>
                <a:prstClr val="black"/>
              </a:buClr>
              <a:buFont typeface="Wingdings" charset="2"/>
              <a:buChar char="Ø"/>
            </a:pPr>
            <a:r>
              <a:rPr lang="en-US" altLang="zh-CN" sz="2800" dirty="0">
                <a:solidFill>
                  <a:prstClr val="black"/>
                </a:solidFill>
                <a:latin typeface="Times New Roman" charset="0"/>
                <a:ea typeface="Times New Roman" charset="0"/>
                <a:cs typeface="Times New Roman" charset="0"/>
              </a:rPr>
              <a:t>L</a:t>
            </a:r>
            <a:r>
              <a:rPr lang="en-US" altLang="zh-CN" sz="2800" dirty="0" smtClean="0">
                <a:solidFill>
                  <a:prstClr val="black"/>
                </a:solidFill>
                <a:latin typeface="Times New Roman" charset="0"/>
                <a:ea typeface="Times New Roman" charset="0"/>
                <a:cs typeface="Times New Roman" charset="0"/>
              </a:rPr>
              <a:t>ow-power </a:t>
            </a:r>
            <a:r>
              <a:rPr lang="en-US" altLang="zh-CN" sz="2800" dirty="0">
                <a:solidFill>
                  <a:prstClr val="black"/>
                </a:solidFill>
                <a:latin typeface="Times New Roman" charset="0"/>
                <a:ea typeface="Times New Roman" charset="0"/>
                <a:cs typeface="Times New Roman" charset="0"/>
              </a:rPr>
              <a:t>Xilinx Artix-7 FPGA</a:t>
            </a:r>
          </a:p>
          <a:p>
            <a:pPr marL="800100" lvl="1" indent="-342900">
              <a:buClr>
                <a:prstClr val="black"/>
              </a:buClr>
              <a:buFont typeface="Wingdings" charset="2"/>
              <a:buChar char="Ø"/>
            </a:pPr>
            <a:r>
              <a:rPr lang="hu-HU" altLang="zh-CN" sz="2800" dirty="0">
                <a:solidFill>
                  <a:prstClr val="black"/>
                </a:solidFill>
                <a:latin typeface="Times New Roman" charset="0"/>
                <a:ea typeface="Times New Roman" charset="0"/>
                <a:cs typeface="Times New Roman" charset="0"/>
              </a:rPr>
              <a:t>14-bit </a:t>
            </a:r>
            <a:r>
              <a:rPr lang="hu-HU" altLang="zh-CN" sz="2800" dirty="0" smtClean="0">
                <a:solidFill>
                  <a:prstClr val="black"/>
                </a:solidFill>
                <a:latin typeface="Times New Roman" charset="0"/>
                <a:ea typeface="Times New Roman" charset="0"/>
                <a:cs typeface="Times New Roman" charset="0"/>
              </a:rPr>
              <a:t>DAC AD9767</a:t>
            </a:r>
            <a:endParaRPr lang="hu-HU" altLang="zh-CN" sz="2800" dirty="0">
              <a:solidFill>
                <a:prstClr val="black"/>
              </a:solidFill>
              <a:latin typeface="Times New Roman" charset="0"/>
              <a:ea typeface="Times New Roman" charset="0"/>
              <a:cs typeface="Times New Roman" charset="0"/>
            </a:endParaRPr>
          </a:p>
          <a:p>
            <a:pPr marL="800100" lvl="1" indent="-342900">
              <a:buClr>
                <a:prstClr val="black"/>
              </a:buClr>
              <a:buFont typeface="Wingdings" charset="2"/>
              <a:buChar char="Ø"/>
            </a:pPr>
            <a:endParaRPr lang="en-US" altLang="zh-CN" sz="2800" dirty="0">
              <a:solidFill>
                <a:prstClr val="black"/>
              </a:solidFill>
              <a:latin typeface="Times New Roman" charset="0"/>
              <a:ea typeface="Times New Roman" charset="0"/>
              <a:cs typeface="Times New Roman" charset="0"/>
            </a:endParaRPr>
          </a:p>
          <a:p>
            <a:pPr marL="342900" indent="-342900">
              <a:buFont typeface="Wingdings" charset="2"/>
              <a:buChar char="l"/>
            </a:pPr>
            <a:endParaRPr lang="en-US" altLang="zh-CN" sz="2800" dirty="0">
              <a:solidFill>
                <a:prstClr val="black"/>
              </a:solidFill>
              <a:latin typeface="Times New Roman" charset="0"/>
              <a:ea typeface="Times New Roman" charset="0"/>
              <a:cs typeface="Times New Roman" charset="0"/>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06" y="4011761"/>
            <a:ext cx="3528536" cy="2491677"/>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574" y="4127194"/>
            <a:ext cx="2758016" cy="235361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245" y="4180565"/>
            <a:ext cx="3236926" cy="2293978"/>
          </a:xfrm>
          <a:prstGeom prst="rect">
            <a:avLst/>
          </a:prstGeom>
        </p:spPr>
      </p:pic>
      <p:sp>
        <p:nvSpPr>
          <p:cNvPr id="20" name="矩形 19"/>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幻灯片编号占位符 1"/>
          <p:cNvSpPr>
            <a:spLocks noGrp="1"/>
          </p:cNvSpPr>
          <p:nvPr>
            <p:ph type="sldNum" sz="quarter" idx="12"/>
          </p:nvPr>
        </p:nvSpPr>
        <p:spPr>
          <a:xfrm>
            <a:off x="8628469" y="6236111"/>
            <a:ext cx="2743200" cy="365125"/>
          </a:xfrm>
        </p:spPr>
        <p:txBody>
          <a:bodyPr/>
          <a:lstStyle/>
          <a:p>
            <a:r>
              <a:rPr kumimoji="1" lang="en-US" altLang="zh-CN" dirty="0" smtClean="0"/>
              <a:t>19</a:t>
            </a:r>
            <a:endParaRPr kumimoji="1" lang="zh-CN" altLang="en-US" dirty="0"/>
          </a:p>
        </p:txBody>
      </p:sp>
    </p:spTree>
    <p:extLst>
      <p:ext uri="{BB962C8B-B14F-4D97-AF65-F5344CB8AC3E}">
        <p14:creationId xmlns:p14="http://schemas.microsoft.com/office/powerpoint/2010/main" val="680526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264848" y="-53867"/>
            <a:ext cx="10644654"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sym typeface="+mn-ea"/>
              </a:rPr>
              <a:t>Internet of Things</a:t>
            </a:r>
          </a:p>
        </p:txBody>
      </p:sp>
      <p:grpSp>
        <p:nvGrpSpPr>
          <p:cNvPr id="3" name="组 2"/>
          <p:cNvGrpSpPr/>
          <p:nvPr/>
        </p:nvGrpSpPr>
        <p:grpSpPr>
          <a:xfrm>
            <a:off x="635" y="967280"/>
            <a:ext cx="12209145" cy="5372777"/>
            <a:chOff x="635" y="967280"/>
            <a:chExt cx="12209145" cy="5372777"/>
          </a:xfrm>
        </p:grpSpPr>
        <p:pic>
          <p:nvPicPr>
            <p:cNvPr id="73" name="图片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1187781"/>
              <a:ext cx="4011977" cy="2503113"/>
            </a:xfrm>
            <a:prstGeom prst="rect">
              <a:avLst/>
            </a:prstGeom>
          </p:spPr>
        </p:pic>
        <p:sp>
          <p:nvSpPr>
            <p:cNvPr id="117" name="文本框 116"/>
            <p:cNvSpPr txBox="1"/>
            <p:nvPr/>
          </p:nvSpPr>
          <p:spPr>
            <a:xfrm>
              <a:off x="13145" y="3231078"/>
              <a:ext cx="3999467"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smtClean="0">
                  <a:solidFill>
                    <a:prstClr val="white"/>
                  </a:solidFill>
                </a:rPr>
                <a:t>Agricultural </a:t>
              </a:r>
              <a:r>
                <a:rPr lang="en-US" altLang="zh-CN" sz="2400" dirty="0">
                  <a:solidFill>
                    <a:prstClr val="white"/>
                  </a:solidFill>
                </a:rPr>
                <a:t>monitoring</a:t>
              </a:r>
              <a:endParaRPr lang="zh-CN" altLang="en-US" sz="2400" dirty="0">
                <a:solidFill>
                  <a:prstClr val="white"/>
                </a:solidFill>
              </a:endParaRPr>
            </a:p>
          </p:txBody>
        </p:sp>
        <p:grpSp>
          <p:nvGrpSpPr>
            <p:cNvPr id="30" name="组合 61"/>
            <p:cNvGrpSpPr/>
            <p:nvPr/>
          </p:nvGrpSpPr>
          <p:grpSpPr>
            <a:xfrm>
              <a:off x="4046826" y="1185114"/>
              <a:ext cx="4146142" cy="2635527"/>
              <a:chOff x="6097" y="3281"/>
              <a:chExt cx="5852" cy="3821"/>
            </a:xfrm>
          </p:grpSpPr>
          <p:pic>
            <p:nvPicPr>
              <p:cNvPr id="36" name="图片 35"/>
              <p:cNvPicPr>
                <a:picLocks noChangeAspect="1"/>
              </p:cNvPicPr>
              <p:nvPr/>
            </p:nvPicPr>
            <p:blipFill>
              <a:blip r:embed="rId4"/>
              <a:srcRect b="5907"/>
              <a:stretch>
                <a:fillRect/>
              </a:stretch>
            </p:blipFill>
            <p:spPr>
              <a:xfrm>
                <a:off x="6097" y="3281"/>
                <a:ext cx="5852" cy="3821"/>
              </a:xfrm>
              <a:prstGeom prst="rect">
                <a:avLst/>
              </a:prstGeom>
            </p:spPr>
          </p:pic>
          <p:pic>
            <p:nvPicPr>
              <p:cNvPr id="37" name="图片 36"/>
              <p:cNvPicPr>
                <a:picLocks noChangeAspect="1"/>
              </p:cNvPicPr>
              <p:nvPr/>
            </p:nvPicPr>
            <p:blipFill>
              <a:blip r:embed="rId5"/>
              <a:stretch>
                <a:fillRect/>
              </a:stretch>
            </p:blipFill>
            <p:spPr>
              <a:xfrm>
                <a:off x="6742" y="3850"/>
                <a:ext cx="810" cy="810"/>
              </a:xfrm>
              <a:prstGeom prst="rect">
                <a:avLst/>
              </a:prstGeom>
            </p:spPr>
          </p:pic>
          <p:pic>
            <p:nvPicPr>
              <p:cNvPr id="38" name="Picture 10" descr="page2image637240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4" y="4266"/>
                <a:ext cx="426" cy="30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65"/>
              <p:cNvGrpSpPr/>
              <p:nvPr/>
            </p:nvGrpSpPr>
            <p:grpSpPr>
              <a:xfrm>
                <a:off x="7737" y="4020"/>
                <a:ext cx="1647" cy="510"/>
                <a:chOff x="5816600" y="5401489"/>
                <a:chExt cx="1045845" cy="323956"/>
              </a:xfrm>
            </p:grpSpPr>
            <p:sp>
              <p:nvSpPr>
                <p:cNvPr id="45" name="文本框 44"/>
                <p:cNvSpPr txBox="1"/>
                <p:nvPr/>
              </p:nvSpPr>
              <p:spPr>
                <a:xfrm>
                  <a:off x="6303645" y="5470489"/>
                  <a:ext cx="558800" cy="254956"/>
                </a:xfrm>
                <a:prstGeom prst="rect">
                  <a:avLst/>
                </a:prstGeom>
                <a:noFill/>
              </p:spPr>
              <p:txBody>
                <a:bodyPr wrap="square" rtlCol="0">
                  <a:spAutoFit/>
                </a:bodyPr>
                <a:lstStyle/>
                <a:p>
                  <a:r>
                    <a:rPr kumimoji="1" lang="en-US" altLang="zh-CN" sz="1200" dirty="0" smtClean="0"/>
                    <a:t>Tag</a:t>
                  </a:r>
                  <a:endParaRPr kumimoji="1" lang="zh-CN" altLang="en-US" sz="1200" dirty="0"/>
                </a:p>
              </p:txBody>
            </p:sp>
            <p:pic>
              <p:nvPicPr>
                <p:cNvPr id="46" name="图片 45"/>
                <p:cNvPicPr>
                  <a:picLocks noChangeAspect="1"/>
                </p:cNvPicPr>
                <p:nvPr/>
              </p:nvPicPr>
              <p:blipFill>
                <a:blip r:embed="rId7"/>
                <a:stretch>
                  <a:fillRect/>
                </a:stretch>
              </p:blipFill>
              <p:spPr>
                <a:xfrm>
                  <a:off x="5816600" y="5401489"/>
                  <a:ext cx="558800" cy="190500"/>
                </a:xfrm>
                <a:prstGeom prst="rect">
                  <a:avLst/>
                </a:prstGeom>
              </p:spPr>
            </p:pic>
          </p:grpSp>
          <p:cxnSp>
            <p:nvCxnSpPr>
              <p:cNvPr id="40" name="直线箭头连接符 81"/>
              <p:cNvCxnSpPr/>
              <p:nvPr/>
            </p:nvCxnSpPr>
            <p:spPr>
              <a:xfrm>
                <a:off x="7569" y="4418"/>
                <a:ext cx="420" cy="0"/>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直线箭头连接符 67"/>
              <p:cNvCxnSpPr/>
              <p:nvPr/>
            </p:nvCxnSpPr>
            <p:spPr>
              <a:xfrm flipV="1">
                <a:off x="7605" y="3570"/>
                <a:ext cx="408" cy="472"/>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线箭头连接符 68"/>
              <p:cNvCxnSpPr/>
              <p:nvPr/>
            </p:nvCxnSpPr>
            <p:spPr>
              <a:xfrm flipH="1" flipV="1">
                <a:off x="8504" y="3591"/>
                <a:ext cx="388" cy="642"/>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7916" y="3842"/>
                <a:ext cx="521" cy="207"/>
              </a:xfrm>
              <a:prstGeom prst="rect">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4" descr="page2image637194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89" y="3282"/>
                <a:ext cx="540" cy="680"/>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文本框 117"/>
            <p:cNvSpPr txBox="1"/>
            <p:nvPr/>
          </p:nvSpPr>
          <p:spPr>
            <a:xfrm>
              <a:off x="4121956" y="3221304"/>
              <a:ext cx="3989370"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smtClean="0">
                  <a:solidFill>
                    <a:prstClr val="white"/>
                  </a:solidFill>
                </a:rPr>
                <a:t>Smart </a:t>
              </a:r>
              <a:r>
                <a:rPr lang="en-US" altLang="zh-CN" sz="2400" dirty="0">
                  <a:solidFill>
                    <a:prstClr val="white"/>
                  </a:solidFill>
                </a:rPr>
                <a:t>city</a:t>
              </a:r>
              <a:endParaRPr lang="zh-CN" altLang="en-US" sz="2400" dirty="0">
                <a:solidFill>
                  <a:prstClr val="white"/>
                </a:solidFill>
              </a:endParaRPr>
            </a:p>
          </p:txBody>
        </p:sp>
        <p:grpSp>
          <p:nvGrpSpPr>
            <p:cNvPr id="47" name="组合 73"/>
            <p:cNvGrpSpPr/>
            <p:nvPr/>
          </p:nvGrpSpPr>
          <p:grpSpPr>
            <a:xfrm>
              <a:off x="8209749" y="967280"/>
              <a:ext cx="4000031" cy="2765503"/>
              <a:chOff x="12296" y="3400"/>
              <a:chExt cx="5436" cy="3588"/>
            </a:xfrm>
          </p:grpSpPr>
          <p:pic>
            <p:nvPicPr>
              <p:cNvPr id="48" name="图片 47"/>
              <p:cNvPicPr>
                <a:picLocks noChangeAspect="1"/>
              </p:cNvPicPr>
              <p:nvPr/>
            </p:nvPicPr>
            <p:blipFill>
              <a:blip r:embed="rId9"/>
              <a:stretch>
                <a:fillRect/>
              </a:stretch>
            </p:blipFill>
            <p:spPr>
              <a:xfrm>
                <a:off x="14540" y="3400"/>
                <a:ext cx="3162" cy="2246"/>
              </a:xfrm>
              <a:prstGeom prst="rect">
                <a:avLst/>
              </a:prstGeom>
            </p:spPr>
          </p:pic>
          <p:pic>
            <p:nvPicPr>
              <p:cNvPr id="49" name="图片 48"/>
              <p:cNvPicPr>
                <a:picLocks noChangeAspect="1"/>
              </p:cNvPicPr>
              <p:nvPr/>
            </p:nvPicPr>
            <p:blipFill>
              <a:blip r:embed="rId10"/>
              <a:stretch>
                <a:fillRect/>
              </a:stretch>
            </p:blipFill>
            <p:spPr>
              <a:xfrm>
                <a:off x="12349" y="3400"/>
                <a:ext cx="2190" cy="3467"/>
              </a:xfrm>
              <a:prstGeom prst="rect">
                <a:avLst/>
              </a:prstGeom>
            </p:spPr>
          </p:pic>
          <p:pic>
            <p:nvPicPr>
              <p:cNvPr id="50" name="图片 49"/>
              <p:cNvPicPr>
                <a:picLocks noChangeAspect="1"/>
              </p:cNvPicPr>
              <p:nvPr/>
            </p:nvPicPr>
            <p:blipFill>
              <a:blip r:embed="rId11"/>
              <a:stretch>
                <a:fillRect/>
              </a:stretch>
            </p:blipFill>
            <p:spPr>
              <a:xfrm>
                <a:off x="14540" y="5465"/>
                <a:ext cx="3192" cy="1489"/>
              </a:xfrm>
              <a:prstGeom prst="rect">
                <a:avLst/>
              </a:prstGeom>
              <a:ln w="38100">
                <a:solidFill>
                  <a:schemeClr val="bg1"/>
                </a:solidFill>
              </a:ln>
            </p:spPr>
          </p:pic>
          <p:sp>
            <p:nvSpPr>
              <p:cNvPr id="56" name="矩形 55"/>
              <p:cNvSpPr/>
              <p:nvPr/>
            </p:nvSpPr>
            <p:spPr>
              <a:xfrm>
                <a:off x="12349" y="5562"/>
                <a:ext cx="2141" cy="1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7" name="Picture 4" descr="page2image637194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96" y="5983"/>
                <a:ext cx="706" cy="890"/>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线箭头连接符 105"/>
              <p:cNvCxnSpPr/>
              <p:nvPr/>
            </p:nvCxnSpPr>
            <p:spPr>
              <a:xfrm flipH="1">
                <a:off x="12711" y="5027"/>
                <a:ext cx="291" cy="923"/>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线箭头连接符 39"/>
              <p:cNvCxnSpPr/>
              <p:nvPr/>
            </p:nvCxnSpPr>
            <p:spPr>
              <a:xfrm flipV="1">
                <a:off x="12596" y="5027"/>
                <a:ext cx="283" cy="855"/>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直线箭头连接符 39"/>
              <p:cNvCxnSpPr/>
              <p:nvPr/>
            </p:nvCxnSpPr>
            <p:spPr>
              <a:xfrm flipV="1">
                <a:off x="13178" y="5223"/>
                <a:ext cx="1944" cy="974"/>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直线箭头连接符 105"/>
              <p:cNvCxnSpPr/>
              <p:nvPr/>
            </p:nvCxnSpPr>
            <p:spPr>
              <a:xfrm flipH="1">
                <a:off x="13046" y="5116"/>
                <a:ext cx="1728" cy="916"/>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直线箭头连接符 39"/>
              <p:cNvCxnSpPr/>
              <p:nvPr/>
            </p:nvCxnSpPr>
            <p:spPr>
              <a:xfrm flipV="1">
                <a:off x="13134" y="6592"/>
                <a:ext cx="1690" cy="21"/>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直线箭头连接符 105"/>
              <p:cNvCxnSpPr/>
              <p:nvPr/>
            </p:nvCxnSpPr>
            <p:spPr>
              <a:xfrm flipH="1">
                <a:off x="13178" y="6388"/>
                <a:ext cx="1498" cy="6"/>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4" name="图片 63"/>
              <p:cNvPicPr>
                <a:picLocks noChangeAspect="1"/>
              </p:cNvPicPr>
              <p:nvPr/>
            </p:nvPicPr>
            <p:blipFill>
              <a:blip r:embed="rId7"/>
              <a:stretch>
                <a:fillRect/>
              </a:stretch>
            </p:blipFill>
            <p:spPr>
              <a:xfrm>
                <a:off x="14676" y="4307"/>
                <a:ext cx="544" cy="185"/>
              </a:xfrm>
              <a:prstGeom prst="rect">
                <a:avLst/>
              </a:prstGeom>
              <a:ln w="15875">
                <a:solidFill>
                  <a:srgbClr val="C00000"/>
                </a:solidFill>
              </a:ln>
            </p:spPr>
          </p:pic>
          <p:pic>
            <p:nvPicPr>
              <p:cNvPr id="65" name="图片 64"/>
              <p:cNvPicPr>
                <a:picLocks noChangeAspect="1"/>
              </p:cNvPicPr>
              <p:nvPr/>
            </p:nvPicPr>
            <p:blipFill>
              <a:blip r:embed="rId7"/>
              <a:stretch>
                <a:fillRect/>
              </a:stretch>
            </p:blipFill>
            <p:spPr>
              <a:xfrm>
                <a:off x="15613" y="5116"/>
                <a:ext cx="544" cy="185"/>
              </a:xfrm>
              <a:prstGeom prst="rect">
                <a:avLst/>
              </a:prstGeom>
              <a:ln w="15875">
                <a:solidFill>
                  <a:srgbClr val="C00000"/>
                </a:solidFill>
              </a:ln>
            </p:spPr>
          </p:pic>
          <p:pic>
            <p:nvPicPr>
              <p:cNvPr id="66" name="图片 65"/>
              <p:cNvPicPr>
                <a:picLocks noChangeAspect="1"/>
              </p:cNvPicPr>
              <p:nvPr/>
            </p:nvPicPr>
            <p:blipFill>
              <a:blip r:embed="rId7"/>
              <a:stretch>
                <a:fillRect/>
              </a:stretch>
            </p:blipFill>
            <p:spPr>
              <a:xfrm>
                <a:off x="17061" y="4098"/>
                <a:ext cx="544" cy="185"/>
              </a:xfrm>
              <a:prstGeom prst="rect">
                <a:avLst/>
              </a:prstGeom>
              <a:ln w="15875">
                <a:solidFill>
                  <a:srgbClr val="C00000"/>
                </a:solidFill>
              </a:ln>
            </p:spPr>
          </p:pic>
          <p:pic>
            <p:nvPicPr>
              <p:cNvPr id="67" name="图片 66"/>
              <p:cNvPicPr>
                <a:picLocks noChangeAspect="1"/>
              </p:cNvPicPr>
              <p:nvPr/>
            </p:nvPicPr>
            <p:blipFill>
              <a:blip r:embed="rId7"/>
              <a:stretch>
                <a:fillRect/>
              </a:stretch>
            </p:blipFill>
            <p:spPr>
              <a:xfrm>
                <a:off x="16557" y="4431"/>
                <a:ext cx="544" cy="185"/>
              </a:xfrm>
              <a:prstGeom prst="rect">
                <a:avLst/>
              </a:prstGeom>
              <a:ln w="15875">
                <a:solidFill>
                  <a:srgbClr val="C00000"/>
                </a:solidFill>
              </a:ln>
            </p:spPr>
          </p:pic>
          <p:sp>
            <p:nvSpPr>
              <p:cNvPr id="68" name="文本框 67"/>
              <p:cNvSpPr txBox="1"/>
              <p:nvPr/>
            </p:nvSpPr>
            <p:spPr>
              <a:xfrm>
                <a:off x="16725" y="4680"/>
                <a:ext cx="880" cy="359"/>
              </a:xfrm>
              <a:prstGeom prst="rect">
                <a:avLst/>
              </a:prstGeom>
              <a:noFill/>
            </p:spPr>
            <p:txBody>
              <a:bodyPr wrap="square" rtlCol="0">
                <a:spAutoFit/>
              </a:bodyPr>
              <a:lstStyle/>
              <a:p>
                <a:endParaRPr kumimoji="1" lang="zh-CN" altLang="en-US" sz="1200" dirty="0"/>
              </a:p>
            </p:txBody>
          </p:sp>
          <p:sp>
            <p:nvSpPr>
              <p:cNvPr id="69" name="矩形 68"/>
              <p:cNvSpPr/>
              <p:nvPr/>
            </p:nvSpPr>
            <p:spPr>
              <a:xfrm>
                <a:off x="14608" y="6004"/>
                <a:ext cx="909" cy="725"/>
              </a:xfrm>
              <a:prstGeom prst="rect">
                <a:avLst/>
              </a:prstGeom>
              <a:solidFill>
                <a:schemeClr val="bg1"/>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p:cNvPicPr>
                <a:picLocks noChangeAspect="1"/>
              </p:cNvPicPr>
              <p:nvPr/>
            </p:nvPicPr>
            <p:blipFill>
              <a:blip r:embed="rId5"/>
              <a:stretch>
                <a:fillRect/>
              </a:stretch>
            </p:blipFill>
            <p:spPr>
              <a:xfrm>
                <a:off x="14774" y="6072"/>
                <a:ext cx="638" cy="638"/>
              </a:xfrm>
              <a:prstGeom prst="rect">
                <a:avLst/>
              </a:prstGeom>
            </p:spPr>
          </p:pic>
          <p:pic>
            <p:nvPicPr>
              <p:cNvPr id="72" name="图片 71"/>
              <p:cNvPicPr>
                <a:picLocks noChangeAspect="1"/>
              </p:cNvPicPr>
              <p:nvPr/>
            </p:nvPicPr>
            <p:blipFill>
              <a:blip r:embed="rId7"/>
              <a:stretch>
                <a:fillRect/>
              </a:stretch>
            </p:blipFill>
            <p:spPr>
              <a:xfrm>
                <a:off x="12634" y="4492"/>
                <a:ext cx="544" cy="185"/>
              </a:xfrm>
              <a:prstGeom prst="rect">
                <a:avLst/>
              </a:prstGeom>
              <a:ln w="15875">
                <a:solidFill>
                  <a:srgbClr val="C00000"/>
                </a:solidFill>
              </a:ln>
            </p:spPr>
          </p:pic>
        </p:grpSp>
        <p:sp>
          <p:nvSpPr>
            <p:cNvPr id="119" name="文本框 118"/>
            <p:cNvSpPr txBox="1"/>
            <p:nvPr/>
          </p:nvSpPr>
          <p:spPr>
            <a:xfrm>
              <a:off x="8192968" y="3235593"/>
              <a:ext cx="3997824"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smtClean="0">
                  <a:solidFill>
                    <a:prstClr val="white"/>
                  </a:solidFill>
                </a:rPr>
                <a:t>Health </a:t>
              </a:r>
              <a:r>
                <a:rPr lang="en-US" altLang="zh-CN" sz="2400" dirty="0">
                  <a:solidFill>
                    <a:prstClr val="white"/>
                  </a:solidFill>
                </a:rPr>
                <a:t>protection</a:t>
              </a:r>
              <a:endParaRPr lang="zh-CN" altLang="en-US" sz="2400" dirty="0">
                <a:solidFill>
                  <a:prstClr val="white"/>
                </a:solidFill>
              </a:endParaRPr>
            </a:p>
          </p:txBody>
        </p:sp>
        <p:pic>
          <p:nvPicPr>
            <p:cNvPr id="74" name="图片 73"/>
            <p:cNvPicPr>
              <a:picLocks noChangeAspect="1"/>
            </p:cNvPicPr>
            <p:nvPr/>
          </p:nvPicPr>
          <p:blipFill>
            <a:blip r:embed="rId12"/>
            <a:stretch>
              <a:fillRect/>
            </a:stretch>
          </p:blipFill>
          <p:spPr>
            <a:xfrm>
              <a:off x="13145" y="3769803"/>
              <a:ext cx="4041735" cy="2570254"/>
            </a:xfrm>
            <a:prstGeom prst="rect">
              <a:avLst/>
            </a:prstGeom>
          </p:spPr>
        </p:pic>
        <p:sp>
          <p:nvSpPr>
            <p:cNvPr id="75" name="矩形 74"/>
            <p:cNvSpPr/>
            <p:nvPr/>
          </p:nvSpPr>
          <p:spPr>
            <a:xfrm>
              <a:off x="2771684" y="3732783"/>
              <a:ext cx="1502103" cy="1097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6" name="Picture 4" descr="page2image637194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3346" y="3820641"/>
              <a:ext cx="495322" cy="685102"/>
            </a:xfrm>
            <a:prstGeom prst="rect">
              <a:avLst/>
            </a:prstGeom>
            <a:noFill/>
            <a:extLst>
              <a:ext uri="{909E8E84-426E-40DD-AFC4-6F175D3DCCD1}">
                <a14:hiddenFill xmlns:a14="http://schemas.microsoft.com/office/drawing/2010/main">
                  <a:solidFill>
                    <a:srgbClr val="FFFFFF"/>
                  </a:solidFill>
                </a14:hiddenFill>
              </a:ext>
            </a:extLst>
          </p:spPr>
        </p:pic>
        <p:sp>
          <p:nvSpPr>
            <p:cNvPr id="77" name="椭圆 76"/>
            <p:cNvSpPr/>
            <p:nvPr/>
          </p:nvSpPr>
          <p:spPr>
            <a:xfrm>
              <a:off x="497853" y="4269984"/>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78" name="椭圆 77"/>
            <p:cNvSpPr/>
            <p:nvPr/>
          </p:nvSpPr>
          <p:spPr>
            <a:xfrm>
              <a:off x="375294" y="5716119"/>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79" name="椭圆 78"/>
            <p:cNvSpPr/>
            <p:nvPr/>
          </p:nvSpPr>
          <p:spPr>
            <a:xfrm>
              <a:off x="1276638" y="4628571"/>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80" name="椭圆 79"/>
            <p:cNvSpPr/>
            <p:nvPr/>
          </p:nvSpPr>
          <p:spPr>
            <a:xfrm>
              <a:off x="3665855" y="5141043"/>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cxnSp>
          <p:nvCxnSpPr>
            <p:cNvPr id="81" name="直线箭头连接符 105"/>
            <p:cNvCxnSpPr/>
            <p:nvPr/>
          </p:nvCxnSpPr>
          <p:spPr>
            <a:xfrm flipV="1">
              <a:off x="660298" y="4094334"/>
              <a:ext cx="2503048" cy="284891"/>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直线箭头连接符 105"/>
            <p:cNvCxnSpPr/>
            <p:nvPr/>
          </p:nvCxnSpPr>
          <p:spPr>
            <a:xfrm flipV="1">
              <a:off x="1369305" y="4283096"/>
              <a:ext cx="1794040" cy="448245"/>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直线箭头连接符 105"/>
            <p:cNvCxnSpPr/>
            <p:nvPr/>
          </p:nvCxnSpPr>
          <p:spPr>
            <a:xfrm flipV="1">
              <a:off x="542828" y="4404345"/>
              <a:ext cx="2726667" cy="1371561"/>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直线箭头连接符 105"/>
            <p:cNvCxnSpPr/>
            <p:nvPr/>
          </p:nvCxnSpPr>
          <p:spPr>
            <a:xfrm flipH="1" flipV="1">
              <a:off x="3411007" y="4505743"/>
              <a:ext cx="254848" cy="631380"/>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直线箭头连接符 39"/>
            <p:cNvCxnSpPr/>
            <p:nvPr/>
          </p:nvCxnSpPr>
          <p:spPr>
            <a:xfrm>
              <a:off x="3528604" y="4510027"/>
              <a:ext cx="227686" cy="580099"/>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直线箭头连接符 39"/>
            <p:cNvCxnSpPr/>
            <p:nvPr/>
          </p:nvCxnSpPr>
          <p:spPr>
            <a:xfrm flipH="1">
              <a:off x="569503" y="4496418"/>
              <a:ext cx="2724227" cy="1400195"/>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直线箭头连接符 39"/>
            <p:cNvCxnSpPr/>
            <p:nvPr/>
          </p:nvCxnSpPr>
          <p:spPr>
            <a:xfrm flipH="1">
              <a:off x="1516272" y="4349631"/>
              <a:ext cx="1660184" cy="444512"/>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直线箭头连接符 39"/>
            <p:cNvCxnSpPr/>
            <p:nvPr/>
          </p:nvCxnSpPr>
          <p:spPr>
            <a:xfrm flipH="1">
              <a:off x="678725" y="3974847"/>
              <a:ext cx="2460386" cy="280480"/>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0" name="文本框 119"/>
            <p:cNvSpPr txBox="1"/>
            <p:nvPr/>
          </p:nvSpPr>
          <p:spPr>
            <a:xfrm>
              <a:off x="34991" y="5878389"/>
              <a:ext cx="4019889" cy="461666"/>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pl-PL" altLang="zh-CN" sz="2400" dirty="0" err="1" smtClean="0"/>
                <a:t>Intelligent</a:t>
              </a:r>
              <a:r>
                <a:rPr lang="pl-PL" altLang="zh-CN" sz="2400" dirty="0" smtClean="0"/>
                <a:t> </a:t>
              </a:r>
              <a:r>
                <a:rPr lang="pl-PL" altLang="zh-CN" sz="2400" dirty="0" err="1"/>
                <a:t>manufacturing</a:t>
              </a:r>
              <a:endParaRPr lang="zh-CN" altLang="en-US" sz="2400" dirty="0">
                <a:solidFill>
                  <a:prstClr val="white"/>
                </a:solidFill>
              </a:endParaRPr>
            </a:p>
          </p:txBody>
        </p:sp>
        <p:pic>
          <p:nvPicPr>
            <p:cNvPr id="89" name="图片 88"/>
            <p:cNvPicPr>
              <a:picLocks noChangeAspect="1"/>
            </p:cNvPicPr>
            <p:nvPr/>
          </p:nvPicPr>
          <p:blipFill>
            <a:blip r:embed="rId13"/>
            <a:stretch>
              <a:fillRect/>
            </a:stretch>
          </p:blipFill>
          <p:spPr>
            <a:xfrm>
              <a:off x="4128415" y="3778438"/>
              <a:ext cx="4012872" cy="2561617"/>
            </a:xfrm>
            <a:prstGeom prst="rect">
              <a:avLst/>
            </a:prstGeom>
          </p:spPr>
        </p:pic>
        <p:sp>
          <p:nvSpPr>
            <p:cNvPr id="91" name="任意形状 90"/>
            <p:cNvSpPr/>
            <p:nvPr/>
          </p:nvSpPr>
          <p:spPr>
            <a:xfrm>
              <a:off x="5920114" y="4002956"/>
              <a:ext cx="355214" cy="96052"/>
            </a:xfrm>
            <a:custGeom>
              <a:avLst/>
              <a:gdLst>
                <a:gd name="connsiteX0" fmla="*/ 0 w 308610"/>
                <a:gd name="connsiteY0" fmla="*/ 80010 h 80010"/>
                <a:gd name="connsiteX1" fmla="*/ 160020 w 308610"/>
                <a:gd name="connsiteY1" fmla="*/ 22860 h 80010"/>
                <a:gd name="connsiteX2" fmla="*/ 308610 w 308610"/>
                <a:gd name="connsiteY2" fmla="*/ 0 h 80010"/>
              </a:gdLst>
              <a:ahLst/>
              <a:cxnLst>
                <a:cxn ang="0">
                  <a:pos x="connsiteX0" y="connsiteY0"/>
                </a:cxn>
                <a:cxn ang="0">
                  <a:pos x="connsiteX1" y="connsiteY1"/>
                </a:cxn>
                <a:cxn ang="0">
                  <a:pos x="connsiteX2" y="connsiteY2"/>
                </a:cxn>
              </a:cxnLst>
              <a:rect l="l" t="t" r="r" b="b"/>
              <a:pathLst>
                <a:path w="308610" h="80010">
                  <a:moveTo>
                    <a:pt x="0" y="80010"/>
                  </a:moveTo>
                  <a:cubicBezTo>
                    <a:pt x="54292" y="58102"/>
                    <a:pt x="108585" y="36195"/>
                    <a:pt x="160020" y="22860"/>
                  </a:cubicBezTo>
                  <a:cubicBezTo>
                    <a:pt x="211455" y="9525"/>
                    <a:pt x="308610" y="0"/>
                    <a:pt x="308610" y="0"/>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任意形状 91"/>
            <p:cNvSpPr/>
            <p:nvPr/>
          </p:nvSpPr>
          <p:spPr>
            <a:xfrm>
              <a:off x="6466987" y="3871194"/>
              <a:ext cx="440626" cy="85273"/>
            </a:xfrm>
            <a:custGeom>
              <a:avLst/>
              <a:gdLst>
                <a:gd name="connsiteX0" fmla="*/ 0 w 308610"/>
                <a:gd name="connsiteY0" fmla="*/ 80010 h 80010"/>
                <a:gd name="connsiteX1" fmla="*/ 160020 w 308610"/>
                <a:gd name="connsiteY1" fmla="*/ 22860 h 80010"/>
                <a:gd name="connsiteX2" fmla="*/ 308610 w 308610"/>
                <a:gd name="connsiteY2" fmla="*/ 0 h 80010"/>
              </a:gdLst>
              <a:ahLst/>
              <a:cxnLst>
                <a:cxn ang="0">
                  <a:pos x="connsiteX0" y="connsiteY0"/>
                </a:cxn>
                <a:cxn ang="0">
                  <a:pos x="connsiteX1" y="connsiteY1"/>
                </a:cxn>
                <a:cxn ang="0">
                  <a:pos x="connsiteX2" y="connsiteY2"/>
                </a:cxn>
              </a:cxnLst>
              <a:rect l="l" t="t" r="r" b="b"/>
              <a:pathLst>
                <a:path w="308610" h="80010">
                  <a:moveTo>
                    <a:pt x="0" y="80010"/>
                  </a:moveTo>
                  <a:cubicBezTo>
                    <a:pt x="54292" y="58102"/>
                    <a:pt x="108585" y="36195"/>
                    <a:pt x="160020" y="22860"/>
                  </a:cubicBezTo>
                  <a:cubicBezTo>
                    <a:pt x="211455" y="9525"/>
                    <a:pt x="308610" y="0"/>
                    <a:pt x="308610" y="0"/>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任意形状 92"/>
            <p:cNvSpPr/>
            <p:nvPr/>
          </p:nvSpPr>
          <p:spPr>
            <a:xfrm>
              <a:off x="7120008" y="3913317"/>
              <a:ext cx="351862" cy="414185"/>
            </a:xfrm>
            <a:custGeom>
              <a:avLst/>
              <a:gdLst>
                <a:gd name="connsiteX0" fmla="*/ 0 w 308610"/>
                <a:gd name="connsiteY0" fmla="*/ 80010 h 80010"/>
                <a:gd name="connsiteX1" fmla="*/ 160020 w 308610"/>
                <a:gd name="connsiteY1" fmla="*/ 22860 h 80010"/>
                <a:gd name="connsiteX2" fmla="*/ 308610 w 308610"/>
                <a:gd name="connsiteY2" fmla="*/ 0 h 80010"/>
                <a:gd name="connsiteX0" fmla="*/ 0 w 246441"/>
                <a:gd name="connsiteY0" fmla="*/ 78443 h 463790"/>
                <a:gd name="connsiteX1" fmla="*/ 160020 w 246441"/>
                <a:gd name="connsiteY1" fmla="*/ 21293 h 463790"/>
                <a:gd name="connsiteX2" fmla="*/ 246441 w 246441"/>
                <a:gd name="connsiteY2" fmla="*/ 463790 h 463790"/>
                <a:gd name="connsiteX0" fmla="*/ 0 w 246441"/>
                <a:gd name="connsiteY0" fmla="*/ 3274 h 388621"/>
                <a:gd name="connsiteX1" fmla="*/ 186664 w 246441"/>
                <a:gd name="connsiteY1" fmla="*/ 138470 h 388621"/>
                <a:gd name="connsiteX2" fmla="*/ 246441 w 246441"/>
                <a:gd name="connsiteY2" fmla="*/ 388621 h 388621"/>
              </a:gdLst>
              <a:ahLst/>
              <a:cxnLst>
                <a:cxn ang="0">
                  <a:pos x="connsiteX0" y="connsiteY0"/>
                </a:cxn>
                <a:cxn ang="0">
                  <a:pos x="connsiteX1" y="connsiteY1"/>
                </a:cxn>
                <a:cxn ang="0">
                  <a:pos x="connsiteX2" y="connsiteY2"/>
                </a:cxn>
              </a:cxnLst>
              <a:rect l="l" t="t" r="r" b="b"/>
              <a:pathLst>
                <a:path w="246441" h="388621">
                  <a:moveTo>
                    <a:pt x="0" y="3274"/>
                  </a:moveTo>
                  <a:cubicBezTo>
                    <a:pt x="54292" y="-18634"/>
                    <a:pt x="145591" y="74246"/>
                    <a:pt x="186664" y="138470"/>
                  </a:cubicBezTo>
                  <a:cubicBezTo>
                    <a:pt x="227737" y="202694"/>
                    <a:pt x="246441" y="388621"/>
                    <a:pt x="246441" y="388621"/>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任意形状 93"/>
            <p:cNvSpPr/>
            <p:nvPr/>
          </p:nvSpPr>
          <p:spPr>
            <a:xfrm>
              <a:off x="7127380" y="4608174"/>
              <a:ext cx="276451" cy="339810"/>
            </a:xfrm>
            <a:custGeom>
              <a:avLst/>
              <a:gdLst>
                <a:gd name="connsiteX0" fmla="*/ 0 w 308610"/>
                <a:gd name="connsiteY0" fmla="*/ 80010 h 80010"/>
                <a:gd name="connsiteX1" fmla="*/ 160020 w 308610"/>
                <a:gd name="connsiteY1" fmla="*/ 22860 h 80010"/>
                <a:gd name="connsiteX2" fmla="*/ 308610 w 308610"/>
                <a:gd name="connsiteY2" fmla="*/ 0 h 80010"/>
                <a:gd name="connsiteX0" fmla="*/ 0 w 246441"/>
                <a:gd name="connsiteY0" fmla="*/ 78443 h 463790"/>
                <a:gd name="connsiteX1" fmla="*/ 160020 w 246441"/>
                <a:gd name="connsiteY1" fmla="*/ 21293 h 463790"/>
                <a:gd name="connsiteX2" fmla="*/ 246441 w 246441"/>
                <a:gd name="connsiteY2" fmla="*/ 463790 h 463790"/>
                <a:gd name="connsiteX0" fmla="*/ 0 w 246441"/>
                <a:gd name="connsiteY0" fmla="*/ 3274 h 388621"/>
                <a:gd name="connsiteX1" fmla="*/ 186664 w 246441"/>
                <a:gd name="connsiteY1" fmla="*/ 138470 h 388621"/>
                <a:gd name="connsiteX2" fmla="*/ 246441 w 246441"/>
                <a:gd name="connsiteY2" fmla="*/ 388621 h 388621"/>
                <a:gd name="connsiteX0" fmla="*/ 179864 w 370189"/>
                <a:gd name="connsiteY0" fmla="*/ 2982 h 320078"/>
                <a:gd name="connsiteX1" fmla="*/ 366528 w 370189"/>
                <a:gd name="connsiteY1" fmla="*/ 138178 h 320078"/>
                <a:gd name="connsiteX2" fmla="*/ 0 w 370189"/>
                <a:gd name="connsiteY2" fmla="*/ 320078 h 320078"/>
                <a:gd name="connsiteX0" fmla="*/ 179864 w 193624"/>
                <a:gd name="connsiteY0" fmla="*/ 1741 h 318837"/>
                <a:gd name="connsiteX1" fmla="*/ 82326 w 193624"/>
                <a:gd name="connsiteY1" fmla="*/ 223803 h 318837"/>
                <a:gd name="connsiteX2" fmla="*/ 0 w 193624"/>
                <a:gd name="connsiteY2" fmla="*/ 318837 h 318837"/>
              </a:gdLst>
              <a:ahLst/>
              <a:cxnLst>
                <a:cxn ang="0">
                  <a:pos x="connsiteX0" y="connsiteY0"/>
                </a:cxn>
                <a:cxn ang="0">
                  <a:pos x="connsiteX1" y="connsiteY1"/>
                </a:cxn>
                <a:cxn ang="0">
                  <a:pos x="connsiteX2" y="connsiteY2"/>
                </a:cxn>
              </a:cxnLst>
              <a:rect l="l" t="t" r="r" b="b"/>
              <a:pathLst>
                <a:path w="193624" h="318837">
                  <a:moveTo>
                    <a:pt x="179864" y="1741"/>
                  </a:moveTo>
                  <a:cubicBezTo>
                    <a:pt x="234156" y="-20167"/>
                    <a:pt x="112303" y="170954"/>
                    <a:pt x="82326" y="223803"/>
                  </a:cubicBezTo>
                  <a:cubicBezTo>
                    <a:pt x="52349" y="276652"/>
                    <a:pt x="0" y="318837"/>
                    <a:pt x="0" y="318837"/>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任意形状 94"/>
            <p:cNvSpPr/>
            <p:nvPr/>
          </p:nvSpPr>
          <p:spPr>
            <a:xfrm>
              <a:off x="6570609" y="5133477"/>
              <a:ext cx="376410" cy="301117"/>
            </a:xfrm>
            <a:custGeom>
              <a:avLst/>
              <a:gdLst>
                <a:gd name="connsiteX0" fmla="*/ 327025 w 327025"/>
                <a:gd name="connsiteY0" fmla="*/ 0 h 250825"/>
                <a:gd name="connsiteX1" fmla="*/ 158750 w 327025"/>
                <a:gd name="connsiteY1" fmla="*/ 158750 h 250825"/>
                <a:gd name="connsiteX2" fmla="*/ 0 w 327025"/>
                <a:gd name="connsiteY2" fmla="*/ 250825 h 250825"/>
              </a:gdLst>
              <a:ahLst/>
              <a:cxnLst>
                <a:cxn ang="0">
                  <a:pos x="connsiteX0" y="connsiteY0"/>
                </a:cxn>
                <a:cxn ang="0">
                  <a:pos x="connsiteX1" y="connsiteY1"/>
                </a:cxn>
                <a:cxn ang="0">
                  <a:pos x="connsiteX2" y="connsiteY2"/>
                </a:cxn>
              </a:cxnLst>
              <a:rect l="l" t="t" r="r" b="b"/>
              <a:pathLst>
                <a:path w="327025" h="250825">
                  <a:moveTo>
                    <a:pt x="327025" y="0"/>
                  </a:moveTo>
                  <a:cubicBezTo>
                    <a:pt x="270139" y="58473"/>
                    <a:pt x="213254" y="116946"/>
                    <a:pt x="158750" y="158750"/>
                  </a:cubicBezTo>
                  <a:cubicBezTo>
                    <a:pt x="104246" y="200554"/>
                    <a:pt x="0" y="250825"/>
                    <a:pt x="0" y="250825"/>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任意形状 95"/>
            <p:cNvSpPr/>
            <p:nvPr/>
          </p:nvSpPr>
          <p:spPr>
            <a:xfrm>
              <a:off x="6000512" y="5571811"/>
              <a:ext cx="365446" cy="179145"/>
            </a:xfrm>
            <a:custGeom>
              <a:avLst/>
              <a:gdLst>
                <a:gd name="connsiteX0" fmla="*/ 0 w 317500"/>
                <a:gd name="connsiteY0" fmla="*/ 149225 h 149225"/>
                <a:gd name="connsiteX1" fmla="*/ 161925 w 317500"/>
                <a:gd name="connsiteY1" fmla="*/ 85725 h 149225"/>
                <a:gd name="connsiteX2" fmla="*/ 317500 w 317500"/>
                <a:gd name="connsiteY2" fmla="*/ 0 h 149225"/>
              </a:gdLst>
              <a:ahLst/>
              <a:cxnLst>
                <a:cxn ang="0">
                  <a:pos x="connsiteX0" y="connsiteY0"/>
                </a:cxn>
                <a:cxn ang="0">
                  <a:pos x="connsiteX1" y="connsiteY1"/>
                </a:cxn>
                <a:cxn ang="0">
                  <a:pos x="connsiteX2" y="connsiteY2"/>
                </a:cxn>
              </a:cxnLst>
              <a:rect l="l" t="t" r="r" b="b"/>
              <a:pathLst>
                <a:path w="317500" h="149225">
                  <a:moveTo>
                    <a:pt x="0" y="149225"/>
                  </a:moveTo>
                  <a:cubicBezTo>
                    <a:pt x="54504" y="129910"/>
                    <a:pt x="109008" y="110596"/>
                    <a:pt x="161925" y="85725"/>
                  </a:cubicBezTo>
                  <a:cubicBezTo>
                    <a:pt x="214842" y="60854"/>
                    <a:pt x="317500" y="0"/>
                    <a:pt x="317500" y="0"/>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任意形状 96"/>
            <p:cNvSpPr/>
            <p:nvPr/>
          </p:nvSpPr>
          <p:spPr>
            <a:xfrm>
              <a:off x="5252856" y="5850370"/>
              <a:ext cx="518934" cy="133406"/>
            </a:xfrm>
            <a:custGeom>
              <a:avLst/>
              <a:gdLst>
                <a:gd name="connsiteX0" fmla="*/ 0 w 317500"/>
                <a:gd name="connsiteY0" fmla="*/ 149225 h 149225"/>
                <a:gd name="connsiteX1" fmla="*/ 161925 w 317500"/>
                <a:gd name="connsiteY1" fmla="*/ 85725 h 149225"/>
                <a:gd name="connsiteX2" fmla="*/ 317500 w 317500"/>
                <a:gd name="connsiteY2" fmla="*/ 0 h 149225"/>
                <a:gd name="connsiteX0" fmla="*/ 0 w 450850"/>
                <a:gd name="connsiteY0" fmla="*/ 111125 h 111125"/>
                <a:gd name="connsiteX1" fmla="*/ 161925 w 450850"/>
                <a:gd name="connsiteY1" fmla="*/ 47625 h 111125"/>
                <a:gd name="connsiteX2" fmla="*/ 450850 w 450850"/>
                <a:gd name="connsiteY2" fmla="*/ 0 h 111125"/>
                <a:gd name="connsiteX0" fmla="*/ 0 w 450850"/>
                <a:gd name="connsiteY0" fmla="*/ 111125 h 111125"/>
                <a:gd name="connsiteX1" fmla="*/ 203200 w 450850"/>
                <a:gd name="connsiteY1" fmla="*/ 85725 h 111125"/>
                <a:gd name="connsiteX2" fmla="*/ 450850 w 450850"/>
                <a:gd name="connsiteY2" fmla="*/ 0 h 111125"/>
                <a:gd name="connsiteX0" fmla="*/ 0 w 450850"/>
                <a:gd name="connsiteY0" fmla="*/ 111125 h 111125"/>
                <a:gd name="connsiteX1" fmla="*/ 193675 w 450850"/>
                <a:gd name="connsiteY1" fmla="*/ 73025 h 111125"/>
                <a:gd name="connsiteX2" fmla="*/ 450850 w 450850"/>
                <a:gd name="connsiteY2" fmla="*/ 0 h 111125"/>
              </a:gdLst>
              <a:ahLst/>
              <a:cxnLst>
                <a:cxn ang="0">
                  <a:pos x="connsiteX0" y="connsiteY0"/>
                </a:cxn>
                <a:cxn ang="0">
                  <a:pos x="connsiteX1" y="connsiteY1"/>
                </a:cxn>
                <a:cxn ang="0">
                  <a:pos x="connsiteX2" y="connsiteY2"/>
                </a:cxn>
              </a:cxnLst>
              <a:rect l="l" t="t" r="r" b="b"/>
              <a:pathLst>
                <a:path w="450850" h="111125">
                  <a:moveTo>
                    <a:pt x="0" y="111125"/>
                  </a:moveTo>
                  <a:cubicBezTo>
                    <a:pt x="54504" y="91810"/>
                    <a:pt x="118533" y="91546"/>
                    <a:pt x="193675" y="73025"/>
                  </a:cubicBezTo>
                  <a:cubicBezTo>
                    <a:pt x="268817" y="54504"/>
                    <a:pt x="450850" y="0"/>
                    <a:pt x="450850" y="0"/>
                  </a:cubicBezTo>
                </a:path>
              </a:pathLst>
            </a:custGeom>
            <a:noFill/>
            <a:ln w="381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任意形状 97"/>
            <p:cNvSpPr/>
            <p:nvPr/>
          </p:nvSpPr>
          <p:spPr>
            <a:xfrm>
              <a:off x="4418129" y="5773826"/>
              <a:ext cx="599332" cy="228696"/>
            </a:xfrm>
            <a:custGeom>
              <a:avLst/>
              <a:gdLst>
                <a:gd name="connsiteX0" fmla="*/ 520700 w 520700"/>
                <a:gd name="connsiteY0" fmla="*/ 190500 h 190500"/>
                <a:gd name="connsiteX1" fmla="*/ 203200 w 520700"/>
                <a:gd name="connsiteY1" fmla="*/ 158750 h 190500"/>
                <a:gd name="connsiteX2" fmla="*/ 0 w 520700"/>
                <a:gd name="connsiteY2" fmla="*/ 0 h 190500"/>
              </a:gdLst>
              <a:ahLst/>
              <a:cxnLst>
                <a:cxn ang="0">
                  <a:pos x="connsiteX0" y="connsiteY0"/>
                </a:cxn>
                <a:cxn ang="0">
                  <a:pos x="connsiteX1" y="connsiteY1"/>
                </a:cxn>
                <a:cxn ang="0">
                  <a:pos x="connsiteX2" y="connsiteY2"/>
                </a:cxn>
              </a:cxnLst>
              <a:rect l="l" t="t" r="r" b="b"/>
              <a:pathLst>
                <a:path w="520700" h="190500">
                  <a:moveTo>
                    <a:pt x="520700" y="190500"/>
                  </a:moveTo>
                  <a:cubicBezTo>
                    <a:pt x="405341" y="190500"/>
                    <a:pt x="289983" y="190500"/>
                    <a:pt x="203200" y="158750"/>
                  </a:cubicBezTo>
                  <a:cubicBezTo>
                    <a:pt x="116417" y="127000"/>
                    <a:pt x="0" y="0"/>
                    <a:pt x="0" y="0"/>
                  </a:cubicBezTo>
                </a:path>
              </a:pathLst>
            </a:custGeom>
            <a:noFill/>
            <a:ln w="3810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9" name="图片 9">
              <a:extLst>
                <a:ext uri="{FF2B5EF4-FFF2-40B4-BE49-F238E27FC236}">
                  <a16:creationId xmlns="" xmlns:a16="http://schemas.microsoft.com/office/drawing/2014/main" id="{9025BBEB-70A5-4586-9C2F-12D284B0C695}"/>
                </a:ext>
              </a:extLst>
            </p:cNvPr>
            <p:cNvPicPr>
              <a:picLocks noChangeAspect="1"/>
            </p:cNvPicPr>
            <p:nvPr/>
          </p:nvPicPr>
          <p:blipFill>
            <a:blip r:embed="rId14"/>
            <a:stretch>
              <a:fillRect/>
            </a:stretch>
          </p:blipFill>
          <p:spPr>
            <a:xfrm>
              <a:off x="5917814" y="4989714"/>
              <a:ext cx="447340" cy="469762"/>
            </a:xfrm>
            <a:prstGeom prst="rect">
              <a:avLst/>
            </a:prstGeom>
          </p:spPr>
        </p:pic>
        <p:pic>
          <p:nvPicPr>
            <p:cNvPr id="100" name="图片 99"/>
            <p:cNvPicPr>
              <a:picLocks noChangeAspect="1"/>
            </p:cNvPicPr>
            <p:nvPr/>
          </p:nvPicPr>
          <p:blipFill>
            <a:blip r:embed="rId5">
              <a:clrChange>
                <a:clrFrom>
                  <a:srgbClr val="FFFFFF"/>
                </a:clrFrom>
                <a:clrTo>
                  <a:srgbClr val="FFFFFF">
                    <a:alpha val="0"/>
                  </a:srgbClr>
                </a:clrTo>
              </a:clrChange>
            </a:blip>
            <a:stretch>
              <a:fillRect/>
            </a:stretch>
          </p:blipFill>
          <p:spPr>
            <a:xfrm>
              <a:off x="5917699" y="4496731"/>
              <a:ext cx="576242" cy="573953"/>
            </a:xfrm>
            <a:prstGeom prst="rect">
              <a:avLst/>
            </a:prstGeom>
          </p:spPr>
        </p:pic>
        <p:sp>
          <p:nvSpPr>
            <p:cNvPr id="121" name="文本框 120"/>
            <p:cNvSpPr txBox="1"/>
            <p:nvPr/>
          </p:nvSpPr>
          <p:spPr>
            <a:xfrm>
              <a:off x="4121956" y="5878389"/>
              <a:ext cx="4009196"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a:solidFill>
                    <a:prstClr val="white"/>
                  </a:solidFill>
                </a:rPr>
                <a:t>Building management</a:t>
              </a:r>
              <a:endParaRPr lang="zh-CN" altLang="en-US" sz="2400" dirty="0">
                <a:solidFill>
                  <a:prstClr val="white"/>
                </a:solidFill>
              </a:endParaRPr>
            </a:p>
          </p:txBody>
        </p:sp>
        <p:pic>
          <p:nvPicPr>
            <p:cNvPr id="90" name="图片 89"/>
            <p:cNvPicPr>
              <a:picLocks noChangeAspect="1"/>
            </p:cNvPicPr>
            <p:nvPr/>
          </p:nvPicPr>
          <p:blipFill>
            <a:blip r:embed="rId15"/>
            <a:stretch>
              <a:fillRect/>
            </a:stretch>
          </p:blipFill>
          <p:spPr>
            <a:xfrm>
              <a:off x="8209749" y="3811169"/>
              <a:ext cx="3982250" cy="2520146"/>
            </a:xfrm>
            <a:prstGeom prst="rect">
              <a:avLst/>
            </a:prstGeom>
          </p:spPr>
        </p:pic>
        <p:cxnSp>
          <p:nvCxnSpPr>
            <p:cNvPr id="101" name="直线连接符 100"/>
            <p:cNvCxnSpPr/>
            <p:nvPr/>
          </p:nvCxnSpPr>
          <p:spPr>
            <a:xfrm>
              <a:off x="9619375" y="4251479"/>
              <a:ext cx="639372" cy="527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直线连接符 101"/>
            <p:cNvCxnSpPr/>
            <p:nvPr/>
          </p:nvCxnSpPr>
          <p:spPr>
            <a:xfrm flipV="1">
              <a:off x="10814929" y="4475958"/>
              <a:ext cx="565988" cy="101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直线连接符 102"/>
            <p:cNvCxnSpPr/>
            <p:nvPr/>
          </p:nvCxnSpPr>
          <p:spPr>
            <a:xfrm>
              <a:off x="9548534" y="4662310"/>
              <a:ext cx="268474" cy="2369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直线连接符 103"/>
            <p:cNvCxnSpPr/>
            <p:nvPr/>
          </p:nvCxnSpPr>
          <p:spPr>
            <a:xfrm>
              <a:off x="10358200" y="4995118"/>
              <a:ext cx="335429" cy="1379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直线连接符 104"/>
            <p:cNvCxnSpPr/>
            <p:nvPr/>
          </p:nvCxnSpPr>
          <p:spPr>
            <a:xfrm flipV="1">
              <a:off x="11371669" y="4791721"/>
              <a:ext cx="210208" cy="1900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直线连接符 105"/>
            <p:cNvCxnSpPr/>
            <p:nvPr/>
          </p:nvCxnSpPr>
          <p:spPr>
            <a:xfrm>
              <a:off x="10733838" y="4628728"/>
              <a:ext cx="88874" cy="152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直线连接符 106"/>
            <p:cNvCxnSpPr/>
            <p:nvPr/>
          </p:nvCxnSpPr>
          <p:spPr>
            <a:xfrm>
              <a:off x="10186862" y="5244604"/>
              <a:ext cx="164922" cy="2000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直线连接符 107"/>
            <p:cNvCxnSpPr/>
            <p:nvPr/>
          </p:nvCxnSpPr>
          <p:spPr>
            <a:xfrm flipV="1">
              <a:off x="10857896" y="5579059"/>
              <a:ext cx="291046" cy="3540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a:off x="9116088" y="4118261"/>
              <a:ext cx="576964" cy="574717"/>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0" name="椭圆 109"/>
            <p:cNvSpPr/>
            <p:nvPr/>
          </p:nvSpPr>
          <p:spPr>
            <a:xfrm>
              <a:off x="10249282" y="4158556"/>
              <a:ext cx="576964" cy="534422"/>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1" name="椭圆 110"/>
            <p:cNvSpPr/>
            <p:nvPr/>
          </p:nvSpPr>
          <p:spPr>
            <a:xfrm>
              <a:off x="11380917" y="4187473"/>
              <a:ext cx="664386" cy="613725"/>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2" name="椭圆 111"/>
            <p:cNvSpPr/>
            <p:nvPr/>
          </p:nvSpPr>
          <p:spPr>
            <a:xfrm>
              <a:off x="10671225" y="4725729"/>
              <a:ext cx="664386" cy="59491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3" name="椭圆 112"/>
            <p:cNvSpPr/>
            <p:nvPr/>
          </p:nvSpPr>
          <p:spPr>
            <a:xfrm>
              <a:off x="9769981" y="4742910"/>
              <a:ext cx="581804" cy="51447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椭圆 113"/>
            <p:cNvSpPr/>
            <p:nvPr/>
          </p:nvSpPr>
          <p:spPr>
            <a:xfrm>
              <a:off x="10291508" y="5339211"/>
              <a:ext cx="581804" cy="51447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5" name="椭圆 114"/>
            <p:cNvSpPr/>
            <p:nvPr/>
          </p:nvSpPr>
          <p:spPr>
            <a:xfrm>
              <a:off x="11148942" y="5346323"/>
              <a:ext cx="652452" cy="600609"/>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6" name="直线连接符 115"/>
            <p:cNvCxnSpPr/>
            <p:nvPr/>
          </p:nvCxnSpPr>
          <p:spPr>
            <a:xfrm>
              <a:off x="11217111" y="5223868"/>
              <a:ext cx="155086" cy="17601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2" name="文本框 121"/>
            <p:cNvSpPr txBox="1"/>
            <p:nvPr/>
          </p:nvSpPr>
          <p:spPr>
            <a:xfrm>
              <a:off x="8209749" y="5877473"/>
              <a:ext cx="3982251" cy="461666"/>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a:solidFill>
                    <a:prstClr val="white"/>
                  </a:solidFill>
                </a:rPr>
                <a:t>Smart home</a:t>
              </a:r>
              <a:endParaRPr lang="zh-CN" altLang="en-US" sz="2400" dirty="0">
                <a:solidFill>
                  <a:prstClr val="white"/>
                </a:solidFill>
              </a:endParaRPr>
            </a:p>
          </p:txBody>
        </p:sp>
        <p:sp>
          <p:nvSpPr>
            <p:cNvPr id="123" name="文本框 122"/>
            <p:cNvSpPr txBox="1"/>
            <p:nvPr/>
          </p:nvSpPr>
          <p:spPr>
            <a:xfrm>
              <a:off x="8570327" y="3760755"/>
              <a:ext cx="1515652" cy="325713"/>
            </a:xfrm>
            <a:prstGeom prst="rect">
              <a:avLst/>
            </a:prstGeom>
            <a:noFill/>
          </p:spPr>
          <p:txBody>
            <a:bodyPr wrap="square" rtlCol="0">
              <a:spAutoFit/>
            </a:bodyPr>
            <a:lstStyle/>
            <a:p>
              <a:pPr algn="ctr"/>
              <a:r>
                <a:rPr lang="en-US" altLang="zh-CN" sz="1200" dirty="0" smtClean="0">
                  <a:ea typeface="微软雅黑" charset="-122"/>
                </a:rPr>
                <a:t>Battery-free</a:t>
              </a:r>
              <a:endParaRPr lang="zh-CN" altLang="en-US" sz="1200" dirty="0">
                <a:ea typeface="微软雅黑" charset="-122"/>
              </a:endParaRPr>
            </a:p>
          </p:txBody>
        </p:sp>
      </p:grpSp>
      <p:sp>
        <p:nvSpPr>
          <p:cNvPr id="2" name="幻灯片编号占位符 1"/>
          <p:cNvSpPr>
            <a:spLocks noGrp="1"/>
          </p:cNvSpPr>
          <p:nvPr>
            <p:ph type="sldNum" sz="quarter" idx="12"/>
          </p:nvPr>
        </p:nvSpPr>
        <p:spPr>
          <a:xfrm>
            <a:off x="8628469" y="6236111"/>
            <a:ext cx="2743200" cy="365125"/>
          </a:xfrm>
        </p:spPr>
        <p:txBody>
          <a:bodyPr/>
          <a:lstStyle/>
          <a:p>
            <a:fld id="{2B9244DF-72D3-7C44-B463-11A8A92F15A7}" type="slidenum">
              <a:rPr kumimoji="1" lang="zh-CN" altLang="en-US" smtClean="0"/>
              <a:t>2</a:t>
            </a:fld>
            <a:endParaRPr kumimoji="1" lang="zh-CN" altLang="en-US" dirty="0"/>
          </a:p>
        </p:txBody>
      </p:sp>
      <p:sp>
        <p:nvSpPr>
          <p:cNvPr id="126" name="矩形 125"/>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771348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LoRa Backscatter Link</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06" y="1362172"/>
            <a:ext cx="4724030" cy="357977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469" y="1362172"/>
            <a:ext cx="4724030" cy="3610181"/>
          </a:xfrm>
          <a:prstGeom prst="rect">
            <a:avLst/>
          </a:prstGeom>
        </p:spPr>
      </p:pic>
      <p:cxnSp>
        <p:nvCxnSpPr>
          <p:cNvPr id="23" name="直线连接符 22"/>
          <p:cNvCxnSpPr/>
          <p:nvPr/>
        </p:nvCxnSpPr>
        <p:spPr>
          <a:xfrm flipV="1">
            <a:off x="1732499" y="2618509"/>
            <a:ext cx="3670774" cy="9196"/>
          </a:xfrm>
          <a:prstGeom prst="line">
            <a:avLst/>
          </a:prstGeom>
          <a:ln w="38100">
            <a:solidFill>
              <a:srgbClr val="009193"/>
            </a:solidFill>
            <a:prstDash val="sysDash"/>
          </a:ln>
        </p:spPr>
        <p:style>
          <a:lnRef idx="1">
            <a:schemeClr val="accent1"/>
          </a:lnRef>
          <a:fillRef idx="0">
            <a:schemeClr val="accent1"/>
          </a:fillRef>
          <a:effectRef idx="0">
            <a:schemeClr val="accent1"/>
          </a:effectRef>
          <a:fontRef idx="minor">
            <a:schemeClr val="tx1"/>
          </a:fontRef>
        </p:style>
      </p:cxnSp>
      <p:sp>
        <p:nvSpPr>
          <p:cNvPr id="28" name="任意多边形 20"/>
          <p:cNvSpPr/>
          <p:nvPr/>
        </p:nvSpPr>
        <p:spPr>
          <a:xfrm flipH="1">
            <a:off x="6841038" y="1879335"/>
            <a:ext cx="3895879" cy="1447434"/>
          </a:xfrm>
          <a:custGeom>
            <a:avLst/>
            <a:gdLst>
              <a:gd name="connsiteX0" fmla="*/ 0 w 2315817"/>
              <a:gd name="connsiteY0" fmla="*/ 675861 h 675861"/>
              <a:gd name="connsiteX1" fmla="*/ 1162878 w 2315817"/>
              <a:gd name="connsiteY1" fmla="*/ 467139 h 675861"/>
              <a:gd name="connsiteX2" fmla="*/ 2315817 w 2315817"/>
              <a:gd name="connsiteY2" fmla="*/ 0 h 675861"/>
            </a:gdLst>
            <a:ahLst/>
            <a:cxnLst>
              <a:cxn ang="0">
                <a:pos x="connsiteX0" y="connsiteY0"/>
              </a:cxn>
              <a:cxn ang="0">
                <a:pos x="connsiteX1" y="connsiteY1"/>
              </a:cxn>
              <a:cxn ang="0">
                <a:pos x="connsiteX2" y="connsiteY2"/>
              </a:cxn>
            </a:cxnLst>
            <a:rect l="l" t="t" r="r" b="b"/>
            <a:pathLst>
              <a:path w="2315817" h="675861">
                <a:moveTo>
                  <a:pt x="0" y="675861"/>
                </a:moveTo>
                <a:cubicBezTo>
                  <a:pt x="388454" y="627821"/>
                  <a:pt x="776909" y="579782"/>
                  <a:pt x="1162878" y="467139"/>
                </a:cubicBezTo>
                <a:cubicBezTo>
                  <a:pt x="1548847" y="354496"/>
                  <a:pt x="1932332" y="177248"/>
                  <a:pt x="2315817" y="0"/>
                </a:cubicBezTo>
              </a:path>
            </a:pathLst>
          </a:custGeom>
          <a:noFill/>
          <a:ln w="38100">
            <a:solidFill>
              <a:srgbClr val="009193"/>
            </a:solidFill>
            <a:headEnd type="triangle" w="lg" len="lg"/>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20"/>
          <p:cNvSpPr/>
          <p:nvPr/>
        </p:nvSpPr>
        <p:spPr>
          <a:xfrm>
            <a:off x="1464190" y="1763344"/>
            <a:ext cx="4207392" cy="1403918"/>
          </a:xfrm>
          <a:custGeom>
            <a:avLst/>
            <a:gdLst>
              <a:gd name="connsiteX0" fmla="*/ 0 w 2315817"/>
              <a:gd name="connsiteY0" fmla="*/ 675861 h 675861"/>
              <a:gd name="connsiteX1" fmla="*/ 1162878 w 2315817"/>
              <a:gd name="connsiteY1" fmla="*/ 467139 h 675861"/>
              <a:gd name="connsiteX2" fmla="*/ 2315817 w 2315817"/>
              <a:gd name="connsiteY2" fmla="*/ 0 h 675861"/>
            </a:gdLst>
            <a:ahLst/>
            <a:cxnLst>
              <a:cxn ang="0">
                <a:pos x="connsiteX0" y="connsiteY0"/>
              </a:cxn>
              <a:cxn ang="0">
                <a:pos x="connsiteX1" y="connsiteY1"/>
              </a:cxn>
              <a:cxn ang="0">
                <a:pos x="connsiteX2" y="connsiteY2"/>
              </a:cxn>
            </a:cxnLst>
            <a:rect l="l" t="t" r="r" b="b"/>
            <a:pathLst>
              <a:path w="2315817" h="675861">
                <a:moveTo>
                  <a:pt x="0" y="675861"/>
                </a:moveTo>
                <a:cubicBezTo>
                  <a:pt x="388454" y="627821"/>
                  <a:pt x="776909" y="579782"/>
                  <a:pt x="1162878" y="467139"/>
                </a:cubicBezTo>
                <a:cubicBezTo>
                  <a:pt x="1548847" y="354496"/>
                  <a:pt x="1932332" y="177248"/>
                  <a:pt x="2315817" y="0"/>
                </a:cubicBezTo>
              </a:path>
            </a:pathLst>
          </a:custGeom>
          <a:noFill/>
          <a:ln w="38100">
            <a:solidFill>
              <a:srgbClr val="009193"/>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821423" y="5974571"/>
            <a:ext cx="10732023" cy="461665"/>
          </a:xfrm>
          <a:prstGeom prst="rect">
            <a:avLst/>
          </a:prstGeom>
          <a:solidFill>
            <a:srgbClr val="65297E"/>
          </a:solidFill>
        </p:spPr>
        <p:txBody>
          <a:bodyPr wrap="square">
            <a:spAutoFit/>
          </a:bodyPr>
          <a:lstStyle/>
          <a:p>
            <a:pPr algn="ctr"/>
            <a:r>
              <a:rPr lang="en-US" altLang="zh-CN" sz="2400" b="1" dirty="0" smtClean="0">
                <a:solidFill>
                  <a:schemeClr val="bg1"/>
                </a:solidFill>
                <a:latin typeface="Times New Roman" charset="0"/>
                <a:ea typeface="Times New Roman" charset="0"/>
                <a:cs typeface="Times New Roman" charset="0"/>
              </a:rPr>
              <a:t>The BER and the throughput both decline with the increasing SF.</a:t>
            </a:r>
            <a:endParaRPr lang="en-US" altLang="zh-CN" sz="2400" b="1" dirty="0">
              <a:solidFill>
                <a:schemeClr val="bg1"/>
              </a:solidFill>
              <a:latin typeface="Times New Roman" charset="0"/>
              <a:ea typeface="Times New Roman" charset="0"/>
              <a:cs typeface="Times New Roman" charset="0"/>
            </a:endParaRPr>
          </a:p>
        </p:txBody>
      </p:sp>
      <p:sp>
        <p:nvSpPr>
          <p:cNvPr id="37" name="矩形 36"/>
          <p:cNvSpPr/>
          <p:nvPr/>
        </p:nvSpPr>
        <p:spPr>
          <a:xfrm>
            <a:off x="1754296" y="4984067"/>
            <a:ext cx="3692594" cy="830997"/>
          </a:xfrm>
          <a:prstGeom prst="rect">
            <a:avLst/>
          </a:prstGeom>
          <a:noFill/>
          <a:ln w="44450">
            <a:solidFill>
              <a:srgbClr val="65297E"/>
            </a:solidFill>
            <a:prstDash val="sysDash"/>
          </a:ln>
        </p:spPr>
        <p:txBody>
          <a:bodyPr wrap="square">
            <a:spAutoFit/>
          </a:bodyPr>
          <a:lstStyle/>
          <a:p>
            <a:pPr algn="ctr"/>
            <a:r>
              <a:rPr lang="en-US" altLang="zh-CN" sz="2400" b="1" dirty="0" smtClean="0">
                <a:latin typeface="Times New Roman" charset="0"/>
                <a:ea typeface="Times New Roman" charset="0"/>
                <a:cs typeface="Times New Roman" charset="0"/>
              </a:rPr>
              <a:t>SF=7: 245.8m </a:t>
            </a:r>
          </a:p>
          <a:p>
            <a:pPr algn="ctr"/>
            <a:r>
              <a:rPr lang="en-US" altLang="zh-CN" sz="2400" b="1" dirty="0" smtClean="0">
                <a:latin typeface="Times New Roman" charset="0"/>
                <a:ea typeface="Times New Roman" charset="0"/>
                <a:cs typeface="Times New Roman" charset="0"/>
              </a:rPr>
              <a:t>SF=12</a:t>
            </a:r>
            <a:r>
              <a:rPr lang="en-US" altLang="zh-CN" sz="2400" b="1" dirty="0">
                <a:latin typeface="Times New Roman" charset="0"/>
                <a:ea typeface="Times New Roman" charset="0"/>
                <a:cs typeface="Times New Roman" charset="0"/>
              </a:rPr>
              <a:t> : </a:t>
            </a:r>
            <a:r>
              <a:rPr lang="en-US" altLang="zh-CN" sz="2400" b="1" dirty="0" smtClean="0">
                <a:latin typeface="Times New Roman" charset="0"/>
                <a:ea typeface="Times New Roman" charset="0"/>
                <a:cs typeface="Times New Roman" charset="0"/>
              </a:rPr>
              <a:t>643.5m</a:t>
            </a:r>
            <a:endParaRPr lang="en-US" altLang="zh-CN" sz="2400" b="1" dirty="0">
              <a:latin typeface="Times New Roman" charset="0"/>
              <a:ea typeface="Times New Roman" charset="0"/>
              <a:cs typeface="Times New Roman" charset="0"/>
            </a:endParaRPr>
          </a:p>
        </p:txBody>
      </p:sp>
      <p:sp>
        <p:nvSpPr>
          <p:cNvPr id="42" name="矩形 41"/>
          <p:cNvSpPr/>
          <p:nvPr/>
        </p:nvSpPr>
        <p:spPr>
          <a:xfrm>
            <a:off x="6884655" y="5006208"/>
            <a:ext cx="3692594" cy="830997"/>
          </a:xfrm>
          <a:prstGeom prst="rect">
            <a:avLst/>
          </a:prstGeom>
          <a:noFill/>
          <a:ln w="44450">
            <a:solidFill>
              <a:srgbClr val="65297E"/>
            </a:solidFill>
            <a:prstDash val="sysDash"/>
          </a:ln>
        </p:spPr>
        <p:txBody>
          <a:bodyPr wrap="square">
            <a:spAutoFit/>
          </a:bodyPr>
          <a:lstStyle/>
          <a:p>
            <a:pPr algn="ctr"/>
            <a:r>
              <a:rPr lang="en-US" altLang="zh-CN" sz="2400" b="1" dirty="0" smtClean="0">
                <a:latin typeface="Times New Roman" charset="0"/>
                <a:ea typeface="Times New Roman" charset="0"/>
                <a:cs typeface="Times New Roman" charset="0"/>
              </a:rPr>
              <a:t>SF=7: 13.5Kbps </a:t>
            </a:r>
          </a:p>
          <a:p>
            <a:pPr algn="ctr"/>
            <a:r>
              <a:rPr lang="en-US" altLang="zh-CN" sz="2400" b="1" dirty="0" smtClean="0">
                <a:latin typeface="Times New Roman" charset="0"/>
                <a:ea typeface="Times New Roman" charset="0"/>
                <a:cs typeface="Times New Roman" charset="0"/>
              </a:rPr>
              <a:t>SF=12</a:t>
            </a:r>
            <a:r>
              <a:rPr lang="en-US" altLang="zh-CN" sz="2400" b="1" dirty="0">
                <a:latin typeface="Times New Roman" charset="0"/>
                <a:ea typeface="Times New Roman" charset="0"/>
                <a:cs typeface="Times New Roman" charset="0"/>
              </a:rPr>
              <a:t> : </a:t>
            </a:r>
            <a:r>
              <a:rPr lang="en-US" altLang="zh-CN" sz="2400" b="1" dirty="0" smtClean="0">
                <a:latin typeface="Times New Roman" charset="0"/>
                <a:ea typeface="Times New Roman" charset="0"/>
                <a:cs typeface="Times New Roman" charset="0"/>
              </a:rPr>
              <a:t>0.72Kbps</a:t>
            </a:r>
            <a:endParaRPr lang="en-US" altLang="zh-CN" sz="2400" b="1" dirty="0">
              <a:latin typeface="Times New Roman" charset="0"/>
              <a:ea typeface="Times New Roman" charset="0"/>
              <a:cs typeface="Times New Roman" charset="0"/>
            </a:endParaRPr>
          </a:p>
        </p:txBody>
      </p:sp>
      <p:sp>
        <p:nvSpPr>
          <p:cNvPr id="17" name="矩形 16"/>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幻灯片编号占位符 1"/>
          <p:cNvSpPr>
            <a:spLocks noGrp="1"/>
          </p:cNvSpPr>
          <p:nvPr>
            <p:ph type="sldNum" sz="quarter" idx="12"/>
          </p:nvPr>
        </p:nvSpPr>
        <p:spPr>
          <a:xfrm>
            <a:off x="8628469" y="6236111"/>
            <a:ext cx="2743200" cy="365125"/>
          </a:xfrm>
        </p:spPr>
        <p:txBody>
          <a:bodyPr/>
          <a:lstStyle/>
          <a:p>
            <a:r>
              <a:rPr kumimoji="1" lang="en-US" altLang="zh-CN" dirty="0" smtClean="0"/>
              <a:t>20</a:t>
            </a:r>
            <a:endParaRPr kumimoji="1" lang="zh-CN" altLang="en-US" dirty="0"/>
          </a:p>
        </p:txBody>
      </p:sp>
    </p:spTree>
    <p:extLst>
      <p:ext uri="{BB962C8B-B14F-4D97-AF65-F5344CB8AC3E}">
        <p14:creationId xmlns:p14="http://schemas.microsoft.com/office/powerpoint/2010/main" val="2598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upRight)">
                                      <p:cBhvr>
                                        <p:cTn id="7" dur="500"/>
                                        <p:tgtEl>
                                          <p:spTgt spid="3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linds(horizontal)">
                                      <p:cBhvr>
                                        <p:cTn id="11" dur="500"/>
                                        <p:tgtEl>
                                          <p:spTgt spid="37"/>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trips(downRight)">
                                      <p:cBhvr>
                                        <p:cTn id="15" dur="500"/>
                                        <p:tgtEl>
                                          <p:spTgt spid="28"/>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linds(horizontal)">
                                      <p:cBhvr>
                                        <p:cTn id="19" dur="500"/>
                                        <p:tgtEl>
                                          <p:spTgt spid="42"/>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linds(horizontal)">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35" grpId="0" animBg="1"/>
      <p:bldP spid="37"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WiFi Backscatter Link</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514350" y="5807005"/>
            <a:ext cx="11216531" cy="461665"/>
          </a:xfrm>
          <a:prstGeom prst="rect">
            <a:avLst/>
          </a:prstGeom>
          <a:solidFill>
            <a:srgbClr val="65297E"/>
          </a:solidFill>
        </p:spPr>
        <p:txBody>
          <a:bodyPr wrap="square">
            <a:spAutoFit/>
          </a:bodyPr>
          <a:lstStyle/>
          <a:p>
            <a:pPr algn="ctr"/>
            <a:r>
              <a:rPr lang="en-US" altLang="zh-CN" sz="2400" b="1">
                <a:solidFill>
                  <a:schemeClr val="bg1"/>
                </a:solidFill>
                <a:latin typeface="Times New Roman" charset="0"/>
                <a:ea typeface="Times New Roman" charset="0"/>
                <a:cs typeface="Times New Roman" charset="0"/>
              </a:rPr>
              <a:t>T</a:t>
            </a:r>
            <a:r>
              <a:rPr lang="en-US" altLang="zh-CN" sz="2400" b="1" smtClean="0">
                <a:solidFill>
                  <a:schemeClr val="bg1"/>
                </a:solidFill>
                <a:latin typeface="Times New Roman" charset="0"/>
                <a:ea typeface="Times New Roman" charset="0"/>
                <a:cs typeface="Times New Roman" charset="0"/>
              </a:rPr>
              <a:t>he </a:t>
            </a:r>
            <a:r>
              <a:rPr lang="en-US" altLang="zh-CN" sz="2400" b="1" dirty="0">
                <a:solidFill>
                  <a:schemeClr val="bg1"/>
                </a:solidFill>
                <a:latin typeface="Times New Roman" charset="0"/>
                <a:ea typeface="Times New Roman" charset="0"/>
                <a:cs typeface="Times New Roman" charset="0"/>
              </a:rPr>
              <a:t>BER and the throughput </a:t>
            </a:r>
            <a:r>
              <a:rPr lang="en-US" altLang="zh-CN" sz="2400" b="1" dirty="0" smtClean="0">
                <a:solidFill>
                  <a:schemeClr val="bg1"/>
                </a:solidFill>
                <a:latin typeface="Times New Roman" charset="0"/>
                <a:ea typeface="Times New Roman" charset="0"/>
                <a:cs typeface="Times New Roman" charset="0"/>
              </a:rPr>
              <a:t>both grow </a:t>
            </a:r>
            <a:r>
              <a:rPr lang="en-US" altLang="zh-CN" sz="2400" b="1" dirty="0">
                <a:solidFill>
                  <a:schemeClr val="bg1"/>
                </a:solidFill>
                <a:latin typeface="Times New Roman" charset="0"/>
                <a:ea typeface="Times New Roman" charset="0"/>
                <a:cs typeface="Times New Roman" charset="0"/>
              </a:rPr>
              <a:t>with the increase of modulation complexity</a:t>
            </a: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0" y="871337"/>
            <a:ext cx="4915797" cy="3539813"/>
          </a:xfrm>
          <a:prstGeom prst="rect">
            <a:avLst/>
          </a:prstGeom>
        </p:spPr>
      </p:pic>
      <p:pic>
        <p:nvPicPr>
          <p:cNvPr id="20" name="图片 19"/>
          <p:cNvPicPr>
            <a:picLocks/>
          </p:cNvPicPr>
          <p:nvPr/>
        </p:nvPicPr>
        <p:blipFill>
          <a:blip r:embed="rId4">
            <a:extLst>
              <a:ext uri="{28A0092B-C50C-407E-A947-70E740481C1C}">
                <a14:useLocalDpi xmlns:a14="http://schemas.microsoft.com/office/drawing/2010/main" val="0"/>
              </a:ext>
            </a:extLst>
          </a:blip>
          <a:stretch>
            <a:fillRect/>
          </a:stretch>
        </p:blipFill>
        <p:spPr>
          <a:xfrm>
            <a:off x="6122616" y="884466"/>
            <a:ext cx="4584844" cy="3526684"/>
          </a:xfrm>
          <a:prstGeom prst="rect">
            <a:avLst/>
          </a:prstGeom>
        </p:spPr>
      </p:pic>
      <p:sp>
        <p:nvSpPr>
          <p:cNvPr id="21" name="矩形 20"/>
          <p:cNvSpPr/>
          <p:nvPr/>
        </p:nvSpPr>
        <p:spPr>
          <a:xfrm>
            <a:off x="1299490" y="4453751"/>
            <a:ext cx="4505005" cy="1200329"/>
          </a:xfrm>
          <a:prstGeom prst="rect">
            <a:avLst/>
          </a:prstGeom>
          <a:noFill/>
          <a:ln w="44450">
            <a:solidFill>
              <a:srgbClr val="65297E"/>
            </a:solidFill>
            <a:prstDash val="sysDash"/>
          </a:ln>
        </p:spPr>
        <p:txBody>
          <a:bodyPr wrap="square">
            <a:spAutoFit/>
          </a:bodyPr>
          <a:lstStyle/>
          <a:p>
            <a:pPr algn="ctr"/>
            <a:r>
              <a:rPr lang="en-US" altLang="zh-CN" sz="2400" b="1" dirty="0" smtClean="0">
                <a:latin typeface="Times New Roman" charset="0"/>
                <a:ea typeface="Times New Roman" charset="0"/>
                <a:cs typeface="Times New Roman" charset="0"/>
              </a:rPr>
              <a:t>WiFi 802.11b-BPSK: 25.8m</a:t>
            </a:r>
          </a:p>
          <a:p>
            <a:pPr algn="ctr"/>
            <a:r>
              <a:rPr lang="en-US" altLang="zh-CN" sz="2400" b="1" dirty="0">
                <a:latin typeface="Times New Roman" charset="0"/>
                <a:ea typeface="Times New Roman" charset="0"/>
                <a:cs typeface="Times New Roman" charset="0"/>
              </a:rPr>
              <a:t>WiFi </a:t>
            </a:r>
            <a:r>
              <a:rPr lang="en-US" altLang="zh-CN" sz="2400" b="1" dirty="0" smtClean="0">
                <a:latin typeface="Times New Roman" charset="0"/>
                <a:ea typeface="Times New Roman" charset="0"/>
                <a:cs typeface="Times New Roman" charset="0"/>
              </a:rPr>
              <a:t>802.11g-QAM: 16.5m</a:t>
            </a:r>
            <a:endParaRPr lang="en-US" altLang="zh-CN" sz="2400" b="1" dirty="0">
              <a:latin typeface="Times New Roman" charset="0"/>
              <a:ea typeface="Times New Roman" charset="0"/>
              <a:cs typeface="Times New Roman" charset="0"/>
            </a:endParaRPr>
          </a:p>
          <a:p>
            <a:pPr algn="ctr"/>
            <a:r>
              <a:rPr lang="en-US" altLang="zh-CN" sz="2400" b="1" dirty="0">
                <a:latin typeface="Times New Roman" charset="0"/>
                <a:ea typeface="Times New Roman" charset="0"/>
                <a:cs typeface="Times New Roman" charset="0"/>
              </a:rPr>
              <a:t>WiFi </a:t>
            </a:r>
            <a:r>
              <a:rPr lang="en-US" altLang="zh-CN" sz="2400" b="1" dirty="0" smtClean="0">
                <a:latin typeface="Times New Roman" charset="0"/>
                <a:ea typeface="Times New Roman" charset="0"/>
                <a:cs typeface="Times New Roman" charset="0"/>
              </a:rPr>
              <a:t>802.11g-16QAM: 8.4m</a:t>
            </a:r>
          </a:p>
        </p:txBody>
      </p:sp>
      <p:sp>
        <p:nvSpPr>
          <p:cNvPr id="22" name="矩形 21"/>
          <p:cNvSpPr/>
          <p:nvPr/>
        </p:nvSpPr>
        <p:spPr>
          <a:xfrm>
            <a:off x="6578187" y="4453751"/>
            <a:ext cx="4719320" cy="1200329"/>
          </a:xfrm>
          <a:prstGeom prst="rect">
            <a:avLst/>
          </a:prstGeom>
          <a:noFill/>
          <a:ln w="44450">
            <a:solidFill>
              <a:srgbClr val="65297E"/>
            </a:solidFill>
            <a:prstDash val="sysDash"/>
          </a:ln>
        </p:spPr>
        <p:txBody>
          <a:bodyPr wrap="square">
            <a:spAutoFit/>
          </a:bodyPr>
          <a:lstStyle/>
          <a:p>
            <a:pPr algn="ctr"/>
            <a:r>
              <a:rPr lang="en-US" altLang="zh-CN" sz="2400" b="1" dirty="0" smtClean="0">
                <a:latin typeface="Times New Roman" charset="0"/>
                <a:ea typeface="Times New Roman" charset="0"/>
                <a:cs typeface="Times New Roman" charset="0"/>
              </a:rPr>
              <a:t>WiFi 802.11b-BPSK: </a:t>
            </a:r>
            <a:r>
              <a:rPr lang="it-IT" altLang="zh-CN" sz="2400" b="1" dirty="0">
                <a:latin typeface="Times New Roman" charset="0"/>
                <a:ea typeface="Times New Roman" charset="0"/>
                <a:cs typeface="Times New Roman" charset="0"/>
              </a:rPr>
              <a:t>0.975 Mbps</a:t>
            </a:r>
          </a:p>
          <a:p>
            <a:pPr algn="ctr"/>
            <a:r>
              <a:rPr lang="en-US" altLang="zh-CN" sz="2400" b="1" dirty="0" smtClean="0">
                <a:latin typeface="Times New Roman" charset="0"/>
                <a:ea typeface="Times New Roman" charset="0"/>
                <a:cs typeface="Times New Roman" charset="0"/>
              </a:rPr>
              <a:t>WiFi 802.11g-QAM: 11.65Mbps</a:t>
            </a:r>
            <a:endParaRPr lang="en-US" altLang="zh-CN" sz="2400" b="1" dirty="0">
              <a:latin typeface="Times New Roman" charset="0"/>
              <a:ea typeface="Times New Roman" charset="0"/>
              <a:cs typeface="Times New Roman" charset="0"/>
            </a:endParaRPr>
          </a:p>
          <a:p>
            <a:pPr algn="ctr"/>
            <a:r>
              <a:rPr lang="en-US" altLang="zh-CN" sz="2400" b="1" dirty="0">
                <a:latin typeface="Times New Roman" charset="0"/>
                <a:ea typeface="Times New Roman" charset="0"/>
                <a:cs typeface="Times New Roman" charset="0"/>
              </a:rPr>
              <a:t>WiFi </a:t>
            </a:r>
            <a:r>
              <a:rPr lang="en-US" altLang="zh-CN" sz="2400" b="1" dirty="0" smtClean="0">
                <a:latin typeface="Times New Roman" charset="0"/>
                <a:ea typeface="Times New Roman" charset="0"/>
                <a:cs typeface="Times New Roman" charset="0"/>
              </a:rPr>
              <a:t>802.11g-16QAM: 21.43Mbps</a:t>
            </a:r>
          </a:p>
        </p:txBody>
      </p:sp>
      <p:sp>
        <p:nvSpPr>
          <p:cNvPr id="29" name="任意多边形 20"/>
          <p:cNvSpPr/>
          <p:nvPr/>
        </p:nvSpPr>
        <p:spPr>
          <a:xfrm>
            <a:off x="1597103" y="1466518"/>
            <a:ext cx="4207392" cy="1403918"/>
          </a:xfrm>
          <a:custGeom>
            <a:avLst/>
            <a:gdLst>
              <a:gd name="connsiteX0" fmla="*/ 0 w 2315817"/>
              <a:gd name="connsiteY0" fmla="*/ 675861 h 675861"/>
              <a:gd name="connsiteX1" fmla="*/ 1162878 w 2315817"/>
              <a:gd name="connsiteY1" fmla="*/ 467139 h 675861"/>
              <a:gd name="connsiteX2" fmla="*/ 2315817 w 2315817"/>
              <a:gd name="connsiteY2" fmla="*/ 0 h 675861"/>
            </a:gdLst>
            <a:ahLst/>
            <a:cxnLst>
              <a:cxn ang="0">
                <a:pos x="connsiteX0" y="connsiteY0"/>
              </a:cxn>
              <a:cxn ang="0">
                <a:pos x="connsiteX1" y="connsiteY1"/>
              </a:cxn>
              <a:cxn ang="0">
                <a:pos x="connsiteX2" y="connsiteY2"/>
              </a:cxn>
            </a:cxnLst>
            <a:rect l="l" t="t" r="r" b="b"/>
            <a:pathLst>
              <a:path w="2315817" h="675861">
                <a:moveTo>
                  <a:pt x="0" y="675861"/>
                </a:moveTo>
                <a:cubicBezTo>
                  <a:pt x="388454" y="627821"/>
                  <a:pt x="776909" y="579782"/>
                  <a:pt x="1162878" y="467139"/>
                </a:cubicBezTo>
                <a:cubicBezTo>
                  <a:pt x="1548847" y="354496"/>
                  <a:pt x="1932332" y="177248"/>
                  <a:pt x="2315817" y="0"/>
                </a:cubicBezTo>
              </a:path>
            </a:pathLst>
          </a:custGeom>
          <a:noFill/>
          <a:ln w="38100">
            <a:solidFill>
              <a:srgbClr val="009193"/>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0"/>
          <p:cNvSpPr/>
          <p:nvPr/>
        </p:nvSpPr>
        <p:spPr>
          <a:xfrm flipH="1">
            <a:off x="6811581" y="1423002"/>
            <a:ext cx="3895879" cy="1447434"/>
          </a:xfrm>
          <a:custGeom>
            <a:avLst/>
            <a:gdLst>
              <a:gd name="connsiteX0" fmla="*/ 0 w 2315817"/>
              <a:gd name="connsiteY0" fmla="*/ 675861 h 675861"/>
              <a:gd name="connsiteX1" fmla="*/ 1162878 w 2315817"/>
              <a:gd name="connsiteY1" fmla="*/ 467139 h 675861"/>
              <a:gd name="connsiteX2" fmla="*/ 2315817 w 2315817"/>
              <a:gd name="connsiteY2" fmla="*/ 0 h 675861"/>
            </a:gdLst>
            <a:ahLst/>
            <a:cxnLst>
              <a:cxn ang="0">
                <a:pos x="connsiteX0" y="connsiteY0"/>
              </a:cxn>
              <a:cxn ang="0">
                <a:pos x="connsiteX1" y="connsiteY1"/>
              </a:cxn>
              <a:cxn ang="0">
                <a:pos x="connsiteX2" y="connsiteY2"/>
              </a:cxn>
            </a:cxnLst>
            <a:rect l="l" t="t" r="r" b="b"/>
            <a:pathLst>
              <a:path w="2315817" h="675861">
                <a:moveTo>
                  <a:pt x="0" y="675861"/>
                </a:moveTo>
                <a:cubicBezTo>
                  <a:pt x="388454" y="627821"/>
                  <a:pt x="776909" y="579782"/>
                  <a:pt x="1162878" y="467139"/>
                </a:cubicBezTo>
                <a:cubicBezTo>
                  <a:pt x="1548847" y="354496"/>
                  <a:pt x="1932332" y="177248"/>
                  <a:pt x="2315817" y="0"/>
                </a:cubicBezTo>
              </a:path>
            </a:pathLst>
          </a:custGeom>
          <a:noFill/>
          <a:ln w="38100">
            <a:solidFill>
              <a:srgbClr val="009193"/>
            </a:solidFill>
            <a:headEnd type="triangle" w="lg" len="lg"/>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幻灯片编号占位符 1"/>
          <p:cNvSpPr>
            <a:spLocks noGrp="1"/>
          </p:cNvSpPr>
          <p:nvPr>
            <p:ph type="sldNum" sz="quarter" idx="12"/>
          </p:nvPr>
        </p:nvSpPr>
        <p:spPr>
          <a:xfrm>
            <a:off x="8628469" y="6236111"/>
            <a:ext cx="2743200" cy="365125"/>
          </a:xfrm>
        </p:spPr>
        <p:txBody>
          <a:bodyPr/>
          <a:lstStyle/>
          <a:p>
            <a:r>
              <a:rPr kumimoji="1" lang="en-US" altLang="zh-CN" dirty="0" smtClean="0"/>
              <a:t>21</a:t>
            </a:r>
            <a:endParaRPr kumimoji="1" lang="zh-CN" altLang="en-US" dirty="0"/>
          </a:p>
        </p:txBody>
      </p:sp>
    </p:spTree>
    <p:extLst>
      <p:ext uri="{BB962C8B-B14F-4D97-AF65-F5344CB8AC3E}">
        <p14:creationId xmlns:p14="http://schemas.microsoft.com/office/powerpoint/2010/main" val="5493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upRight)">
                                      <p:cBhvr>
                                        <p:cTn id="7" dur="500"/>
                                        <p:tgtEl>
                                          <p:spTgt spid="2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strips(downRight)">
                                      <p:cBhvr>
                                        <p:cTn id="15" dur="500"/>
                                        <p:tgtEl>
                                          <p:spTgt spid="30"/>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linds(horizontal)">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1" grpId="0" animBg="1"/>
      <p:bldP spid="22"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9898995"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ZigBee and Bluetooth </a:t>
            </a:r>
            <a:r>
              <a:rPr lang="en-US" altLang="zh-CN" sz="4400" b="1" smtClean="0">
                <a:solidFill>
                  <a:schemeClr val="bg1"/>
                </a:solidFill>
                <a:latin typeface="Segoe UI" panose="020B0502040204020203" pitchFamily="34" charset="0"/>
                <a:ea typeface="Sathu" charset="-34"/>
                <a:cs typeface="Segoe UI" panose="020B0502040204020203" pitchFamily="34" charset="0"/>
              </a:rPr>
              <a:t>Backscatter Links</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92" y="893081"/>
            <a:ext cx="4931878" cy="3650024"/>
          </a:xfrm>
          <a:prstGeom prst="rect">
            <a:avLst/>
          </a:prstGeom>
        </p:spPr>
      </p:pic>
      <p:sp>
        <p:nvSpPr>
          <p:cNvPr id="10" name="任意多边形 20"/>
          <p:cNvSpPr/>
          <p:nvPr/>
        </p:nvSpPr>
        <p:spPr>
          <a:xfrm>
            <a:off x="1636864" y="1746437"/>
            <a:ext cx="4207392" cy="1403918"/>
          </a:xfrm>
          <a:custGeom>
            <a:avLst/>
            <a:gdLst>
              <a:gd name="connsiteX0" fmla="*/ 0 w 2315817"/>
              <a:gd name="connsiteY0" fmla="*/ 675861 h 675861"/>
              <a:gd name="connsiteX1" fmla="*/ 1162878 w 2315817"/>
              <a:gd name="connsiteY1" fmla="*/ 467139 h 675861"/>
              <a:gd name="connsiteX2" fmla="*/ 2315817 w 2315817"/>
              <a:gd name="connsiteY2" fmla="*/ 0 h 675861"/>
            </a:gdLst>
            <a:ahLst/>
            <a:cxnLst>
              <a:cxn ang="0">
                <a:pos x="connsiteX0" y="connsiteY0"/>
              </a:cxn>
              <a:cxn ang="0">
                <a:pos x="connsiteX1" y="connsiteY1"/>
              </a:cxn>
              <a:cxn ang="0">
                <a:pos x="connsiteX2" y="connsiteY2"/>
              </a:cxn>
            </a:cxnLst>
            <a:rect l="l" t="t" r="r" b="b"/>
            <a:pathLst>
              <a:path w="2315817" h="675861">
                <a:moveTo>
                  <a:pt x="0" y="675861"/>
                </a:moveTo>
                <a:cubicBezTo>
                  <a:pt x="388454" y="627821"/>
                  <a:pt x="776909" y="579782"/>
                  <a:pt x="1162878" y="467139"/>
                </a:cubicBezTo>
                <a:cubicBezTo>
                  <a:pt x="1548847" y="354496"/>
                  <a:pt x="1932332" y="177248"/>
                  <a:pt x="2315817" y="0"/>
                </a:cubicBezTo>
              </a:path>
            </a:pathLst>
          </a:custGeom>
          <a:noFill/>
          <a:ln w="38100">
            <a:solidFill>
              <a:srgbClr val="009193"/>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线连接符 11"/>
          <p:cNvCxnSpPr/>
          <p:nvPr/>
        </p:nvCxnSpPr>
        <p:spPr>
          <a:xfrm flipV="1">
            <a:off x="1825261" y="2543820"/>
            <a:ext cx="3812393" cy="20259"/>
          </a:xfrm>
          <a:prstGeom prst="line">
            <a:avLst/>
          </a:prstGeom>
          <a:ln w="38100">
            <a:solidFill>
              <a:srgbClr val="009193"/>
            </a:solidFill>
            <a:prstDash val="sysDash"/>
          </a:ln>
        </p:spPr>
        <p:style>
          <a:lnRef idx="1">
            <a:schemeClr val="accent1"/>
          </a:lnRef>
          <a:fillRef idx="0">
            <a:schemeClr val="accent1"/>
          </a:fillRef>
          <a:effectRef idx="0">
            <a:schemeClr val="accent1"/>
          </a:effectRef>
          <a:fontRef idx="minor">
            <a:schemeClr val="tx1"/>
          </a:fontRef>
        </p:style>
      </p:cxnSp>
      <p:pic>
        <p:nvPicPr>
          <p:cNvPr id="6" name="图片 5"/>
          <p:cNvPicPr>
            <a:picLocks/>
          </p:cNvPicPr>
          <p:nvPr/>
        </p:nvPicPr>
        <p:blipFill>
          <a:blip r:embed="rId4">
            <a:extLst>
              <a:ext uri="{28A0092B-C50C-407E-A947-70E740481C1C}">
                <a14:useLocalDpi xmlns:a14="http://schemas.microsoft.com/office/drawing/2010/main" val="0"/>
              </a:ext>
            </a:extLst>
          </a:blip>
          <a:stretch>
            <a:fillRect/>
          </a:stretch>
        </p:blipFill>
        <p:spPr>
          <a:xfrm>
            <a:off x="6250474" y="954093"/>
            <a:ext cx="4702871" cy="3600000"/>
          </a:xfrm>
          <a:prstGeom prst="rect">
            <a:avLst/>
          </a:prstGeom>
        </p:spPr>
      </p:pic>
      <p:sp>
        <p:nvSpPr>
          <p:cNvPr id="18" name="任意多边形 20"/>
          <p:cNvSpPr/>
          <p:nvPr/>
        </p:nvSpPr>
        <p:spPr>
          <a:xfrm flipH="1">
            <a:off x="7057466" y="1702921"/>
            <a:ext cx="3895879" cy="1447434"/>
          </a:xfrm>
          <a:custGeom>
            <a:avLst/>
            <a:gdLst>
              <a:gd name="connsiteX0" fmla="*/ 0 w 2315817"/>
              <a:gd name="connsiteY0" fmla="*/ 675861 h 675861"/>
              <a:gd name="connsiteX1" fmla="*/ 1162878 w 2315817"/>
              <a:gd name="connsiteY1" fmla="*/ 467139 h 675861"/>
              <a:gd name="connsiteX2" fmla="*/ 2315817 w 2315817"/>
              <a:gd name="connsiteY2" fmla="*/ 0 h 675861"/>
            </a:gdLst>
            <a:ahLst/>
            <a:cxnLst>
              <a:cxn ang="0">
                <a:pos x="connsiteX0" y="connsiteY0"/>
              </a:cxn>
              <a:cxn ang="0">
                <a:pos x="connsiteX1" y="connsiteY1"/>
              </a:cxn>
              <a:cxn ang="0">
                <a:pos x="connsiteX2" y="connsiteY2"/>
              </a:cxn>
            </a:cxnLst>
            <a:rect l="l" t="t" r="r" b="b"/>
            <a:pathLst>
              <a:path w="2315817" h="675861">
                <a:moveTo>
                  <a:pt x="0" y="675861"/>
                </a:moveTo>
                <a:cubicBezTo>
                  <a:pt x="388454" y="627821"/>
                  <a:pt x="776909" y="579782"/>
                  <a:pt x="1162878" y="467139"/>
                </a:cubicBezTo>
                <a:cubicBezTo>
                  <a:pt x="1548847" y="354496"/>
                  <a:pt x="1932332" y="177248"/>
                  <a:pt x="2315817" y="0"/>
                </a:cubicBezTo>
              </a:path>
            </a:pathLst>
          </a:custGeom>
          <a:noFill/>
          <a:ln w="38100">
            <a:solidFill>
              <a:srgbClr val="009193"/>
            </a:solidFill>
            <a:headEnd type="triangle" w="lg" len="lg"/>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355783" y="4576452"/>
            <a:ext cx="4505005" cy="830997"/>
          </a:xfrm>
          <a:prstGeom prst="rect">
            <a:avLst/>
          </a:prstGeom>
          <a:noFill/>
          <a:ln w="44450">
            <a:solidFill>
              <a:srgbClr val="65297E"/>
            </a:solidFill>
            <a:prstDash val="sysDash"/>
          </a:ln>
        </p:spPr>
        <p:txBody>
          <a:bodyPr wrap="square">
            <a:spAutoFit/>
          </a:bodyPr>
          <a:lstStyle/>
          <a:p>
            <a:pPr algn="ctr"/>
            <a:r>
              <a:rPr lang="en-US" altLang="zh-CN" sz="2400" b="1" dirty="0" smtClean="0">
                <a:latin typeface="Times New Roman" charset="0"/>
                <a:ea typeface="Times New Roman" charset="0"/>
                <a:cs typeface="Times New Roman" charset="0"/>
              </a:rPr>
              <a:t>ZigBee: 33.5m</a:t>
            </a:r>
          </a:p>
          <a:p>
            <a:pPr algn="ctr"/>
            <a:r>
              <a:rPr lang="en-US" altLang="zh-CN" sz="2400" b="1" dirty="0" smtClean="0">
                <a:latin typeface="Times New Roman" charset="0"/>
                <a:ea typeface="Times New Roman" charset="0"/>
                <a:cs typeface="Times New Roman" charset="0"/>
              </a:rPr>
              <a:t>Bluetooth: 21.4m</a:t>
            </a:r>
            <a:endParaRPr lang="en-US" altLang="zh-CN" sz="2400" b="1" dirty="0">
              <a:latin typeface="Times New Roman" charset="0"/>
              <a:ea typeface="Times New Roman" charset="0"/>
              <a:cs typeface="Times New Roman" charset="0"/>
            </a:endParaRPr>
          </a:p>
        </p:txBody>
      </p:sp>
      <p:sp>
        <p:nvSpPr>
          <p:cNvPr id="20" name="矩形 19"/>
          <p:cNvSpPr/>
          <p:nvPr/>
        </p:nvSpPr>
        <p:spPr>
          <a:xfrm>
            <a:off x="6634480" y="4576452"/>
            <a:ext cx="4719320" cy="830997"/>
          </a:xfrm>
          <a:prstGeom prst="rect">
            <a:avLst/>
          </a:prstGeom>
          <a:noFill/>
          <a:ln w="44450">
            <a:solidFill>
              <a:srgbClr val="65297E"/>
            </a:solidFill>
            <a:prstDash val="sysDash"/>
          </a:ln>
        </p:spPr>
        <p:txBody>
          <a:bodyPr wrap="square">
            <a:spAutoFit/>
          </a:bodyPr>
          <a:lstStyle/>
          <a:p>
            <a:pPr algn="ctr"/>
            <a:r>
              <a:rPr lang="en-US" altLang="zh-CN" sz="2400" b="1" dirty="0" smtClean="0">
                <a:latin typeface="Times New Roman" charset="0"/>
                <a:ea typeface="Times New Roman" charset="0"/>
                <a:cs typeface="Times New Roman" charset="0"/>
              </a:rPr>
              <a:t>ZigBee: </a:t>
            </a:r>
            <a:r>
              <a:rPr lang="it-IT" altLang="zh-CN" sz="2400" b="1" dirty="0" smtClean="0">
                <a:latin typeface="Times New Roman" charset="0"/>
                <a:ea typeface="Times New Roman" charset="0"/>
                <a:cs typeface="Times New Roman" charset="0"/>
              </a:rPr>
              <a:t>247.1Kbps</a:t>
            </a:r>
            <a:endParaRPr lang="it-IT" altLang="zh-CN" sz="2400" b="1" dirty="0">
              <a:latin typeface="Times New Roman" charset="0"/>
              <a:ea typeface="Times New Roman" charset="0"/>
              <a:cs typeface="Times New Roman" charset="0"/>
            </a:endParaRPr>
          </a:p>
          <a:p>
            <a:pPr algn="ctr"/>
            <a:r>
              <a:rPr lang="en-US" altLang="zh-CN" sz="2400" b="1" dirty="0" smtClean="0">
                <a:latin typeface="Times New Roman" charset="0"/>
                <a:ea typeface="Times New Roman" charset="0"/>
                <a:cs typeface="Times New Roman" charset="0"/>
              </a:rPr>
              <a:t>Bluetooth: 986.5Kbps</a:t>
            </a:r>
          </a:p>
        </p:txBody>
      </p:sp>
      <p:sp>
        <p:nvSpPr>
          <p:cNvPr id="21" name="矩形 20"/>
          <p:cNvSpPr/>
          <p:nvPr/>
        </p:nvSpPr>
        <p:spPr>
          <a:xfrm>
            <a:off x="514350" y="5539404"/>
            <a:ext cx="11216531" cy="830997"/>
          </a:xfrm>
          <a:prstGeom prst="rect">
            <a:avLst/>
          </a:prstGeom>
          <a:solidFill>
            <a:srgbClr val="65297E"/>
          </a:solidFill>
        </p:spPr>
        <p:txBody>
          <a:bodyPr wrap="square">
            <a:spAutoFit/>
          </a:bodyPr>
          <a:lstStyle/>
          <a:p>
            <a:pPr algn="ctr"/>
            <a:r>
              <a:rPr lang="en-US" altLang="zh-CN" sz="2400" b="1" dirty="0">
                <a:solidFill>
                  <a:schemeClr val="bg1"/>
                </a:solidFill>
                <a:latin typeface="Times New Roman" charset="0"/>
                <a:ea typeface="Times New Roman" charset="0"/>
                <a:cs typeface="Times New Roman" charset="0"/>
              </a:rPr>
              <a:t>ZigBee adopts DSSS </a:t>
            </a:r>
            <a:r>
              <a:rPr lang="en-US" altLang="zh-CN" sz="2400" b="1">
                <a:solidFill>
                  <a:schemeClr val="bg1"/>
                </a:solidFill>
                <a:latin typeface="Times New Roman" charset="0"/>
                <a:ea typeface="Times New Roman" charset="0"/>
                <a:cs typeface="Times New Roman" charset="0"/>
              </a:rPr>
              <a:t>mechanism </a:t>
            </a:r>
            <a:r>
              <a:rPr lang="en-US" altLang="zh-CN" sz="2400" b="1" smtClean="0">
                <a:solidFill>
                  <a:schemeClr val="bg1"/>
                </a:solidFill>
                <a:latin typeface="Times New Roman" charset="0"/>
                <a:ea typeface="Times New Roman" charset="0"/>
                <a:cs typeface="Times New Roman" charset="0"/>
              </a:rPr>
              <a:t>to resist </a:t>
            </a:r>
            <a:r>
              <a:rPr lang="en-US" altLang="zh-CN" sz="2400" b="1" dirty="0">
                <a:solidFill>
                  <a:schemeClr val="bg1"/>
                </a:solidFill>
                <a:latin typeface="Times New Roman" charset="0"/>
                <a:ea typeface="Times New Roman" charset="0"/>
                <a:cs typeface="Times New Roman" charset="0"/>
              </a:rPr>
              <a:t>the harmful impact caused by</a:t>
            </a:r>
          </a:p>
          <a:p>
            <a:pPr algn="ctr"/>
            <a:r>
              <a:rPr lang="en-US" altLang="zh-CN" sz="2400" b="1" dirty="0">
                <a:solidFill>
                  <a:schemeClr val="bg1"/>
                </a:solidFill>
                <a:latin typeface="Times New Roman" charset="0"/>
                <a:ea typeface="Times New Roman" charset="0"/>
                <a:cs typeface="Times New Roman" charset="0"/>
              </a:rPr>
              <a:t>the signal imperfection and attenuation.</a:t>
            </a:r>
          </a:p>
        </p:txBody>
      </p:sp>
      <p:sp>
        <p:nvSpPr>
          <p:cNvPr id="17" name="矩形 16"/>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幻灯片编号占位符 1"/>
          <p:cNvSpPr>
            <a:spLocks noGrp="1"/>
          </p:cNvSpPr>
          <p:nvPr>
            <p:ph type="sldNum" sz="quarter" idx="12"/>
          </p:nvPr>
        </p:nvSpPr>
        <p:spPr>
          <a:xfrm>
            <a:off x="8628469" y="6236111"/>
            <a:ext cx="2743200" cy="365125"/>
          </a:xfrm>
        </p:spPr>
        <p:txBody>
          <a:bodyPr/>
          <a:lstStyle/>
          <a:p>
            <a:r>
              <a:rPr kumimoji="1" lang="en-US" altLang="zh-CN" dirty="0" smtClean="0"/>
              <a:t>22</a:t>
            </a:r>
            <a:endParaRPr kumimoji="1" lang="zh-CN" altLang="en-US" dirty="0"/>
          </a:p>
        </p:txBody>
      </p:sp>
    </p:spTree>
    <p:extLst>
      <p:ext uri="{BB962C8B-B14F-4D97-AF65-F5344CB8AC3E}">
        <p14:creationId xmlns:p14="http://schemas.microsoft.com/office/powerpoint/2010/main" val="15345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trips(downRight)">
                                      <p:cBhvr>
                                        <p:cTn id="15" dur="500"/>
                                        <p:tgtEl>
                                          <p:spTgt spid="18"/>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9898995"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Power Consumption</a:t>
            </a: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50" y="1507241"/>
            <a:ext cx="9374723" cy="2310923"/>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734" y="4411238"/>
            <a:ext cx="9291339" cy="1917828"/>
          </a:xfrm>
          <a:prstGeom prst="rect">
            <a:avLst/>
          </a:prstGeom>
        </p:spPr>
      </p:pic>
      <p:sp>
        <p:nvSpPr>
          <p:cNvPr id="22" name="矩形 21"/>
          <p:cNvSpPr/>
          <p:nvPr/>
        </p:nvSpPr>
        <p:spPr>
          <a:xfrm>
            <a:off x="4553112" y="1051273"/>
            <a:ext cx="2848855" cy="461665"/>
          </a:xfrm>
          <a:prstGeom prst="rect">
            <a:avLst/>
          </a:prstGeom>
        </p:spPr>
        <p:txBody>
          <a:bodyPr wrap="square">
            <a:spAutoFit/>
          </a:bodyPr>
          <a:lstStyle/>
          <a:p>
            <a:r>
              <a:rPr lang="en-US" altLang="zh-CN" sz="2400" b="1" dirty="0" smtClean="0">
                <a:solidFill>
                  <a:srgbClr val="C00000"/>
                </a:solidFill>
                <a:latin typeface="Times New Roman" charset="0"/>
                <a:ea typeface="Times New Roman" charset="0"/>
                <a:cs typeface="Times New Roman" charset="0"/>
              </a:rPr>
              <a:t>RF-Transformer</a:t>
            </a:r>
            <a:endParaRPr lang="en-US" altLang="zh-CN" sz="2400" b="1" dirty="0">
              <a:solidFill>
                <a:srgbClr val="C00000"/>
              </a:solidFill>
              <a:latin typeface="Times New Roman" charset="0"/>
              <a:ea typeface="Times New Roman" charset="0"/>
              <a:cs typeface="Times New Roman" charset="0"/>
            </a:endParaRPr>
          </a:p>
        </p:txBody>
      </p:sp>
      <p:sp>
        <p:nvSpPr>
          <p:cNvPr id="23" name="矩形 22"/>
          <p:cNvSpPr/>
          <p:nvPr/>
        </p:nvSpPr>
        <p:spPr>
          <a:xfrm>
            <a:off x="4642769" y="4083461"/>
            <a:ext cx="2281267" cy="465159"/>
          </a:xfrm>
          <a:prstGeom prst="rect">
            <a:avLst/>
          </a:prstGeom>
        </p:spPr>
        <p:txBody>
          <a:bodyPr wrap="square">
            <a:spAutoFit/>
          </a:bodyPr>
          <a:lstStyle/>
          <a:p>
            <a:r>
              <a:rPr lang="en-US" altLang="zh-CN" sz="2400" dirty="0" smtClean="0">
                <a:solidFill>
                  <a:prstClr val="black"/>
                </a:solidFill>
                <a:latin typeface="Times New Roman" charset="0"/>
                <a:ea typeface="Times New Roman" charset="0"/>
                <a:cs typeface="Times New Roman" charset="0"/>
              </a:rPr>
              <a:t>Active radios</a:t>
            </a:r>
            <a:endParaRPr lang="en-US" altLang="zh-CN" sz="2400" dirty="0">
              <a:solidFill>
                <a:prstClr val="black"/>
              </a:solidFill>
              <a:latin typeface="Times New Roman" charset="0"/>
              <a:ea typeface="Times New Roman" charset="0"/>
              <a:cs typeface="Times New Roman" charset="0"/>
            </a:endParaRPr>
          </a:p>
        </p:txBody>
      </p:sp>
      <p:sp>
        <p:nvSpPr>
          <p:cNvPr id="24" name="矩形 23"/>
          <p:cNvSpPr/>
          <p:nvPr/>
        </p:nvSpPr>
        <p:spPr>
          <a:xfrm>
            <a:off x="5977541" y="1921031"/>
            <a:ext cx="760537" cy="1764536"/>
          </a:xfrm>
          <a:prstGeom prst="rect">
            <a:avLst/>
          </a:prstGeom>
          <a:solidFill>
            <a:srgbClr val="00B0F0">
              <a:alpha val="5000"/>
            </a:srgbClr>
          </a:solidFill>
          <a:ln w="666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25" name="矩形 24"/>
          <p:cNvSpPr/>
          <p:nvPr/>
        </p:nvSpPr>
        <p:spPr>
          <a:xfrm>
            <a:off x="9084383" y="4781199"/>
            <a:ext cx="1260806" cy="1434267"/>
          </a:xfrm>
          <a:prstGeom prst="rect">
            <a:avLst/>
          </a:prstGeom>
          <a:solidFill>
            <a:schemeClr val="accent2">
              <a:alpha val="5000"/>
            </a:schemeClr>
          </a:solidFill>
          <a:ln w="666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nvGrpSpPr>
          <p:cNvPr id="3" name="组 2"/>
          <p:cNvGrpSpPr/>
          <p:nvPr/>
        </p:nvGrpSpPr>
        <p:grpSpPr>
          <a:xfrm>
            <a:off x="6357810" y="3685567"/>
            <a:ext cx="3799238" cy="1095632"/>
            <a:chOff x="6357810" y="3685567"/>
            <a:chExt cx="3799238" cy="1095632"/>
          </a:xfrm>
        </p:grpSpPr>
        <p:sp>
          <p:nvSpPr>
            <p:cNvPr id="26" name="矩形 25"/>
            <p:cNvSpPr/>
            <p:nvPr/>
          </p:nvSpPr>
          <p:spPr>
            <a:xfrm>
              <a:off x="7875781" y="3761098"/>
              <a:ext cx="2281267" cy="465159"/>
            </a:xfrm>
            <a:prstGeom prst="rect">
              <a:avLst/>
            </a:prstGeom>
          </p:spPr>
          <p:txBody>
            <a:bodyPr wrap="square">
              <a:spAutoFit/>
            </a:bodyPr>
            <a:lstStyle/>
            <a:p>
              <a:r>
                <a:rPr lang="en-US" altLang="zh-CN" sz="2400" b="1" dirty="0" smtClean="0">
                  <a:solidFill>
                    <a:srgbClr val="7030A0"/>
                  </a:solidFill>
                  <a:latin typeface="Times New Roman" charset="0"/>
                  <a:ea typeface="Times New Roman" charset="0"/>
                  <a:cs typeface="Times New Roman" charset="0"/>
                </a:rPr>
                <a:t>7.6—74.2</a:t>
              </a:r>
              <a:r>
                <a:rPr lang="zh-CN" altLang="en-US" sz="2400" b="1" dirty="0" smtClean="0">
                  <a:solidFill>
                    <a:srgbClr val="7030A0"/>
                  </a:solidFill>
                  <a:latin typeface="Times New Roman" charset="0"/>
                  <a:ea typeface="Times New Roman" charset="0"/>
                  <a:cs typeface="Times New Roman" charset="0"/>
                </a:rPr>
                <a:t> </a:t>
              </a:r>
              <a:r>
                <a:rPr lang="en-US" altLang="zh-CN" sz="2400" b="1" dirty="0" smtClean="0">
                  <a:solidFill>
                    <a:srgbClr val="7030A0"/>
                  </a:solidFill>
                  <a:latin typeface="Times New Roman" charset="0"/>
                  <a:ea typeface="Times New Roman" charset="0"/>
                  <a:cs typeface="Times New Roman" charset="0"/>
                </a:rPr>
                <a:t>X</a:t>
              </a:r>
              <a:endParaRPr lang="en-US" altLang="zh-CN" sz="2400" b="1" dirty="0">
                <a:solidFill>
                  <a:srgbClr val="7030A0"/>
                </a:solidFill>
                <a:latin typeface="Times New Roman" charset="0"/>
                <a:ea typeface="Times New Roman" charset="0"/>
                <a:cs typeface="Times New Roman" charset="0"/>
              </a:endParaRPr>
            </a:p>
          </p:txBody>
        </p:sp>
        <p:cxnSp>
          <p:nvCxnSpPr>
            <p:cNvPr id="27" name="肘形连接符 26"/>
            <p:cNvCxnSpPr/>
            <p:nvPr/>
          </p:nvCxnSpPr>
          <p:spPr>
            <a:xfrm rot="16200000" flipH="1">
              <a:off x="7488482" y="2554895"/>
              <a:ext cx="1095632" cy="3356976"/>
            </a:xfrm>
            <a:prstGeom prst="bentConnector3">
              <a:avLst/>
            </a:prstGeom>
            <a:ln w="4762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9" name="矩形 1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幻灯片编号占位符 1"/>
          <p:cNvSpPr>
            <a:spLocks noGrp="1"/>
          </p:cNvSpPr>
          <p:nvPr>
            <p:ph type="sldNum" sz="quarter" idx="12"/>
          </p:nvPr>
        </p:nvSpPr>
        <p:spPr>
          <a:xfrm>
            <a:off x="8628469" y="6236111"/>
            <a:ext cx="2743200" cy="365125"/>
          </a:xfrm>
        </p:spPr>
        <p:txBody>
          <a:bodyPr/>
          <a:lstStyle/>
          <a:p>
            <a:r>
              <a:rPr kumimoji="1" lang="en-US" altLang="zh-CN" dirty="0" smtClean="0"/>
              <a:t>23</a:t>
            </a:r>
            <a:endParaRPr kumimoji="1" lang="zh-CN" altLang="en-US" dirty="0"/>
          </a:p>
        </p:txBody>
      </p:sp>
    </p:spTree>
    <p:extLst>
      <p:ext uri="{BB962C8B-B14F-4D97-AF65-F5344CB8AC3E}">
        <p14:creationId xmlns:p14="http://schemas.microsoft.com/office/powerpoint/2010/main" val="7920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linds(horizontal)">
                                      <p:cBhvr>
                                        <p:cTn id="11" dur="500"/>
                                        <p:tgtEl>
                                          <p:spTgt spid="2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Related Works</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7" name="文本框 16">
            <a:extLst>
              <a:ext uri="{FF2B5EF4-FFF2-40B4-BE49-F238E27FC236}">
                <a16:creationId xmlns="" xmlns:a16="http://schemas.microsoft.com/office/drawing/2014/main" id="{A4D3843A-7F26-4456-9006-17206246AF13}"/>
              </a:ext>
            </a:extLst>
          </p:cNvPr>
          <p:cNvSpPr txBox="1"/>
          <p:nvPr/>
        </p:nvSpPr>
        <p:spPr>
          <a:xfrm>
            <a:off x="-259799" y="5683125"/>
            <a:ext cx="4434040" cy="707886"/>
          </a:xfrm>
          <a:prstGeom prst="rect">
            <a:avLst/>
          </a:prstGeom>
          <a:noFill/>
        </p:spPr>
        <p:txBody>
          <a:bodyPr wrap="square" rtlCol="0">
            <a:spAutoFit/>
          </a:bodyPr>
          <a:lstStyle/>
          <a:p>
            <a:pPr algn="ctr"/>
            <a:r>
              <a:rPr lang="en-US" altLang="zh-CN" sz="2000" b="1" dirty="0" smtClean="0">
                <a:solidFill>
                  <a:srgbClr val="B34524"/>
                </a:solidFill>
                <a:latin typeface="Times New Roman" charset="0"/>
                <a:ea typeface="Times New Roman" charset="0"/>
                <a:cs typeface="Times New Roman" charset="0"/>
              </a:rPr>
              <a:t>For amplitude-modulated</a:t>
            </a:r>
            <a:r>
              <a:rPr lang="zh-CN" altLang="en-US" sz="2000" b="1" dirty="0" smtClean="0">
                <a:solidFill>
                  <a:srgbClr val="B34524"/>
                </a:solidFill>
                <a:latin typeface="Times New Roman" charset="0"/>
                <a:ea typeface="Times New Roman" charset="0"/>
                <a:cs typeface="Times New Roman" charset="0"/>
              </a:rPr>
              <a:t> </a:t>
            </a:r>
            <a:r>
              <a:rPr lang="en-US" altLang="zh-CN" sz="2000" b="1" dirty="0" smtClean="0">
                <a:solidFill>
                  <a:srgbClr val="B34524"/>
                </a:solidFill>
                <a:latin typeface="Times New Roman" charset="0"/>
                <a:ea typeface="Times New Roman" charset="0"/>
                <a:cs typeface="Times New Roman" charset="0"/>
              </a:rPr>
              <a:t>signals</a:t>
            </a:r>
          </a:p>
          <a:p>
            <a:pPr algn="ctr"/>
            <a:r>
              <a:rPr lang="en-US" altLang="zh-CN" sz="2000" b="1" dirty="0" smtClean="0">
                <a:solidFill>
                  <a:srgbClr val="B34524"/>
                </a:solidFill>
                <a:latin typeface="Times New Roman" charset="0"/>
                <a:ea typeface="Times New Roman" charset="0"/>
                <a:cs typeface="Times New Roman" charset="0"/>
              </a:rPr>
              <a:t>(OOK) </a:t>
            </a:r>
            <a:endParaRPr lang="en-US" altLang="zh-CN" sz="2000" b="1" dirty="0">
              <a:solidFill>
                <a:srgbClr val="B34524"/>
              </a:solidFill>
              <a:latin typeface="Times New Roman" charset="0"/>
              <a:ea typeface="Times New Roman" charset="0"/>
              <a:cs typeface="Times New Roman" charset="0"/>
            </a:endParaRPr>
          </a:p>
        </p:txBody>
      </p:sp>
      <p:sp>
        <p:nvSpPr>
          <p:cNvPr id="8" name="文本框 16">
            <a:extLst>
              <a:ext uri="{FF2B5EF4-FFF2-40B4-BE49-F238E27FC236}">
                <a16:creationId xmlns="" xmlns:a16="http://schemas.microsoft.com/office/drawing/2014/main" id="{A4D3843A-7F26-4456-9006-17206246AF13}"/>
              </a:ext>
            </a:extLst>
          </p:cNvPr>
          <p:cNvSpPr txBox="1"/>
          <p:nvPr/>
        </p:nvSpPr>
        <p:spPr>
          <a:xfrm>
            <a:off x="22679" y="3907887"/>
            <a:ext cx="4455768" cy="1477328"/>
          </a:xfrm>
          <a:prstGeom prst="rect">
            <a:avLst/>
          </a:prstGeom>
          <a:noFill/>
        </p:spPr>
        <p:txBody>
          <a:bodyPr wrap="square" rtlCol="0">
            <a:spAutoFit/>
          </a:bodyPr>
          <a:lstStyle/>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Passive RFID [SIGCOMM’12]</a:t>
            </a:r>
          </a:p>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Ambient backscatter</a:t>
            </a:r>
            <a:r>
              <a:rPr lang="zh-CN" altLang="en-US" dirty="0" smtClean="0">
                <a:solidFill>
                  <a:schemeClr val="tx1">
                    <a:lumMod val="85000"/>
                    <a:lumOff val="15000"/>
                  </a:schemeClr>
                </a:solidFill>
                <a:latin typeface="Times New Roman" charset="0"/>
                <a:ea typeface="Times New Roman" charset="0"/>
                <a:cs typeface="Times New Roman" charset="0"/>
              </a:rPr>
              <a:t> </a:t>
            </a:r>
            <a:r>
              <a:rPr lang="en-US" altLang="zh-CN" dirty="0" smtClean="0">
                <a:solidFill>
                  <a:schemeClr val="tx1">
                    <a:lumMod val="85000"/>
                    <a:lumOff val="15000"/>
                  </a:schemeClr>
                </a:solidFill>
                <a:latin typeface="Times New Roman" charset="0"/>
                <a:ea typeface="Times New Roman" charset="0"/>
                <a:cs typeface="Times New Roman" charset="0"/>
              </a:rPr>
              <a:t>[SIGCOMM</a:t>
            </a:r>
            <a:r>
              <a:rPr lang="zh-CN" altLang="en-US" dirty="0">
                <a:solidFill>
                  <a:schemeClr val="tx1">
                    <a:lumMod val="85000"/>
                    <a:lumOff val="15000"/>
                  </a:schemeClr>
                </a:solidFill>
                <a:latin typeface="Times New Roman" charset="0"/>
                <a:ea typeface="Times New Roman" charset="0"/>
                <a:cs typeface="Times New Roman" charset="0"/>
              </a:rPr>
              <a:t>’</a:t>
            </a:r>
            <a:r>
              <a:rPr lang="en-US" altLang="zh-CN" dirty="0" smtClean="0">
                <a:solidFill>
                  <a:schemeClr val="tx1">
                    <a:lumMod val="85000"/>
                    <a:lumOff val="15000"/>
                  </a:schemeClr>
                </a:solidFill>
                <a:latin typeface="Times New Roman" charset="0"/>
                <a:ea typeface="Times New Roman" charset="0"/>
                <a:cs typeface="Times New Roman" charset="0"/>
              </a:rPr>
              <a:t>12]</a:t>
            </a:r>
          </a:p>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Turbocharging [SIGCOMM’14]</a:t>
            </a:r>
          </a:p>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WiFi </a:t>
            </a:r>
            <a:r>
              <a:rPr lang="en-US" altLang="zh-CN" dirty="0">
                <a:solidFill>
                  <a:schemeClr val="tx1">
                    <a:lumMod val="85000"/>
                    <a:lumOff val="15000"/>
                  </a:schemeClr>
                </a:solidFill>
                <a:latin typeface="Times New Roman" charset="0"/>
                <a:ea typeface="Times New Roman" charset="0"/>
                <a:cs typeface="Times New Roman" charset="0"/>
              </a:rPr>
              <a:t>Backscatter [SIGCOMM’14]</a:t>
            </a:r>
            <a:endParaRPr lang="en-US" altLang="zh-CN" dirty="0" smtClean="0">
              <a:solidFill>
                <a:schemeClr val="tx1">
                  <a:lumMod val="85000"/>
                  <a:lumOff val="15000"/>
                </a:schemeClr>
              </a:solidFill>
              <a:latin typeface="Times New Roman" charset="0"/>
              <a:ea typeface="Times New Roman" charset="0"/>
              <a:cs typeface="Times New Roman" charset="0"/>
            </a:endParaRPr>
          </a:p>
          <a:p>
            <a:pPr marL="342900" indent="-342900">
              <a:buFont typeface="Wingdings" charset="2"/>
              <a:buChar char="l"/>
            </a:pPr>
            <a:r>
              <a:rPr lang="en-US" altLang="zh-CN" dirty="0" err="1" smtClean="0">
                <a:solidFill>
                  <a:schemeClr val="tx1">
                    <a:lumMod val="85000"/>
                    <a:lumOff val="15000"/>
                  </a:schemeClr>
                </a:solidFill>
                <a:latin typeface="Times New Roman" charset="0"/>
                <a:ea typeface="Times New Roman" charset="0"/>
                <a:cs typeface="Times New Roman" charset="0"/>
              </a:rPr>
              <a:t>mmTag</a:t>
            </a:r>
            <a:r>
              <a:rPr lang="en-US" altLang="zh-CN" dirty="0" smtClean="0">
                <a:solidFill>
                  <a:schemeClr val="tx1">
                    <a:lumMod val="85000"/>
                    <a:lumOff val="15000"/>
                  </a:schemeClr>
                </a:solidFill>
                <a:latin typeface="Times New Roman" charset="0"/>
                <a:ea typeface="Times New Roman" charset="0"/>
                <a:cs typeface="Times New Roman" charset="0"/>
              </a:rPr>
              <a:t> [SIGCOMM’21]</a:t>
            </a:r>
          </a:p>
        </p:txBody>
      </p:sp>
      <p:sp>
        <p:nvSpPr>
          <p:cNvPr id="9" name="矩形 8"/>
          <p:cNvSpPr/>
          <p:nvPr/>
        </p:nvSpPr>
        <p:spPr>
          <a:xfrm>
            <a:off x="180470" y="1122967"/>
            <a:ext cx="3746248" cy="810178"/>
          </a:xfrm>
          <a:prstGeom prst="rect">
            <a:avLst/>
          </a:prstGeom>
          <a:solidFill>
            <a:srgbClr val="B34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 xmlns:a16="http://schemas.microsoft.com/office/drawing/2014/main" id="{A4D3843A-7F26-4456-9006-17206246AF13}"/>
              </a:ext>
            </a:extLst>
          </p:cNvPr>
          <p:cNvSpPr txBox="1"/>
          <p:nvPr/>
        </p:nvSpPr>
        <p:spPr>
          <a:xfrm>
            <a:off x="7916146" y="5675366"/>
            <a:ext cx="4434040" cy="707886"/>
          </a:xfrm>
          <a:prstGeom prst="rect">
            <a:avLst/>
          </a:prstGeom>
          <a:noFill/>
        </p:spPr>
        <p:txBody>
          <a:bodyPr wrap="square" rtlCol="0">
            <a:spAutoFit/>
          </a:bodyPr>
          <a:lstStyle/>
          <a:p>
            <a:pPr algn="ctr"/>
            <a:r>
              <a:rPr lang="en-US" altLang="zh-CN" sz="2000" b="1" dirty="0" smtClean="0">
                <a:solidFill>
                  <a:srgbClr val="65297E"/>
                </a:solidFill>
                <a:latin typeface="Times New Roman" charset="0"/>
                <a:ea typeface="Times New Roman" charset="0"/>
                <a:cs typeface="Times New Roman" charset="0"/>
              </a:rPr>
              <a:t>For frequency-modulated signals (FSK/CSS)</a:t>
            </a:r>
            <a:endParaRPr lang="en-US" altLang="zh-CN" sz="2000" b="1" dirty="0">
              <a:solidFill>
                <a:srgbClr val="65297E"/>
              </a:solidFill>
              <a:latin typeface="Times New Roman" charset="0"/>
              <a:ea typeface="Times New Roman" charset="0"/>
              <a:cs typeface="Times New Roman" charset="0"/>
            </a:endParaRPr>
          </a:p>
        </p:txBody>
      </p:sp>
      <p:sp>
        <p:nvSpPr>
          <p:cNvPr id="11" name="文本框 16">
            <a:extLst>
              <a:ext uri="{FF2B5EF4-FFF2-40B4-BE49-F238E27FC236}">
                <a16:creationId xmlns="" xmlns:a16="http://schemas.microsoft.com/office/drawing/2014/main" id="{A4D3843A-7F26-4456-9006-17206246AF13}"/>
              </a:ext>
            </a:extLst>
          </p:cNvPr>
          <p:cNvSpPr txBox="1"/>
          <p:nvPr/>
        </p:nvSpPr>
        <p:spPr>
          <a:xfrm>
            <a:off x="8220400" y="3849761"/>
            <a:ext cx="4461867" cy="1477328"/>
          </a:xfrm>
          <a:prstGeom prst="rect">
            <a:avLst/>
          </a:prstGeom>
          <a:noFill/>
        </p:spPr>
        <p:txBody>
          <a:bodyPr wrap="square" rtlCol="0">
            <a:spAutoFit/>
          </a:bodyPr>
          <a:lstStyle/>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FS </a:t>
            </a:r>
            <a:r>
              <a:rPr lang="en-US" altLang="zh-CN" dirty="0">
                <a:solidFill>
                  <a:schemeClr val="tx1">
                    <a:lumMod val="85000"/>
                    <a:lumOff val="15000"/>
                  </a:schemeClr>
                </a:solidFill>
                <a:latin typeface="Times New Roman" charset="0"/>
                <a:ea typeface="Times New Roman" charset="0"/>
                <a:cs typeface="Times New Roman" charset="0"/>
              </a:rPr>
              <a:t>Backscatter [SIGCOMM’16]</a:t>
            </a:r>
            <a:endParaRPr lang="en-US" altLang="zh-CN" dirty="0" smtClean="0">
              <a:solidFill>
                <a:schemeClr val="tx1">
                  <a:lumMod val="85000"/>
                  <a:lumOff val="15000"/>
                </a:schemeClr>
              </a:solidFill>
              <a:latin typeface="Times New Roman" charset="0"/>
              <a:ea typeface="Times New Roman" charset="0"/>
              <a:cs typeface="Times New Roman" charset="0"/>
            </a:endParaRPr>
          </a:p>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FM Backscatter [NSDI’17]</a:t>
            </a:r>
          </a:p>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BLE Backscatter [RFID’15]</a:t>
            </a:r>
          </a:p>
          <a:p>
            <a:pPr marL="342900" indent="-342900">
              <a:buFont typeface="Wingdings" charset="2"/>
              <a:buChar char="l"/>
            </a:pPr>
            <a:r>
              <a:rPr lang="en-US" altLang="zh-CN" dirty="0" err="1" smtClean="0">
                <a:solidFill>
                  <a:schemeClr val="tx1">
                    <a:lumMod val="85000"/>
                    <a:lumOff val="15000"/>
                  </a:schemeClr>
                </a:solidFill>
                <a:latin typeface="Times New Roman" charset="0"/>
                <a:ea typeface="Times New Roman" charset="0"/>
                <a:cs typeface="Times New Roman" charset="0"/>
              </a:rPr>
              <a:t>PLoRa</a:t>
            </a:r>
            <a:r>
              <a:rPr lang="en-US" altLang="zh-CN" dirty="0" smtClean="0">
                <a:solidFill>
                  <a:schemeClr val="tx1">
                    <a:lumMod val="85000"/>
                    <a:lumOff val="15000"/>
                  </a:schemeClr>
                </a:solidFill>
                <a:latin typeface="Times New Roman" charset="0"/>
                <a:ea typeface="Times New Roman" charset="0"/>
                <a:cs typeface="Times New Roman" charset="0"/>
              </a:rPr>
              <a:t> [SIGCOMM’18]</a:t>
            </a:r>
          </a:p>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LoRa Backscatter [UbiComp’17]</a:t>
            </a:r>
          </a:p>
        </p:txBody>
      </p:sp>
      <p:sp>
        <p:nvSpPr>
          <p:cNvPr id="12" name="矩形 11"/>
          <p:cNvSpPr/>
          <p:nvPr/>
        </p:nvSpPr>
        <p:spPr>
          <a:xfrm>
            <a:off x="8062179" y="1123986"/>
            <a:ext cx="3882304" cy="809756"/>
          </a:xfrm>
          <a:prstGeom prst="rect">
            <a:avLst/>
          </a:prstGeom>
          <a:solidFill>
            <a:srgbClr val="652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6">
            <a:extLst>
              <a:ext uri="{FF2B5EF4-FFF2-40B4-BE49-F238E27FC236}">
                <a16:creationId xmlns="" xmlns:a16="http://schemas.microsoft.com/office/drawing/2014/main" id="{A4D3843A-7F26-4456-9006-17206246AF13}"/>
              </a:ext>
            </a:extLst>
          </p:cNvPr>
          <p:cNvSpPr txBox="1"/>
          <p:nvPr/>
        </p:nvSpPr>
        <p:spPr>
          <a:xfrm>
            <a:off x="8111513" y="1098108"/>
            <a:ext cx="3925589" cy="1569660"/>
          </a:xfrm>
          <a:prstGeom prst="rect">
            <a:avLst/>
          </a:prstGeom>
          <a:noFill/>
        </p:spPr>
        <p:txBody>
          <a:bodyPr wrap="square" rtlCol="0">
            <a:spAutoFit/>
          </a:bodyPr>
          <a:lstStyle/>
          <a:p>
            <a:pPr algn="ctr"/>
            <a:r>
              <a:rPr lang="en-US" altLang="zh-CN" sz="2400" b="1" dirty="0" smtClean="0">
                <a:solidFill>
                  <a:schemeClr val="bg1"/>
                </a:solidFill>
                <a:latin typeface="Times New Roman" charset="0"/>
                <a:ea typeface="Times New Roman" charset="0"/>
                <a:cs typeface="Times New Roman" charset="0"/>
              </a:rPr>
              <a:t>Frequency </a:t>
            </a:r>
            <a:r>
              <a:rPr lang="en-US" altLang="zh-CN" sz="2400" b="1" dirty="0">
                <a:solidFill>
                  <a:schemeClr val="bg1"/>
                </a:solidFill>
                <a:latin typeface="Times New Roman" charset="0"/>
                <a:ea typeface="Times New Roman" charset="0"/>
                <a:cs typeface="Times New Roman" charset="0"/>
              </a:rPr>
              <a:t>shifting </a:t>
            </a:r>
            <a:r>
              <a:rPr lang="en-US" altLang="zh-CN" sz="2400" b="1" dirty="0" smtClean="0">
                <a:solidFill>
                  <a:schemeClr val="bg1"/>
                </a:solidFill>
                <a:latin typeface="Times New Roman" charset="0"/>
                <a:ea typeface="Times New Roman" charset="0"/>
                <a:cs typeface="Times New Roman" charset="0"/>
              </a:rPr>
              <a:t>&amp; </a:t>
            </a:r>
            <a:r>
              <a:rPr lang="en-US" altLang="zh-CN" sz="2400" b="1" dirty="0">
                <a:solidFill>
                  <a:schemeClr val="bg1"/>
                </a:solidFill>
                <a:latin typeface="Times New Roman" charset="0"/>
                <a:ea typeface="Times New Roman" charset="0"/>
                <a:cs typeface="Times New Roman" charset="0"/>
              </a:rPr>
              <a:t>Frequency synthesis</a:t>
            </a:r>
          </a:p>
          <a:p>
            <a:pPr algn="ctr"/>
            <a:endParaRPr lang="en-US" altLang="zh-CN" sz="2400" b="1" dirty="0">
              <a:solidFill>
                <a:schemeClr val="bg1"/>
              </a:solidFill>
              <a:latin typeface="Times New Roman" charset="0"/>
              <a:ea typeface="Times New Roman" charset="0"/>
              <a:cs typeface="Times New Roman" charset="0"/>
            </a:endParaRPr>
          </a:p>
          <a:p>
            <a:pPr algn="ctr"/>
            <a:endParaRPr lang="en-US" altLang="zh-CN" sz="2400" b="1" dirty="0">
              <a:solidFill>
                <a:schemeClr val="bg1"/>
              </a:solidFill>
              <a:latin typeface="Times New Roman" charset="0"/>
              <a:ea typeface="Times New Roman" charset="0"/>
              <a:cs typeface="Times New Roman" charset="0"/>
            </a:endParaRPr>
          </a:p>
        </p:txBody>
      </p:sp>
      <p:sp>
        <p:nvSpPr>
          <p:cNvPr id="14" name="文本框 16">
            <a:extLst>
              <a:ext uri="{FF2B5EF4-FFF2-40B4-BE49-F238E27FC236}">
                <a16:creationId xmlns="" xmlns:a16="http://schemas.microsoft.com/office/drawing/2014/main" id="{A4D3843A-7F26-4456-9006-17206246AF13}"/>
              </a:ext>
            </a:extLst>
          </p:cNvPr>
          <p:cNvSpPr txBox="1"/>
          <p:nvPr/>
        </p:nvSpPr>
        <p:spPr>
          <a:xfrm>
            <a:off x="197464" y="1100660"/>
            <a:ext cx="3726279" cy="830997"/>
          </a:xfrm>
          <a:prstGeom prst="rect">
            <a:avLst/>
          </a:prstGeom>
          <a:noFill/>
        </p:spPr>
        <p:txBody>
          <a:bodyPr wrap="square" rtlCol="0">
            <a:spAutoFit/>
          </a:bodyPr>
          <a:lstStyle/>
          <a:p>
            <a:pPr algn="ctr"/>
            <a:r>
              <a:rPr lang="en-US" altLang="zh-CN" sz="2400" b="1" dirty="0" smtClean="0">
                <a:solidFill>
                  <a:schemeClr val="bg1"/>
                </a:solidFill>
                <a:latin typeface="Times New Roman" charset="0"/>
                <a:ea typeface="Times New Roman" charset="0"/>
                <a:cs typeface="Times New Roman" charset="0"/>
              </a:rPr>
              <a:t>Amplitude modulation </a:t>
            </a:r>
            <a:r>
              <a:rPr lang="en-US" altLang="zh-CN" sz="2400" b="1" dirty="0">
                <a:solidFill>
                  <a:schemeClr val="bg1"/>
                </a:solidFill>
                <a:latin typeface="Times New Roman" charset="0"/>
                <a:ea typeface="Times New Roman" charset="0"/>
                <a:cs typeface="Times New Roman" charset="0"/>
              </a:rPr>
              <a:t>by </a:t>
            </a:r>
            <a:r>
              <a:rPr lang="en-US" altLang="zh-CN" sz="2400" b="1" dirty="0" smtClean="0">
                <a:solidFill>
                  <a:schemeClr val="bg1"/>
                </a:solidFill>
                <a:latin typeface="Times New Roman" charset="0"/>
                <a:ea typeface="Times New Roman" charset="0"/>
                <a:cs typeface="Times New Roman" charset="0"/>
              </a:rPr>
              <a:t>varying impedance</a:t>
            </a:r>
            <a:endParaRPr lang="en-US" altLang="zh-CN" sz="2400" b="1" dirty="0">
              <a:solidFill>
                <a:schemeClr val="bg1"/>
              </a:solidFill>
              <a:latin typeface="Times New Roman" charset="0"/>
              <a:ea typeface="Times New Roman" charset="0"/>
              <a:cs typeface="Times New Roman" charset="0"/>
            </a:endParaRPr>
          </a:p>
        </p:txBody>
      </p:sp>
      <p:sp>
        <p:nvSpPr>
          <p:cNvPr id="15" name="文本框 16">
            <a:extLst>
              <a:ext uri="{FF2B5EF4-FFF2-40B4-BE49-F238E27FC236}">
                <a16:creationId xmlns="" xmlns:a16="http://schemas.microsoft.com/office/drawing/2014/main" id="{A4D3843A-7F26-4456-9006-17206246AF13}"/>
              </a:ext>
            </a:extLst>
          </p:cNvPr>
          <p:cNvSpPr txBox="1"/>
          <p:nvPr/>
        </p:nvSpPr>
        <p:spPr>
          <a:xfrm>
            <a:off x="3789981" y="5668298"/>
            <a:ext cx="4434040" cy="707886"/>
          </a:xfrm>
          <a:prstGeom prst="rect">
            <a:avLst/>
          </a:prstGeom>
          <a:noFill/>
        </p:spPr>
        <p:txBody>
          <a:bodyPr wrap="square" rtlCol="0">
            <a:spAutoFit/>
          </a:bodyPr>
          <a:lstStyle/>
          <a:p>
            <a:pPr algn="ctr"/>
            <a:r>
              <a:rPr lang="en-US" altLang="zh-CN" sz="2000" b="1" dirty="0" smtClean="0">
                <a:solidFill>
                  <a:srgbClr val="1E5266"/>
                </a:solidFill>
                <a:latin typeface="Times New Roman" charset="0"/>
                <a:ea typeface="Times New Roman" charset="0"/>
                <a:cs typeface="Times New Roman" charset="0"/>
              </a:rPr>
              <a:t>For phase-modulated signals (BPSK\16PSK\OQPSK)</a:t>
            </a:r>
            <a:endParaRPr lang="en-US" altLang="zh-CN" sz="2000" b="1" dirty="0">
              <a:solidFill>
                <a:srgbClr val="1E5266"/>
              </a:solidFill>
              <a:latin typeface="Times New Roman" charset="0"/>
              <a:ea typeface="Times New Roman" charset="0"/>
              <a:cs typeface="Times New Roman" charset="0"/>
            </a:endParaRPr>
          </a:p>
        </p:txBody>
      </p:sp>
      <p:sp>
        <p:nvSpPr>
          <p:cNvPr id="16" name="文本框 16">
            <a:extLst>
              <a:ext uri="{FF2B5EF4-FFF2-40B4-BE49-F238E27FC236}">
                <a16:creationId xmlns="" xmlns:a16="http://schemas.microsoft.com/office/drawing/2014/main" id="{A4D3843A-7F26-4456-9006-17206246AF13}"/>
              </a:ext>
            </a:extLst>
          </p:cNvPr>
          <p:cNvSpPr txBox="1"/>
          <p:nvPr/>
        </p:nvSpPr>
        <p:spPr>
          <a:xfrm>
            <a:off x="4249577" y="3839678"/>
            <a:ext cx="4014880" cy="1754326"/>
          </a:xfrm>
          <a:prstGeom prst="rect">
            <a:avLst/>
          </a:prstGeom>
          <a:noFill/>
        </p:spPr>
        <p:txBody>
          <a:bodyPr wrap="square" rtlCol="0">
            <a:spAutoFit/>
          </a:bodyPr>
          <a:lstStyle/>
          <a:p>
            <a:pPr marL="342900" indent="-342900">
              <a:buFont typeface="Wingdings" charset="2"/>
              <a:buChar char="l"/>
            </a:pPr>
            <a:r>
              <a:rPr lang="en-US" altLang="zh-CN" dirty="0" smtClean="0">
                <a:solidFill>
                  <a:schemeClr val="tx1">
                    <a:lumMod val="85000"/>
                    <a:lumOff val="15000"/>
                  </a:schemeClr>
                </a:solidFill>
                <a:latin typeface="Times New Roman" charset="0"/>
                <a:ea typeface="Times New Roman" charset="0"/>
                <a:cs typeface="Times New Roman" charset="0"/>
              </a:rPr>
              <a:t>Passive WiFi [NSDI’18]</a:t>
            </a:r>
          </a:p>
          <a:p>
            <a:pPr marL="342900" indent="-342900">
              <a:buFont typeface="Wingdings" charset="2"/>
              <a:buChar char="l"/>
            </a:pPr>
            <a:r>
              <a:rPr lang="en-US" altLang="zh-CN" dirty="0" err="1" smtClean="0">
                <a:solidFill>
                  <a:schemeClr val="tx1">
                    <a:lumMod val="85000"/>
                    <a:lumOff val="15000"/>
                  </a:schemeClr>
                </a:solidFill>
                <a:latin typeface="Times New Roman" charset="0"/>
                <a:ea typeface="Times New Roman" charset="0"/>
                <a:cs typeface="Times New Roman" charset="0"/>
              </a:rPr>
              <a:t>Interscatter</a:t>
            </a:r>
            <a:r>
              <a:rPr lang="en-US" altLang="zh-CN" dirty="0" smtClean="0">
                <a:solidFill>
                  <a:schemeClr val="tx1">
                    <a:lumMod val="85000"/>
                    <a:lumOff val="15000"/>
                  </a:schemeClr>
                </a:solidFill>
                <a:latin typeface="Times New Roman" charset="0"/>
                <a:ea typeface="Times New Roman" charset="0"/>
                <a:cs typeface="Times New Roman" charset="0"/>
              </a:rPr>
              <a:t> [SIGCOMM’16]</a:t>
            </a:r>
          </a:p>
          <a:p>
            <a:pPr marL="342900" indent="-342900">
              <a:buFont typeface="Wingdings" charset="2"/>
              <a:buChar char="l"/>
            </a:pPr>
            <a:r>
              <a:rPr lang="en-US" altLang="zh-CN" dirty="0" err="1" smtClean="0">
                <a:solidFill>
                  <a:schemeClr val="tx1">
                    <a:lumMod val="85000"/>
                    <a:lumOff val="15000"/>
                  </a:schemeClr>
                </a:solidFill>
                <a:latin typeface="Times New Roman" charset="0"/>
                <a:ea typeface="Times New Roman" charset="0"/>
                <a:cs typeface="Times New Roman" charset="0"/>
              </a:rPr>
              <a:t>HitchHike</a:t>
            </a:r>
            <a:r>
              <a:rPr lang="en-US" altLang="zh-CN" dirty="0" smtClean="0">
                <a:solidFill>
                  <a:schemeClr val="tx1">
                    <a:lumMod val="85000"/>
                    <a:lumOff val="15000"/>
                  </a:schemeClr>
                </a:solidFill>
                <a:latin typeface="Times New Roman" charset="0"/>
                <a:ea typeface="Times New Roman" charset="0"/>
                <a:cs typeface="Times New Roman" charset="0"/>
              </a:rPr>
              <a:t> [SenSys’16]</a:t>
            </a:r>
          </a:p>
          <a:p>
            <a:pPr marL="342900" indent="-342900">
              <a:buFont typeface="Wingdings" charset="2"/>
              <a:buChar char="l"/>
            </a:pPr>
            <a:r>
              <a:rPr lang="en-US" altLang="zh-CN" dirty="0" err="1" smtClean="0">
                <a:solidFill>
                  <a:schemeClr val="tx1">
                    <a:lumMod val="85000"/>
                    <a:lumOff val="15000"/>
                  </a:schemeClr>
                </a:solidFill>
                <a:latin typeface="Times New Roman" charset="0"/>
                <a:ea typeface="Times New Roman" charset="0"/>
                <a:cs typeface="Times New Roman" charset="0"/>
              </a:rPr>
              <a:t>BackFi</a:t>
            </a:r>
            <a:r>
              <a:rPr lang="en-US" altLang="zh-CN" dirty="0">
                <a:solidFill>
                  <a:schemeClr val="tx1">
                    <a:lumMod val="85000"/>
                    <a:lumOff val="15000"/>
                  </a:schemeClr>
                </a:solidFill>
                <a:latin typeface="Times New Roman" charset="0"/>
                <a:ea typeface="Times New Roman" charset="0"/>
                <a:cs typeface="Times New Roman" charset="0"/>
              </a:rPr>
              <a:t> [</a:t>
            </a:r>
            <a:r>
              <a:rPr lang="en-US" altLang="zh-CN" dirty="0" smtClean="0">
                <a:solidFill>
                  <a:schemeClr val="tx1">
                    <a:lumMod val="85000"/>
                    <a:lumOff val="15000"/>
                  </a:schemeClr>
                </a:solidFill>
                <a:latin typeface="Times New Roman" charset="0"/>
                <a:ea typeface="Times New Roman" charset="0"/>
                <a:cs typeface="Times New Roman" charset="0"/>
              </a:rPr>
              <a:t>SIGCOMM’18]</a:t>
            </a:r>
          </a:p>
          <a:p>
            <a:pPr marL="342900" indent="-342900">
              <a:buFont typeface="Wingdings" charset="2"/>
              <a:buChar char="l"/>
            </a:pPr>
            <a:r>
              <a:rPr lang="en-US" altLang="zh-CN" dirty="0" err="1" smtClean="0">
                <a:solidFill>
                  <a:schemeClr val="tx1">
                    <a:lumMod val="85000"/>
                    <a:lumOff val="15000"/>
                  </a:schemeClr>
                </a:solidFill>
                <a:latin typeface="Times New Roman" charset="0"/>
                <a:ea typeface="Times New Roman" charset="0"/>
                <a:cs typeface="Times New Roman" charset="0"/>
              </a:rPr>
              <a:t>FreeRider</a:t>
            </a:r>
            <a:r>
              <a:rPr lang="en-US" altLang="zh-CN" dirty="0" smtClean="0">
                <a:solidFill>
                  <a:schemeClr val="tx1">
                    <a:lumMod val="85000"/>
                    <a:lumOff val="15000"/>
                  </a:schemeClr>
                </a:solidFill>
                <a:latin typeface="Times New Roman" charset="0"/>
                <a:ea typeface="Times New Roman" charset="0"/>
                <a:cs typeface="Times New Roman" charset="0"/>
              </a:rPr>
              <a:t> [CONEXT’16]</a:t>
            </a:r>
          </a:p>
          <a:p>
            <a:pPr marL="342900" indent="-342900">
              <a:buFont typeface="Wingdings" charset="2"/>
              <a:buChar char="l"/>
            </a:pPr>
            <a:r>
              <a:rPr lang="en-US" altLang="zh-CN" dirty="0" err="1" smtClean="0">
                <a:solidFill>
                  <a:schemeClr val="tx1">
                    <a:lumMod val="85000"/>
                    <a:lumOff val="15000"/>
                  </a:schemeClr>
                </a:solidFill>
                <a:latin typeface="Times New Roman" charset="0"/>
                <a:ea typeface="Times New Roman" charset="0"/>
                <a:cs typeface="Times New Roman" charset="0"/>
              </a:rPr>
              <a:t>WiTag</a:t>
            </a:r>
            <a:r>
              <a:rPr lang="en-US" altLang="zh-CN" dirty="0">
                <a:solidFill>
                  <a:schemeClr val="tx1">
                    <a:lumMod val="85000"/>
                    <a:lumOff val="15000"/>
                  </a:schemeClr>
                </a:solidFill>
                <a:latin typeface="Times New Roman" charset="0"/>
                <a:ea typeface="Times New Roman" charset="0"/>
                <a:cs typeface="Times New Roman" charset="0"/>
              </a:rPr>
              <a:t> [</a:t>
            </a:r>
            <a:r>
              <a:rPr lang="en-US" altLang="zh-CN" dirty="0" smtClean="0">
                <a:solidFill>
                  <a:schemeClr val="tx1">
                    <a:lumMod val="85000"/>
                    <a:lumOff val="15000"/>
                  </a:schemeClr>
                </a:solidFill>
                <a:latin typeface="Times New Roman" charset="0"/>
                <a:ea typeface="Times New Roman" charset="0"/>
                <a:cs typeface="Times New Roman" charset="0"/>
              </a:rPr>
              <a:t>SIGCOMM’20]</a:t>
            </a:r>
          </a:p>
        </p:txBody>
      </p:sp>
      <p:sp>
        <p:nvSpPr>
          <p:cNvPr id="17" name="矩形 16"/>
          <p:cNvSpPr/>
          <p:nvPr/>
        </p:nvSpPr>
        <p:spPr>
          <a:xfrm>
            <a:off x="4174241" y="1123575"/>
            <a:ext cx="3741905" cy="808782"/>
          </a:xfrm>
          <a:prstGeom prst="rect">
            <a:avLst/>
          </a:prstGeom>
          <a:solidFill>
            <a:srgbClr val="1E5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6">
            <a:extLst>
              <a:ext uri="{FF2B5EF4-FFF2-40B4-BE49-F238E27FC236}">
                <a16:creationId xmlns="" xmlns:a16="http://schemas.microsoft.com/office/drawing/2014/main" id="{A4D3843A-7F26-4456-9006-17206246AF13}"/>
              </a:ext>
            </a:extLst>
          </p:cNvPr>
          <p:cNvSpPr txBox="1"/>
          <p:nvPr/>
        </p:nvSpPr>
        <p:spPr>
          <a:xfrm>
            <a:off x="4122085" y="1102744"/>
            <a:ext cx="3908739" cy="830997"/>
          </a:xfrm>
          <a:prstGeom prst="rect">
            <a:avLst/>
          </a:prstGeom>
          <a:noFill/>
        </p:spPr>
        <p:txBody>
          <a:bodyPr wrap="square" rtlCol="0">
            <a:spAutoFit/>
          </a:bodyPr>
          <a:lstStyle/>
          <a:p>
            <a:pPr algn="ctr"/>
            <a:r>
              <a:rPr lang="en-US" altLang="zh-CN" sz="2400" b="1" dirty="0" smtClean="0">
                <a:solidFill>
                  <a:schemeClr val="bg1"/>
                </a:solidFill>
                <a:latin typeface="Times New Roman" charset="0"/>
                <a:ea typeface="Times New Roman" charset="0"/>
                <a:cs typeface="Times New Roman" charset="0"/>
              </a:rPr>
              <a:t>Phase shifting using delay lines</a:t>
            </a:r>
            <a:endParaRPr lang="en-US" altLang="zh-CN" sz="2400" b="1" dirty="0">
              <a:solidFill>
                <a:schemeClr val="bg1"/>
              </a:solidFill>
              <a:latin typeface="Times New Roman" charset="0"/>
              <a:ea typeface="Times New Roman" charset="0"/>
              <a:cs typeface="Times New Roman" charset="0"/>
            </a:endParaRPr>
          </a:p>
        </p:txBody>
      </p:sp>
      <p:cxnSp>
        <p:nvCxnSpPr>
          <p:cNvPr id="19" name="直线连接符 18"/>
          <p:cNvCxnSpPr/>
          <p:nvPr/>
        </p:nvCxnSpPr>
        <p:spPr>
          <a:xfrm>
            <a:off x="4062774" y="918319"/>
            <a:ext cx="0" cy="5472000"/>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线连接符 19"/>
          <p:cNvCxnSpPr/>
          <p:nvPr/>
        </p:nvCxnSpPr>
        <p:spPr>
          <a:xfrm>
            <a:off x="7976433" y="918319"/>
            <a:ext cx="0" cy="5472000"/>
          </a:xfrm>
          <a:prstGeom prst="line">
            <a:avLst/>
          </a:prstGeom>
          <a:ln w="381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31" y="2047684"/>
            <a:ext cx="596136" cy="1652387"/>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56" y="2106431"/>
            <a:ext cx="3132527" cy="1629680"/>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7065" y="2067622"/>
            <a:ext cx="3333049" cy="1694740"/>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9700" y="2067622"/>
            <a:ext cx="3447320" cy="1675717"/>
          </a:xfrm>
          <a:prstGeom prst="rect">
            <a:avLst/>
          </a:prstGeom>
        </p:spPr>
      </p:pic>
      <p:sp>
        <p:nvSpPr>
          <p:cNvPr id="28" name="矩形 27"/>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幻灯片编号占位符 1"/>
          <p:cNvSpPr>
            <a:spLocks noGrp="1"/>
          </p:cNvSpPr>
          <p:nvPr>
            <p:ph type="sldNum" sz="quarter" idx="12"/>
          </p:nvPr>
        </p:nvSpPr>
        <p:spPr>
          <a:xfrm>
            <a:off x="8628469" y="6236111"/>
            <a:ext cx="2743200" cy="365125"/>
          </a:xfrm>
        </p:spPr>
        <p:txBody>
          <a:bodyPr/>
          <a:lstStyle/>
          <a:p>
            <a:r>
              <a:rPr kumimoji="1" lang="en-US" altLang="zh-CN" dirty="0" smtClean="0"/>
              <a:t>24</a:t>
            </a:r>
            <a:endParaRPr kumimoji="1" lang="zh-CN" altLang="en-US" dirty="0"/>
          </a:p>
        </p:txBody>
      </p:sp>
    </p:spTree>
    <p:extLst>
      <p:ext uri="{BB962C8B-B14F-4D97-AF65-F5344CB8AC3E}">
        <p14:creationId xmlns:p14="http://schemas.microsoft.com/office/powerpoint/2010/main" val="652470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Take</a:t>
            </a:r>
            <a:r>
              <a:rPr lang="zh-CN" altLang="en-US" sz="4400" b="1" dirty="0" smtClean="0">
                <a:solidFill>
                  <a:schemeClr val="bg1"/>
                </a:solidFill>
                <a:latin typeface="Segoe UI" panose="020B0502040204020203" pitchFamily="34" charset="0"/>
                <a:ea typeface="Sathu" charset="-34"/>
                <a:cs typeface="Segoe UI" panose="020B0502040204020203" pitchFamily="34" charset="0"/>
              </a:rPr>
              <a:t>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Away</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44271" y="1478975"/>
            <a:ext cx="11610340" cy="830997"/>
          </a:xfrm>
          <a:prstGeom prst="rect">
            <a:avLst/>
          </a:prstGeom>
          <a:noFill/>
        </p:spPr>
        <p:txBody>
          <a:bodyPr wrap="square" rtlCol="0" anchor="t">
            <a:spAutoFit/>
          </a:bodyPr>
          <a:lstStyle/>
          <a:p>
            <a:pPr marL="457200" indent="-457200">
              <a:buFont typeface="Wingdings" panose="05000000000000000000" pitchFamily="2" charset="2"/>
              <a:buChar char="l"/>
            </a:pPr>
            <a:r>
              <a:rPr lang="en-US" altLang="zh-CN" sz="2400" b="1" dirty="0">
                <a:latin typeface="Times New Roman" charset="0"/>
                <a:ea typeface="Times New Roman" charset="0"/>
                <a:cs typeface="Times New Roman" charset="0"/>
                <a:sym typeface="+mn-ea"/>
              </a:rPr>
              <a:t>Building a programmable radio design will scale out backscatter technologies to heterogeneous wireless networks.</a:t>
            </a:r>
          </a:p>
        </p:txBody>
      </p:sp>
      <p:sp>
        <p:nvSpPr>
          <p:cNvPr id="8" name="文本框 7"/>
          <p:cNvSpPr txBox="1"/>
          <p:nvPr/>
        </p:nvSpPr>
        <p:spPr>
          <a:xfrm>
            <a:off x="344271" y="2727035"/>
            <a:ext cx="11610340" cy="830997"/>
          </a:xfrm>
          <a:prstGeom prst="rect">
            <a:avLst/>
          </a:prstGeom>
          <a:noFill/>
        </p:spPr>
        <p:txBody>
          <a:bodyPr wrap="square" rtlCol="0" anchor="t">
            <a:spAutoFit/>
          </a:bodyPr>
          <a:lstStyle/>
          <a:p>
            <a:pPr marL="457200" indent="-457200">
              <a:buFont typeface="Wingdings" panose="05000000000000000000" pitchFamily="2" charset="2"/>
              <a:buChar char="l"/>
            </a:pPr>
            <a:r>
              <a:rPr lang="en-US" altLang="zh-CN" sz="2400" b="1" dirty="0" smtClean="0">
                <a:latin typeface="Times New Roman" charset="0"/>
                <a:ea typeface="Times New Roman" charset="0"/>
                <a:cs typeface="Times New Roman" charset="0"/>
                <a:sym typeface="+mn-ea"/>
              </a:rPr>
              <a:t>Programing impedance load of In-phase </a:t>
            </a:r>
            <a:r>
              <a:rPr lang="en-US" altLang="zh-CN" sz="2400" b="1" dirty="0">
                <a:latin typeface="Times New Roman" charset="0"/>
                <a:ea typeface="Times New Roman" charset="0"/>
                <a:cs typeface="Times New Roman" charset="0"/>
                <a:sym typeface="+mn-ea"/>
              </a:rPr>
              <a:t>part and Quadrature </a:t>
            </a:r>
            <a:r>
              <a:rPr lang="en-US" altLang="zh-CN" sz="2400" b="1" dirty="0" smtClean="0">
                <a:latin typeface="Times New Roman" charset="0"/>
                <a:ea typeface="Times New Roman" charset="0"/>
                <a:cs typeface="Times New Roman" charset="0"/>
                <a:sym typeface="+mn-ea"/>
              </a:rPr>
              <a:t>part in </a:t>
            </a:r>
            <a:r>
              <a:rPr lang="en-US" altLang="zh-CN" sz="2400" b="1" dirty="0">
                <a:latin typeface="Times New Roman" charset="0"/>
                <a:ea typeface="Times New Roman" charset="0"/>
                <a:cs typeface="Times New Roman" charset="0"/>
                <a:sym typeface="+mn-ea"/>
              </a:rPr>
              <a:t>fine granularity </a:t>
            </a:r>
            <a:r>
              <a:rPr lang="en-US" altLang="zh-CN" sz="2400" b="1" dirty="0" smtClean="0">
                <a:latin typeface="Times New Roman" charset="0"/>
                <a:ea typeface="Times New Roman" charset="0"/>
                <a:cs typeface="Times New Roman" charset="0"/>
                <a:sym typeface="+mn-ea"/>
              </a:rPr>
              <a:t>can generate </a:t>
            </a:r>
            <a:r>
              <a:rPr lang="en-US" altLang="zh-CN" sz="2400" b="1" dirty="0">
                <a:latin typeface="Times New Roman" charset="0"/>
                <a:ea typeface="Times New Roman" charset="0"/>
                <a:cs typeface="Times New Roman" charset="0"/>
                <a:sym typeface="+mn-ea"/>
              </a:rPr>
              <a:t>any type of</a:t>
            </a:r>
            <a:r>
              <a:rPr lang="zh-CN" altLang="en-US" sz="2400" b="1" dirty="0">
                <a:latin typeface="Times New Roman" charset="0"/>
                <a:ea typeface="Times New Roman" charset="0"/>
                <a:cs typeface="Times New Roman" charset="0"/>
                <a:sym typeface="+mn-ea"/>
              </a:rPr>
              <a:t> </a:t>
            </a:r>
            <a:r>
              <a:rPr lang="en-US" altLang="zh-CN" sz="2400" b="1" dirty="0">
                <a:latin typeface="Times New Roman" charset="0"/>
                <a:ea typeface="Times New Roman" charset="0"/>
                <a:cs typeface="Times New Roman" charset="0"/>
                <a:sym typeface="+mn-ea"/>
              </a:rPr>
              <a:t>backscatter </a:t>
            </a:r>
            <a:r>
              <a:rPr lang="en-US" altLang="zh-CN" sz="2400" b="1" dirty="0" smtClean="0">
                <a:latin typeface="Times New Roman" charset="0"/>
                <a:ea typeface="Times New Roman" charset="0"/>
                <a:cs typeface="Times New Roman" charset="0"/>
                <a:sym typeface="+mn-ea"/>
              </a:rPr>
              <a:t>signal.</a:t>
            </a:r>
            <a:endParaRPr lang="en-US" altLang="zh-CN" sz="2400" b="1" dirty="0">
              <a:latin typeface="Times New Roman" charset="0"/>
              <a:ea typeface="Times New Roman" charset="0"/>
              <a:cs typeface="Times New Roman" charset="0"/>
              <a:sym typeface="+mn-ea"/>
            </a:endParaRPr>
          </a:p>
        </p:txBody>
      </p:sp>
      <p:sp>
        <p:nvSpPr>
          <p:cNvPr id="9" name="文本框 8"/>
          <p:cNvSpPr txBox="1"/>
          <p:nvPr/>
        </p:nvSpPr>
        <p:spPr>
          <a:xfrm>
            <a:off x="344271" y="3975095"/>
            <a:ext cx="11311519" cy="830997"/>
          </a:xfrm>
          <a:prstGeom prst="rect">
            <a:avLst/>
          </a:prstGeom>
          <a:noFill/>
        </p:spPr>
        <p:txBody>
          <a:bodyPr wrap="square" rtlCol="0" anchor="t">
            <a:spAutoFit/>
          </a:bodyPr>
          <a:lstStyle/>
          <a:p>
            <a:pPr marL="457200" indent="-457200">
              <a:buFont typeface="Wingdings" panose="05000000000000000000" pitchFamily="2" charset="2"/>
              <a:buChar char="l"/>
            </a:pPr>
            <a:r>
              <a:rPr lang="en-US" altLang="zh-CN" sz="2400" b="1" dirty="0" smtClean="0">
                <a:latin typeface="Times New Roman" charset="0"/>
                <a:ea typeface="Times New Roman" charset="0"/>
                <a:cs typeface="Times New Roman" charset="0"/>
                <a:sym typeface="+mn-ea"/>
              </a:rPr>
              <a:t>Offloading</a:t>
            </a:r>
            <a:r>
              <a:rPr lang="zh-CN" altLang="en-US" sz="2400" b="1" dirty="0" smtClean="0">
                <a:latin typeface="Times New Roman" charset="0"/>
                <a:ea typeface="Times New Roman" charset="0"/>
                <a:cs typeface="Times New Roman" charset="0"/>
                <a:sym typeface="+mn-ea"/>
              </a:rPr>
              <a:t> </a:t>
            </a:r>
            <a:r>
              <a:rPr lang="en-US" altLang="zh-CN" sz="2400" b="1" dirty="0" smtClean="0">
                <a:latin typeface="Times New Roman" charset="0"/>
                <a:ea typeface="Times New Roman" charset="0"/>
                <a:cs typeface="Times New Roman" charset="0"/>
                <a:sym typeface="+mn-ea"/>
              </a:rPr>
              <a:t>the </a:t>
            </a:r>
            <a:r>
              <a:rPr lang="en-US" altLang="zh-CN" sz="2400" b="1" dirty="0">
                <a:latin typeface="Times New Roman" charset="0"/>
                <a:ea typeface="Times New Roman" charset="0"/>
                <a:cs typeface="Times New Roman" charset="0"/>
                <a:sym typeface="+mn-ea"/>
              </a:rPr>
              <a:t>sophisticated </a:t>
            </a:r>
            <a:r>
              <a:rPr lang="en-US" altLang="zh-CN" sz="2400" b="1" dirty="0" smtClean="0">
                <a:latin typeface="Times New Roman" charset="0"/>
                <a:ea typeface="Times New Roman" charset="0"/>
                <a:cs typeface="Times New Roman" charset="0"/>
                <a:sym typeface="+mn-ea"/>
              </a:rPr>
              <a:t>load impedance</a:t>
            </a:r>
            <a:r>
              <a:rPr lang="zh-CN" altLang="en-US" sz="2400" b="1" dirty="0" smtClean="0">
                <a:latin typeface="Times New Roman" charset="0"/>
                <a:ea typeface="Times New Roman" charset="0"/>
                <a:cs typeface="Times New Roman" charset="0"/>
                <a:sym typeface="+mn-ea"/>
              </a:rPr>
              <a:t> </a:t>
            </a:r>
            <a:r>
              <a:rPr lang="en-US" altLang="zh-CN" sz="2400" b="1" dirty="0" smtClean="0">
                <a:latin typeface="Times New Roman" charset="0"/>
                <a:ea typeface="Times New Roman" charset="0"/>
                <a:cs typeface="Times New Roman" charset="0"/>
                <a:sym typeface="+mn-ea"/>
              </a:rPr>
              <a:t>modulation </a:t>
            </a:r>
            <a:r>
              <a:rPr lang="en-US" altLang="zh-CN" sz="2400" b="1" dirty="0">
                <a:latin typeface="Times New Roman" charset="0"/>
                <a:ea typeface="Times New Roman" charset="0"/>
                <a:cs typeface="Times New Roman" charset="0"/>
                <a:sym typeface="+mn-ea"/>
              </a:rPr>
              <a:t>to the analog </a:t>
            </a:r>
            <a:r>
              <a:rPr lang="en-US" altLang="zh-CN" sz="2400" b="1" dirty="0" smtClean="0">
                <a:latin typeface="Times New Roman" charset="0"/>
                <a:ea typeface="Times New Roman" charset="0"/>
                <a:cs typeface="Times New Roman" charset="0"/>
                <a:sym typeface="+mn-ea"/>
              </a:rPr>
              <a:t>domain will significantly reduce the power consumption.</a:t>
            </a:r>
            <a:endParaRPr lang="en-US" altLang="zh-CN" sz="2400" b="1" dirty="0">
              <a:latin typeface="Times New Roman" charset="0"/>
              <a:ea typeface="Times New Roman" charset="0"/>
              <a:cs typeface="Times New Roman" charset="0"/>
              <a:sym typeface="+mn-ea"/>
            </a:endParaRPr>
          </a:p>
        </p:txBody>
      </p:sp>
      <p:sp>
        <p:nvSpPr>
          <p:cNvPr id="12" name="矩形 11"/>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幻灯片编号占位符 1"/>
          <p:cNvSpPr>
            <a:spLocks noGrp="1"/>
          </p:cNvSpPr>
          <p:nvPr>
            <p:ph type="sldNum" sz="quarter" idx="12"/>
          </p:nvPr>
        </p:nvSpPr>
        <p:spPr>
          <a:xfrm>
            <a:off x="8628469" y="6236111"/>
            <a:ext cx="2743200" cy="365125"/>
          </a:xfrm>
        </p:spPr>
        <p:txBody>
          <a:bodyPr/>
          <a:lstStyle/>
          <a:p>
            <a:r>
              <a:rPr kumimoji="1" lang="en-US" altLang="zh-CN" dirty="0" smtClean="0"/>
              <a:t>25</a:t>
            </a:r>
            <a:endParaRPr kumimoji="1" lang="zh-CN" altLang="en-US" dirty="0"/>
          </a:p>
        </p:txBody>
      </p:sp>
    </p:spTree>
    <p:extLst>
      <p:ext uri="{BB962C8B-B14F-4D97-AF65-F5344CB8AC3E}">
        <p14:creationId xmlns:p14="http://schemas.microsoft.com/office/powerpoint/2010/main" val="1354195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Conclusion </a:t>
            </a: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49813" y="1478975"/>
            <a:ext cx="11610340" cy="830997"/>
          </a:xfrm>
          <a:prstGeom prst="rect">
            <a:avLst/>
          </a:prstGeom>
          <a:noFill/>
        </p:spPr>
        <p:txBody>
          <a:bodyPr wrap="square" rtlCol="0" anchor="t">
            <a:spAutoFit/>
          </a:bodyPr>
          <a:lstStyle/>
          <a:p>
            <a:pPr marL="457200" indent="-457200">
              <a:buFont typeface="Wingdings" panose="05000000000000000000" pitchFamily="2" charset="2"/>
              <a:buChar char="l"/>
            </a:pPr>
            <a:r>
              <a:rPr lang="en-US" altLang="zh-CN" sz="2400" b="1" dirty="0" smtClean="0">
                <a:latin typeface="Times New Roman" charset="0"/>
                <a:ea typeface="Times New Roman" charset="0"/>
                <a:cs typeface="Times New Roman" charset="0"/>
                <a:sym typeface="+mn-ea"/>
              </a:rPr>
              <a:t>Propose a low-power</a:t>
            </a:r>
            <a:r>
              <a:rPr lang="en-US" altLang="zh-CN" sz="2400" b="1" dirty="0">
                <a:latin typeface="Times New Roman" charset="0"/>
                <a:ea typeface="Times New Roman" charset="0"/>
                <a:cs typeface="Times New Roman" charset="0"/>
                <a:sym typeface="+mn-ea"/>
              </a:rPr>
              <a:t>, </a:t>
            </a:r>
            <a:r>
              <a:rPr lang="en-US" altLang="zh-CN" sz="2400" b="1" dirty="0" smtClean="0">
                <a:latin typeface="Times New Roman" charset="0"/>
                <a:ea typeface="Times New Roman" charset="0"/>
                <a:cs typeface="Times New Roman" charset="0"/>
                <a:sym typeface="+mn-ea"/>
              </a:rPr>
              <a:t>unified backscatter radio hardware abstraction that can</a:t>
            </a:r>
            <a:r>
              <a:rPr lang="zh-CN" altLang="en-US" sz="2400" b="1" dirty="0" smtClean="0">
                <a:latin typeface="Times New Roman" charset="0"/>
                <a:ea typeface="Times New Roman" charset="0"/>
                <a:cs typeface="Times New Roman" charset="0"/>
                <a:sym typeface="+mn-ea"/>
              </a:rPr>
              <a:t> </a:t>
            </a:r>
            <a:r>
              <a:rPr lang="en-US" altLang="zh-CN" sz="2400" b="1" dirty="0" smtClean="0">
                <a:latin typeface="Times New Roman" charset="0"/>
                <a:ea typeface="Times New Roman" charset="0"/>
                <a:cs typeface="Times New Roman" charset="0"/>
                <a:sym typeface="+mn-ea"/>
              </a:rPr>
              <a:t>synthesize </a:t>
            </a:r>
            <a:r>
              <a:rPr lang="en-US" altLang="zh-CN" sz="2400" b="1" dirty="0">
                <a:latin typeface="Times New Roman" charset="0"/>
                <a:ea typeface="Times New Roman" charset="0"/>
                <a:cs typeface="Times New Roman" charset="0"/>
                <a:sym typeface="+mn-ea"/>
              </a:rPr>
              <a:t>different types of </a:t>
            </a:r>
            <a:r>
              <a:rPr lang="en-US" altLang="zh-CN" sz="2400" b="1" dirty="0" smtClean="0">
                <a:latin typeface="Times New Roman" charset="0"/>
                <a:ea typeface="Times New Roman" charset="0"/>
                <a:cs typeface="Times New Roman" charset="0"/>
                <a:sym typeface="+mn-ea"/>
              </a:rPr>
              <a:t>backscatter </a:t>
            </a:r>
            <a:r>
              <a:rPr lang="en-US" altLang="zh-CN" sz="2400" b="1" dirty="0">
                <a:latin typeface="Times New Roman" charset="0"/>
                <a:ea typeface="Times New Roman" charset="0"/>
                <a:cs typeface="Times New Roman" charset="0"/>
                <a:sym typeface="+mn-ea"/>
              </a:rPr>
              <a:t>signals.</a:t>
            </a:r>
          </a:p>
        </p:txBody>
      </p:sp>
      <p:sp>
        <p:nvSpPr>
          <p:cNvPr id="8" name="文本框 7"/>
          <p:cNvSpPr txBox="1"/>
          <p:nvPr/>
        </p:nvSpPr>
        <p:spPr>
          <a:xfrm>
            <a:off x="349813" y="2727035"/>
            <a:ext cx="11610340" cy="830997"/>
          </a:xfrm>
          <a:prstGeom prst="rect">
            <a:avLst/>
          </a:prstGeom>
          <a:noFill/>
        </p:spPr>
        <p:txBody>
          <a:bodyPr wrap="square" rtlCol="0" anchor="t">
            <a:spAutoFit/>
          </a:bodyPr>
          <a:lstStyle/>
          <a:p>
            <a:pPr marL="457200" indent="-457200">
              <a:buFont typeface="Wingdings" panose="05000000000000000000" pitchFamily="2" charset="2"/>
              <a:buChar char="l"/>
            </a:pPr>
            <a:r>
              <a:rPr lang="en-US" altLang="zh-CN" sz="2400" b="1" dirty="0">
                <a:latin typeface="Times New Roman" charset="0"/>
                <a:ea typeface="Times New Roman" charset="0"/>
                <a:cs typeface="Times New Roman" charset="0"/>
                <a:sym typeface="+mn-ea"/>
              </a:rPr>
              <a:t>Address both design and implementation </a:t>
            </a:r>
            <a:r>
              <a:rPr lang="en-US" altLang="zh-CN" sz="2400" b="1" dirty="0" smtClean="0">
                <a:latin typeface="Times New Roman" charset="0"/>
                <a:ea typeface="Times New Roman" charset="0"/>
                <a:cs typeface="Times New Roman" charset="0"/>
                <a:sym typeface="+mn-ea"/>
              </a:rPr>
              <a:t>challenges,</a:t>
            </a:r>
            <a:r>
              <a:rPr lang="zh-CN" altLang="en-US" sz="2400" b="1" dirty="0" smtClean="0">
                <a:latin typeface="Times New Roman" charset="0"/>
                <a:ea typeface="Times New Roman" charset="0"/>
                <a:cs typeface="Times New Roman" charset="0"/>
                <a:sym typeface="+mn-ea"/>
              </a:rPr>
              <a:t> </a:t>
            </a:r>
            <a:r>
              <a:rPr lang="en-US" altLang="zh-CN" sz="2400" b="1" dirty="0">
                <a:latin typeface="Times New Roman" charset="0"/>
                <a:ea typeface="Times New Roman" charset="0"/>
                <a:cs typeface="Times New Roman" charset="0"/>
                <a:sym typeface="+mn-ea"/>
              </a:rPr>
              <a:t>prototyping RF-Transformer</a:t>
            </a:r>
            <a:r>
              <a:rPr lang="en-US" altLang="zh-CN" sz="2400" b="1" dirty="0" smtClean="0">
                <a:latin typeface="Times New Roman" charset="0"/>
                <a:ea typeface="Times New Roman" charset="0"/>
                <a:cs typeface="Times New Roman" charset="0"/>
                <a:sym typeface="+mn-ea"/>
              </a:rPr>
              <a:t> </a:t>
            </a:r>
            <a:r>
              <a:rPr lang="en-US" altLang="zh-CN" sz="2400" b="1" dirty="0">
                <a:latin typeface="Times New Roman" charset="0"/>
                <a:ea typeface="Times New Roman" charset="0"/>
                <a:cs typeface="Times New Roman" charset="0"/>
                <a:sym typeface="+mn-ea"/>
              </a:rPr>
              <a:t>on PCB board for system evaluation.</a:t>
            </a:r>
          </a:p>
        </p:txBody>
      </p:sp>
      <p:sp>
        <p:nvSpPr>
          <p:cNvPr id="9" name="文本框 8"/>
          <p:cNvSpPr txBox="1"/>
          <p:nvPr/>
        </p:nvSpPr>
        <p:spPr>
          <a:xfrm>
            <a:off x="349813" y="3975095"/>
            <a:ext cx="11311519" cy="830997"/>
          </a:xfrm>
          <a:prstGeom prst="rect">
            <a:avLst/>
          </a:prstGeom>
          <a:noFill/>
        </p:spPr>
        <p:txBody>
          <a:bodyPr wrap="square" rtlCol="0" anchor="t">
            <a:spAutoFit/>
          </a:bodyPr>
          <a:lstStyle/>
          <a:p>
            <a:pPr marL="457200" indent="-457200">
              <a:buFont typeface="Wingdings" panose="05000000000000000000" pitchFamily="2" charset="2"/>
              <a:buChar char="l"/>
            </a:pPr>
            <a:r>
              <a:rPr lang="en-US" altLang="zh-CN" sz="2400" b="1" dirty="0" smtClean="0">
                <a:latin typeface="Times New Roman" charset="0"/>
                <a:ea typeface="Times New Roman" charset="0"/>
                <a:cs typeface="Times New Roman" charset="0"/>
                <a:sym typeface="+mn-ea"/>
              </a:rPr>
              <a:t>Demonstrate</a:t>
            </a:r>
            <a:r>
              <a:rPr lang="zh-CN" altLang="en-US" sz="2400" b="1" dirty="0" smtClean="0">
                <a:latin typeface="Times New Roman" charset="0"/>
                <a:ea typeface="Times New Roman" charset="0"/>
                <a:cs typeface="Times New Roman" charset="0"/>
                <a:sym typeface="+mn-ea"/>
              </a:rPr>
              <a:t> </a:t>
            </a:r>
            <a:r>
              <a:rPr lang="en-US" altLang="zh-CN" sz="2400" b="1" dirty="0" smtClean="0">
                <a:latin typeface="Times New Roman" charset="0"/>
                <a:ea typeface="Times New Roman" charset="0"/>
                <a:cs typeface="Times New Roman" charset="0"/>
                <a:sym typeface="+mn-ea"/>
              </a:rPr>
              <a:t>RF-Transformer </a:t>
            </a:r>
            <a:r>
              <a:rPr lang="en-US" altLang="zh-CN" sz="2400" b="1" dirty="0">
                <a:latin typeface="Times New Roman" charset="0"/>
                <a:ea typeface="Times New Roman" charset="0"/>
                <a:cs typeface="Times New Roman" charset="0"/>
                <a:sym typeface="+mn-ea"/>
              </a:rPr>
              <a:t>can support cross-technology </a:t>
            </a:r>
            <a:r>
              <a:rPr lang="en-US" altLang="zh-CN" sz="2400" b="1" dirty="0" smtClean="0">
                <a:latin typeface="Times New Roman" charset="0"/>
                <a:ea typeface="Times New Roman" charset="0"/>
                <a:cs typeface="Times New Roman" charset="0"/>
                <a:sym typeface="+mn-ea"/>
              </a:rPr>
              <a:t>backscatter,</a:t>
            </a:r>
            <a:r>
              <a:rPr lang="zh-CN" altLang="en-US" sz="2400" b="1" dirty="0" smtClean="0">
                <a:latin typeface="Times New Roman" charset="0"/>
                <a:ea typeface="Times New Roman" charset="0"/>
                <a:cs typeface="Times New Roman" charset="0"/>
                <a:sym typeface="+mn-ea"/>
              </a:rPr>
              <a:t> </a:t>
            </a:r>
            <a:r>
              <a:rPr lang="en-US" altLang="zh-CN" sz="2400" b="1" dirty="0" smtClean="0">
                <a:latin typeface="Times New Roman" charset="0"/>
                <a:ea typeface="Times New Roman" charset="0"/>
                <a:cs typeface="Times New Roman" charset="0"/>
                <a:sym typeface="+mn-ea"/>
              </a:rPr>
              <a:t>i.e., synthesizing LoRa packets on top of Wi-Fi transmissions.</a:t>
            </a:r>
            <a:endParaRPr lang="en-US" altLang="zh-CN" sz="2400" b="1" dirty="0">
              <a:latin typeface="Times New Roman" charset="0"/>
              <a:ea typeface="Times New Roman" charset="0"/>
              <a:cs typeface="Times New Roman" charset="0"/>
              <a:sym typeface="+mn-ea"/>
            </a:endParaRPr>
          </a:p>
        </p:txBody>
      </p:sp>
      <p:sp>
        <p:nvSpPr>
          <p:cNvPr id="12" name="矩形 11"/>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幻灯片编号占位符 1"/>
          <p:cNvSpPr>
            <a:spLocks noGrp="1"/>
          </p:cNvSpPr>
          <p:nvPr>
            <p:ph type="sldNum" sz="quarter" idx="12"/>
          </p:nvPr>
        </p:nvSpPr>
        <p:spPr>
          <a:xfrm>
            <a:off x="8628469" y="6236111"/>
            <a:ext cx="2743200" cy="365125"/>
          </a:xfrm>
        </p:spPr>
        <p:txBody>
          <a:bodyPr/>
          <a:lstStyle/>
          <a:p>
            <a:r>
              <a:rPr kumimoji="1" lang="en-US" altLang="zh-CN" dirty="0" smtClean="0"/>
              <a:t>26</a:t>
            </a:r>
            <a:endParaRPr kumimoji="1" lang="zh-CN" altLang="en-US" dirty="0"/>
          </a:p>
        </p:txBody>
      </p:sp>
    </p:spTree>
    <p:extLst>
      <p:ext uri="{BB962C8B-B14F-4D97-AF65-F5344CB8AC3E}">
        <p14:creationId xmlns:p14="http://schemas.microsoft.com/office/powerpoint/2010/main" val="1832219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821916"/>
            <a:ext cx="12191999" cy="3053401"/>
          </a:xfrm>
          <a:prstGeom prst="rect">
            <a:avLst/>
          </a:prstGeom>
          <a:blipFill dpi="0" rotWithShape="1">
            <a:blip r:embed="rId3">
              <a:alphaModFix amt="47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p:cNvPicPr>
            <a:picLocks/>
          </p:cNvPicPr>
          <p:nvPr/>
        </p:nvPicPr>
        <p:blipFill rotWithShape="1">
          <a:blip r:embed="rId4"/>
          <a:srcRect t="-1" b="33165"/>
          <a:stretch/>
        </p:blipFill>
        <p:spPr>
          <a:xfrm>
            <a:off x="9792735" y="2648809"/>
            <a:ext cx="1440000" cy="1440000"/>
          </a:xfrm>
          <a:prstGeom prst="ellipse">
            <a:avLst/>
          </a:prstGeom>
        </p:spPr>
      </p:pic>
      <p:pic>
        <p:nvPicPr>
          <p:cNvPr id="10" name="图片 9"/>
          <p:cNvPicPr>
            <a:picLocks/>
          </p:cNvPicPr>
          <p:nvPr/>
        </p:nvPicPr>
        <p:blipFill>
          <a:blip r:embed="rId5"/>
          <a:stretch>
            <a:fillRect/>
          </a:stretch>
        </p:blipFill>
        <p:spPr>
          <a:xfrm>
            <a:off x="585463" y="2671466"/>
            <a:ext cx="1440000" cy="1440000"/>
          </a:xfrm>
          <a:prstGeom prst="ellipse">
            <a:avLst/>
          </a:prstGeom>
        </p:spPr>
      </p:pic>
      <p:pic>
        <p:nvPicPr>
          <p:cNvPr id="12" name="图片 11"/>
          <p:cNvPicPr>
            <a:picLocks noChangeAspect="1"/>
          </p:cNvPicPr>
          <p:nvPr/>
        </p:nvPicPr>
        <p:blipFill rotWithShape="1">
          <a:blip r:embed="rId6"/>
          <a:srcRect t="9266" b="9264"/>
          <a:stretch/>
        </p:blipFill>
        <p:spPr>
          <a:xfrm>
            <a:off x="6174819" y="2684929"/>
            <a:ext cx="1440000" cy="1440000"/>
          </a:xfrm>
          <a:prstGeom prst="ellipse">
            <a:avLst/>
          </a:prstGeom>
        </p:spPr>
      </p:pic>
      <p:pic>
        <p:nvPicPr>
          <p:cNvPr id="14" name="图片 13"/>
          <p:cNvPicPr>
            <a:picLocks noChangeAspect="1"/>
          </p:cNvPicPr>
          <p:nvPr/>
        </p:nvPicPr>
        <p:blipFill rotWithShape="1">
          <a:blip r:embed="rId7"/>
          <a:srcRect t="4904" b="13728"/>
          <a:stretch/>
        </p:blipFill>
        <p:spPr>
          <a:xfrm>
            <a:off x="8035041" y="2654991"/>
            <a:ext cx="1352169" cy="1427684"/>
          </a:xfrm>
          <a:prstGeom prst="ellipse">
            <a:avLst/>
          </a:prstGeom>
        </p:spPr>
      </p:pic>
      <p:sp>
        <p:nvSpPr>
          <p:cNvPr id="13" name="文本框 16">
            <a:extLst>
              <a:ext uri="{FF2B5EF4-FFF2-40B4-BE49-F238E27FC236}">
                <a16:creationId xmlns:a16="http://schemas.microsoft.com/office/drawing/2014/main" xmlns="" id="{A4D3843A-7F26-4456-9006-17206246AF13}"/>
              </a:ext>
            </a:extLst>
          </p:cNvPr>
          <p:cNvSpPr txBox="1"/>
          <p:nvPr/>
        </p:nvSpPr>
        <p:spPr>
          <a:xfrm>
            <a:off x="402182" y="4111466"/>
            <a:ext cx="1969660" cy="461665"/>
          </a:xfrm>
          <a:prstGeom prst="rect">
            <a:avLst/>
          </a:prstGeom>
          <a:noFill/>
        </p:spPr>
        <p:txBody>
          <a:bodyPr wrap="square" rtlCol="0">
            <a:spAutoFit/>
          </a:bodyPr>
          <a:lstStyle/>
          <a:p>
            <a:r>
              <a:rPr lang="en-US" altLang="zh-CN" sz="2300" smtClean="0">
                <a:latin typeface="Times New Roman" charset="0"/>
                <a:ea typeface="Times New Roman" charset="0"/>
                <a:cs typeface="Times New Roman" charset="0"/>
              </a:rPr>
              <a:t>Xiuzhen Guo</a:t>
            </a:r>
            <a:endParaRPr lang="en-US" altLang="zh-CN" sz="2300" dirty="0">
              <a:latin typeface="Times New Roman" charset="0"/>
              <a:ea typeface="Times New Roman" charset="0"/>
              <a:cs typeface="Times New Roman" charset="0"/>
            </a:endParaRPr>
          </a:p>
        </p:txBody>
      </p:sp>
      <p:sp>
        <p:nvSpPr>
          <p:cNvPr id="15" name="文本框 16">
            <a:extLst>
              <a:ext uri="{FF2B5EF4-FFF2-40B4-BE49-F238E27FC236}">
                <a16:creationId xmlns:a16="http://schemas.microsoft.com/office/drawing/2014/main" xmlns="" id="{A4D3843A-7F26-4456-9006-17206246AF13}"/>
              </a:ext>
            </a:extLst>
          </p:cNvPr>
          <p:cNvSpPr txBox="1"/>
          <p:nvPr/>
        </p:nvSpPr>
        <p:spPr>
          <a:xfrm>
            <a:off x="9291637" y="2133487"/>
            <a:ext cx="2900363" cy="461665"/>
          </a:xfrm>
          <a:prstGeom prst="rect">
            <a:avLst/>
          </a:prstGeom>
          <a:noFill/>
        </p:spPr>
        <p:txBody>
          <a:bodyPr wrap="square" rtlCol="0">
            <a:spAutoFit/>
          </a:bodyPr>
          <a:lstStyle/>
          <a:p>
            <a:r>
              <a:rPr lang="en-US" altLang="zh-CN" sz="2300" dirty="0" err="1" smtClean="0">
                <a:latin typeface="Times New Roman" charset="0"/>
                <a:ea typeface="Times New Roman" charset="0"/>
                <a:cs typeface="Times New Roman" charset="0"/>
              </a:rPr>
              <a:t>Longfei</a:t>
            </a:r>
            <a:r>
              <a:rPr lang="en-US" altLang="zh-CN" sz="2300" dirty="0" smtClean="0">
                <a:latin typeface="Times New Roman" charset="0"/>
                <a:ea typeface="Times New Roman" charset="0"/>
                <a:cs typeface="Times New Roman" charset="0"/>
              </a:rPr>
              <a:t> </a:t>
            </a:r>
            <a:r>
              <a:rPr lang="en-US" altLang="zh-CN" sz="2300" dirty="0" err="1" smtClean="0">
                <a:latin typeface="Times New Roman" charset="0"/>
                <a:ea typeface="Times New Roman" charset="0"/>
                <a:cs typeface="Times New Roman" charset="0"/>
              </a:rPr>
              <a:t>Shangguan</a:t>
            </a:r>
            <a:endParaRPr lang="en-US" altLang="zh-CN" sz="2300" dirty="0">
              <a:latin typeface="Times New Roman" charset="0"/>
              <a:ea typeface="Times New Roman" charset="0"/>
              <a:cs typeface="Times New Roman" charset="0"/>
            </a:endParaRPr>
          </a:p>
        </p:txBody>
      </p:sp>
      <p:sp>
        <p:nvSpPr>
          <p:cNvPr id="16" name="文本框 16">
            <a:extLst>
              <a:ext uri="{FF2B5EF4-FFF2-40B4-BE49-F238E27FC236}">
                <a16:creationId xmlns:a16="http://schemas.microsoft.com/office/drawing/2014/main" xmlns="" id="{A4D3843A-7F26-4456-9006-17206246AF13}"/>
              </a:ext>
            </a:extLst>
          </p:cNvPr>
          <p:cNvSpPr txBox="1"/>
          <p:nvPr/>
        </p:nvSpPr>
        <p:spPr>
          <a:xfrm>
            <a:off x="4401938" y="4138779"/>
            <a:ext cx="1529163" cy="461665"/>
          </a:xfrm>
          <a:prstGeom prst="rect">
            <a:avLst/>
          </a:prstGeom>
          <a:noFill/>
        </p:spPr>
        <p:txBody>
          <a:bodyPr wrap="square" rtlCol="0">
            <a:spAutoFit/>
          </a:bodyPr>
          <a:lstStyle/>
          <a:p>
            <a:r>
              <a:rPr lang="en-US" altLang="zh-CN" sz="2300" dirty="0" err="1" smtClean="0">
                <a:latin typeface="Times New Roman" charset="0"/>
                <a:ea typeface="Times New Roman" charset="0"/>
                <a:cs typeface="Times New Roman" charset="0"/>
              </a:rPr>
              <a:t>Zihao</a:t>
            </a:r>
            <a:r>
              <a:rPr lang="en-US" altLang="zh-CN" sz="2300" dirty="0" smtClean="0">
                <a:latin typeface="Times New Roman" charset="0"/>
                <a:ea typeface="Times New Roman" charset="0"/>
                <a:cs typeface="Times New Roman" charset="0"/>
              </a:rPr>
              <a:t> Yu</a:t>
            </a:r>
            <a:endParaRPr lang="en-US" altLang="zh-CN" sz="2300" dirty="0">
              <a:latin typeface="Times New Roman" charset="0"/>
              <a:ea typeface="Times New Roman" charset="0"/>
              <a:cs typeface="Times New Roman" charset="0"/>
            </a:endParaRPr>
          </a:p>
        </p:txBody>
      </p:sp>
      <p:sp>
        <p:nvSpPr>
          <p:cNvPr id="21" name="文本框 16">
            <a:extLst>
              <a:ext uri="{FF2B5EF4-FFF2-40B4-BE49-F238E27FC236}">
                <a16:creationId xmlns:a16="http://schemas.microsoft.com/office/drawing/2014/main" xmlns="" id="{A4D3843A-7F26-4456-9006-17206246AF13}"/>
              </a:ext>
            </a:extLst>
          </p:cNvPr>
          <p:cNvSpPr txBox="1"/>
          <p:nvPr/>
        </p:nvSpPr>
        <p:spPr>
          <a:xfrm>
            <a:off x="5931101" y="2176477"/>
            <a:ext cx="2471738" cy="461665"/>
          </a:xfrm>
          <a:prstGeom prst="rect">
            <a:avLst/>
          </a:prstGeom>
          <a:noFill/>
        </p:spPr>
        <p:txBody>
          <a:bodyPr wrap="square" rtlCol="0">
            <a:spAutoFit/>
          </a:bodyPr>
          <a:lstStyle/>
          <a:p>
            <a:r>
              <a:rPr lang="en-US" altLang="zh-CN" sz="2300" dirty="0" err="1" smtClean="0">
                <a:latin typeface="Times New Roman" charset="0"/>
                <a:ea typeface="Times New Roman" charset="0"/>
                <a:cs typeface="Times New Roman" charset="0"/>
              </a:rPr>
              <a:t>Jiacheng</a:t>
            </a:r>
            <a:r>
              <a:rPr lang="en-US" altLang="zh-CN" sz="2300" dirty="0" smtClean="0">
                <a:latin typeface="Times New Roman" charset="0"/>
                <a:ea typeface="Times New Roman" charset="0"/>
                <a:cs typeface="Times New Roman" charset="0"/>
              </a:rPr>
              <a:t> Zhang</a:t>
            </a:r>
            <a:endParaRPr lang="en-US" altLang="zh-CN" sz="2300" dirty="0">
              <a:latin typeface="Times New Roman" charset="0"/>
              <a:ea typeface="Times New Roman" charset="0"/>
              <a:cs typeface="Times New Roman" charset="0"/>
            </a:endParaRPr>
          </a:p>
        </p:txBody>
      </p:sp>
      <p:sp>
        <p:nvSpPr>
          <p:cNvPr id="23" name="文本框 16">
            <a:extLst>
              <a:ext uri="{FF2B5EF4-FFF2-40B4-BE49-F238E27FC236}">
                <a16:creationId xmlns:a16="http://schemas.microsoft.com/office/drawing/2014/main" xmlns="" id="{A4D3843A-7F26-4456-9006-17206246AF13}"/>
              </a:ext>
            </a:extLst>
          </p:cNvPr>
          <p:cNvSpPr txBox="1"/>
          <p:nvPr/>
        </p:nvSpPr>
        <p:spPr>
          <a:xfrm>
            <a:off x="7961198" y="4020627"/>
            <a:ext cx="1843010" cy="461665"/>
          </a:xfrm>
          <a:prstGeom prst="rect">
            <a:avLst/>
          </a:prstGeom>
          <a:noFill/>
        </p:spPr>
        <p:txBody>
          <a:bodyPr wrap="square" rtlCol="0">
            <a:spAutoFit/>
          </a:bodyPr>
          <a:lstStyle/>
          <a:p>
            <a:r>
              <a:rPr lang="en-US" altLang="zh-CN" sz="2300" dirty="0" err="1" smtClean="0">
                <a:latin typeface="Times New Roman" charset="0"/>
                <a:ea typeface="Times New Roman" charset="0"/>
                <a:cs typeface="Times New Roman" charset="0"/>
              </a:rPr>
              <a:t>Yunhao</a:t>
            </a:r>
            <a:r>
              <a:rPr lang="en-US" altLang="zh-CN" sz="2300" dirty="0" smtClean="0">
                <a:latin typeface="Times New Roman" charset="0"/>
                <a:ea typeface="Times New Roman" charset="0"/>
                <a:cs typeface="Times New Roman" charset="0"/>
              </a:rPr>
              <a:t> Liu</a:t>
            </a:r>
            <a:endParaRPr lang="en-US" altLang="zh-CN" sz="2300" dirty="0">
              <a:latin typeface="Times New Roman" charset="0"/>
              <a:ea typeface="Times New Roman" charset="0"/>
              <a:cs typeface="Times New Roman" charset="0"/>
            </a:endParaRPr>
          </a:p>
        </p:txBody>
      </p:sp>
      <p:sp>
        <p:nvSpPr>
          <p:cNvPr id="26" name="文本框 25">
            <a:extLst>
              <a:ext uri="{FF2B5EF4-FFF2-40B4-BE49-F238E27FC236}">
                <a16:creationId xmlns="" xmlns:a16="http://schemas.microsoft.com/office/drawing/2014/main" id="{3BBE8836-4D01-4836-BB15-EBE20A3A5AB6}"/>
              </a:ext>
            </a:extLst>
          </p:cNvPr>
          <p:cNvSpPr txBox="1"/>
          <p:nvPr/>
        </p:nvSpPr>
        <p:spPr>
          <a:xfrm>
            <a:off x="2455981" y="5670577"/>
            <a:ext cx="7026639" cy="461665"/>
          </a:xfrm>
          <a:prstGeom prst="rect">
            <a:avLst/>
          </a:prstGeom>
          <a:noFill/>
        </p:spPr>
        <p:txBody>
          <a:bodyPr wrap="square">
            <a:spAutoFit/>
          </a:bodyPr>
          <a:lstStyle/>
          <a:p>
            <a:r>
              <a:rPr lang="en-US" altLang="zh-CN" sz="2300" b="1" dirty="0">
                <a:latin typeface="Times New Roman" charset="0"/>
                <a:ea typeface="Times New Roman" charset="0"/>
                <a:cs typeface="Times New Roman" charset="0"/>
              </a:rPr>
              <a:t>Visit </a:t>
            </a:r>
            <a:r>
              <a:rPr lang="en-US" altLang="zh-CN" sz="2300" b="1" dirty="0">
                <a:solidFill>
                  <a:schemeClr val="accent5">
                    <a:lumMod val="75000"/>
                  </a:schemeClr>
                </a:solidFill>
                <a:latin typeface="Times New Roman" charset="0"/>
                <a:ea typeface="Times New Roman" charset="0"/>
                <a:cs typeface="Times New Roman" charset="0"/>
                <a:hlinkClick r:id="rId8"/>
              </a:rPr>
              <a:t>http://tns.thss.tsinghua.edu.cn/sun/</a:t>
            </a:r>
            <a:r>
              <a:rPr lang="en-US" altLang="zh-CN" sz="2300" b="1" dirty="0">
                <a:solidFill>
                  <a:schemeClr val="accent5">
                    <a:lumMod val="75000"/>
                  </a:schemeClr>
                </a:solidFill>
                <a:latin typeface="Times New Roman" charset="0"/>
                <a:ea typeface="Times New Roman" charset="0"/>
                <a:cs typeface="Times New Roman" charset="0"/>
              </a:rPr>
              <a:t> </a:t>
            </a:r>
            <a:r>
              <a:rPr lang="en-US" altLang="zh-CN" sz="2300" b="1" dirty="0">
                <a:latin typeface="Times New Roman" charset="0"/>
                <a:ea typeface="Times New Roman" charset="0"/>
                <a:cs typeface="Times New Roman" charset="0"/>
              </a:rPr>
              <a:t>for </a:t>
            </a:r>
            <a:r>
              <a:rPr lang="en-US" altLang="zh-CN" sz="2300" b="1" dirty="0" smtClean="0">
                <a:latin typeface="Times New Roman" charset="0"/>
                <a:ea typeface="Times New Roman" charset="0"/>
                <a:cs typeface="Times New Roman" charset="0"/>
              </a:rPr>
              <a:t>details</a:t>
            </a:r>
            <a:endParaRPr lang="zh-CN" altLang="en-US" sz="2300" dirty="0">
              <a:latin typeface="Times New Roman" charset="0"/>
              <a:ea typeface="Times New Roman" charset="0"/>
              <a:cs typeface="Times New Roman" charset="0"/>
            </a:endParaRPr>
          </a:p>
        </p:txBody>
      </p:sp>
      <p:sp>
        <p:nvSpPr>
          <p:cNvPr id="27" name="矩形 26"/>
          <p:cNvSpPr/>
          <p:nvPr/>
        </p:nvSpPr>
        <p:spPr>
          <a:xfrm>
            <a:off x="211746" y="5116988"/>
            <a:ext cx="13366146" cy="446276"/>
          </a:xfrm>
          <a:prstGeom prst="rect">
            <a:avLst/>
          </a:prstGeom>
        </p:spPr>
        <p:txBody>
          <a:bodyPr wrap="square">
            <a:spAutoFit/>
          </a:bodyPr>
          <a:lstStyle/>
          <a:p>
            <a:r>
              <a:rPr lang="en-US" altLang="zh-CN" sz="2300" b="1" dirty="0">
                <a:latin typeface="Times New Roman" charset="0"/>
                <a:ea typeface="Times New Roman" charset="0"/>
                <a:cs typeface="Times New Roman" charset="0"/>
              </a:rPr>
              <a:t>Code and hardware schematics can </a:t>
            </a:r>
            <a:r>
              <a:rPr lang="en-US" altLang="zh-CN" sz="2300" b="1" dirty="0" smtClean="0">
                <a:latin typeface="Times New Roman" charset="0"/>
                <a:ea typeface="Times New Roman" charset="0"/>
                <a:cs typeface="Times New Roman" charset="0"/>
              </a:rPr>
              <a:t>be </a:t>
            </a:r>
            <a:r>
              <a:rPr lang="en-US" altLang="zh-CN" sz="2300" b="1" dirty="0" smtClean="0">
                <a:solidFill>
                  <a:srgbClr val="000000"/>
                </a:solidFill>
                <a:latin typeface="Times New Roman" charset="0"/>
                <a:ea typeface="Times New Roman" charset="0"/>
                <a:cs typeface="Times New Roman" charset="0"/>
              </a:rPr>
              <a:t>found </a:t>
            </a:r>
            <a:r>
              <a:rPr lang="en-US" altLang="zh-CN" sz="2300" b="1" dirty="0">
                <a:solidFill>
                  <a:srgbClr val="000000"/>
                </a:solidFill>
                <a:latin typeface="Times New Roman" charset="0"/>
                <a:ea typeface="Times New Roman" charset="0"/>
                <a:cs typeface="Times New Roman" charset="0"/>
              </a:rPr>
              <a:t>at: </a:t>
            </a:r>
            <a:r>
              <a:rPr lang="en-US" altLang="zh-CN" sz="2300" b="1" u="sng" dirty="0">
                <a:solidFill>
                  <a:schemeClr val="accent5">
                    <a:lumMod val="75000"/>
                  </a:schemeClr>
                </a:solidFill>
                <a:latin typeface="Times New Roman" charset="0"/>
                <a:ea typeface="Times New Roman" charset="0"/>
                <a:cs typeface="Times New Roman" charset="0"/>
                <a:hlinkClick r:id="rId9"/>
              </a:rPr>
              <a:t>https://</a:t>
            </a:r>
            <a:r>
              <a:rPr lang="en-US" altLang="zh-CN" sz="2300" b="1" u="sng" dirty="0" smtClean="0">
                <a:solidFill>
                  <a:schemeClr val="accent5">
                    <a:lumMod val="75000"/>
                  </a:schemeClr>
                </a:solidFill>
                <a:latin typeface="Times New Roman" charset="0"/>
                <a:ea typeface="Times New Roman" charset="0"/>
                <a:cs typeface="Times New Roman" charset="0"/>
                <a:hlinkClick r:id="rId9"/>
              </a:rPr>
              <a:t>github.com/LeFsCC/RF-Transformer</a:t>
            </a:r>
            <a:endParaRPr lang="en-US" altLang="zh-CN" sz="2300" b="1" u="sng" dirty="0" smtClean="0">
              <a:solidFill>
                <a:schemeClr val="accent5">
                  <a:lumMod val="75000"/>
                </a:schemeClr>
              </a:solidFill>
              <a:latin typeface="Times New Roman" charset="0"/>
              <a:ea typeface="Times New Roman" charset="0"/>
              <a:cs typeface="Times New Roman" charset="0"/>
            </a:endParaRPr>
          </a:p>
        </p:txBody>
      </p:sp>
      <p:pic>
        <p:nvPicPr>
          <p:cNvPr id="4" name="图片 3"/>
          <p:cNvPicPr>
            <a:picLocks noChangeAspect="1"/>
          </p:cNvPicPr>
          <p:nvPr/>
        </p:nvPicPr>
        <p:blipFill>
          <a:blip r:embed="rId10"/>
          <a:stretch>
            <a:fillRect/>
          </a:stretch>
        </p:blipFill>
        <p:spPr>
          <a:xfrm>
            <a:off x="233539" y="153404"/>
            <a:ext cx="2392173" cy="1628714"/>
          </a:xfrm>
          <a:prstGeom prst="rect">
            <a:avLst/>
          </a:prstGeom>
        </p:spPr>
      </p:pic>
      <p:pic>
        <p:nvPicPr>
          <p:cNvPr id="24" name="图片 23"/>
          <p:cNvPicPr>
            <a:picLocks noChangeAspect="1"/>
          </p:cNvPicPr>
          <p:nvPr/>
        </p:nvPicPr>
        <p:blipFill rotWithShape="1">
          <a:blip r:embed="rId11"/>
          <a:srcRect b="6563"/>
          <a:stretch/>
        </p:blipFill>
        <p:spPr>
          <a:xfrm>
            <a:off x="2478532" y="2671466"/>
            <a:ext cx="1381781" cy="1448953"/>
          </a:xfrm>
          <a:prstGeom prst="ellipse">
            <a:avLst/>
          </a:prstGeom>
        </p:spPr>
      </p:pic>
      <p:sp>
        <p:nvSpPr>
          <p:cNvPr id="25" name="文本框 16">
            <a:extLst>
              <a:ext uri="{FF2B5EF4-FFF2-40B4-BE49-F238E27FC236}">
                <a16:creationId xmlns:a16="http://schemas.microsoft.com/office/drawing/2014/main" xmlns="" id="{A4D3843A-7F26-4456-9006-17206246AF13}"/>
              </a:ext>
            </a:extLst>
          </p:cNvPr>
          <p:cNvSpPr txBox="1"/>
          <p:nvPr/>
        </p:nvSpPr>
        <p:spPr>
          <a:xfrm>
            <a:off x="2533143" y="2176018"/>
            <a:ext cx="1529163" cy="461665"/>
          </a:xfrm>
          <a:prstGeom prst="rect">
            <a:avLst/>
          </a:prstGeom>
          <a:noFill/>
        </p:spPr>
        <p:txBody>
          <a:bodyPr wrap="square" rtlCol="0">
            <a:spAutoFit/>
          </a:bodyPr>
          <a:lstStyle/>
          <a:p>
            <a:r>
              <a:rPr lang="en-US" altLang="zh-CN" sz="2300" dirty="0" smtClean="0">
                <a:latin typeface="Times New Roman" charset="0"/>
                <a:ea typeface="Times New Roman" charset="0"/>
                <a:cs typeface="Times New Roman" charset="0"/>
              </a:rPr>
              <a:t>Yuan He</a:t>
            </a:r>
            <a:endParaRPr lang="en-US" altLang="zh-CN" sz="2300" dirty="0">
              <a:latin typeface="Times New Roman" charset="0"/>
              <a:ea typeface="Times New Roman" charset="0"/>
              <a:cs typeface="Times New Roman" charset="0"/>
            </a:endParaRPr>
          </a:p>
        </p:txBody>
      </p:sp>
      <p:pic>
        <p:nvPicPr>
          <p:cNvPr id="2" name="图片 1"/>
          <p:cNvPicPr>
            <a:picLocks noChangeAspect="1"/>
          </p:cNvPicPr>
          <p:nvPr/>
        </p:nvPicPr>
        <p:blipFill rotWithShape="1">
          <a:blip r:embed="rId12"/>
          <a:srcRect t="6940" b="20020"/>
          <a:stretch/>
        </p:blipFill>
        <p:spPr>
          <a:xfrm>
            <a:off x="4267995" y="2654991"/>
            <a:ext cx="1450671" cy="1472950"/>
          </a:xfrm>
          <a:prstGeom prst="ellipse">
            <a:avLst/>
          </a:prstGeom>
        </p:spPr>
      </p:pic>
      <p:sp>
        <p:nvSpPr>
          <p:cNvPr id="28" name="矩形 27"/>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51060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47407349" y="1742530"/>
            <a:ext cx="1605959" cy="13378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1" name="矩形 40">
            <a:extLst>
              <a:ext uri="{FF2B5EF4-FFF2-40B4-BE49-F238E27FC236}">
                <a16:creationId xmlns="" xmlns:a16="http://schemas.microsoft.com/office/drawing/2014/main" id="{5720D6D0-346E-4DEB-8C24-71CC6B7DCA9A}"/>
              </a:ext>
            </a:extLst>
          </p:cNvPr>
          <p:cNvSpPr/>
          <p:nvPr/>
        </p:nvSpPr>
        <p:spPr>
          <a:xfrm>
            <a:off x="0" y="1887881"/>
            <a:ext cx="12192000" cy="1967696"/>
          </a:xfrm>
          <a:prstGeom prst="rect">
            <a:avLst/>
          </a:prstGeom>
          <a:solidFill>
            <a:srgbClr val="652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标题 1">
            <a:extLst>
              <a:ext uri="{FF2B5EF4-FFF2-40B4-BE49-F238E27FC236}">
                <a16:creationId xmlns="" xmlns:a16="http://schemas.microsoft.com/office/drawing/2014/main" id="{69DEA7D4-159D-4562-A954-208D06539CDA}"/>
              </a:ext>
            </a:extLst>
          </p:cNvPr>
          <p:cNvSpPr txBox="1">
            <a:spLocks/>
          </p:cNvSpPr>
          <p:nvPr/>
        </p:nvSpPr>
        <p:spPr>
          <a:xfrm>
            <a:off x="0" y="2027883"/>
            <a:ext cx="12192000" cy="16876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altLang="zh-CN" sz="4000" b="1" spc="100" dirty="0">
              <a:solidFill>
                <a:prstClr val="white"/>
              </a:solidFill>
              <a:latin typeface="Times New Roman" charset="0"/>
              <a:ea typeface="Times New Roman" charset="0"/>
              <a:cs typeface="Times New Roman" charset="0"/>
            </a:endParaRPr>
          </a:p>
        </p:txBody>
      </p:sp>
      <p:sp>
        <p:nvSpPr>
          <p:cNvPr id="7" name="标题 1">
            <a:extLst>
              <a:ext uri="{FF2B5EF4-FFF2-40B4-BE49-F238E27FC236}">
                <a16:creationId xmlns="" xmlns:a16="http://schemas.microsoft.com/office/drawing/2014/main" id="{69DEA7D4-159D-4562-A954-208D06539CDA}"/>
              </a:ext>
            </a:extLst>
          </p:cNvPr>
          <p:cNvSpPr txBox="1">
            <a:spLocks/>
          </p:cNvSpPr>
          <p:nvPr/>
        </p:nvSpPr>
        <p:spPr>
          <a:xfrm>
            <a:off x="-332874" y="2193036"/>
            <a:ext cx="12857747" cy="135738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5400" b="1" dirty="0">
                <a:solidFill>
                  <a:schemeClr val="bg1"/>
                </a:solidFill>
                <a:latin typeface="Segoe UI" panose="020B0502040204020203" pitchFamily="34" charset="0"/>
                <a:ea typeface="Sathu" charset="-34"/>
                <a:cs typeface="Segoe UI" panose="020B0502040204020203" pitchFamily="34" charset="0"/>
              </a:rPr>
              <a:t>Cross-Technology Backscatter</a:t>
            </a:r>
          </a:p>
        </p:txBody>
      </p:sp>
      <p:sp>
        <p:nvSpPr>
          <p:cNvPr id="2" name="幻灯片编号占位符 1"/>
          <p:cNvSpPr>
            <a:spLocks noGrp="1"/>
          </p:cNvSpPr>
          <p:nvPr>
            <p:ph type="sldNum" sz="quarter" idx="12"/>
          </p:nvPr>
        </p:nvSpPr>
        <p:spPr/>
        <p:txBody>
          <a:bodyPr/>
          <a:lstStyle/>
          <a:p>
            <a:fld id="{2B9244DF-72D3-7C44-B463-11A8A92F15A7}" type="slidenum">
              <a:rPr kumimoji="1" lang="zh-CN" altLang="en-US" smtClean="0"/>
              <a:t>28</a:t>
            </a:fld>
            <a:endParaRPr kumimoji="1" lang="zh-CN" altLang="en-US"/>
          </a:p>
        </p:txBody>
      </p:sp>
    </p:spTree>
    <p:extLst>
      <p:ext uri="{BB962C8B-B14F-4D97-AF65-F5344CB8AC3E}">
        <p14:creationId xmlns:p14="http://schemas.microsoft.com/office/powerpoint/2010/main" val="1100602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Extending to Frequency Modulation</a:t>
            </a:r>
          </a:p>
        </p:txBody>
      </p:sp>
      <p:sp>
        <p:nvSpPr>
          <p:cNvPr id="46" name="矩形 45"/>
          <p:cNvSpPr/>
          <p:nvPr/>
        </p:nvSpPr>
        <p:spPr>
          <a:xfrm>
            <a:off x="4507038" y="1117846"/>
            <a:ext cx="5928226" cy="461665"/>
          </a:xfrm>
          <a:prstGeom prst="rect">
            <a:avLst/>
          </a:prstGeom>
        </p:spPr>
        <p:txBody>
          <a:bodyPr wrap="none">
            <a:spAutoFit/>
          </a:bodyPr>
          <a:lstStyle/>
          <a:p>
            <a:pPr marL="342900" indent="-3429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Frequency-modulated signals, such as LoRa</a:t>
            </a:r>
          </a:p>
        </p:txBody>
      </p:sp>
      <p:pic>
        <p:nvPicPr>
          <p:cNvPr id="47"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6807" y="1687823"/>
            <a:ext cx="1691514" cy="352905"/>
          </a:xfrm>
          <a:prstGeom prst="rect">
            <a:avLst/>
          </a:prstGeom>
        </p:spPr>
      </p:pic>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894" y="2830405"/>
            <a:ext cx="1880779" cy="455074"/>
          </a:xfrm>
          <a:prstGeom prst="rect">
            <a:avLst/>
          </a:prstGeom>
        </p:spPr>
      </p:pic>
      <p:sp>
        <p:nvSpPr>
          <p:cNvPr id="50" name="矩形 49"/>
          <p:cNvSpPr/>
          <p:nvPr/>
        </p:nvSpPr>
        <p:spPr>
          <a:xfrm>
            <a:off x="4507038" y="2300209"/>
            <a:ext cx="4979248" cy="461665"/>
          </a:xfrm>
          <a:prstGeom prst="rect">
            <a:avLst/>
          </a:prstGeom>
        </p:spPr>
        <p:txBody>
          <a:bodyPr wrap="none">
            <a:spAutoFit/>
          </a:bodyPr>
          <a:lstStyle/>
          <a:p>
            <a:pPr marL="342900" indent="-3429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Frequency </a:t>
            </a:r>
            <a:r>
              <a:rPr lang="en-US" altLang="zh-CN" sz="2400" dirty="0" smtClean="0">
                <a:solidFill>
                  <a:schemeClr val="tx1">
                    <a:lumMod val="75000"/>
                    <a:lumOff val="25000"/>
                  </a:schemeClr>
                </a:solidFill>
                <a:latin typeface="Times New Roman" charset="0"/>
                <a:ea typeface="Times New Roman" charset="0"/>
                <a:cs typeface="Times New Roman" charset="0"/>
              </a:rPr>
              <a:t>is the derivative </a:t>
            </a:r>
            <a:r>
              <a:rPr lang="en-US" altLang="zh-CN" sz="2400" dirty="0">
                <a:solidFill>
                  <a:schemeClr val="tx1">
                    <a:lumMod val="75000"/>
                    <a:lumOff val="25000"/>
                  </a:schemeClr>
                </a:solidFill>
                <a:latin typeface="Times New Roman" charset="0"/>
                <a:ea typeface="Times New Roman" charset="0"/>
                <a:cs typeface="Times New Roman" charset="0"/>
              </a:rPr>
              <a:t>of phase</a:t>
            </a:r>
          </a:p>
        </p:txBody>
      </p:sp>
      <p:pic>
        <p:nvPicPr>
          <p:cNvPr id="56" name="图片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160" y="4056788"/>
            <a:ext cx="4863854" cy="1344823"/>
          </a:xfrm>
          <a:prstGeom prst="rect">
            <a:avLst/>
          </a:prstGeom>
        </p:spPr>
      </p:pic>
      <p:sp>
        <p:nvSpPr>
          <p:cNvPr id="75" name="矩形 74"/>
          <p:cNvSpPr/>
          <p:nvPr/>
        </p:nvSpPr>
        <p:spPr>
          <a:xfrm>
            <a:off x="4507038" y="3500982"/>
            <a:ext cx="7380547" cy="461665"/>
          </a:xfrm>
          <a:prstGeom prst="rect">
            <a:avLst/>
          </a:prstGeom>
        </p:spPr>
        <p:txBody>
          <a:bodyPr wrap="none">
            <a:spAutoFit/>
          </a:bodyPr>
          <a:lstStyle/>
          <a:p>
            <a:pPr marL="342900" indent="-342900">
              <a:buFont typeface="Wingdings" charset="2"/>
              <a:buChar char="l"/>
            </a:pPr>
            <a:r>
              <a:rPr lang="en-US" altLang="zh-CN" sz="2400" dirty="0">
                <a:solidFill>
                  <a:schemeClr val="tx1">
                    <a:lumMod val="75000"/>
                    <a:lumOff val="25000"/>
                  </a:schemeClr>
                </a:solidFill>
                <a:latin typeface="Times New Roman" charset="0"/>
                <a:ea typeface="Times New Roman" charset="0"/>
                <a:cs typeface="Times New Roman" charset="0"/>
              </a:rPr>
              <a:t>Frequency-modulated signal </a:t>
            </a:r>
            <a:r>
              <a:rPr lang="en-US" altLang="zh-CN" sz="2400" dirty="0">
                <a:solidFill>
                  <a:schemeClr val="tx1">
                    <a:lumMod val="75000"/>
                    <a:lumOff val="25000"/>
                  </a:schemeClr>
                </a:solidFill>
                <a:latin typeface="Times New Roman" charset="0"/>
                <a:ea typeface="Times New Roman" charset="0"/>
                <a:cs typeface="Times New Roman" charset="0"/>
                <a:sym typeface="Wingdings"/>
              </a:rPr>
              <a:t> </a:t>
            </a:r>
            <a:r>
              <a:rPr lang="en-US" altLang="zh-CN" sz="2400" dirty="0">
                <a:solidFill>
                  <a:schemeClr val="tx1">
                    <a:lumMod val="75000"/>
                    <a:lumOff val="25000"/>
                  </a:schemeClr>
                </a:solidFill>
                <a:latin typeface="Times New Roman" charset="0"/>
                <a:ea typeface="Times New Roman" charset="0"/>
                <a:cs typeface="Times New Roman" charset="0"/>
              </a:rPr>
              <a:t>Phase-modulated signal</a:t>
            </a:r>
          </a:p>
        </p:txBody>
      </p:sp>
      <p:pic>
        <p:nvPicPr>
          <p:cNvPr id="40" name="图片 39"/>
          <p:cNvPicPr>
            <a:picLocks noChangeAspect="1"/>
          </p:cNvPicPr>
          <p:nvPr/>
        </p:nvPicPr>
        <p:blipFill rotWithShape="1">
          <a:blip r:embed="rId6">
            <a:extLst>
              <a:ext uri="{28A0092B-C50C-407E-A947-70E740481C1C}">
                <a14:useLocalDpi xmlns:a14="http://schemas.microsoft.com/office/drawing/2010/main" val="0"/>
              </a:ext>
            </a:extLst>
          </a:blip>
          <a:srcRect r="2091"/>
          <a:stretch/>
        </p:blipFill>
        <p:spPr>
          <a:xfrm>
            <a:off x="234500" y="1009040"/>
            <a:ext cx="3964032" cy="1493929"/>
          </a:xfrm>
          <a:prstGeom prst="rect">
            <a:avLst/>
          </a:prstGeom>
        </p:spPr>
      </p:pic>
      <p:pic>
        <p:nvPicPr>
          <p:cNvPr id="41" name="图片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36" y="2593518"/>
            <a:ext cx="3861585" cy="1451045"/>
          </a:xfrm>
          <a:prstGeom prst="rect">
            <a:avLst/>
          </a:prstGeom>
        </p:spPr>
      </p:pic>
      <p:pic>
        <p:nvPicPr>
          <p:cNvPr id="42" name="图片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417" y="3978558"/>
            <a:ext cx="3821433" cy="1470673"/>
          </a:xfrm>
          <a:prstGeom prst="rect">
            <a:avLst/>
          </a:prstGeom>
        </p:spPr>
      </p:pic>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grpSp>
        <p:nvGrpSpPr>
          <p:cNvPr id="2" name="组 1"/>
          <p:cNvGrpSpPr/>
          <p:nvPr/>
        </p:nvGrpSpPr>
        <p:grpSpPr>
          <a:xfrm>
            <a:off x="340442" y="5614240"/>
            <a:ext cx="11036070" cy="995668"/>
            <a:chOff x="340442" y="5614240"/>
            <a:chExt cx="11036070" cy="995668"/>
          </a:xfrm>
        </p:grpSpPr>
        <p:sp>
          <p:nvSpPr>
            <p:cNvPr id="76" name="矩形 75"/>
            <p:cNvSpPr/>
            <p:nvPr/>
          </p:nvSpPr>
          <p:spPr>
            <a:xfrm>
              <a:off x="8717693" y="5614240"/>
              <a:ext cx="2658819" cy="954107"/>
            </a:xfrm>
            <a:prstGeom prst="rect">
              <a:avLst/>
            </a:prstGeom>
            <a:solidFill>
              <a:srgbClr val="009193"/>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Frequency</a:t>
              </a:r>
            </a:p>
            <a:p>
              <a:pPr algn="ctr"/>
              <a:r>
                <a:rPr lang="en-US" altLang="zh-CN" sz="2800" b="1" dirty="0" smtClean="0">
                  <a:solidFill>
                    <a:schemeClr val="bg1"/>
                  </a:solidFill>
                  <a:latin typeface="Times New Roman" charset="0"/>
                  <a:ea typeface="Times New Roman" charset="0"/>
                  <a:cs typeface="Times New Roman" charset="0"/>
                </a:rPr>
                <a:t>modulation</a:t>
              </a:r>
            </a:p>
          </p:txBody>
        </p:sp>
        <p:sp>
          <p:nvSpPr>
            <p:cNvPr id="77" name="文本框 76"/>
            <p:cNvSpPr txBox="1"/>
            <p:nvPr/>
          </p:nvSpPr>
          <p:spPr>
            <a:xfrm>
              <a:off x="8057501" y="5790403"/>
              <a:ext cx="1191985" cy="707886"/>
            </a:xfrm>
            <a:prstGeom prst="rect">
              <a:avLst/>
            </a:prstGeom>
            <a:noFill/>
          </p:spPr>
          <p:txBody>
            <a:bodyPr wrap="square" rtlCol="0">
              <a:spAutoFit/>
            </a:bodyPr>
            <a:lstStyle/>
            <a:p>
              <a:r>
                <a:rPr kumimoji="1" lang="zh-CN" altLang="en-US" sz="4000" b="1" dirty="0" smtClean="0">
                  <a:solidFill>
                    <a:srgbClr val="009193"/>
                  </a:solidFill>
                </a:rPr>
                <a:t>√</a:t>
              </a:r>
              <a:endParaRPr kumimoji="1" lang="zh-CN" altLang="en-US" sz="4000" b="1" dirty="0">
                <a:solidFill>
                  <a:srgbClr val="009193"/>
                </a:solidFill>
              </a:endParaRPr>
            </a:p>
          </p:txBody>
        </p:sp>
        <p:sp>
          <p:nvSpPr>
            <p:cNvPr id="18" name="矩形 17"/>
            <p:cNvSpPr/>
            <p:nvPr/>
          </p:nvSpPr>
          <p:spPr>
            <a:xfrm>
              <a:off x="936435" y="5655801"/>
              <a:ext cx="2658819" cy="954107"/>
            </a:xfrm>
            <a:prstGeom prst="rect">
              <a:avLst/>
            </a:prstGeom>
            <a:solidFill>
              <a:schemeClr val="accent2"/>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Amplitude</a:t>
              </a:r>
            </a:p>
            <a:p>
              <a:pPr algn="ctr"/>
              <a:r>
                <a:rPr lang="en-US" altLang="zh-CN" sz="2800" b="1" dirty="0">
                  <a:solidFill>
                    <a:schemeClr val="bg1"/>
                  </a:solidFill>
                  <a:latin typeface="Times New Roman" charset="0"/>
                  <a:ea typeface="Times New Roman" charset="0"/>
                  <a:cs typeface="Times New Roman" charset="0"/>
                </a:rPr>
                <a:t>m</a:t>
              </a:r>
              <a:r>
                <a:rPr lang="en-US" altLang="zh-CN" sz="2800" b="1" dirty="0" smtClean="0">
                  <a:solidFill>
                    <a:schemeClr val="bg1"/>
                  </a:solidFill>
                  <a:latin typeface="Times New Roman" charset="0"/>
                  <a:ea typeface="Times New Roman" charset="0"/>
                  <a:cs typeface="Times New Roman" charset="0"/>
                </a:rPr>
                <a:t>odulation</a:t>
              </a:r>
            </a:p>
          </p:txBody>
        </p:sp>
        <p:sp>
          <p:nvSpPr>
            <p:cNvPr id="19" name="矩形 18"/>
            <p:cNvSpPr/>
            <p:nvPr/>
          </p:nvSpPr>
          <p:spPr>
            <a:xfrm>
              <a:off x="4827064" y="5637544"/>
              <a:ext cx="2658819" cy="954107"/>
            </a:xfrm>
            <a:prstGeom prst="rect">
              <a:avLst/>
            </a:prstGeom>
            <a:solidFill>
              <a:srgbClr val="092793"/>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Phase</a:t>
              </a:r>
            </a:p>
            <a:p>
              <a:pPr algn="ctr"/>
              <a:r>
                <a:rPr lang="en-US" altLang="zh-CN" sz="2800" b="1" dirty="0" smtClean="0">
                  <a:solidFill>
                    <a:schemeClr val="bg1"/>
                  </a:solidFill>
                  <a:latin typeface="Times New Roman" charset="0"/>
                  <a:ea typeface="Times New Roman" charset="0"/>
                  <a:cs typeface="Times New Roman" charset="0"/>
                </a:rPr>
                <a:t>modulation</a:t>
              </a:r>
            </a:p>
          </p:txBody>
        </p:sp>
        <p:sp>
          <p:nvSpPr>
            <p:cNvPr id="20" name="文本框 19"/>
            <p:cNvSpPr txBox="1"/>
            <p:nvPr/>
          </p:nvSpPr>
          <p:spPr>
            <a:xfrm>
              <a:off x="340442" y="5860460"/>
              <a:ext cx="1191985" cy="707886"/>
            </a:xfrm>
            <a:prstGeom prst="rect">
              <a:avLst/>
            </a:prstGeom>
            <a:noFill/>
          </p:spPr>
          <p:txBody>
            <a:bodyPr wrap="square" rtlCol="0">
              <a:spAutoFit/>
            </a:bodyPr>
            <a:lstStyle/>
            <a:p>
              <a:r>
                <a:rPr kumimoji="1" lang="zh-CN" altLang="en-US" sz="4000" b="1" dirty="0" smtClean="0">
                  <a:solidFill>
                    <a:schemeClr val="accent2"/>
                  </a:solidFill>
                </a:rPr>
                <a:t>√</a:t>
              </a:r>
              <a:endParaRPr kumimoji="1" lang="zh-CN" altLang="en-US" sz="4000" b="1" dirty="0">
                <a:solidFill>
                  <a:schemeClr val="accent2"/>
                </a:solidFill>
              </a:endParaRPr>
            </a:p>
          </p:txBody>
        </p:sp>
        <p:sp>
          <p:nvSpPr>
            <p:cNvPr id="21" name="文本框 20"/>
            <p:cNvSpPr txBox="1"/>
            <p:nvPr/>
          </p:nvSpPr>
          <p:spPr>
            <a:xfrm>
              <a:off x="4244928" y="5841496"/>
              <a:ext cx="1191985" cy="707886"/>
            </a:xfrm>
            <a:prstGeom prst="rect">
              <a:avLst/>
            </a:prstGeom>
            <a:noFill/>
          </p:spPr>
          <p:txBody>
            <a:bodyPr wrap="square" rtlCol="0">
              <a:spAutoFit/>
            </a:bodyPr>
            <a:lstStyle/>
            <a:p>
              <a:r>
                <a:rPr kumimoji="1" lang="zh-CN" altLang="en-US" sz="4000" b="1" dirty="0" smtClean="0">
                  <a:solidFill>
                    <a:srgbClr val="092793"/>
                  </a:solidFill>
                </a:rPr>
                <a:t>√</a:t>
              </a:r>
              <a:endParaRPr kumimoji="1" lang="zh-CN" altLang="en-US" sz="4000" b="1" dirty="0">
                <a:solidFill>
                  <a:srgbClr val="092793"/>
                </a:solidFill>
              </a:endParaRPr>
            </a:p>
          </p:txBody>
        </p:sp>
      </p:grpSp>
      <p:sp>
        <p:nvSpPr>
          <p:cNvPr id="3" name="幻灯片编号占位符 2"/>
          <p:cNvSpPr>
            <a:spLocks noGrp="1"/>
          </p:cNvSpPr>
          <p:nvPr>
            <p:ph type="sldNum" sz="quarter" idx="12"/>
          </p:nvPr>
        </p:nvSpPr>
        <p:spPr/>
        <p:txBody>
          <a:bodyPr/>
          <a:lstStyle/>
          <a:p>
            <a:fld id="{2B9244DF-72D3-7C44-B463-11A8A92F15A7}" type="slidenum">
              <a:rPr kumimoji="1" lang="zh-CN" altLang="en-US" smtClean="0"/>
              <a:t>29</a:t>
            </a:fld>
            <a:endParaRPr kumimoji="1" lang="zh-CN" altLang="en-US"/>
          </a:p>
        </p:txBody>
      </p:sp>
    </p:spTree>
    <p:extLst>
      <p:ext uri="{BB962C8B-B14F-4D97-AF65-F5344CB8AC3E}">
        <p14:creationId xmlns:p14="http://schemas.microsoft.com/office/powerpoint/2010/main" val="18786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grpSp>
        <p:nvGrpSpPr>
          <p:cNvPr id="3" name="组 2"/>
          <p:cNvGrpSpPr/>
          <p:nvPr/>
        </p:nvGrpSpPr>
        <p:grpSpPr>
          <a:xfrm>
            <a:off x="635" y="967280"/>
            <a:ext cx="12209145" cy="5372777"/>
            <a:chOff x="635" y="967280"/>
            <a:chExt cx="12209145" cy="5372777"/>
          </a:xfrm>
        </p:grpSpPr>
        <p:pic>
          <p:nvPicPr>
            <p:cNvPr id="73" name="图片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1187781"/>
              <a:ext cx="4011977" cy="2503113"/>
            </a:xfrm>
            <a:prstGeom prst="rect">
              <a:avLst/>
            </a:prstGeom>
          </p:spPr>
        </p:pic>
        <p:sp>
          <p:nvSpPr>
            <p:cNvPr id="117" name="文本框 116"/>
            <p:cNvSpPr txBox="1"/>
            <p:nvPr/>
          </p:nvSpPr>
          <p:spPr>
            <a:xfrm>
              <a:off x="13145" y="3231078"/>
              <a:ext cx="3999467"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smtClean="0">
                  <a:solidFill>
                    <a:prstClr val="white"/>
                  </a:solidFill>
                </a:rPr>
                <a:t>Agricultural </a:t>
              </a:r>
              <a:r>
                <a:rPr lang="en-US" altLang="zh-CN" sz="2400" dirty="0">
                  <a:solidFill>
                    <a:prstClr val="white"/>
                  </a:solidFill>
                </a:rPr>
                <a:t>monitoring</a:t>
              </a:r>
              <a:endParaRPr lang="zh-CN" altLang="en-US" sz="2400" dirty="0">
                <a:solidFill>
                  <a:prstClr val="white"/>
                </a:solidFill>
              </a:endParaRPr>
            </a:p>
          </p:txBody>
        </p:sp>
        <p:grpSp>
          <p:nvGrpSpPr>
            <p:cNvPr id="30" name="组合 61"/>
            <p:cNvGrpSpPr/>
            <p:nvPr/>
          </p:nvGrpSpPr>
          <p:grpSpPr>
            <a:xfrm>
              <a:off x="4046826" y="1185114"/>
              <a:ext cx="4146142" cy="2635527"/>
              <a:chOff x="6097" y="3281"/>
              <a:chExt cx="5852" cy="3821"/>
            </a:xfrm>
          </p:grpSpPr>
          <p:pic>
            <p:nvPicPr>
              <p:cNvPr id="36" name="图片 35"/>
              <p:cNvPicPr>
                <a:picLocks noChangeAspect="1"/>
              </p:cNvPicPr>
              <p:nvPr/>
            </p:nvPicPr>
            <p:blipFill>
              <a:blip r:embed="rId4"/>
              <a:srcRect b="5907"/>
              <a:stretch>
                <a:fillRect/>
              </a:stretch>
            </p:blipFill>
            <p:spPr>
              <a:xfrm>
                <a:off x="6097" y="3281"/>
                <a:ext cx="5852" cy="3821"/>
              </a:xfrm>
              <a:prstGeom prst="rect">
                <a:avLst/>
              </a:prstGeom>
            </p:spPr>
          </p:pic>
          <p:pic>
            <p:nvPicPr>
              <p:cNvPr id="37" name="图片 36"/>
              <p:cNvPicPr>
                <a:picLocks noChangeAspect="1"/>
              </p:cNvPicPr>
              <p:nvPr/>
            </p:nvPicPr>
            <p:blipFill>
              <a:blip r:embed="rId5"/>
              <a:stretch>
                <a:fillRect/>
              </a:stretch>
            </p:blipFill>
            <p:spPr>
              <a:xfrm>
                <a:off x="6742" y="3850"/>
                <a:ext cx="810" cy="810"/>
              </a:xfrm>
              <a:prstGeom prst="rect">
                <a:avLst/>
              </a:prstGeom>
            </p:spPr>
          </p:pic>
          <p:pic>
            <p:nvPicPr>
              <p:cNvPr id="38" name="Picture 10" descr="page2image637240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4" y="4266"/>
                <a:ext cx="426" cy="30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65"/>
              <p:cNvGrpSpPr/>
              <p:nvPr/>
            </p:nvGrpSpPr>
            <p:grpSpPr>
              <a:xfrm>
                <a:off x="7737" y="4020"/>
                <a:ext cx="1647" cy="510"/>
                <a:chOff x="5816600" y="5401489"/>
                <a:chExt cx="1045845" cy="323956"/>
              </a:xfrm>
            </p:grpSpPr>
            <p:sp>
              <p:nvSpPr>
                <p:cNvPr id="45" name="文本框 44"/>
                <p:cNvSpPr txBox="1"/>
                <p:nvPr/>
              </p:nvSpPr>
              <p:spPr>
                <a:xfrm>
                  <a:off x="6303645" y="5470489"/>
                  <a:ext cx="558800" cy="254956"/>
                </a:xfrm>
                <a:prstGeom prst="rect">
                  <a:avLst/>
                </a:prstGeom>
                <a:noFill/>
              </p:spPr>
              <p:txBody>
                <a:bodyPr wrap="square" rtlCol="0">
                  <a:spAutoFit/>
                </a:bodyPr>
                <a:lstStyle/>
                <a:p>
                  <a:r>
                    <a:rPr kumimoji="1" lang="en-US" altLang="zh-CN" sz="1200" dirty="0" smtClean="0"/>
                    <a:t>Tag</a:t>
                  </a:r>
                  <a:endParaRPr kumimoji="1" lang="zh-CN" altLang="en-US" sz="1200" dirty="0"/>
                </a:p>
              </p:txBody>
            </p:sp>
            <p:pic>
              <p:nvPicPr>
                <p:cNvPr id="46" name="图片 45"/>
                <p:cNvPicPr>
                  <a:picLocks noChangeAspect="1"/>
                </p:cNvPicPr>
                <p:nvPr/>
              </p:nvPicPr>
              <p:blipFill>
                <a:blip r:embed="rId7"/>
                <a:stretch>
                  <a:fillRect/>
                </a:stretch>
              </p:blipFill>
              <p:spPr>
                <a:xfrm>
                  <a:off x="5816600" y="5401489"/>
                  <a:ext cx="558800" cy="190500"/>
                </a:xfrm>
                <a:prstGeom prst="rect">
                  <a:avLst/>
                </a:prstGeom>
              </p:spPr>
            </p:pic>
          </p:grpSp>
          <p:cxnSp>
            <p:nvCxnSpPr>
              <p:cNvPr id="40" name="直线箭头连接符 81"/>
              <p:cNvCxnSpPr/>
              <p:nvPr/>
            </p:nvCxnSpPr>
            <p:spPr>
              <a:xfrm>
                <a:off x="7569" y="4418"/>
                <a:ext cx="420" cy="0"/>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直线箭头连接符 67"/>
              <p:cNvCxnSpPr/>
              <p:nvPr/>
            </p:nvCxnSpPr>
            <p:spPr>
              <a:xfrm flipV="1">
                <a:off x="7605" y="3570"/>
                <a:ext cx="408" cy="472"/>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线箭头连接符 68"/>
              <p:cNvCxnSpPr/>
              <p:nvPr/>
            </p:nvCxnSpPr>
            <p:spPr>
              <a:xfrm flipH="1" flipV="1">
                <a:off x="8504" y="3591"/>
                <a:ext cx="388" cy="642"/>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7916" y="3842"/>
                <a:ext cx="521" cy="207"/>
              </a:xfrm>
              <a:prstGeom prst="rect">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Picture 4" descr="page2image637194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89" y="3282"/>
                <a:ext cx="540" cy="680"/>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文本框 117"/>
            <p:cNvSpPr txBox="1"/>
            <p:nvPr/>
          </p:nvSpPr>
          <p:spPr>
            <a:xfrm>
              <a:off x="4121956" y="3221304"/>
              <a:ext cx="3989370"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smtClean="0">
                  <a:solidFill>
                    <a:prstClr val="white"/>
                  </a:solidFill>
                </a:rPr>
                <a:t>Smart </a:t>
              </a:r>
              <a:r>
                <a:rPr lang="en-US" altLang="zh-CN" sz="2400" dirty="0">
                  <a:solidFill>
                    <a:prstClr val="white"/>
                  </a:solidFill>
                </a:rPr>
                <a:t>city</a:t>
              </a:r>
              <a:endParaRPr lang="zh-CN" altLang="en-US" sz="2400" dirty="0">
                <a:solidFill>
                  <a:prstClr val="white"/>
                </a:solidFill>
              </a:endParaRPr>
            </a:p>
          </p:txBody>
        </p:sp>
        <p:grpSp>
          <p:nvGrpSpPr>
            <p:cNvPr id="47" name="组合 73"/>
            <p:cNvGrpSpPr/>
            <p:nvPr/>
          </p:nvGrpSpPr>
          <p:grpSpPr>
            <a:xfrm>
              <a:off x="8209749" y="967280"/>
              <a:ext cx="4000031" cy="2765503"/>
              <a:chOff x="12296" y="3400"/>
              <a:chExt cx="5436" cy="3588"/>
            </a:xfrm>
          </p:grpSpPr>
          <p:pic>
            <p:nvPicPr>
              <p:cNvPr id="48" name="图片 47"/>
              <p:cNvPicPr>
                <a:picLocks noChangeAspect="1"/>
              </p:cNvPicPr>
              <p:nvPr/>
            </p:nvPicPr>
            <p:blipFill>
              <a:blip r:embed="rId9"/>
              <a:stretch>
                <a:fillRect/>
              </a:stretch>
            </p:blipFill>
            <p:spPr>
              <a:xfrm>
                <a:off x="14540" y="3400"/>
                <a:ext cx="3162" cy="2246"/>
              </a:xfrm>
              <a:prstGeom prst="rect">
                <a:avLst/>
              </a:prstGeom>
            </p:spPr>
          </p:pic>
          <p:pic>
            <p:nvPicPr>
              <p:cNvPr id="49" name="图片 48"/>
              <p:cNvPicPr>
                <a:picLocks noChangeAspect="1"/>
              </p:cNvPicPr>
              <p:nvPr/>
            </p:nvPicPr>
            <p:blipFill>
              <a:blip r:embed="rId10"/>
              <a:stretch>
                <a:fillRect/>
              </a:stretch>
            </p:blipFill>
            <p:spPr>
              <a:xfrm>
                <a:off x="12349" y="3400"/>
                <a:ext cx="2190" cy="3467"/>
              </a:xfrm>
              <a:prstGeom prst="rect">
                <a:avLst/>
              </a:prstGeom>
            </p:spPr>
          </p:pic>
          <p:pic>
            <p:nvPicPr>
              <p:cNvPr id="50" name="图片 49"/>
              <p:cNvPicPr>
                <a:picLocks noChangeAspect="1"/>
              </p:cNvPicPr>
              <p:nvPr/>
            </p:nvPicPr>
            <p:blipFill>
              <a:blip r:embed="rId11"/>
              <a:stretch>
                <a:fillRect/>
              </a:stretch>
            </p:blipFill>
            <p:spPr>
              <a:xfrm>
                <a:off x="14540" y="5465"/>
                <a:ext cx="3192" cy="1489"/>
              </a:xfrm>
              <a:prstGeom prst="rect">
                <a:avLst/>
              </a:prstGeom>
              <a:ln w="38100">
                <a:solidFill>
                  <a:schemeClr val="bg1"/>
                </a:solidFill>
              </a:ln>
            </p:spPr>
          </p:pic>
          <p:sp>
            <p:nvSpPr>
              <p:cNvPr id="56" name="矩形 55"/>
              <p:cNvSpPr/>
              <p:nvPr/>
            </p:nvSpPr>
            <p:spPr>
              <a:xfrm>
                <a:off x="12349" y="5562"/>
                <a:ext cx="2141" cy="1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7" name="Picture 4" descr="page2image637194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96" y="5983"/>
                <a:ext cx="706" cy="890"/>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线箭头连接符 105"/>
              <p:cNvCxnSpPr/>
              <p:nvPr/>
            </p:nvCxnSpPr>
            <p:spPr>
              <a:xfrm flipH="1">
                <a:off x="12711" y="5027"/>
                <a:ext cx="291" cy="923"/>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线箭头连接符 39"/>
              <p:cNvCxnSpPr/>
              <p:nvPr/>
            </p:nvCxnSpPr>
            <p:spPr>
              <a:xfrm flipV="1">
                <a:off x="12596" y="5027"/>
                <a:ext cx="283" cy="855"/>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直线箭头连接符 39"/>
              <p:cNvCxnSpPr/>
              <p:nvPr/>
            </p:nvCxnSpPr>
            <p:spPr>
              <a:xfrm flipV="1">
                <a:off x="13178" y="5223"/>
                <a:ext cx="1944" cy="974"/>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直线箭头连接符 105"/>
              <p:cNvCxnSpPr/>
              <p:nvPr/>
            </p:nvCxnSpPr>
            <p:spPr>
              <a:xfrm flipH="1">
                <a:off x="13046" y="5116"/>
                <a:ext cx="1728" cy="916"/>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直线箭头连接符 39"/>
              <p:cNvCxnSpPr/>
              <p:nvPr/>
            </p:nvCxnSpPr>
            <p:spPr>
              <a:xfrm flipV="1">
                <a:off x="13134" y="6592"/>
                <a:ext cx="1690" cy="21"/>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直线箭头连接符 105"/>
              <p:cNvCxnSpPr/>
              <p:nvPr/>
            </p:nvCxnSpPr>
            <p:spPr>
              <a:xfrm flipH="1">
                <a:off x="13178" y="6388"/>
                <a:ext cx="1498" cy="6"/>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4" name="图片 63"/>
              <p:cNvPicPr>
                <a:picLocks noChangeAspect="1"/>
              </p:cNvPicPr>
              <p:nvPr/>
            </p:nvPicPr>
            <p:blipFill>
              <a:blip r:embed="rId7"/>
              <a:stretch>
                <a:fillRect/>
              </a:stretch>
            </p:blipFill>
            <p:spPr>
              <a:xfrm>
                <a:off x="14676" y="4307"/>
                <a:ext cx="544" cy="185"/>
              </a:xfrm>
              <a:prstGeom prst="rect">
                <a:avLst/>
              </a:prstGeom>
              <a:ln w="15875">
                <a:solidFill>
                  <a:srgbClr val="C00000"/>
                </a:solidFill>
              </a:ln>
            </p:spPr>
          </p:pic>
          <p:pic>
            <p:nvPicPr>
              <p:cNvPr id="65" name="图片 64"/>
              <p:cNvPicPr>
                <a:picLocks noChangeAspect="1"/>
              </p:cNvPicPr>
              <p:nvPr/>
            </p:nvPicPr>
            <p:blipFill>
              <a:blip r:embed="rId7"/>
              <a:stretch>
                <a:fillRect/>
              </a:stretch>
            </p:blipFill>
            <p:spPr>
              <a:xfrm>
                <a:off x="15613" y="5116"/>
                <a:ext cx="544" cy="185"/>
              </a:xfrm>
              <a:prstGeom prst="rect">
                <a:avLst/>
              </a:prstGeom>
              <a:ln w="15875">
                <a:solidFill>
                  <a:srgbClr val="C00000"/>
                </a:solidFill>
              </a:ln>
            </p:spPr>
          </p:pic>
          <p:pic>
            <p:nvPicPr>
              <p:cNvPr id="66" name="图片 65"/>
              <p:cNvPicPr>
                <a:picLocks noChangeAspect="1"/>
              </p:cNvPicPr>
              <p:nvPr/>
            </p:nvPicPr>
            <p:blipFill>
              <a:blip r:embed="rId7"/>
              <a:stretch>
                <a:fillRect/>
              </a:stretch>
            </p:blipFill>
            <p:spPr>
              <a:xfrm>
                <a:off x="17061" y="4098"/>
                <a:ext cx="544" cy="185"/>
              </a:xfrm>
              <a:prstGeom prst="rect">
                <a:avLst/>
              </a:prstGeom>
              <a:ln w="15875">
                <a:solidFill>
                  <a:srgbClr val="C00000"/>
                </a:solidFill>
              </a:ln>
            </p:spPr>
          </p:pic>
          <p:pic>
            <p:nvPicPr>
              <p:cNvPr id="67" name="图片 66"/>
              <p:cNvPicPr>
                <a:picLocks noChangeAspect="1"/>
              </p:cNvPicPr>
              <p:nvPr/>
            </p:nvPicPr>
            <p:blipFill>
              <a:blip r:embed="rId7"/>
              <a:stretch>
                <a:fillRect/>
              </a:stretch>
            </p:blipFill>
            <p:spPr>
              <a:xfrm>
                <a:off x="16557" y="4431"/>
                <a:ext cx="544" cy="185"/>
              </a:xfrm>
              <a:prstGeom prst="rect">
                <a:avLst/>
              </a:prstGeom>
              <a:ln w="15875">
                <a:solidFill>
                  <a:srgbClr val="C00000"/>
                </a:solidFill>
              </a:ln>
            </p:spPr>
          </p:pic>
          <p:sp>
            <p:nvSpPr>
              <p:cNvPr id="68" name="文本框 67"/>
              <p:cNvSpPr txBox="1"/>
              <p:nvPr/>
            </p:nvSpPr>
            <p:spPr>
              <a:xfrm>
                <a:off x="16725" y="4680"/>
                <a:ext cx="880" cy="436"/>
              </a:xfrm>
              <a:prstGeom prst="rect">
                <a:avLst/>
              </a:prstGeom>
              <a:noFill/>
            </p:spPr>
            <p:txBody>
              <a:bodyPr wrap="square" rtlCol="0">
                <a:spAutoFit/>
              </a:bodyPr>
              <a:lstStyle/>
              <a:p>
                <a:r>
                  <a:rPr kumimoji="1" lang="zh-CN" altLang="en-US" sz="1200" dirty="0"/>
                  <a:t>标签</a:t>
                </a:r>
              </a:p>
            </p:txBody>
          </p:sp>
          <p:sp>
            <p:nvSpPr>
              <p:cNvPr id="69" name="矩形 68"/>
              <p:cNvSpPr/>
              <p:nvPr/>
            </p:nvSpPr>
            <p:spPr>
              <a:xfrm>
                <a:off x="14608" y="6004"/>
                <a:ext cx="909" cy="725"/>
              </a:xfrm>
              <a:prstGeom prst="rect">
                <a:avLst/>
              </a:prstGeom>
              <a:solidFill>
                <a:schemeClr val="bg1"/>
              </a:solid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图片 69"/>
              <p:cNvPicPr>
                <a:picLocks noChangeAspect="1"/>
              </p:cNvPicPr>
              <p:nvPr/>
            </p:nvPicPr>
            <p:blipFill>
              <a:blip r:embed="rId5"/>
              <a:stretch>
                <a:fillRect/>
              </a:stretch>
            </p:blipFill>
            <p:spPr>
              <a:xfrm>
                <a:off x="14774" y="6072"/>
                <a:ext cx="638" cy="638"/>
              </a:xfrm>
              <a:prstGeom prst="rect">
                <a:avLst/>
              </a:prstGeom>
            </p:spPr>
          </p:pic>
          <p:pic>
            <p:nvPicPr>
              <p:cNvPr id="72" name="图片 71"/>
              <p:cNvPicPr>
                <a:picLocks noChangeAspect="1"/>
              </p:cNvPicPr>
              <p:nvPr/>
            </p:nvPicPr>
            <p:blipFill>
              <a:blip r:embed="rId7"/>
              <a:stretch>
                <a:fillRect/>
              </a:stretch>
            </p:blipFill>
            <p:spPr>
              <a:xfrm>
                <a:off x="12634" y="4492"/>
                <a:ext cx="544" cy="185"/>
              </a:xfrm>
              <a:prstGeom prst="rect">
                <a:avLst/>
              </a:prstGeom>
              <a:ln w="15875">
                <a:solidFill>
                  <a:srgbClr val="C00000"/>
                </a:solidFill>
              </a:ln>
            </p:spPr>
          </p:pic>
        </p:grpSp>
        <p:sp>
          <p:nvSpPr>
            <p:cNvPr id="119" name="文本框 118"/>
            <p:cNvSpPr txBox="1"/>
            <p:nvPr/>
          </p:nvSpPr>
          <p:spPr>
            <a:xfrm>
              <a:off x="8192968" y="3235593"/>
              <a:ext cx="3997824"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smtClean="0">
                  <a:solidFill>
                    <a:prstClr val="white"/>
                  </a:solidFill>
                </a:rPr>
                <a:t>Health </a:t>
              </a:r>
              <a:r>
                <a:rPr lang="en-US" altLang="zh-CN" sz="2400" dirty="0">
                  <a:solidFill>
                    <a:prstClr val="white"/>
                  </a:solidFill>
                </a:rPr>
                <a:t>protection</a:t>
              </a:r>
              <a:endParaRPr lang="zh-CN" altLang="en-US" sz="2400" dirty="0">
                <a:solidFill>
                  <a:prstClr val="white"/>
                </a:solidFill>
              </a:endParaRPr>
            </a:p>
          </p:txBody>
        </p:sp>
        <p:pic>
          <p:nvPicPr>
            <p:cNvPr id="74" name="图片 73"/>
            <p:cNvPicPr>
              <a:picLocks noChangeAspect="1"/>
            </p:cNvPicPr>
            <p:nvPr/>
          </p:nvPicPr>
          <p:blipFill>
            <a:blip r:embed="rId12"/>
            <a:stretch>
              <a:fillRect/>
            </a:stretch>
          </p:blipFill>
          <p:spPr>
            <a:xfrm>
              <a:off x="13145" y="3769803"/>
              <a:ext cx="4041735" cy="2570254"/>
            </a:xfrm>
            <a:prstGeom prst="rect">
              <a:avLst/>
            </a:prstGeom>
          </p:spPr>
        </p:pic>
        <p:sp>
          <p:nvSpPr>
            <p:cNvPr id="75" name="矩形 74"/>
            <p:cNvSpPr/>
            <p:nvPr/>
          </p:nvSpPr>
          <p:spPr>
            <a:xfrm>
              <a:off x="2771684" y="3732783"/>
              <a:ext cx="1502103" cy="1097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6" name="Picture 4" descr="page2image637194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3346" y="3820641"/>
              <a:ext cx="495322" cy="685102"/>
            </a:xfrm>
            <a:prstGeom prst="rect">
              <a:avLst/>
            </a:prstGeom>
            <a:noFill/>
            <a:extLst>
              <a:ext uri="{909E8E84-426E-40DD-AFC4-6F175D3DCCD1}">
                <a14:hiddenFill xmlns:a14="http://schemas.microsoft.com/office/drawing/2010/main">
                  <a:solidFill>
                    <a:srgbClr val="FFFFFF"/>
                  </a:solidFill>
                </a14:hiddenFill>
              </a:ext>
            </a:extLst>
          </p:spPr>
        </p:pic>
        <p:sp>
          <p:nvSpPr>
            <p:cNvPr id="77" name="椭圆 76"/>
            <p:cNvSpPr/>
            <p:nvPr/>
          </p:nvSpPr>
          <p:spPr>
            <a:xfrm>
              <a:off x="497853" y="4269984"/>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78" name="椭圆 77"/>
            <p:cNvSpPr/>
            <p:nvPr/>
          </p:nvSpPr>
          <p:spPr>
            <a:xfrm>
              <a:off x="375294" y="5716119"/>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79" name="椭圆 78"/>
            <p:cNvSpPr/>
            <p:nvPr/>
          </p:nvSpPr>
          <p:spPr>
            <a:xfrm>
              <a:off x="1276638" y="4628571"/>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80" name="椭圆 79"/>
            <p:cNvSpPr/>
            <p:nvPr/>
          </p:nvSpPr>
          <p:spPr>
            <a:xfrm>
              <a:off x="3665855" y="5141043"/>
              <a:ext cx="180872" cy="1887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cxnSp>
          <p:nvCxnSpPr>
            <p:cNvPr id="81" name="直线箭头连接符 105"/>
            <p:cNvCxnSpPr/>
            <p:nvPr/>
          </p:nvCxnSpPr>
          <p:spPr>
            <a:xfrm flipV="1">
              <a:off x="660298" y="4094334"/>
              <a:ext cx="2503048" cy="284891"/>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2" name="直线箭头连接符 105"/>
            <p:cNvCxnSpPr/>
            <p:nvPr/>
          </p:nvCxnSpPr>
          <p:spPr>
            <a:xfrm flipV="1">
              <a:off x="1369305" y="4283096"/>
              <a:ext cx="1794040" cy="448245"/>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直线箭头连接符 105"/>
            <p:cNvCxnSpPr/>
            <p:nvPr/>
          </p:nvCxnSpPr>
          <p:spPr>
            <a:xfrm flipV="1">
              <a:off x="542828" y="4404345"/>
              <a:ext cx="2726667" cy="1371561"/>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4" name="直线箭头连接符 105"/>
            <p:cNvCxnSpPr/>
            <p:nvPr/>
          </p:nvCxnSpPr>
          <p:spPr>
            <a:xfrm flipH="1" flipV="1">
              <a:off x="3411007" y="4505743"/>
              <a:ext cx="254848" cy="631380"/>
            </a:xfrm>
            <a:prstGeom prst="straightConnector1">
              <a:avLst/>
            </a:prstGeom>
            <a:ln w="317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5" name="直线箭头连接符 39"/>
            <p:cNvCxnSpPr/>
            <p:nvPr/>
          </p:nvCxnSpPr>
          <p:spPr>
            <a:xfrm>
              <a:off x="3528604" y="4510027"/>
              <a:ext cx="227686" cy="580099"/>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直线箭头连接符 39"/>
            <p:cNvCxnSpPr/>
            <p:nvPr/>
          </p:nvCxnSpPr>
          <p:spPr>
            <a:xfrm flipH="1">
              <a:off x="569503" y="4496418"/>
              <a:ext cx="2724227" cy="1400195"/>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7" name="直线箭头连接符 39"/>
            <p:cNvCxnSpPr/>
            <p:nvPr/>
          </p:nvCxnSpPr>
          <p:spPr>
            <a:xfrm flipH="1">
              <a:off x="1516272" y="4349631"/>
              <a:ext cx="1660184" cy="444512"/>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直线箭头连接符 39"/>
            <p:cNvCxnSpPr/>
            <p:nvPr/>
          </p:nvCxnSpPr>
          <p:spPr>
            <a:xfrm flipH="1">
              <a:off x="678725" y="3974847"/>
              <a:ext cx="2460386" cy="280480"/>
            </a:xfrm>
            <a:prstGeom prst="straightConnector1">
              <a:avLst/>
            </a:prstGeom>
            <a:ln w="317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0" name="文本框 119"/>
            <p:cNvSpPr txBox="1"/>
            <p:nvPr/>
          </p:nvSpPr>
          <p:spPr>
            <a:xfrm>
              <a:off x="34991" y="5878389"/>
              <a:ext cx="4019889" cy="461666"/>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pl-PL" altLang="zh-CN" sz="2400" dirty="0" err="1" smtClean="0"/>
                <a:t>Intelligent</a:t>
              </a:r>
              <a:r>
                <a:rPr lang="pl-PL" altLang="zh-CN" sz="2400" dirty="0" smtClean="0"/>
                <a:t> </a:t>
              </a:r>
              <a:r>
                <a:rPr lang="pl-PL" altLang="zh-CN" sz="2400" dirty="0" err="1"/>
                <a:t>manufacturing</a:t>
              </a:r>
              <a:endParaRPr lang="zh-CN" altLang="en-US" sz="2400" dirty="0">
                <a:solidFill>
                  <a:prstClr val="white"/>
                </a:solidFill>
              </a:endParaRPr>
            </a:p>
          </p:txBody>
        </p:sp>
        <p:pic>
          <p:nvPicPr>
            <p:cNvPr id="89" name="图片 88"/>
            <p:cNvPicPr>
              <a:picLocks noChangeAspect="1"/>
            </p:cNvPicPr>
            <p:nvPr/>
          </p:nvPicPr>
          <p:blipFill>
            <a:blip r:embed="rId13"/>
            <a:stretch>
              <a:fillRect/>
            </a:stretch>
          </p:blipFill>
          <p:spPr>
            <a:xfrm>
              <a:off x="4128415" y="3778438"/>
              <a:ext cx="4012872" cy="2561617"/>
            </a:xfrm>
            <a:prstGeom prst="rect">
              <a:avLst/>
            </a:prstGeom>
          </p:spPr>
        </p:pic>
        <p:sp>
          <p:nvSpPr>
            <p:cNvPr id="91" name="任意形状 90"/>
            <p:cNvSpPr/>
            <p:nvPr/>
          </p:nvSpPr>
          <p:spPr>
            <a:xfrm>
              <a:off x="5920114" y="4002956"/>
              <a:ext cx="355214" cy="96052"/>
            </a:xfrm>
            <a:custGeom>
              <a:avLst/>
              <a:gdLst>
                <a:gd name="connsiteX0" fmla="*/ 0 w 308610"/>
                <a:gd name="connsiteY0" fmla="*/ 80010 h 80010"/>
                <a:gd name="connsiteX1" fmla="*/ 160020 w 308610"/>
                <a:gd name="connsiteY1" fmla="*/ 22860 h 80010"/>
                <a:gd name="connsiteX2" fmla="*/ 308610 w 308610"/>
                <a:gd name="connsiteY2" fmla="*/ 0 h 80010"/>
              </a:gdLst>
              <a:ahLst/>
              <a:cxnLst>
                <a:cxn ang="0">
                  <a:pos x="connsiteX0" y="connsiteY0"/>
                </a:cxn>
                <a:cxn ang="0">
                  <a:pos x="connsiteX1" y="connsiteY1"/>
                </a:cxn>
                <a:cxn ang="0">
                  <a:pos x="connsiteX2" y="connsiteY2"/>
                </a:cxn>
              </a:cxnLst>
              <a:rect l="l" t="t" r="r" b="b"/>
              <a:pathLst>
                <a:path w="308610" h="80010">
                  <a:moveTo>
                    <a:pt x="0" y="80010"/>
                  </a:moveTo>
                  <a:cubicBezTo>
                    <a:pt x="54292" y="58102"/>
                    <a:pt x="108585" y="36195"/>
                    <a:pt x="160020" y="22860"/>
                  </a:cubicBezTo>
                  <a:cubicBezTo>
                    <a:pt x="211455" y="9525"/>
                    <a:pt x="308610" y="0"/>
                    <a:pt x="308610" y="0"/>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任意形状 91"/>
            <p:cNvSpPr/>
            <p:nvPr/>
          </p:nvSpPr>
          <p:spPr>
            <a:xfrm>
              <a:off x="6466987" y="3871194"/>
              <a:ext cx="440626" cy="85273"/>
            </a:xfrm>
            <a:custGeom>
              <a:avLst/>
              <a:gdLst>
                <a:gd name="connsiteX0" fmla="*/ 0 w 308610"/>
                <a:gd name="connsiteY0" fmla="*/ 80010 h 80010"/>
                <a:gd name="connsiteX1" fmla="*/ 160020 w 308610"/>
                <a:gd name="connsiteY1" fmla="*/ 22860 h 80010"/>
                <a:gd name="connsiteX2" fmla="*/ 308610 w 308610"/>
                <a:gd name="connsiteY2" fmla="*/ 0 h 80010"/>
              </a:gdLst>
              <a:ahLst/>
              <a:cxnLst>
                <a:cxn ang="0">
                  <a:pos x="connsiteX0" y="connsiteY0"/>
                </a:cxn>
                <a:cxn ang="0">
                  <a:pos x="connsiteX1" y="connsiteY1"/>
                </a:cxn>
                <a:cxn ang="0">
                  <a:pos x="connsiteX2" y="connsiteY2"/>
                </a:cxn>
              </a:cxnLst>
              <a:rect l="l" t="t" r="r" b="b"/>
              <a:pathLst>
                <a:path w="308610" h="80010">
                  <a:moveTo>
                    <a:pt x="0" y="80010"/>
                  </a:moveTo>
                  <a:cubicBezTo>
                    <a:pt x="54292" y="58102"/>
                    <a:pt x="108585" y="36195"/>
                    <a:pt x="160020" y="22860"/>
                  </a:cubicBezTo>
                  <a:cubicBezTo>
                    <a:pt x="211455" y="9525"/>
                    <a:pt x="308610" y="0"/>
                    <a:pt x="308610" y="0"/>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任意形状 92"/>
            <p:cNvSpPr/>
            <p:nvPr/>
          </p:nvSpPr>
          <p:spPr>
            <a:xfrm>
              <a:off x="7120008" y="3913317"/>
              <a:ext cx="351862" cy="414185"/>
            </a:xfrm>
            <a:custGeom>
              <a:avLst/>
              <a:gdLst>
                <a:gd name="connsiteX0" fmla="*/ 0 w 308610"/>
                <a:gd name="connsiteY0" fmla="*/ 80010 h 80010"/>
                <a:gd name="connsiteX1" fmla="*/ 160020 w 308610"/>
                <a:gd name="connsiteY1" fmla="*/ 22860 h 80010"/>
                <a:gd name="connsiteX2" fmla="*/ 308610 w 308610"/>
                <a:gd name="connsiteY2" fmla="*/ 0 h 80010"/>
                <a:gd name="connsiteX0" fmla="*/ 0 w 246441"/>
                <a:gd name="connsiteY0" fmla="*/ 78443 h 463790"/>
                <a:gd name="connsiteX1" fmla="*/ 160020 w 246441"/>
                <a:gd name="connsiteY1" fmla="*/ 21293 h 463790"/>
                <a:gd name="connsiteX2" fmla="*/ 246441 w 246441"/>
                <a:gd name="connsiteY2" fmla="*/ 463790 h 463790"/>
                <a:gd name="connsiteX0" fmla="*/ 0 w 246441"/>
                <a:gd name="connsiteY0" fmla="*/ 3274 h 388621"/>
                <a:gd name="connsiteX1" fmla="*/ 186664 w 246441"/>
                <a:gd name="connsiteY1" fmla="*/ 138470 h 388621"/>
                <a:gd name="connsiteX2" fmla="*/ 246441 w 246441"/>
                <a:gd name="connsiteY2" fmla="*/ 388621 h 388621"/>
              </a:gdLst>
              <a:ahLst/>
              <a:cxnLst>
                <a:cxn ang="0">
                  <a:pos x="connsiteX0" y="connsiteY0"/>
                </a:cxn>
                <a:cxn ang="0">
                  <a:pos x="connsiteX1" y="connsiteY1"/>
                </a:cxn>
                <a:cxn ang="0">
                  <a:pos x="connsiteX2" y="connsiteY2"/>
                </a:cxn>
              </a:cxnLst>
              <a:rect l="l" t="t" r="r" b="b"/>
              <a:pathLst>
                <a:path w="246441" h="388621">
                  <a:moveTo>
                    <a:pt x="0" y="3274"/>
                  </a:moveTo>
                  <a:cubicBezTo>
                    <a:pt x="54292" y="-18634"/>
                    <a:pt x="145591" y="74246"/>
                    <a:pt x="186664" y="138470"/>
                  </a:cubicBezTo>
                  <a:cubicBezTo>
                    <a:pt x="227737" y="202694"/>
                    <a:pt x="246441" y="388621"/>
                    <a:pt x="246441" y="388621"/>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任意形状 93"/>
            <p:cNvSpPr/>
            <p:nvPr/>
          </p:nvSpPr>
          <p:spPr>
            <a:xfrm>
              <a:off x="7127380" y="4608174"/>
              <a:ext cx="276451" cy="339810"/>
            </a:xfrm>
            <a:custGeom>
              <a:avLst/>
              <a:gdLst>
                <a:gd name="connsiteX0" fmla="*/ 0 w 308610"/>
                <a:gd name="connsiteY0" fmla="*/ 80010 h 80010"/>
                <a:gd name="connsiteX1" fmla="*/ 160020 w 308610"/>
                <a:gd name="connsiteY1" fmla="*/ 22860 h 80010"/>
                <a:gd name="connsiteX2" fmla="*/ 308610 w 308610"/>
                <a:gd name="connsiteY2" fmla="*/ 0 h 80010"/>
                <a:gd name="connsiteX0" fmla="*/ 0 w 246441"/>
                <a:gd name="connsiteY0" fmla="*/ 78443 h 463790"/>
                <a:gd name="connsiteX1" fmla="*/ 160020 w 246441"/>
                <a:gd name="connsiteY1" fmla="*/ 21293 h 463790"/>
                <a:gd name="connsiteX2" fmla="*/ 246441 w 246441"/>
                <a:gd name="connsiteY2" fmla="*/ 463790 h 463790"/>
                <a:gd name="connsiteX0" fmla="*/ 0 w 246441"/>
                <a:gd name="connsiteY0" fmla="*/ 3274 h 388621"/>
                <a:gd name="connsiteX1" fmla="*/ 186664 w 246441"/>
                <a:gd name="connsiteY1" fmla="*/ 138470 h 388621"/>
                <a:gd name="connsiteX2" fmla="*/ 246441 w 246441"/>
                <a:gd name="connsiteY2" fmla="*/ 388621 h 388621"/>
                <a:gd name="connsiteX0" fmla="*/ 179864 w 370189"/>
                <a:gd name="connsiteY0" fmla="*/ 2982 h 320078"/>
                <a:gd name="connsiteX1" fmla="*/ 366528 w 370189"/>
                <a:gd name="connsiteY1" fmla="*/ 138178 h 320078"/>
                <a:gd name="connsiteX2" fmla="*/ 0 w 370189"/>
                <a:gd name="connsiteY2" fmla="*/ 320078 h 320078"/>
                <a:gd name="connsiteX0" fmla="*/ 179864 w 193624"/>
                <a:gd name="connsiteY0" fmla="*/ 1741 h 318837"/>
                <a:gd name="connsiteX1" fmla="*/ 82326 w 193624"/>
                <a:gd name="connsiteY1" fmla="*/ 223803 h 318837"/>
                <a:gd name="connsiteX2" fmla="*/ 0 w 193624"/>
                <a:gd name="connsiteY2" fmla="*/ 318837 h 318837"/>
              </a:gdLst>
              <a:ahLst/>
              <a:cxnLst>
                <a:cxn ang="0">
                  <a:pos x="connsiteX0" y="connsiteY0"/>
                </a:cxn>
                <a:cxn ang="0">
                  <a:pos x="connsiteX1" y="connsiteY1"/>
                </a:cxn>
                <a:cxn ang="0">
                  <a:pos x="connsiteX2" y="connsiteY2"/>
                </a:cxn>
              </a:cxnLst>
              <a:rect l="l" t="t" r="r" b="b"/>
              <a:pathLst>
                <a:path w="193624" h="318837">
                  <a:moveTo>
                    <a:pt x="179864" y="1741"/>
                  </a:moveTo>
                  <a:cubicBezTo>
                    <a:pt x="234156" y="-20167"/>
                    <a:pt x="112303" y="170954"/>
                    <a:pt x="82326" y="223803"/>
                  </a:cubicBezTo>
                  <a:cubicBezTo>
                    <a:pt x="52349" y="276652"/>
                    <a:pt x="0" y="318837"/>
                    <a:pt x="0" y="318837"/>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任意形状 94"/>
            <p:cNvSpPr/>
            <p:nvPr/>
          </p:nvSpPr>
          <p:spPr>
            <a:xfrm>
              <a:off x="6570609" y="5133477"/>
              <a:ext cx="376410" cy="301117"/>
            </a:xfrm>
            <a:custGeom>
              <a:avLst/>
              <a:gdLst>
                <a:gd name="connsiteX0" fmla="*/ 327025 w 327025"/>
                <a:gd name="connsiteY0" fmla="*/ 0 h 250825"/>
                <a:gd name="connsiteX1" fmla="*/ 158750 w 327025"/>
                <a:gd name="connsiteY1" fmla="*/ 158750 h 250825"/>
                <a:gd name="connsiteX2" fmla="*/ 0 w 327025"/>
                <a:gd name="connsiteY2" fmla="*/ 250825 h 250825"/>
              </a:gdLst>
              <a:ahLst/>
              <a:cxnLst>
                <a:cxn ang="0">
                  <a:pos x="connsiteX0" y="connsiteY0"/>
                </a:cxn>
                <a:cxn ang="0">
                  <a:pos x="connsiteX1" y="connsiteY1"/>
                </a:cxn>
                <a:cxn ang="0">
                  <a:pos x="connsiteX2" y="connsiteY2"/>
                </a:cxn>
              </a:cxnLst>
              <a:rect l="l" t="t" r="r" b="b"/>
              <a:pathLst>
                <a:path w="327025" h="250825">
                  <a:moveTo>
                    <a:pt x="327025" y="0"/>
                  </a:moveTo>
                  <a:cubicBezTo>
                    <a:pt x="270139" y="58473"/>
                    <a:pt x="213254" y="116946"/>
                    <a:pt x="158750" y="158750"/>
                  </a:cubicBezTo>
                  <a:cubicBezTo>
                    <a:pt x="104246" y="200554"/>
                    <a:pt x="0" y="250825"/>
                    <a:pt x="0" y="250825"/>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任意形状 95"/>
            <p:cNvSpPr/>
            <p:nvPr/>
          </p:nvSpPr>
          <p:spPr>
            <a:xfrm>
              <a:off x="6000512" y="5571811"/>
              <a:ext cx="365446" cy="179145"/>
            </a:xfrm>
            <a:custGeom>
              <a:avLst/>
              <a:gdLst>
                <a:gd name="connsiteX0" fmla="*/ 0 w 317500"/>
                <a:gd name="connsiteY0" fmla="*/ 149225 h 149225"/>
                <a:gd name="connsiteX1" fmla="*/ 161925 w 317500"/>
                <a:gd name="connsiteY1" fmla="*/ 85725 h 149225"/>
                <a:gd name="connsiteX2" fmla="*/ 317500 w 317500"/>
                <a:gd name="connsiteY2" fmla="*/ 0 h 149225"/>
              </a:gdLst>
              <a:ahLst/>
              <a:cxnLst>
                <a:cxn ang="0">
                  <a:pos x="connsiteX0" y="connsiteY0"/>
                </a:cxn>
                <a:cxn ang="0">
                  <a:pos x="connsiteX1" y="connsiteY1"/>
                </a:cxn>
                <a:cxn ang="0">
                  <a:pos x="connsiteX2" y="connsiteY2"/>
                </a:cxn>
              </a:cxnLst>
              <a:rect l="l" t="t" r="r" b="b"/>
              <a:pathLst>
                <a:path w="317500" h="149225">
                  <a:moveTo>
                    <a:pt x="0" y="149225"/>
                  </a:moveTo>
                  <a:cubicBezTo>
                    <a:pt x="54504" y="129910"/>
                    <a:pt x="109008" y="110596"/>
                    <a:pt x="161925" y="85725"/>
                  </a:cubicBezTo>
                  <a:cubicBezTo>
                    <a:pt x="214842" y="60854"/>
                    <a:pt x="317500" y="0"/>
                    <a:pt x="317500" y="0"/>
                  </a:cubicBezTo>
                </a:path>
              </a:pathLst>
            </a:custGeom>
            <a:noFill/>
            <a:ln w="381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任意形状 96"/>
            <p:cNvSpPr/>
            <p:nvPr/>
          </p:nvSpPr>
          <p:spPr>
            <a:xfrm>
              <a:off x="5252856" y="5850370"/>
              <a:ext cx="518934" cy="133406"/>
            </a:xfrm>
            <a:custGeom>
              <a:avLst/>
              <a:gdLst>
                <a:gd name="connsiteX0" fmla="*/ 0 w 317500"/>
                <a:gd name="connsiteY0" fmla="*/ 149225 h 149225"/>
                <a:gd name="connsiteX1" fmla="*/ 161925 w 317500"/>
                <a:gd name="connsiteY1" fmla="*/ 85725 h 149225"/>
                <a:gd name="connsiteX2" fmla="*/ 317500 w 317500"/>
                <a:gd name="connsiteY2" fmla="*/ 0 h 149225"/>
                <a:gd name="connsiteX0" fmla="*/ 0 w 450850"/>
                <a:gd name="connsiteY0" fmla="*/ 111125 h 111125"/>
                <a:gd name="connsiteX1" fmla="*/ 161925 w 450850"/>
                <a:gd name="connsiteY1" fmla="*/ 47625 h 111125"/>
                <a:gd name="connsiteX2" fmla="*/ 450850 w 450850"/>
                <a:gd name="connsiteY2" fmla="*/ 0 h 111125"/>
                <a:gd name="connsiteX0" fmla="*/ 0 w 450850"/>
                <a:gd name="connsiteY0" fmla="*/ 111125 h 111125"/>
                <a:gd name="connsiteX1" fmla="*/ 203200 w 450850"/>
                <a:gd name="connsiteY1" fmla="*/ 85725 h 111125"/>
                <a:gd name="connsiteX2" fmla="*/ 450850 w 450850"/>
                <a:gd name="connsiteY2" fmla="*/ 0 h 111125"/>
                <a:gd name="connsiteX0" fmla="*/ 0 w 450850"/>
                <a:gd name="connsiteY0" fmla="*/ 111125 h 111125"/>
                <a:gd name="connsiteX1" fmla="*/ 193675 w 450850"/>
                <a:gd name="connsiteY1" fmla="*/ 73025 h 111125"/>
                <a:gd name="connsiteX2" fmla="*/ 450850 w 450850"/>
                <a:gd name="connsiteY2" fmla="*/ 0 h 111125"/>
              </a:gdLst>
              <a:ahLst/>
              <a:cxnLst>
                <a:cxn ang="0">
                  <a:pos x="connsiteX0" y="connsiteY0"/>
                </a:cxn>
                <a:cxn ang="0">
                  <a:pos x="connsiteX1" y="connsiteY1"/>
                </a:cxn>
                <a:cxn ang="0">
                  <a:pos x="connsiteX2" y="connsiteY2"/>
                </a:cxn>
              </a:cxnLst>
              <a:rect l="l" t="t" r="r" b="b"/>
              <a:pathLst>
                <a:path w="450850" h="111125">
                  <a:moveTo>
                    <a:pt x="0" y="111125"/>
                  </a:moveTo>
                  <a:cubicBezTo>
                    <a:pt x="54504" y="91810"/>
                    <a:pt x="118533" y="91546"/>
                    <a:pt x="193675" y="73025"/>
                  </a:cubicBezTo>
                  <a:cubicBezTo>
                    <a:pt x="268817" y="54504"/>
                    <a:pt x="450850" y="0"/>
                    <a:pt x="450850" y="0"/>
                  </a:cubicBezTo>
                </a:path>
              </a:pathLst>
            </a:custGeom>
            <a:noFill/>
            <a:ln w="38100">
              <a:solidFill>
                <a:srgbClr val="C0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任意形状 97"/>
            <p:cNvSpPr/>
            <p:nvPr/>
          </p:nvSpPr>
          <p:spPr>
            <a:xfrm>
              <a:off x="4418129" y="5773826"/>
              <a:ext cx="599332" cy="228696"/>
            </a:xfrm>
            <a:custGeom>
              <a:avLst/>
              <a:gdLst>
                <a:gd name="connsiteX0" fmla="*/ 520700 w 520700"/>
                <a:gd name="connsiteY0" fmla="*/ 190500 h 190500"/>
                <a:gd name="connsiteX1" fmla="*/ 203200 w 520700"/>
                <a:gd name="connsiteY1" fmla="*/ 158750 h 190500"/>
                <a:gd name="connsiteX2" fmla="*/ 0 w 520700"/>
                <a:gd name="connsiteY2" fmla="*/ 0 h 190500"/>
              </a:gdLst>
              <a:ahLst/>
              <a:cxnLst>
                <a:cxn ang="0">
                  <a:pos x="connsiteX0" y="connsiteY0"/>
                </a:cxn>
                <a:cxn ang="0">
                  <a:pos x="connsiteX1" y="connsiteY1"/>
                </a:cxn>
                <a:cxn ang="0">
                  <a:pos x="connsiteX2" y="connsiteY2"/>
                </a:cxn>
              </a:cxnLst>
              <a:rect l="l" t="t" r="r" b="b"/>
              <a:pathLst>
                <a:path w="520700" h="190500">
                  <a:moveTo>
                    <a:pt x="520700" y="190500"/>
                  </a:moveTo>
                  <a:cubicBezTo>
                    <a:pt x="405341" y="190500"/>
                    <a:pt x="289983" y="190500"/>
                    <a:pt x="203200" y="158750"/>
                  </a:cubicBezTo>
                  <a:cubicBezTo>
                    <a:pt x="116417" y="127000"/>
                    <a:pt x="0" y="0"/>
                    <a:pt x="0" y="0"/>
                  </a:cubicBezTo>
                </a:path>
              </a:pathLst>
            </a:custGeom>
            <a:noFill/>
            <a:ln w="3810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9" name="图片 9">
              <a:extLst>
                <a:ext uri="{FF2B5EF4-FFF2-40B4-BE49-F238E27FC236}">
                  <a16:creationId xmlns="" xmlns:a16="http://schemas.microsoft.com/office/drawing/2014/main" id="{9025BBEB-70A5-4586-9C2F-12D284B0C695}"/>
                </a:ext>
              </a:extLst>
            </p:cNvPr>
            <p:cNvPicPr>
              <a:picLocks noChangeAspect="1"/>
            </p:cNvPicPr>
            <p:nvPr/>
          </p:nvPicPr>
          <p:blipFill>
            <a:blip r:embed="rId14"/>
            <a:stretch>
              <a:fillRect/>
            </a:stretch>
          </p:blipFill>
          <p:spPr>
            <a:xfrm>
              <a:off x="5917814" y="4989714"/>
              <a:ext cx="447340" cy="469762"/>
            </a:xfrm>
            <a:prstGeom prst="rect">
              <a:avLst/>
            </a:prstGeom>
          </p:spPr>
        </p:pic>
        <p:pic>
          <p:nvPicPr>
            <p:cNvPr id="100" name="图片 99"/>
            <p:cNvPicPr>
              <a:picLocks noChangeAspect="1"/>
            </p:cNvPicPr>
            <p:nvPr/>
          </p:nvPicPr>
          <p:blipFill>
            <a:blip r:embed="rId5">
              <a:clrChange>
                <a:clrFrom>
                  <a:srgbClr val="FFFFFF"/>
                </a:clrFrom>
                <a:clrTo>
                  <a:srgbClr val="FFFFFF">
                    <a:alpha val="0"/>
                  </a:srgbClr>
                </a:clrTo>
              </a:clrChange>
            </a:blip>
            <a:stretch>
              <a:fillRect/>
            </a:stretch>
          </p:blipFill>
          <p:spPr>
            <a:xfrm>
              <a:off x="5917699" y="4496731"/>
              <a:ext cx="576242" cy="573953"/>
            </a:xfrm>
            <a:prstGeom prst="rect">
              <a:avLst/>
            </a:prstGeom>
          </p:spPr>
        </p:pic>
        <p:sp>
          <p:nvSpPr>
            <p:cNvPr id="121" name="文本框 120"/>
            <p:cNvSpPr txBox="1"/>
            <p:nvPr/>
          </p:nvSpPr>
          <p:spPr>
            <a:xfrm>
              <a:off x="4121956" y="5878389"/>
              <a:ext cx="4009196" cy="461665"/>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a:solidFill>
                    <a:prstClr val="white"/>
                  </a:solidFill>
                </a:rPr>
                <a:t>Building management</a:t>
              </a:r>
              <a:endParaRPr lang="zh-CN" altLang="en-US" sz="2400" dirty="0">
                <a:solidFill>
                  <a:prstClr val="white"/>
                </a:solidFill>
              </a:endParaRPr>
            </a:p>
          </p:txBody>
        </p:sp>
        <p:pic>
          <p:nvPicPr>
            <p:cNvPr id="90" name="图片 89"/>
            <p:cNvPicPr>
              <a:picLocks noChangeAspect="1"/>
            </p:cNvPicPr>
            <p:nvPr/>
          </p:nvPicPr>
          <p:blipFill>
            <a:blip r:embed="rId15"/>
            <a:stretch>
              <a:fillRect/>
            </a:stretch>
          </p:blipFill>
          <p:spPr>
            <a:xfrm>
              <a:off x="8209749" y="3811169"/>
              <a:ext cx="3982250" cy="2520146"/>
            </a:xfrm>
            <a:prstGeom prst="rect">
              <a:avLst/>
            </a:prstGeom>
          </p:spPr>
        </p:pic>
        <p:cxnSp>
          <p:nvCxnSpPr>
            <p:cNvPr id="101" name="直线连接符 100"/>
            <p:cNvCxnSpPr/>
            <p:nvPr/>
          </p:nvCxnSpPr>
          <p:spPr>
            <a:xfrm>
              <a:off x="9619375" y="4251479"/>
              <a:ext cx="639372" cy="527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直线连接符 101"/>
            <p:cNvCxnSpPr/>
            <p:nvPr/>
          </p:nvCxnSpPr>
          <p:spPr>
            <a:xfrm flipV="1">
              <a:off x="10814929" y="4475958"/>
              <a:ext cx="565988" cy="101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直线连接符 102"/>
            <p:cNvCxnSpPr/>
            <p:nvPr/>
          </p:nvCxnSpPr>
          <p:spPr>
            <a:xfrm>
              <a:off x="9548534" y="4662310"/>
              <a:ext cx="268474" cy="2369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直线连接符 103"/>
            <p:cNvCxnSpPr/>
            <p:nvPr/>
          </p:nvCxnSpPr>
          <p:spPr>
            <a:xfrm>
              <a:off x="10358200" y="4995118"/>
              <a:ext cx="335429" cy="1379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直线连接符 104"/>
            <p:cNvCxnSpPr/>
            <p:nvPr/>
          </p:nvCxnSpPr>
          <p:spPr>
            <a:xfrm flipV="1">
              <a:off x="11371669" y="4791721"/>
              <a:ext cx="210208" cy="1900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直线连接符 105"/>
            <p:cNvCxnSpPr/>
            <p:nvPr/>
          </p:nvCxnSpPr>
          <p:spPr>
            <a:xfrm>
              <a:off x="10733838" y="4628728"/>
              <a:ext cx="88874" cy="152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直线连接符 106"/>
            <p:cNvCxnSpPr/>
            <p:nvPr/>
          </p:nvCxnSpPr>
          <p:spPr>
            <a:xfrm>
              <a:off x="10186862" y="5244604"/>
              <a:ext cx="164922" cy="2000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直线连接符 107"/>
            <p:cNvCxnSpPr/>
            <p:nvPr/>
          </p:nvCxnSpPr>
          <p:spPr>
            <a:xfrm flipV="1">
              <a:off x="10857896" y="5579059"/>
              <a:ext cx="291046" cy="3540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a:off x="9116088" y="4118261"/>
              <a:ext cx="576964" cy="574717"/>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0" name="椭圆 109"/>
            <p:cNvSpPr/>
            <p:nvPr/>
          </p:nvSpPr>
          <p:spPr>
            <a:xfrm>
              <a:off x="10249282" y="4158556"/>
              <a:ext cx="576964" cy="534422"/>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1" name="椭圆 110"/>
            <p:cNvSpPr/>
            <p:nvPr/>
          </p:nvSpPr>
          <p:spPr>
            <a:xfrm>
              <a:off x="11380917" y="4187473"/>
              <a:ext cx="664386" cy="613725"/>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2" name="椭圆 111"/>
            <p:cNvSpPr/>
            <p:nvPr/>
          </p:nvSpPr>
          <p:spPr>
            <a:xfrm>
              <a:off x="10671225" y="4725729"/>
              <a:ext cx="664386" cy="59491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3" name="椭圆 112"/>
            <p:cNvSpPr/>
            <p:nvPr/>
          </p:nvSpPr>
          <p:spPr>
            <a:xfrm>
              <a:off x="9769981" y="4742910"/>
              <a:ext cx="581804" cy="51447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椭圆 113"/>
            <p:cNvSpPr/>
            <p:nvPr/>
          </p:nvSpPr>
          <p:spPr>
            <a:xfrm>
              <a:off x="10291508" y="5339211"/>
              <a:ext cx="581804" cy="51447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5" name="椭圆 114"/>
            <p:cNvSpPr/>
            <p:nvPr/>
          </p:nvSpPr>
          <p:spPr>
            <a:xfrm>
              <a:off x="11148942" y="5346323"/>
              <a:ext cx="652452" cy="600609"/>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6" name="直线连接符 115"/>
            <p:cNvCxnSpPr/>
            <p:nvPr/>
          </p:nvCxnSpPr>
          <p:spPr>
            <a:xfrm>
              <a:off x="11217111" y="5223868"/>
              <a:ext cx="155086" cy="17601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22" name="文本框 121"/>
            <p:cNvSpPr txBox="1"/>
            <p:nvPr/>
          </p:nvSpPr>
          <p:spPr>
            <a:xfrm>
              <a:off x="8209749" y="5877473"/>
              <a:ext cx="3982251" cy="461666"/>
            </a:xfrm>
            <a:prstGeom prst="rect">
              <a:avLst/>
            </a:prstGeom>
            <a:solidFill>
              <a:schemeClr val="tx1">
                <a:alpha val="54000"/>
              </a:schemeClr>
            </a:solidFill>
          </p:spPr>
          <p:txBody>
            <a:bodyPr wrap="square" rtlCol="0">
              <a:spAutoFit/>
            </a:bodyPr>
            <a:lstStyle>
              <a:defPPr>
                <a:defRPr lang="zh-CN"/>
              </a:defPPr>
              <a:lvl1pPr algn="ctr">
                <a:defRPr b="1">
                  <a:solidFill>
                    <a:schemeClr val="bg1"/>
                  </a:solidFill>
                </a:defRPr>
              </a:lvl1pPr>
            </a:lstStyle>
            <a:p>
              <a:r>
                <a:rPr lang="en-US" altLang="zh-CN" sz="2400" dirty="0">
                  <a:solidFill>
                    <a:prstClr val="white"/>
                  </a:solidFill>
                </a:rPr>
                <a:t>Smart home</a:t>
              </a:r>
              <a:endParaRPr lang="zh-CN" altLang="en-US" sz="2400" dirty="0">
                <a:solidFill>
                  <a:prstClr val="white"/>
                </a:solidFill>
              </a:endParaRPr>
            </a:p>
          </p:txBody>
        </p:sp>
        <p:sp>
          <p:nvSpPr>
            <p:cNvPr id="123" name="文本框 122"/>
            <p:cNvSpPr txBox="1"/>
            <p:nvPr/>
          </p:nvSpPr>
          <p:spPr>
            <a:xfrm>
              <a:off x="8570327" y="3760755"/>
              <a:ext cx="1515652" cy="325713"/>
            </a:xfrm>
            <a:prstGeom prst="rect">
              <a:avLst/>
            </a:prstGeom>
            <a:noFill/>
          </p:spPr>
          <p:txBody>
            <a:bodyPr wrap="square" rtlCol="0">
              <a:spAutoFit/>
            </a:bodyPr>
            <a:lstStyle/>
            <a:p>
              <a:pPr algn="ctr"/>
              <a:r>
                <a:rPr lang="en-US" altLang="zh-CN" sz="1200" dirty="0" smtClean="0">
                  <a:ea typeface="微软雅黑" charset="-122"/>
                </a:rPr>
                <a:t>Battery-free</a:t>
              </a:r>
              <a:endParaRPr lang="zh-CN" altLang="en-US" sz="1200" dirty="0">
                <a:ea typeface="微软雅黑" charset="-122"/>
              </a:endParaRPr>
            </a:p>
          </p:txBody>
        </p:sp>
      </p:grpSp>
      <p:sp>
        <p:nvSpPr>
          <p:cNvPr id="126" name="椭圆 125">
            <a:extLst>
              <a:ext uri="{FF2B5EF4-FFF2-40B4-BE49-F238E27FC236}">
                <a16:creationId xmlns:a16="http://schemas.microsoft.com/office/drawing/2014/main" xmlns="" id="{192BB2D3-16F6-456E-BE7A-D1ECEAE522C4}"/>
              </a:ext>
            </a:extLst>
          </p:cNvPr>
          <p:cNvSpPr/>
          <p:nvPr/>
        </p:nvSpPr>
        <p:spPr>
          <a:xfrm>
            <a:off x="4960834" y="3733871"/>
            <a:ext cx="244285" cy="244285"/>
          </a:xfrm>
          <a:prstGeom prst="ellipse">
            <a:avLst/>
          </a:prstGeom>
          <a:solidFill>
            <a:srgbClr val="2242B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4">
            <a:extLst>
              <a:ext uri="{FF2B5EF4-FFF2-40B4-BE49-F238E27FC236}">
                <a16:creationId xmlns:a16="http://schemas.microsoft.com/office/drawing/2014/main" xmlns="" id="{20504029-00BF-49F8-AE2F-7AE928491FB2}"/>
              </a:ext>
            </a:extLst>
          </p:cNvPr>
          <p:cNvSpPr/>
          <p:nvPr/>
        </p:nvSpPr>
        <p:spPr>
          <a:xfrm rot="2135864">
            <a:off x="3538344" y="3777410"/>
            <a:ext cx="1799010" cy="2355624"/>
          </a:xfrm>
          <a:prstGeom prst="triangle">
            <a:avLst>
              <a:gd name="adj" fmla="val 47753"/>
            </a:avLst>
          </a:prstGeom>
          <a:solidFill>
            <a:srgbClr val="2242B9">
              <a:alpha val="42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8" name="图片 127">
            <a:extLst>
              <a:ext uri="{FF2B5EF4-FFF2-40B4-BE49-F238E27FC236}">
                <a16:creationId xmlns:a16="http://schemas.microsoft.com/office/drawing/2014/main" xmlns="" id="{804D3A39-2841-47F7-9A39-3F1234BB0F0C}"/>
              </a:ext>
            </a:extLst>
          </p:cNvPr>
          <p:cNvPicPr>
            <a:picLocks noChangeAspect="1"/>
          </p:cNvPicPr>
          <p:nvPr/>
        </p:nvPicPr>
        <p:blipFill>
          <a:blip r:embed="rId16"/>
          <a:stretch>
            <a:fillRect/>
          </a:stretch>
        </p:blipFill>
        <p:spPr>
          <a:xfrm>
            <a:off x="3108220" y="5047292"/>
            <a:ext cx="1431605" cy="1497807"/>
          </a:xfrm>
          <a:prstGeom prst="rect">
            <a:avLst/>
          </a:prstGeom>
        </p:spPr>
      </p:pic>
      <p:sp>
        <p:nvSpPr>
          <p:cNvPr id="4" name="矩形 3"/>
          <p:cNvSpPr/>
          <p:nvPr/>
        </p:nvSpPr>
        <p:spPr>
          <a:xfrm>
            <a:off x="4867853" y="5402777"/>
            <a:ext cx="4512389" cy="923330"/>
          </a:xfrm>
          <a:prstGeom prst="rect">
            <a:avLst/>
          </a:prstGeom>
        </p:spPr>
        <p:txBody>
          <a:bodyPr wrap="none">
            <a:spAutoFit/>
          </a:bodyPr>
          <a:lstStyle/>
          <a:p>
            <a:r>
              <a:rPr lang="en-US" altLang="zh-CN" sz="5400" b="1" dirty="0" smtClean="0">
                <a:solidFill>
                  <a:srgbClr val="091116"/>
                </a:solidFill>
                <a:latin typeface="Segoe UI" panose="020B0502040204020203" pitchFamily="34" charset="0"/>
                <a:ea typeface="Sathu" charset="-34"/>
                <a:cs typeface="Segoe UI" panose="020B0502040204020203" pitchFamily="34" charset="0"/>
                <a:sym typeface="+mn-ea"/>
              </a:rPr>
              <a:t>Backscatter</a:t>
            </a:r>
            <a:r>
              <a:rPr lang="zh-CN" altLang="en-US" sz="5400" b="1" dirty="0" smtClean="0">
                <a:solidFill>
                  <a:srgbClr val="091116"/>
                </a:solidFill>
                <a:latin typeface="Segoe UI" panose="020B0502040204020203" pitchFamily="34" charset="0"/>
                <a:ea typeface="Sathu" charset="-34"/>
                <a:cs typeface="Segoe UI" panose="020B0502040204020203" pitchFamily="34" charset="0"/>
                <a:sym typeface="+mn-ea"/>
              </a:rPr>
              <a:t> </a:t>
            </a:r>
            <a:r>
              <a:rPr lang="en-US" altLang="zh-CN" sz="5400" b="1" dirty="0" smtClean="0">
                <a:solidFill>
                  <a:srgbClr val="091116"/>
                </a:solidFill>
                <a:latin typeface="Segoe UI" panose="020B0502040204020203" pitchFamily="34" charset="0"/>
                <a:ea typeface="Sathu" charset="-34"/>
                <a:cs typeface="Segoe UI" panose="020B0502040204020203" pitchFamily="34" charset="0"/>
                <a:sym typeface="+mn-ea"/>
              </a:rPr>
              <a:t>Tag</a:t>
            </a:r>
            <a:endParaRPr lang="zh-CN" altLang="en-US" sz="5400" dirty="0">
              <a:solidFill>
                <a:srgbClr val="091116"/>
              </a:solidFill>
            </a:endParaRPr>
          </a:p>
        </p:txBody>
      </p:sp>
      <p:sp>
        <p:nvSpPr>
          <p:cNvPr id="5" name="矩形 4"/>
          <p:cNvSpPr/>
          <p:nvPr/>
        </p:nvSpPr>
        <p:spPr>
          <a:xfrm>
            <a:off x="3642447" y="5716119"/>
            <a:ext cx="370165" cy="132079"/>
          </a:xfrm>
          <a:prstGeom prst="rect">
            <a:avLst/>
          </a:prstGeom>
          <a:solidFill>
            <a:srgbClr val="091116"/>
          </a:solidFill>
          <a:ln>
            <a:solidFill>
              <a:srgbClr val="091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3612688" y="5613581"/>
            <a:ext cx="442750" cy="276999"/>
          </a:xfrm>
          <a:prstGeom prst="rect">
            <a:avLst/>
          </a:prstGeom>
        </p:spPr>
        <p:txBody>
          <a:bodyPr wrap="none">
            <a:spAutoFit/>
          </a:bodyPr>
          <a:lstStyle/>
          <a:p>
            <a:r>
              <a:rPr lang="en-US" altLang="zh-CN" sz="1200" b="1" dirty="0" smtClean="0">
                <a:solidFill>
                  <a:prstClr val="white"/>
                </a:solidFill>
              </a:rPr>
              <a:t>Tag</a:t>
            </a:r>
            <a:endParaRPr lang="zh-CN" altLang="en-US" sz="1200" b="1" dirty="0"/>
          </a:p>
        </p:txBody>
      </p:sp>
      <p:sp>
        <p:nvSpPr>
          <p:cNvPr id="124" name="文本框 123"/>
          <p:cNvSpPr txBox="1"/>
          <p:nvPr/>
        </p:nvSpPr>
        <p:spPr>
          <a:xfrm>
            <a:off x="1264848" y="-53867"/>
            <a:ext cx="10644654"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sym typeface="+mn-ea"/>
              </a:rPr>
              <a:t>Internet of Things</a:t>
            </a:r>
          </a:p>
        </p:txBody>
      </p:sp>
      <p:sp>
        <p:nvSpPr>
          <p:cNvPr id="130" name="矩形 129"/>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1" name="幻灯片编号占位符 1"/>
          <p:cNvSpPr>
            <a:spLocks noGrp="1"/>
          </p:cNvSpPr>
          <p:nvPr>
            <p:ph type="sldNum" sz="quarter" idx="12"/>
          </p:nvPr>
        </p:nvSpPr>
        <p:spPr>
          <a:xfrm>
            <a:off x="8628469" y="6236111"/>
            <a:ext cx="2743200" cy="365125"/>
          </a:xfrm>
        </p:spPr>
        <p:txBody>
          <a:bodyPr/>
          <a:lstStyle/>
          <a:p>
            <a:r>
              <a:rPr kumimoji="1" lang="en-US" altLang="zh-CN" dirty="0" smtClean="0"/>
              <a:t>3</a:t>
            </a:r>
            <a:endParaRPr kumimoji="1" lang="zh-CN" altLang="en-US" dirty="0"/>
          </a:p>
        </p:txBody>
      </p:sp>
    </p:spTree>
    <p:extLst>
      <p:ext uri="{BB962C8B-B14F-4D97-AF65-F5344CB8AC3E}">
        <p14:creationId xmlns:p14="http://schemas.microsoft.com/office/powerpoint/2010/main" val="18684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gtEl>
                                      </p:cBhvr>
                                      <p:by x="100000" y="75000"/>
                                    </p:animScale>
                                  </p:childTnLst>
                                </p:cTn>
                              </p:par>
                              <p:par>
                                <p:cTn id="7" presetID="42" presetClass="path" presetSubtype="0" fill="hold" nodeType="withEffect">
                                  <p:stCondLst>
                                    <p:cond delay="0"/>
                                  </p:stCondLst>
                                  <p:childTnLst>
                                    <p:animMotion origin="layout" path="M -1.04167E-6 1.11111E-6 L -0.00195 -0.12176 " pathEditMode="relative" rAng="0" ptsTypes="AA">
                                      <p:cBhvr>
                                        <p:cTn id="8" dur="1000" fill="hold"/>
                                        <p:tgtEl>
                                          <p:spTgt spid="3"/>
                                        </p:tgtEl>
                                        <p:attrNameLst>
                                          <p:attrName>ppt_x</p:attrName>
                                          <p:attrName>ppt_y</p:attrName>
                                        </p:attrNameLst>
                                      </p:cBhvr>
                                      <p:rCtr x="-104" y="-6088"/>
                                    </p:animMotion>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wipe(up)">
                                      <p:cBhvr>
                                        <p:cTn id="15" dur="500"/>
                                        <p:tgtEl>
                                          <p:spTgt spid="127"/>
                                        </p:tgtEl>
                                      </p:cBhvr>
                                    </p:animEffect>
                                  </p:childTnLst>
                                </p:cTn>
                              </p:par>
                              <p:par>
                                <p:cTn id="16" presetID="22" presetClass="entr" presetSubtype="1" fill="hold"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wipe(up)">
                                      <p:cBhvr>
                                        <p:cTn id="18" dur="500"/>
                                        <p:tgtEl>
                                          <p:spTgt spid="12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10784966"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Cross-Technology </a:t>
            </a:r>
            <a:r>
              <a:rPr lang="en-US" altLang="zh-CN" sz="4400" b="1" dirty="0">
                <a:solidFill>
                  <a:schemeClr val="bg1"/>
                </a:solidFill>
                <a:latin typeface="Segoe UI" panose="020B0502040204020203" pitchFamily="34" charset="0"/>
                <a:ea typeface="Sathu" charset="-34"/>
                <a:cs typeface="Segoe UI" panose="020B0502040204020203" pitchFamily="34" charset="0"/>
              </a:rPr>
              <a:t>Backscatter</a:t>
            </a: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350776" y="905466"/>
            <a:ext cx="10715013" cy="954107"/>
          </a:xfrm>
          <a:prstGeom prst="rect">
            <a:avLst/>
          </a:prstGeom>
        </p:spPr>
        <p:txBody>
          <a:bodyPr wrap="square">
            <a:spAutoFit/>
          </a:bodyPr>
          <a:lstStyle/>
          <a:p>
            <a:pPr marL="457200" indent="-457200">
              <a:buFont typeface="Wingdings" charset="2"/>
              <a:buChar char="l"/>
            </a:pPr>
            <a:r>
              <a:rPr lang="en-US" altLang="zh-CN" sz="2800" b="1" dirty="0" smtClean="0">
                <a:solidFill>
                  <a:schemeClr val="tx1">
                    <a:lumMod val="75000"/>
                    <a:lumOff val="25000"/>
                  </a:schemeClr>
                </a:solidFill>
                <a:latin typeface="Times New Roman" charset="0"/>
                <a:ea typeface="Times New Roman" charset="0"/>
                <a:cs typeface="Times New Roman" charset="0"/>
              </a:rPr>
              <a:t>How</a:t>
            </a:r>
            <a:r>
              <a:rPr lang="en-US" altLang="zh-CN" sz="2800" b="1" dirty="0">
                <a:solidFill>
                  <a:schemeClr val="tx1">
                    <a:lumMod val="75000"/>
                    <a:lumOff val="25000"/>
                  </a:schemeClr>
                </a:solidFill>
                <a:latin typeface="Times New Roman" charset="0"/>
                <a:ea typeface="Times New Roman" charset="0"/>
                <a:cs typeface="Times New Roman" charset="0"/>
              </a:rPr>
              <a:t> </a:t>
            </a:r>
            <a:r>
              <a:rPr lang="en-US" altLang="zh-CN" sz="2800" b="1" dirty="0" smtClean="0">
                <a:solidFill>
                  <a:schemeClr val="tx1">
                    <a:lumMod val="75000"/>
                    <a:lumOff val="25000"/>
                  </a:schemeClr>
                </a:solidFill>
                <a:latin typeface="Times New Roman" charset="0"/>
                <a:ea typeface="Times New Roman" charset="0"/>
                <a:cs typeface="Times New Roman" charset="0"/>
              </a:rPr>
              <a:t>to modulate WiFi signals into LoRa packets?</a:t>
            </a:r>
            <a:endParaRPr lang="en-US" altLang="zh-CN" sz="2800" b="1" dirty="0">
              <a:solidFill>
                <a:schemeClr val="tx1">
                  <a:lumMod val="75000"/>
                  <a:lumOff val="25000"/>
                </a:schemeClr>
              </a:solidFill>
              <a:latin typeface="Times New Roman" charset="0"/>
              <a:ea typeface="Times New Roman" charset="0"/>
              <a:cs typeface="Times New Roman" charset="0"/>
            </a:endParaRPr>
          </a:p>
          <a:p>
            <a:pPr marL="457200" indent="-457200">
              <a:buFont typeface="Wingdings" charset="2"/>
              <a:buChar char="l"/>
            </a:pPr>
            <a:endParaRPr lang="en-US" altLang="zh-CN" sz="2800" b="1" dirty="0">
              <a:solidFill>
                <a:schemeClr val="tx1">
                  <a:lumMod val="75000"/>
                  <a:lumOff val="25000"/>
                </a:schemeClr>
              </a:solidFill>
              <a:latin typeface="Times New Roman" charset="0"/>
              <a:ea typeface="Times New Roman" charset="0"/>
              <a:cs typeface="Times New Roman" charset="0"/>
            </a:endParaRPr>
          </a:p>
        </p:txBody>
      </p:sp>
      <p:grpSp>
        <p:nvGrpSpPr>
          <p:cNvPr id="3" name="组 2"/>
          <p:cNvGrpSpPr/>
          <p:nvPr/>
        </p:nvGrpSpPr>
        <p:grpSpPr>
          <a:xfrm>
            <a:off x="626907" y="3641584"/>
            <a:ext cx="2460592" cy="2126707"/>
            <a:chOff x="249642" y="2654814"/>
            <a:chExt cx="2460592" cy="2126707"/>
          </a:xfrm>
        </p:grpSpPr>
        <p:sp>
          <p:nvSpPr>
            <p:cNvPr id="20" name="矩形 19"/>
            <p:cNvSpPr/>
            <p:nvPr/>
          </p:nvSpPr>
          <p:spPr>
            <a:xfrm>
              <a:off x="609914" y="3642812"/>
              <a:ext cx="1343829" cy="461665"/>
            </a:xfrm>
            <a:prstGeom prst="rect">
              <a:avLst/>
            </a:prstGeom>
          </p:spPr>
          <p:txBody>
            <a:bodyPr wrap="none">
              <a:spAutoFit/>
            </a:bodyPr>
            <a:lstStyle/>
            <a:p>
              <a:r>
                <a:rPr lang="en-US" altLang="zh-CN" sz="2400" b="1" dirty="0" smtClean="0">
                  <a:latin typeface="Times New Roman" charset="0"/>
                  <a:ea typeface="Times New Roman" charset="0"/>
                  <a:cs typeface="Times New Roman" charset="0"/>
                </a:rPr>
                <a:t>WiFi</a:t>
              </a:r>
              <a:r>
                <a:rPr lang="zh-CN" altLang="en-US" sz="2400" b="1" dirty="0" smtClean="0">
                  <a:latin typeface="Times New Roman" charset="0"/>
                  <a:ea typeface="Times New Roman" charset="0"/>
                  <a:cs typeface="Times New Roman" charset="0"/>
                </a:rPr>
                <a:t> </a:t>
              </a:r>
              <a:r>
                <a:rPr lang="en-US" altLang="zh-CN" sz="2400" b="1" dirty="0" smtClean="0">
                  <a:latin typeface="Times New Roman" charset="0"/>
                  <a:ea typeface="Times New Roman" charset="0"/>
                  <a:cs typeface="Times New Roman" charset="0"/>
                </a:rPr>
                <a:t>TX</a:t>
              </a:r>
              <a:endParaRPr lang="zh-CN" altLang="en-US" sz="2400" b="1" dirty="0">
                <a:latin typeface="Times New Roman" charset="0"/>
                <a:ea typeface="Times New Roman" charset="0"/>
                <a:cs typeface="Times New Roman" charset="0"/>
              </a:endParaRPr>
            </a:p>
          </p:txBody>
        </p:sp>
        <p:pic>
          <p:nvPicPr>
            <p:cNvPr id="36" name="图片 35"/>
            <p:cNvPicPr>
              <a:picLocks noChangeAspect="1"/>
            </p:cNvPicPr>
            <p:nvPr/>
          </p:nvPicPr>
          <p:blipFill rotWithShape="1">
            <a:blip r:embed="rId3"/>
            <a:srcRect l="73611" t="22047" r="12386" b="35586"/>
            <a:stretch/>
          </p:blipFill>
          <p:spPr>
            <a:xfrm flipH="1">
              <a:off x="586826" y="2654814"/>
              <a:ext cx="1383323" cy="854110"/>
            </a:xfrm>
            <a:prstGeom prst="rect">
              <a:avLst/>
            </a:prstGeom>
          </p:spPr>
        </p:pic>
        <p:sp>
          <p:nvSpPr>
            <p:cNvPr id="39" name="矩形 38"/>
            <p:cNvSpPr/>
            <p:nvPr/>
          </p:nvSpPr>
          <p:spPr>
            <a:xfrm rot="443439">
              <a:off x="1884193" y="2921839"/>
              <a:ext cx="127827" cy="30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249642" y="4258301"/>
              <a:ext cx="2460592" cy="523220"/>
            </a:xfrm>
            <a:prstGeom prst="rect">
              <a:avLst/>
            </a:prstGeom>
          </p:spPr>
          <p:txBody>
            <a:bodyPr wrap="square">
              <a:spAutoFit/>
            </a:bodyPr>
            <a:lstStyle/>
            <a:p>
              <a:r>
                <a:rPr lang="en-US" altLang="zh-CN" sz="2800" b="1" dirty="0">
                  <a:solidFill>
                    <a:srgbClr val="009193"/>
                  </a:solidFill>
                  <a:latin typeface="Times New Roman" charset="0"/>
                  <a:ea typeface="Times New Roman" charset="0"/>
                  <a:cs typeface="Times New Roman" charset="0"/>
                </a:rPr>
                <a:t>Carrier</a:t>
              </a:r>
              <a:r>
                <a:rPr lang="zh-CN" altLang="en-US" sz="2800" b="1" dirty="0">
                  <a:solidFill>
                    <a:srgbClr val="009193"/>
                  </a:solidFill>
                  <a:latin typeface="Times New Roman" charset="0"/>
                  <a:ea typeface="Times New Roman" charset="0"/>
                  <a:cs typeface="Times New Roman" charset="0"/>
                </a:rPr>
                <a:t> </a:t>
              </a:r>
              <a:r>
                <a:rPr lang="en-US" altLang="zh-CN" sz="2800" b="1" dirty="0">
                  <a:solidFill>
                    <a:srgbClr val="009193"/>
                  </a:solidFill>
                  <a:latin typeface="Times New Roman" charset="0"/>
                  <a:ea typeface="Times New Roman" charset="0"/>
                  <a:cs typeface="Times New Roman" charset="0"/>
                </a:rPr>
                <a:t>Signal</a:t>
              </a:r>
              <a:endParaRPr lang="zh-CN" altLang="en-US" sz="2800" b="1" dirty="0">
                <a:solidFill>
                  <a:srgbClr val="009193"/>
                </a:solidFill>
                <a:latin typeface="Times New Roman" charset="0"/>
                <a:ea typeface="Times New Roman" charset="0"/>
                <a:cs typeface="Times New Roman" charset="0"/>
              </a:endParaRPr>
            </a:p>
          </p:txBody>
        </p:sp>
      </p:grpSp>
      <p:grpSp>
        <p:nvGrpSpPr>
          <p:cNvPr id="4" name="组 3"/>
          <p:cNvGrpSpPr/>
          <p:nvPr/>
        </p:nvGrpSpPr>
        <p:grpSpPr>
          <a:xfrm>
            <a:off x="8990234" y="3329431"/>
            <a:ext cx="3219546" cy="2458263"/>
            <a:chOff x="8619770" y="2323258"/>
            <a:chExt cx="3219546" cy="2458263"/>
          </a:xfrm>
        </p:grpSpPr>
        <p:sp>
          <p:nvSpPr>
            <p:cNvPr id="29" name="矩形 28"/>
            <p:cNvSpPr/>
            <p:nvPr/>
          </p:nvSpPr>
          <p:spPr>
            <a:xfrm>
              <a:off x="9132291" y="2431728"/>
              <a:ext cx="2707025" cy="110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p:cNvSpPr/>
            <p:nvPr/>
          </p:nvSpPr>
          <p:spPr>
            <a:xfrm>
              <a:off x="9494391" y="3538707"/>
              <a:ext cx="1443024" cy="461665"/>
            </a:xfrm>
            <a:prstGeom prst="rect">
              <a:avLst/>
            </a:prstGeom>
          </p:spPr>
          <p:txBody>
            <a:bodyPr wrap="none">
              <a:spAutoFit/>
            </a:bodyPr>
            <a:lstStyle/>
            <a:p>
              <a:r>
                <a:rPr lang="en-US" altLang="zh-CN" sz="2400" b="1" dirty="0" smtClean="0">
                  <a:latin typeface="Times New Roman" charset="0"/>
                  <a:ea typeface="Times New Roman" charset="0"/>
                  <a:cs typeface="Times New Roman" charset="0"/>
                </a:rPr>
                <a:t>LoRa</a:t>
              </a:r>
              <a:r>
                <a:rPr lang="zh-CN" altLang="en-US" sz="2400" b="1" dirty="0" smtClean="0">
                  <a:latin typeface="Times New Roman" charset="0"/>
                  <a:ea typeface="Times New Roman" charset="0"/>
                  <a:cs typeface="Times New Roman" charset="0"/>
                </a:rPr>
                <a:t> </a:t>
              </a:r>
              <a:r>
                <a:rPr lang="en-US" altLang="zh-CN" sz="2400" b="1" dirty="0">
                  <a:latin typeface="Times New Roman" charset="0"/>
                  <a:ea typeface="Times New Roman" charset="0"/>
                  <a:cs typeface="Times New Roman" charset="0"/>
                </a:rPr>
                <a:t>R</a:t>
              </a:r>
              <a:r>
                <a:rPr lang="en-US" altLang="zh-CN" sz="2400" b="1" dirty="0" smtClean="0">
                  <a:latin typeface="Times New Roman" charset="0"/>
                  <a:ea typeface="Times New Roman" charset="0"/>
                  <a:cs typeface="Times New Roman" charset="0"/>
                </a:rPr>
                <a:t>X</a:t>
              </a:r>
              <a:endParaRPr lang="zh-CN" altLang="en-US" sz="2400" b="1" dirty="0">
                <a:latin typeface="Times New Roman" charset="0"/>
                <a:ea typeface="Times New Roman" charset="0"/>
                <a:cs typeface="Times New Roman" charset="0"/>
              </a:endParaRPr>
            </a:p>
          </p:txBody>
        </p:sp>
        <p:pic>
          <p:nvPicPr>
            <p:cNvPr id="37" name="图片 36"/>
            <p:cNvPicPr>
              <a:picLocks noChangeAspect="1"/>
            </p:cNvPicPr>
            <p:nvPr/>
          </p:nvPicPr>
          <p:blipFill rotWithShape="1">
            <a:blip r:embed="rId4"/>
            <a:srcRect l="77210" t="15846" r="11828" b="24400"/>
            <a:stretch/>
          </p:blipFill>
          <p:spPr>
            <a:xfrm>
              <a:off x="9569655" y="2323258"/>
              <a:ext cx="1082842" cy="1220763"/>
            </a:xfrm>
            <a:prstGeom prst="rect">
              <a:avLst/>
            </a:prstGeom>
          </p:spPr>
        </p:pic>
        <p:sp>
          <p:nvSpPr>
            <p:cNvPr id="40" name="矩形 39"/>
            <p:cNvSpPr/>
            <p:nvPr/>
          </p:nvSpPr>
          <p:spPr>
            <a:xfrm>
              <a:off x="8619770" y="4258301"/>
              <a:ext cx="2982611" cy="523220"/>
            </a:xfrm>
            <a:prstGeom prst="rect">
              <a:avLst/>
            </a:prstGeom>
          </p:spPr>
          <p:txBody>
            <a:bodyPr wrap="square">
              <a:spAutoFit/>
            </a:bodyPr>
            <a:lstStyle/>
            <a:p>
              <a:r>
                <a:rPr lang="en-US" altLang="zh-CN" sz="2800" b="1" dirty="0" smtClean="0">
                  <a:solidFill>
                    <a:srgbClr val="092793"/>
                  </a:solidFill>
                  <a:latin typeface="Times New Roman" charset="0"/>
                  <a:ea typeface="Times New Roman" charset="0"/>
                  <a:cs typeface="Times New Roman" charset="0"/>
                </a:rPr>
                <a:t>Backscatter signal</a:t>
              </a:r>
              <a:endParaRPr lang="zh-CN" altLang="en-US" sz="2800" b="1" dirty="0">
                <a:solidFill>
                  <a:srgbClr val="092793"/>
                </a:solidFill>
                <a:latin typeface="Times New Roman" charset="0"/>
                <a:ea typeface="Times New Roman" charset="0"/>
                <a:cs typeface="Times New Roman" charset="0"/>
              </a:endParaRPr>
            </a:p>
          </p:txBody>
        </p:sp>
      </p:grpSp>
      <p:grpSp>
        <p:nvGrpSpPr>
          <p:cNvPr id="9" name="组 8"/>
          <p:cNvGrpSpPr/>
          <p:nvPr/>
        </p:nvGrpSpPr>
        <p:grpSpPr>
          <a:xfrm>
            <a:off x="2105511" y="2088508"/>
            <a:ext cx="7647865" cy="2037170"/>
            <a:chOff x="2105511" y="2088508"/>
            <a:chExt cx="7647865" cy="2037170"/>
          </a:xfrm>
        </p:grpSpPr>
        <p:pic>
          <p:nvPicPr>
            <p:cNvPr id="19" name="图片 18"/>
            <p:cNvPicPr>
              <a:picLocks noChangeAspect="1"/>
            </p:cNvPicPr>
            <p:nvPr/>
          </p:nvPicPr>
          <p:blipFill rotWithShape="1">
            <a:blip r:embed="rId3"/>
            <a:srcRect l="17479" r="26289"/>
            <a:stretch/>
          </p:blipFill>
          <p:spPr>
            <a:xfrm>
              <a:off x="3663116" y="2088508"/>
              <a:ext cx="5554722" cy="2015969"/>
            </a:xfrm>
            <a:prstGeom prst="rect">
              <a:avLst/>
            </a:prstGeom>
          </p:spPr>
        </p:pic>
        <p:sp>
          <p:nvSpPr>
            <p:cNvPr id="21" name="矩形 20"/>
            <p:cNvSpPr/>
            <p:nvPr/>
          </p:nvSpPr>
          <p:spPr>
            <a:xfrm>
              <a:off x="3534699" y="3412120"/>
              <a:ext cx="3715700" cy="514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p:cNvSpPr/>
            <p:nvPr/>
          </p:nvSpPr>
          <p:spPr>
            <a:xfrm>
              <a:off x="5301726" y="2489432"/>
              <a:ext cx="923384" cy="107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30"/>
            <p:cNvSpPr/>
            <p:nvPr/>
          </p:nvSpPr>
          <p:spPr>
            <a:xfrm>
              <a:off x="4815001" y="3664013"/>
              <a:ext cx="2383666" cy="461665"/>
            </a:xfrm>
            <a:prstGeom prst="rect">
              <a:avLst/>
            </a:prstGeom>
          </p:spPr>
          <p:txBody>
            <a:bodyPr wrap="none">
              <a:spAutoFit/>
            </a:bodyPr>
            <a:lstStyle/>
            <a:p>
              <a:r>
                <a:rPr lang="en-US" altLang="zh-CN" sz="2400" b="1" dirty="0" smtClean="0">
                  <a:solidFill>
                    <a:srgbClr val="C00000"/>
                  </a:solidFill>
                  <a:latin typeface="Times New Roman" charset="0"/>
                  <a:ea typeface="Times New Roman" charset="0"/>
                  <a:cs typeface="Times New Roman" charset="0"/>
                </a:rPr>
                <a:t>RF-Transformer</a:t>
              </a:r>
              <a:endParaRPr lang="zh-CN" altLang="en-US" sz="2400" b="1" dirty="0">
                <a:solidFill>
                  <a:srgbClr val="C00000"/>
                </a:solidFill>
                <a:latin typeface="Times New Roman" charset="0"/>
                <a:ea typeface="Times New Roman" charset="0"/>
                <a:cs typeface="Times New Roman" charset="0"/>
              </a:endParaRPr>
            </a:p>
          </p:txBody>
        </p:sp>
        <p:grpSp>
          <p:nvGrpSpPr>
            <p:cNvPr id="5" name="组 4"/>
            <p:cNvGrpSpPr/>
            <p:nvPr/>
          </p:nvGrpSpPr>
          <p:grpSpPr>
            <a:xfrm rot="20355625">
              <a:off x="2105511" y="2421118"/>
              <a:ext cx="3167235" cy="1350747"/>
              <a:chOff x="2134491" y="2211258"/>
              <a:chExt cx="3167235" cy="1350747"/>
            </a:xfrm>
          </p:grpSpPr>
          <p:sp>
            <p:nvSpPr>
              <p:cNvPr id="22" name="矩形 21"/>
              <p:cNvSpPr/>
              <p:nvPr/>
            </p:nvSpPr>
            <p:spPr>
              <a:xfrm>
                <a:off x="2661811" y="2350917"/>
                <a:ext cx="2639915" cy="121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6" name="直线箭头连接符 25"/>
              <p:cNvCxnSpPr/>
              <p:nvPr/>
            </p:nvCxnSpPr>
            <p:spPr>
              <a:xfrm>
                <a:off x="3282330" y="3277570"/>
                <a:ext cx="1108362" cy="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098671" y="2211258"/>
                <a:ext cx="1502334" cy="400110"/>
              </a:xfrm>
              <a:prstGeom prst="rect">
                <a:avLst/>
              </a:prstGeom>
            </p:spPr>
            <p:txBody>
              <a:bodyPr wrap="none">
                <a:spAutoFit/>
              </a:bodyPr>
              <a:lstStyle/>
              <a:p>
                <a:r>
                  <a:rPr lang="en-US" altLang="zh-CN" sz="2000" dirty="0" smtClean="0">
                    <a:latin typeface="Times New Roman" charset="0"/>
                    <a:ea typeface="Times New Roman" charset="0"/>
                    <a:cs typeface="Times New Roman" charset="0"/>
                  </a:rPr>
                  <a:t>QAM Signal</a:t>
                </a:r>
              </a:p>
            </p:txBody>
          </p:sp>
          <p:pic>
            <p:nvPicPr>
              <p:cNvPr id="34" name="图片 33"/>
              <p:cNvPicPr>
                <a:picLocks noChangeAspect="1"/>
              </p:cNvPicPr>
              <p:nvPr/>
            </p:nvPicPr>
            <p:blipFill rotWithShape="1">
              <a:blip r:embed="rId3"/>
              <a:srcRect l="45378" t="29140" r="24973" b="50315"/>
              <a:stretch/>
            </p:blipFill>
            <p:spPr>
              <a:xfrm>
                <a:off x="2134491" y="2692175"/>
                <a:ext cx="2928832" cy="414197"/>
              </a:xfrm>
              <a:prstGeom prst="rect">
                <a:avLst/>
              </a:prstGeom>
            </p:spPr>
          </p:pic>
        </p:grpSp>
        <p:pic>
          <p:nvPicPr>
            <p:cNvPr id="25" name="图片 24"/>
            <p:cNvPicPr>
              <a:picLocks noChangeAspect="1"/>
            </p:cNvPicPr>
            <p:nvPr/>
          </p:nvPicPr>
          <p:blipFill rotWithShape="1">
            <a:blip r:embed="rId5"/>
            <a:srcRect l="68152" t="15053" r="10737" b="34755"/>
            <a:stretch/>
          </p:blipFill>
          <p:spPr>
            <a:xfrm>
              <a:off x="5470956" y="2673633"/>
              <a:ext cx="971972" cy="1026989"/>
            </a:xfrm>
            <a:prstGeom prst="rect">
              <a:avLst/>
            </a:prstGeom>
          </p:spPr>
        </p:pic>
        <p:sp>
          <p:nvSpPr>
            <p:cNvPr id="7" name="矩形 6"/>
            <p:cNvSpPr/>
            <p:nvPr/>
          </p:nvSpPr>
          <p:spPr>
            <a:xfrm>
              <a:off x="6317749" y="2271983"/>
              <a:ext cx="3028506" cy="1140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 name="组 5"/>
            <p:cNvGrpSpPr/>
            <p:nvPr/>
          </p:nvGrpSpPr>
          <p:grpSpPr>
            <a:xfrm rot="1407268">
              <a:off x="6811388" y="2489929"/>
              <a:ext cx="2941988" cy="1136032"/>
              <a:chOff x="6365265" y="2207345"/>
              <a:chExt cx="2941988" cy="1136032"/>
            </a:xfrm>
          </p:grpSpPr>
          <p:sp>
            <p:nvSpPr>
              <p:cNvPr id="23" name="矩形 22"/>
              <p:cNvSpPr/>
              <p:nvPr/>
            </p:nvSpPr>
            <p:spPr>
              <a:xfrm>
                <a:off x="6418956" y="2323258"/>
                <a:ext cx="2258014" cy="351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p:cNvSpPr/>
              <p:nvPr/>
            </p:nvSpPr>
            <p:spPr>
              <a:xfrm>
                <a:off x="7275003" y="3146883"/>
                <a:ext cx="1236346" cy="19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8" name="直线箭头连接符 27"/>
              <p:cNvCxnSpPr/>
              <p:nvPr/>
            </p:nvCxnSpPr>
            <p:spPr>
              <a:xfrm>
                <a:off x="7250399" y="3277570"/>
                <a:ext cx="1108362" cy="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7053413" y="2207345"/>
                <a:ext cx="1486304" cy="400110"/>
              </a:xfrm>
              <a:prstGeom prst="rect">
                <a:avLst/>
              </a:prstGeom>
            </p:spPr>
            <p:txBody>
              <a:bodyPr wrap="none">
                <a:spAutoFit/>
              </a:bodyPr>
              <a:lstStyle/>
              <a:p>
                <a:r>
                  <a:rPr lang="en-US" altLang="zh-CN" sz="2000" dirty="0" smtClean="0">
                    <a:latin typeface="Times New Roman" charset="0"/>
                    <a:ea typeface="Times New Roman" charset="0"/>
                    <a:cs typeface="Times New Roman" charset="0"/>
                  </a:rPr>
                  <a:t>Chirp Signal</a:t>
                </a:r>
              </a:p>
            </p:txBody>
          </p:sp>
          <p:sp>
            <p:nvSpPr>
              <p:cNvPr id="35" name="矩形 34"/>
              <p:cNvSpPr/>
              <p:nvPr/>
            </p:nvSpPr>
            <p:spPr>
              <a:xfrm>
                <a:off x="6365265" y="2585552"/>
                <a:ext cx="2941988" cy="54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8" name="图片 37"/>
              <p:cNvPicPr>
                <a:picLocks noChangeAspect="1"/>
              </p:cNvPicPr>
              <p:nvPr/>
            </p:nvPicPr>
            <p:blipFill rotWithShape="1">
              <a:blip r:embed="rId4"/>
              <a:srcRect l="45459" t="31068" r="24400" b="46538"/>
              <a:stretch/>
            </p:blipFill>
            <p:spPr>
              <a:xfrm>
                <a:off x="6667338" y="2680233"/>
                <a:ext cx="2639915" cy="457512"/>
              </a:xfrm>
              <a:prstGeom prst="rect">
                <a:avLst/>
              </a:prstGeom>
            </p:spPr>
          </p:pic>
        </p:grpSp>
      </p:grpSp>
      <p:sp>
        <p:nvSpPr>
          <p:cNvPr id="8" name="文本框 7"/>
          <p:cNvSpPr txBox="1"/>
          <p:nvPr/>
        </p:nvSpPr>
        <p:spPr>
          <a:xfrm>
            <a:off x="5506148" y="4643259"/>
            <a:ext cx="833945" cy="1569660"/>
          </a:xfrm>
          <a:prstGeom prst="rect">
            <a:avLst/>
          </a:prstGeom>
          <a:noFill/>
        </p:spPr>
        <p:txBody>
          <a:bodyPr wrap="square" rtlCol="0">
            <a:spAutoFit/>
          </a:bodyPr>
          <a:lstStyle/>
          <a:p>
            <a:r>
              <a:rPr kumimoji="1" lang="en-US" altLang="zh-CN" sz="9600" b="1" dirty="0" smtClean="0">
                <a:solidFill>
                  <a:srgbClr val="C00000"/>
                </a:solidFill>
              </a:rPr>
              <a:t>?</a:t>
            </a:r>
            <a:endParaRPr kumimoji="1" lang="zh-CN" altLang="en-US" sz="9600" b="1" dirty="0">
              <a:solidFill>
                <a:srgbClr val="C00000"/>
              </a:solidFill>
            </a:endParaRPr>
          </a:p>
        </p:txBody>
      </p:sp>
      <p:sp>
        <p:nvSpPr>
          <p:cNvPr id="10" name="幻灯片编号占位符 9"/>
          <p:cNvSpPr>
            <a:spLocks noGrp="1"/>
          </p:cNvSpPr>
          <p:nvPr>
            <p:ph type="sldNum" sz="quarter" idx="12"/>
          </p:nvPr>
        </p:nvSpPr>
        <p:spPr/>
        <p:txBody>
          <a:bodyPr/>
          <a:lstStyle/>
          <a:p>
            <a:fld id="{2B9244DF-72D3-7C44-B463-11A8A92F15A7}" type="slidenum">
              <a:rPr kumimoji="1" lang="zh-CN" altLang="en-US" smtClean="0"/>
              <a:t>30</a:t>
            </a:fld>
            <a:endParaRPr kumimoji="1" lang="zh-CN" altLang="en-US"/>
          </a:p>
        </p:txBody>
      </p:sp>
    </p:spTree>
    <p:extLst>
      <p:ext uri="{BB962C8B-B14F-4D97-AF65-F5344CB8AC3E}">
        <p14:creationId xmlns:p14="http://schemas.microsoft.com/office/powerpoint/2010/main" val="183025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8512983"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How to distinguish the Wi-Fi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Carrier?</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27255" y="877786"/>
            <a:ext cx="11627589" cy="830997"/>
          </a:xfrm>
          <a:prstGeom prst="rect">
            <a:avLst/>
          </a:prstGeom>
        </p:spPr>
        <p:txBody>
          <a:bodyPr wrap="square">
            <a:spAutoFit/>
          </a:bodyPr>
          <a:lstStyle/>
          <a:p>
            <a:pPr marL="342900" indent="-342900">
              <a:buFont typeface="Wingdings" charset="2"/>
              <a:buChar char="l"/>
            </a:pPr>
            <a:r>
              <a:rPr lang="en-US" altLang="zh-CN" sz="2400" b="1" dirty="0" smtClean="0">
                <a:solidFill>
                  <a:schemeClr val="tx1">
                    <a:lumMod val="75000"/>
                    <a:lumOff val="25000"/>
                  </a:schemeClr>
                </a:solidFill>
                <a:latin typeface="Times New Roman" charset="0"/>
                <a:ea typeface="Times New Roman" charset="0"/>
                <a:cs typeface="Times New Roman" charset="0"/>
              </a:rPr>
              <a:t>Perform </a:t>
            </a:r>
            <a:r>
              <a:rPr lang="en-US" altLang="zh-CN" sz="2400" b="1" dirty="0" smtClean="0">
                <a:solidFill>
                  <a:srgbClr val="C00000"/>
                </a:solidFill>
                <a:latin typeface="Times New Roman" charset="0"/>
                <a:ea typeface="Times New Roman" charset="0"/>
                <a:cs typeface="Times New Roman" charset="0"/>
              </a:rPr>
              <a:t>cross-correlation</a:t>
            </a:r>
            <a:r>
              <a:rPr lang="en-US" altLang="zh-CN" sz="2400" b="1" dirty="0" smtClean="0">
                <a:solidFill>
                  <a:schemeClr val="tx1">
                    <a:lumMod val="75000"/>
                    <a:lumOff val="25000"/>
                  </a:schemeClr>
                </a:solidFill>
                <a:latin typeface="Times New Roman" charset="0"/>
                <a:ea typeface="Times New Roman" charset="0"/>
                <a:cs typeface="Times New Roman" charset="0"/>
              </a:rPr>
              <a:t> with the pre-stored Short Training </a:t>
            </a:r>
            <a:r>
              <a:rPr lang="en-US" altLang="zh-CN" sz="2400" b="1" dirty="0">
                <a:solidFill>
                  <a:schemeClr val="tx1">
                    <a:lumMod val="75000"/>
                    <a:lumOff val="25000"/>
                  </a:schemeClr>
                </a:solidFill>
                <a:latin typeface="Times New Roman" charset="0"/>
                <a:ea typeface="Times New Roman" charset="0"/>
                <a:cs typeface="Times New Roman" charset="0"/>
              </a:rPr>
              <a:t>Field (STF) of the Wi-Fi packet</a:t>
            </a:r>
          </a:p>
        </p:txBody>
      </p:sp>
      <p:sp>
        <p:nvSpPr>
          <p:cNvPr id="8" name="object 6"/>
          <p:cNvSpPr/>
          <p:nvPr/>
        </p:nvSpPr>
        <p:spPr>
          <a:xfrm>
            <a:off x="6492764" y="1848699"/>
            <a:ext cx="5125085" cy="4364355"/>
          </a:xfrm>
          <a:prstGeom prst="rect">
            <a:avLst/>
          </a:prstGeom>
          <a:blipFill>
            <a:blip r:embed="rId3" cstate="print"/>
            <a:stretch>
              <a:fillRect/>
            </a:stretch>
          </a:blipFill>
        </p:spPr>
        <p:txBody>
          <a:bodyPr wrap="square" lIns="0" tIns="0" rIns="0" bIns="0" rtlCol="0">
            <a:noAutofit/>
          </a:bodyPr>
          <a:lstStyle/>
          <a:p>
            <a:endParaRPr/>
          </a:p>
        </p:txBody>
      </p:sp>
      <p:grpSp>
        <p:nvGrpSpPr>
          <p:cNvPr id="9" name="组合 9"/>
          <p:cNvGrpSpPr/>
          <p:nvPr/>
        </p:nvGrpSpPr>
        <p:grpSpPr>
          <a:xfrm>
            <a:off x="7384939" y="2599904"/>
            <a:ext cx="2767965" cy="2760980"/>
            <a:chOff x="291" y="4610"/>
            <a:chExt cx="4582" cy="4305"/>
          </a:xfrm>
        </p:grpSpPr>
        <p:grpSp>
          <p:nvGrpSpPr>
            <p:cNvPr id="10" name="组合 1"/>
            <p:cNvGrpSpPr/>
            <p:nvPr/>
          </p:nvGrpSpPr>
          <p:grpSpPr>
            <a:xfrm>
              <a:off x="291" y="6647"/>
              <a:ext cx="2492" cy="2262"/>
              <a:chOff x="1790328" y="4272880"/>
              <a:chExt cx="1752600" cy="1676401"/>
            </a:xfrm>
          </p:grpSpPr>
          <p:sp>
            <p:nvSpPr>
              <p:cNvPr id="19" name="타원 21"/>
              <p:cNvSpPr/>
              <p:nvPr/>
            </p:nvSpPr>
            <p:spPr>
              <a:xfrm>
                <a:off x="1790328" y="4272880"/>
                <a:ext cx="1752600" cy="1676401"/>
              </a:xfrm>
              <a:prstGeom prst="ellipse">
                <a:avLst/>
              </a:prstGeom>
              <a:solidFill>
                <a:schemeClr val="accent1">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800" b="1" i="0" u="none" strike="noStrike" kern="1200" cap="none" spc="0" normalizeH="0" baseline="0" noProof="0">
                  <a:ln>
                    <a:noFill/>
                  </a:ln>
                  <a:solidFill>
                    <a:prstClr val="white"/>
                  </a:solidFill>
                  <a:effectLst/>
                  <a:uLnTx/>
                  <a:uFillTx/>
                  <a:latin typeface="Calibri"/>
                  <a:ea typeface="Malgun Gothic" panose="020B0503020000020004" pitchFamily="34" charset="-127"/>
                  <a:cs typeface="+mn-cs"/>
                </a:endParaRPr>
              </a:p>
            </p:txBody>
          </p:sp>
          <p:grpSp>
            <p:nvGrpSpPr>
              <p:cNvPr id="20" name="그룹 22"/>
              <p:cNvGrpSpPr/>
              <p:nvPr/>
            </p:nvGrpSpPr>
            <p:grpSpPr>
              <a:xfrm>
                <a:off x="2371352" y="4739611"/>
                <a:ext cx="685805" cy="796014"/>
                <a:chOff x="3962400" y="4029076"/>
                <a:chExt cx="533405" cy="619123"/>
              </a:xfrm>
            </p:grpSpPr>
            <p:sp>
              <p:nvSpPr>
                <p:cNvPr id="21" name="타원 23"/>
                <p:cNvSpPr/>
                <p:nvPr/>
              </p:nvSpPr>
              <p:spPr>
                <a:xfrm>
                  <a:off x="3962400" y="4029076"/>
                  <a:ext cx="4572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800" b="1" i="0" u="none" strike="noStrike" kern="1200" cap="none" spc="0" normalizeH="0" baseline="0" noProof="0">
                    <a:ln>
                      <a:noFill/>
                    </a:ln>
                    <a:solidFill>
                      <a:prstClr val="white"/>
                    </a:solidFill>
                    <a:effectLst/>
                    <a:uLnTx/>
                    <a:uFillTx/>
                    <a:latin typeface="Calibri"/>
                    <a:ea typeface="Malgun Gothic" panose="020B0503020000020004" pitchFamily="34" charset="-127"/>
                    <a:cs typeface="+mn-cs"/>
                  </a:endParaRPr>
                </a:p>
              </p:txBody>
            </p:sp>
            <p:pic>
              <p:nvPicPr>
                <p:cNvPr id="22" name="Picture 15" descr="C:\Users\minkim\Desktop\Bluetooth_LOGO.gif"/>
                <p:cNvPicPr>
                  <a:picLocks noChangeAspect="1" noChangeArrowheads="1"/>
                </p:cNvPicPr>
                <p:nvPr/>
              </p:nvPicPr>
              <p:blipFill>
                <a:blip r:embed="rId4" cstate="print"/>
                <a:srcRect r="78418"/>
                <a:stretch>
                  <a:fillRect/>
                </a:stretch>
              </p:blipFill>
              <p:spPr bwMode="auto">
                <a:xfrm>
                  <a:off x="3962402" y="4038599"/>
                  <a:ext cx="533403" cy="609600"/>
                </a:xfrm>
                <a:prstGeom prst="rect">
                  <a:avLst/>
                </a:prstGeom>
                <a:noFill/>
              </p:spPr>
            </p:pic>
          </p:grpSp>
        </p:grpSp>
        <p:grpSp>
          <p:nvGrpSpPr>
            <p:cNvPr id="11" name="组合 17"/>
            <p:cNvGrpSpPr/>
            <p:nvPr/>
          </p:nvGrpSpPr>
          <p:grpSpPr>
            <a:xfrm>
              <a:off x="2381" y="6653"/>
              <a:ext cx="2492" cy="2262"/>
              <a:chOff x="2171328" y="2977480"/>
              <a:chExt cx="1752600" cy="1676400"/>
            </a:xfrm>
          </p:grpSpPr>
          <p:sp>
            <p:nvSpPr>
              <p:cNvPr id="15" name="타원 19"/>
              <p:cNvSpPr/>
              <p:nvPr/>
            </p:nvSpPr>
            <p:spPr>
              <a:xfrm>
                <a:off x="2171328" y="2977480"/>
                <a:ext cx="1752600" cy="1676400"/>
              </a:xfrm>
              <a:prstGeom prst="ellipse">
                <a:avLst/>
              </a:prstGeom>
              <a:solidFill>
                <a:srgbClr val="C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800" b="1" i="0" u="none" strike="noStrike" kern="1200" cap="none" spc="0" normalizeH="0" baseline="0" noProof="0">
                  <a:ln>
                    <a:noFill/>
                  </a:ln>
                  <a:solidFill>
                    <a:prstClr val="white"/>
                  </a:solidFill>
                  <a:effectLst/>
                  <a:uLnTx/>
                  <a:uFillTx/>
                  <a:latin typeface="Calibri"/>
                  <a:ea typeface="Malgun Gothic" panose="020B0503020000020004" pitchFamily="34" charset="-127"/>
                  <a:cs typeface="+mn-cs"/>
                </a:endParaRPr>
              </a:p>
            </p:txBody>
          </p:sp>
          <p:grpSp>
            <p:nvGrpSpPr>
              <p:cNvPr id="16" name="그룹 27"/>
              <p:cNvGrpSpPr/>
              <p:nvPr/>
            </p:nvGrpSpPr>
            <p:grpSpPr>
              <a:xfrm>
                <a:off x="2704728" y="3434680"/>
                <a:ext cx="762000" cy="762000"/>
                <a:chOff x="762000" y="3886200"/>
                <a:chExt cx="609600" cy="609600"/>
              </a:xfrm>
            </p:grpSpPr>
            <p:sp>
              <p:nvSpPr>
                <p:cNvPr id="17" name="타원 28"/>
                <p:cNvSpPr/>
                <p:nvPr/>
              </p:nvSpPr>
              <p:spPr>
                <a:xfrm>
                  <a:off x="781050" y="3914775"/>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800" b="1" i="0" u="none" strike="noStrike" kern="1200" cap="none" spc="0" normalizeH="0" baseline="0" noProof="0">
                    <a:ln>
                      <a:noFill/>
                    </a:ln>
                    <a:solidFill>
                      <a:prstClr val="white"/>
                    </a:solidFill>
                    <a:effectLst/>
                    <a:uLnTx/>
                    <a:uFillTx/>
                    <a:latin typeface="Calibri"/>
                    <a:ea typeface="Malgun Gothic" panose="020B0503020000020004" pitchFamily="34" charset="-127"/>
                    <a:cs typeface="+mn-cs"/>
                  </a:endParaRPr>
                </a:p>
              </p:txBody>
            </p:sp>
            <p:pic>
              <p:nvPicPr>
                <p:cNvPr id="18" name="Picture 13" descr="C:\Users\minkim\Desktop\zigbeelogo.jpg"/>
                <p:cNvPicPr>
                  <a:picLocks noChangeAspect="1" noChangeArrowheads="1"/>
                </p:cNvPicPr>
                <p:nvPr/>
              </p:nvPicPr>
              <p:blipFill>
                <a:blip r:embed="rId5" cstate="print">
                  <a:clrChange>
                    <a:clrFrom>
                      <a:srgbClr val="FFFFFF"/>
                    </a:clrFrom>
                    <a:clrTo>
                      <a:srgbClr val="FFFFFF">
                        <a:alpha val="0"/>
                      </a:srgbClr>
                    </a:clrTo>
                  </a:clrChange>
                </a:blip>
                <a:srcRect b="28625"/>
                <a:stretch>
                  <a:fillRect/>
                </a:stretch>
              </p:blipFill>
              <p:spPr bwMode="auto">
                <a:xfrm>
                  <a:off x="762000" y="3886200"/>
                  <a:ext cx="609600" cy="609600"/>
                </a:xfrm>
                <a:prstGeom prst="rect">
                  <a:avLst/>
                </a:prstGeom>
                <a:noFill/>
              </p:spPr>
            </p:pic>
          </p:grpSp>
        </p:grpSp>
        <p:grpSp>
          <p:nvGrpSpPr>
            <p:cNvPr id="12" name="组合 18"/>
            <p:cNvGrpSpPr/>
            <p:nvPr/>
          </p:nvGrpSpPr>
          <p:grpSpPr>
            <a:xfrm>
              <a:off x="903" y="4610"/>
              <a:ext cx="3359" cy="3188"/>
              <a:chOff x="202536" y="2901404"/>
              <a:chExt cx="2362200" cy="2362200"/>
            </a:xfrm>
          </p:grpSpPr>
          <p:sp>
            <p:nvSpPr>
              <p:cNvPr id="13" name="타원 20"/>
              <p:cNvSpPr/>
              <p:nvPr/>
            </p:nvSpPr>
            <p:spPr>
              <a:xfrm>
                <a:off x="202536" y="2901404"/>
                <a:ext cx="2362200" cy="2362200"/>
              </a:xfrm>
              <a:prstGeom prst="ellipse">
                <a:avLst/>
              </a:prstGeom>
              <a:solidFill>
                <a:schemeClr val="tx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800" b="1" i="0" u="none" strike="noStrike" kern="1200" cap="none" spc="0" normalizeH="0" baseline="0" noProof="0">
                  <a:ln>
                    <a:noFill/>
                  </a:ln>
                  <a:solidFill>
                    <a:prstClr val="white"/>
                  </a:solidFill>
                  <a:effectLst/>
                  <a:uLnTx/>
                  <a:uFillTx/>
                  <a:latin typeface="Calibri"/>
                  <a:ea typeface="Malgun Gothic" panose="020B0503020000020004" pitchFamily="34" charset="-127"/>
                  <a:cs typeface="+mn-cs"/>
                </a:endParaRPr>
              </a:p>
            </p:txBody>
          </p:sp>
          <p:pic>
            <p:nvPicPr>
              <p:cNvPr id="14" name="Picture 6" descr="https://upload.wikimedia.org/wikipedia/commons/thumb/3/32/Wi-Fi_Logo.svg/2000px-Wi-Fi_Logo.svg.png"/>
              <p:cNvPicPr>
                <a:picLocks noChangeAspect="1" noChangeArrowheads="1"/>
              </p:cNvPicPr>
              <p:nvPr/>
            </p:nvPicPr>
            <p:blipFill>
              <a:blip r:embed="rId6" cstate="print"/>
              <a:srcRect/>
              <a:stretch>
                <a:fillRect/>
              </a:stretch>
            </p:blipFill>
            <p:spPr bwMode="auto">
              <a:xfrm>
                <a:off x="952128" y="3739480"/>
                <a:ext cx="1003380" cy="643668"/>
              </a:xfrm>
              <a:prstGeom prst="rect">
                <a:avLst/>
              </a:prstGeom>
              <a:noFill/>
            </p:spPr>
          </p:pic>
        </p:grpSp>
      </p:grpSp>
      <p:grpSp>
        <p:nvGrpSpPr>
          <p:cNvPr id="4" name="组 3"/>
          <p:cNvGrpSpPr/>
          <p:nvPr/>
        </p:nvGrpSpPr>
        <p:grpSpPr>
          <a:xfrm>
            <a:off x="254967" y="2252761"/>
            <a:ext cx="9505222" cy="3661813"/>
            <a:chOff x="254967" y="2252761"/>
            <a:chExt cx="9505222" cy="3661813"/>
          </a:xfrm>
        </p:grpSpPr>
        <p:pic>
          <p:nvPicPr>
            <p:cNvPr id="24" name="图片 23"/>
            <p:cNvPicPr>
              <a:picLocks noChangeAspect="1"/>
            </p:cNvPicPr>
            <p:nvPr/>
          </p:nvPicPr>
          <p:blipFill>
            <a:blip r:embed="rId7"/>
            <a:stretch>
              <a:fillRect/>
            </a:stretch>
          </p:blipFill>
          <p:spPr>
            <a:xfrm>
              <a:off x="919644" y="4424973"/>
              <a:ext cx="5908195" cy="1489601"/>
            </a:xfrm>
            <a:prstGeom prst="rect">
              <a:avLst/>
            </a:prstGeom>
          </p:spPr>
        </p:pic>
        <p:pic>
          <p:nvPicPr>
            <p:cNvPr id="29" name="图片 28" descr="截屏2021-09-24上午10.09.01"/>
            <p:cNvPicPr>
              <a:picLocks noChangeAspect="1"/>
            </p:cNvPicPr>
            <p:nvPr/>
          </p:nvPicPr>
          <p:blipFill rotWithShape="1">
            <a:blip r:embed="rId8"/>
            <a:srcRect l="5036" t="27384" r="53855" b="39149"/>
            <a:stretch/>
          </p:blipFill>
          <p:spPr>
            <a:xfrm>
              <a:off x="319788" y="2986477"/>
              <a:ext cx="4984597" cy="1162988"/>
            </a:xfrm>
            <a:prstGeom prst="rect">
              <a:avLst/>
            </a:prstGeom>
          </p:spPr>
        </p:pic>
        <p:sp>
          <p:nvSpPr>
            <p:cNvPr id="30" name="矩形 29"/>
            <p:cNvSpPr/>
            <p:nvPr/>
          </p:nvSpPr>
          <p:spPr>
            <a:xfrm>
              <a:off x="726348" y="2252761"/>
              <a:ext cx="4171527" cy="707886"/>
            </a:xfrm>
            <a:prstGeom prst="rect">
              <a:avLst/>
            </a:prstGeom>
          </p:spPr>
          <p:txBody>
            <a:bodyPr wrap="none">
              <a:spAutoFit/>
            </a:bodyPr>
            <a:lstStyle/>
            <a:p>
              <a:r>
                <a:rPr lang="en-US" altLang="zh-CN" sz="2000" b="1" dirty="0">
                  <a:solidFill>
                    <a:srgbClr val="929000"/>
                  </a:solidFill>
                  <a:latin typeface="Times New Roman" charset="0"/>
                  <a:ea typeface="Times New Roman" charset="0"/>
                  <a:cs typeface="Times New Roman" charset="0"/>
                </a:rPr>
                <a:t>10</a:t>
              </a:r>
              <a:r>
                <a:rPr lang="zh-CN" altLang="en-US" sz="1600" b="1" dirty="0" smtClean="0">
                  <a:solidFill>
                    <a:srgbClr val="929000"/>
                  </a:solidFill>
                </a:rPr>
                <a:t> </a:t>
              </a:r>
              <a:r>
                <a:rPr lang="en-US" altLang="zh-CN" sz="2000" b="1" dirty="0">
                  <a:solidFill>
                    <a:srgbClr val="929000"/>
                  </a:solidFill>
                  <a:latin typeface="Times New Roman" charset="0"/>
                  <a:ea typeface="Times New Roman" charset="0"/>
                  <a:cs typeface="Times New Roman" charset="0"/>
                </a:rPr>
                <a:t>repeated short training </a:t>
              </a:r>
              <a:r>
                <a:rPr lang="en-US" altLang="zh-CN" sz="2000" b="1" dirty="0" smtClean="0">
                  <a:solidFill>
                    <a:srgbClr val="929000"/>
                  </a:solidFill>
                  <a:latin typeface="Times New Roman" charset="0"/>
                  <a:ea typeface="Times New Roman" charset="0"/>
                  <a:cs typeface="Times New Roman" charset="0"/>
                </a:rPr>
                <a:t>sequences</a:t>
              </a:r>
            </a:p>
            <a:p>
              <a:pPr algn="ctr"/>
              <a:r>
                <a:rPr lang="en-US" altLang="zh-CN" sz="2000" b="1" dirty="0" smtClean="0">
                  <a:solidFill>
                    <a:srgbClr val="929000"/>
                  </a:solidFill>
                  <a:latin typeface="Times New Roman" charset="0"/>
                  <a:ea typeface="Times New Roman" charset="0"/>
                  <a:cs typeface="Times New Roman" charset="0"/>
                </a:rPr>
                <a:t> </a:t>
              </a:r>
              <a:r>
                <a:rPr lang="en-US" altLang="zh-CN" sz="2000" b="1" dirty="0">
                  <a:solidFill>
                    <a:srgbClr val="929000"/>
                  </a:solidFill>
                  <a:latin typeface="Times New Roman" charset="0"/>
                  <a:ea typeface="Times New Roman" charset="0"/>
                  <a:cs typeface="Times New Roman" charset="0"/>
                </a:rPr>
                <a:t>(8us)</a:t>
              </a:r>
              <a:endParaRPr lang="zh-CN" altLang="en-US" sz="2000" b="1" dirty="0">
                <a:solidFill>
                  <a:srgbClr val="929000"/>
                </a:solidFill>
                <a:latin typeface="Times New Roman" charset="0"/>
                <a:ea typeface="Times New Roman" charset="0"/>
                <a:cs typeface="Times New Roman" charset="0"/>
              </a:endParaRPr>
            </a:p>
          </p:txBody>
        </p:sp>
        <p:cxnSp>
          <p:nvCxnSpPr>
            <p:cNvPr id="35" name="直线连接符 34"/>
            <p:cNvCxnSpPr/>
            <p:nvPr/>
          </p:nvCxnSpPr>
          <p:spPr>
            <a:xfrm>
              <a:off x="319788" y="2424217"/>
              <a:ext cx="0" cy="3745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线连接符 40"/>
            <p:cNvCxnSpPr/>
            <p:nvPr/>
          </p:nvCxnSpPr>
          <p:spPr>
            <a:xfrm>
              <a:off x="5304434" y="2412642"/>
              <a:ext cx="0" cy="3745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线箭头连接符 36"/>
            <p:cNvCxnSpPr/>
            <p:nvPr/>
          </p:nvCxnSpPr>
          <p:spPr>
            <a:xfrm>
              <a:off x="310687" y="2611479"/>
              <a:ext cx="599856" cy="0"/>
            </a:xfrm>
            <a:prstGeom prst="straightConnector1">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直线连接符 26"/>
            <p:cNvCxnSpPr/>
            <p:nvPr/>
          </p:nvCxnSpPr>
          <p:spPr>
            <a:xfrm flipV="1">
              <a:off x="3118633" y="4118555"/>
              <a:ext cx="2206206" cy="67750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线连接符 27"/>
            <p:cNvCxnSpPr/>
            <p:nvPr/>
          </p:nvCxnSpPr>
          <p:spPr>
            <a:xfrm flipH="1" flipV="1">
              <a:off x="254967" y="3980284"/>
              <a:ext cx="1696993" cy="74904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线箭头连接符 43"/>
            <p:cNvCxnSpPr/>
            <p:nvPr/>
          </p:nvCxnSpPr>
          <p:spPr>
            <a:xfrm flipH="1">
              <a:off x="4704529" y="2599904"/>
              <a:ext cx="599856" cy="0"/>
            </a:xfrm>
            <a:prstGeom prst="straightConnector1">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grpSp>
          <p:nvGrpSpPr>
            <p:cNvPr id="2" name="组 1"/>
            <p:cNvGrpSpPr/>
            <p:nvPr/>
          </p:nvGrpSpPr>
          <p:grpSpPr>
            <a:xfrm>
              <a:off x="5478794" y="2611479"/>
              <a:ext cx="4281395" cy="2033025"/>
              <a:chOff x="5478794" y="2611479"/>
              <a:chExt cx="4281395" cy="2033025"/>
            </a:xfrm>
          </p:grpSpPr>
          <p:sp>
            <p:nvSpPr>
              <p:cNvPr id="38" name="椭圆 37"/>
              <p:cNvSpPr/>
              <p:nvPr/>
            </p:nvSpPr>
            <p:spPr>
              <a:xfrm>
                <a:off x="7720014" y="2611479"/>
                <a:ext cx="2040175" cy="2033025"/>
              </a:xfrm>
              <a:prstGeom prst="ellipse">
                <a:avLst/>
              </a:prstGeom>
              <a:noFill/>
              <a:ln w="76200">
                <a:solidFill>
                  <a:srgbClr val="92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右箭头 38"/>
              <p:cNvSpPr/>
              <p:nvPr/>
            </p:nvSpPr>
            <p:spPr>
              <a:xfrm flipH="1">
                <a:off x="5478794" y="3564609"/>
                <a:ext cx="2130874" cy="415675"/>
              </a:xfrm>
              <a:prstGeom prst="rightArrow">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
        <p:nvSpPr>
          <p:cNvPr id="5" name="幻灯片编号占位符 4"/>
          <p:cNvSpPr>
            <a:spLocks noGrp="1"/>
          </p:cNvSpPr>
          <p:nvPr>
            <p:ph type="sldNum" sz="quarter" idx="12"/>
          </p:nvPr>
        </p:nvSpPr>
        <p:spPr/>
        <p:txBody>
          <a:bodyPr/>
          <a:lstStyle/>
          <a:p>
            <a:fld id="{2B9244DF-72D3-7C44-B463-11A8A92F15A7}" type="slidenum">
              <a:rPr kumimoji="1" lang="zh-CN" altLang="en-US" smtClean="0"/>
              <a:t>31</a:t>
            </a:fld>
            <a:endParaRPr kumimoji="1" lang="zh-CN" altLang="en-US"/>
          </a:p>
        </p:txBody>
      </p:sp>
    </p:spTree>
    <p:extLst>
      <p:ext uri="{BB962C8B-B14F-4D97-AF65-F5344CB8AC3E}">
        <p14:creationId xmlns:p14="http://schemas.microsoft.com/office/powerpoint/2010/main" val="3678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11406324"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How to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Bridge </a:t>
            </a:r>
            <a:r>
              <a:rPr lang="en-US" altLang="zh-CN" sz="4400" b="1" dirty="0">
                <a:solidFill>
                  <a:schemeClr val="bg1"/>
                </a:solidFill>
                <a:latin typeface="Segoe UI" panose="020B0502040204020203" pitchFamily="34" charset="0"/>
                <a:ea typeface="Sathu" charset="-34"/>
                <a:cs typeface="Segoe UI" panose="020B0502040204020203" pitchFamily="34" charset="0"/>
              </a:rPr>
              <a:t>the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Gap </a:t>
            </a:r>
            <a:r>
              <a:rPr lang="en-US" altLang="zh-CN" sz="4400" b="1" dirty="0">
                <a:solidFill>
                  <a:schemeClr val="bg1"/>
                </a:solidFill>
                <a:latin typeface="Segoe UI" panose="020B0502040204020203" pitchFamily="34" charset="0"/>
                <a:ea typeface="Sathu" charset="-34"/>
                <a:cs typeface="Segoe UI" panose="020B0502040204020203" pitchFamily="34" charset="0"/>
              </a:rPr>
              <a:t>of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Frame Length?</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27255" y="877786"/>
            <a:ext cx="12133419" cy="1200329"/>
          </a:xfrm>
          <a:prstGeom prst="rect">
            <a:avLst/>
          </a:prstGeom>
        </p:spPr>
        <p:txBody>
          <a:bodyPr wrap="square">
            <a:spAutoFit/>
          </a:bodyPr>
          <a:lstStyle/>
          <a:p>
            <a:pPr marL="342900" indent="-342900">
              <a:buFont typeface="Wingdings" charset="2"/>
              <a:buChar char="l"/>
            </a:pPr>
            <a:r>
              <a:rPr lang="en-US" altLang="zh-CN" sz="2400" b="1" dirty="0" smtClean="0">
                <a:solidFill>
                  <a:schemeClr val="tx1">
                    <a:lumMod val="75000"/>
                    <a:lumOff val="25000"/>
                  </a:schemeClr>
                </a:solidFill>
                <a:latin typeface="Times New Roman" charset="0"/>
                <a:ea typeface="Times New Roman" charset="0"/>
                <a:cs typeface="Times New Roman" charset="0"/>
              </a:rPr>
              <a:t>Leverage </a:t>
            </a:r>
            <a:r>
              <a:rPr lang="en-US" altLang="zh-CN" sz="2400" b="1" dirty="0">
                <a:solidFill>
                  <a:srgbClr val="C00000"/>
                </a:solidFill>
                <a:latin typeface="Times New Roman" charset="0"/>
                <a:ea typeface="Times New Roman" charset="0"/>
                <a:cs typeface="Times New Roman" charset="0"/>
              </a:rPr>
              <a:t>WiFi frame aggregation technology</a:t>
            </a:r>
            <a:r>
              <a:rPr lang="en-US" altLang="zh-CN" sz="2400" b="1" dirty="0">
                <a:solidFill>
                  <a:schemeClr val="tx1">
                    <a:lumMod val="75000"/>
                    <a:lumOff val="25000"/>
                  </a:schemeClr>
                </a:solidFill>
                <a:latin typeface="Times New Roman" charset="0"/>
                <a:ea typeface="Times New Roman" charset="0"/>
                <a:cs typeface="Times New Roman" charset="0"/>
              </a:rPr>
              <a:t> (i.e., </a:t>
            </a:r>
            <a:r>
              <a:rPr lang="en-US" altLang="zh-CN" sz="2400" b="1" dirty="0" smtClean="0">
                <a:solidFill>
                  <a:schemeClr val="tx1">
                    <a:lumMod val="75000"/>
                    <a:lumOff val="25000"/>
                  </a:schemeClr>
                </a:solidFill>
                <a:latin typeface="Times New Roman" charset="0"/>
                <a:ea typeface="Times New Roman" charset="0"/>
                <a:cs typeface="Times New Roman" charset="0"/>
              </a:rPr>
              <a:t>MAC Protocol </a:t>
            </a:r>
            <a:r>
              <a:rPr lang="en-US" altLang="zh-CN" sz="2400" b="1" dirty="0">
                <a:solidFill>
                  <a:schemeClr val="tx1">
                    <a:lumMod val="75000"/>
                    <a:lumOff val="25000"/>
                  </a:schemeClr>
                </a:solidFill>
                <a:latin typeface="Times New Roman" charset="0"/>
                <a:ea typeface="Times New Roman" charset="0"/>
                <a:cs typeface="Times New Roman" charset="0"/>
              </a:rPr>
              <a:t>Data Unit Aggregation, </a:t>
            </a:r>
            <a:r>
              <a:rPr lang="en-US" altLang="zh-CN" sz="2400" b="1" dirty="0" smtClean="0">
                <a:solidFill>
                  <a:schemeClr val="tx1">
                    <a:lumMod val="75000"/>
                    <a:lumOff val="25000"/>
                  </a:schemeClr>
                </a:solidFill>
                <a:latin typeface="Times New Roman" charset="0"/>
                <a:ea typeface="Times New Roman" charset="0"/>
                <a:cs typeface="Times New Roman" charset="0"/>
              </a:rPr>
              <a:t>A-MPDU) to accommodate LoRa </a:t>
            </a:r>
            <a:r>
              <a:rPr lang="en-US" altLang="zh-CN" sz="2400" b="1" dirty="0">
                <a:solidFill>
                  <a:schemeClr val="tx1">
                    <a:lumMod val="75000"/>
                    <a:lumOff val="25000"/>
                  </a:schemeClr>
                </a:solidFill>
                <a:latin typeface="Times New Roman" charset="0"/>
                <a:ea typeface="Times New Roman" charset="0"/>
                <a:cs typeface="Times New Roman" charset="0"/>
              </a:rPr>
              <a:t>symbol </a:t>
            </a:r>
            <a:r>
              <a:rPr lang="en-US" altLang="zh-CN" sz="2400" b="1" dirty="0" smtClean="0">
                <a:solidFill>
                  <a:schemeClr val="tx1">
                    <a:lumMod val="75000"/>
                    <a:lumOff val="25000"/>
                  </a:schemeClr>
                </a:solidFill>
                <a:latin typeface="Times New Roman" charset="0"/>
                <a:ea typeface="Times New Roman" charset="0"/>
                <a:cs typeface="Times New Roman" charset="0"/>
              </a:rPr>
              <a:t>modulation</a:t>
            </a:r>
            <a:endParaRPr lang="en-US" altLang="zh-CN" sz="2400" b="1" dirty="0">
              <a:solidFill>
                <a:schemeClr val="tx1">
                  <a:lumMod val="75000"/>
                  <a:lumOff val="25000"/>
                </a:schemeClr>
              </a:solidFill>
              <a:latin typeface="Times New Roman" charset="0"/>
              <a:ea typeface="Times New Roman" charset="0"/>
              <a:cs typeface="Times New Roman" charset="0"/>
            </a:endParaRPr>
          </a:p>
          <a:p>
            <a:pPr marL="342900" indent="-342900">
              <a:buFont typeface="Wingdings" charset="2"/>
              <a:buChar char="l"/>
            </a:pPr>
            <a:endParaRPr lang="en-US" altLang="zh-CN" sz="2400" b="1" dirty="0">
              <a:solidFill>
                <a:schemeClr val="tx1">
                  <a:lumMod val="75000"/>
                  <a:lumOff val="25000"/>
                </a:schemeClr>
              </a:solidFill>
              <a:latin typeface="Times New Roman" charset="0"/>
              <a:ea typeface="Times New Roman" charset="0"/>
              <a:cs typeface="Times New Roman" charset="0"/>
            </a:endParaRPr>
          </a:p>
        </p:txBody>
      </p:sp>
      <p:grpSp>
        <p:nvGrpSpPr>
          <p:cNvPr id="5" name="组 4"/>
          <p:cNvGrpSpPr/>
          <p:nvPr/>
        </p:nvGrpSpPr>
        <p:grpSpPr>
          <a:xfrm>
            <a:off x="3853699" y="1678667"/>
            <a:ext cx="4884033" cy="1417043"/>
            <a:chOff x="3853699" y="1678667"/>
            <a:chExt cx="4884033" cy="1417043"/>
          </a:xfrm>
        </p:grpSpPr>
        <p:sp>
          <p:nvSpPr>
            <p:cNvPr id="9" name="矩形 8"/>
            <p:cNvSpPr/>
            <p:nvPr/>
          </p:nvSpPr>
          <p:spPr>
            <a:xfrm>
              <a:off x="3853699" y="1678667"/>
              <a:ext cx="1981825" cy="369332"/>
            </a:xfrm>
            <a:prstGeom prst="rect">
              <a:avLst/>
            </a:prstGeom>
          </p:spPr>
          <p:txBody>
            <a:bodyPr wrap="none">
              <a:spAutoFit/>
            </a:bodyPr>
            <a:lstStyle/>
            <a:p>
              <a:r>
                <a:rPr lang="en-US" altLang="zh-CN" dirty="0" smtClean="0">
                  <a:solidFill>
                    <a:srgbClr val="C00000"/>
                  </a:solidFill>
                  <a:latin typeface="Times New Roman" charset="0"/>
                  <a:ea typeface="Times New Roman" charset="0"/>
                  <a:cs typeface="Times New Roman" charset="0"/>
                </a:rPr>
                <a:t>Inter-frame </a:t>
              </a:r>
              <a:r>
                <a:rPr lang="en-US" altLang="zh-CN" dirty="0">
                  <a:solidFill>
                    <a:srgbClr val="C00000"/>
                  </a:solidFill>
                  <a:latin typeface="Times New Roman" charset="0"/>
                  <a:ea typeface="Times New Roman" charset="0"/>
                  <a:cs typeface="Times New Roman" charset="0"/>
                </a:rPr>
                <a:t>spacing</a:t>
              </a:r>
              <a:endParaRPr lang="en-US" altLang="zh-CN" dirty="0">
                <a:solidFill>
                  <a:srgbClr val="C00000"/>
                </a:solidFill>
                <a:effectLst/>
                <a:latin typeface="Times New Roman" charset="0"/>
                <a:ea typeface="Times New Roman" charset="0"/>
                <a:cs typeface="Times New Roman" charset="0"/>
              </a:endParaRPr>
            </a:p>
          </p:txBody>
        </p:sp>
        <p:cxnSp>
          <p:nvCxnSpPr>
            <p:cNvPr id="10" name="直线连接符 9"/>
            <p:cNvCxnSpPr/>
            <p:nvPr/>
          </p:nvCxnSpPr>
          <p:spPr>
            <a:xfrm>
              <a:off x="4612640"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a:off x="4933482"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a:off x="5567297"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p:nvCxnSpPr>
          <p:spPr>
            <a:xfrm>
              <a:off x="5888139"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p:nvCxnSpPr>
          <p:spPr>
            <a:xfrm>
              <a:off x="7462233"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a:off x="7783075"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8416890"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p:nvCxnSpPr>
          <p:spPr>
            <a:xfrm>
              <a:off x="8737732" y="2012110"/>
              <a:ext cx="0" cy="1083600"/>
            </a:xfrm>
            <a:prstGeom prst="line">
              <a:avLst/>
            </a:prstGeom>
            <a:ln w="317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8793643" y="5290458"/>
            <a:ext cx="3443250" cy="369332"/>
          </a:xfrm>
          <a:prstGeom prst="rect">
            <a:avLst/>
          </a:prstGeom>
        </p:spPr>
        <p:txBody>
          <a:bodyPr wrap="none">
            <a:spAutoFit/>
          </a:bodyPr>
          <a:lstStyle/>
          <a:p>
            <a:r>
              <a:rPr lang="en-US" altLang="zh-CN" b="1" dirty="0" smtClean="0">
                <a:solidFill>
                  <a:srgbClr val="C00000"/>
                </a:solidFill>
                <a:latin typeface="Times New Roman" charset="0"/>
                <a:ea typeface="Times New Roman" charset="0"/>
                <a:cs typeface="Times New Roman" charset="0"/>
              </a:rPr>
              <a:t>Maximum length of WiFi = 72ms</a:t>
            </a:r>
            <a:endParaRPr lang="en-US" altLang="zh-CN" b="1" dirty="0">
              <a:solidFill>
                <a:srgbClr val="C00000"/>
              </a:solidFill>
              <a:effectLst/>
              <a:latin typeface="Times New Roman" charset="0"/>
              <a:ea typeface="Times New Roman" charset="0"/>
              <a:cs typeface="Times New Roman" charset="0"/>
            </a:endParaRPr>
          </a:p>
        </p:txBody>
      </p:sp>
      <p:grpSp>
        <p:nvGrpSpPr>
          <p:cNvPr id="18" name="组 17"/>
          <p:cNvGrpSpPr/>
          <p:nvPr/>
        </p:nvGrpSpPr>
        <p:grpSpPr>
          <a:xfrm>
            <a:off x="832675" y="2122482"/>
            <a:ext cx="8552105" cy="1870586"/>
            <a:chOff x="832675" y="2122482"/>
            <a:chExt cx="8552105" cy="1870586"/>
          </a:xfrm>
        </p:grpSpPr>
        <p:pic>
          <p:nvPicPr>
            <p:cNvPr id="8" name="图片 7"/>
            <p:cNvPicPr>
              <a:picLocks noChangeAspect="1"/>
            </p:cNvPicPr>
            <p:nvPr/>
          </p:nvPicPr>
          <p:blipFill>
            <a:blip r:embed="rId3"/>
            <a:stretch>
              <a:fillRect/>
            </a:stretch>
          </p:blipFill>
          <p:spPr>
            <a:xfrm>
              <a:off x="3971084" y="2122482"/>
              <a:ext cx="5413696" cy="1870586"/>
            </a:xfrm>
            <a:prstGeom prst="rect">
              <a:avLst/>
            </a:prstGeom>
          </p:spPr>
        </p:pic>
        <p:grpSp>
          <p:nvGrpSpPr>
            <p:cNvPr id="6" name="组 5"/>
            <p:cNvGrpSpPr/>
            <p:nvPr/>
          </p:nvGrpSpPr>
          <p:grpSpPr>
            <a:xfrm>
              <a:off x="832675" y="2790622"/>
              <a:ext cx="2993401" cy="400110"/>
              <a:chOff x="832675" y="2790622"/>
              <a:chExt cx="2993401" cy="400110"/>
            </a:xfrm>
          </p:grpSpPr>
          <p:sp>
            <p:nvSpPr>
              <p:cNvPr id="2" name="矩形 1"/>
              <p:cNvSpPr/>
              <p:nvPr/>
            </p:nvSpPr>
            <p:spPr>
              <a:xfrm>
                <a:off x="832675" y="2790622"/>
                <a:ext cx="2185214" cy="400110"/>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Wingdings" charset="2"/>
                  <a:buNone/>
                  <a:tabLst/>
                  <a:defRPr/>
                </a:pPr>
                <a:r>
                  <a:rPr lang="en-US" altLang="zh-CN" sz="2000" b="1" dirty="0" smtClean="0">
                    <a:solidFill>
                      <a:schemeClr val="tx1">
                        <a:lumMod val="75000"/>
                        <a:lumOff val="25000"/>
                      </a:schemeClr>
                    </a:solidFill>
                    <a:latin typeface="Times New Roman" charset="0"/>
                    <a:ea typeface="Times New Roman" charset="0"/>
                    <a:cs typeface="Times New Roman" charset="0"/>
                  </a:rPr>
                  <a:t>Frame length gap </a:t>
                </a:r>
              </a:p>
            </p:txBody>
          </p:sp>
          <p:sp>
            <p:nvSpPr>
              <p:cNvPr id="4" name="右箭头 3"/>
              <p:cNvSpPr/>
              <p:nvPr/>
            </p:nvSpPr>
            <p:spPr>
              <a:xfrm>
                <a:off x="2915559" y="2867875"/>
                <a:ext cx="910517" cy="305088"/>
              </a:xfrm>
              <a:prstGeom prst="rightArrow">
                <a:avLst>
                  <a:gd name="adj1" fmla="val 50000"/>
                  <a:gd name="adj2" fmla="val 7516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pic>
        <p:nvPicPr>
          <p:cNvPr id="19" name="图片 18"/>
          <p:cNvPicPr>
            <a:picLocks noChangeAspect="1"/>
          </p:cNvPicPr>
          <p:nvPr/>
        </p:nvPicPr>
        <p:blipFill>
          <a:blip r:embed="rId4"/>
          <a:stretch>
            <a:fillRect/>
          </a:stretch>
        </p:blipFill>
        <p:spPr>
          <a:xfrm>
            <a:off x="1189575" y="4393100"/>
            <a:ext cx="7604068" cy="2147377"/>
          </a:xfrm>
          <a:prstGeom prst="rect">
            <a:avLst/>
          </a:prstGeom>
        </p:spPr>
      </p:pic>
      <p:sp>
        <p:nvSpPr>
          <p:cNvPr id="27" name="右箭头 26"/>
          <p:cNvSpPr/>
          <p:nvPr/>
        </p:nvSpPr>
        <p:spPr>
          <a:xfrm rot="5400000">
            <a:off x="6273417" y="4337112"/>
            <a:ext cx="691645" cy="305088"/>
          </a:xfrm>
          <a:prstGeom prst="rightArrow">
            <a:avLst>
              <a:gd name="adj1" fmla="val 50000"/>
              <a:gd name="adj2" fmla="val 7516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p:cNvSpPr/>
          <p:nvPr/>
        </p:nvSpPr>
        <p:spPr>
          <a:xfrm>
            <a:off x="6869040" y="4230034"/>
            <a:ext cx="1433406" cy="461665"/>
          </a:xfrm>
          <a:prstGeom prst="rect">
            <a:avLst/>
          </a:prstGeom>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 typeface="Wingdings" charset="2"/>
              <a:buNone/>
              <a:tabLst/>
              <a:defRPr/>
            </a:pPr>
            <a:r>
              <a:rPr lang="en-US" altLang="zh-CN" sz="2400" b="1" dirty="0" smtClean="0">
                <a:solidFill>
                  <a:srgbClr val="C00000"/>
                </a:solidFill>
                <a:latin typeface="Times New Roman" charset="0"/>
                <a:ea typeface="Times New Roman" charset="0"/>
                <a:cs typeface="Times New Roman" charset="0"/>
              </a:rPr>
              <a:t>A-MPDU</a:t>
            </a:r>
          </a:p>
        </p:txBody>
      </p:sp>
      <p:sp>
        <p:nvSpPr>
          <p:cNvPr id="23" name="幻灯片编号占位符 22"/>
          <p:cNvSpPr>
            <a:spLocks noGrp="1"/>
          </p:cNvSpPr>
          <p:nvPr>
            <p:ph type="sldNum" sz="quarter" idx="12"/>
          </p:nvPr>
        </p:nvSpPr>
        <p:spPr/>
        <p:txBody>
          <a:bodyPr/>
          <a:lstStyle/>
          <a:p>
            <a:fld id="{2B9244DF-72D3-7C44-B463-11A8A92F15A7}" type="slidenum">
              <a:rPr kumimoji="1" lang="zh-CN" altLang="en-US" smtClean="0"/>
              <a:t>32</a:t>
            </a:fld>
            <a:endParaRPr kumimoji="1" lang="zh-CN" altLang="en-US"/>
          </a:p>
        </p:txBody>
      </p:sp>
    </p:spTree>
    <p:extLst>
      <p:ext uri="{BB962C8B-B14F-4D97-AF65-F5344CB8AC3E}">
        <p14:creationId xmlns:p14="http://schemas.microsoft.com/office/powerpoint/2010/main" val="104961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nodeType="with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blinds(horizontal)">
                                      <p:cBhvr>
                                        <p:cTn id="2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11747250" cy="769441"/>
          </a:xfrm>
          <a:prstGeom prst="rect">
            <a:avLst/>
          </a:prstGeom>
          <a:noFill/>
        </p:spPr>
        <p:txBody>
          <a:bodyPr wrap="square" rtlCol="0">
            <a:spAutoFit/>
          </a:bodyPr>
          <a:lstStyle/>
          <a:p>
            <a:r>
              <a:rPr lang="en-US" altLang="zh-CN" sz="4400" b="1" dirty="0">
                <a:solidFill>
                  <a:schemeClr val="bg1"/>
                </a:solidFill>
                <a:latin typeface="Segoe UI" panose="020B0502040204020203" pitchFamily="34" charset="0"/>
                <a:ea typeface="Sathu" charset="-34"/>
                <a:cs typeface="Segoe UI" panose="020B0502040204020203" pitchFamily="34" charset="0"/>
              </a:rPr>
              <a:t>How to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Transform </a:t>
            </a:r>
            <a:r>
              <a:rPr lang="en-US" altLang="zh-CN" sz="4400" b="1" dirty="0">
                <a:solidFill>
                  <a:schemeClr val="bg1"/>
                </a:solidFill>
                <a:latin typeface="Segoe UI" panose="020B0502040204020203" pitchFamily="34" charset="0"/>
                <a:ea typeface="Sathu" charset="-34"/>
                <a:cs typeface="Segoe UI" panose="020B0502040204020203" pitchFamily="34" charset="0"/>
              </a:rPr>
              <a:t>WiFi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Carrier </a:t>
            </a:r>
            <a:r>
              <a:rPr lang="en-US" altLang="zh-CN" sz="4400" b="1" dirty="0">
                <a:solidFill>
                  <a:schemeClr val="bg1"/>
                </a:solidFill>
                <a:latin typeface="Segoe UI" panose="020B0502040204020203" pitchFamily="34" charset="0"/>
                <a:ea typeface="Sathu" charset="-34"/>
                <a:cs typeface="Segoe UI" panose="020B0502040204020203" pitchFamily="34" charset="0"/>
              </a:rPr>
              <a:t>into </a:t>
            </a:r>
            <a:r>
              <a:rPr lang="en-US" altLang="zh-CN" sz="4400" b="1" dirty="0" smtClean="0">
                <a:solidFill>
                  <a:schemeClr val="bg1"/>
                </a:solidFill>
                <a:latin typeface="Segoe UI" panose="020B0502040204020203" pitchFamily="34" charset="0"/>
                <a:ea typeface="Sathu" charset="-34"/>
                <a:cs typeface="Segoe UI" panose="020B0502040204020203" pitchFamily="34" charset="0"/>
              </a:rPr>
              <a:t>Sine Signal</a:t>
            </a:r>
            <a:r>
              <a:rPr lang="zh-CN" altLang="en-US" sz="4400" b="1" dirty="0" smtClean="0">
                <a:solidFill>
                  <a:schemeClr val="bg1"/>
                </a:solidFill>
                <a:latin typeface="Segoe UI" panose="020B0502040204020203" pitchFamily="34" charset="0"/>
                <a:ea typeface="Sathu" charset="-34"/>
                <a:cs typeface="Segoe UI" panose="020B0502040204020203" pitchFamily="34" charset="0"/>
              </a:rPr>
              <a:t>？</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a:stretch>
            <a:fillRect/>
          </a:stretch>
        </p:blipFill>
        <p:spPr>
          <a:xfrm>
            <a:off x="5698916" y="2196892"/>
            <a:ext cx="5763958" cy="1269290"/>
          </a:xfrm>
          <a:prstGeom prst="rect">
            <a:avLst/>
          </a:prstGeom>
        </p:spPr>
      </p:pic>
      <p:sp>
        <p:nvSpPr>
          <p:cNvPr id="6" name="椭圆 5"/>
          <p:cNvSpPr/>
          <p:nvPr/>
        </p:nvSpPr>
        <p:spPr>
          <a:xfrm>
            <a:off x="5677165"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p:cNvSpPr/>
          <p:nvPr/>
        </p:nvSpPr>
        <p:spPr>
          <a:xfrm>
            <a:off x="5833151" y="2440429"/>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p:cNvSpPr/>
          <p:nvPr/>
        </p:nvSpPr>
        <p:spPr>
          <a:xfrm>
            <a:off x="5959151"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p:cNvSpPr/>
          <p:nvPr/>
        </p:nvSpPr>
        <p:spPr>
          <a:xfrm>
            <a:off x="6267126"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p:cNvSpPr/>
          <p:nvPr/>
        </p:nvSpPr>
        <p:spPr>
          <a:xfrm>
            <a:off x="6141126" y="309238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p:cNvSpPr/>
          <p:nvPr/>
        </p:nvSpPr>
        <p:spPr>
          <a:xfrm>
            <a:off x="6538001"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p:cNvSpPr/>
          <p:nvPr/>
        </p:nvSpPr>
        <p:spPr>
          <a:xfrm>
            <a:off x="6412001" y="2195380"/>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p:cNvSpPr/>
          <p:nvPr/>
        </p:nvSpPr>
        <p:spPr>
          <a:xfrm>
            <a:off x="6664001" y="3344998"/>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p:cNvSpPr/>
          <p:nvPr/>
        </p:nvSpPr>
        <p:spPr>
          <a:xfrm>
            <a:off x="6946576" y="219207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p:cNvSpPr/>
          <p:nvPr/>
        </p:nvSpPr>
        <p:spPr>
          <a:xfrm>
            <a:off x="6790001"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p:cNvSpPr/>
          <p:nvPr/>
        </p:nvSpPr>
        <p:spPr>
          <a:xfrm>
            <a:off x="7073518"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椭圆 22"/>
          <p:cNvSpPr/>
          <p:nvPr/>
        </p:nvSpPr>
        <p:spPr>
          <a:xfrm>
            <a:off x="7241793" y="3344998"/>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椭圆 23"/>
          <p:cNvSpPr/>
          <p:nvPr/>
        </p:nvSpPr>
        <p:spPr>
          <a:xfrm>
            <a:off x="7391018"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24"/>
          <p:cNvSpPr/>
          <p:nvPr/>
        </p:nvSpPr>
        <p:spPr>
          <a:xfrm>
            <a:off x="7540243" y="2440429"/>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椭圆 25"/>
          <p:cNvSpPr/>
          <p:nvPr/>
        </p:nvSpPr>
        <p:spPr>
          <a:xfrm>
            <a:off x="7666243"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椭圆 26"/>
          <p:cNvSpPr/>
          <p:nvPr/>
        </p:nvSpPr>
        <p:spPr>
          <a:xfrm>
            <a:off x="7821818" y="309238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椭圆 27"/>
          <p:cNvSpPr/>
          <p:nvPr/>
        </p:nvSpPr>
        <p:spPr>
          <a:xfrm>
            <a:off x="7974218"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椭圆 28"/>
          <p:cNvSpPr/>
          <p:nvPr/>
        </p:nvSpPr>
        <p:spPr>
          <a:xfrm>
            <a:off x="8126618" y="309238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椭圆 29"/>
          <p:cNvSpPr/>
          <p:nvPr/>
        </p:nvSpPr>
        <p:spPr>
          <a:xfrm>
            <a:off x="8252618"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椭圆 30"/>
          <p:cNvSpPr/>
          <p:nvPr/>
        </p:nvSpPr>
        <p:spPr>
          <a:xfrm>
            <a:off x="8417718" y="2440429"/>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椭圆 31"/>
          <p:cNvSpPr/>
          <p:nvPr/>
        </p:nvSpPr>
        <p:spPr>
          <a:xfrm>
            <a:off x="8552646"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 32"/>
          <p:cNvSpPr/>
          <p:nvPr/>
        </p:nvSpPr>
        <p:spPr>
          <a:xfrm>
            <a:off x="8678646" y="33436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椭圆 33"/>
          <p:cNvSpPr/>
          <p:nvPr/>
        </p:nvSpPr>
        <p:spPr>
          <a:xfrm>
            <a:off x="8817846"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椭圆 34"/>
          <p:cNvSpPr/>
          <p:nvPr/>
        </p:nvSpPr>
        <p:spPr>
          <a:xfrm>
            <a:off x="8943846" y="219207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椭圆 35"/>
          <p:cNvSpPr/>
          <p:nvPr/>
        </p:nvSpPr>
        <p:spPr>
          <a:xfrm>
            <a:off x="9072346"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椭圆 36"/>
          <p:cNvSpPr/>
          <p:nvPr/>
        </p:nvSpPr>
        <p:spPr>
          <a:xfrm>
            <a:off x="9226333" y="334018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椭圆 37"/>
          <p:cNvSpPr/>
          <p:nvPr/>
        </p:nvSpPr>
        <p:spPr>
          <a:xfrm>
            <a:off x="9523318" y="219207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椭圆 38"/>
          <p:cNvSpPr/>
          <p:nvPr/>
        </p:nvSpPr>
        <p:spPr>
          <a:xfrm>
            <a:off x="9666734"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椭圆 39"/>
          <p:cNvSpPr/>
          <p:nvPr/>
        </p:nvSpPr>
        <p:spPr>
          <a:xfrm>
            <a:off x="9376510"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椭圆 40"/>
          <p:cNvSpPr/>
          <p:nvPr/>
        </p:nvSpPr>
        <p:spPr>
          <a:xfrm>
            <a:off x="9825895" y="309238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椭圆 41"/>
          <p:cNvSpPr/>
          <p:nvPr/>
        </p:nvSpPr>
        <p:spPr>
          <a:xfrm>
            <a:off x="9951895"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椭圆 43"/>
          <p:cNvSpPr/>
          <p:nvPr/>
        </p:nvSpPr>
        <p:spPr>
          <a:xfrm>
            <a:off x="10119925" y="2440429"/>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椭圆 44"/>
          <p:cNvSpPr/>
          <p:nvPr/>
        </p:nvSpPr>
        <p:spPr>
          <a:xfrm>
            <a:off x="10267685"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椭圆 45"/>
          <p:cNvSpPr/>
          <p:nvPr/>
        </p:nvSpPr>
        <p:spPr>
          <a:xfrm>
            <a:off x="10393685" y="2440429"/>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椭圆 46"/>
          <p:cNvSpPr/>
          <p:nvPr/>
        </p:nvSpPr>
        <p:spPr>
          <a:xfrm>
            <a:off x="10690670" y="309238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椭圆 47"/>
          <p:cNvSpPr/>
          <p:nvPr/>
        </p:nvSpPr>
        <p:spPr>
          <a:xfrm>
            <a:off x="10546085" y="276853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椭圆 48"/>
          <p:cNvSpPr/>
          <p:nvPr/>
        </p:nvSpPr>
        <p:spPr>
          <a:xfrm>
            <a:off x="10824485"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p:cNvSpPr/>
          <p:nvPr/>
        </p:nvSpPr>
        <p:spPr>
          <a:xfrm>
            <a:off x="10980792" y="219207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椭圆 52"/>
          <p:cNvSpPr/>
          <p:nvPr/>
        </p:nvSpPr>
        <p:spPr>
          <a:xfrm>
            <a:off x="11102885"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p:cNvSpPr/>
          <p:nvPr/>
        </p:nvSpPr>
        <p:spPr>
          <a:xfrm>
            <a:off x="11359250" y="278159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56"/>
          <p:cNvSpPr/>
          <p:nvPr/>
        </p:nvSpPr>
        <p:spPr>
          <a:xfrm>
            <a:off x="11233250" y="3340182"/>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7" name="矩形 106"/>
          <p:cNvSpPr/>
          <p:nvPr/>
        </p:nvSpPr>
        <p:spPr>
          <a:xfrm>
            <a:off x="327256" y="877786"/>
            <a:ext cx="11503674" cy="830997"/>
          </a:xfrm>
          <a:prstGeom prst="rect">
            <a:avLst/>
          </a:prstGeom>
        </p:spPr>
        <p:txBody>
          <a:bodyPr wrap="square">
            <a:spAutoFit/>
          </a:bodyPr>
          <a:lstStyle/>
          <a:p>
            <a:pPr marL="342900" indent="-342900">
              <a:buFont typeface="Wingdings" charset="2"/>
              <a:buChar char="l"/>
            </a:pPr>
            <a:r>
              <a:rPr lang="en-US" altLang="zh-CN" sz="2400" b="1" dirty="0" smtClean="0">
                <a:solidFill>
                  <a:schemeClr val="tx1">
                    <a:lumMod val="75000"/>
                    <a:lumOff val="25000"/>
                  </a:schemeClr>
                </a:solidFill>
                <a:latin typeface="Times New Roman" charset="0"/>
                <a:ea typeface="Times New Roman" charset="0"/>
                <a:cs typeface="Times New Roman" charset="0"/>
              </a:rPr>
              <a:t>Leverage </a:t>
            </a:r>
            <a:r>
              <a:rPr lang="en-US" altLang="zh-CN" sz="2400" b="1" dirty="0">
                <a:solidFill>
                  <a:schemeClr val="tx1">
                    <a:lumMod val="75000"/>
                    <a:lumOff val="25000"/>
                  </a:schemeClr>
                </a:solidFill>
                <a:latin typeface="Times New Roman" charset="0"/>
                <a:ea typeface="Times New Roman" charset="0"/>
                <a:cs typeface="Times New Roman" charset="0"/>
              </a:rPr>
              <a:t>the </a:t>
            </a:r>
            <a:r>
              <a:rPr lang="en-US" altLang="zh-CN" sz="2400" b="1" dirty="0">
                <a:solidFill>
                  <a:srgbClr val="C00000"/>
                </a:solidFill>
                <a:latin typeface="Times New Roman" charset="0"/>
                <a:ea typeface="Times New Roman" charset="0"/>
                <a:cs typeface="Times New Roman" charset="0"/>
              </a:rPr>
              <a:t>signal emulation </a:t>
            </a:r>
            <a:r>
              <a:rPr lang="en-US" altLang="zh-CN" sz="2400" b="1" dirty="0" smtClean="0">
                <a:solidFill>
                  <a:srgbClr val="C00000"/>
                </a:solidFill>
                <a:latin typeface="Times New Roman" charset="0"/>
                <a:ea typeface="Times New Roman" charset="0"/>
                <a:cs typeface="Times New Roman" charset="0"/>
              </a:rPr>
              <a:t>techniques </a:t>
            </a:r>
            <a:r>
              <a:rPr lang="en-US" altLang="zh-CN" sz="2400" b="1" dirty="0" smtClean="0">
                <a:solidFill>
                  <a:schemeClr val="tx1">
                    <a:lumMod val="75000"/>
                    <a:lumOff val="25000"/>
                  </a:schemeClr>
                </a:solidFill>
                <a:latin typeface="Times New Roman" charset="0"/>
                <a:ea typeface="Times New Roman" charset="0"/>
                <a:cs typeface="Times New Roman" charset="0"/>
              </a:rPr>
              <a:t>(like </a:t>
            </a:r>
            <a:r>
              <a:rPr lang="en-US" altLang="zh-CN" sz="2400" b="1" dirty="0" err="1" smtClean="0">
                <a:solidFill>
                  <a:schemeClr val="tx1">
                    <a:lumMod val="75000"/>
                    <a:lumOff val="25000"/>
                  </a:schemeClr>
                </a:solidFill>
                <a:latin typeface="Times New Roman" charset="0"/>
                <a:ea typeface="Times New Roman" charset="0"/>
                <a:cs typeface="Times New Roman" charset="0"/>
              </a:rPr>
              <a:t>Interscatter</a:t>
            </a:r>
            <a:r>
              <a:rPr lang="en-US" altLang="zh-CN" sz="2400" b="1" dirty="0" smtClean="0">
                <a:solidFill>
                  <a:schemeClr val="tx1">
                    <a:lumMod val="75000"/>
                    <a:lumOff val="25000"/>
                  </a:schemeClr>
                </a:solidFill>
                <a:latin typeface="Times New Roman" charset="0"/>
                <a:ea typeface="Times New Roman" charset="0"/>
                <a:cs typeface="Times New Roman" charset="0"/>
              </a:rPr>
              <a:t> [1])</a:t>
            </a:r>
            <a:r>
              <a:rPr lang="zh-CN" altLang="en-US" sz="2400" b="1" dirty="0" smtClean="0">
                <a:solidFill>
                  <a:schemeClr val="tx1">
                    <a:lumMod val="75000"/>
                    <a:lumOff val="25000"/>
                  </a:schemeClr>
                </a:solidFill>
                <a:latin typeface="Times New Roman" charset="0"/>
                <a:ea typeface="Times New Roman" charset="0"/>
                <a:cs typeface="Times New Roman" charset="0"/>
              </a:rPr>
              <a:t> </a:t>
            </a:r>
            <a:r>
              <a:rPr lang="en-US" altLang="zh-CN" sz="2400" b="1" dirty="0" smtClean="0">
                <a:solidFill>
                  <a:schemeClr val="tx1">
                    <a:lumMod val="75000"/>
                    <a:lumOff val="25000"/>
                  </a:schemeClr>
                </a:solidFill>
                <a:latin typeface="Times New Roman" charset="0"/>
                <a:ea typeface="Times New Roman" charset="0"/>
                <a:cs typeface="Times New Roman" charset="0"/>
              </a:rPr>
              <a:t>to generate a single-tone by manipulating the payload of</a:t>
            </a:r>
            <a:r>
              <a:rPr lang="zh-CN" altLang="en-US" sz="2400" b="1" dirty="0" smtClean="0">
                <a:solidFill>
                  <a:schemeClr val="tx1">
                    <a:lumMod val="75000"/>
                    <a:lumOff val="25000"/>
                  </a:schemeClr>
                </a:solidFill>
                <a:latin typeface="Times New Roman" charset="0"/>
                <a:ea typeface="Times New Roman" charset="0"/>
                <a:cs typeface="Times New Roman" charset="0"/>
              </a:rPr>
              <a:t> </a:t>
            </a:r>
            <a:r>
              <a:rPr lang="en-US" altLang="zh-CN" sz="2400" b="1" dirty="0" smtClean="0">
                <a:solidFill>
                  <a:schemeClr val="tx1">
                    <a:lumMod val="75000"/>
                    <a:lumOff val="25000"/>
                  </a:schemeClr>
                </a:solidFill>
                <a:latin typeface="Times New Roman" charset="0"/>
                <a:ea typeface="Times New Roman" charset="0"/>
                <a:cs typeface="Times New Roman" charset="0"/>
              </a:rPr>
              <a:t>Wi-Fi </a:t>
            </a:r>
            <a:r>
              <a:rPr lang="en-US" altLang="zh-CN" sz="2400" b="1" dirty="0">
                <a:solidFill>
                  <a:schemeClr val="tx1">
                    <a:lumMod val="75000"/>
                    <a:lumOff val="25000"/>
                  </a:schemeClr>
                </a:solidFill>
                <a:latin typeface="Times New Roman" charset="0"/>
                <a:ea typeface="Times New Roman" charset="0"/>
                <a:cs typeface="Times New Roman" charset="0"/>
              </a:rPr>
              <a:t>frames</a:t>
            </a:r>
          </a:p>
        </p:txBody>
      </p:sp>
      <p:sp>
        <p:nvSpPr>
          <p:cNvPr id="108" name="矩形 107"/>
          <p:cNvSpPr/>
          <p:nvPr/>
        </p:nvSpPr>
        <p:spPr>
          <a:xfrm>
            <a:off x="327255" y="6440928"/>
            <a:ext cx="12133419" cy="369332"/>
          </a:xfrm>
          <a:prstGeom prst="rect">
            <a:avLst/>
          </a:prstGeom>
        </p:spPr>
        <p:txBody>
          <a:bodyPr wrap="square">
            <a:spAutoFit/>
          </a:bodyPr>
          <a:lstStyle/>
          <a:p>
            <a:pPr marL="342900" indent="-342900"/>
            <a:r>
              <a:rPr lang="en-US" altLang="zh-CN" dirty="0" smtClean="0">
                <a:solidFill>
                  <a:schemeClr val="tx1">
                    <a:lumMod val="75000"/>
                    <a:lumOff val="25000"/>
                  </a:schemeClr>
                </a:solidFill>
                <a:latin typeface="Times New Roman" charset="0"/>
                <a:ea typeface="Times New Roman" charset="0"/>
                <a:cs typeface="Times New Roman" charset="0"/>
              </a:rPr>
              <a:t>[1</a:t>
            </a:r>
            <a:r>
              <a:rPr lang="en-US" altLang="zh-CN">
                <a:solidFill>
                  <a:schemeClr val="tx1">
                    <a:lumMod val="75000"/>
                    <a:lumOff val="25000"/>
                  </a:schemeClr>
                </a:solidFill>
                <a:latin typeface="Times New Roman" charset="0"/>
                <a:ea typeface="Times New Roman" charset="0"/>
                <a:cs typeface="Times New Roman" charset="0"/>
              </a:rPr>
              <a:t>] </a:t>
            </a:r>
            <a:r>
              <a:rPr lang="en-US" altLang="zh-CN" smtClean="0">
                <a:solidFill>
                  <a:schemeClr val="tx1">
                    <a:lumMod val="75000"/>
                    <a:lumOff val="25000"/>
                  </a:schemeClr>
                </a:solidFill>
                <a:latin typeface="Times New Roman" charset="0"/>
                <a:ea typeface="Times New Roman" charset="0"/>
                <a:cs typeface="Times New Roman" charset="0"/>
              </a:rPr>
              <a:t>Inter-technology</a:t>
            </a:r>
            <a:r>
              <a:rPr lang="en-US" altLang="zh-CN" dirty="0" smtClean="0">
                <a:solidFill>
                  <a:schemeClr val="tx1">
                    <a:lumMod val="75000"/>
                    <a:lumOff val="25000"/>
                  </a:schemeClr>
                </a:solidFill>
                <a:latin typeface="Times New Roman" charset="0"/>
                <a:ea typeface="Times New Roman" charset="0"/>
                <a:cs typeface="Times New Roman" charset="0"/>
              </a:rPr>
              <a:t> </a:t>
            </a:r>
            <a:r>
              <a:rPr lang="en-US" altLang="zh-CN" smtClean="0">
                <a:solidFill>
                  <a:schemeClr val="tx1">
                    <a:lumMod val="75000"/>
                    <a:lumOff val="25000"/>
                  </a:schemeClr>
                </a:solidFill>
                <a:latin typeface="Times New Roman" charset="0"/>
                <a:ea typeface="Times New Roman" charset="0"/>
                <a:cs typeface="Times New Roman" charset="0"/>
              </a:rPr>
              <a:t>backscatter</a:t>
            </a:r>
            <a:r>
              <a:rPr lang="en-US" altLang="zh-CN" dirty="0">
                <a:solidFill>
                  <a:schemeClr val="tx1">
                    <a:lumMod val="75000"/>
                    <a:lumOff val="25000"/>
                  </a:schemeClr>
                </a:solidFill>
                <a:latin typeface="Times New Roman" charset="0"/>
                <a:ea typeface="Times New Roman" charset="0"/>
                <a:cs typeface="Times New Roman" charset="0"/>
              </a:rPr>
              <a:t>: Towards internet connectivity </a:t>
            </a:r>
            <a:r>
              <a:rPr lang="en-US" altLang="zh-CN">
                <a:solidFill>
                  <a:schemeClr val="tx1">
                    <a:lumMod val="75000"/>
                    <a:lumOff val="25000"/>
                  </a:schemeClr>
                </a:solidFill>
                <a:latin typeface="Times New Roman" charset="0"/>
                <a:ea typeface="Times New Roman" charset="0"/>
                <a:cs typeface="Times New Roman" charset="0"/>
              </a:rPr>
              <a:t>for </a:t>
            </a:r>
            <a:r>
              <a:rPr lang="en-US" altLang="zh-CN" smtClean="0">
                <a:solidFill>
                  <a:schemeClr val="tx1">
                    <a:lumMod val="75000"/>
                    <a:lumOff val="25000"/>
                  </a:schemeClr>
                </a:solidFill>
                <a:latin typeface="Times New Roman" charset="0"/>
                <a:ea typeface="Times New Roman" charset="0"/>
                <a:cs typeface="Times New Roman" charset="0"/>
              </a:rPr>
              <a:t>implanted Devices</a:t>
            </a:r>
            <a:r>
              <a:rPr lang="en-US" altLang="zh-CN" dirty="0" smtClean="0">
                <a:solidFill>
                  <a:schemeClr val="tx1">
                    <a:lumMod val="75000"/>
                    <a:lumOff val="25000"/>
                  </a:schemeClr>
                </a:solidFill>
                <a:latin typeface="Times New Roman" charset="0"/>
                <a:ea typeface="Times New Roman" charset="0"/>
                <a:cs typeface="Times New Roman" charset="0"/>
              </a:rPr>
              <a:t>, SIGCOMM 2016.</a:t>
            </a:r>
            <a:endParaRPr lang="en-US" altLang="zh-CN" dirty="0">
              <a:solidFill>
                <a:schemeClr val="tx1">
                  <a:lumMod val="75000"/>
                  <a:lumOff val="25000"/>
                </a:schemeClr>
              </a:solidFill>
              <a:latin typeface="Times New Roman" charset="0"/>
              <a:ea typeface="Times New Roman" charset="0"/>
              <a:cs typeface="Times New Roman" charset="0"/>
            </a:endParaRPr>
          </a:p>
        </p:txBody>
      </p:sp>
      <p:sp>
        <p:nvSpPr>
          <p:cNvPr id="109" name="矩形 108"/>
          <p:cNvSpPr/>
          <p:nvPr/>
        </p:nvSpPr>
        <p:spPr>
          <a:xfrm>
            <a:off x="154806" y="2387723"/>
            <a:ext cx="5399235" cy="707886"/>
          </a:xfrm>
          <a:prstGeom prst="rect">
            <a:avLst/>
          </a:prstGeom>
        </p:spPr>
        <p:txBody>
          <a:bodyPr wrap="none">
            <a:spAutoFit/>
          </a:bodyPr>
          <a:lstStyle/>
          <a:p>
            <a:pPr marL="342900" indent="-342900" algn="ctr"/>
            <a:r>
              <a:rPr lang="en-US" altLang="zh-CN" sz="2000" b="1" dirty="0">
                <a:latin typeface="Helvetica" charset="0"/>
              </a:rPr>
              <a:t>WiFi signal :</a:t>
            </a:r>
          </a:p>
          <a:p>
            <a:pPr marL="342900" indent="-342900" algn="ctr"/>
            <a:r>
              <a:rPr lang="en-US" altLang="zh-CN" sz="2000" dirty="0" smtClean="0">
                <a:latin typeface="Helvetica" charset="0"/>
              </a:rPr>
              <a:t>Abrupt </a:t>
            </a:r>
            <a:r>
              <a:rPr lang="en-US" altLang="zh-CN" sz="2000" dirty="0">
                <a:latin typeface="Helvetica" charset="0"/>
              </a:rPr>
              <a:t>changes in both amplitude and </a:t>
            </a:r>
            <a:r>
              <a:rPr lang="en-US" altLang="zh-CN" sz="2000" dirty="0" smtClean="0">
                <a:latin typeface="Helvetica" charset="0"/>
              </a:rPr>
              <a:t>phase</a:t>
            </a:r>
            <a:endParaRPr lang="en-US" altLang="zh-CN" sz="2000" dirty="0">
              <a:latin typeface="Helvetica" charset="0"/>
            </a:endParaRPr>
          </a:p>
        </p:txBody>
      </p:sp>
      <p:grpSp>
        <p:nvGrpSpPr>
          <p:cNvPr id="2" name="组 1"/>
          <p:cNvGrpSpPr/>
          <p:nvPr/>
        </p:nvGrpSpPr>
        <p:grpSpPr>
          <a:xfrm>
            <a:off x="648330" y="4501173"/>
            <a:ext cx="10887866" cy="1229723"/>
            <a:chOff x="648330" y="4501173"/>
            <a:chExt cx="10887866" cy="1229723"/>
          </a:xfrm>
        </p:grpSpPr>
        <p:pic>
          <p:nvPicPr>
            <p:cNvPr id="10" name="图片 9"/>
            <p:cNvPicPr>
              <a:picLocks noChangeAspect="1"/>
            </p:cNvPicPr>
            <p:nvPr/>
          </p:nvPicPr>
          <p:blipFill>
            <a:blip r:embed="rId4"/>
            <a:stretch>
              <a:fillRect/>
            </a:stretch>
          </p:blipFill>
          <p:spPr>
            <a:xfrm>
              <a:off x="5740165" y="4501173"/>
              <a:ext cx="5796031" cy="1229723"/>
            </a:xfrm>
            <a:prstGeom prst="rect">
              <a:avLst/>
            </a:prstGeom>
          </p:spPr>
        </p:pic>
        <p:sp>
          <p:nvSpPr>
            <p:cNvPr id="110" name="矩形 109"/>
            <p:cNvSpPr/>
            <p:nvPr/>
          </p:nvSpPr>
          <p:spPr>
            <a:xfrm>
              <a:off x="648330" y="4760001"/>
              <a:ext cx="4403771" cy="707886"/>
            </a:xfrm>
            <a:prstGeom prst="rect">
              <a:avLst/>
            </a:prstGeom>
          </p:spPr>
          <p:txBody>
            <a:bodyPr wrap="none">
              <a:spAutoFit/>
            </a:bodyPr>
            <a:lstStyle/>
            <a:p>
              <a:pPr marL="342900" lvl="0" indent="-342900" algn="ctr"/>
              <a:r>
                <a:rPr lang="en-US" altLang="zh-CN" sz="2000" b="1" dirty="0">
                  <a:latin typeface="Helvetica" charset="0"/>
                </a:rPr>
                <a:t>Sine signal :</a:t>
              </a:r>
            </a:p>
            <a:p>
              <a:pPr marL="342900" lvl="0" indent="-342900" algn="ctr"/>
              <a:r>
                <a:rPr lang="en-US" altLang="zh-CN" sz="2000" dirty="0">
                  <a:latin typeface="Helvetica" charset="0"/>
                </a:rPr>
                <a:t>Stable amplitude and phase variation</a:t>
              </a:r>
            </a:p>
          </p:txBody>
        </p:sp>
      </p:grpSp>
      <p:grpSp>
        <p:nvGrpSpPr>
          <p:cNvPr id="3" name="组 2"/>
          <p:cNvGrpSpPr/>
          <p:nvPr/>
        </p:nvGrpSpPr>
        <p:grpSpPr>
          <a:xfrm>
            <a:off x="2547260" y="3432265"/>
            <a:ext cx="5950009" cy="1064093"/>
            <a:chOff x="2547260" y="3432265"/>
            <a:chExt cx="5950009" cy="1064093"/>
          </a:xfrm>
        </p:grpSpPr>
        <p:sp>
          <p:nvSpPr>
            <p:cNvPr id="113" name="右箭头 112"/>
            <p:cNvSpPr/>
            <p:nvPr/>
          </p:nvSpPr>
          <p:spPr>
            <a:xfrm rot="16200000" flipH="1">
              <a:off x="7757385" y="3756474"/>
              <a:ext cx="1064093" cy="415675"/>
            </a:xfrm>
            <a:prstGeom prst="rightArrow">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右箭头 113"/>
            <p:cNvSpPr/>
            <p:nvPr/>
          </p:nvSpPr>
          <p:spPr>
            <a:xfrm rot="16200000" flipH="1">
              <a:off x="2223051" y="3756474"/>
              <a:ext cx="1064093" cy="415675"/>
            </a:xfrm>
            <a:prstGeom prst="rightArrow">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3549410" y="3723574"/>
              <a:ext cx="3998210" cy="461665"/>
            </a:xfrm>
            <a:prstGeom prst="rect">
              <a:avLst/>
            </a:prstGeom>
          </p:spPr>
          <p:txBody>
            <a:bodyPr wrap="none">
              <a:spAutoFit/>
            </a:bodyPr>
            <a:lstStyle/>
            <a:p>
              <a:r>
                <a:rPr lang="en-US" altLang="zh-CN" sz="2400" b="1" dirty="0" smtClean="0">
                  <a:solidFill>
                    <a:srgbClr val="929000"/>
                  </a:solidFill>
                  <a:latin typeface="Times New Roman" charset="0"/>
                  <a:ea typeface="Times New Roman" charset="0"/>
                  <a:cs typeface="Times New Roman" charset="0"/>
                </a:rPr>
                <a:t>Signal </a:t>
              </a:r>
              <a:r>
                <a:rPr lang="en-US" altLang="zh-CN" sz="2400" b="1" dirty="0">
                  <a:solidFill>
                    <a:srgbClr val="929000"/>
                  </a:solidFill>
                  <a:latin typeface="Times New Roman" charset="0"/>
                  <a:ea typeface="Times New Roman" charset="0"/>
                  <a:cs typeface="Times New Roman" charset="0"/>
                </a:rPr>
                <a:t>emulation </a:t>
              </a:r>
              <a:r>
                <a:rPr lang="en-US" altLang="zh-CN" sz="2400" b="1" dirty="0" smtClean="0">
                  <a:solidFill>
                    <a:srgbClr val="929000"/>
                  </a:solidFill>
                  <a:latin typeface="Times New Roman" charset="0"/>
                  <a:ea typeface="Times New Roman" charset="0"/>
                  <a:cs typeface="Times New Roman" charset="0"/>
                </a:rPr>
                <a:t>technique</a:t>
              </a:r>
              <a:r>
                <a:rPr lang="en-US" altLang="zh-CN" sz="2400" b="1" baseline="30000" dirty="0" smtClean="0">
                  <a:solidFill>
                    <a:srgbClr val="929000"/>
                  </a:solidFill>
                  <a:latin typeface="Times New Roman" charset="0"/>
                  <a:ea typeface="Times New Roman" charset="0"/>
                  <a:cs typeface="Times New Roman" charset="0"/>
                </a:rPr>
                <a:t>[1]</a:t>
              </a:r>
              <a:endParaRPr lang="zh-CN" altLang="en-US" sz="2400" baseline="30000" dirty="0">
                <a:solidFill>
                  <a:srgbClr val="929000"/>
                </a:solidFill>
              </a:endParaRPr>
            </a:p>
          </p:txBody>
        </p:sp>
      </p:grpSp>
      <p:sp>
        <p:nvSpPr>
          <p:cNvPr id="58" name="椭圆 57"/>
          <p:cNvSpPr/>
          <p:nvPr/>
        </p:nvSpPr>
        <p:spPr>
          <a:xfrm>
            <a:off x="5709238"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椭圆 58"/>
          <p:cNvSpPr/>
          <p:nvPr/>
        </p:nvSpPr>
        <p:spPr>
          <a:xfrm>
            <a:off x="5843473"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椭圆 59"/>
          <p:cNvSpPr/>
          <p:nvPr/>
        </p:nvSpPr>
        <p:spPr>
          <a:xfrm>
            <a:off x="5969473"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椭圆 60"/>
          <p:cNvSpPr/>
          <p:nvPr/>
        </p:nvSpPr>
        <p:spPr>
          <a:xfrm>
            <a:off x="6088448"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椭圆 61"/>
          <p:cNvSpPr/>
          <p:nvPr/>
        </p:nvSpPr>
        <p:spPr>
          <a:xfrm>
            <a:off x="6194564"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椭圆 62"/>
          <p:cNvSpPr/>
          <p:nvPr/>
        </p:nvSpPr>
        <p:spPr>
          <a:xfrm>
            <a:off x="6328799"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椭圆 63"/>
          <p:cNvSpPr/>
          <p:nvPr/>
        </p:nvSpPr>
        <p:spPr>
          <a:xfrm>
            <a:off x="6454799"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椭圆 64"/>
          <p:cNvSpPr/>
          <p:nvPr/>
        </p:nvSpPr>
        <p:spPr>
          <a:xfrm>
            <a:off x="6573774"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65"/>
          <p:cNvSpPr/>
          <p:nvPr/>
        </p:nvSpPr>
        <p:spPr>
          <a:xfrm>
            <a:off x="6667701"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p:cNvSpPr/>
          <p:nvPr/>
        </p:nvSpPr>
        <p:spPr>
          <a:xfrm>
            <a:off x="6801936"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椭圆 67"/>
          <p:cNvSpPr/>
          <p:nvPr/>
        </p:nvSpPr>
        <p:spPr>
          <a:xfrm>
            <a:off x="6927936"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68"/>
          <p:cNvSpPr/>
          <p:nvPr/>
        </p:nvSpPr>
        <p:spPr>
          <a:xfrm>
            <a:off x="7046911"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椭圆 69"/>
          <p:cNvSpPr/>
          <p:nvPr/>
        </p:nvSpPr>
        <p:spPr>
          <a:xfrm>
            <a:off x="7146840"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椭圆 70"/>
          <p:cNvSpPr/>
          <p:nvPr/>
        </p:nvSpPr>
        <p:spPr>
          <a:xfrm>
            <a:off x="7281075"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椭圆 71"/>
          <p:cNvSpPr/>
          <p:nvPr/>
        </p:nvSpPr>
        <p:spPr>
          <a:xfrm>
            <a:off x="7407075"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椭圆 72"/>
          <p:cNvSpPr/>
          <p:nvPr/>
        </p:nvSpPr>
        <p:spPr>
          <a:xfrm>
            <a:off x="7526050"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椭圆 73"/>
          <p:cNvSpPr/>
          <p:nvPr/>
        </p:nvSpPr>
        <p:spPr>
          <a:xfrm>
            <a:off x="7615711"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椭圆 74"/>
          <p:cNvSpPr/>
          <p:nvPr/>
        </p:nvSpPr>
        <p:spPr>
          <a:xfrm>
            <a:off x="7749946"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椭圆 75"/>
          <p:cNvSpPr/>
          <p:nvPr/>
        </p:nvSpPr>
        <p:spPr>
          <a:xfrm>
            <a:off x="7875946"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椭圆 76"/>
          <p:cNvSpPr/>
          <p:nvPr/>
        </p:nvSpPr>
        <p:spPr>
          <a:xfrm>
            <a:off x="7994921"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椭圆 77"/>
          <p:cNvSpPr/>
          <p:nvPr/>
        </p:nvSpPr>
        <p:spPr>
          <a:xfrm>
            <a:off x="8104805"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p:cNvSpPr/>
          <p:nvPr/>
        </p:nvSpPr>
        <p:spPr>
          <a:xfrm>
            <a:off x="8239040"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椭圆 79"/>
          <p:cNvSpPr/>
          <p:nvPr/>
        </p:nvSpPr>
        <p:spPr>
          <a:xfrm>
            <a:off x="8365040"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椭圆 80"/>
          <p:cNvSpPr/>
          <p:nvPr/>
        </p:nvSpPr>
        <p:spPr>
          <a:xfrm>
            <a:off x="8463792"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椭圆 81"/>
          <p:cNvSpPr/>
          <p:nvPr/>
        </p:nvSpPr>
        <p:spPr>
          <a:xfrm>
            <a:off x="8569474"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椭圆 82"/>
          <p:cNvSpPr/>
          <p:nvPr/>
        </p:nvSpPr>
        <p:spPr>
          <a:xfrm>
            <a:off x="8703709"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椭圆 83"/>
          <p:cNvSpPr/>
          <p:nvPr/>
        </p:nvSpPr>
        <p:spPr>
          <a:xfrm>
            <a:off x="8829709"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椭圆 84"/>
          <p:cNvSpPr/>
          <p:nvPr/>
        </p:nvSpPr>
        <p:spPr>
          <a:xfrm>
            <a:off x="8948684"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椭圆 85"/>
          <p:cNvSpPr/>
          <p:nvPr/>
        </p:nvSpPr>
        <p:spPr>
          <a:xfrm>
            <a:off x="9042378"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椭圆 86"/>
          <p:cNvSpPr/>
          <p:nvPr/>
        </p:nvSpPr>
        <p:spPr>
          <a:xfrm>
            <a:off x="9176613"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8" name="椭圆 87"/>
          <p:cNvSpPr/>
          <p:nvPr/>
        </p:nvSpPr>
        <p:spPr>
          <a:xfrm>
            <a:off x="9302613"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椭圆 88"/>
          <p:cNvSpPr/>
          <p:nvPr/>
        </p:nvSpPr>
        <p:spPr>
          <a:xfrm>
            <a:off x="9421588"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椭圆 89"/>
          <p:cNvSpPr/>
          <p:nvPr/>
        </p:nvSpPr>
        <p:spPr>
          <a:xfrm>
            <a:off x="9523517"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椭圆 90"/>
          <p:cNvSpPr/>
          <p:nvPr/>
        </p:nvSpPr>
        <p:spPr>
          <a:xfrm>
            <a:off x="9657752"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椭圆 91"/>
          <p:cNvSpPr/>
          <p:nvPr/>
        </p:nvSpPr>
        <p:spPr>
          <a:xfrm>
            <a:off x="9783752"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椭圆 92"/>
          <p:cNvSpPr/>
          <p:nvPr/>
        </p:nvSpPr>
        <p:spPr>
          <a:xfrm>
            <a:off x="9902727"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椭圆 93"/>
          <p:cNvSpPr/>
          <p:nvPr/>
        </p:nvSpPr>
        <p:spPr>
          <a:xfrm>
            <a:off x="10000599"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椭圆 94"/>
          <p:cNvSpPr/>
          <p:nvPr/>
        </p:nvSpPr>
        <p:spPr>
          <a:xfrm>
            <a:off x="10134834"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椭圆 95"/>
          <p:cNvSpPr/>
          <p:nvPr/>
        </p:nvSpPr>
        <p:spPr>
          <a:xfrm>
            <a:off x="10260834"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椭圆 96"/>
          <p:cNvSpPr/>
          <p:nvPr/>
        </p:nvSpPr>
        <p:spPr>
          <a:xfrm>
            <a:off x="10379809"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椭圆 97"/>
          <p:cNvSpPr/>
          <p:nvPr/>
        </p:nvSpPr>
        <p:spPr>
          <a:xfrm>
            <a:off x="10470656"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9" name="椭圆 98"/>
          <p:cNvSpPr/>
          <p:nvPr/>
        </p:nvSpPr>
        <p:spPr>
          <a:xfrm>
            <a:off x="10604891"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0" name="椭圆 99"/>
          <p:cNvSpPr/>
          <p:nvPr/>
        </p:nvSpPr>
        <p:spPr>
          <a:xfrm>
            <a:off x="10730891"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1" name="椭圆 100"/>
          <p:cNvSpPr/>
          <p:nvPr/>
        </p:nvSpPr>
        <p:spPr>
          <a:xfrm>
            <a:off x="10849866"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2" name="椭圆 101"/>
          <p:cNvSpPr/>
          <p:nvPr/>
        </p:nvSpPr>
        <p:spPr>
          <a:xfrm>
            <a:off x="10948786"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3" name="椭圆 102"/>
          <p:cNvSpPr/>
          <p:nvPr/>
        </p:nvSpPr>
        <p:spPr>
          <a:xfrm>
            <a:off x="11083021" y="4496357"/>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 name="椭圆 103"/>
          <p:cNvSpPr/>
          <p:nvPr/>
        </p:nvSpPr>
        <p:spPr>
          <a:xfrm>
            <a:off x="11209021" y="507006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5" name="椭圆 104"/>
          <p:cNvSpPr/>
          <p:nvPr/>
        </p:nvSpPr>
        <p:spPr>
          <a:xfrm>
            <a:off x="11327996" y="5604896"/>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6" name="椭圆 105"/>
          <p:cNvSpPr/>
          <p:nvPr/>
        </p:nvSpPr>
        <p:spPr>
          <a:xfrm>
            <a:off x="11447783" y="5053034"/>
            <a:ext cx="126000" cy="12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幻灯片编号占位符 3"/>
          <p:cNvSpPr>
            <a:spLocks noGrp="1"/>
          </p:cNvSpPr>
          <p:nvPr>
            <p:ph type="sldNum" sz="quarter" idx="12"/>
          </p:nvPr>
        </p:nvSpPr>
        <p:spPr/>
        <p:txBody>
          <a:bodyPr/>
          <a:lstStyle/>
          <a:p>
            <a:fld id="{2B9244DF-72D3-7C44-B463-11A8A92F15A7}" type="slidenum">
              <a:rPr kumimoji="1" lang="zh-CN" altLang="en-US" smtClean="0"/>
              <a:t>33</a:t>
            </a:fld>
            <a:endParaRPr kumimoji="1" lang="zh-CN" altLang="en-US"/>
          </a:p>
        </p:txBody>
      </p:sp>
    </p:spTree>
    <p:extLst>
      <p:ext uri="{BB962C8B-B14F-4D97-AF65-F5344CB8AC3E}">
        <p14:creationId xmlns:p14="http://schemas.microsoft.com/office/powerpoint/2010/main" val="199899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
                                        <p:tgtEl>
                                          <p:spTgt spid="13"/>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
                                        <p:tgtEl>
                                          <p:spTgt spid="14"/>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
                                        <p:tgtEl>
                                          <p:spTgt spid="16"/>
                                        </p:tgtEl>
                                      </p:cBhvr>
                                    </p:animEffect>
                                  </p:childTnLst>
                                </p:cTn>
                              </p:par>
                            </p:childTnLst>
                          </p:cTn>
                        </p:par>
                        <p:par>
                          <p:cTn id="20" fill="hold">
                            <p:stCondLst>
                              <p:cond delay="11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
                                        <p:tgtEl>
                                          <p:spTgt spid="15"/>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
                                        <p:tgtEl>
                                          <p:spTgt spid="18"/>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
                                        <p:tgtEl>
                                          <p:spTgt spid="17"/>
                                        </p:tgtEl>
                                      </p:cBhvr>
                                    </p:animEffect>
                                  </p:childTnLst>
                                </p:cTn>
                              </p:par>
                            </p:childTnLst>
                          </p:cTn>
                        </p:par>
                        <p:par>
                          <p:cTn id="32" fill="hold">
                            <p:stCondLst>
                              <p:cond delay="17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
                                        <p:tgtEl>
                                          <p:spTgt spid="19"/>
                                        </p:tgtEl>
                                      </p:cBhvr>
                                    </p:animEffect>
                                  </p:childTnLst>
                                </p:cTn>
                              </p:par>
                            </p:childTnLst>
                          </p:cTn>
                        </p:par>
                        <p:par>
                          <p:cTn id="36" fill="hold">
                            <p:stCondLst>
                              <p:cond delay="19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
                                        <p:tgtEl>
                                          <p:spTgt spid="21"/>
                                        </p:tgtEl>
                                      </p:cBhvr>
                                    </p:animEffect>
                                  </p:childTnLst>
                                </p:cTn>
                              </p:par>
                            </p:childTnLst>
                          </p:cTn>
                        </p:par>
                        <p:par>
                          <p:cTn id="40" fill="hold">
                            <p:stCondLst>
                              <p:cond delay="21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00"/>
                                        <p:tgtEl>
                                          <p:spTgt spid="20"/>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00"/>
                                        <p:tgtEl>
                                          <p:spTgt spid="22"/>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200"/>
                                        <p:tgtEl>
                                          <p:spTgt spid="23"/>
                                        </p:tgtEl>
                                      </p:cBhvr>
                                    </p:animEffect>
                                  </p:childTnLst>
                                </p:cTn>
                              </p:par>
                            </p:childTnLst>
                          </p:cTn>
                        </p:par>
                        <p:par>
                          <p:cTn id="52" fill="hold">
                            <p:stCondLst>
                              <p:cond delay="27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
                                        <p:tgtEl>
                                          <p:spTgt spid="24"/>
                                        </p:tgtEl>
                                      </p:cBhvr>
                                    </p:animEffect>
                                  </p:childTnLst>
                                </p:cTn>
                              </p:par>
                            </p:childTnLst>
                          </p:cTn>
                        </p:par>
                        <p:par>
                          <p:cTn id="56" fill="hold">
                            <p:stCondLst>
                              <p:cond delay="2900"/>
                            </p:stCondLst>
                            <p:childTnLst>
                              <p:par>
                                <p:cTn id="57" presetID="10"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200"/>
                                        <p:tgtEl>
                                          <p:spTgt spid="25"/>
                                        </p:tgtEl>
                                      </p:cBhvr>
                                    </p:animEffect>
                                  </p:childTnLst>
                                </p:cTn>
                              </p:par>
                            </p:childTnLst>
                          </p:cTn>
                        </p:par>
                        <p:par>
                          <p:cTn id="60" fill="hold">
                            <p:stCondLst>
                              <p:cond delay="3100"/>
                            </p:stCondLst>
                            <p:childTnLst>
                              <p:par>
                                <p:cTn id="61" presetID="10"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200"/>
                                        <p:tgtEl>
                                          <p:spTgt spid="26"/>
                                        </p:tgtEl>
                                      </p:cBhvr>
                                    </p:animEffect>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00"/>
                                        <p:tgtEl>
                                          <p:spTgt spid="27"/>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200"/>
                                        <p:tgtEl>
                                          <p:spTgt spid="28"/>
                                        </p:tgtEl>
                                      </p:cBhvr>
                                    </p:animEffect>
                                  </p:childTnLst>
                                </p:cTn>
                              </p:par>
                            </p:childTnLst>
                          </p:cTn>
                        </p:par>
                        <p:par>
                          <p:cTn id="72" fill="hold">
                            <p:stCondLst>
                              <p:cond delay="3700"/>
                            </p:stCondLst>
                            <p:childTnLst>
                              <p:par>
                                <p:cTn id="73" presetID="10" presetClass="entr" presetSubtype="0"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200"/>
                                        <p:tgtEl>
                                          <p:spTgt spid="29"/>
                                        </p:tgtEl>
                                      </p:cBhvr>
                                    </p:animEffect>
                                  </p:childTnLst>
                                </p:cTn>
                              </p:par>
                            </p:childTnLst>
                          </p:cTn>
                        </p:par>
                        <p:par>
                          <p:cTn id="76" fill="hold">
                            <p:stCondLst>
                              <p:cond delay="3900"/>
                            </p:stCondLst>
                            <p:childTnLst>
                              <p:par>
                                <p:cTn id="77" presetID="10" presetClass="entr" presetSubtype="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200"/>
                                        <p:tgtEl>
                                          <p:spTgt spid="30"/>
                                        </p:tgtEl>
                                      </p:cBhvr>
                                    </p:animEffect>
                                  </p:childTnLst>
                                </p:cTn>
                              </p:par>
                            </p:childTnLst>
                          </p:cTn>
                        </p:par>
                        <p:par>
                          <p:cTn id="80" fill="hold">
                            <p:stCondLst>
                              <p:cond delay="4100"/>
                            </p:stCondLst>
                            <p:childTnLst>
                              <p:par>
                                <p:cTn id="81" presetID="10" presetClass="entr" presetSubtype="0" fill="hold" grpId="0"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200"/>
                                        <p:tgtEl>
                                          <p:spTgt spid="31"/>
                                        </p:tgtEl>
                                      </p:cBhvr>
                                    </p:animEffect>
                                  </p:childTnLst>
                                </p:cTn>
                              </p:par>
                            </p:childTnLst>
                          </p:cTn>
                        </p:par>
                        <p:par>
                          <p:cTn id="84" fill="hold">
                            <p:stCondLst>
                              <p:cond delay="4300"/>
                            </p:stCondLst>
                            <p:childTnLst>
                              <p:par>
                                <p:cTn id="85" presetID="10" presetClass="entr" presetSubtype="0"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200"/>
                                        <p:tgtEl>
                                          <p:spTgt spid="32"/>
                                        </p:tgtEl>
                                      </p:cBhvr>
                                    </p:animEffect>
                                  </p:childTnLst>
                                </p:cTn>
                              </p:par>
                            </p:childTnLst>
                          </p:cTn>
                        </p:par>
                        <p:par>
                          <p:cTn id="88" fill="hold">
                            <p:stCondLst>
                              <p:cond delay="4500"/>
                            </p:stCondLst>
                            <p:childTnLst>
                              <p:par>
                                <p:cTn id="89" presetID="10" presetClass="entr" presetSubtype="0" fill="hold" grpId="0"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200"/>
                                        <p:tgtEl>
                                          <p:spTgt spid="33"/>
                                        </p:tgtEl>
                                      </p:cBhvr>
                                    </p:animEffect>
                                  </p:childTnLst>
                                </p:cTn>
                              </p:par>
                            </p:childTnLst>
                          </p:cTn>
                        </p:par>
                        <p:par>
                          <p:cTn id="92" fill="hold">
                            <p:stCondLst>
                              <p:cond delay="4700"/>
                            </p:stCondLst>
                            <p:childTnLst>
                              <p:par>
                                <p:cTn id="93" presetID="10" presetClass="entr" presetSubtype="0" fill="hold" grpId="0" nodeType="after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200"/>
                                        <p:tgtEl>
                                          <p:spTgt spid="34"/>
                                        </p:tgtEl>
                                      </p:cBhvr>
                                    </p:animEffect>
                                  </p:childTnLst>
                                </p:cTn>
                              </p:par>
                            </p:childTnLst>
                          </p:cTn>
                        </p:par>
                        <p:par>
                          <p:cTn id="96" fill="hold">
                            <p:stCondLst>
                              <p:cond delay="4900"/>
                            </p:stCondLst>
                            <p:childTnLst>
                              <p:par>
                                <p:cTn id="97" presetID="10" presetClass="entr" presetSubtype="0" fill="hold" grpId="0" nodeType="after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200"/>
                                        <p:tgtEl>
                                          <p:spTgt spid="35"/>
                                        </p:tgtEl>
                                      </p:cBhvr>
                                    </p:animEffect>
                                  </p:childTnLst>
                                </p:cTn>
                              </p:par>
                            </p:childTnLst>
                          </p:cTn>
                        </p:par>
                        <p:par>
                          <p:cTn id="100" fill="hold">
                            <p:stCondLst>
                              <p:cond delay="5100"/>
                            </p:stCondLst>
                            <p:childTnLst>
                              <p:par>
                                <p:cTn id="101" presetID="10" presetClass="entr" presetSubtype="0" fill="hold" grpId="0" nodeType="after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fade">
                                      <p:cBhvr>
                                        <p:cTn id="103" dur="200"/>
                                        <p:tgtEl>
                                          <p:spTgt spid="36"/>
                                        </p:tgtEl>
                                      </p:cBhvr>
                                    </p:animEffect>
                                  </p:childTnLst>
                                </p:cTn>
                              </p:par>
                            </p:childTnLst>
                          </p:cTn>
                        </p:par>
                        <p:par>
                          <p:cTn id="104" fill="hold">
                            <p:stCondLst>
                              <p:cond delay="53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
                                        <p:tgtEl>
                                          <p:spTgt spid="37"/>
                                        </p:tgtEl>
                                      </p:cBhvr>
                                    </p:animEffect>
                                  </p:childTnLst>
                                </p:cTn>
                              </p:par>
                            </p:childTnLst>
                          </p:cTn>
                        </p:par>
                        <p:par>
                          <p:cTn id="108" fill="hold">
                            <p:stCondLst>
                              <p:cond delay="5500"/>
                            </p:stCondLst>
                            <p:childTnLst>
                              <p:par>
                                <p:cTn id="109" presetID="10" presetClass="entr" presetSubtype="0" fill="hold" grpId="0" nodeType="after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200"/>
                                        <p:tgtEl>
                                          <p:spTgt spid="40"/>
                                        </p:tgtEl>
                                      </p:cBhvr>
                                    </p:animEffect>
                                  </p:childTnLst>
                                </p:cTn>
                              </p:par>
                            </p:childTnLst>
                          </p:cTn>
                        </p:par>
                        <p:par>
                          <p:cTn id="112" fill="hold">
                            <p:stCondLst>
                              <p:cond delay="5700"/>
                            </p:stCondLst>
                            <p:childTnLst>
                              <p:par>
                                <p:cTn id="113" presetID="10" presetClass="entr" presetSubtype="0"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200"/>
                                        <p:tgtEl>
                                          <p:spTgt spid="38"/>
                                        </p:tgtEl>
                                      </p:cBhvr>
                                    </p:animEffect>
                                  </p:childTnLst>
                                </p:cTn>
                              </p:par>
                            </p:childTnLst>
                          </p:cTn>
                        </p:par>
                        <p:par>
                          <p:cTn id="116" fill="hold">
                            <p:stCondLst>
                              <p:cond delay="5900"/>
                            </p:stCondLst>
                            <p:childTnLst>
                              <p:par>
                                <p:cTn id="117" presetID="10" presetClass="entr" presetSubtype="0" fill="hold" grpId="0" nodeType="after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200"/>
                                        <p:tgtEl>
                                          <p:spTgt spid="39"/>
                                        </p:tgtEl>
                                      </p:cBhvr>
                                    </p:animEffect>
                                  </p:childTnLst>
                                </p:cTn>
                              </p:par>
                            </p:childTnLst>
                          </p:cTn>
                        </p:par>
                        <p:par>
                          <p:cTn id="120" fill="hold">
                            <p:stCondLst>
                              <p:cond delay="6100"/>
                            </p:stCondLst>
                            <p:childTnLst>
                              <p:par>
                                <p:cTn id="121" presetID="10" presetClass="entr" presetSubtype="0" fill="hold" grpId="0" nodeType="after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200"/>
                                        <p:tgtEl>
                                          <p:spTgt spid="41"/>
                                        </p:tgtEl>
                                      </p:cBhvr>
                                    </p:animEffect>
                                  </p:childTnLst>
                                </p:cTn>
                              </p:par>
                            </p:childTnLst>
                          </p:cTn>
                        </p:par>
                        <p:par>
                          <p:cTn id="124" fill="hold">
                            <p:stCondLst>
                              <p:cond delay="6300"/>
                            </p:stCondLst>
                            <p:childTnLst>
                              <p:par>
                                <p:cTn id="125" presetID="10" presetClass="entr" presetSubtype="0" fill="hold" grpId="0" nodeType="after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200"/>
                                        <p:tgtEl>
                                          <p:spTgt spid="42"/>
                                        </p:tgtEl>
                                      </p:cBhvr>
                                    </p:animEffect>
                                  </p:childTnLst>
                                </p:cTn>
                              </p:par>
                            </p:childTnLst>
                          </p:cTn>
                        </p:par>
                        <p:par>
                          <p:cTn id="128" fill="hold">
                            <p:stCondLst>
                              <p:cond delay="6500"/>
                            </p:stCondLst>
                            <p:childTnLst>
                              <p:par>
                                <p:cTn id="129" presetID="10" presetClass="entr" presetSubtype="0" fill="hold" grpId="0" nodeType="after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200"/>
                                        <p:tgtEl>
                                          <p:spTgt spid="44"/>
                                        </p:tgtEl>
                                      </p:cBhvr>
                                    </p:animEffect>
                                  </p:childTnLst>
                                </p:cTn>
                              </p:par>
                            </p:childTnLst>
                          </p:cTn>
                        </p:par>
                        <p:par>
                          <p:cTn id="132" fill="hold">
                            <p:stCondLst>
                              <p:cond delay="6700"/>
                            </p:stCondLst>
                            <p:childTnLst>
                              <p:par>
                                <p:cTn id="133" presetID="10" presetClass="entr" presetSubtype="0" fill="hold" grpId="0" nodeType="afterEffect">
                                  <p:stCondLst>
                                    <p:cond delay="0"/>
                                  </p:stCondLst>
                                  <p:childTnLst>
                                    <p:set>
                                      <p:cBhvr>
                                        <p:cTn id="134" dur="1" fill="hold">
                                          <p:stCondLst>
                                            <p:cond delay="0"/>
                                          </p:stCondLst>
                                        </p:cTn>
                                        <p:tgtEl>
                                          <p:spTgt spid="45"/>
                                        </p:tgtEl>
                                        <p:attrNameLst>
                                          <p:attrName>style.visibility</p:attrName>
                                        </p:attrNameLst>
                                      </p:cBhvr>
                                      <p:to>
                                        <p:strVal val="visible"/>
                                      </p:to>
                                    </p:set>
                                    <p:animEffect transition="in" filter="fade">
                                      <p:cBhvr>
                                        <p:cTn id="135" dur="200"/>
                                        <p:tgtEl>
                                          <p:spTgt spid="45"/>
                                        </p:tgtEl>
                                      </p:cBhvr>
                                    </p:animEffect>
                                  </p:childTnLst>
                                </p:cTn>
                              </p:par>
                            </p:childTnLst>
                          </p:cTn>
                        </p:par>
                        <p:par>
                          <p:cTn id="136" fill="hold">
                            <p:stCondLst>
                              <p:cond delay="6900"/>
                            </p:stCondLst>
                            <p:childTnLst>
                              <p:par>
                                <p:cTn id="137" presetID="10" presetClass="entr" presetSubtype="0" fill="hold" grpId="0" nodeType="after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fade">
                                      <p:cBhvr>
                                        <p:cTn id="139" dur="200"/>
                                        <p:tgtEl>
                                          <p:spTgt spid="46"/>
                                        </p:tgtEl>
                                      </p:cBhvr>
                                    </p:animEffect>
                                  </p:childTnLst>
                                </p:cTn>
                              </p:par>
                            </p:childTnLst>
                          </p:cTn>
                        </p:par>
                        <p:par>
                          <p:cTn id="140" fill="hold">
                            <p:stCondLst>
                              <p:cond delay="7100"/>
                            </p:stCondLst>
                            <p:childTnLst>
                              <p:par>
                                <p:cTn id="141" presetID="10" presetClass="entr" presetSubtype="0" fill="hold" grpId="0" nodeType="afterEffect">
                                  <p:stCondLst>
                                    <p:cond delay="0"/>
                                  </p:stCondLst>
                                  <p:childTnLst>
                                    <p:set>
                                      <p:cBhvr>
                                        <p:cTn id="142" dur="1" fill="hold">
                                          <p:stCondLst>
                                            <p:cond delay="0"/>
                                          </p:stCondLst>
                                        </p:cTn>
                                        <p:tgtEl>
                                          <p:spTgt spid="48"/>
                                        </p:tgtEl>
                                        <p:attrNameLst>
                                          <p:attrName>style.visibility</p:attrName>
                                        </p:attrNameLst>
                                      </p:cBhvr>
                                      <p:to>
                                        <p:strVal val="visible"/>
                                      </p:to>
                                    </p:set>
                                    <p:animEffect transition="in" filter="fade">
                                      <p:cBhvr>
                                        <p:cTn id="143" dur="200"/>
                                        <p:tgtEl>
                                          <p:spTgt spid="48"/>
                                        </p:tgtEl>
                                      </p:cBhvr>
                                    </p:animEffect>
                                  </p:childTnLst>
                                </p:cTn>
                              </p:par>
                            </p:childTnLst>
                          </p:cTn>
                        </p:par>
                        <p:par>
                          <p:cTn id="144" fill="hold">
                            <p:stCondLst>
                              <p:cond delay="7300"/>
                            </p:stCondLst>
                            <p:childTnLst>
                              <p:par>
                                <p:cTn id="145" presetID="10" presetClass="entr" presetSubtype="0" fill="hold" grpId="0" nodeType="after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fade">
                                      <p:cBhvr>
                                        <p:cTn id="147" dur="200"/>
                                        <p:tgtEl>
                                          <p:spTgt spid="47"/>
                                        </p:tgtEl>
                                      </p:cBhvr>
                                    </p:animEffect>
                                  </p:childTnLst>
                                </p:cTn>
                              </p:par>
                            </p:childTnLst>
                          </p:cTn>
                        </p:par>
                        <p:par>
                          <p:cTn id="148" fill="hold">
                            <p:stCondLst>
                              <p:cond delay="7500"/>
                            </p:stCondLst>
                            <p:childTnLst>
                              <p:par>
                                <p:cTn id="149" presetID="10" presetClass="entr" presetSubtype="0" fill="hold" grpId="0" nodeType="after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fade">
                                      <p:cBhvr>
                                        <p:cTn id="151" dur="200"/>
                                        <p:tgtEl>
                                          <p:spTgt spid="49"/>
                                        </p:tgtEl>
                                      </p:cBhvr>
                                    </p:animEffect>
                                  </p:childTnLst>
                                </p:cTn>
                              </p:par>
                            </p:childTnLst>
                          </p:cTn>
                        </p:par>
                        <p:par>
                          <p:cTn id="152" fill="hold">
                            <p:stCondLst>
                              <p:cond delay="7700"/>
                            </p:stCondLst>
                            <p:childTnLst>
                              <p:par>
                                <p:cTn id="153" presetID="10" presetClass="entr" presetSubtype="0" fill="hold" grpId="0" nodeType="afterEffect">
                                  <p:stCondLst>
                                    <p:cond delay="0"/>
                                  </p:stCondLst>
                                  <p:childTnLst>
                                    <p:set>
                                      <p:cBhvr>
                                        <p:cTn id="154" dur="1" fill="hold">
                                          <p:stCondLst>
                                            <p:cond delay="0"/>
                                          </p:stCondLst>
                                        </p:cTn>
                                        <p:tgtEl>
                                          <p:spTgt spid="50"/>
                                        </p:tgtEl>
                                        <p:attrNameLst>
                                          <p:attrName>style.visibility</p:attrName>
                                        </p:attrNameLst>
                                      </p:cBhvr>
                                      <p:to>
                                        <p:strVal val="visible"/>
                                      </p:to>
                                    </p:set>
                                    <p:animEffect transition="in" filter="fade">
                                      <p:cBhvr>
                                        <p:cTn id="155" dur="200"/>
                                        <p:tgtEl>
                                          <p:spTgt spid="50"/>
                                        </p:tgtEl>
                                      </p:cBhvr>
                                    </p:animEffect>
                                  </p:childTnLst>
                                </p:cTn>
                              </p:par>
                            </p:childTnLst>
                          </p:cTn>
                        </p:par>
                        <p:par>
                          <p:cTn id="156" fill="hold">
                            <p:stCondLst>
                              <p:cond delay="7900"/>
                            </p:stCondLst>
                            <p:childTnLst>
                              <p:par>
                                <p:cTn id="157" presetID="10" presetClass="entr" presetSubtype="0" fill="hold" grpId="0" nodeType="after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fade">
                                      <p:cBhvr>
                                        <p:cTn id="159" dur="200"/>
                                        <p:tgtEl>
                                          <p:spTgt spid="53"/>
                                        </p:tgtEl>
                                      </p:cBhvr>
                                    </p:animEffect>
                                  </p:childTnLst>
                                </p:cTn>
                              </p:par>
                            </p:childTnLst>
                          </p:cTn>
                        </p:par>
                        <p:par>
                          <p:cTn id="160" fill="hold">
                            <p:stCondLst>
                              <p:cond delay="8100"/>
                            </p:stCondLst>
                            <p:childTnLst>
                              <p:par>
                                <p:cTn id="161" presetID="10" presetClass="entr" presetSubtype="0" fill="hold" grpId="0" nodeType="afterEffect">
                                  <p:stCondLst>
                                    <p:cond delay="0"/>
                                  </p:stCondLst>
                                  <p:childTnLst>
                                    <p:set>
                                      <p:cBhvr>
                                        <p:cTn id="162" dur="1" fill="hold">
                                          <p:stCondLst>
                                            <p:cond delay="0"/>
                                          </p:stCondLst>
                                        </p:cTn>
                                        <p:tgtEl>
                                          <p:spTgt spid="57"/>
                                        </p:tgtEl>
                                        <p:attrNameLst>
                                          <p:attrName>style.visibility</p:attrName>
                                        </p:attrNameLst>
                                      </p:cBhvr>
                                      <p:to>
                                        <p:strVal val="visible"/>
                                      </p:to>
                                    </p:set>
                                    <p:animEffect transition="in" filter="fade">
                                      <p:cBhvr>
                                        <p:cTn id="163" dur="200"/>
                                        <p:tgtEl>
                                          <p:spTgt spid="57"/>
                                        </p:tgtEl>
                                      </p:cBhvr>
                                    </p:animEffect>
                                  </p:childTnLst>
                                </p:cTn>
                              </p:par>
                            </p:childTnLst>
                          </p:cTn>
                        </p:par>
                        <p:par>
                          <p:cTn id="164" fill="hold">
                            <p:stCondLst>
                              <p:cond delay="8300"/>
                            </p:stCondLst>
                            <p:childTnLst>
                              <p:par>
                                <p:cTn id="165" presetID="10" presetClass="entr" presetSubtype="0" fill="hold" grpId="0" nodeType="afterEffect">
                                  <p:stCondLst>
                                    <p:cond delay="0"/>
                                  </p:stCondLst>
                                  <p:childTnLst>
                                    <p:set>
                                      <p:cBhvr>
                                        <p:cTn id="166" dur="1" fill="hold">
                                          <p:stCondLst>
                                            <p:cond delay="0"/>
                                          </p:stCondLst>
                                        </p:cTn>
                                        <p:tgtEl>
                                          <p:spTgt spid="56"/>
                                        </p:tgtEl>
                                        <p:attrNameLst>
                                          <p:attrName>style.visibility</p:attrName>
                                        </p:attrNameLst>
                                      </p:cBhvr>
                                      <p:to>
                                        <p:strVal val="visible"/>
                                      </p:to>
                                    </p:set>
                                    <p:animEffect transition="in" filter="fade">
                                      <p:cBhvr>
                                        <p:cTn id="167" dur="200"/>
                                        <p:tgtEl>
                                          <p:spTgt spid="56"/>
                                        </p:tgtEl>
                                      </p:cBhvr>
                                    </p:animEffect>
                                  </p:childTnLst>
                                </p:cTn>
                              </p:par>
                            </p:childTnLst>
                          </p:cTn>
                        </p:par>
                      </p:childTnLst>
                    </p:cTn>
                  </p:par>
                  <p:par>
                    <p:cTn id="168" fill="hold">
                      <p:stCondLst>
                        <p:cond delay="indefinite"/>
                      </p:stCondLst>
                      <p:childTnLst>
                        <p:par>
                          <p:cTn id="169" fill="hold">
                            <p:stCondLst>
                              <p:cond delay="0"/>
                            </p:stCondLst>
                            <p:childTnLst>
                              <p:par>
                                <p:cTn id="170" presetID="3" presetClass="entr" presetSubtype="10" fill="hold" nodeType="clickEffect">
                                  <p:stCondLst>
                                    <p:cond delay="0"/>
                                  </p:stCondLst>
                                  <p:childTnLst>
                                    <p:set>
                                      <p:cBhvr>
                                        <p:cTn id="171" dur="1" fill="hold">
                                          <p:stCondLst>
                                            <p:cond delay="0"/>
                                          </p:stCondLst>
                                        </p:cTn>
                                        <p:tgtEl>
                                          <p:spTgt spid="2"/>
                                        </p:tgtEl>
                                        <p:attrNameLst>
                                          <p:attrName>style.visibility</p:attrName>
                                        </p:attrNameLst>
                                      </p:cBhvr>
                                      <p:to>
                                        <p:strVal val="visible"/>
                                      </p:to>
                                    </p:set>
                                    <p:animEffect transition="in" filter="blinds(horizontal)">
                                      <p:cBhvr>
                                        <p:cTn id="172" dur="500"/>
                                        <p:tgtEl>
                                          <p:spTgt spid="2"/>
                                        </p:tgtEl>
                                      </p:cBhvr>
                                    </p:animEffect>
                                  </p:childTnLst>
                                </p:cTn>
                              </p:par>
                            </p:childTnLst>
                          </p:cTn>
                        </p:par>
                        <p:par>
                          <p:cTn id="173" fill="hold">
                            <p:stCondLst>
                              <p:cond delay="500"/>
                            </p:stCondLst>
                            <p:childTnLst>
                              <p:par>
                                <p:cTn id="174" presetID="10" presetClass="entr" presetSubtype="0" fill="hold" grpId="0" nodeType="afterEffect">
                                  <p:stCondLst>
                                    <p:cond delay="0"/>
                                  </p:stCondLst>
                                  <p:childTnLst>
                                    <p:set>
                                      <p:cBhvr>
                                        <p:cTn id="175" dur="1" fill="hold">
                                          <p:stCondLst>
                                            <p:cond delay="0"/>
                                          </p:stCondLst>
                                        </p:cTn>
                                        <p:tgtEl>
                                          <p:spTgt spid="58"/>
                                        </p:tgtEl>
                                        <p:attrNameLst>
                                          <p:attrName>style.visibility</p:attrName>
                                        </p:attrNameLst>
                                      </p:cBhvr>
                                      <p:to>
                                        <p:strVal val="visible"/>
                                      </p:to>
                                    </p:set>
                                    <p:animEffect transition="in" filter="fade">
                                      <p:cBhvr>
                                        <p:cTn id="176" dur="200"/>
                                        <p:tgtEl>
                                          <p:spTgt spid="58"/>
                                        </p:tgtEl>
                                      </p:cBhvr>
                                    </p:animEffect>
                                  </p:childTnLst>
                                </p:cTn>
                              </p:par>
                            </p:childTnLst>
                          </p:cTn>
                        </p:par>
                        <p:par>
                          <p:cTn id="177" fill="hold">
                            <p:stCondLst>
                              <p:cond delay="700"/>
                            </p:stCondLst>
                            <p:childTnLst>
                              <p:par>
                                <p:cTn id="178" presetID="10" presetClass="entr" presetSubtype="0" fill="hold" grpId="0" nodeType="after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fade">
                                      <p:cBhvr>
                                        <p:cTn id="180" dur="200"/>
                                        <p:tgtEl>
                                          <p:spTgt spid="59"/>
                                        </p:tgtEl>
                                      </p:cBhvr>
                                    </p:animEffect>
                                  </p:childTnLst>
                                </p:cTn>
                              </p:par>
                            </p:childTnLst>
                          </p:cTn>
                        </p:par>
                        <p:par>
                          <p:cTn id="181" fill="hold">
                            <p:stCondLst>
                              <p:cond delay="900"/>
                            </p:stCondLst>
                            <p:childTnLst>
                              <p:par>
                                <p:cTn id="182" presetID="10" presetClass="entr" presetSubtype="0" fill="hold" grpId="0" nodeType="afterEffect">
                                  <p:stCondLst>
                                    <p:cond delay="0"/>
                                  </p:stCondLst>
                                  <p:childTnLst>
                                    <p:set>
                                      <p:cBhvr>
                                        <p:cTn id="183" dur="1" fill="hold">
                                          <p:stCondLst>
                                            <p:cond delay="0"/>
                                          </p:stCondLst>
                                        </p:cTn>
                                        <p:tgtEl>
                                          <p:spTgt spid="60"/>
                                        </p:tgtEl>
                                        <p:attrNameLst>
                                          <p:attrName>style.visibility</p:attrName>
                                        </p:attrNameLst>
                                      </p:cBhvr>
                                      <p:to>
                                        <p:strVal val="visible"/>
                                      </p:to>
                                    </p:set>
                                    <p:animEffect transition="in" filter="fade">
                                      <p:cBhvr>
                                        <p:cTn id="184" dur="200"/>
                                        <p:tgtEl>
                                          <p:spTgt spid="60"/>
                                        </p:tgtEl>
                                      </p:cBhvr>
                                    </p:animEffect>
                                  </p:childTnLst>
                                </p:cTn>
                              </p:par>
                            </p:childTnLst>
                          </p:cTn>
                        </p:par>
                        <p:par>
                          <p:cTn id="185" fill="hold">
                            <p:stCondLst>
                              <p:cond delay="1100"/>
                            </p:stCondLst>
                            <p:childTnLst>
                              <p:par>
                                <p:cTn id="186" presetID="10" presetClass="entr" presetSubtype="0" fill="hold" grpId="0" nodeType="afterEffect">
                                  <p:stCondLst>
                                    <p:cond delay="0"/>
                                  </p:stCondLst>
                                  <p:childTnLst>
                                    <p:set>
                                      <p:cBhvr>
                                        <p:cTn id="187" dur="1" fill="hold">
                                          <p:stCondLst>
                                            <p:cond delay="0"/>
                                          </p:stCondLst>
                                        </p:cTn>
                                        <p:tgtEl>
                                          <p:spTgt spid="61"/>
                                        </p:tgtEl>
                                        <p:attrNameLst>
                                          <p:attrName>style.visibility</p:attrName>
                                        </p:attrNameLst>
                                      </p:cBhvr>
                                      <p:to>
                                        <p:strVal val="visible"/>
                                      </p:to>
                                    </p:set>
                                    <p:animEffect transition="in" filter="fade">
                                      <p:cBhvr>
                                        <p:cTn id="188" dur="200"/>
                                        <p:tgtEl>
                                          <p:spTgt spid="61"/>
                                        </p:tgtEl>
                                      </p:cBhvr>
                                    </p:animEffect>
                                  </p:childTnLst>
                                </p:cTn>
                              </p:par>
                            </p:childTnLst>
                          </p:cTn>
                        </p:par>
                        <p:par>
                          <p:cTn id="189" fill="hold">
                            <p:stCondLst>
                              <p:cond delay="1300"/>
                            </p:stCondLst>
                            <p:childTnLst>
                              <p:par>
                                <p:cTn id="190" presetID="10" presetClass="entr" presetSubtype="0" fill="hold" grpId="0" nodeType="afterEffect">
                                  <p:stCondLst>
                                    <p:cond delay="0"/>
                                  </p:stCondLst>
                                  <p:childTnLst>
                                    <p:set>
                                      <p:cBhvr>
                                        <p:cTn id="191" dur="1" fill="hold">
                                          <p:stCondLst>
                                            <p:cond delay="0"/>
                                          </p:stCondLst>
                                        </p:cTn>
                                        <p:tgtEl>
                                          <p:spTgt spid="62"/>
                                        </p:tgtEl>
                                        <p:attrNameLst>
                                          <p:attrName>style.visibility</p:attrName>
                                        </p:attrNameLst>
                                      </p:cBhvr>
                                      <p:to>
                                        <p:strVal val="visible"/>
                                      </p:to>
                                    </p:set>
                                    <p:animEffect transition="in" filter="fade">
                                      <p:cBhvr>
                                        <p:cTn id="192" dur="200"/>
                                        <p:tgtEl>
                                          <p:spTgt spid="62"/>
                                        </p:tgtEl>
                                      </p:cBhvr>
                                    </p:animEffect>
                                  </p:childTnLst>
                                </p:cTn>
                              </p:par>
                            </p:childTnLst>
                          </p:cTn>
                        </p:par>
                        <p:par>
                          <p:cTn id="193" fill="hold">
                            <p:stCondLst>
                              <p:cond delay="1500"/>
                            </p:stCondLst>
                            <p:childTnLst>
                              <p:par>
                                <p:cTn id="194" presetID="10" presetClass="entr" presetSubtype="0" fill="hold" grpId="0" nodeType="afterEffect">
                                  <p:stCondLst>
                                    <p:cond delay="0"/>
                                  </p:stCondLst>
                                  <p:childTnLst>
                                    <p:set>
                                      <p:cBhvr>
                                        <p:cTn id="195" dur="1" fill="hold">
                                          <p:stCondLst>
                                            <p:cond delay="0"/>
                                          </p:stCondLst>
                                        </p:cTn>
                                        <p:tgtEl>
                                          <p:spTgt spid="63"/>
                                        </p:tgtEl>
                                        <p:attrNameLst>
                                          <p:attrName>style.visibility</p:attrName>
                                        </p:attrNameLst>
                                      </p:cBhvr>
                                      <p:to>
                                        <p:strVal val="visible"/>
                                      </p:to>
                                    </p:set>
                                    <p:animEffect transition="in" filter="fade">
                                      <p:cBhvr>
                                        <p:cTn id="196" dur="200"/>
                                        <p:tgtEl>
                                          <p:spTgt spid="63"/>
                                        </p:tgtEl>
                                      </p:cBhvr>
                                    </p:animEffect>
                                  </p:childTnLst>
                                </p:cTn>
                              </p:par>
                            </p:childTnLst>
                          </p:cTn>
                        </p:par>
                        <p:par>
                          <p:cTn id="197" fill="hold">
                            <p:stCondLst>
                              <p:cond delay="1700"/>
                            </p:stCondLst>
                            <p:childTnLst>
                              <p:par>
                                <p:cTn id="198" presetID="10" presetClass="entr" presetSubtype="0" fill="hold" grpId="0" nodeType="afterEffect">
                                  <p:stCondLst>
                                    <p:cond delay="0"/>
                                  </p:stCondLst>
                                  <p:childTnLst>
                                    <p:set>
                                      <p:cBhvr>
                                        <p:cTn id="199" dur="1" fill="hold">
                                          <p:stCondLst>
                                            <p:cond delay="0"/>
                                          </p:stCondLst>
                                        </p:cTn>
                                        <p:tgtEl>
                                          <p:spTgt spid="64"/>
                                        </p:tgtEl>
                                        <p:attrNameLst>
                                          <p:attrName>style.visibility</p:attrName>
                                        </p:attrNameLst>
                                      </p:cBhvr>
                                      <p:to>
                                        <p:strVal val="visible"/>
                                      </p:to>
                                    </p:set>
                                    <p:animEffect transition="in" filter="fade">
                                      <p:cBhvr>
                                        <p:cTn id="200" dur="200"/>
                                        <p:tgtEl>
                                          <p:spTgt spid="64"/>
                                        </p:tgtEl>
                                      </p:cBhvr>
                                    </p:animEffect>
                                  </p:childTnLst>
                                </p:cTn>
                              </p:par>
                            </p:childTnLst>
                          </p:cTn>
                        </p:par>
                        <p:par>
                          <p:cTn id="201" fill="hold">
                            <p:stCondLst>
                              <p:cond delay="1900"/>
                            </p:stCondLst>
                            <p:childTnLst>
                              <p:par>
                                <p:cTn id="202" presetID="10" presetClass="entr" presetSubtype="0" fill="hold" grpId="0" nodeType="afterEffect">
                                  <p:stCondLst>
                                    <p:cond delay="0"/>
                                  </p:stCondLst>
                                  <p:childTnLst>
                                    <p:set>
                                      <p:cBhvr>
                                        <p:cTn id="203" dur="1" fill="hold">
                                          <p:stCondLst>
                                            <p:cond delay="0"/>
                                          </p:stCondLst>
                                        </p:cTn>
                                        <p:tgtEl>
                                          <p:spTgt spid="65"/>
                                        </p:tgtEl>
                                        <p:attrNameLst>
                                          <p:attrName>style.visibility</p:attrName>
                                        </p:attrNameLst>
                                      </p:cBhvr>
                                      <p:to>
                                        <p:strVal val="visible"/>
                                      </p:to>
                                    </p:set>
                                    <p:animEffect transition="in" filter="fade">
                                      <p:cBhvr>
                                        <p:cTn id="204" dur="200"/>
                                        <p:tgtEl>
                                          <p:spTgt spid="65"/>
                                        </p:tgtEl>
                                      </p:cBhvr>
                                    </p:animEffect>
                                  </p:childTnLst>
                                </p:cTn>
                              </p:par>
                            </p:childTnLst>
                          </p:cTn>
                        </p:par>
                        <p:par>
                          <p:cTn id="205" fill="hold">
                            <p:stCondLst>
                              <p:cond delay="2100"/>
                            </p:stCondLst>
                            <p:childTnLst>
                              <p:par>
                                <p:cTn id="206" presetID="10" presetClass="entr" presetSubtype="0" fill="hold" grpId="0" nodeType="afterEffect">
                                  <p:stCondLst>
                                    <p:cond delay="0"/>
                                  </p:stCondLst>
                                  <p:childTnLst>
                                    <p:set>
                                      <p:cBhvr>
                                        <p:cTn id="207" dur="1" fill="hold">
                                          <p:stCondLst>
                                            <p:cond delay="0"/>
                                          </p:stCondLst>
                                        </p:cTn>
                                        <p:tgtEl>
                                          <p:spTgt spid="66"/>
                                        </p:tgtEl>
                                        <p:attrNameLst>
                                          <p:attrName>style.visibility</p:attrName>
                                        </p:attrNameLst>
                                      </p:cBhvr>
                                      <p:to>
                                        <p:strVal val="visible"/>
                                      </p:to>
                                    </p:set>
                                    <p:animEffect transition="in" filter="fade">
                                      <p:cBhvr>
                                        <p:cTn id="208" dur="200"/>
                                        <p:tgtEl>
                                          <p:spTgt spid="66"/>
                                        </p:tgtEl>
                                      </p:cBhvr>
                                    </p:animEffect>
                                  </p:childTnLst>
                                </p:cTn>
                              </p:par>
                            </p:childTnLst>
                          </p:cTn>
                        </p:par>
                        <p:par>
                          <p:cTn id="209" fill="hold">
                            <p:stCondLst>
                              <p:cond delay="2300"/>
                            </p:stCondLst>
                            <p:childTnLst>
                              <p:par>
                                <p:cTn id="210" presetID="10" presetClass="entr" presetSubtype="0" fill="hold" grpId="0" nodeType="afterEffect">
                                  <p:stCondLst>
                                    <p:cond delay="0"/>
                                  </p:stCondLst>
                                  <p:childTnLst>
                                    <p:set>
                                      <p:cBhvr>
                                        <p:cTn id="211" dur="1" fill="hold">
                                          <p:stCondLst>
                                            <p:cond delay="0"/>
                                          </p:stCondLst>
                                        </p:cTn>
                                        <p:tgtEl>
                                          <p:spTgt spid="67"/>
                                        </p:tgtEl>
                                        <p:attrNameLst>
                                          <p:attrName>style.visibility</p:attrName>
                                        </p:attrNameLst>
                                      </p:cBhvr>
                                      <p:to>
                                        <p:strVal val="visible"/>
                                      </p:to>
                                    </p:set>
                                    <p:animEffect transition="in" filter="fade">
                                      <p:cBhvr>
                                        <p:cTn id="212" dur="200"/>
                                        <p:tgtEl>
                                          <p:spTgt spid="67"/>
                                        </p:tgtEl>
                                      </p:cBhvr>
                                    </p:animEffect>
                                  </p:childTnLst>
                                </p:cTn>
                              </p:par>
                            </p:childTnLst>
                          </p:cTn>
                        </p:par>
                        <p:par>
                          <p:cTn id="213" fill="hold">
                            <p:stCondLst>
                              <p:cond delay="2500"/>
                            </p:stCondLst>
                            <p:childTnLst>
                              <p:par>
                                <p:cTn id="214" presetID="10" presetClass="entr" presetSubtype="0" fill="hold" grpId="0" nodeType="afterEffect">
                                  <p:stCondLst>
                                    <p:cond delay="0"/>
                                  </p:stCondLst>
                                  <p:childTnLst>
                                    <p:set>
                                      <p:cBhvr>
                                        <p:cTn id="215" dur="1" fill="hold">
                                          <p:stCondLst>
                                            <p:cond delay="0"/>
                                          </p:stCondLst>
                                        </p:cTn>
                                        <p:tgtEl>
                                          <p:spTgt spid="68"/>
                                        </p:tgtEl>
                                        <p:attrNameLst>
                                          <p:attrName>style.visibility</p:attrName>
                                        </p:attrNameLst>
                                      </p:cBhvr>
                                      <p:to>
                                        <p:strVal val="visible"/>
                                      </p:to>
                                    </p:set>
                                    <p:animEffect transition="in" filter="fade">
                                      <p:cBhvr>
                                        <p:cTn id="216" dur="200"/>
                                        <p:tgtEl>
                                          <p:spTgt spid="68"/>
                                        </p:tgtEl>
                                      </p:cBhvr>
                                    </p:animEffect>
                                  </p:childTnLst>
                                </p:cTn>
                              </p:par>
                            </p:childTnLst>
                          </p:cTn>
                        </p:par>
                        <p:par>
                          <p:cTn id="217" fill="hold">
                            <p:stCondLst>
                              <p:cond delay="2700"/>
                            </p:stCondLst>
                            <p:childTnLst>
                              <p:par>
                                <p:cTn id="218" presetID="10" presetClass="entr" presetSubtype="0" fill="hold" grpId="0" nodeType="afterEffect">
                                  <p:stCondLst>
                                    <p:cond delay="0"/>
                                  </p:stCondLst>
                                  <p:childTnLst>
                                    <p:set>
                                      <p:cBhvr>
                                        <p:cTn id="219" dur="1" fill="hold">
                                          <p:stCondLst>
                                            <p:cond delay="0"/>
                                          </p:stCondLst>
                                        </p:cTn>
                                        <p:tgtEl>
                                          <p:spTgt spid="69"/>
                                        </p:tgtEl>
                                        <p:attrNameLst>
                                          <p:attrName>style.visibility</p:attrName>
                                        </p:attrNameLst>
                                      </p:cBhvr>
                                      <p:to>
                                        <p:strVal val="visible"/>
                                      </p:to>
                                    </p:set>
                                    <p:animEffect transition="in" filter="fade">
                                      <p:cBhvr>
                                        <p:cTn id="220" dur="200"/>
                                        <p:tgtEl>
                                          <p:spTgt spid="69"/>
                                        </p:tgtEl>
                                      </p:cBhvr>
                                    </p:animEffect>
                                  </p:childTnLst>
                                </p:cTn>
                              </p:par>
                            </p:childTnLst>
                          </p:cTn>
                        </p:par>
                        <p:par>
                          <p:cTn id="221" fill="hold">
                            <p:stCondLst>
                              <p:cond delay="2900"/>
                            </p:stCondLst>
                            <p:childTnLst>
                              <p:par>
                                <p:cTn id="222" presetID="10" presetClass="entr" presetSubtype="0" fill="hold" grpId="0" nodeType="afterEffect">
                                  <p:stCondLst>
                                    <p:cond delay="0"/>
                                  </p:stCondLst>
                                  <p:childTnLst>
                                    <p:set>
                                      <p:cBhvr>
                                        <p:cTn id="223" dur="1" fill="hold">
                                          <p:stCondLst>
                                            <p:cond delay="0"/>
                                          </p:stCondLst>
                                        </p:cTn>
                                        <p:tgtEl>
                                          <p:spTgt spid="70"/>
                                        </p:tgtEl>
                                        <p:attrNameLst>
                                          <p:attrName>style.visibility</p:attrName>
                                        </p:attrNameLst>
                                      </p:cBhvr>
                                      <p:to>
                                        <p:strVal val="visible"/>
                                      </p:to>
                                    </p:set>
                                    <p:animEffect transition="in" filter="fade">
                                      <p:cBhvr>
                                        <p:cTn id="224" dur="200"/>
                                        <p:tgtEl>
                                          <p:spTgt spid="70"/>
                                        </p:tgtEl>
                                      </p:cBhvr>
                                    </p:animEffect>
                                  </p:childTnLst>
                                </p:cTn>
                              </p:par>
                            </p:childTnLst>
                          </p:cTn>
                        </p:par>
                        <p:par>
                          <p:cTn id="225" fill="hold">
                            <p:stCondLst>
                              <p:cond delay="3100"/>
                            </p:stCondLst>
                            <p:childTnLst>
                              <p:par>
                                <p:cTn id="226" presetID="10" presetClass="entr" presetSubtype="0" fill="hold" grpId="0" nodeType="afterEffect">
                                  <p:stCondLst>
                                    <p:cond delay="0"/>
                                  </p:stCondLst>
                                  <p:childTnLst>
                                    <p:set>
                                      <p:cBhvr>
                                        <p:cTn id="227" dur="1" fill="hold">
                                          <p:stCondLst>
                                            <p:cond delay="0"/>
                                          </p:stCondLst>
                                        </p:cTn>
                                        <p:tgtEl>
                                          <p:spTgt spid="71"/>
                                        </p:tgtEl>
                                        <p:attrNameLst>
                                          <p:attrName>style.visibility</p:attrName>
                                        </p:attrNameLst>
                                      </p:cBhvr>
                                      <p:to>
                                        <p:strVal val="visible"/>
                                      </p:to>
                                    </p:set>
                                    <p:animEffect transition="in" filter="fade">
                                      <p:cBhvr>
                                        <p:cTn id="228" dur="200"/>
                                        <p:tgtEl>
                                          <p:spTgt spid="71"/>
                                        </p:tgtEl>
                                      </p:cBhvr>
                                    </p:animEffect>
                                  </p:childTnLst>
                                </p:cTn>
                              </p:par>
                            </p:childTnLst>
                          </p:cTn>
                        </p:par>
                        <p:par>
                          <p:cTn id="229" fill="hold">
                            <p:stCondLst>
                              <p:cond delay="3300"/>
                            </p:stCondLst>
                            <p:childTnLst>
                              <p:par>
                                <p:cTn id="230" presetID="10" presetClass="entr" presetSubtype="0" fill="hold" grpId="0" nodeType="afterEffect">
                                  <p:stCondLst>
                                    <p:cond delay="0"/>
                                  </p:stCondLst>
                                  <p:childTnLst>
                                    <p:set>
                                      <p:cBhvr>
                                        <p:cTn id="231" dur="1" fill="hold">
                                          <p:stCondLst>
                                            <p:cond delay="0"/>
                                          </p:stCondLst>
                                        </p:cTn>
                                        <p:tgtEl>
                                          <p:spTgt spid="72"/>
                                        </p:tgtEl>
                                        <p:attrNameLst>
                                          <p:attrName>style.visibility</p:attrName>
                                        </p:attrNameLst>
                                      </p:cBhvr>
                                      <p:to>
                                        <p:strVal val="visible"/>
                                      </p:to>
                                    </p:set>
                                    <p:animEffect transition="in" filter="fade">
                                      <p:cBhvr>
                                        <p:cTn id="232" dur="200"/>
                                        <p:tgtEl>
                                          <p:spTgt spid="72"/>
                                        </p:tgtEl>
                                      </p:cBhvr>
                                    </p:animEffect>
                                  </p:childTnLst>
                                </p:cTn>
                              </p:par>
                            </p:childTnLst>
                          </p:cTn>
                        </p:par>
                        <p:par>
                          <p:cTn id="233" fill="hold">
                            <p:stCondLst>
                              <p:cond delay="3500"/>
                            </p:stCondLst>
                            <p:childTnLst>
                              <p:par>
                                <p:cTn id="234" presetID="10" presetClass="entr" presetSubtype="0" fill="hold" grpId="0" nodeType="afterEffect">
                                  <p:stCondLst>
                                    <p:cond delay="0"/>
                                  </p:stCondLst>
                                  <p:childTnLst>
                                    <p:set>
                                      <p:cBhvr>
                                        <p:cTn id="235" dur="1" fill="hold">
                                          <p:stCondLst>
                                            <p:cond delay="0"/>
                                          </p:stCondLst>
                                        </p:cTn>
                                        <p:tgtEl>
                                          <p:spTgt spid="73"/>
                                        </p:tgtEl>
                                        <p:attrNameLst>
                                          <p:attrName>style.visibility</p:attrName>
                                        </p:attrNameLst>
                                      </p:cBhvr>
                                      <p:to>
                                        <p:strVal val="visible"/>
                                      </p:to>
                                    </p:set>
                                    <p:animEffect transition="in" filter="fade">
                                      <p:cBhvr>
                                        <p:cTn id="236" dur="200"/>
                                        <p:tgtEl>
                                          <p:spTgt spid="73"/>
                                        </p:tgtEl>
                                      </p:cBhvr>
                                    </p:animEffect>
                                  </p:childTnLst>
                                </p:cTn>
                              </p:par>
                            </p:childTnLst>
                          </p:cTn>
                        </p:par>
                        <p:par>
                          <p:cTn id="237" fill="hold">
                            <p:stCondLst>
                              <p:cond delay="3700"/>
                            </p:stCondLst>
                            <p:childTnLst>
                              <p:par>
                                <p:cTn id="238" presetID="10" presetClass="entr" presetSubtype="0" fill="hold" grpId="0" nodeType="afterEffect">
                                  <p:stCondLst>
                                    <p:cond delay="0"/>
                                  </p:stCondLst>
                                  <p:childTnLst>
                                    <p:set>
                                      <p:cBhvr>
                                        <p:cTn id="239" dur="1" fill="hold">
                                          <p:stCondLst>
                                            <p:cond delay="0"/>
                                          </p:stCondLst>
                                        </p:cTn>
                                        <p:tgtEl>
                                          <p:spTgt spid="74"/>
                                        </p:tgtEl>
                                        <p:attrNameLst>
                                          <p:attrName>style.visibility</p:attrName>
                                        </p:attrNameLst>
                                      </p:cBhvr>
                                      <p:to>
                                        <p:strVal val="visible"/>
                                      </p:to>
                                    </p:set>
                                    <p:animEffect transition="in" filter="fade">
                                      <p:cBhvr>
                                        <p:cTn id="240" dur="200"/>
                                        <p:tgtEl>
                                          <p:spTgt spid="74"/>
                                        </p:tgtEl>
                                      </p:cBhvr>
                                    </p:animEffect>
                                  </p:childTnLst>
                                </p:cTn>
                              </p:par>
                            </p:childTnLst>
                          </p:cTn>
                        </p:par>
                        <p:par>
                          <p:cTn id="241" fill="hold">
                            <p:stCondLst>
                              <p:cond delay="3900"/>
                            </p:stCondLst>
                            <p:childTnLst>
                              <p:par>
                                <p:cTn id="242" presetID="10" presetClass="entr" presetSubtype="0" fill="hold" grpId="0" nodeType="afterEffect">
                                  <p:stCondLst>
                                    <p:cond delay="0"/>
                                  </p:stCondLst>
                                  <p:childTnLst>
                                    <p:set>
                                      <p:cBhvr>
                                        <p:cTn id="243" dur="1" fill="hold">
                                          <p:stCondLst>
                                            <p:cond delay="0"/>
                                          </p:stCondLst>
                                        </p:cTn>
                                        <p:tgtEl>
                                          <p:spTgt spid="75"/>
                                        </p:tgtEl>
                                        <p:attrNameLst>
                                          <p:attrName>style.visibility</p:attrName>
                                        </p:attrNameLst>
                                      </p:cBhvr>
                                      <p:to>
                                        <p:strVal val="visible"/>
                                      </p:to>
                                    </p:set>
                                    <p:animEffect transition="in" filter="fade">
                                      <p:cBhvr>
                                        <p:cTn id="244" dur="200"/>
                                        <p:tgtEl>
                                          <p:spTgt spid="75"/>
                                        </p:tgtEl>
                                      </p:cBhvr>
                                    </p:animEffect>
                                  </p:childTnLst>
                                </p:cTn>
                              </p:par>
                            </p:childTnLst>
                          </p:cTn>
                        </p:par>
                        <p:par>
                          <p:cTn id="245" fill="hold">
                            <p:stCondLst>
                              <p:cond delay="4100"/>
                            </p:stCondLst>
                            <p:childTnLst>
                              <p:par>
                                <p:cTn id="246" presetID="10" presetClass="entr" presetSubtype="0" fill="hold" grpId="0" nodeType="afterEffect">
                                  <p:stCondLst>
                                    <p:cond delay="0"/>
                                  </p:stCondLst>
                                  <p:childTnLst>
                                    <p:set>
                                      <p:cBhvr>
                                        <p:cTn id="247" dur="1" fill="hold">
                                          <p:stCondLst>
                                            <p:cond delay="0"/>
                                          </p:stCondLst>
                                        </p:cTn>
                                        <p:tgtEl>
                                          <p:spTgt spid="76"/>
                                        </p:tgtEl>
                                        <p:attrNameLst>
                                          <p:attrName>style.visibility</p:attrName>
                                        </p:attrNameLst>
                                      </p:cBhvr>
                                      <p:to>
                                        <p:strVal val="visible"/>
                                      </p:to>
                                    </p:set>
                                    <p:animEffect transition="in" filter="fade">
                                      <p:cBhvr>
                                        <p:cTn id="248" dur="200"/>
                                        <p:tgtEl>
                                          <p:spTgt spid="76"/>
                                        </p:tgtEl>
                                      </p:cBhvr>
                                    </p:animEffect>
                                  </p:childTnLst>
                                </p:cTn>
                              </p:par>
                            </p:childTnLst>
                          </p:cTn>
                        </p:par>
                        <p:par>
                          <p:cTn id="249" fill="hold">
                            <p:stCondLst>
                              <p:cond delay="4300"/>
                            </p:stCondLst>
                            <p:childTnLst>
                              <p:par>
                                <p:cTn id="250" presetID="10" presetClass="entr" presetSubtype="0" fill="hold" grpId="0" nodeType="afterEffect">
                                  <p:stCondLst>
                                    <p:cond delay="0"/>
                                  </p:stCondLst>
                                  <p:childTnLst>
                                    <p:set>
                                      <p:cBhvr>
                                        <p:cTn id="251" dur="1" fill="hold">
                                          <p:stCondLst>
                                            <p:cond delay="0"/>
                                          </p:stCondLst>
                                        </p:cTn>
                                        <p:tgtEl>
                                          <p:spTgt spid="77"/>
                                        </p:tgtEl>
                                        <p:attrNameLst>
                                          <p:attrName>style.visibility</p:attrName>
                                        </p:attrNameLst>
                                      </p:cBhvr>
                                      <p:to>
                                        <p:strVal val="visible"/>
                                      </p:to>
                                    </p:set>
                                    <p:animEffect transition="in" filter="fade">
                                      <p:cBhvr>
                                        <p:cTn id="252" dur="200"/>
                                        <p:tgtEl>
                                          <p:spTgt spid="77"/>
                                        </p:tgtEl>
                                      </p:cBhvr>
                                    </p:animEffect>
                                  </p:childTnLst>
                                </p:cTn>
                              </p:par>
                            </p:childTnLst>
                          </p:cTn>
                        </p:par>
                        <p:par>
                          <p:cTn id="253" fill="hold">
                            <p:stCondLst>
                              <p:cond delay="4500"/>
                            </p:stCondLst>
                            <p:childTnLst>
                              <p:par>
                                <p:cTn id="254" presetID="10" presetClass="entr" presetSubtype="0" fill="hold" grpId="0" nodeType="afterEffect">
                                  <p:stCondLst>
                                    <p:cond delay="0"/>
                                  </p:stCondLst>
                                  <p:childTnLst>
                                    <p:set>
                                      <p:cBhvr>
                                        <p:cTn id="255" dur="1" fill="hold">
                                          <p:stCondLst>
                                            <p:cond delay="0"/>
                                          </p:stCondLst>
                                        </p:cTn>
                                        <p:tgtEl>
                                          <p:spTgt spid="78"/>
                                        </p:tgtEl>
                                        <p:attrNameLst>
                                          <p:attrName>style.visibility</p:attrName>
                                        </p:attrNameLst>
                                      </p:cBhvr>
                                      <p:to>
                                        <p:strVal val="visible"/>
                                      </p:to>
                                    </p:set>
                                    <p:animEffect transition="in" filter="fade">
                                      <p:cBhvr>
                                        <p:cTn id="256" dur="200"/>
                                        <p:tgtEl>
                                          <p:spTgt spid="78"/>
                                        </p:tgtEl>
                                      </p:cBhvr>
                                    </p:animEffect>
                                  </p:childTnLst>
                                </p:cTn>
                              </p:par>
                            </p:childTnLst>
                          </p:cTn>
                        </p:par>
                        <p:par>
                          <p:cTn id="257" fill="hold">
                            <p:stCondLst>
                              <p:cond delay="4700"/>
                            </p:stCondLst>
                            <p:childTnLst>
                              <p:par>
                                <p:cTn id="258" presetID="10" presetClass="entr" presetSubtype="0" fill="hold" grpId="0" nodeType="afterEffect">
                                  <p:stCondLst>
                                    <p:cond delay="0"/>
                                  </p:stCondLst>
                                  <p:childTnLst>
                                    <p:set>
                                      <p:cBhvr>
                                        <p:cTn id="259" dur="1" fill="hold">
                                          <p:stCondLst>
                                            <p:cond delay="0"/>
                                          </p:stCondLst>
                                        </p:cTn>
                                        <p:tgtEl>
                                          <p:spTgt spid="79"/>
                                        </p:tgtEl>
                                        <p:attrNameLst>
                                          <p:attrName>style.visibility</p:attrName>
                                        </p:attrNameLst>
                                      </p:cBhvr>
                                      <p:to>
                                        <p:strVal val="visible"/>
                                      </p:to>
                                    </p:set>
                                    <p:animEffect transition="in" filter="fade">
                                      <p:cBhvr>
                                        <p:cTn id="260" dur="200"/>
                                        <p:tgtEl>
                                          <p:spTgt spid="79"/>
                                        </p:tgtEl>
                                      </p:cBhvr>
                                    </p:animEffect>
                                  </p:childTnLst>
                                </p:cTn>
                              </p:par>
                            </p:childTnLst>
                          </p:cTn>
                        </p:par>
                        <p:par>
                          <p:cTn id="261" fill="hold">
                            <p:stCondLst>
                              <p:cond delay="4900"/>
                            </p:stCondLst>
                            <p:childTnLst>
                              <p:par>
                                <p:cTn id="262" presetID="10" presetClass="entr" presetSubtype="0" fill="hold" grpId="0" nodeType="afterEffect">
                                  <p:stCondLst>
                                    <p:cond delay="0"/>
                                  </p:stCondLst>
                                  <p:childTnLst>
                                    <p:set>
                                      <p:cBhvr>
                                        <p:cTn id="263" dur="1" fill="hold">
                                          <p:stCondLst>
                                            <p:cond delay="0"/>
                                          </p:stCondLst>
                                        </p:cTn>
                                        <p:tgtEl>
                                          <p:spTgt spid="80"/>
                                        </p:tgtEl>
                                        <p:attrNameLst>
                                          <p:attrName>style.visibility</p:attrName>
                                        </p:attrNameLst>
                                      </p:cBhvr>
                                      <p:to>
                                        <p:strVal val="visible"/>
                                      </p:to>
                                    </p:set>
                                    <p:animEffect transition="in" filter="fade">
                                      <p:cBhvr>
                                        <p:cTn id="264" dur="200"/>
                                        <p:tgtEl>
                                          <p:spTgt spid="80"/>
                                        </p:tgtEl>
                                      </p:cBhvr>
                                    </p:animEffect>
                                  </p:childTnLst>
                                </p:cTn>
                              </p:par>
                            </p:childTnLst>
                          </p:cTn>
                        </p:par>
                        <p:par>
                          <p:cTn id="265" fill="hold">
                            <p:stCondLst>
                              <p:cond delay="5100"/>
                            </p:stCondLst>
                            <p:childTnLst>
                              <p:par>
                                <p:cTn id="266" presetID="10" presetClass="entr" presetSubtype="0" fill="hold" grpId="0" nodeType="afterEffect">
                                  <p:stCondLst>
                                    <p:cond delay="0"/>
                                  </p:stCondLst>
                                  <p:childTnLst>
                                    <p:set>
                                      <p:cBhvr>
                                        <p:cTn id="267" dur="1" fill="hold">
                                          <p:stCondLst>
                                            <p:cond delay="0"/>
                                          </p:stCondLst>
                                        </p:cTn>
                                        <p:tgtEl>
                                          <p:spTgt spid="81"/>
                                        </p:tgtEl>
                                        <p:attrNameLst>
                                          <p:attrName>style.visibility</p:attrName>
                                        </p:attrNameLst>
                                      </p:cBhvr>
                                      <p:to>
                                        <p:strVal val="visible"/>
                                      </p:to>
                                    </p:set>
                                    <p:animEffect transition="in" filter="fade">
                                      <p:cBhvr>
                                        <p:cTn id="268" dur="200"/>
                                        <p:tgtEl>
                                          <p:spTgt spid="81"/>
                                        </p:tgtEl>
                                      </p:cBhvr>
                                    </p:animEffect>
                                  </p:childTnLst>
                                </p:cTn>
                              </p:par>
                            </p:childTnLst>
                          </p:cTn>
                        </p:par>
                        <p:par>
                          <p:cTn id="269" fill="hold">
                            <p:stCondLst>
                              <p:cond delay="5300"/>
                            </p:stCondLst>
                            <p:childTnLst>
                              <p:par>
                                <p:cTn id="270" presetID="10" presetClass="entr" presetSubtype="0" fill="hold" grpId="0" nodeType="afterEffect">
                                  <p:stCondLst>
                                    <p:cond delay="0"/>
                                  </p:stCondLst>
                                  <p:childTnLst>
                                    <p:set>
                                      <p:cBhvr>
                                        <p:cTn id="271" dur="1" fill="hold">
                                          <p:stCondLst>
                                            <p:cond delay="0"/>
                                          </p:stCondLst>
                                        </p:cTn>
                                        <p:tgtEl>
                                          <p:spTgt spid="82"/>
                                        </p:tgtEl>
                                        <p:attrNameLst>
                                          <p:attrName>style.visibility</p:attrName>
                                        </p:attrNameLst>
                                      </p:cBhvr>
                                      <p:to>
                                        <p:strVal val="visible"/>
                                      </p:to>
                                    </p:set>
                                    <p:animEffect transition="in" filter="fade">
                                      <p:cBhvr>
                                        <p:cTn id="272" dur="200"/>
                                        <p:tgtEl>
                                          <p:spTgt spid="82"/>
                                        </p:tgtEl>
                                      </p:cBhvr>
                                    </p:animEffect>
                                  </p:childTnLst>
                                </p:cTn>
                              </p:par>
                            </p:childTnLst>
                          </p:cTn>
                        </p:par>
                        <p:par>
                          <p:cTn id="273" fill="hold">
                            <p:stCondLst>
                              <p:cond delay="5500"/>
                            </p:stCondLst>
                            <p:childTnLst>
                              <p:par>
                                <p:cTn id="274" presetID="10" presetClass="entr" presetSubtype="0" fill="hold" grpId="0" nodeType="afterEffect">
                                  <p:stCondLst>
                                    <p:cond delay="0"/>
                                  </p:stCondLst>
                                  <p:childTnLst>
                                    <p:set>
                                      <p:cBhvr>
                                        <p:cTn id="275" dur="1" fill="hold">
                                          <p:stCondLst>
                                            <p:cond delay="0"/>
                                          </p:stCondLst>
                                        </p:cTn>
                                        <p:tgtEl>
                                          <p:spTgt spid="83"/>
                                        </p:tgtEl>
                                        <p:attrNameLst>
                                          <p:attrName>style.visibility</p:attrName>
                                        </p:attrNameLst>
                                      </p:cBhvr>
                                      <p:to>
                                        <p:strVal val="visible"/>
                                      </p:to>
                                    </p:set>
                                    <p:animEffect transition="in" filter="fade">
                                      <p:cBhvr>
                                        <p:cTn id="276" dur="200"/>
                                        <p:tgtEl>
                                          <p:spTgt spid="83"/>
                                        </p:tgtEl>
                                      </p:cBhvr>
                                    </p:animEffect>
                                  </p:childTnLst>
                                </p:cTn>
                              </p:par>
                            </p:childTnLst>
                          </p:cTn>
                        </p:par>
                        <p:par>
                          <p:cTn id="277" fill="hold">
                            <p:stCondLst>
                              <p:cond delay="5700"/>
                            </p:stCondLst>
                            <p:childTnLst>
                              <p:par>
                                <p:cTn id="278" presetID="10" presetClass="entr" presetSubtype="0" fill="hold" grpId="0" nodeType="afterEffect">
                                  <p:stCondLst>
                                    <p:cond delay="0"/>
                                  </p:stCondLst>
                                  <p:childTnLst>
                                    <p:set>
                                      <p:cBhvr>
                                        <p:cTn id="279" dur="1" fill="hold">
                                          <p:stCondLst>
                                            <p:cond delay="0"/>
                                          </p:stCondLst>
                                        </p:cTn>
                                        <p:tgtEl>
                                          <p:spTgt spid="84"/>
                                        </p:tgtEl>
                                        <p:attrNameLst>
                                          <p:attrName>style.visibility</p:attrName>
                                        </p:attrNameLst>
                                      </p:cBhvr>
                                      <p:to>
                                        <p:strVal val="visible"/>
                                      </p:to>
                                    </p:set>
                                    <p:animEffect transition="in" filter="fade">
                                      <p:cBhvr>
                                        <p:cTn id="280" dur="200"/>
                                        <p:tgtEl>
                                          <p:spTgt spid="84"/>
                                        </p:tgtEl>
                                      </p:cBhvr>
                                    </p:animEffect>
                                  </p:childTnLst>
                                </p:cTn>
                              </p:par>
                            </p:childTnLst>
                          </p:cTn>
                        </p:par>
                        <p:par>
                          <p:cTn id="281" fill="hold">
                            <p:stCondLst>
                              <p:cond delay="5900"/>
                            </p:stCondLst>
                            <p:childTnLst>
                              <p:par>
                                <p:cTn id="282" presetID="10" presetClass="entr" presetSubtype="0" fill="hold" grpId="0" nodeType="afterEffect">
                                  <p:stCondLst>
                                    <p:cond delay="0"/>
                                  </p:stCondLst>
                                  <p:childTnLst>
                                    <p:set>
                                      <p:cBhvr>
                                        <p:cTn id="283" dur="1" fill="hold">
                                          <p:stCondLst>
                                            <p:cond delay="0"/>
                                          </p:stCondLst>
                                        </p:cTn>
                                        <p:tgtEl>
                                          <p:spTgt spid="85"/>
                                        </p:tgtEl>
                                        <p:attrNameLst>
                                          <p:attrName>style.visibility</p:attrName>
                                        </p:attrNameLst>
                                      </p:cBhvr>
                                      <p:to>
                                        <p:strVal val="visible"/>
                                      </p:to>
                                    </p:set>
                                    <p:animEffect transition="in" filter="fade">
                                      <p:cBhvr>
                                        <p:cTn id="284" dur="200"/>
                                        <p:tgtEl>
                                          <p:spTgt spid="85"/>
                                        </p:tgtEl>
                                      </p:cBhvr>
                                    </p:animEffect>
                                  </p:childTnLst>
                                </p:cTn>
                              </p:par>
                            </p:childTnLst>
                          </p:cTn>
                        </p:par>
                        <p:par>
                          <p:cTn id="285" fill="hold">
                            <p:stCondLst>
                              <p:cond delay="6100"/>
                            </p:stCondLst>
                            <p:childTnLst>
                              <p:par>
                                <p:cTn id="286" presetID="10" presetClass="entr" presetSubtype="0" fill="hold" grpId="0" nodeType="afterEffect">
                                  <p:stCondLst>
                                    <p:cond delay="0"/>
                                  </p:stCondLst>
                                  <p:childTnLst>
                                    <p:set>
                                      <p:cBhvr>
                                        <p:cTn id="287" dur="1" fill="hold">
                                          <p:stCondLst>
                                            <p:cond delay="0"/>
                                          </p:stCondLst>
                                        </p:cTn>
                                        <p:tgtEl>
                                          <p:spTgt spid="86"/>
                                        </p:tgtEl>
                                        <p:attrNameLst>
                                          <p:attrName>style.visibility</p:attrName>
                                        </p:attrNameLst>
                                      </p:cBhvr>
                                      <p:to>
                                        <p:strVal val="visible"/>
                                      </p:to>
                                    </p:set>
                                    <p:animEffect transition="in" filter="fade">
                                      <p:cBhvr>
                                        <p:cTn id="288" dur="200"/>
                                        <p:tgtEl>
                                          <p:spTgt spid="86"/>
                                        </p:tgtEl>
                                      </p:cBhvr>
                                    </p:animEffect>
                                  </p:childTnLst>
                                </p:cTn>
                              </p:par>
                            </p:childTnLst>
                          </p:cTn>
                        </p:par>
                        <p:par>
                          <p:cTn id="289" fill="hold">
                            <p:stCondLst>
                              <p:cond delay="6300"/>
                            </p:stCondLst>
                            <p:childTnLst>
                              <p:par>
                                <p:cTn id="290" presetID="10" presetClass="entr" presetSubtype="0" fill="hold" grpId="0" nodeType="afterEffect">
                                  <p:stCondLst>
                                    <p:cond delay="0"/>
                                  </p:stCondLst>
                                  <p:childTnLst>
                                    <p:set>
                                      <p:cBhvr>
                                        <p:cTn id="291" dur="1" fill="hold">
                                          <p:stCondLst>
                                            <p:cond delay="0"/>
                                          </p:stCondLst>
                                        </p:cTn>
                                        <p:tgtEl>
                                          <p:spTgt spid="87"/>
                                        </p:tgtEl>
                                        <p:attrNameLst>
                                          <p:attrName>style.visibility</p:attrName>
                                        </p:attrNameLst>
                                      </p:cBhvr>
                                      <p:to>
                                        <p:strVal val="visible"/>
                                      </p:to>
                                    </p:set>
                                    <p:animEffect transition="in" filter="fade">
                                      <p:cBhvr>
                                        <p:cTn id="292" dur="200"/>
                                        <p:tgtEl>
                                          <p:spTgt spid="87"/>
                                        </p:tgtEl>
                                      </p:cBhvr>
                                    </p:animEffect>
                                  </p:childTnLst>
                                </p:cTn>
                              </p:par>
                            </p:childTnLst>
                          </p:cTn>
                        </p:par>
                        <p:par>
                          <p:cTn id="293" fill="hold">
                            <p:stCondLst>
                              <p:cond delay="6500"/>
                            </p:stCondLst>
                            <p:childTnLst>
                              <p:par>
                                <p:cTn id="294" presetID="10" presetClass="entr" presetSubtype="0" fill="hold" grpId="0" nodeType="afterEffect">
                                  <p:stCondLst>
                                    <p:cond delay="0"/>
                                  </p:stCondLst>
                                  <p:childTnLst>
                                    <p:set>
                                      <p:cBhvr>
                                        <p:cTn id="295" dur="1" fill="hold">
                                          <p:stCondLst>
                                            <p:cond delay="0"/>
                                          </p:stCondLst>
                                        </p:cTn>
                                        <p:tgtEl>
                                          <p:spTgt spid="88"/>
                                        </p:tgtEl>
                                        <p:attrNameLst>
                                          <p:attrName>style.visibility</p:attrName>
                                        </p:attrNameLst>
                                      </p:cBhvr>
                                      <p:to>
                                        <p:strVal val="visible"/>
                                      </p:to>
                                    </p:set>
                                    <p:animEffect transition="in" filter="fade">
                                      <p:cBhvr>
                                        <p:cTn id="296" dur="200"/>
                                        <p:tgtEl>
                                          <p:spTgt spid="88"/>
                                        </p:tgtEl>
                                      </p:cBhvr>
                                    </p:animEffect>
                                  </p:childTnLst>
                                </p:cTn>
                              </p:par>
                            </p:childTnLst>
                          </p:cTn>
                        </p:par>
                        <p:par>
                          <p:cTn id="297" fill="hold">
                            <p:stCondLst>
                              <p:cond delay="6700"/>
                            </p:stCondLst>
                            <p:childTnLst>
                              <p:par>
                                <p:cTn id="298" presetID="10" presetClass="entr" presetSubtype="0" fill="hold" grpId="0" nodeType="afterEffect">
                                  <p:stCondLst>
                                    <p:cond delay="0"/>
                                  </p:stCondLst>
                                  <p:childTnLst>
                                    <p:set>
                                      <p:cBhvr>
                                        <p:cTn id="299" dur="1" fill="hold">
                                          <p:stCondLst>
                                            <p:cond delay="0"/>
                                          </p:stCondLst>
                                        </p:cTn>
                                        <p:tgtEl>
                                          <p:spTgt spid="89"/>
                                        </p:tgtEl>
                                        <p:attrNameLst>
                                          <p:attrName>style.visibility</p:attrName>
                                        </p:attrNameLst>
                                      </p:cBhvr>
                                      <p:to>
                                        <p:strVal val="visible"/>
                                      </p:to>
                                    </p:set>
                                    <p:animEffect transition="in" filter="fade">
                                      <p:cBhvr>
                                        <p:cTn id="300" dur="200"/>
                                        <p:tgtEl>
                                          <p:spTgt spid="89"/>
                                        </p:tgtEl>
                                      </p:cBhvr>
                                    </p:animEffect>
                                  </p:childTnLst>
                                </p:cTn>
                              </p:par>
                            </p:childTnLst>
                          </p:cTn>
                        </p:par>
                        <p:par>
                          <p:cTn id="301" fill="hold">
                            <p:stCondLst>
                              <p:cond delay="6900"/>
                            </p:stCondLst>
                            <p:childTnLst>
                              <p:par>
                                <p:cTn id="302" presetID="10" presetClass="entr" presetSubtype="0" fill="hold" grpId="0" nodeType="afterEffect">
                                  <p:stCondLst>
                                    <p:cond delay="0"/>
                                  </p:stCondLst>
                                  <p:childTnLst>
                                    <p:set>
                                      <p:cBhvr>
                                        <p:cTn id="303" dur="1" fill="hold">
                                          <p:stCondLst>
                                            <p:cond delay="0"/>
                                          </p:stCondLst>
                                        </p:cTn>
                                        <p:tgtEl>
                                          <p:spTgt spid="90"/>
                                        </p:tgtEl>
                                        <p:attrNameLst>
                                          <p:attrName>style.visibility</p:attrName>
                                        </p:attrNameLst>
                                      </p:cBhvr>
                                      <p:to>
                                        <p:strVal val="visible"/>
                                      </p:to>
                                    </p:set>
                                    <p:animEffect transition="in" filter="fade">
                                      <p:cBhvr>
                                        <p:cTn id="304" dur="200"/>
                                        <p:tgtEl>
                                          <p:spTgt spid="90"/>
                                        </p:tgtEl>
                                      </p:cBhvr>
                                    </p:animEffect>
                                  </p:childTnLst>
                                </p:cTn>
                              </p:par>
                            </p:childTnLst>
                          </p:cTn>
                        </p:par>
                        <p:par>
                          <p:cTn id="305" fill="hold">
                            <p:stCondLst>
                              <p:cond delay="7100"/>
                            </p:stCondLst>
                            <p:childTnLst>
                              <p:par>
                                <p:cTn id="306" presetID="10" presetClass="entr" presetSubtype="0" fill="hold" grpId="0" nodeType="afterEffect">
                                  <p:stCondLst>
                                    <p:cond delay="0"/>
                                  </p:stCondLst>
                                  <p:childTnLst>
                                    <p:set>
                                      <p:cBhvr>
                                        <p:cTn id="307" dur="1" fill="hold">
                                          <p:stCondLst>
                                            <p:cond delay="0"/>
                                          </p:stCondLst>
                                        </p:cTn>
                                        <p:tgtEl>
                                          <p:spTgt spid="91"/>
                                        </p:tgtEl>
                                        <p:attrNameLst>
                                          <p:attrName>style.visibility</p:attrName>
                                        </p:attrNameLst>
                                      </p:cBhvr>
                                      <p:to>
                                        <p:strVal val="visible"/>
                                      </p:to>
                                    </p:set>
                                    <p:animEffect transition="in" filter="fade">
                                      <p:cBhvr>
                                        <p:cTn id="308" dur="200"/>
                                        <p:tgtEl>
                                          <p:spTgt spid="91"/>
                                        </p:tgtEl>
                                      </p:cBhvr>
                                    </p:animEffect>
                                  </p:childTnLst>
                                </p:cTn>
                              </p:par>
                            </p:childTnLst>
                          </p:cTn>
                        </p:par>
                        <p:par>
                          <p:cTn id="309" fill="hold">
                            <p:stCondLst>
                              <p:cond delay="7300"/>
                            </p:stCondLst>
                            <p:childTnLst>
                              <p:par>
                                <p:cTn id="310" presetID="10" presetClass="entr" presetSubtype="0" fill="hold" grpId="0" nodeType="afterEffect">
                                  <p:stCondLst>
                                    <p:cond delay="0"/>
                                  </p:stCondLst>
                                  <p:childTnLst>
                                    <p:set>
                                      <p:cBhvr>
                                        <p:cTn id="311" dur="1" fill="hold">
                                          <p:stCondLst>
                                            <p:cond delay="0"/>
                                          </p:stCondLst>
                                        </p:cTn>
                                        <p:tgtEl>
                                          <p:spTgt spid="92"/>
                                        </p:tgtEl>
                                        <p:attrNameLst>
                                          <p:attrName>style.visibility</p:attrName>
                                        </p:attrNameLst>
                                      </p:cBhvr>
                                      <p:to>
                                        <p:strVal val="visible"/>
                                      </p:to>
                                    </p:set>
                                    <p:animEffect transition="in" filter="fade">
                                      <p:cBhvr>
                                        <p:cTn id="312" dur="200"/>
                                        <p:tgtEl>
                                          <p:spTgt spid="92"/>
                                        </p:tgtEl>
                                      </p:cBhvr>
                                    </p:animEffect>
                                  </p:childTnLst>
                                </p:cTn>
                              </p:par>
                            </p:childTnLst>
                          </p:cTn>
                        </p:par>
                        <p:par>
                          <p:cTn id="313" fill="hold">
                            <p:stCondLst>
                              <p:cond delay="7500"/>
                            </p:stCondLst>
                            <p:childTnLst>
                              <p:par>
                                <p:cTn id="314" presetID="10" presetClass="entr" presetSubtype="0" fill="hold" grpId="0" nodeType="afterEffect">
                                  <p:stCondLst>
                                    <p:cond delay="0"/>
                                  </p:stCondLst>
                                  <p:childTnLst>
                                    <p:set>
                                      <p:cBhvr>
                                        <p:cTn id="315" dur="1" fill="hold">
                                          <p:stCondLst>
                                            <p:cond delay="0"/>
                                          </p:stCondLst>
                                        </p:cTn>
                                        <p:tgtEl>
                                          <p:spTgt spid="93"/>
                                        </p:tgtEl>
                                        <p:attrNameLst>
                                          <p:attrName>style.visibility</p:attrName>
                                        </p:attrNameLst>
                                      </p:cBhvr>
                                      <p:to>
                                        <p:strVal val="visible"/>
                                      </p:to>
                                    </p:set>
                                    <p:animEffect transition="in" filter="fade">
                                      <p:cBhvr>
                                        <p:cTn id="316" dur="200"/>
                                        <p:tgtEl>
                                          <p:spTgt spid="93"/>
                                        </p:tgtEl>
                                      </p:cBhvr>
                                    </p:animEffect>
                                  </p:childTnLst>
                                </p:cTn>
                              </p:par>
                            </p:childTnLst>
                          </p:cTn>
                        </p:par>
                        <p:par>
                          <p:cTn id="317" fill="hold">
                            <p:stCondLst>
                              <p:cond delay="7700"/>
                            </p:stCondLst>
                            <p:childTnLst>
                              <p:par>
                                <p:cTn id="318" presetID="10" presetClass="entr" presetSubtype="0" fill="hold" grpId="0" nodeType="afterEffect">
                                  <p:stCondLst>
                                    <p:cond delay="0"/>
                                  </p:stCondLst>
                                  <p:childTnLst>
                                    <p:set>
                                      <p:cBhvr>
                                        <p:cTn id="319" dur="1" fill="hold">
                                          <p:stCondLst>
                                            <p:cond delay="0"/>
                                          </p:stCondLst>
                                        </p:cTn>
                                        <p:tgtEl>
                                          <p:spTgt spid="94"/>
                                        </p:tgtEl>
                                        <p:attrNameLst>
                                          <p:attrName>style.visibility</p:attrName>
                                        </p:attrNameLst>
                                      </p:cBhvr>
                                      <p:to>
                                        <p:strVal val="visible"/>
                                      </p:to>
                                    </p:set>
                                    <p:animEffect transition="in" filter="fade">
                                      <p:cBhvr>
                                        <p:cTn id="320" dur="200"/>
                                        <p:tgtEl>
                                          <p:spTgt spid="94"/>
                                        </p:tgtEl>
                                      </p:cBhvr>
                                    </p:animEffect>
                                  </p:childTnLst>
                                </p:cTn>
                              </p:par>
                            </p:childTnLst>
                          </p:cTn>
                        </p:par>
                        <p:par>
                          <p:cTn id="321" fill="hold">
                            <p:stCondLst>
                              <p:cond delay="7900"/>
                            </p:stCondLst>
                            <p:childTnLst>
                              <p:par>
                                <p:cTn id="322" presetID="10" presetClass="entr" presetSubtype="0" fill="hold" grpId="0" nodeType="afterEffect">
                                  <p:stCondLst>
                                    <p:cond delay="0"/>
                                  </p:stCondLst>
                                  <p:childTnLst>
                                    <p:set>
                                      <p:cBhvr>
                                        <p:cTn id="323" dur="1" fill="hold">
                                          <p:stCondLst>
                                            <p:cond delay="0"/>
                                          </p:stCondLst>
                                        </p:cTn>
                                        <p:tgtEl>
                                          <p:spTgt spid="95"/>
                                        </p:tgtEl>
                                        <p:attrNameLst>
                                          <p:attrName>style.visibility</p:attrName>
                                        </p:attrNameLst>
                                      </p:cBhvr>
                                      <p:to>
                                        <p:strVal val="visible"/>
                                      </p:to>
                                    </p:set>
                                    <p:animEffect transition="in" filter="fade">
                                      <p:cBhvr>
                                        <p:cTn id="324" dur="200"/>
                                        <p:tgtEl>
                                          <p:spTgt spid="95"/>
                                        </p:tgtEl>
                                      </p:cBhvr>
                                    </p:animEffect>
                                  </p:childTnLst>
                                </p:cTn>
                              </p:par>
                            </p:childTnLst>
                          </p:cTn>
                        </p:par>
                        <p:par>
                          <p:cTn id="325" fill="hold">
                            <p:stCondLst>
                              <p:cond delay="8100"/>
                            </p:stCondLst>
                            <p:childTnLst>
                              <p:par>
                                <p:cTn id="326" presetID="10" presetClass="entr" presetSubtype="0" fill="hold" grpId="0" nodeType="afterEffect">
                                  <p:stCondLst>
                                    <p:cond delay="0"/>
                                  </p:stCondLst>
                                  <p:childTnLst>
                                    <p:set>
                                      <p:cBhvr>
                                        <p:cTn id="327" dur="1" fill="hold">
                                          <p:stCondLst>
                                            <p:cond delay="0"/>
                                          </p:stCondLst>
                                        </p:cTn>
                                        <p:tgtEl>
                                          <p:spTgt spid="96"/>
                                        </p:tgtEl>
                                        <p:attrNameLst>
                                          <p:attrName>style.visibility</p:attrName>
                                        </p:attrNameLst>
                                      </p:cBhvr>
                                      <p:to>
                                        <p:strVal val="visible"/>
                                      </p:to>
                                    </p:set>
                                    <p:animEffect transition="in" filter="fade">
                                      <p:cBhvr>
                                        <p:cTn id="328" dur="200"/>
                                        <p:tgtEl>
                                          <p:spTgt spid="96"/>
                                        </p:tgtEl>
                                      </p:cBhvr>
                                    </p:animEffect>
                                  </p:childTnLst>
                                </p:cTn>
                              </p:par>
                            </p:childTnLst>
                          </p:cTn>
                        </p:par>
                        <p:par>
                          <p:cTn id="329" fill="hold">
                            <p:stCondLst>
                              <p:cond delay="8300"/>
                            </p:stCondLst>
                            <p:childTnLst>
                              <p:par>
                                <p:cTn id="330" presetID="10" presetClass="entr" presetSubtype="0" fill="hold" grpId="0" nodeType="afterEffect">
                                  <p:stCondLst>
                                    <p:cond delay="0"/>
                                  </p:stCondLst>
                                  <p:childTnLst>
                                    <p:set>
                                      <p:cBhvr>
                                        <p:cTn id="331" dur="1" fill="hold">
                                          <p:stCondLst>
                                            <p:cond delay="0"/>
                                          </p:stCondLst>
                                        </p:cTn>
                                        <p:tgtEl>
                                          <p:spTgt spid="97"/>
                                        </p:tgtEl>
                                        <p:attrNameLst>
                                          <p:attrName>style.visibility</p:attrName>
                                        </p:attrNameLst>
                                      </p:cBhvr>
                                      <p:to>
                                        <p:strVal val="visible"/>
                                      </p:to>
                                    </p:set>
                                    <p:animEffect transition="in" filter="fade">
                                      <p:cBhvr>
                                        <p:cTn id="332" dur="200"/>
                                        <p:tgtEl>
                                          <p:spTgt spid="97"/>
                                        </p:tgtEl>
                                      </p:cBhvr>
                                    </p:animEffect>
                                  </p:childTnLst>
                                </p:cTn>
                              </p:par>
                            </p:childTnLst>
                          </p:cTn>
                        </p:par>
                        <p:par>
                          <p:cTn id="333" fill="hold">
                            <p:stCondLst>
                              <p:cond delay="8500"/>
                            </p:stCondLst>
                            <p:childTnLst>
                              <p:par>
                                <p:cTn id="334" presetID="10" presetClass="entr" presetSubtype="0" fill="hold" grpId="0" nodeType="afterEffect">
                                  <p:stCondLst>
                                    <p:cond delay="0"/>
                                  </p:stCondLst>
                                  <p:childTnLst>
                                    <p:set>
                                      <p:cBhvr>
                                        <p:cTn id="335" dur="1" fill="hold">
                                          <p:stCondLst>
                                            <p:cond delay="0"/>
                                          </p:stCondLst>
                                        </p:cTn>
                                        <p:tgtEl>
                                          <p:spTgt spid="98"/>
                                        </p:tgtEl>
                                        <p:attrNameLst>
                                          <p:attrName>style.visibility</p:attrName>
                                        </p:attrNameLst>
                                      </p:cBhvr>
                                      <p:to>
                                        <p:strVal val="visible"/>
                                      </p:to>
                                    </p:set>
                                    <p:animEffect transition="in" filter="fade">
                                      <p:cBhvr>
                                        <p:cTn id="336" dur="200"/>
                                        <p:tgtEl>
                                          <p:spTgt spid="98"/>
                                        </p:tgtEl>
                                      </p:cBhvr>
                                    </p:animEffect>
                                  </p:childTnLst>
                                </p:cTn>
                              </p:par>
                            </p:childTnLst>
                          </p:cTn>
                        </p:par>
                        <p:par>
                          <p:cTn id="337" fill="hold">
                            <p:stCondLst>
                              <p:cond delay="8700"/>
                            </p:stCondLst>
                            <p:childTnLst>
                              <p:par>
                                <p:cTn id="338" presetID="10" presetClass="entr" presetSubtype="0" fill="hold" grpId="0" nodeType="afterEffect">
                                  <p:stCondLst>
                                    <p:cond delay="0"/>
                                  </p:stCondLst>
                                  <p:childTnLst>
                                    <p:set>
                                      <p:cBhvr>
                                        <p:cTn id="339" dur="1" fill="hold">
                                          <p:stCondLst>
                                            <p:cond delay="0"/>
                                          </p:stCondLst>
                                        </p:cTn>
                                        <p:tgtEl>
                                          <p:spTgt spid="99"/>
                                        </p:tgtEl>
                                        <p:attrNameLst>
                                          <p:attrName>style.visibility</p:attrName>
                                        </p:attrNameLst>
                                      </p:cBhvr>
                                      <p:to>
                                        <p:strVal val="visible"/>
                                      </p:to>
                                    </p:set>
                                    <p:animEffect transition="in" filter="fade">
                                      <p:cBhvr>
                                        <p:cTn id="340" dur="200"/>
                                        <p:tgtEl>
                                          <p:spTgt spid="99"/>
                                        </p:tgtEl>
                                      </p:cBhvr>
                                    </p:animEffect>
                                  </p:childTnLst>
                                </p:cTn>
                              </p:par>
                            </p:childTnLst>
                          </p:cTn>
                        </p:par>
                        <p:par>
                          <p:cTn id="341" fill="hold">
                            <p:stCondLst>
                              <p:cond delay="8900"/>
                            </p:stCondLst>
                            <p:childTnLst>
                              <p:par>
                                <p:cTn id="342" presetID="10" presetClass="entr" presetSubtype="0" fill="hold" grpId="0" nodeType="afterEffect">
                                  <p:stCondLst>
                                    <p:cond delay="0"/>
                                  </p:stCondLst>
                                  <p:childTnLst>
                                    <p:set>
                                      <p:cBhvr>
                                        <p:cTn id="343" dur="1" fill="hold">
                                          <p:stCondLst>
                                            <p:cond delay="0"/>
                                          </p:stCondLst>
                                        </p:cTn>
                                        <p:tgtEl>
                                          <p:spTgt spid="100"/>
                                        </p:tgtEl>
                                        <p:attrNameLst>
                                          <p:attrName>style.visibility</p:attrName>
                                        </p:attrNameLst>
                                      </p:cBhvr>
                                      <p:to>
                                        <p:strVal val="visible"/>
                                      </p:to>
                                    </p:set>
                                    <p:animEffect transition="in" filter="fade">
                                      <p:cBhvr>
                                        <p:cTn id="344" dur="200"/>
                                        <p:tgtEl>
                                          <p:spTgt spid="100"/>
                                        </p:tgtEl>
                                      </p:cBhvr>
                                    </p:animEffect>
                                  </p:childTnLst>
                                </p:cTn>
                              </p:par>
                            </p:childTnLst>
                          </p:cTn>
                        </p:par>
                        <p:par>
                          <p:cTn id="345" fill="hold">
                            <p:stCondLst>
                              <p:cond delay="9100"/>
                            </p:stCondLst>
                            <p:childTnLst>
                              <p:par>
                                <p:cTn id="346" presetID="10" presetClass="entr" presetSubtype="0" fill="hold" grpId="0" nodeType="afterEffect">
                                  <p:stCondLst>
                                    <p:cond delay="0"/>
                                  </p:stCondLst>
                                  <p:childTnLst>
                                    <p:set>
                                      <p:cBhvr>
                                        <p:cTn id="347" dur="1" fill="hold">
                                          <p:stCondLst>
                                            <p:cond delay="0"/>
                                          </p:stCondLst>
                                        </p:cTn>
                                        <p:tgtEl>
                                          <p:spTgt spid="101"/>
                                        </p:tgtEl>
                                        <p:attrNameLst>
                                          <p:attrName>style.visibility</p:attrName>
                                        </p:attrNameLst>
                                      </p:cBhvr>
                                      <p:to>
                                        <p:strVal val="visible"/>
                                      </p:to>
                                    </p:set>
                                    <p:animEffect transition="in" filter="fade">
                                      <p:cBhvr>
                                        <p:cTn id="348" dur="200"/>
                                        <p:tgtEl>
                                          <p:spTgt spid="101"/>
                                        </p:tgtEl>
                                      </p:cBhvr>
                                    </p:animEffect>
                                  </p:childTnLst>
                                </p:cTn>
                              </p:par>
                            </p:childTnLst>
                          </p:cTn>
                        </p:par>
                        <p:par>
                          <p:cTn id="349" fill="hold">
                            <p:stCondLst>
                              <p:cond delay="9300"/>
                            </p:stCondLst>
                            <p:childTnLst>
                              <p:par>
                                <p:cTn id="350" presetID="10" presetClass="entr" presetSubtype="0" fill="hold" grpId="0" nodeType="afterEffect">
                                  <p:stCondLst>
                                    <p:cond delay="0"/>
                                  </p:stCondLst>
                                  <p:childTnLst>
                                    <p:set>
                                      <p:cBhvr>
                                        <p:cTn id="351" dur="1" fill="hold">
                                          <p:stCondLst>
                                            <p:cond delay="0"/>
                                          </p:stCondLst>
                                        </p:cTn>
                                        <p:tgtEl>
                                          <p:spTgt spid="102"/>
                                        </p:tgtEl>
                                        <p:attrNameLst>
                                          <p:attrName>style.visibility</p:attrName>
                                        </p:attrNameLst>
                                      </p:cBhvr>
                                      <p:to>
                                        <p:strVal val="visible"/>
                                      </p:to>
                                    </p:set>
                                    <p:animEffect transition="in" filter="fade">
                                      <p:cBhvr>
                                        <p:cTn id="352" dur="200"/>
                                        <p:tgtEl>
                                          <p:spTgt spid="102"/>
                                        </p:tgtEl>
                                      </p:cBhvr>
                                    </p:animEffect>
                                  </p:childTnLst>
                                </p:cTn>
                              </p:par>
                            </p:childTnLst>
                          </p:cTn>
                        </p:par>
                        <p:par>
                          <p:cTn id="353" fill="hold">
                            <p:stCondLst>
                              <p:cond delay="9500"/>
                            </p:stCondLst>
                            <p:childTnLst>
                              <p:par>
                                <p:cTn id="354" presetID="10" presetClass="entr" presetSubtype="0" fill="hold" grpId="0" nodeType="afterEffect">
                                  <p:stCondLst>
                                    <p:cond delay="0"/>
                                  </p:stCondLst>
                                  <p:childTnLst>
                                    <p:set>
                                      <p:cBhvr>
                                        <p:cTn id="355" dur="1" fill="hold">
                                          <p:stCondLst>
                                            <p:cond delay="0"/>
                                          </p:stCondLst>
                                        </p:cTn>
                                        <p:tgtEl>
                                          <p:spTgt spid="103"/>
                                        </p:tgtEl>
                                        <p:attrNameLst>
                                          <p:attrName>style.visibility</p:attrName>
                                        </p:attrNameLst>
                                      </p:cBhvr>
                                      <p:to>
                                        <p:strVal val="visible"/>
                                      </p:to>
                                    </p:set>
                                    <p:animEffect transition="in" filter="fade">
                                      <p:cBhvr>
                                        <p:cTn id="356" dur="200"/>
                                        <p:tgtEl>
                                          <p:spTgt spid="103"/>
                                        </p:tgtEl>
                                      </p:cBhvr>
                                    </p:animEffect>
                                  </p:childTnLst>
                                </p:cTn>
                              </p:par>
                            </p:childTnLst>
                          </p:cTn>
                        </p:par>
                        <p:par>
                          <p:cTn id="357" fill="hold">
                            <p:stCondLst>
                              <p:cond delay="9700"/>
                            </p:stCondLst>
                            <p:childTnLst>
                              <p:par>
                                <p:cTn id="358" presetID="10" presetClass="entr" presetSubtype="0" fill="hold" grpId="0" nodeType="afterEffect">
                                  <p:stCondLst>
                                    <p:cond delay="0"/>
                                  </p:stCondLst>
                                  <p:childTnLst>
                                    <p:set>
                                      <p:cBhvr>
                                        <p:cTn id="359" dur="1" fill="hold">
                                          <p:stCondLst>
                                            <p:cond delay="0"/>
                                          </p:stCondLst>
                                        </p:cTn>
                                        <p:tgtEl>
                                          <p:spTgt spid="104"/>
                                        </p:tgtEl>
                                        <p:attrNameLst>
                                          <p:attrName>style.visibility</p:attrName>
                                        </p:attrNameLst>
                                      </p:cBhvr>
                                      <p:to>
                                        <p:strVal val="visible"/>
                                      </p:to>
                                    </p:set>
                                    <p:animEffect transition="in" filter="fade">
                                      <p:cBhvr>
                                        <p:cTn id="360" dur="200"/>
                                        <p:tgtEl>
                                          <p:spTgt spid="104"/>
                                        </p:tgtEl>
                                      </p:cBhvr>
                                    </p:animEffect>
                                  </p:childTnLst>
                                </p:cTn>
                              </p:par>
                            </p:childTnLst>
                          </p:cTn>
                        </p:par>
                        <p:par>
                          <p:cTn id="361" fill="hold">
                            <p:stCondLst>
                              <p:cond delay="9900"/>
                            </p:stCondLst>
                            <p:childTnLst>
                              <p:par>
                                <p:cTn id="362" presetID="10" presetClass="entr" presetSubtype="0" fill="hold" grpId="0" nodeType="afterEffect">
                                  <p:stCondLst>
                                    <p:cond delay="0"/>
                                  </p:stCondLst>
                                  <p:childTnLst>
                                    <p:set>
                                      <p:cBhvr>
                                        <p:cTn id="363" dur="1" fill="hold">
                                          <p:stCondLst>
                                            <p:cond delay="0"/>
                                          </p:stCondLst>
                                        </p:cTn>
                                        <p:tgtEl>
                                          <p:spTgt spid="105"/>
                                        </p:tgtEl>
                                        <p:attrNameLst>
                                          <p:attrName>style.visibility</p:attrName>
                                        </p:attrNameLst>
                                      </p:cBhvr>
                                      <p:to>
                                        <p:strVal val="visible"/>
                                      </p:to>
                                    </p:set>
                                    <p:animEffect transition="in" filter="fade">
                                      <p:cBhvr>
                                        <p:cTn id="364" dur="200"/>
                                        <p:tgtEl>
                                          <p:spTgt spid="105"/>
                                        </p:tgtEl>
                                      </p:cBhvr>
                                    </p:animEffect>
                                  </p:childTnLst>
                                </p:cTn>
                              </p:par>
                            </p:childTnLst>
                          </p:cTn>
                        </p:par>
                        <p:par>
                          <p:cTn id="365" fill="hold">
                            <p:stCondLst>
                              <p:cond delay="10100"/>
                            </p:stCondLst>
                            <p:childTnLst>
                              <p:par>
                                <p:cTn id="366" presetID="10" presetClass="entr" presetSubtype="0" fill="hold" grpId="0" nodeType="afterEffect">
                                  <p:stCondLst>
                                    <p:cond delay="0"/>
                                  </p:stCondLst>
                                  <p:childTnLst>
                                    <p:set>
                                      <p:cBhvr>
                                        <p:cTn id="367" dur="1" fill="hold">
                                          <p:stCondLst>
                                            <p:cond delay="0"/>
                                          </p:stCondLst>
                                        </p:cTn>
                                        <p:tgtEl>
                                          <p:spTgt spid="106"/>
                                        </p:tgtEl>
                                        <p:attrNameLst>
                                          <p:attrName>style.visibility</p:attrName>
                                        </p:attrNameLst>
                                      </p:cBhvr>
                                      <p:to>
                                        <p:strVal val="visible"/>
                                      </p:to>
                                    </p:set>
                                    <p:animEffect transition="in" filter="fade">
                                      <p:cBhvr>
                                        <p:cTn id="368" dur="200"/>
                                        <p:tgtEl>
                                          <p:spTgt spid="106"/>
                                        </p:tgtEl>
                                      </p:cBhvr>
                                    </p:animEffect>
                                  </p:childTnLst>
                                </p:cTn>
                              </p:par>
                            </p:childTnLst>
                          </p:cTn>
                        </p:par>
                      </p:childTnLst>
                    </p:cTn>
                  </p:par>
                  <p:par>
                    <p:cTn id="369" fill="hold">
                      <p:stCondLst>
                        <p:cond delay="indefinite"/>
                      </p:stCondLst>
                      <p:childTnLst>
                        <p:par>
                          <p:cTn id="370" fill="hold">
                            <p:stCondLst>
                              <p:cond delay="0"/>
                            </p:stCondLst>
                            <p:childTnLst>
                              <p:par>
                                <p:cTn id="371" presetID="3" presetClass="entr" presetSubtype="10" fill="hold" nodeType="clickEffect">
                                  <p:stCondLst>
                                    <p:cond delay="0"/>
                                  </p:stCondLst>
                                  <p:childTnLst>
                                    <p:set>
                                      <p:cBhvr>
                                        <p:cTn id="372" dur="1" fill="hold">
                                          <p:stCondLst>
                                            <p:cond delay="0"/>
                                          </p:stCondLst>
                                        </p:cTn>
                                        <p:tgtEl>
                                          <p:spTgt spid="3"/>
                                        </p:tgtEl>
                                        <p:attrNameLst>
                                          <p:attrName>style.visibility</p:attrName>
                                        </p:attrNameLst>
                                      </p:cBhvr>
                                      <p:to>
                                        <p:strVal val="visible"/>
                                      </p:to>
                                    </p:set>
                                    <p:animEffect transition="in" filter="blinds(horizontal)">
                                      <p:cBhvr>
                                        <p:cTn id="3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P spid="49" grpId="0" animBg="1"/>
      <p:bldP spid="50" grpId="0" animBg="1"/>
      <p:bldP spid="53"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10784966" cy="769441"/>
          </a:xfrm>
          <a:prstGeom prst="rect">
            <a:avLst/>
          </a:prstGeom>
          <a:noFill/>
        </p:spPr>
        <p:txBody>
          <a:bodyPr wrap="square" rtlCol="0">
            <a:spAutoFit/>
          </a:bodyPr>
          <a:lstStyle/>
          <a:p>
            <a:r>
              <a:rPr lang="en-US" altLang="zh-CN" sz="4400" b="1">
                <a:solidFill>
                  <a:schemeClr val="bg1"/>
                </a:solidFill>
                <a:latin typeface="Segoe UI" panose="020B0502040204020203" pitchFamily="34" charset="0"/>
                <a:ea typeface="Sathu" charset="-34"/>
                <a:cs typeface="Segoe UI" panose="020B0502040204020203" pitchFamily="34" charset="0"/>
              </a:rPr>
              <a:t>Supporting Cross-Technology Backscatter</a:t>
            </a:r>
          </a:p>
        </p:txBody>
      </p:sp>
      <p:cxnSp>
        <p:nvCxnSpPr>
          <p:cNvPr id="4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grpSp>
        <p:nvGrpSpPr>
          <p:cNvPr id="18" name="组 17"/>
          <p:cNvGrpSpPr/>
          <p:nvPr/>
        </p:nvGrpSpPr>
        <p:grpSpPr>
          <a:xfrm>
            <a:off x="586826" y="2088508"/>
            <a:ext cx="11252490" cy="2018351"/>
            <a:chOff x="245154" y="2204258"/>
            <a:chExt cx="11252490" cy="2018351"/>
          </a:xfrm>
        </p:grpSpPr>
        <p:pic>
          <p:nvPicPr>
            <p:cNvPr id="19" name="图片 18"/>
            <p:cNvPicPr>
              <a:picLocks noChangeAspect="1"/>
            </p:cNvPicPr>
            <p:nvPr/>
          </p:nvPicPr>
          <p:blipFill rotWithShape="1">
            <a:blip r:embed="rId3"/>
            <a:srcRect l="17479"/>
            <a:stretch/>
          </p:blipFill>
          <p:spPr>
            <a:xfrm>
              <a:off x="3321443" y="2204258"/>
              <a:ext cx="8151597" cy="2015969"/>
            </a:xfrm>
            <a:prstGeom prst="rect">
              <a:avLst/>
            </a:prstGeom>
          </p:spPr>
        </p:pic>
        <p:sp>
          <p:nvSpPr>
            <p:cNvPr id="20" name="矩形 19"/>
            <p:cNvSpPr/>
            <p:nvPr/>
          </p:nvSpPr>
          <p:spPr>
            <a:xfrm>
              <a:off x="670702" y="3758562"/>
              <a:ext cx="1343829" cy="461665"/>
            </a:xfrm>
            <a:prstGeom prst="rect">
              <a:avLst/>
            </a:prstGeom>
          </p:spPr>
          <p:txBody>
            <a:bodyPr wrap="none">
              <a:spAutoFit/>
            </a:bodyPr>
            <a:lstStyle/>
            <a:p>
              <a:r>
                <a:rPr lang="en-US" altLang="zh-CN" sz="2400" b="1" dirty="0" smtClean="0">
                  <a:latin typeface="Times New Roman" charset="0"/>
                  <a:ea typeface="Times New Roman" charset="0"/>
                  <a:cs typeface="Times New Roman" charset="0"/>
                </a:rPr>
                <a:t>WiFi</a:t>
              </a:r>
              <a:r>
                <a:rPr lang="zh-CN" altLang="en-US" sz="2400" b="1" dirty="0" smtClean="0">
                  <a:latin typeface="Times New Roman" charset="0"/>
                  <a:ea typeface="Times New Roman" charset="0"/>
                  <a:cs typeface="Times New Roman" charset="0"/>
                </a:rPr>
                <a:t> </a:t>
              </a:r>
              <a:r>
                <a:rPr lang="en-US" altLang="zh-CN" sz="2400" b="1" dirty="0" smtClean="0">
                  <a:latin typeface="Times New Roman" charset="0"/>
                  <a:ea typeface="Times New Roman" charset="0"/>
                  <a:cs typeface="Times New Roman" charset="0"/>
                </a:rPr>
                <a:t>TX</a:t>
              </a:r>
              <a:endParaRPr lang="zh-CN" altLang="en-US" sz="2400" b="1" dirty="0">
                <a:latin typeface="Times New Roman" charset="0"/>
                <a:ea typeface="Times New Roman" charset="0"/>
                <a:cs typeface="Times New Roman" charset="0"/>
              </a:endParaRPr>
            </a:p>
          </p:txBody>
        </p:sp>
        <p:sp>
          <p:nvSpPr>
            <p:cNvPr id="21" name="矩形 20"/>
            <p:cNvSpPr/>
            <p:nvPr/>
          </p:nvSpPr>
          <p:spPr>
            <a:xfrm>
              <a:off x="3193027" y="3527870"/>
              <a:ext cx="3715700" cy="514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2320139" y="2466667"/>
              <a:ext cx="2639915" cy="121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6077284" y="2439008"/>
              <a:ext cx="2258014" cy="351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p:cNvSpPr/>
            <p:nvPr/>
          </p:nvSpPr>
          <p:spPr>
            <a:xfrm>
              <a:off x="4960054" y="2605182"/>
              <a:ext cx="923384" cy="107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5" name="图片 24"/>
            <p:cNvPicPr>
              <a:picLocks noChangeAspect="1"/>
            </p:cNvPicPr>
            <p:nvPr/>
          </p:nvPicPr>
          <p:blipFill rotWithShape="1">
            <a:blip r:embed="rId4"/>
            <a:srcRect l="68152" t="15053" r="10737" b="34755"/>
            <a:stretch/>
          </p:blipFill>
          <p:spPr>
            <a:xfrm>
              <a:off x="4960055" y="2770564"/>
              <a:ext cx="971972" cy="1026989"/>
            </a:xfrm>
            <a:prstGeom prst="rect">
              <a:avLst/>
            </a:prstGeom>
          </p:spPr>
        </p:pic>
        <p:cxnSp>
          <p:nvCxnSpPr>
            <p:cNvPr id="26" name="直线箭头连接符 25"/>
            <p:cNvCxnSpPr/>
            <p:nvPr/>
          </p:nvCxnSpPr>
          <p:spPr>
            <a:xfrm>
              <a:off x="2940658" y="3393320"/>
              <a:ext cx="1108362" cy="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6933331" y="3262633"/>
              <a:ext cx="1236346" cy="19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8" name="直线箭头连接符 27"/>
            <p:cNvCxnSpPr/>
            <p:nvPr/>
          </p:nvCxnSpPr>
          <p:spPr>
            <a:xfrm>
              <a:off x="6908727" y="3393320"/>
              <a:ext cx="1108362" cy="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8790619" y="2547478"/>
              <a:ext cx="2707025" cy="110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p:cNvSpPr/>
            <p:nvPr/>
          </p:nvSpPr>
          <p:spPr>
            <a:xfrm>
              <a:off x="8965581" y="3706510"/>
              <a:ext cx="1443024" cy="461665"/>
            </a:xfrm>
            <a:prstGeom prst="rect">
              <a:avLst/>
            </a:prstGeom>
          </p:spPr>
          <p:txBody>
            <a:bodyPr wrap="none">
              <a:spAutoFit/>
            </a:bodyPr>
            <a:lstStyle/>
            <a:p>
              <a:r>
                <a:rPr lang="en-US" altLang="zh-CN" sz="2400" b="1" dirty="0" smtClean="0">
                  <a:latin typeface="Times New Roman" charset="0"/>
                  <a:ea typeface="Times New Roman" charset="0"/>
                  <a:cs typeface="Times New Roman" charset="0"/>
                </a:rPr>
                <a:t>LoRa</a:t>
              </a:r>
              <a:r>
                <a:rPr lang="zh-CN" altLang="en-US" sz="2400" b="1" dirty="0" smtClean="0">
                  <a:latin typeface="Times New Roman" charset="0"/>
                  <a:ea typeface="Times New Roman" charset="0"/>
                  <a:cs typeface="Times New Roman" charset="0"/>
                </a:rPr>
                <a:t> </a:t>
              </a:r>
              <a:r>
                <a:rPr lang="en-US" altLang="zh-CN" sz="2400" b="1" dirty="0">
                  <a:latin typeface="Times New Roman" charset="0"/>
                  <a:ea typeface="Times New Roman" charset="0"/>
                  <a:cs typeface="Times New Roman" charset="0"/>
                </a:rPr>
                <a:t>R</a:t>
              </a:r>
              <a:r>
                <a:rPr lang="en-US" altLang="zh-CN" sz="2400" b="1" dirty="0" smtClean="0">
                  <a:latin typeface="Times New Roman" charset="0"/>
                  <a:ea typeface="Times New Roman" charset="0"/>
                  <a:cs typeface="Times New Roman" charset="0"/>
                </a:rPr>
                <a:t>X</a:t>
              </a:r>
              <a:endParaRPr lang="zh-CN" altLang="en-US" sz="2400" b="1" dirty="0">
                <a:latin typeface="Times New Roman" charset="0"/>
                <a:ea typeface="Times New Roman" charset="0"/>
                <a:cs typeface="Times New Roman" charset="0"/>
              </a:endParaRPr>
            </a:p>
          </p:txBody>
        </p:sp>
        <p:sp>
          <p:nvSpPr>
            <p:cNvPr id="31" name="矩形 30"/>
            <p:cNvSpPr/>
            <p:nvPr/>
          </p:nvSpPr>
          <p:spPr>
            <a:xfrm>
              <a:off x="4304100" y="3760944"/>
              <a:ext cx="2383666" cy="461665"/>
            </a:xfrm>
            <a:prstGeom prst="rect">
              <a:avLst/>
            </a:prstGeom>
          </p:spPr>
          <p:txBody>
            <a:bodyPr wrap="none">
              <a:spAutoFit/>
            </a:bodyPr>
            <a:lstStyle/>
            <a:p>
              <a:r>
                <a:rPr lang="en-US" altLang="zh-CN" sz="2400" b="1" dirty="0" smtClean="0">
                  <a:solidFill>
                    <a:srgbClr val="C00000"/>
                  </a:solidFill>
                  <a:latin typeface="Times New Roman" charset="0"/>
                  <a:ea typeface="Times New Roman" charset="0"/>
                  <a:cs typeface="Times New Roman" charset="0"/>
                </a:rPr>
                <a:t>RF-Transformer</a:t>
              </a:r>
              <a:endParaRPr lang="zh-CN" altLang="en-US" sz="2400" b="1" dirty="0">
                <a:solidFill>
                  <a:srgbClr val="C00000"/>
                </a:solidFill>
                <a:latin typeface="Times New Roman" charset="0"/>
                <a:ea typeface="Times New Roman" charset="0"/>
                <a:cs typeface="Times New Roman" charset="0"/>
              </a:endParaRPr>
            </a:p>
          </p:txBody>
        </p:sp>
        <p:sp>
          <p:nvSpPr>
            <p:cNvPr id="32" name="矩形 31"/>
            <p:cNvSpPr/>
            <p:nvPr/>
          </p:nvSpPr>
          <p:spPr>
            <a:xfrm>
              <a:off x="6711741" y="2323095"/>
              <a:ext cx="1486304" cy="400110"/>
            </a:xfrm>
            <a:prstGeom prst="rect">
              <a:avLst/>
            </a:prstGeom>
          </p:spPr>
          <p:txBody>
            <a:bodyPr wrap="none">
              <a:spAutoFit/>
            </a:bodyPr>
            <a:lstStyle/>
            <a:p>
              <a:r>
                <a:rPr lang="en-US" altLang="zh-CN" sz="2000" dirty="0" smtClean="0">
                  <a:latin typeface="Times New Roman" charset="0"/>
                  <a:ea typeface="Times New Roman" charset="0"/>
                  <a:cs typeface="Times New Roman" charset="0"/>
                </a:rPr>
                <a:t>Chirp Signal</a:t>
              </a:r>
            </a:p>
          </p:txBody>
        </p:sp>
        <p:sp>
          <p:nvSpPr>
            <p:cNvPr id="33" name="矩形 32"/>
            <p:cNvSpPr/>
            <p:nvPr/>
          </p:nvSpPr>
          <p:spPr>
            <a:xfrm>
              <a:off x="2756999" y="2327008"/>
              <a:ext cx="1502334" cy="400110"/>
            </a:xfrm>
            <a:prstGeom prst="rect">
              <a:avLst/>
            </a:prstGeom>
          </p:spPr>
          <p:txBody>
            <a:bodyPr wrap="none">
              <a:spAutoFit/>
            </a:bodyPr>
            <a:lstStyle/>
            <a:p>
              <a:r>
                <a:rPr lang="en-US" altLang="zh-CN" sz="2000" dirty="0" smtClean="0">
                  <a:latin typeface="Times New Roman" charset="0"/>
                  <a:ea typeface="Times New Roman" charset="0"/>
                  <a:cs typeface="Times New Roman" charset="0"/>
                </a:rPr>
                <a:t>QAM Signal</a:t>
              </a:r>
            </a:p>
          </p:txBody>
        </p:sp>
        <p:pic>
          <p:nvPicPr>
            <p:cNvPr id="34" name="图片 33"/>
            <p:cNvPicPr>
              <a:picLocks noChangeAspect="1"/>
            </p:cNvPicPr>
            <p:nvPr/>
          </p:nvPicPr>
          <p:blipFill rotWithShape="1">
            <a:blip r:embed="rId3"/>
            <a:srcRect l="45378" t="29140" r="24973" b="48321"/>
            <a:stretch/>
          </p:blipFill>
          <p:spPr>
            <a:xfrm>
              <a:off x="1792819" y="2807924"/>
              <a:ext cx="2928832" cy="454383"/>
            </a:xfrm>
            <a:prstGeom prst="rect">
              <a:avLst/>
            </a:prstGeom>
          </p:spPr>
        </p:pic>
        <p:sp>
          <p:nvSpPr>
            <p:cNvPr id="35" name="矩形 34"/>
            <p:cNvSpPr/>
            <p:nvPr/>
          </p:nvSpPr>
          <p:spPr>
            <a:xfrm>
              <a:off x="6023593" y="2701302"/>
              <a:ext cx="2941988" cy="54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6" name="图片 35"/>
            <p:cNvPicPr>
              <a:picLocks noChangeAspect="1"/>
            </p:cNvPicPr>
            <p:nvPr/>
          </p:nvPicPr>
          <p:blipFill rotWithShape="1">
            <a:blip r:embed="rId3"/>
            <a:srcRect l="73611" t="22047" r="12386" b="35586"/>
            <a:stretch/>
          </p:blipFill>
          <p:spPr>
            <a:xfrm flipH="1">
              <a:off x="245154" y="2770564"/>
              <a:ext cx="1383323" cy="854110"/>
            </a:xfrm>
            <a:prstGeom prst="rect">
              <a:avLst/>
            </a:prstGeom>
          </p:spPr>
        </p:pic>
        <p:pic>
          <p:nvPicPr>
            <p:cNvPr id="37" name="图片 36"/>
            <p:cNvPicPr>
              <a:picLocks noChangeAspect="1"/>
            </p:cNvPicPr>
            <p:nvPr/>
          </p:nvPicPr>
          <p:blipFill rotWithShape="1">
            <a:blip r:embed="rId5"/>
            <a:srcRect l="77210" t="15846" r="11828" b="24400"/>
            <a:stretch/>
          </p:blipFill>
          <p:spPr>
            <a:xfrm>
              <a:off x="9227983" y="2439008"/>
              <a:ext cx="1082842" cy="1220763"/>
            </a:xfrm>
            <a:prstGeom prst="rect">
              <a:avLst/>
            </a:prstGeom>
          </p:spPr>
        </p:pic>
        <p:pic>
          <p:nvPicPr>
            <p:cNvPr id="38" name="图片 37"/>
            <p:cNvPicPr>
              <a:picLocks noChangeAspect="1"/>
            </p:cNvPicPr>
            <p:nvPr/>
          </p:nvPicPr>
          <p:blipFill rotWithShape="1">
            <a:blip r:embed="rId5"/>
            <a:srcRect l="45459" t="31068" r="24400" b="46538"/>
            <a:stretch/>
          </p:blipFill>
          <p:spPr>
            <a:xfrm>
              <a:off x="6325666" y="2795983"/>
              <a:ext cx="2639915" cy="457512"/>
            </a:xfrm>
            <a:prstGeom prst="rect">
              <a:avLst/>
            </a:prstGeom>
          </p:spPr>
        </p:pic>
        <p:sp>
          <p:nvSpPr>
            <p:cNvPr id="39" name="矩形 38"/>
            <p:cNvSpPr/>
            <p:nvPr/>
          </p:nvSpPr>
          <p:spPr>
            <a:xfrm rot="443439">
              <a:off x="1542521" y="3037589"/>
              <a:ext cx="127827" cy="30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5045" y="4278057"/>
            <a:ext cx="4701576" cy="1881520"/>
          </a:xfrm>
          <a:prstGeom prst="rect">
            <a:avLst/>
          </a:prstGeom>
        </p:spPr>
      </p:pic>
      <p:pic>
        <p:nvPicPr>
          <p:cNvPr id="45" name="图片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8181" y="4352317"/>
            <a:ext cx="2522220" cy="1807260"/>
          </a:xfrm>
          <a:prstGeom prst="rect">
            <a:avLst/>
          </a:prstGeom>
        </p:spPr>
      </p:pic>
      <p:sp>
        <p:nvSpPr>
          <p:cNvPr id="48" name="矩形 47"/>
          <p:cNvSpPr/>
          <p:nvPr/>
        </p:nvSpPr>
        <p:spPr>
          <a:xfrm>
            <a:off x="350776" y="905466"/>
            <a:ext cx="10715013" cy="1384995"/>
          </a:xfrm>
          <a:prstGeom prst="rect">
            <a:avLst/>
          </a:prstGeom>
        </p:spPr>
        <p:txBody>
          <a:bodyPr wrap="square">
            <a:spAutoFit/>
          </a:bodyPr>
          <a:lstStyle/>
          <a:p>
            <a:pPr marL="457200" indent="-457200">
              <a:buFont typeface="Wingdings" charset="2"/>
              <a:buChar char="l"/>
            </a:pPr>
            <a:r>
              <a:rPr lang="en-US" altLang="zh-CN" sz="2800" b="1" dirty="0" smtClean="0">
                <a:solidFill>
                  <a:schemeClr val="tx1">
                    <a:lumMod val="75000"/>
                    <a:lumOff val="25000"/>
                  </a:schemeClr>
                </a:solidFill>
                <a:latin typeface="Times New Roman" charset="0"/>
                <a:ea typeface="Times New Roman" charset="0"/>
                <a:cs typeface="Times New Roman" charset="0"/>
              </a:rPr>
              <a:t>Synthesizing LoRa symbol </a:t>
            </a:r>
            <a:r>
              <a:rPr lang="en-US" altLang="zh-CN" sz="2800" b="1" dirty="0">
                <a:solidFill>
                  <a:schemeClr val="tx1">
                    <a:lumMod val="75000"/>
                    <a:lumOff val="25000"/>
                  </a:schemeClr>
                </a:solidFill>
                <a:latin typeface="Times New Roman" charset="0"/>
                <a:ea typeface="Times New Roman" charset="0"/>
                <a:cs typeface="Times New Roman" charset="0"/>
              </a:rPr>
              <a:t>on top </a:t>
            </a:r>
            <a:r>
              <a:rPr lang="en-US" altLang="zh-CN" sz="2800" b="1" dirty="0" smtClean="0">
                <a:solidFill>
                  <a:schemeClr val="tx1">
                    <a:lumMod val="75000"/>
                    <a:lumOff val="25000"/>
                  </a:schemeClr>
                </a:solidFill>
                <a:latin typeface="Times New Roman" charset="0"/>
                <a:ea typeface="Times New Roman" charset="0"/>
                <a:cs typeface="Times New Roman" charset="0"/>
              </a:rPr>
              <a:t>of Wi-Fi </a:t>
            </a:r>
            <a:r>
              <a:rPr lang="en-US" altLang="zh-CN" sz="2800" b="1" dirty="0">
                <a:solidFill>
                  <a:schemeClr val="tx1">
                    <a:lumMod val="75000"/>
                    <a:lumOff val="25000"/>
                  </a:schemeClr>
                </a:solidFill>
                <a:latin typeface="Times New Roman" charset="0"/>
                <a:ea typeface="Times New Roman" charset="0"/>
                <a:cs typeface="Times New Roman" charset="0"/>
              </a:rPr>
              <a:t>signals by </a:t>
            </a:r>
            <a:r>
              <a:rPr lang="en-US" altLang="zh-CN" sz="2800" b="1" dirty="0" smtClean="0">
                <a:solidFill>
                  <a:schemeClr val="tx1">
                    <a:lumMod val="75000"/>
                    <a:lumOff val="25000"/>
                  </a:schemeClr>
                </a:solidFill>
                <a:latin typeface="Times New Roman" charset="0"/>
                <a:ea typeface="Times New Roman" charset="0"/>
                <a:cs typeface="Times New Roman" charset="0"/>
              </a:rPr>
              <a:t>changing the </a:t>
            </a:r>
            <a:r>
              <a:rPr lang="en-US" altLang="zh-CN" sz="2800" b="1" dirty="0">
                <a:solidFill>
                  <a:schemeClr val="tx1">
                    <a:lumMod val="75000"/>
                    <a:lumOff val="25000"/>
                  </a:schemeClr>
                </a:solidFill>
                <a:latin typeface="Times New Roman" charset="0"/>
                <a:ea typeface="Times New Roman" charset="0"/>
                <a:cs typeface="Times New Roman" charset="0"/>
              </a:rPr>
              <a:t>bias voltage of </a:t>
            </a:r>
            <a:r>
              <a:rPr lang="en-US" altLang="zh-CN" sz="2800" b="1" dirty="0" smtClean="0">
                <a:solidFill>
                  <a:schemeClr val="tx1">
                    <a:lumMod val="75000"/>
                    <a:lumOff val="25000"/>
                  </a:schemeClr>
                </a:solidFill>
                <a:latin typeface="Times New Roman" charset="0"/>
                <a:ea typeface="Times New Roman" charset="0"/>
                <a:cs typeface="Times New Roman" charset="0"/>
              </a:rPr>
              <a:t>MOSFET </a:t>
            </a:r>
            <a:r>
              <a:rPr lang="en-US" altLang="zh-CN" sz="2800" b="1" dirty="0">
                <a:solidFill>
                  <a:schemeClr val="tx1">
                    <a:lumMod val="75000"/>
                    <a:lumOff val="25000"/>
                  </a:schemeClr>
                </a:solidFill>
                <a:latin typeface="Times New Roman" charset="0"/>
                <a:ea typeface="Times New Roman" charset="0"/>
                <a:cs typeface="Times New Roman" charset="0"/>
              </a:rPr>
              <a:t>transistors on </a:t>
            </a:r>
            <a:r>
              <a:rPr lang="en-US" altLang="zh-CN" sz="2800" b="1" dirty="0" smtClean="0">
                <a:solidFill>
                  <a:schemeClr val="tx1">
                    <a:lumMod val="75000"/>
                    <a:lumOff val="25000"/>
                  </a:schemeClr>
                </a:solidFill>
                <a:latin typeface="Times New Roman" charset="0"/>
                <a:ea typeface="Times New Roman" charset="0"/>
                <a:cs typeface="Times New Roman" charset="0"/>
              </a:rPr>
              <a:t>the </a:t>
            </a:r>
            <a:r>
              <a:rPr lang="en-US" altLang="zh-CN" sz="2800" b="1" dirty="0">
                <a:solidFill>
                  <a:schemeClr val="tx1">
                    <a:lumMod val="75000"/>
                    <a:lumOff val="25000"/>
                  </a:schemeClr>
                </a:solidFill>
                <a:latin typeface="Times New Roman" charset="0"/>
                <a:ea typeface="Times New Roman" charset="0"/>
                <a:cs typeface="Times New Roman" charset="0"/>
              </a:rPr>
              <a:t>backscatter tag.</a:t>
            </a:r>
          </a:p>
          <a:p>
            <a:pPr marL="457200" indent="-457200">
              <a:buFont typeface="Wingdings" charset="2"/>
              <a:buChar char="l"/>
            </a:pPr>
            <a:endParaRPr lang="en-US" altLang="zh-CN" sz="2800" b="1" dirty="0">
              <a:solidFill>
                <a:schemeClr val="tx1">
                  <a:lumMod val="75000"/>
                  <a:lumOff val="25000"/>
                </a:schemeClr>
              </a:solidFill>
              <a:latin typeface="Times New Roman" charset="0"/>
              <a:ea typeface="Times New Roman" charset="0"/>
              <a:cs typeface="Times New Roman" charset="0"/>
            </a:endParaRPr>
          </a:p>
        </p:txBody>
      </p:sp>
      <p:sp>
        <p:nvSpPr>
          <p:cNvPr id="2" name="幻灯片编号占位符 1"/>
          <p:cNvSpPr>
            <a:spLocks noGrp="1"/>
          </p:cNvSpPr>
          <p:nvPr>
            <p:ph type="sldNum" sz="quarter" idx="12"/>
          </p:nvPr>
        </p:nvSpPr>
        <p:spPr/>
        <p:txBody>
          <a:bodyPr/>
          <a:lstStyle/>
          <a:p>
            <a:fld id="{2B9244DF-72D3-7C44-B463-11A8A92F15A7}" type="slidenum">
              <a:rPr kumimoji="1" lang="zh-CN" altLang="en-US" smtClean="0"/>
              <a:t>34</a:t>
            </a:fld>
            <a:endParaRPr kumimoji="1" lang="zh-CN" altLang="en-US"/>
          </a:p>
        </p:txBody>
      </p:sp>
    </p:spTree>
    <p:extLst>
      <p:ext uri="{BB962C8B-B14F-4D97-AF65-F5344CB8AC3E}">
        <p14:creationId xmlns:p14="http://schemas.microsoft.com/office/powerpoint/2010/main" val="1821376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264848" y="-53867"/>
            <a:ext cx="10644654"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Backscatter Communication</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pic>
        <p:nvPicPr>
          <p:cNvPr id="124"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5844">
            <a:off x="3791559" y="3889878"/>
            <a:ext cx="3672840" cy="1300798"/>
          </a:xfrm>
          <a:prstGeom prst="rect">
            <a:avLst/>
          </a:prstGeom>
        </p:spPr>
      </p:pic>
      <p:pic>
        <p:nvPicPr>
          <p:cNvPr id="125" name="Picture 9" descr="varphase_anim.gif">
            <a:extLst>
              <a:ext uri="{FF2B5EF4-FFF2-40B4-BE49-F238E27FC236}">
                <a16:creationId xmlns:a16="http://schemas.microsoft.com/office/drawing/2014/main" xmlns="" id="{E7F41AC7-F76D-4C53-AF57-041B283626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993855">
            <a:off x="3485161" y="2708946"/>
            <a:ext cx="4722226" cy="949304"/>
          </a:xfrm>
          <a:prstGeom prst="rect">
            <a:avLst/>
          </a:prstGeom>
        </p:spPr>
      </p:pic>
      <p:sp>
        <p:nvSpPr>
          <p:cNvPr id="126" name="Rectangle 41">
            <a:extLst>
              <a:ext uri="{FF2B5EF4-FFF2-40B4-BE49-F238E27FC236}">
                <a16:creationId xmlns:a16="http://schemas.microsoft.com/office/drawing/2014/main" xmlns="" id="{E321F6B4-662D-4A89-8032-6B477AD5A54B}"/>
              </a:ext>
            </a:extLst>
          </p:cNvPr>
          <p:cNvSpPr/>
          <p:nvPr/>
        </p:nvSpPr>
        <p:spPr>
          <a:xfrm rot="10970832">
            <a:off x="4838316" y="1938460"/>
            <a:ext cx="1402942" cy="556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7" name="Picture 4"/>
          <p:cNvPicPr>
            <a:picLocks noChangeAspect="1"/>
          </p:cNvPicPr>
          <p:nvPr/>
        </p:nvPicPr>
        <p:blipFill>
          <a:blip r:embed="rId5"/>
          <a:stretch>
            <a:fillRect/>
          </a:stretch>
        </p:blipFill>
        <p:spPr>
          <a:xfrm>
            <a:off x="981429" y="1903959"/>
            <a:ext cx="3424236" cy="3803567"/>
          </a:xfrm>
          <a:prstGeom prst="rect">
            <a:avLst/>
          </a:prstGeom>
        </p:spPr>
      </p:pic>
      <p:pic>
        <p:nvPicPr>
          <p:cNvPr id="128" name="Picture 8"/>
          <p:cNvPicPr>
            <a:picLocks noChangeAspect="1"/>
          </p:cNvPicPr>
          <p:nvPr/>
        </p:nvPicPr>
        <p:blipFill>
          <a:blip r:embed="rId6"/>
          <a:stretch>
            <a:fillRect/>
          </a:stretch>
        </p:blipFill>
        <p:spPr>
          <a:xfrm>
            <a:off x="7231743" y="1983292"/>
            <a:ext cx="3683000" cy="3644900"/>
          </a:xfrm>
          <a:prstGeom prst="rect">
            <a:avLst/>
          </a:prstGeom>
        </p:spPr>
      </p:pic>
      <p:sp>
        <p:nvSpPr>
          <p:cNvPr id="129" name="Subtitle 2">
            <a:extLst>
              <a:ext uri="{FF2B5EF4-FFF2-40B4-BE49-F238E27FC236}">
                <a16:creationId xmlns:a16="http://schemas.microsoft.com/office/drawing/2014/main" xmlns="" id="{7F292824-B71F-48BC-8D92-441CD8BFA17E}"/>
              </a:ext>
            </a:extLst>
          </p:cNvPr>
          <p:cNvSpPr txBox="1">
            <a:spLocks/>
          </p:cNvSpPr>
          <p:nvPr/>
        </p:nvSpPr>
        <p:spPr>
          <a:xfrm>
            <a:off x="4493127" y="2188707"/>
            <a:ext cx="3394176" cy="732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tLang="zh-CN" sz="2800" b="1" i="1" dirty="0" smtClean="0">
                <a:solidFill>
                  <a:srgbClr val="FF0000"/>
                </a:solidFill>
                <a:latin typeface="LiHei Pro Medium" charset="-120"/>
                <a:ea typeface="LiHei Pro Medium" charset="-120"/>
                <a:cs typeface="LiHei Pro Medium" charset="-120"/>
              </a:rPr>
              <a:t>Carrier</a:t>
            </a:r>
            <a:r>
              <a:rPr lang="zh-CN" altLang="en-US" sz="2800" b="1" i="1" dirty="0" smtClean="0">
                <a:solidFill>
                  <a:srgbClr val="FF0000"/>
                </a:solidFill>
                <a:latin typeface="LiHei Pro Medium" charset="-120"/>
                <a:ea typeface="LiHei Pro Medium" charset="-120"/>
                <a:cs typeface="LiHei Pro Medium" charset="-120"/>
              </a:rPr>
              <a:t> </a:t>
            </a:r>
            <a:r>
              <a:rPr lang="en-US" altLang="zh-CN" sz="2800" b="1" i="1" dirty="0" smtClean="0">
                <a:solidFill>
                  <a:srgbClr val="FF0000"/>
                </a:solidFill>
                <a:latin typeface="LiHei Pro Medium" charset="-120"/>
                <a:ea typeface="LiHei Pro Medium" charset="-120"/>
                <a:cs typeface="LiHei Pro Medium" charset="-120"/>
              </a:rPr>
              <a:t>Signal</a:t>
            </a:r>
            <a:endParaRPr lang="en-US" altLang="zh-CN" sz="2800" b="1" i="1" baseline="-25000" dirty="0">
              <a:solidFill>
                <a:srgbClr val="FF0000"/>
              </a:solidFill>
              <a:latin typeface="LiHei Pro Medium" charset="-120"/>
              <a:ea typeface="LiHei Pro Medium" charset="-120"/>
              <a:cs typeface="LiHei Pro Medium" charset="-120"/>
            </a:endParaRPr>
          </a:p>
        </p:txBody>
      </p:sp>
      <p:sp>
        <p:nvSpPr>
          <p:cNvPr id="136" name="Subtitle 2">
            <a:extLst>
              <a:ext uri="{FF2B5EF4-FFF2-40B4-BE49-F238E27FC236}">
                <a16:creationId xmlns:a16="http://schemas.microsoft.com/office/drawing/2014/main" xmlns="" id="{7F292824-B71F-48BC-8D92-441CD8BFA17E}"/>
              </a:ext>
            </a:extLst>
          </p:cNvPr>
          <p:cNvSpPr txBox="1">
            <a:spLocks/>
          </p:cNvSpPr>
          <p:nvPr/>
        </p:nvSpPr>
        <p:spPr>
          <a:xfrm>
            <a:off x="4330269" y="5100453"/>
            <a:ext cx="3519385" cy="7329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altLang="zh-CN" sz="2800" b="1" i="1" dirty="0" smtClean="0">
                <a:solidFill>
                  <a:srgbClr val="3D47D9"/>
                </a:solidFill>
                <a:latin typeface="LiHei Pro Medium" charset="-120"/>
                <a:ea typeface="LiHei Pro Medium" charset="-120"/>
                <a:cs typeface="LiHei Pro Medium" charset="-120"/>
              </a:rPr>
              <a:t>Backscatter</a:t>
            </a:r>
            <a:r>
              <a:rPr lang="zh-CN" altLang="en-US" sz="2800" b="1" i="1" dirty="0" smtClean="0">
                <a:solidFill>
                  <a:srgbClr val="3D47D9"/>
                </a:solidFill>
                <a:latin typeface="LiHei Pro Medium" charset="-120"/>
                <a:ea typeface="LiHei Pro Medium" charset="-120"/>
                <a:cs typeface="LiHei Pro Medium" charset="-120"/>
              </a:rPr>
              <a:t> </a:t>
            </a:r>
            <a:r>
              <a:rPr lang="en-US" altLang="zh-CN" sz="2800" b="1" i="1" dirty="0" smtClean="0">
                <a:solidFill>
                  <a:srgbClr val="3D47D9"/>
                </a:solidFill>
                <a:latin typeface="LiHei Pro Medium" charset="-120"/>
                <a:ea typeface="LiHei Pro Medium" charset="-120"/>
                <a:cs typeface="LiHei Pro Medium" charset="-120"/>
              </a:rPr>
              <a:t>Signal</a:t>
            </a:r>
            <a:endParaRPr lang="en-US" altLang="zh-CN" sz="2800" b="1" i="1" baseline="-25000" dirty="0">
              <a:solidFill>
                <a:srgbClr val="3D47D9"/>
              </a:solidFill>
              <a:latin typeface="LiHei Pro Medium" charset="-120"/>
              <a:ea typeface="LiHei Pro Medium" charset="-120"/>
              <a:cs typeface="LiHei Pro Medium" charset="-120"/>
            </a:endParaRPr>
          </a:p>
        </p:txBody>
      </p:sp>
      <p:sp>
        <p:nvSpPr>
          <p:cNvPr id="137" name="矩形 136"/>
          <p:cNvSpPr/>
          <p:nvPr/>
        </p:nvSpPr>
        <p:spPr>
          <a:xfrm>
            <a:off x="777806" y="1902999"/>
            <a:ext cx="3404884" cy="67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38" name="文本框 137"/>
          <p:cNvSpPr txBox="1"/>
          <p:nvPr/>
        </p:nvSpPr>
        <p:spPr>
          <a:xfrm>
            <a:off x="1834075" y="2259680"/>
            <a:ext cx="859472" cy="523220"/>
          </a:xfrm>
          <a:prstGeom prst="rect">
            <a:avLst/>
          </a:prstGeom>
          <a:noFill/>
        </p:spPr>
        <p:txBody>
          <a:bodyPr wrap="square" rtlCol="0">
            <a:spAutoFit/>
          </a:bodyPr>
          <a:lstStyle/>
          <a:p>
            <a:r>
              <a:rPr kumimoji="1" lang="en-US" altLang="zh-CN" sz="2800" b="1" dirty="0" smtClean="0">
                <a:solidFill>
                  <a:srgbClr val="3F3F3F"/>
                </a:solidFill>
                <a:latin typeface="Arial" charset="0"/>
                <a:ea typeface="Arial" charset="0"/>
                <a:cs typeface="Arial" charset="0"/>
              </a:rPr>
              <a:t>Tag</a:t>
            </a:r>
            <a:endParaRPr kumimoji="1" lang="zh-CN" altLang="en-US" sz="2800" b="1" dirty="0">
              <a:solidFill>
                <a:srgbClr val="3F3F3F"/>
              </a:solidFill>
              <a:latin typeface="Arial" charset="0"/>
              <a:ea typeface="Arial" charset="0"/>
              <a:cs typeface="Arial" charset="0"/>
            </a:endParaRPr>
          </a:p>
        </p:txBody>
      </p:sp>
      <p:sp>
        <p:nvSpPr>
          <p:cNvPr id="139" name="矩形 138"/>
          <p:cNvSpPr/>
          <p:nvPr/>
        </p:nvSpPr>
        <p:spPr>
          <a:xfrm flipH="1">
            <a:off x="154806" y="955248"/>
            <a:ext cx="11754696" cy="523220"/>
          </a:xfrm>
          <a:prstGeom prst="rect">
            <a:avLst/>
          </a:prstGeom>
        </p:spPr>
        <p:txBody>
          <a:bodyPr wrap="square">
            <a:spAutoFit/>
          </a:bodyPr>
          <a:lstStyle/>
          <a:p>
            <a:pPr marL="457200" indent="-457200">
              <a:buFont typeface="Wingdings" charset="2"/>
              <a:buChar char="l"/>
            </a:pPr>
            <a:r>
              <a:rPr lang="en-US" altLang="zh-CN" sz="2800" b="1" dirty="0" smtClean="0">
                <a:solidFill>
                  <a:schemeClr val="tx1">
                    <a:lumMod val="75000"/>
                    <a:lumOff val="25000"/>
                  </a:schemeClr>
                </a:solidFill>
                <a:latin typeface="Times New Roman" charset="0"/>
                <a:ea typeface="Times New Roman" charset="0"/>
                <a:cs typeface="Times New Roman" charset="0"/>
              </a:rPr>
              <a:t>The backscatter radio</a:t>
            </a:r>
            <a:r>
              <a:rPr lang="zh-CN" altLang="en-US" sz="2800" b="1" dirty="0" smtClean="0">
                <a:solidFill>
                  <a:schemeClr val="tx1">
                    <a:lumMod val="75000"/>
                    <a:lumOff val="25000"/>
                  </a:schemeClr>
                </a:solidFill>
                <a:latin typeface="Times New Roman" charset="0"/>
                <a:ea typeface="Times New Roman" charset="0"/>
                <a:cs typeface="Times New Roman" charset="0"/>
              </a:rPr>
              <a:t> </a:t>
            </a:r>
            <a:r>
              <a:rPr lang="en-US" altLang="zh-CN" sz="2800" b="1" dirty="0" smtClean="0">
                <a:solidFill>
                  <a:schemeClr val="tx1">
                    <a:lumMod val="75000"/>
                    <a:lumOff val="25000"/>
                  </a:schemeClr>
                </a:solidFill>
                <a:latin typeface="Times New Roman" charset="0"/>
                <a:ea typeface="Times New Roman" charset="0"/>
                <a:cs typeface="Times New Roman" charset="0"/>
              </a:rPr>
              <a:t>modulates data on top of an incident carrier signal</a:t>
            </a:r>
          </a:p>
        </p:txBody>
      </p:sp>
      <p:sp>
        <p:nvSpPr>
          <p:cNvPr id="20" name="矩形 19"/>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幻灯片编号占位符 1"/>
          <p:cNvSpPr>
            <a:spLocks noGrp="1"/>
          </p:cNvSpPr>
          <p:nvPr>
            <p:ph type="sldNum" sz="quarter" idx="12"/>
          </p:nvPr>
        </p:nvSpPr>
        <p:spPr>
          <a:xfrm>
            <a:off x="8628469" y="6236111"/>
            <a:ext cx="2743200" cy="365125"/>
          </a:xfrm>
        </p:spPr>
        <p:txBody>
          <a:bodyPr/>
          <a:lstStyle/>
          <a:p>
            <a:r>
              <a:rPr kumimoji="1" lang="en-US" altLang="zh-CN" dirty="0" smtClean="0"/>
              <a:t>4</a:t>
            </a:r>
            <a:endParaRPr kumimoji="1" lang="zh-CN" altLang="en-US" dirty="0"/>
          </a:p>
        </p:txBody>
      </p:sp>
    </p:spTree>
    <p:extLst>
      <p:ext uri="{BB962C8B-B14F-4D97-AF65-F5344CB8AC3E}">
        <p14:creationId xmlns:p14="http://schemas.microsoft.com/office/powerpoint/2010/main" val="12039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linds(horizontal)">
                                      <p:cBhvr>
                                        <p:cTn id="7" dur="500"/>
                                        <p:tgtEl>
                                          <p:spTgt spid="12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blinds(horizontal)">
                                      <p:cBhvr>
                                        <p:cTn id="11" dur="500"/>
                                        <p:tgtEl>
                                          <p:spTgt spid="138"/>
                                        </p:tgtEl>
                                      </p:cBhvr>
                                    </p:animEffect>
                                  </p:childTnLst>
                                </p:cTn>
                              </p:par>
                            </p:childTnLst>
                          </p:cTn>
                        </p:par>
                        <p:par>
                          <p:cTn id="12" fill="hold">
                            <p:stCondLst>
                              <p:cond delay="1000"/>
                            </p:stCondLst>
                            <p:childTnLst>
                              <p:par>
                                <p:cTn id="13" presetID="3" presetClass="entr" presetSubtype="10" fill="hold" nodeType="afterEffect">
                                  <p:stCondLst>
                                    <p:cond delay="500"/>
                                  </p:stCondLst>
                                  <p:childTnLst>
                                    <p:set>
                                      <p:cBhvr>
                                        <p:cTn id="14" dur="1" fill="hold">
                                          <p:stCondLst>
                                            <p:cond delay="0"/>
                                          </p:stCondLst>
                                        </p:cTn>
                                        <p:tgtEl>
                                          <p:spTgt spid="127"/>
                                        </p:tgtEl>
                                        <p:attrNameLst>
                                          <p:attrName>style.visibility</p:attrName>
                                        </p:attrNameLst>
                                      </p:cBhvr>
                                      <p:to>
                                        <p:strVal val="visible"/>
                                      </p:to>
                                    </p:set>
                                    <p:animEffect transition="in" filter="blinds(horizontal)">
                                      <p:cBhvr>
                                        <p:cTn id="15" dur="500"/>
                                        <p:tgtEl>
                                          <p:spTgt spid="127"/>
                                        </p:tgtEl>
                                      </p:cBhvr>
                                    </p:animEffect>
                                  </p:childTnLst>
                                </p:cTn>
                              </p:par>
                            </p:childTnLst>
                          </p:cTn>
                        </p:par>
                        <p:par>
                          <p:cTn id="16" fill="hold">
                            <p:stCondLst>
                              <p:cond delay="2000"/>
                            </p:stCondLst>
                            <p:childTnLst>
                              <p:par>
                                <p:cTn id="17" presetID="3" presetClass="entr" presetSubtype="10" fill="hold" nodeType="afterEffect">
                                  <p:stCondLst>
                                    <p:cond delay="500"/>
                                  </p:stCondLst>
                                  <p:childTnLst>
                                    <p:set>
                                      <p:cBhvr>
                                        <p:cTn id="18" dur="1" fill="hold">
                                          <p:stCondLst>
                                            <p:cond delay="0"/>
                                          </p:stCondLst>
                                        </p:cTn>
                                        <p:tgtEl>
                                          <p:spTgt spid="125"/>
                                        </p:tgtEl>
                                        <p:attrNameLst>
                                          <p:attrName>style.visibility</p:attrName>
                                        </p:attrNameLst>
                                      </p:cBhvr>
                                      <p:to>
                                        <p:strVal val="visible"/>
                                      </p:to>
                                    </p:set>
                                    <p:animEffect transition="in" filter="blinds(horizontal)">
                                      <p:cBhvr>
                                        <p:cTn id="19" dur="500"/>
                                        <p:tgtEl>
                                          <p:spTgt spid="125"/>
                                        </p:tgtEl>
                                      </p:cBhvr>
                                    </p:animEffect>
                                  </p:childTnLst>
                                </p:cTn>
                              </p:par>
                            </p:childTnLst>
                          </p:cTn>
                        </p:par>
                        <p:par>
                          <p:cTn id="20" fill="hold">
                            <p:stCondLst>
                              <p:cond delay="3000"/>
                            </p:stCondLst>
                            <p:childTnLst>
                              <p:par>
                                <p:cTn id="21" presetID="1" presetClass="entr" presetSubtype="0" fill="hold" grpId="0" nodeType="after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par>
                          <p:cTn id="23" fill="hold">
                            <p:stCondLst>
                              <p:cond delay="3000"/>
                            </p:stCondLst>
                            <p:childTnLst>
                              <p:par>
                                <p:cTn id="24" presetID="3" presetClass="entr" presetSubtype="10" fill="hold" nodeType="afterEffect">
                                  <p:stCondLst>
                                    <p:cond delay="500"/>
                                  </p:stCondLst>
                                  <p:childTnLst>
                                    <p:set>
                                      <p:cBhvr>
                                        <p:cTn id="25" dur="1" fill="hold">
                                          <p:stCondLst>
                                            <p:cond delay="0"/>
                                          </p:stCondLst>
                                        </p:cTn>
                                        <p:tgtEl>
                                          <p:spTgt spid="124"/>
                                        </p:tgtEl>
                                        <p:attrNameLst>
                                          <p:attrName>style.visibility</p:attrName>
                                        </p:attrNameLst>
                                      </p:cBhvr>
                                      <p:to>
                                        <p:strVal val="visible"/>
                                      </p:to>
                                    </p:set>
                                    <p:animEffect transition="in" filter="blinds(horizontal)">
                                      <p:cBhvr>
                                        <p:cTn id="26" dur="500"/>
                                        <p:tgtEl>
                                          <p:spTgt spid="124"/>
                                        </p:tgtEl>
                                      </p:cBhvr>
                                    </p:animEffect>
                                  </p:child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6" grpId="0"/>
      <p:bldP spid="1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264848" y="-53867"/>
            <a:ext cx="10644654"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Wireless Heterogeneity</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grpSp>
        <p:nvGrpSpPr>
          <p:cNvPr id="2" name="组 1"/>
          <p:cNvGrpSpPr/>
          <p:nvPr/>
        </p:nvGrpSpPr>
        <p:grpSpPr>
          <a:xfrm>
            <a:off x="6782909" y="2977337"/>
            <a:ext cx="3005460" cy="3389973"/>
            <a:chOff x="6720204" y="2978657"/>
            <a:chExt cx="3005460" cy="3389973"/>
          </a:xfrm>
        </p:grpSpPr>
        <p:pic>
          <p:nvPicPr>
            <p:cNvPr id="62" name="图片 61" descr="ant-01"/>
            <p:cNvPicPr>
              <a:picLocks noChangeAspect="1"/>
            </p:cNvPicPr>
            <p:nvPr/>
          </p:nvPicPr>
          <p:blipFill>
            <a:blip r:embed="rId3"/>
            <a:stretch>
              <a:fillRect/>
            </a:stretch>
          </p:blipFill>
          <p:spPr>
            <a:xfrm>
              <a:off x="8215531" y="2978657"/>
              <a:ext cx="1510133" cy="673930"/>
            </a:xfrm>
            <a:prstGeom prst="rect">
              <a:avLst/>
            </a:prstGeom>
          </p:spPr>
        </p:pic>
        <p:pic>
          <p:nvPicPr>
            <p:cNvPr id="66" name="图片 65"/>
            <p:cNvPicPr/>
            <p:nvPr/>
          </p:nvPicPr>
          <p:blipFill>
            <a:blip r:embed="rId4"/>
            <a:stretch>
              <a:fillRect/>
            </a:stretch>
          </p:blipFill>
          <p:spPr>
            <a:xfrm>
              <a:off x="8172866" y="4447401"/>
              <a:ext cx="457943" cy="415753"/>
            </a:xfrm>
            <a:prstGeom prst="rect">
              <a:avLst/>
            </a:prstGeom>
            <a:noFill/>
            <a:ln w="9525">
              <a:noFill/>
            </a:ln>
          </p:spPr>
        </p:pic>
        <p:pic>
          <p:nvPicPr>
            <p:cNvPr id="67" name="图片 66"/>
            <p:cNvPicPr/>
            <p:nvPr/>
          </p:nvPicPr>
          <p:blipFill>
            <a:blip r:embed="rId4"/>
            <a:stretch>
              <a:fillRect/>
            </a:stretch>
          </p:blipFill>
          <p:spPr>
            <a:xfrm>
              <a:off x="7488528" y="5292240"/>
              <a:ext cx="457943" cy="415753"/>
            </a:xfrm>
            <a:prstGeom prst="rect">
              <a:avLst/>
            </a:prstGeom>
            <a:noFill/>
            <a:ln w="9525">
              <a:noFill/>
            </a:ln>
          </p:spPr>
        </p:pic>
        <p:pic>
          <p:nvPicPr>
            <p:cNvPr id="68" name="图片 67"/>
            <p:cNvPicPr/>
            <p:nvPr/>
          </p:nvPicPr>
          <p:blipFill>
            <a:blip r:embed="rId4"/>
            <a:stretch>
              <a:fillRect/>
            </a:stretch>
          </p:blipFill>
          <p:spPr>
            <a:xfrm>
              <a:off x="6720204" y="5952877"/>
              <a:ext cx="457943" cy="415753"/>
            </a:xfrm>
            <a:prstGeom prst="rect">
              <a:avLst/>
            </a:prstGeom>
            <a:noFill/>
            <a:ln w="9525">
              <a:noFill/>
            </a:ln>
          </p:spPr>
        </p:pic>
        <p:pic>
          <p:nvPicPr>
            <p:cNvPr id="69" name="图片 68"/>
            <p:cNvPicPr/>
            <p:nvPr/>
          </p:nvPicPr>
          <p:blipFill>
            <a:blip r:embed="rId4"/>
            <a:stretch>
              <a:fillRect/>
            </a:stretch>
          </p:blipFill>
          <p:spPr>
            <a:xfrm>
              <a:off x="8741625" y="3621429"/>
              <a:ext cx="457943" cy="415753"/>
            </a:xfrm>
            <a:prstGeom prst="rect">
              <a:avLst/>
            </a:prstGeom>
            <a:noFill/>
            <a:ln w="9525">
              <a:noFill/>
            </a:ln>
          </p:spPr>
        </p:pic>
      </p:grpSp>
      <p:sp>
        <p:nvSpPr>
          <p:cNvPr id="113" name="文本框 112"/>
          <p:cNvSpPr txBox="1"/>
          <p:nvPr/>
        </p:nvSpPr>
        <p:spPr>
          <a:xfrm>
            <a:off x="9366979" y="3399227"/>
            <a:ext cx="1515083" cy="646331"/>
          </a:xfrm>
          <a:prstGeom prst="rect">
            <a:avLst/>
          </a:prstGeom>
          <a:noFill/>
        </p:spPr>
        <p:txBody>
          <a:bodyPr wrap="square" rtlCol="0">
            <a:spAutoFit/>
          </a:bodyPr>
          <a:lstStyle/>
          <a:p>
            <a:pPr algn="ctr"/>
            <a:r>
              <a:rPr kumimoji="1" lang="en-US" altLang="zh-CN" b="1" dirty="0" smtClean="0">
                <a:solidFill>
                  <a:srgbClr val="3F3F3F"/>
                </a:solidFill>
                <a:latin typeface="Arial" charset="0"/>
                <a:ea typeface="Arial" charset="0"/>
                <a:cs typeface="Arial" charset="0"/>
              </a:rPr>
              <a:t>Backscatter</a:t>
            </a:r>
            <a:r>
              <a:rPr kumimoji="1" lang="zh-CN" altLang="en-US" b="1" dirty="0" smtClean="0">
                <a:solidFill>
                  <a:srgbClr val="3F3F3F"/>
                </a:solidFill>
                <a:latin typeface="Arial" charset="0"/>
                <a:ea typeface="Arial" charset="0"/>
                <a:cs typeface="Arial" charset="0"/>
              </a:rPr>
              <a:t> </a:t>
            </a:r>
            <a:endParaRPr kumimoji="1" lang="en-US" altLang="zh-CN" b="1" dirty="0" smtClean="0">
              <a:solidFill>
                <a:srgbClr val="3F3F3F"/>
              </a:solidFill>
              <a:latin typeface="Arial" charset="0"/>
              <a:ea typeface="Arial" charset="0"/>
              <a:cs typeface="Arial" charset="0"/>
            </a:endParaRPr>
          </a:p>
          <a:p>
            <a:pPr algn="ctr"/>
            <a:r>
              <a:rPr kumimoji="1" lang="en-US" altLang="zh-CN" b="1" dirty="0" smtClean="0">
                <a:solidFill>
                  <a:srgbClr val="3F3F3F"/>
                </a:solidFill>
                <a:latin typeface="Arial" charset="0"/>
                <a:ea typeface="Arial" charset="0"/>
                <a:cs typeface="Arial" charset="0"/>
              </a:rPr>
              <a:t>Tag</a:t>
            </a:r>
            <a:endParaRPr kumimoji="1" lang="zh-CN" altLang="en-US" b="1" dirty="0">
              <a:solidFill>
                <a:srgbClr val="3F3F3F"/>
              </a:solidFill>
              <a:latin typeface="Arial" charset="0"/>
              <a:ea typeface="Arial" charset="0"/>
              <a:cs typeface="Arial" charset="0"/>
            </a:endParaRPr>
          </a:p>
        </p:txBody>
      </p:sp>
      <p:sp>
        <p:nvSpPr>
          <p:cNvPr id="12" name="矩形 11"/>
          <p:cNvSpPr/>
          <p:nvPr/>
        </p:nvSpPr>
        <p:spPr>
          <a:xfrm>
            <a:off x="350778" y="905466"/>
            <a:ext cx="11196400" cy="954107"/>
          </a:xfrm>
          <a:prstGeom prst="rect">
            <a:avLst/>
          </a:prstGeom>
        </p:spPr>
        <p:txBody>
          <a:bodyPr wrap="square">
            <a:spAutoFit/>
          </a:bodyPr>
          <a:lstStyle/>
          <a:p>
            <a:pPr marL="457200" indent="-457200">
              <a:buFont typeface="Wingdings" charset="2"/>
              <a:buChar char="l"/>
            </a:pPr>
            <a:r>
              <a:rPr lang="zh-CN" altLang="en-US" sz="2800" b="1" dirty="0">
                <a:solidFill>
                  <a:schemeClr val="tx1">
                    <a:lumMod val="75000"/>
                    <a:lumOff val="25000"/>
                  </a:schemeClr>
                </a:solidFill>
                <a:latin typeface="Times New Roman" charset="0"/>
                <a:ea typeface="Times New Roman" charset="0"/>
                <a:cs typeface="Times New Roman" charset="0"/>
              </a:rPr>
              <a:t>How to seamlessly integrate backscatter </a:t>
            </a:r>
            <a:r>
              <a:rPr lang="en-US" altLang="zh-CN" sz="2800" b="1" dirty="0">
                <a:solidFill>
                  <a:schemeClr val="tx1">
                    <a:lumMod val="75000"/>
                    <a:lumOff val="25000"/>
                  </a:schemeClr>
                </a:solidFill>
                <a:latin typeface="Times New Roman" charset="0"/>
                <a:ea typeface="Times New Roman" charset="0"/>
                <a:cs typeface="Times New Roman" charset="0"/>
              </a:rPr>
              <a:t>radio</a:t>
            </a:r>
            <a:r>
              <a:rPr lang="zh-CN" altLang="en-US" sz="2800" b="1" dirty="0">
                <a:solidFill>
                  <a:schemeClr val="tx1">
                    <a:lumMod val="75000"/>
                    <a:lumOff val="25000"/>
                  </a:schemeClr>
                </a:solidFill>
                <a:latin typeface="Times New Roman" charset="0"/>
                <a:ea typeface="Times New Roman" charset="0"/>
                <a:cs typeface="Times New Roman" charset="0"/>
              </a:rPr>
              <a:t>s into heterogeneous wireless networks</a:t>
            </a:r>
            <a:r>
              <a:rPr lang="en-US" altLang="zh-CN" sz="2800" b="1" dirty="0">
                <a:solidFill>
                  <a:schemeClr val="tx1">
                    <a:lumMod val="75000"/>
                    <a:lumOff val="25000"/>
                  </a:schemeClr>
                </a:solidFill>
                <a:latin typeface="Times New Roman" charset="0"/>
                <a:ea typeface="Times New Roman" charset="0"/>
                <a:cs typeface="Times New Roman" charset="0"/>
              </a:rPr>
              <a:t>?</a:t>
            </a:r>
            <a:endParaRPr lang="zh-CN" altLang="en-US" sz="2800" b="1" dirty="0">
              <a:solidFill>
                <a:schemeClr val="tx1">
                  <a:lumMod val="75000"/>
                  <a:lumOff val="25000"/>
                </a:schemeClr>
              </a:solidFill>
              <a:latin typeface="Times New Roman" charset="0"/>
              <a:ea typeface="Times New Roman" charset="0"/>
              <a:cs typeface="Times New Roman" charset="0"/>
            </a:endParaRPr>
          </a:p>
        </p:txBody>
      </p:sp>
      <p:grpSp>
        <p:nvGrpSpPr>
          <p:cNvPr id="8" name="组 7"/>
          <p:cNvGrpSpPr/>
          <p:nvPr/>
        </p:nvGrpSpPr>
        <p:grpSpPr>
          <a:xfrm>
            <a:off x="2494595" y="1392557"/>
            <a:ext cx="5647808" cy="5116527"/>
            <a:chOff x="2494595" y="1392557"/>
            <a:chExt cx="5647808" cy="5289177"/>
          </a:xfrm>
        </p:grpSpPr>
        <p:sp>
          <p:nvSpPr>
            <p:cNvPr id="101" name="îŝľiḍè"/>
            <p:cNvSpPr/>
            <p:nvPr/>
          </p:nvSpPr>
          <p:spPr bwMode="auto">
            <a:xfrm>
              <a:off x="2494595" y="1392557"/>
              <a:ext cx="5647808" cy="5289177"/>
            </a:xfrm>
            <a:custGeom>
              <a:avLst/>
              <a:gdLst>
                <a:gd name="T0" fmla="*/ 73 w 141"/>
                <a:gd name="T1" fmla="*/ 8 h 173"/>
                <a:gd name="T2" fmla="*/ 60 w 141"/>
                <a:gd name="T3" fmla="*/ 20 h 173"/>
                <a:gd name="T4" fmla="*/ 59 w 141"/>
                <a:gd name="T5" fmla="*/ 21 h 173"/>
                <a:gd name="T6" fmla="*/ 51 w 141"/>
                <a:gd name="T7" fmla="*/ 21 h 173"/>
                <a:gd name="T8" fmla="*/ 35 w 141"/>
                <a:gd name="T9" fmla="*/ 31 h 173"/>
                <a:gd name="T10" fmla="*/ 40 w 141"/>
                <a:gd name="T11" fmla="*/ 34 h 173"/>
                <a:gd name="T12" fmla="*/ 37 w 141"/>
                <a:gd name="T13" fmla="*/ 47 h 173"/>
                <a:gd name="T14" fmla="*/ 23 w 141"/>
                <a:gd name="T15" fmla="*/ 59 h 173"/>
                <a:gd name="T16" fmla="*/ 24 w 141"/>
                <a:gd name="T17" fmla="*/ 68 h 173"/>
                <a:gd name="T18" fmla="*/ 27 w 141"/>
                <a:gd name="T19" fmla="*/ 77 h 173"/>
                <a:gd name="T20" fmla="*/ 18 w 141"/>
                <a:gd name="T21" fmla="*/ 93 h 173"/>
                <a:gd name="T22" fmla="*/ 18 w 141"/>
                <a:gd name="T23" fmla="*/ 94 h 173"/>
                <a:gd name="T24" fmla="*/ 12 w 141"/>
                <a:gd name="T25" fmla="*/ 101 h 173"/>
                <a:gd name="T26" fmla="*/ 7 w 141"/>
                <a:gd name="T27" fmla="*/ 106 h 173"/>
                <a:gd name="T28" fmla="*/ 7 w 141"/>
                <a:gd name="T29" fmla="*/ 122 h 173"/>
                <a:gd name="T30" fmla="*/ 2 w 141"/>
                <a:gd name="T31" fmla="*/ 126 h 173"/>
                <a:gd name="T32" fmla="*/ 0 w 141"/>
                <a:gd name="T33" fmla="*/ 128 h 173"/>
                <a:gd name="T34" fmla="*/ 3 w 141"/>
                <a:gd name="T35" fmla="*/ 137 h 173"/>
                <a:gd name="T36" fmla="*/ 26 w 141"/>
                <a:gd name="T37" fmla="*/ 137 h 173"/>
                <a:gd name="T38" fmla="*/ 35 w 141"/>
                <a:gd name="T39" fmla="*/ 146 h 173"/>
                <a:gd name="T40" fmla="*/ 35 w 141"/>
                <a:gd name="T41" fmla="*/ 147 h 173"/>
                <a:gd name="T42" fmla="*/ 51 w 141"/>
                <a:gd name="T43" fmla="*/ 172 h 173"/>
                <a:gd name="T44" fmla="*/ 56 w 141"/>
                <a:gd name="T45" fmla="*/ 161 h 173"/>
                <a:gd name="T46" fmla="*/ 68 w 141"/>
                <a:gd name="T47" fmla="*/ 169 h 173"/>
                <a:gd name="T48" fmla="*/ 76 w 141"/>
                <a:gd name="T49" fmla="*/ 146 h 173"/>
                <a:gd name="T50" fmla="*/ 78 w 141"/>
                <a:gd name="T51" fmla="*/ 146 h 173"/>
                <a:gd name="T52" fmla="*/ 85 w 141"/>
                <a:gd name="T53" fmla="*/ 141 h 173"/>
                <a:gd name="T54" fmla="*/ 85 w 141"/>
                <a:gd name="T55" fmla="*/ 139 h 173"/>
                <a:gd name="T56" fmla="*/ 97 w 141"/>
                <a:gd name="T57" fmla="*/ 139 h 173"/>
                <a:gd name="T58" fmla="*/ 103 w 141"/>
                <a:gd name="T59" fmla="*/ 112 h 173"/>
                <a:gd name="T60" fmla="*/ 114 w 141"/>
                <a:gd name="T61" fmla="*/ 110 h 173"/>
                <a:gd name="T62" fmla="*/ 109 w 141"/>
                <a:gd name="T63" fmla="*/ 105 h 173"/>
                <a:gd name="T64" fmla="*/ 117 w 141"/>
                <a:gd name="T65" fmla="*/ 98 h 173"/>
                <a:gd name="T66" fmla="*/ 123 w 141"/>
                <a:gd name="T67" fmla="*/ 100 h 173"/>
                <a:gd name="T68" fmla="*/ 119 w 141"/>
                <a:gd name="T69" fmla="*/ 92 h 173"/>
                <a:gd name="T70" fmla="*/ 123 w 141"/>
                <a:gd name="T71" fmla="*/ 90 h 173"/>
                <a:gd name="T72" fmla="*/ 118 w 141"/>
                <a:gd name="T73" fmla="*/ 79 h 173"/>
                <a:gd name="T74" fmla="*/ 119 w 141"/>
                <a:gd name="T75" fmla="*/ 78 h 173"/>
                <a:gd name="T76" fmla="*/ 131 w 141"/>
                <a:gd name="T77" fmla="*/ 68 h 173"/>
                <a:gd name="T78" fmla="*/ 121 w 141"/>
                <a:gd name="T79" fmla="*/ 55 h 173"/>
                <a:gd name="T80" fmla="*/ 133 w 141"/>
                <a:gd name="T81" fmla="*/ 50 h 173"/>
                <a:gd name="T82" fmla="*/ 139 w 141"/>
                <a:gd name="T83" fmla="*/ 43 h 173"/>
                <a:gd name="T84" fmla="*/ 135 w 141"/>
                <a:gd name="T85" fmla="*/ 34 h 173"/>
                <a:gd name="T86" fmla="*/ 135 w 141"/>
                <a:gd name="T87" fmla="*/ 33 h 173"/>
                <a:gd name="T88" fmla="*/ 135 w 141"/>
                <a:gd name="T89" fmla="*/ 30 h 173"/>
                <a:gd name="T90" fmla="*/ 133 w 141"/>
                <a:gd name="T91" fmla="*/ 30 h 173"/>
                <a:gd name="T92" fmla="*/ 117 w 141"/>
                <a:gd name="T93" fmla="*/ 28 h 173"/>
                <a:gd name="T94" fmla="*/ 117 w 141"/>
                <a:gd name="T95" fmla="*/ 28 h 173"/>
                <a:gd name="T96" fmla="*/ 113 w 141"/>
                <a:gd name="T97" fmla="*/ 23 h 173"/>
                <a:gd name="T98" fmla="*/ 93 w 141"/>
                <a:gd name="T99" fmla="*/ 31 h 173"/>
                <a:gd name="T100" fmla="*/ 85 w 141"/>
                <a:gd name="T101" fmla="*/ 16 h 173"/>
                <a:gd name="T102" fmla="*/ 73 w 141"/>
                <a:gd name="T103" fmla="*/ 1 h 173"/>
                <a:gd name="T104" fmla="*/ 73 w 141"/>
                <a:gd name="T105" fmla="*/ 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 h="173">
                  <a:moveTo>
                    <a:pt x="73" y="8"/>
                  </a:moveTo>
                  <a:cubicBezTo>
                    <a:pt x="73" y="8"/>
                    <a:pt x="73" y="8"/>
                    <a:pt x="73" y="8"/>
                  </a:cubicBezTo>
                  <a:cubicBezTo>
                    <a:pt x="66" y="13"/>
                    <a:pt x="66" y="13"/>
                    <a:pt x="66" y="13"/>
                  </a:cubicBezTo>
                  <a:cubicBezTo>
                    <a:pt x="60" y="20"/>
                    <a:pt x="60" y="20"/>
                    <a:pt x="60" y="20"/>
                  </a:cubicBezTo>
                  <a:cubicBezTo>
                    <a:pt x="59" y="20"/>
                    <a:pt x="59" y="20"/>
                    <a:pt x="59" y="20"/>
                  </a:cubicBezTo>
                  <a:cubicBezTo>
                    <a:pt x="59" y="21"/>
                    <a:pt x="59" y="21"/>
                    <a:pt x="59" y="21"/>
                  </a:cubicBezTo>
                  <a:cubicBezTo>
                    <a:pt x="51" y="21"/>
                    <a:pt x="51" y="21"/>
                    <a:pt x="51" y="21"/>
                  </a:cubicBezTo>
                  <a:cubicBezTo>
                    <a:pt x="51" y="21"/>
                    <a:pt x="51" y="21"/>
                    <a:pt x="51" y="21"/>
                  </a:cubicBezTo>
                  <a:cubicBezTo>
                    <a:pt x="46" y="18"/>
                    <a:pt x="46" y="18"/>
                    <a:pt x="46" y="18"/>
                  </a:cubicBezTo>
                  <a:cubicBezTo>
                    <a:pt x="40" y="20"/>
                    <a:pt x="37" y="24"/>
                    <a:pt x="35" y="31"/>
                  </a:cubicBezTo>
                  <a:cubicBezTo>
                    <a:pt x="35" y="38"/>
                    <a:pt x="35" y="38"/>
                    <a:pt x="35" y="38"/>
                  </a:cubicBezTo>
                  <a:cubicBezTo>
                    <a:pt x="40" y="34"/>
                    <a:pt x="40" y="34"/>
                    <a:pt x="40" y="34"/>
                  </a:cubicBezTo>
                  <a:cubicBezTo>
                    <a:pt x="37" y="47"/>
                    <a:pt x="37" y="47"/>
                    <a:pt x="37" y="47"/>
                  </a:cubicBezTo>
                  <a:cubicBezTo>
                    <a:pt x="37" y="47"/>
                    <a:pt x="37" y="47"/>
                    <a:pt x="37" y="47"/>
                  </a:cubicBezTo>
                  <a:cubicBezTo>
                    <a:pt x="37" y="48"/>
                    <a:pt x="37" y="48"/>
                    <a:pt x="37" y="48"/>
                  </a:cubicBezTo>
                  <a:cubicBezTo>
                    <a:pt x="23" y="59"/>
                    <a:pt x="23" y="59"/>
                    <a:pt x="23" y="59"/>
                  </a:cubicBezTo>
                  <a:cubicBezTo>
                    <a:pt x="21" y="62"/>
                    <a:pt x="21" y="64"/>
                    <a:pt x="21" y="65"/>
                  </a:cubicBezTo>
                  <a:cubicBezTo>
                    <a:pt x="24" y="68"/>
                    <a:pt x="24" y="68"/>
                    <a:pt x="24" y="68"/>
                  </a:cubicBezTo>
                  <a:cubicBezTo>
                    <a:pt x="27" y="70"/>
                    <a:pt x="28" y="72"/>
                    <a:pt x="28" y="74"/>
                  </a:cubicBezTo>
                  <a:cubicBezTo>
                    <a:pt x="28" y="75"/>
                    <a:pt x="27" y="76"/>
                    <a:pt x="27" y="77"/>
                  </a:cubicBezTo>
                  <a:cubicBezTo>
                    <a:pt x="18" y="84"/>
                    <a:pt x="18" y="84"/>
                    <a:pt x="18" y="84"/>
                  </a:cubicBezTo>
                  <a:cubicBezTo>
                    <a:pt x="19" y="86"/>
                    <a:pt x="19" y="89"/>
                    <a:pt x="18" y="93"/>
                  </a:cubicBezTo>
                  <a:cubicBezTo>
                    <a:pt x="18" y="94"/>
                    <a:pt x="18" y="94"/>
                    <a:pt x="18" y="94"/>
                  </a:cubicBezTo>
                  <a:cubicBezTo>
                    <a:pt x="18" y="94"/>
                    <a:pt x="18" y="94"/>
                    <a:pt x="18" y="94"/>
                  </a:cubicBezTo>
                  <a:cubicBezTo>
                    <a:pt x="15" y="96"/>
                    <a:pt x="15" y="96"/>
                    <a:pt x="15" y="96"/>
                  </a:cubicBezTo>
                  <a:cubicBezTo>
                    <a:pt x="15" y="98"/>
                    <a:pt x="14" y="99"/>
                    <a:pt x="12" y="101"/>
                  </a:cubicBezTo>
                  <a:cubicBezTo>
                    <a:pt x="7" y="105"/>
                    <a:pt x="7" y="105"/>
                    <a:pt x="7" y="105"/>
                  </a:cubicBezTo>
                  <a:cubicBezTo>
                    <a:pt x="7" y="106"/>
                    <a:pt x="7" y="106"/>
                    <a:pt x="7" y="106"/>
                  </a:cubicBezTo>
                  <a:cubicBezTo>
                    <a:pt x="8" y="108"/>
                    <a:pt x="8" y="110"/>
                    <a:pt x="7" y="114"/>
                  </a:cubicBezTo>
                  <a:cubicBezTo>
                    <a:pt x="9" y="118"/>
                    <a:pt x="9" y="120"/>
                    <a:pt x="7" y="122"/>
                  </a:cubicBezTo>
                  <a:cubicBezTo>
                    <a:pt x="3" y="126"/>
                    <a:pt x="3" y="126"/>
                    <a:pt x="3" y="126"/>
                  </a:cubicBezTo>
                  <a:cubicBezTo>
                    <a:pt x="2" y="126"/>
                    <a:pt x="2" y="126"/>
                    <a:pt x="2" y="126"/>
                  </a:cubicBezTo>
                  <a:cubicBezTo>
                    <a:pt x="0" y="127"/>
                    <a:pt x="0" y="127"/>
                    <a:pt x="0" y="127"/>
                  </a:cubicBezTo>
                  <a:cubicBezTo>
                    <a:pt x="0" y="128"/>
                    <a:pt x="0" y="128"/>
                    <a:pt x="0" y="128"/>
                  </a:cubicBezTo>
                  <a:cubicBezTo>
                    <a:pt x="3" y="137"/>
                    <a:pt x="3" y="137"/>
                    <a:pt x="3" y="137"/>
                  </a:cubicBezTo>
                  <a:cubicBezTo>
                    <a:pt x="3" y="137"/>
                    <a:pt x="3" y="137"/>
                    <a:pt x="3" y="137"/>
                  </a:cubicBezTo>
                  <a:cubicBezTo>
                    <a:pt x="10" y="136"/>
                    <a:pt x="17" y="136"/>
                    <a:pt x="25" y="137"/>
                  </a:cubicBezTo>
                  <a:cubicBezTo>
                    <a:pt x="26" y="137"/>
                    <a:pt x="26" y="137"/>
                    <a:pt x="26" y="137"/>
                  </a:cubicBezTo>
                  <a:cubicBezTo>
                    <a:pt x="26" y="138"/>
                    <a:pt x="26" y="138"/>
                    <a:pt x="26" y="138"/>
                  </a:cubicBezTo>
                  <a:cubicBezTo>
                    <a:pt x="35" y="146"/>
                    <a:pt x="35" y="146"/>
                    <a:pt x="35" y="146"/>
                  </a:cubicBezTo>
                  <a:cubicBezTo>
                    <a:pt x="35" y="147"/>
                    <a:pt x="35" y="147"/>
                    <a:pt x="35" y="147"/>
                  </a:cubicBezTo>
                  <a:cubicBezTo>
                    <a:pt x="35" y="147"/>
                    <a:pt x="35" y="147"/>
                    <a:pt x="35" y="147"/>
                  </a:cubicBezTo>
                  <a:cubicBezTo>
                    <a:pt x="41" y="162"/>
                    <a:pt x="41" y="162"/>
                    <a:pt x="41" y="162"/>
                  </a:cubicBezTo>
                  <a:cubicBezTo>
                    <a:pt x="51" y="172"/>
                    <a:pt x="51" y="172"/>
                    <a:pt x="51" y="172"/>
                  </a:cubicBezTo>
                  <a:cubicBezTo>
                    <a:pt x="56" y="173"/>
                    <a:pt x="56" y="173"/>
                    <a:pt x="56" y="173"/>
                  </a:cubicBezTo>
                  <a:cubicBezTo>
                    <a:pt x="56" y="161"/>
                    <a:pt x="56" y="161"/>
                    <a:pt x="56" y="161"/>
                  </a:cubicBezTo>
                  <a:cubicBezTo>
                    <a:pt x="66" y="171"/>
                    <a:pt x="66" y="171"/>
                    <a:pt x="66" y="171"/>
                  </a:cubicBezTo>
                  <a:cubicBezTo>
                    <a:pt x="68" y="169"/>
                    <a:pt x="68" y="169"/>
                    <a:pt x="68" y="169"/>
                  </a:cubicBezTo>
                  <a:cubicBezTo>
                    <a:pt x="75" y="154"/>
                    <a:pt x="75" y="154"/>
                    <a:pt x="75" y="154"/>
                  </a:cubicBezTo>
                  <a:cubicBezTo>
                    <a:pt x="76" y="146"/>
                    <a:pt x="76" y="146"/>
                    <a:pt x="76" y="146"/>
                  </a:cubicBezTo>
                  <a:cubicBezTo>
                    <a:pt x="77" y="146"/>
                    <a:pt x="77" y="146"/>
                    <a:pt x="77" y="146"/>
                  </a:cubicBezTo>
                  <a:cubicBezTo>
                    <a:pt x="78" y="146"/>
                    <a:pt x="78" y="146"/>
                    <a:pt x="78" y="146"/>
                  </a:cubicBezTo>
                  <a:cubicBezTo>
                    <a:pt x="86" y="147"/>
                    <a:pt x="86" y="147"/>
                    <a:pt x="86" y="147"/>
                  </a:cubicBezTo>
                  <a:cubicBezTo>
                    <a:pt x="85" y="141"/>
                    <a:pt x="85" y="141"/>
                    <a:pt x="85" y="141"/>
                  </a:cubicBezTo>
                  <a:cubicBezTo>
                    <a:pt x="85" y="140"/>
                    <a:pt x="85" y="140"/>
                    <a:pt x="85" y="140"/>
                  </a:cubicBezTo>
                  <a:cubicBezTo>
                    <a:pt x="85" y="139"/>
                    <a:pt x="85" y="139"/>
                    <a:pt x="85" y="139"/>
                  </a:cubicBezTo>
                  <a:cubicBezTo>
                    <a:pt x="87" y="139"/>
                    <a:pt x="87" y="139"/>
                    <a:pt x="87" y="139"/>
                  </a:cubicBezTo>
                  <a:cubicBezTo>
                    <a:pt x="97" y="139"/>
                    <a:pt x="97" y="139"/>
                    <a:pt x="97" y="139"/>
                  </a:cubicBezTo>
                  <a:cubicBezTo>
                    <a:pt x="102" y="134"/>
                    <a:pt x="104" y="130"/>
                    <a:pt x="104" y="126"/>
                  </a:cubicBezTo>
                  <a:cubicBezTo>
                    <a:pt x="103" y="112"/>
                    <a:pt x="103" y="112"/>
                    <a:pt x="103" y="112"/>
                  </a:cubicBezTo>
                  <a:cubicBezTo>
                    <a:pt x="111" y="114"/>
                    <a:pt x="111" y="114"/>
                    <a:pt x="111" y="114"/>
                  </a:cubicBezTo>
                  <a:cubicBezTo>
                    <a:pt x="114" y="110"/>
                    <a:pt x="114" y="110"/>
                    <a:pt x="114" y="110"/>
                  </a:cubicBezTo>
                  <a:cubicBezTo>
                    <a:pt x="110" y="106"/>
                    <a:pt x="110" y="106"/>
                    <a:pt x="110" y="106"/>
                  </a:cubicBezTo>
                  <a:cubicBezTo>
                    <a:pt x="109" y="105"/>
                    <a:pt x="109" y="105"/>
                    <a:pt x="109" y="105"/>
                  </a:cubicBezTo>
                  <a:cubicBezTo>
                    <a:pt x="117" y="97"/>
                    <a:pt x="117" y="97"/>
                    <a:pt x="117" y="97"/>
                  </a:cubicBezTo>
                  <a:cubicBezTo>
                    <a:pt x="117" y="98"/>
                    <a:pt x="117" y="98"/>
                    <a:pt x="117" y="98"/>
                  </a:cubicBezTo>
                  <a:cubicBezTo>
                    <a:pt x="118" y="98"/>
                    <a:pt x="118" y="98"/>
                    <a:pt x="118" y="98"/>
                  </a:cubicBezTo>
                  <a:cubicBezTo>
                    <a:pt x="123" y="100"/>
                    <a:pt x="123" y="100"/>
                    <a:pt x="123" y="100"/>
                  </a:cubicBezTo>
                  <a:cubicBezTo>
                    <a:pt x="123" y="99"/>
                    <a:pt x="123" y="99"/>
                    <a:pt x="123" y="99"/>
                  </a:cubicBezTo>
                  <a:cubicBezTo>
                    <a:pt x="119" y="92"/>
                    <a:pt x="119" y="92"/>
                    <a:pt x="119" y="92"/>
                  </a:cubicBezTo>
                  <a:cubicBezTo>
                    <a:pt x="121" y="91"/>
                    <a:pt x="121" y="91"/>
                    <a:pt x="121" y="91"/>
                  </a:cubicBezTo>
                  <a:cubicBezTo>
                    <a:pt x="123" y="90"/>
                    <a:pt x="123" y="90"/>
                    <a:pt x="123" y="90"/>
                  </a:cubicBezTo>
                  <a:cubicBezTo>
                    <a:pt x="122" y="87"/>
                    <a:pt x="122" y="87"/>
                    <a:pt x="122" y="87"/>
                  </a:cubicBezTo>
                  <a:cubicBezTo>
                    <a:pt x="118" y="79"/>
                    <a:pt x="118" y="79"/>
                    <a:pt x="118" y="79"/>
                  </a:cubicBezTo>
                  <a:cubicBezTo>
                    <a:pt x="119" y="79"/>
                    <a:pt x="119" y="79"/>
                    <a:pt x="119" y="79"/>
                  </a:cubicBezTo>
                  <a:cubicBezTo>
                    <a:pt x="119" y="78"/>
                    <a:pt x="119" y="78"/>
                    <a:pt x="119" y="78"/>
                  </a:cubicBezTo>
                  <a:cubicBezTo>
                    <a:pt x="130" y="72"/>
                    <a:pt x="130" y="72"/>
                    <a:pt x="130" y="72"/>
                  </a:cubicBezTo>
                  <a:cubicBezTo>
                    <a:pt x="131" y="68"/>
                    <a:pt x="131" y="68"/>
                    <a:pt x="131" y="68"/>
                  </a:cubicBezTo>
                  <a:cubicBezTo>
                    <a:pt x="121" y="63"/>
                    <a:pt x="117" y="59"/>
                    <a:pt x="117" y="57"/>
                  </a:cubicBezTo>
                  <a:cubicBezTo>
                    <a:pt x="118" y="55"/>
                    <a:pt x="119" y="55"/>
                    <a:pt x="121" y="55"/>
                  </a:cubicBezTo>
                  <a:cubicBezTo>
                    <a:pt x="133" y="57"/>
                    <a:pt x="133" y="57"/>
                    <a:pt x="133" y="57"/>
                  </a:cubicBezTo>
                  <a:cubicBezTo>
                    <a:pt x="133" y="50"/>
                    <a:pt x="133" y="50"/>
                    <a:pt x="133" y="50"/>
                  </a:cubicBezTo>
                  <a:cubicBezTo>
                    <a:pt x="133" y="49"/>
                    <a:pt x="133" y="49"/>
                    <a:pt x="133" y="49"/>
                  </a:cubicBezTo>
                  <a:cubicBezTo>
                    <a:pt x="139" y="43"/>
                    <a:pt x="139" y="43"/>
                    <a:pt x="139" y="43"/>
                  </a:cubicBezTo>
                  <a:cubicBezTo>
                    <a:pt x="141" y="38"/>
                    <a:pt x="141" y="38"/>
                    <a:pt x="141" y="38"/>
                  </a:cubicBezTo>
                  <a:cubicBezTo>
                    <a:pt x="138" y="38"/>
                    <a:pt x="137" y="36"/>
                    <a:pt x="135" y="34"/>
                  </a:cubicBezTo>
                  <a:cubicBezTo>
                    <a:pt x="135" y="34"/>
                    <a:pt x="135" y="34"/>
                    <a:pt x="135" y="34"/>
                  </a:cubicBezTo>
                  <a:cubicBezTo>
                    <a:pt x="135" y="33"/>
                    <a:pt x="135" y="33"/>
                    <a:pt x="135" y="33"/>
                  </a:cubicBezTo>
                  <a:cubicBezTo>
                    <a:pt x="135" y="31"/>
                    <a:pt x="135" y="31"/>
                    <a:pt x="135" y="31"/>
                  </a:cubicBezTo>
                  <a:cubicBezTo>
                    <a:pt x="135" y="30"/>
                    <a:pt x="135" y="30"/>
                    <a:pt x="135" y="30"/>
                  </a:cubicBezTo>
                  <a:cubicBezTo>
                    <a:pt x="134" y="30"/>
                    <a:pt x="134" y="30"/>
                    <a:pt x="134" y="30"/>
                  </a:cubicBezTo>
                  <a:cubicBezTo>
                    <a:pt x="133" y="30"/>
                    <a:pt x="133" y="30"/>
                    <a:pt x="133" y="30"/>
                  </a:cubicBezTo>
                  <a:cubicBezTo>
                    <a:pt x="133" y="32"/>
                    <a:pt x="131" y="33"/>
                    <a:pt x="128" y="33"/>
                  </a:cubicBezTo>
                  <a:cubicBezTo>
                    <a:pt x="123" y="33"/>
                    <a:pt x="120" y="31"/>
                    <a:pt x="117" y="28"/>
                  </a:cubicBezTo>
                  <a:cubicBezTo>
                    <a:pt x="117" y="28"/>
                    <a:pt x="117" y="28"/>
                    <a:pt x="117" y="28"/>
                  </a:cubicBezTo>
                  <a:cubicBezTo>
                    <a:pt x="117" y="28"/>
                    <a:pt x="117" y="28"/>
                    <a:pt x="117" y="28"/>
                  </a:cubicBezTo>
                  <a:cubicBezTo>
                    <a:pt x="113" y="22"/>
                    <a:pt x="113" y="22"/>
                    <a:pt x="113" y="22"/>
                  </a:cubicBezTo>
                  <a:cubicBezTo>
                    <a:pt x="113" y="23"/>
                    <a:pt x="113" y="23"/>
                    <a:pt x="113" y="23"/>
                  </a:cubicBezTo>
                  <a:cubicBezTo>
                    <a:pt x="112" y="25"/>
                    <a:pt x="111" y="28"/>
                    <a:pt x="108" y="30"/>
                  </a:cubicBezTo>
                  <a:cubicBezTo>
                    <a:pt x="103" y="32"/>
                    <a:pt x="98" y="33"/>
                    <a:pt x="93" y="31"/>
                  </a:cubicBezTo>
                  <a:cubicBezTo>
                    <a:pt x="90" y="30"/>
                    <a:pt x="88" y="27"/>
                    <a:pt x="87" y="24"/>
                  </a:cubicBezTo>
                  <a:cubicBezTo>
                    <a:pt x="85" y="16"/>
                    <a:pt x="85" y="16"/>
                    <a:pt x="85" y="16"/>
                  </a:cubicBezTo>
                  <a:cubicBezTo>
                    <a:pt x="84" y="8"/>
                    <a:pt x="83" y="4"/>
                    <a:pt x="80" y="2"/>
                  </a:cubicBezTo>
                  <a:cubicBezTo>
                    <a:pt x="78" y="1"/>
                    <a:pt x="75" y="0"/>
                    <a:pt x="73" y="1"/>
                  </a:cubicBezTo>
                  <a:cubicBezTo>
                    <a:pt x="74" y="8"/>
                    <a:pt x="74" y="8"/>
                    <a:pt x="74" y="8"/>
                  </a:cubicBezTo>
                  <a:lnTo>
                    <a:pt x="73" y="8"/>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7" name="组 6"/>
            <p:cNvGrpSpPr/>
            <p:nvPr/>
          </p:nvGrpSpPr>
          <p:grpSpPr>
            <a:xfrm>
              <a:off x="2520052" y="2212658"/>
              <a:ext cx="4825535" cy="3530922"/>
              <a:chOff x="2520052" y="2212658"/>
              <a:chExt cx="4825535" cy="3530922"/>
            </a:xfrm>
          </p:grpSpPr>
          <p:grpSp>
            <p:nvGrpSpPr>
              <p:cNvPr id="16" name="组 15"/>
              <p:cNvGrpSpPr/>
              <p:nvPr/>
            </p:nvGrpSpPr>
            <p:grpSpPr>
              <a:xfrm>
                <a:off x="3230918" y="2212658"/>
                <a:ext cx="4114669" cy="3530922"/>
                <a:chOff x="4866319" y="1919525"/>
                <a:chExt cx="3635874" cy="3081503"/>
              </a:xfrm>
            </p:grpSpPr>
            <p:pic>
              <p:nvPicPr>
                <p:cNvPr id="17" name="图片 16"/>
                <p:cNvPicPr>
                  <a:picLocks noChangeAspect="1"/>
                </p:cNvPicPr>
                <p:nvPr/>
              </p:nvPicPr>
              <p:blipFill>
                <a:blip r:embed="rId5">
                  <a:clrChange>
                    <a:clrFrom>
                      <a:srgbClr val="DCDCDC"/>
                    </a:clrFrom>
                    <a:clrTo>
                      <a:srgbClr val="DCDCDC">
                        <a:alpha val="0"/>
                      </a:srgbClr>
                    </a:clrTo>
                  </a:clrChange>
                </a:blip>
                <a:stretch>
                  <a:fillRect/>
                </a:stretch>
              </p:blipFill>
              <p:spPr>
                <a:xfrm>
                  <a:off x="4866319" y="1919525"/>
                  <a:ext cx="3350514" cy="3081503"/>
                </a:xfrm>
                <a:prstGeom prst="rect">
                  <a:avLst/>
                </a:prstGeom>
              </p:spPr>
            </p:pic>
            <p:grpSp>
              <p:nvGrpSpPr>
                <p:cNvPr id="18" name="组 17"/>
                <p:cNvGrpSpPr/>
                <p:nvPr/>
              </p:nvGrpSpPr>
              <p:grpSpPr>
                <a:xfrm>
                  <a:off x="5280642" y="2185225"/>
                  <a:ext cx="3221551" cy="2700203"/>
                  <a:chOff x="4933950" y="1975485"/>
                  <a:chExt cx="3787819" cy="3604261"/>
                </a:xfrm>
              </p:grpSpPr>
              <p:cxnSp>
                <p:nvCxnSpPr>
                  <p:cNvPr id="22" name="直接连接符 93"/>
                  <p:cNvCxnSpPr/>
                  <p:nvPr/>
                </p:nvCxnSpPr>
                <p:spPr>
                  <a:xfrm>
                    <a:off x="6930390" y="4244975"/>
                    <a:ext cx="1209040" cy="975995"/>
                  </a:xfrm>
                  <a:prstGeom prst="line">
                    <a:avLst/>
                  </a:prstGeom>
                  <a:ln w="57150">
                    <a:solidFill>
                      <a:srgbClr val="009193"/>
                    </a:solidFill>
                  </a:ln>
                </p:spPr>
                <p:style>
                  <a:lnRef idx="1">
                    <a:schemeClr val="accent1"/>
                  </a:lnRef>
                  <a:fillRef idx="0">
                    <a:schemeClr val="accent1"/>
                  </a:fillRef>
                  <a:effectRef idx="0">
                    <a:schemeClr val="accent1"/>
                  </a:effectRef>
                  <a:fontRef idx="minor">
                    <a:schemeClr val="tx1"/>
                  </a:fontRef>
                </p:style>
              </p:cxnSp>
              <p:cxnSp>
                <p:nvCxnSpPr>
                  <p:cNvPr id="23" name="直接连接符 94"/>
                  <p:cNvCxnSpPr/>
                  <p:nvPr/>
                </p:nvCxnSpPr>
                <p:spPr>
                  <a:xfrm flipV="1">
                    <a:off x="7621905" y="4546600"/>
                    <a:ext cx="283210" cy="229870"/>
                  </a:xfrm>
                  <a:prstGeom prst="line">
                    <a:avLst/>
                  </a:prstGeom>
                  <a:ln w="57150">
                    <a:solidFill>
                      <a:srgbClr val="009193"/>
                    </a:solidFill>
                  </a:ln>
                </p:spPr>
                <p:style>
                  <a:lnRef idx="1">
                    <a:schemeClr val="accent1"/>
                  </a:lnRef>
                  <a:fillRef idx="0">
                    <a:schemeClr val="accent1"/>
                  </a:fillRef>
                  <a:effectRef idx="0">
                    <a:schemeClr val="accent1"/>
                  </a:effectRef>
                  <a:fontRef idx="minor">
                    <a:schemeClr val="tx1"/>
                  </a:fontRef>
                </p:style>
              </p:cxnSp>
              <p:cxnSp>
                <p:nvCxnSpPr>
                  <p:cNvPr id="24" name="直接连接符 95"/>
                  <p:cNvCxnSpPr/>
                  <p:nvPr/>
                </p:nvCxnSpPr>
                <p:spPr>
                  <a:xfrm flipV="1">
                    <a:off x="7270750" y="4783455"/>
                    <a:ext cx="283210" cy="229870"/>
                  </a:xfrm>
                  <a:prstGeom prst="line">
                    <a:avLst/>
                  </a:prstGeom>
                  <a:ln w="57150">
                    <a:solidFill>
                      <a:srgbClr val="009193"/>
                    </a:solidFill>
                  </a:ln>
                </p:spPr>
                <p:style>
                  <a:lnRef idx="1">
                    <a:schemeClr val="accent1"/>
                  </a:lnRef>
                  <a:fillRef idx="0">
                    <a:schemeClr val="accent1"/>
                  </a:fillRef>
                  <a:effectRef idx="0">
                    <a:schemeClr val="accent1"/>
                  </a:effectRef>
                  <a:fontRef idx="minor">
                    <a:schemeClr val="tx1"/>
                  </a:fontRef>
                </p:style>
              </p:cxnSp>
              <p:cxnSp>
                <p:nvCxnSpPr>
                  <p:cNvPr id="25" name="直接连接符 96"/>
                  <p:cNvCxnSpPr/>
                  <p:nvPr/>
                </p:nvCxnSpPr>
                <p:spPr>
                  <a:xfrm flipV="1">
                    <a:off x="7769860" y="5220971"/>
                    <a:ext cx="403225" cy="358775"/>
                  </a:xfrm>
                  <a:prstGeom prst="line">
                    <a:avLst/>
                  </a:prstGeom>
                  <a:ln w="57150">
                    <a:solidFill>
                      <a:srgbClr val="009193"/>
                    </a:solidFill>
                  </a:ln>
                </p:spPr>
                <p:style>
                  <a:lnRef idx="1">
                    <a:schemeClr val="accent1"/>
                  </a:lnRef>
                  <a:fillRef idx="0">
                    <a:schemeClr val="accent1"/>
                  </a:fillRef>
                  <a:effectRef idx="0">
                    <a:schemeClr val="accent1"/>
                  </a:effectRef>
                  <a:fontRef idx="minor">
                    <a:schemeClr val="tx1"/>
                  </a:fontRef>
                </p:style>
              </p:cxnSp>
              <p:sp>
                <p:nvSpPr>
                  <p:cNvPr id="26" name="object 8"/>
                  <p:cNvSpPr/>
                  <p:nvPr/>
                </p:nvSpPr>
                <p:spPr>
                  <a:xfrm>
                    <a:off x="7748940" y="2178165"/>
                    <a:ext cx="972829" cy="666894"/>
                  </a:xfrm>
                  <a:prstGeom prst="rect">
                    <a:avLst/>
                  </a:prstGeom>
                  <a:blipFill>
                    <a:blip r:embed="rId6" cstate="print">
                      <a:clrChange>
                        <a:clrFrom>
                          <a:srgbClr val="DCDCDC"/>
                        </a:clrFrom>
                        <a:clrTo>
                          <a:srgbClr val="DCDCDC">
                            <a:alpha val="0"/>
                          </a:srgbClr>
                        </a:clrTo>
                      </a:clrChange>
                      <a:duotone>
                        <a:prstClr val="black"/>
                        <a:schemeClr val="accent4">
                          <a:lumMod val="40000"/>
                          <a:lumOff val="60000"/>
                          <a:tint val="45000"/>
                          <a:satMod val="400000"/>
                        </a:schemeClr>
                      </a:duotone>
                    </a:blip>
                    <a:stretch>
                      <a:fillRect/>
                    </a:stretch>
                  </a:blipFill>
                </p:spPr>
                <p:txBody>
                  <a:bodyPr wrap="square" lIns="0" tIns="0" rIns="0" bIns="0" rtlCol="0">
                    <a:noAutofit/>
                  </a:bodyPr>
                  <a:lstStyle/>
                  <a:p>
                    <a:endParaRPr/>
                  </a:p>
                </p:txBody>
              </p:sp>
              <p:cxnSp>
                <p:nvCxnSpPr>
                  <p:cNvPr id="27" name="直接连接符 10"/>
                  <p:cNvCxnSpPr/>
                  <p:nvPr/>
                </p:nvCxnSpPr>
                <p:spPr>
                  <a:xfrm flipV="1">
                    <a:off x="6985635" y="2805430"/>
                    <a:ext cx="834390" cy="706755"/>
                  </a:xfrm>
                  <a:prstGeom prst="line">
                    <a:avLst/>
                  </a:prstGeom>
                  <a:ln w="57150">
                    <a:solidFill>
                      <a:srgbClr val="A24CB6"/>
                    </a:solidFill>
                  </a:ln>
                </p:spPr>
                <p:style>
                  <a:lnRef idx="1">
                    <a:schemeClr val="accent1"/>
                  </a:lnRef>
                  <a:fillRef idx="0">
                    <a:schemeClr val="accent1"/>
                  </a:fillRef>
                  <a:effectRef idx="0">
                    <a:schemeClr val="accent1"/>
                  </a:effectRef>
                  <a:fontRef idx="minor">
                    <a:schemeClr val="tx1"/>
                  </a:fontRef>
                </p:style>
              </p:cxnSp>
              <p:cxnSp>
                <p:nvCxnSpPr>
                  <p:cNvPr id="28" name="直接连接符 11"/>
                  <p:cNvCxnSpPr/>
                  <p:nvPr/>
                </p:nvCxnSpPr>
                <p:spPr>
                  <a:xfrm flipV="1">
                    <a:off x="7375525" y="2164080"/>
                    <a:ext cx="299085" cy="259080"/>
                  </a:xfrm>
                  <a:prstGeom prst="line">
                    <a:avLst/>
                  </a:prstGeom>
                  <a:ln w="57150">
                    <a:solidFill>
                      <a:srgbClr val="A24CB6"/>
                    </a:solidFill>
                  </a:ln>
                </p:spPr>
                <p:style>
                  <a:lnRef idx="1">
                    <a:schemeClr val="accent1"/>
                  </a:lnRef>
                  <a:fillRef idx="0">
                    <a:schemeClr val="accent1"/>
                  </a:fillRef>
                  <a:effectRef idx="0">
                    <a:schemeClr val="accent1"/>
                  </a:effectRef>
                  <a:fontRef idx="minor">
                    <a:schemeClr val="tx1"/>
                  </a:fontRef>
                </p:style>
              </p:cxnSp>
              <p:cxnSp>
                <p:nvCxnSpPr>
                  <p:cNvPr id="29" name="直接连接符 12"/>
                  <p:cNvCxnSpPr/>
                  <p:nvPr/>
                </p:nvCxnSpPr>
                <p:spPr>
                  <a:xfrm>
                    <a:off x="6888480" y="2047240"/>
                    <a:ext cx="927735" cy="772795"/>
                  </a:xfrm>
                  <a:prstGeom prst="line">
                    <a:avLst/>
                  </a:prstGeom>
                  <a:ln w="57150">
                    <a:solidFill>
                      <a:srgbClr val="A24CB6"/>
                    </a:solidFill>
                  </a:ln>
                </p:spPr>
                <p:style>
                  <a:lnRef idx="1">
                    <a:schemeClr val="accent1"/>
                  </a:lnRef>
                  <a:fillRef idx="0">
                    <a:schemeClr val="accent1"/>
                  </a:fillRef>
                  <a:effectRef idx="0">
                    <a:schemeClr val="accent1"/>
                  </a:effectRef>
                  <a:fontRef idx="minor">
                    <a:schemeClr val="tx1"/>
                  </a:fontRef>
                </p:style>
              </p:cxnSp>
              <p:cxnSp>
                <p:nvCxnSpPr>
                  <p:cNvPr id="30" name="直接连接符 14"/>
                  <p:cNvCxnSpPr/>
                  <p:nvPr/>
                </p:nvCxnSpPr>
                <p:spPr>
                  <a:xfrm>
                    <a:off x="7124700" y="2978150"/>
                    <a:ext cx="250825" cy="196215"/>
                  </a:xfrm>
                  <a:prstGeom prst="line">
                    <a:avLst/>
                  </a:prstGeom>
                  <a:ln w="57150">
                    <a:solidFill>
                      <a:srgbClr val="A24CB6"/>
                    </a:solidFill>
                  </a:ln>
                </p:spPr>
                <p:style>
                  <a:lnRef idx="1">
                    <a:schemeClr val="accent1"/>
                  </a:lnRef>
                  <a:fillRef idx="0">
                    <a:schemeClr val="accent1"/>
                  </a:fillRef>
                  <a:effectRef idx="0">
                    <a:schemeClr val="accent1"/>
                  </a:effectRef>
                  <a:fontRef idx="minor">
                    <a:schemeClr val="tx1"/>
                  </a:fontRef>
                </p:style>
              </p:cxnSp>
              <p:cxnSp>
                <p:nvCxnSpPr>
                  <p:cNvPr id="31" name="直接连接符 18"/>
                  <p:cNvCxnSpPr/>
                  <p:nvPr/>
                </p:nvCxnSpPr>
                <p:spPr>
                  <a:xfrm>
                    <a:off x="7493635" y="3089275"/>
                    <a:ext cx="223520" cy="175260"/>
                  </a:xfrm>
                  <a:prstGeom prst="line">
                    <a:avLst/>
                  </a:prstGeom>
                  <a:ln w="57150">
                    <a:solidFill>
                      <a:srgbClr val="A24CB6"/>
                    </a:solidFill>
                  </a:ln>
                </p:spPr>
                <p:style>
                  <a:lnRef idx="1">
                    <a:schemeClr val="accent1"/>
                  </a:lnRef>
                  <a:fillRef idx="0">
                    <a:schemeClr val="accent1"/>
                  </a:fillRef>
                  <a:effectRef idx="0">
                    <a:schemeClr val="accent1"/>
                  </a:effectRef>
                  <a:fontRef idx="minor">
                    <a:schemeClr val="tx1"/>
                  </a:fontRef>
                </p:style>
              </p:cxnSp>
              <p:cxnSp>
                <p:nvCxnSpPr>
                  <p:cNvPr id="32" name="直接连接符 21"/>
                  <p:cNvCxnSpPr/>
                  <p:nvPr/>
                </p:nvCxnSpPr>
                <p:spPr>
                  <a:xfrm>
                    <a:off x="5176520" y="2558415"/>
                    <a:ext cx="788035" cy="65278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直接连接符 22"/>
                  <p:cNvCxnSpPr/>
                  <p:nvPr/>
                </p:nvCxnSpPr>
                <p:spPr>
                  <a:xfrm flipV="1">
                    <a:off x="5176520" y="1975485"/>
                    <a:ext cx="687705" cy="58293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直接连接符 64"/>
                  <p:cNvCxnSpPr/>
                  <p:nvPr/>
                </p:nvCxnSpPr>
                <p:spPr>
                  <a:xfrm flipV="1">
                    <a:off x="5038725" y="2555875"/>
                    <a:ext cx="137795" cy="12827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直接连接符 65"/>
                  <p:cNvCxnSpPr/>
                  <p:nvPr/>
                </p:nvCxnSpPr>
                <p:spPr>
                  <a:xfrm flipV="1">
                    <a:off x="5713730" y="2839085"/>
                    <a:ext cx="213995" cy="18605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66"/>
                  <p:cNvCxnSpPr/>
                  <p:nvPr/>
                </p:nvCxnSpPr>
                <p:spPr>
                  <a:xfrm>
                    <a:off x="5408930" y="2047240"/>
                    <a:ext cx="171450" cy="16002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接连接符 68"/>
                  <p:cNvCxnSpPr/>
                  <p:nvPr/>
                </p:nvCxnSpPr>
                <p:spPr>
                  <a:xfrm flipV="1">
                    <a:off x="5408930" y="3156585"/>
                    <a:ext cx="487045" cy="40957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直接连接符 69"/>
                  <p:cNvCxnSpPr/>
                  <p:nvPr/>
                </p:nvCxnSpPr>
                <p:spPr>
                  <a:xfrm flipV="1">
                    <a:off x="4933950" y="4277995"/>
                    <a:ext cx="1250315" cy="10420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接连接符 85"/>
                  <p:cNvCxnSpPr/>
                  <p:nvPr/>
                </p:nvCxnSpPr>
                <p:spPr>
                  <a:xfrm>
                    <a:off x="5818505" y="4615180"/>
                    <a:ext cx="250825" cy="1962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86"/>
                  <p:cNvCxnSpPr/>
                  <p:nvPr/>
                </p:nvCxnSpPr>
                <p:spPr>
                  <a:xfrm>
                    <a:off x="4969510" y="4931410"/>
                    <a:ext cx="207010" cy="1619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89"/>
                  <p:cNvCxnSpPr/>
                  <p:nvPr/>
                </p:nvCxnSpPr>
                <p:spPr>
                  <a:xfrm>
                    <a:off x="5351780" y="5005705"/>
                    <a:ext cx="361950" cy="314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接连接符 99"/>
                  <p:cNvCxnSpPr/>
                  <p:nvPr/>
                </p:nvCxnSpPr>
                <p:spPr>
                  <a:xfrm>
                    <a:off x="4946015" y="5298440"/>
                    <a:ext cx="123190" cy="1263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object 10"/>
                <p:cNvSpPr/>
                <p:nvPr/>
              </p:nvSpPr>
              <p:spPr>
                <a:xfrm>
                  <a:off x="5267923" y="2746716"/>
                  <a:ext cx="435664" cy="577689"/>
                </a:xfrm>
                <a:prstGeom prst="rect">
                  <a:avLst/>
                </a:prstGeom>
                <a:blipFill>
                  <a:blip r:embed="rId7" cstate="print">
                    <a:clrChange>
                      <a:clrFrom>
                        <a:srgbClr val="DCDCDC"/>
                      </a:clrFrom>
                      <a:clrTo>
                        <a:srgbClr val="DCDCDC">
                          <a:alpha val="0"/>
                        </a:srgbClr>
                      </a:clrTo>
                    </a:clrChange>
                  </a:blip>
                  <a:srcRect/>
                  <a:stretch>
                    <a:fillRect r="-407966" b="5182"/>
                  </a:stretch>
                </a:blipFill>
              </p:spPr>
              <p:txBody>
                <a:bodyPr wrap="square" lIns="0" tIns="0" rIns="0" bIns="0" rtlCol="0">
                  <a:noAutofit/>
                </a:bodyPr>
                <a:lstStyle/>
                <a:p>
                  <a:endParaRPr/>
                </a:p>
              </p:txBody>
            </p:sp>
            <p:pic>
              <p:nvPicPr>
                <p:cNvPr id="21" name="Picture 8" descr="Image result for lora alliance"/>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6703351" y="3781096"/>
                  <a:ext cx="983840" cy="66096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Picture 13" descr="C:\Users\minkim\Desktop\zigbeelogo.jpg"/>
              <p:cNvPicPr>
                <a:picLocks noChangeAspect="1" noChangeArrowheads="1"/>
              </p:cNvPicPr>
              <p:nvPr/>
            </p:nvPicPr>
            <p:blipFill>
              <a:blip r:embed="rId9" cstate="print">
                <a:clrChange>
                  <a:clrFrom>
                    <a:srgbClr val="FFFFFF"/>
                  </a:clrFrom>
                  <a:clrTo>
                    <a:srgbClr val="FFFFFF">
                      <a:alpha val="0"/>
                    </a:srgbClr>
                  </a:clrTo>
                </a:clrChange>
              </a:blip>
              <a:srcRect b="28625"/>
              <a:stretch>
                <a:fillRect/>
              </a:stretch>
            </p:blipFill>
            <p:spPr bwMode="auto">
              <a:xfrm>
                <a:off x="3906914" y="4227725"/>
                <a:ext cx="654524" cy="659417"/>
              </a:xfrm>
              <a:prstGeom prst="rect">
                <a:avLst/>
              </a:prstGeom>
              <a:noFill/>
            </p:spPr>
          </p:pic>
          <p:pic>
            <p:nvPicPr>
              <p:cNvPr id="4" name="图片 3"/>
              <p:cNvPicPr>
                <a:picLocks noChangeAspect="1"/>
              </p:cNvPicPr>
              <p:nvPr/>
            </p:nvPicPr>
            <p:blipFill rotWithShape="1">
              <a:blip r:embed="rId10">
                <a:clrChange>
                  <a:clrFrom>
                    <a:srgbClr val="FFFFFF"/>
                  </a:clrFrom>
                  <a:clrTo>
                    <a:srgbClr val="FFFFFF">
                      <a:alpha val="0"/>
                    </a:srgbClr>
                  </a:clrTo>
                </a:clrChange>
              </a:blip>
              <a:srcRect l="34521" t="31060" r="24494" b="54269"/>
              <a:stretch/>
            </p:blipFill>
            <p:spPr>
              <a:xfrm>
                <a:off x="2520052" y="3361817"/>
                <a:ext cx="1143414" cy="289450"/>
              </a:xfrm>
              <a:prstGeom prst="rect">
                <a:avLst/>
              </a:prstGeom>
            </p:spPr>
          </p:pic>
          <p:pic>
            <p:nvPicPr>
              <p:cNvPr id="6" name="图片 5"/>
              <p:cNvPicPr>
                <a:picLocks noChangeAspect="1"/>
              </p:cNvPicPr>
              <p:nvPr/>
            </p:nvPicPr>
            <p:blipFill rotWithShape="1">
              <a:blip r:embed="rId11">
                <a:clrChange>
                  <a:clrFrom>
                    <a:srgbClr val="FFFFFF"/>
                  </a:clrFrom>
                  <a:clrTo>
                    <a:srgbClr val="FFFFFF">
                      <a:alpha val="0"/>
                    </a:srgbClr>
                  </a:clrTo>
                </a:clrChange>
              </a:blip>
              <a:srcRect l="22847" t="69771" r="9433"/>
              <a:stretch/>
            </p:blipFill>
            <p:spPr>
              <a:xfrm>
                <a:off x="3752329" y="4784984"/>
                <a:ext cx="958193" cy="376677"/>
              </a:xfrm>
              <a:prstGeom prst="rect">
                <a:avLst/>
              </a:prstGeom>
            </p:spPr>
          </p:pic>
        </p:grpSp>
      </p:grpSp>
      <p:grpSp>
        <p:nvGrpSpPr>
          <p:cNvPr id="3" name="组 2"/>
          <p:cNvGrpSpPr/>
          <p:nvPr/>
        </p:nvGrpSpPr>
        <p:grpSpPr>
          <a:xfrm>
            <a:off x="4224374" y="3160490"/>
            <a:ext cx="4436899" cy="1433704"/>
            <a:chOff x="4224374" y="3160490"/>
            <a:chExt cx="4436899" cy="1433704"/>
          </a:xfrm>
        </p:grpSpPr>
        <p:cxnSp>
          <p:nvCxnSpPr>
            <p:cNvPr id="64" name="直接连接符 153"/>
            <p:cNvCxnSpPr/>
            <p:nvPr/>
          </p:nvCxnSpPr>
          <p:spPr>
            <a:xfrm flipH="1" flipV="1">
              <a:off x="7345587" y="3160490"/>
              <a:ext cx="1268379" cy="417392"/>
            </a:xfrm>
            <a:prstGeom prst="line">
              <a:avLst/>
            </a:prstGeom>
            <a:ln w="47625">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5" name="直接连接符 153"/>
            <p:cNvCxnSpPr/>
            <p:nvPr/>
          </p:nvCxnSpPr>
          <p:spPr>
            <a:xfrm flipH="1">
              <a:off x="4582090" y="3902527"/>
              <a:ext cx="4014803" cy="565785"/>
            </a:xfrm>
            <a:prstGeom prst="line">
              <a:avLst/>
            </a:prstGeom>
            <a:ln w="47625">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7" name="直接连接符 153"/>
            <p:cNvCxnSpPr/>
            <p:nvPr/>
          </p:nvCxnSpPr>
          <p:spPr>
            <a:xfrm flipH="1">
              <a:off x="6400494" y="4045558"/>
              <a:ext cx="2260779" cy="548636"/>
            </a:xfrm>
            <a:prstGeom prst="line">
              <a:avLst/>
            </a:prstGeom>
            <a:ln w="47625">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直接连接符 153"/>
            <p:cNvCxnSpPr/>
            <p:nvPr/>
          </p:nvCxnSpPr>
          <p:spPr>
            <a:xfrm flipH="1" flipV="1">
              <a:off x="4224374" y="3446453"/>
              <a:ext cx="4311252" cy="296359"/>
            </a:xfrm>
            <a:prstGeom prst="line">
              <a:avLst/>
            </a:prstGeom>
            <a:ln w="47625">
              <a:solidFill>
                <a:schemeClr val="tx1"/>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58" name="矩形 57"/>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幻灯片编号占位符 1"/>
          <p:cNvSpPr>
            <a:spLocks noGrp="1"/>
          </p:cNvSpPr>
          <p:nvPr>
            <p:ph type="sldNum" sz="quarter" idx="12"/>
          </p:nvPr>
        </p:nvSpPr>
        <p:spPr>
          <a:xfrm>
            <a:off x="8628469" y="6236111"/>
            <a:ext cx="2743200" cy="365125"/>
          </a:xfrm>
        </p:spPr>
        <p:txBody>
          <a:bodyPr/>
          <a:lstStyle/>
          <a:p>
            <a:r>
              <a:rPr kumimoji="1" lang="en-US" altLang="zh-CN" dirty="0" smtClean="0"/>
              <a:t>5</a:t>
            </a:r>
            <a:endParaRPr kumimoji="1" lang="zh-CN" altLang="en-US" dirty="0"/>
          </a:p>
        </p:txBody>
      </p:sp>
    </p:spTree>
    <p:extLst>
      <p:ext uri="{BB962C8B-B14F-4D97-AF65-F5344CB8AC3E}">
        <p14:creationId xmlns:p14="http://schemas.microsoft.com/office/powerpoint/2010/main" val="19816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linds(horizontal)">
                                      <p:cBhvr>
                                        <p:cTn id="7" dur="500"/>
                                        <p:tgtEl>
                                          <p:spTgt spid="1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264848" y="-53867"/>
            <a:ext cx="10644654"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Existing Backscatter Designs</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sp>
        <p:nvSpPr>
          <p:cNvPr id="12" name="矩形 11"/>
          <p:cNvSpPr/>
          <p:nvPr/>
        </p:nvSpPr>
        <p:spPr>
          <a:xfrm>
            <a:off x="350778" y="905466"/>
            <a:ext cx="4705316" cy="523220"/>
          </a:xfrm>
          <a:prstGeom prst="rect">
            <a:avLst/>
          </a:prstGeom>
        </p:spPr>
        <p:txBody>
          <a:bodyPr wrap="square">
            <a:spAutoFit/>
          </a:bodyPr>
          <a:lstStyle/>
          <a:p>
            <a:pPr marL="457200" indent="-457200">
              <a:buFont typeface="Wingdings" charset="2"/>
              <a:buChar char="l"/>
            </a:pPr>
            <a:r>
              <a:rPr lang="en-US" altLang="zh-CN" sz="2800" b="1" smtClean="0">
                <a:solidFill>
                  <a:schemeClr val="tx1">
                    <a:lumMod val="75000"/>
                    <a:lumOff val="25000"/>
                  </a:schemeClr>
                </a:solidFill>
                <a:latin typeface="Times New Roman" charset="0"/>
                <a:ea typeface="Times New Roman" charset="0"/>
                <a:cs typeface="Times New Roman" charset="0"/>
              </a:rPr>
              <a:t>WiFi backscatter</a:t>
            </a:r>
            <a:endParaRPr lang="zh-CN" altLang="en-US" sz="2800" b="1" dirty="0">
              <a:solidFill>
                <a:schemeClr val="tx1">
                  <a:lumMod val="75000"/>
                  <a:lumOff val="25000"/>
                </a:schemeClr>
              </a:solidFill>
              <a:latin typeface="Times New Roman" charset="0"/>
              <a:ea typeface="Times New Roman" charset="0"/>
              <a:cs typeface="Times New Roman" charset="0"/>
            </a:endParaRPr>
          </a:p>
        </p:txBody>
      </p:sp>
      <p:sp>
        <p:nvSpPr>
          <p:cNvPr id="47" name="矩形 46"/>
          <p:cNvSpPr/>
          <p:nvPr/>
        </p:nvSpPr>
        <p:spPr>
          <a:xfrm>
            <a:off x="350778" y="3151870"/>
            <a:ext cx="4705316" cy="523220"/>
          </a:xfrm>
          <a:prstGeom prst="rect">
            <a:avLst/>
          </a:prstGeom>
        </p:spPr>
        <p:txBody>
          <a:bodyPr wrap="square">
            <a:spAutoFit/>
          </a:bodyPr>
          <a:lstStyle/>
          <a:p>
            <a:pPr marL="457200" indent="-457200">
              <a:buFont typeface="Wingdings" charset="2"/>
              <a:buChar char="l"/>
            </a:pPr>
            <a:r>
              <a:rPr lang="en-US" altLang="zh-CN" sz="2800" b="1" smtClean="0">
                <a:solidFill>
                  <a:schemeClr val="tx1">
                    <a:lumMod val="75000"/>
                    <a:lumOff val="25000"/>
                  </a:schemeClr>
                </a:solidFill>
                <a:latin typeface="Times New Roman" charset="0"/>
                <a:ea typeface="Times New Roman" charset="0"/>
                <a:cs typeface="Times New Roman" charset="0"/>
              </a:rPr>
              <a:t>LoRa backscatter</a:t>
            </a:r>
            <a:endParaRPr lang="zh-CN" altLang="en-US" sz="2800" b="1" dirty="0">
              <a:solidFill>
                <a:schemeClr val="tx1">
                  <a:lumMod val="75000"/>
                  <a:lumOff val="25000"/>
                </a:schemeClr>
              </a:solidFill>
              <a:latin typeface="Times New Roman" charset="0"/>
              <a:ea typeface="Times New Roman" charset="0"/>
              <a:cs typeface="Times New Roman" charset="0"/>
            </a:endParaRPr>
          </a:p>
        </p:txBody>
      </p:sp>
      <p:pic>
        <p:nvPicPr>
          <p:cNvPr id="48" name="图片 47"/>
          <p:cNvPicPr>
            <a:picLocks noChangeAspect="1"/>
          </p:cNvPicPr>
          <p:nvPr/>
        </p:nvPicPr>
        <p:blipFill rotWithShape="1">
          <a:blip r:embed="rId3"/>
          <a:srcRect r="12621"/>
          <a:stretch/>
        </p:blipFill>
        <p:spPr>
          <a:xfrm>
            <a:off x="1595623" y="1235296"/>
            <a:ext cx="8631501" cy="2015969"/>
          </a:xfrm>
          <a:prstGeom prst="rect">
            <a:avLst/>
          </a:prstGeom>
        </p:spPr>
      </p:pic>
      <p:grpSp>
        <p:nvGrpSpPr>
          <p:cNvPr id="6" name="组 5"/>
          <p:cNvGrpSpPr/>
          <p:nvPr/>
        </p:nvGrpSpPr>
        <p:grpSpPr>
          <a:xfrm>
            <a:off x="195036" y="5749402"/>
            <a:ext cx="11104048" cy="555314"/>
            <a:chOff x="195036" y="5749402"/>
            <a:chExt cx="11104048" cy="555314"/>
          </a:xfrm>
        </p:grpSpPr>
        <p:sp>
          <p:nvSpPr>
            <p:cNvPr id="57" name="矩形 56"/>
            <p:cNvSpPr/>
            <p:nvPr/>
          </p:nvSpPr>
          <p:spPr>
            <a:xfrm>
              <a:off x="777806" y="5780778"/>
              <a:ext cx="2952080" cy="523220"/>
            </a:xfrm>
            <a:prstGeom prst="rect">
              <a:avLst/>
            </a:prstGeom>
            <a:solidFill>
              <a:srgbClr val="B34524"/>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Tailored</a:t>
              </a:r>
              <a:r>
                <a:rPr lang="zh-CN" altLang="en-US" sz="2800" b="1" dirty="0" smtClean="0">
                  <a:solidFill>
                    <a:schemeClr val="bg1"/>
                  </a:solidFill>
                  <a:latin typeface="Times New Roman" charset="0"/>
                  <a:ea typeface="Times New Roman" charset="0"/>
                  <a:cs typeface="Times New Roman" charset="0"/>
                </a:rPr>
                <a:t> </a:t>
              </a:r>
              <a:r>
                <a:rPr lang="en-US" altLang="zh-CN" sz="2800" b="1" dirty="0">
                  <a:solidFill>
                    <a:schemeClr val="bg1"/>
                  </a:solidFill>
                  <a:latin typeface="Times New Roman" charset="0"/>
                  <a:ea typeface="Times New Roman" charset="0"/>
                  <a:cs typeface="Times New Roman" charset="0"/>
                </a:rPr>
                <a:t>D</a:t>
              </a:r>
              <a:r>
                <a:rPr lang="en-US" altLang="zh-CN" sz="2800" b="1" dirty="0" smtClean="0">
                  <a:solidFill>
                    <a:schemeClr val="bg1"/>
                  </a:solidFill>
                  <a:latin typeface="Times New Roman" charset="0"/>
                  <a:ea typeface="Times New Roman" charset="0"/>
                  <a:cs typeface="Times New Roman" charset="0"/>
                </a:rPr>
                <a:t>esign</a:t>
              </a:r>
            </a:p>
          </p:txBody>
        </p:sp>
        <p:sp>
          <p:nvSpPr>
            <p:cNvPr id="58" name="矩形 57"/>
            <p:cNvSpPr/>
            <p:nvPr/>
          </p:nvSpPr>
          <p:spPr>
            <a:xfrm>
              <a:off x="4562405" y="5768721"/>
              <a:ext cx="2952080" cy="523220"/>
            </a:xfrm>
            <a:prstGeom prst="rect">
              <a:avLst/>
            </a:prstGeom>
            <a:solidFill>
              <a:srgbClr val="22496F"/>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Limit Feasibility</a:t>
              </a:r>
            </a:p>
          </p:txBody>
        </p:sp>
        <p:sp>
          <p:nvSpPr>
            <p:cNvPr id="59" name="矩形 58"/>
            <p:cNvSpPr/>
            <p:nvPr/>
          </p:nvSpPr>
          <p:spPr>
            <a:xfrm>
              <a:off x="8347004" y="5768721"/>
              <a:ext cx="2952080" cy="523220"/>
            </a:xfrm>
            <a:prstGeom prst="rect">
              <a:avLst/>
            </a:prstGeom>
            <a:solidFill>
              <a:srgbClr val="65297E"/>
            </a:solidFill>
          </p:spPr>
          <p:txBody>
            <a:bodyPr wrap="square">
              <a:spAutoFit/>
            </a:bodyPr>
            <a:lstStyle/>
            <a:p>
              <a:r>
                <a:rPr lang="en-US" altLang="zh-CN" sz="2800" b="1" smtClean="0">
                  <a:solidFill>
                    <a:schemeClr val="bg1"/>
                  </a:solidFill>
                  <a:latin typeface="Times New Roman" charset="0"/>
                  <a:ea typeface="Times New Roman" charset="0"/>
                  <a:cs typeface="Times New Roman" charset="0"/>
                </a:rPr>
                <a:t>Low Adaptability</a:t>
              </a:r>
            </a:p>
          </p:txBody>
        </p:sp>
        <p:pic>
          <p:nvPicPr>
            <p:cNvPr id="2" name="图片 1"/>
            <p:cNvPicPr>
              <a:picLocks noChangeAspect="1"/>
            </p:cNvPicPr>
            <p:nvPr/>
          </p:nvPicPr>
          <p:blipFill rotWithShape="1">
            <a:blip r:embed="rId4"/>
            <a:srcRect l="37386" t="20154" r="37848" b="21092"/>
            <a:stretch/>
          </p:blipFill>
          <p:spPr>
            <a:xfrm>
              <a:off x="195036" y="5759061"/>
              <a:ext cx="542539" cy="542539"/>
            </a:xfrm>
            <a:prstGeom prst="rect">
              <a:avLst/>
            </a:prstGeom>
          </p:spPr>
        </p:pic>
        <p:pic>
          <p:nvPicPr>
            <p:cNvPr id="65" name="图片 64"/>
            <p:cNvPicPr>
              <a:picLocks noChangeAspect="1"/>
            </p:cNvPicPr>
            <p:nvPr/>
          </p:nvPicPr>
          <p:blipFill rotWithShape="1">
            <a:blip r:embed="rId4"/>
            <a:srcRect l="37386" t="20154" r="37848" b="21092"/>
            <a:stretch/>
          </p:blipFill>
          <p:spPr>
            <a:xfrm>
              <a:off x="3999750" y="5749402"/>
              <a:ext cx="542539" cy="542539"/>
            </a:xfrm>
            <a:prstGeom prst="rect">
              <a:avLst/>
            </a:prstGeom>
          </p:spPr>
        </p:pic>
        <p:pic>
          <p:nvPicPr>
            <p:cNvPr id="70" name="图片 69"/>
            <p:cNvPicPr>
              <a:picLocks noChangeAspect="1"/>
            </p:cNvPicPr>
            <p:nvPr/>
          </p:nvPicPr>
          <p:blipFill rotWithShape="1">
            <a:blip r:embed="rId4"/>
            <a:srcRect l="37386" t="20154" r="37848" b="21092"/>
            <a:stretch/>
          </p:blipFill>
          <p:spPr>
            <a:xfrm>
              <a:off x="7760570" y="5762177"/>
              <a:ext cx="542539" cy="542539"/>
            </a:xfrm>
            <a:prstGeom prst="rect">
              <a:avLst/>
            </a:prstGeom>
          </p:spPr>
        </p:pic>
      </p:grpSp>
      <p:pic>
        <p:nvPicPr>
          <p:cNvPr id="19" name="图片 18"/>
          <p:cNvPicPr>
            <a:picLocks noChangeAspect="1"/>
          </p:cNvPicPr>
          <p:nvPr/>
        </p:nvPicPr>
        <p:blipFill rotWithShape="1">
          <a:blip r:embed="rId3"/>
          <a:srcRect l="87381" t="35190" b="50281"/>
          <a:stretch/>
        </p:blipFill>
        <p:spPr>
          <a:xfrm>
            <a:off x="9052391" y="2698367"/>
            <a:ext cx="1246527" cy="292895"/>
          </a:xfrm>
          <a:prstGeom prst="rect">
            <a:avLst/>
          </a:prstGeom>
        </p:spPr>
      </p:pic>
      <p:pic>
        <p:nvPicPr>
          <p:cNvPr id="50" name="图片 49"/>
          <p:cNvPicPr>
            <a:picLocks noChangeAspect="1"/>
          </p:cNvPicPr>
          <p:nvPr/>
        </p:nvPicPr>
        <p:blipFill rotWithShape="1">
          <a:blip r:embed="rId5"/>
          <a:srcRect r="11944"/>
          <a:stretch/>
        </p:blipFill>
        <p:spPr>
          <a:xfrm>
            <a:off x="1595623" y="3384103"/>
            <a:ext cx="8698411" cy="2043001"/>
          </a:xfrm>
          <a:prstGeom prst="rect">
            <a:avLst/>
          </a:prstGeom>
        </p:spPr>
      </p:pic>
      <p:grpSp>
        <p:nvGrpSpPr>
          <p:cNvPr id="5" name="组 4"/>
          <p:cNvGrpSpPr/>
          <p:nvPr/>
        </p:nvGrpSpPr>
        <p:grpSpPr>
          <a:xfrm>
            <a:off x="4802136" y="1525699"/>
            <a:ext cx="1349456" cy="3366128"/>
            <a:chOff x="4802136" y="1525699"/>
            <a:chExt cx="1349456" cy="3366128"/>
          </a:xfrm>
        </p:grpSpPr>
        <p:sp>
          <p:nvSpPr>
            <p:cNvPr id="49" name="圆角矩形 48"/>
            <p:cNvSpPr/>
            <p:nvPr/>
          </p:nvSpPr>
          <p:spPr>
            <a:xfrm>
              <a:off x="4802136" y="1525699"/>
              <a:ext cx="1286933" cy="1178784"/>
            </a:xfrm>
            <a:prstGeom prst="roundRect">
              <a:avLst/>
            </a:prstGeom>
            <a:solidFill>
              <a:schemeClr val="bg2">
                <a:lumMod val="7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圆角矩形 55"/>
            <p:cNvSpPr/>
            <p:nvPr/>
          </p:nvSpPr>
          <p:spPr>
            <a:xfrm>
              <a:off x="4864659" y="3713043"/>
              <a:ext cx="1286933" cy="1178784"/>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 name="文本框 2"/>
          <p:cNvSpPr txBox="1"/>
          <p:nvPr/>
        </p:nvSpPr>
        <p:spPr>
          <a:xfrm>
            <a:off x="9080633" y="4719350"/>
            <a:ext cx="1372492" cy="461665"/>
          </a:xfrm>
          <a:prstGeom prst="rect">
            <a:avLst/>
          </a:prstGeom>
          <a:noFill/>
        </p:spPr>
        <p:txBody>
          <a:bodyPr wrap="none" rtlCol="0">
            <a:spAutoFit/>
          </a:bodyPr>
          <a:lstStyle/>
          <a:p>
            <a:r>
              <a:rPr kumimoji="1" lang="en-US" altLang="zh-CN" sz="2400" dirty="0" smtClean="0">
                <a:latin typeface="Times New Roman" charset="0"/>
                <a:ea typeface="Times New Roman" charset="0"/>
                <a:cs typeface="Times New Roman" charset="0"/>
              </a:rPr>
              <a:t>LoRa RX</a:t>
            </a:r>
            <a:endParaRPr kumimoji="1" lang="zh-CN" altLang="en-US" sz="2400" dirty="0">
              <a:latin typeface="Times New Roman" charset="0"/>
              <a:ea typeface="Times New Roman" charset="0"/>
              <a:cs typeface="Times New Roman" charset="0"/>
            </a:endParaRPr>
          </a:p>
        </p:txBody>
      </p:sp>
      <p:sp>
        <p:nvSpPr>
          <p:cNvPr id="26" name="矩形 25"/>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幻灯片编号占位符 1"/>
          <p:cNvSpPr txBox="1">
            <a:spLocks/>
          </p:cNvSpPr>
          <p:nvPr/>
        </p:nvSpPr>
        <p:spPr>
          <a:xfrm>
            <a:off x="8628469" y="6236111"/>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dirty="0" smtClean="0"/>
              <a:t>6</a:t>
            </a:r>
            <a:endParaRPr kumimoji="1" lang="zh-CN" altLang="en-US" dirty="0"/>
          </a:p>
        </p:txBody>
      </p:sp>
    </p:spTree>
    <p:extLst>
      <p:ext uri="{BB962C8B-B14F-4D97-AF65-F5344CB8AC3E}">
        <p14:creationId xmlns:p14="http://schemas.microsoft.com/office/powerpoint/2010/main" val="65817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47407349" y="1742530"/>
            <a:ext cx="1605959" cy="13378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1" name="矩形 40">
            <a:extLst>
              <a:ext uri="{FF2B5EF4-FFF2-40B4-BE49-F238E27FC236}">
                <a16:creationId xmlns="" xmlns:a16="http://schemas.microsoft.com/office/drawing/2014/main" id="{5720D6D0-346E-4DEB-8C24-71CC6B7DCA9A}"/>
              </a:ext>
            </a:extLst>
          </p:cNvPr>
          <p:cNvSpPr/>
          <p:nvPr/>
        </p:nvSpPr>
        <p:spPr>
          <a:xfrm>
            <a:off x="0" y="1887881"/>
            <a:ext cx="12192000" cy="1967696"/>
          </a:xfrm>
          <a:prstGeom prst="rect">
            <a:avLst/>
          </a:prstGeom>
          <a:solidFill>
            <a:srgbClr val="652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标题 1">
            <a:extLst>
              <a:ext uri="{FF2B5EF4-FFF2-40B4-BE49-F238E27FC236}">
                <a16:creationId xmlns="" xmlns:a16="http://schemas.microsoft.com/office/drawing/2014/main" id="{69DEA7D4-159D-4562-A954-208D06539CDA}"/>
              </a:ext>
            </a:extLst>
          </p:cNvPr>
          <p:cNvSpPr txBox="1">
            <a:spLocks/>
          </p:cNvSpPr>
          <p:nvPr/>
        </p:nvSpPr>
        <p:spPr>
          <a:xfrm>
            <a:off x="0" y="2027883"/>
            <a:ext cx="12192000" cy="16876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altLang="zh-CN" sz="4000" b="1" spc="100" dirty="0">
              <a:solidFill>
                <a:prstClr val="white"/>
              </a:solidFill>
              <a:latin typeface="Times New Roman" charset="0"/>
              <a:ea typeface="Times New Roman" charset="0"/>
              <a:cs typeface="Times New Roman" charset="0"/>
            </a:endParaRPr>
          </a:p>
        </p:txBody>
      </p:sp>
      <p:sp>
        <p:nvSpPr>
          <p:cNvPr id="7" name="标题 1">
            <a:extLst>
              <a:ext uri="{FF2B5EF4-FFF2-40B4-BE49-F238E27FC236}">
                <a16:creationId xmlns="" xmlns:a16="http://schemas.microsoft.com/office/drawing/2014/main" id="{69DEA7D4-159D-4562-A954-208D06539CDA}"/>
              </a:ext>
            </a:extLst>
          </p:cNvPr>
          <p:cNvSpPr txBox="1">
            <a:spLocks/>
          </p:cNvSpPr>
          <p:nvPr/>
        </p:nvSpPr>
        <p:spPr>
          <a:xfrm>
            <a:off x="-332874" y="2193036"/>
            <a:ext cx="12857747" cy="135738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5400" b="1" dirty="0">
                <a:solidFill>
                  <a:schemeClr val="bg1"/>
                </a:solidFill>
                <a:latin typeface="Segoe UI" panose="020B0502040204020203" pitchFamily="34" charset="0"/>
                <a:ea typeface="Sathu" charset="-34"/>
                <a:cs typeface="Segoe UI" panose="020B0502040204020203" pitchFamily="34" charset="0"/>
              </a:rPr>
              <a:t>Can we build a </a:t>
            </a:r>
            <a:r>
              <a:rPr lang="en-US" altLang="zh-CN" sz="5400" b="1" dirty="0" smtClean="0">
                <a:solidFill>
                  <a:srgbClr val="75F5F1"/>
                </a:solidFill>
                <a:latin typeface="Segoe UI" panose="020B0502040204020203" pitchFamily="34" charset="0"/>
                <a:ea typeface="Sathu" charset="-34"/>
                <a:cs typeface="Segoe UI" panose="020B0502040204020203" pitchFamily="34" charset="0"/>
              </a:rPr>
              <a:t>unified backscatter radio</a:t>
            </a:r>
            <a:r>
              <a:rPr lang="en-US" altLang="zh-CN" sz="5400" b="1" dirty="0" smtClean="0">
                <a:solidFill>
                  <a:schemeClr val="bg1"/>
                </a:solidFill>
                <a:latin typeface="Segoe UI" panose="020B0502040204020203" pitchFamily="34" charset="0"/>
                <a:ea typeface="Sathu" charset="-34"/>
                <a:cs typeface="Segoe UI" panose="020B0502040204020203" pitchFamily="34" charset="0"/>
              </a:rPr>
              <a:t>?</a:t>
            </a:r>
            <a:endParaRPr lang="en-US" altLang="zh-CN" sz="5400" b="1" dirty="0">
              <a:solidFill>
                <a:schemeClr val="bg1"/>
              </a:solidFill>
              <a:latin typeface="Segoe UI" panose="020B0502040204020203" pitchFamily="34" charset="0"/>
              <a:ea typeface="Sathu" charset="-34"/>
              <a:cs typeface="Segoe UI" panose="020B0502040204020203" pitchFamily="34" charset="0"/>
            </a:endParaRPr>
          </a:p>
        </p:txBody>
      </p:sp>
      <p:sp>
        <p:nvSpPr>
          <p:cNvPr id="9" name="矩形 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幻灯片编号占位符 1"/>
          <p:cNvSpPr>
            <a:spLocks noGrp="1"/>
          </p:cNvSpPr>
          <p:nvPr>
            <p:ph type="sldNum" sz="quarter" idx="12"/>
          </p:nvPr>
        </p:nvSpPr>
        <p:spPr>
          <a:xfrm>
            <a:off x="8628469" y="6236111"/>
            <a:ext cx="2743200" cy="365125"/>
          </a:xfrm>
        </p:spPr>
        <p:txBody>
          <a:bodyPr/>
          <a:lstStyle/>
          <a:p>
            <a:r>
              <a:rPr kumimoji="1" lang="en-US" altLang="zh-CN" dirty="0" smtClean="0"/>
              <a:t>7</a:t>
            </a:r>
            <a:endParaRPr kumimoji="1" lang="zh-CN" altLang="en-US" dirty="0"/>
          </a:p>
        </p:txBody>
      </p:sp>
    </p:spTree>
    <p:extLst>
      <p:ext uri="{BB962C8B-B14F-4D97-AF65-F5344CB8AC3E}">
        <p14:creationId xmlns:p14="http://schemas.microsoft.com/office/powerpoint/2010/main" val="1612750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53"/>
          <p:cNvSpPr>
            <a:spLocks noEditPoints="1"/>
          </p:cNvSpPr>
          <p:nvPr/>
        </p:nvSpPr>
        <p:spPr bwMode="auto">
          <a:xfrm>
            <a:off x="154806" y="31047"/>
            <a:ext cx="623000" cy="590020"/>
          </a:xfrm>
          <a:custGeom>
            <a:avLst/>
            <a:gdLst>
              <a:gd name="T0" fmla="*/ 5 w 72"/>
              <a:gd name="T1" fmla="*/ 41 h 68"/>
              <a:gd name="T2" fmla="*/ 11 w 72"/>
              <a:gd name="T3" fmla="*/ 68 h 68"/>
              <a:gd name="T4" fmla="*/ 15 w 72"/>
              <a:gd name="T5" fmla="*/ 45 h 68"/>
              <a:gd name="T6" fmla="*/ 23 w 72"/>
              <a:gd name="T7" fmla="*/ 68 h 68"/>
              <a:gd name="T8" fmla="*/ 21 w 72"/>
              <a:gd name="T9" fmla="*/ 24 h 68"/>
              <a:gd name="T10" fmla="*/ 41 w 72"/>
              <a:gd name="T11" fmla="*/ 18 h 68"/>
              <a:gd name="T12" fmla="*/ 15 w 72"/>
              <a:gd name="T13" fmla="*/ 17 h 68"/>
              <a:gd name="T14" fmla="*/ 14 w 72"/>
              <a:gd name="T15" fmla="*/ 20 h 68"/>
              <a:gd name="T16" fmla="*/ 14 w 72"/>
              <a:gd name="T17" fmla="*/ 35 h 68"/>
              <a:gd name="T18" fmla="*/ 13 w 72"/>
              <a:gd name="T19" fmla="*/ 35 h 68"/>
              <a:gd name="T20" fmla="*/ 13 w 72"/>
              <a:gd name="T21" fmla="*/ 35 h 68"/>
              <a:gd name="T22" fmla="*/ 12 w 72"/>
              <a:gd name="T23" fmla="*/ 20 h 68"/>
              <a:gd name="T24" fmla="*/ 12 w 72"/>
              <a:gd name="T25" fmla="*/ 17 h 68"/>
              <a:gd name="T26" fmla="*/ 0 w 72"/>
              <a:gd name="T27" fmla="*/ 37 h 68"/>
              <a:gd name="T28" fmla="*/ 6 w 72"/>
              <a:gd name="T29" fmla="*/ 8 h 68"/>
              <a:gd name="T30" fmla="*/ 21 w 72"/>
              <a:gd name="T31" fmla="*/ 8 h 68"/>
              <a:gd name="T32" fmla="*/ 31 w 72"/>
              <a:gd name="T33" fmla="*/ 33 h 68"/>
              <a:gd name="T34" fmla="*/ 38 w 72"/>
              <a:gd name="T35" fmla="*/ 31 h 68"/>
              <a:gd name="T36" fmla="*/ 44 w 72"/>
              <a:gd name="T37" fmla="*/ 34 h 68"/>
              <a:gd name="T38" fmla="*/ 49 w 72"/>
              <a:gd name="T39" fmla="*/ 20 h 68"/>
              <a:gd name="T40" fmla="*/ 54 w 72"/>
              <a:gd name="T41" fmla="*/ 26 h 68"/>
              <a:gd name="T42" fmla="*/ 62 w 72"/>
              <a:gd name="T43" fmla="*/ 17 h 68"/>
              <a:gd name="T44" fmla="*/ 55 w 72"/>
              <a:gd name="T45" fmla="*/ 30 h 68"/>
              <a:gd name="T46" fmla="*/ 50 w 72"/>
              <a:gd name="T47" fmla="*/ 25 h 68"/>
              <a:gd name="T48" fmla="*/ 45 w 72"/>
              <a:gd name="T49" fmla="*/ 38 h 68"/>
              <a:gd name="T50" fmla="*/ 38 w 72"/>
              <a:gd name="T51" fmla="*/ 33 h 68"/>
              <a:gd name="T52" fmla="*/ 31 w 72"/>
              <a:gd name="T53" fmla="*/ 33 h 68"/>
              <a:gd name="T54" fmla="*/ 55 w 72"/>
              <a:gd name="T55" fmla="*/ 64 h 68"/>
              <a:gd name="T56" fmla="*/ 32 w 72"/>
              <a:gd name="T57" fmla="*/ 68 h 68"/>
              <a:gd name="T58" fmla="*/ 47 w 72"/>
              <a:gd name="T59" fmla="*/ 50 h 68"/>
              <a:gd name="T60" fmla="*/ 40 w 72"/>
              <a:gd name="T61" fmla="*/ 62 h 68"/>
              <a:gd name="T62" fmla="*/ 27 w 72"/>
              <a:gd name="T63" fmla="*/ 50 h 68"/>
              <a:gd name="T64" fmla="*/ 67 w 72"/>
              <a:gd name="T65" fmla="*/ 45 h 68"/>
              <a:gd name="T66" fmla="*/ 25 w 72"/>
              <a:gd name="T67" fmla="*/ 7 h 68"/>
              <a:gd name="T68" fmla="*/ 70 w 72"/>
              <a:gd name="T69" fmla="*/ 2 h 68"/>
              <a:gd name="T70" fmla="*/ 72 w 72"/>
              <a:gd name="T71" fmla="*/ 4 h 68"/>
              <a:gd name="T72" fmla="*/ 72 w 72"/>
              <a:gd name="T73" fmla="*/ 50 h 68"/>
              <a:gd name="T74" fmla="*/ 47 w 72"/>
              <a:gd name="T75"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68">
                <a:moveTo>
                  <a:pt x="0" y="37"/>
                </a:moveTo>
                <a:cubicBezTo>
                  <a:pt x="5" y="41"/>
                  <a:pt x="5" y="41"/>
                  <a:pt x="5" y="41"/>
                </a:cubicBezTo>
                <a:cubicBezTo>
                  <a:pt x="4" y="68"/>
                  <a:pt x="4" y="68"/>
                  <a:pt x="4" y="68"/>
                </a:cubicBezTo>
                <a:cubicBezTo>
                  <a:pt x="11" y="68"/>
                  <a:pt x="11" y="68"/>
                  <a:pt x="11" y="68"/>
                </a:cubicBezTo>
                <a:cubicBezTo>
                  <a:pt x="12" y="45"/>
                  <a:pt x="12" y="45"/>
                  <a:pt x="12" y="45"/>
                </a:cubicBezTo>
                <a:cubicBezTo>
                  <a:pt x="15" y="45"/>
                  <a:pt x="15" y="45"/>
                  <a:pt x="15" y="45"/>
                </a:cubicBezTo>
                <a:cubicBezTo>
                  <a:pt x="16" y="68"/>
                  <a:pt x="16" y="68"/>
                  <a:pt x="16" y="68"/>
                </a:cubicBezTo>
                <a:cubicBezTo>
                  <a:pt x="23" y="68"/>
                  <a:pt x="23" y="68"/>
                  <a:pt x="23" y="68"/>
                </a:cubicBezTo>
                <a:cubicBezTo>
                  <a:pt x="22" y="41"/>
                  <a:pt x="22" y="41"/>
                  <a:pt x="22" y="41"/>
                </a:cubicBezTo>
                <a:cubicBezTo>
                  <a:pt x="21" y="24"/>
                  <a:pt x="21" y="24"/>
                  <a:pt x="21" y="24"/>
                </a:cubicBezTo>
                <a:cubicBezTo>
                  <a:pt x="37" y="24"/>
                  <a:pt x="37" y="24"/>
                  <a:pt x="37" y="24"/>
                </a:cubicBezTo>
                <a:cubicBezTo>
                  <a:pt x="41" y="18"/>
                  <a:pt x="41" y="18"/>
                  <a:pt x="41" y="18"/>
                </a:cubicBezTo>
                <a:cubicBezTo>
                  <a:pt x="23" y="17"/>
                  <a:pt x="23" y="17"/>
                  <a:pt x="23" y="17"/>
                </a:cubicBezTo>
                <a:cubicBezTo>
                  <a:pt x="15" y="17"/>
                  <a:pt x="15" y="17"/>
                  <a:pt x="15" y="17"/>
                </a:cubicBezTo>
                <a:cubicBezTo>
                  <a:pt x="15" y="18"/>
                  <a:pt x="15" y="18"/>
                  <a:pt x="15" y="18"/>
                </a:cubicBezTo>
                <a:cubicBezTo>
                  <a:pt x="14" y="20"/>
                  <a:pt x="14" y="20"/>
                  <a:pt x="14" y="20"/>
                </a:cubicBezTo>
                <a:cubicBezTo>
                  <a:pt x="16" y="32"/>
                  <a:pt x="16" y="32"/>
                  <a:pt x="16" y="32"/>
                </a:cubicBezTo>
                <a:cubicBezTo>
                  <a:pt x="14" y="35"/>
                  <a:pt x="14" y="35"/>
                  <a:pt x="14" y="35"/>
                </a:cubicBezTo>
                <a:cubicBezTo>
                  <a:pt x="14" y="35"/>
                  <a:pt x="14" y="35"/>
                  <a:pt x="14" y="35"/>
                </a:cubicBezTo>
                <a:cubicBezTo>
                  <a:pt x="13" y="35"/>
                  <a:pt x="13" y="35"/>
                  <a:pt x="13" y="35"/>
                </a:cubicBezTo>
                <a:cubicBezTo>
                  <a:pt x="13" y="35"/>
                  <a:pt x="13" y="35"/>
                  <a:pt x="13" y="35"/>
                </a:cubicBezTo>
                <a:cubicBezTo>
                  <a:pt x="13" y="35"/>
                  <a:pt x="13" y="35"/>
                  <a:pt x="13" y="35"/>
                </a:cubicBezTo>
                <a:cubicBezTo>
                  <a:pt x="11" y="32"/>
                  <a:pt x="11" y="32"/>
                  <a:pt x="11" y="32"/>
                </a:cubicBezTo>
                <a:cubicBezTo>
                  <a:pt x="12" y="20"/>
                  <a:pt x="12" y="20"/>
                  <a:pt x="12" y="20"/>
                </a:cubicBezTo>
                <a:cubicBezTo>
                  <a:pt x="12" y="18"/>
                  <a:pt x="12" y="18"/>
                  <a:pt x="12" y="18"/>
                </a:cubicBezTo>
                <a:cubicBezTo>
                  <a:pt x="12" y="17"/>
                  <a:pt x="12" y="17"/>
                  <a:pt x="12" y="17"/>
                </a:cubicBezTo>
                <a:cubicBezTo>
                  <a:pt x="4" y="17"/>
                  <a:pt x="4" y="17"/>
                  <a:pt x="4" y="17"/>
                </a:cubicBezTo>
                <a:cubicBezTo>
                  <a:pt x="0" y="37"/>
                  <a:pt x="0" y="37"/>
                  <a:pt x="0" y="37"/>
                </a:cubicBezTo>
                <a:close/>
                <a:moveTo>
                  <a:pt x="14" y="0"/>
                </a:moveTo>
                <a:cubicBezTo>
                  <a:pt x="9" y="0"/>
                  <a:pt x="6" y="3"/>
                  <a:pt x="6" y="8"/>
                </a:cubicBezTo>
                <a:cubicBezTo>
                  <a:pt x="6" y="12"/>
                  <a:pt x="9" y="15"/>
                  <a:pt x="14" y="15"/>
                </a:cubicBezTo>
                <a:cubicBezTo>
                  <a:pt x="18" y="15"/>
                  <a:pt x="21" y="12"/>
                  <a:pt x="21" y="8"/>
                </a:cubicBezTo>
                <a:cubicBezTo>
                  <a:pt x="21" y="3"/>
                  <a:pt x="18" y="0"/>
                  <a:pt x="14" y="0"/>
                </a:cubicBezTo>
                <a:close/>
                <a:moveTo>
                  <a:pt x="31" y="33"/>
                </a:moveTo>
                <a:cubicBezTo>
                  <a:pt x="38" y="31"/>
                  <a:pt x="38" y="31"/>
                  <a:pt x="38" y="31"/>
                </a:cubicBezTo>
                <a:cubicBezTo>
                  <a:pt x="38" y="31"/>
                  <a:pt x="38" y="31"/>
                  <a:pt x="38" y="31"/>
                </a:cubicBezTo>
                <a:cubicBezTo>
                  <a:pt x="39" y="31"/>
                  <a:pt x="39" y="31"/>
                  <a:pt x="39" y="31"/>
                </a:cubicBezTo>
                <a:cubicBezTo>
                  <a:pt x="44" y="34"/>
                  <a:pt x="44" y="34"/>
                  <a:pt x="44" y="34"/>
                </a:cubicBezTo>
                <a:cubicBezTo>
                  <a:pt x="48" y="22"/>
                  <a:pt x="48" y="22"/>
                  <a:pt x="48" y="22"/>
                </a:cubicBezTo>
                <a:cubicBezTo>
                  <a:pt x="49" y="20"/>
                  <a:pt x="49" y="20"/>
                  <a:pt x="49" y="20"/>
                </a:cubicBezTo>
                <a:cubicBezTo>
                  <a:pt x="50" y="22"/>
                  <a:pt x="50" y="22"/>
                  <a:pt x="50" y="22"/>
                </a:cubicBezTo>
                <a:cubicBezTo>
                  <a:pt x="54" y="26"/>
                  <a:pt x="54" y="26"/>
                  <a:pt x="54" y="26"/>
                </a:cubicBezTo>
                <a:cubicBezTo>
                  <a:pt x="60" y="16"/>
                  <a:pt x="60" y="16"/>
                  <a:pt x="60" y="16"/>
                </a:cubicBezTo>
                <a:cubicBezTo>
                  <a:pt x="62" y="17"/>
                  <a:pt x="62" y="17"/>
                  <a:pt x="62" y="17"/>
                </a:cubicBezTo>
                <a:cubicBezTo>
                  <a:pt x="55" y="28"/>
                  <a:pt x="55" y="28"/>
                  <a:pt x="55" y="28"/>
                </a:cubicBezTo>
                <a:cubicBezTo>
                  <a:pt x="55" y="30"/>
                  <a:pt x="55" y="30"/>
                  <a:pt x="55" y="30"/>
                </a:cubicBezTo>
                <a:cubicBezTo>
                  <a:pt x="54" y="29"/>
                  <a:pt x="54" y="29"/>
                  <a:pt x="54" y="29"/>
                </a:cubicBezTo>
                <a:cubicBezTo>
                  <a:pt x="50" y="25"/>
                  <a:pt x="50" y="25"/>
                  <a:pt x="50" y="25"/>
                </a:cubicBezTo>
                <a:cubicBezTo>
                  <a:pt x="46" y="37"/>
                  <a:pt x="46" y="37"/>
                  <a:pt x="46" y="37"/>
                </a:cubicBezTo>
                <a:cubicBezTo>
                  <a:pt x="45" y="38"/>
                  <a:pt x="45" y="38"/>
                  <a:pt x="45" y="38"/>
                </a:cubicBezTo>
                <a:cubicBezTo>
                  <a:pt x="44" y="37"/>
                  <a:pt x="44" y="37"/>
                  <a:pt x="44" y="37"/>
                </a:cubicBezTo>
                <a:cubicBezTo>
                  <a:pt x="38" y="33"/>
                  <a:pt x="38" y="33"/>
                  <a:pt x="38" y="33"/>
                </a:cubicBezTo>
                <a:cubicBezTo>
                  <a:pt x="31" y="36"/>
                  <a:pt x="31" y="36"/>
                  <a:pt x="31" y="36"/>
                </a:cubicBezTo>
                <a:cubicBezTo>
                  <a:pt x="31" y="33"/>
                  <a:pt x="31" y="33"/>
                  <a:pt x="31" y="33"/>
                </a:cubicBezTo>
                <a:close/>
                <a:moveTo>
                  <a:pt x="32" y="64"/>
                </a:moveTo>
                <a:cubicBezTo>
                  <a:pt x="55" y="64"/>
                  <a:pt x="55" y="64"/>
                  <a:pt x="55" y="64"/>
                </a:cubicBezTo>
                <a:cubicBezTo>
                  <a:pt x="55" y="68"/>
                  <a:pt x="55" y="68"/>
                  <a:pt x="55" y="68"/>
                </a:cubicBezTo>
                <a:cubicBezTo>
                  <a:pt x="32" y="68"/>
                  <a:pt x="32" y="68"/>
                  <a:pt x="32" y="68"/>
                </a:cubicBezTo>
                <a:cubicBezTo>
                  <a:pt x="32" y="64"/>
                  <a:pt x="32" y="64"/>
                  <a:pt x="32" y="64"/>
                </a:cubicBezTo>
                <a:close/>
                <a:moveTo>
                  <a:pt x="47" y="50"/>
                </a:moveTo>
                <a:cubicBezTo>
                  <a:pt x="47" y="62"/>
                  <a:pt x="47" y="62"/>
                  <a:pt x="47" y="62"/>
                </a:cubicBezTo>
                <a:cubicBezTo>
                  <a:pt x="40" y="62"/>
                  <a:pt x="40" y="62"/>
                  <a:pt x="40" y="62"/>
                </a:cubicBezTo>
                <a:cubicBezTo>
                  <a:pt x="40" y="50"/>
                  <a:pt x="40" y="50"/>
                  <a:pt x="40" y="50"/>
                </a:cubicBezTo>
                <a:cubicBezTo>
                  <a:pt x="27" y="50"/>
                  <a:pt x="27" y="50"/>
                  <a:pt x="27" y="50"/>
                </a:cubicBezTo>
                <a:cubicBezTo>
                  <a:pt x="27" y="45"/>
                  <a:pt x="27" y="45"/>
                  <a:pt x="27" y="45"/>
                </a:cubicBezTo>
                <a:cubicBezTo>
                  <a:pt x="67" y="45"/>
                  <a:pt x="67" y="45"/>
                  <a:pt x="67" y="45"/>
                </a:cubicBezTo>
                <a:cubicBezTo>
                  <a:pt x="67" y="7"/>
                  <a:pt x="67" y="7"/>
                  <a:pt x="67" y="7"/>
                </a:cubicBezTo>
                <a:cubicBezTo>
                  <a:pt x="25" y="7"/>
                  <a:pt x="25" y="7"/>
                  <a:pt x="25" y="7"/>
                </a:cubicBezTo>
                <a:cubicBezTo>
                  <a:pt x="25" y="2"/>
                  <a:pt x="25" y="2"/>
                  <a:pt x="25" y="2"/>
                </a:cubicBezTo>
                <a:cubicBezTo>
                  <a:pt x="70" y="2"/>
                  <a:pt x="70" y="2"/>
                  <a:pt x="70" y="2"/>
                </a:cubicBezTo>
                <a:cubicBezTo>
                  <a:pt x="72" y="2"/>
                  <a:pt x="72" y="2"/>
                  <a:pt x="72" y="2"/>
                </a:cubicBezTo>
                <a:cubicBezTo>
                  <a:pt x="72" y="4"/>
                  <a:pt x="72" y="4"/>
                  <a:pt x="72" y="4"/>
                </a:cubicBezTo>
                <a:cubicBezTo>
                  <a:pt x="72" y="48"/>
                  <a:pt x="72" y="48"/>
                  <a:pt x="72" y="48"/>
                </a:cubicBezTo>
                <a:cubicBezTo>
                  <a:pt x="72" y="50"/>
                  <a:pt x="72" y="50"/>
                  <a:pt x="72" y="50"/>
                </a:cubicBezTo>
                <a:cubicBezTo>
                  <a:pt x="70" y="50"/>
                  <a:pt x="70" y="50"/>
                  <a:pt x="70" y="50"/>
                </a:cubicBezTo>
                <a:lnTo>
                  <a:pt x="47" y="50"/>
                </a:lnTo>
                <a:close/>
              </a:path>
            </a:pathLst>
          </a:custGeom>
          <a:solidFill>
            <a:schemeClr val="tx1"/>
          </a:solidFill>
          <a:ln>
            <a:noFill/>
          </a:ln>
        </p:spPr>
        <p:txBody>
          <a:bodyPr vert="horz" wrap="square" lIns="91440" tIns="45720" rIns="91440" bIns="45720" numCol="1" anchor="t" anchorCtr="0" compatLnSpc="1"/>
          <a:lstStyle/>
          <a:p>
            <a:endParaRPr lang="zh-CN" altLang="en-US">
              <a:solidFill>
                <a:srgbClr val="7030A0"/>
              </a:solidFill>
              <a:latin typeface="Segoe UI" panose="020B0502040204020203" pitchFamily="34" charset="0"/>
              <a:ea typeface="微软雅黑" panose="020B0503020204020204" pitchFamily="34" charset="-122"/>
              <a:sym typeface="Segoe UI" panose="020B0502040204020203" pitchFamily="34" charset="0"/>
            </a:endParaRPr>
          </a:p>
        </p:txBody>
      </p:sp>
      <p:sp>
        <p:nvSpPr>
          <p:cNvPr id="52" name="矩形 51"/>
          <p:cNvSpPr/>
          <p:nvPr/>
        </p:nvSpPr>
        <p:spPr>
          <a:xfrm>
            <a:off x="1028700" y="-32386"/>
            <a:ext cx="11181080" cy="792000"/>
          </a:xfrm>
          <a:prstGeom prst="rect">
            <a:avLst/>
          </a:prstGeom>
          <a:solidFill>
            <a:srgbClr val="65267E"/>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23762"/>
              </a:solidFill>
              <a:latin typeface="Segoe UI" panose="020B0502040204020203" pitchFamily="34" charset="0"/>
              <a:ea typeface="微软雅黑" panose="020B0503020204020204" pitchFamily="34" charset="-122"/>
              <a:sym typeface="Segoe UI" panose="020B0502040204020203" pitchFamily="34" charset="0"/>
            </a:endParaRPr>
          </a:p>
        </p:txBody>
      </p:sp>
      <p:cxnSp>
        <p:nvCxnSpPr>
          <p:cNvPr id="53" name="直接连接符 9"/>
          <p:cNvCxnSpPr/>
          <p:nvPr/>
        </p:nvCxnSpPr>
        <p:spPr>
          <a:xfrm>
            <a:off x="-25650" y="732790"/>
            <a:ext cx="108000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cxnSp>
        <p:nvCxnSpPr>
          <p:cNvPr id="54" name="直接连接符 4"/>
          <p:cNvCxnSpPr/>
          <p:nvPr/>
        </p:nvCxnSpPr>
        <p:spPr>
          <a:xfrm>
            <a:off x="635" y="-18405"/>
            <a:ext cx="1027430" cy="5080"/>
          </a:xfrm>
          <a:prstGeom prst="line">
            <a:avLst/>
          </a:prstGeom>
          <a:ln w="28575">
            <a:solidFill>
              <a:srgbClr val="663072"/>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1054350" y="-8315"/>
            <a:ext cx="11732695" cy="769441"/>
          </a:xfrm>
          <a:prstGeom prst="rect">
            <a:avLst/>
          </a:prstGeom>
          <a:noFill/>
        </p:spPr>
        <p:txBody>
          <a:bodyPr wrap="square" rtlCol="0">
            <a:spAutoFit/>
          </a:bodyPr>
          <a:lstStyle/>
          <a:p>
            <a:r>
              <a:rPr lang="en-US" altLang="zh-CN" sz="4400" b="1" dirty="0" smtClean="0">
                <a:solidFill>
                  <a:schemeClr val="bg1"/>
                </a:solidFill>
                <a:latin typeface="Segoe UI" panose="020B0502040204020203" pitchFamily="34" charset="0"/>
                <a:ea typeface="Sathu" charset="-34"/>
                <a:cs typeface="Segoe UI" panose="020B0502040204020203" pitchFamily="34" charset="0"/>
              </a:rPr>
              <a:t>A Unified Backscatter Hardware</a:t>
            </a:r>
            <a:endParaRPr lang="en-US" altLang="zh-CN" sz="4400" b="1" dirty="0">
              <a:solidFill>
                <a:schemeClr val="bg1"/>
              </a:solidFill>
              <a:latin typeface="Segoe UI" panose="020B0502040204020203" pitchFamily="34" charset="0"/>
              <a:ea typeface="Sathu" charset="-34"/>
              <a:cs typeface="Segoe UI" panose="020B0502040204020203" pitchFamily="34" charset="0"/>
            </a:endParaRPr>
          </a:p>
        </p:txBody>
      </p:sp>
      <p:pic>
        <p:nvPicPr>
          <p:cNvPr id="20" name="图片 19"/>
          <p:cNvPicPr>
            <a:picLocks noChangeAspect="1"/>
          </p:cNvPicPr>
          <p:nvPr/>
        </p:nvPicPr>
        <p:blipFill>
          <a:blip r:embed="rId3"/>
          <a:stretch>
            <a:fillRect/>
          </a:stretch>
        </p:blipFill>
        <p:spPr>
          <a:xfrm>
            <a:off x="825747" y="2339520"/>
            <a:ext cx="4173725" cy="1854989"/>
          </a:xfrm>
          <a:prstGeom prst="rect">
            <a:avLst/>
          </a:prstGeom>
        </p:spPr>
      </p:pic>
      <p:pic>
        <p:nvPicPr>
          <p:cNvPr id="21" name="图片 20"/>
          <p:cNvPicPr>
            <a:picLocks noChangeAspect="1"/>
          </p:cNvPicPr>
          <p:nvPr/>
        </p:nvPicPr>
        <p:blipFill>
          <a:blip r:embed="rId4"/>
          <a:stretch>
            <a:fillRect/>
          </a:stretch>
        </p:blipFill>
        <p:spPr>
          <a:xfrm>
            <a:off x="4945496" y="1096677"/>
            <a:ext cx="4833637" cy="1332731"/>
          </a:xfrm>
          <a:prstGeom prst="rect">
            <a:avLst/>
          </a:prstGeom>
        </p:spPr>
      </p:pic>
      <p:pic>
        <p:nvPicPr>
          <p:cNvPr id="22" name="图片 21"/>
          <p:cNvPicPr>
            <a:picLocks noChangeAspect="1"/>
          </p:cNvPicPr>
          <p:nvPr/>
        </p:nvPicPr>
        <p:blipFill>
          <a:blip r:embed="rId5"/>
          <a:stretch>
            <a:fillRect/>
          </a:stretch>
        </p:blipFill>
        <p:spPr>
          <a:xfrm>
            <a:off x="4945496" y="2073524"/>
            <a:ext cx="4833635" cy="1193490"/>
          </a:xfrm>
          <a:prstGeom prst="rect">
            <a:avLst/>
          </a:prstGeom>
        </p:spPr>
      </p:pic>
      <p:pic>
        <p:nvPicPr>
          <p:cNvPr id="23" name="图片 22"/>
          <p:cNvPicPr>
            <a:picLocks noChangeAspect="1"/>
          </p:cNvPicPr>
          <p:nvPr/>
        </p:nvPicPr>
        <p:blipFill>
          <a:blip r:embed="rId6"/>
          <a:stretch>
            <a:fillRect/>
          </a:stretch>
        </p:blipFill>
        <p:spPr>
          <a:xfrm>
            <a:off x="4945496" y="3546008"/>
            <a:ext cx="5132010" cy="974684"/>
          </a:xfrm>
          <a:prstGeom prst="rect">
            <a:avLst/>
          </a:prstGeom>
        </p:spPr>
      </p:pic>
      <p:pic>
        <p:nvPicPr>
          <p:cNvPr id="24" name="图片 23"/>
          <p:cNvPicPr>
            <a:picLocks noChangeAspect="1"/>
          </p:cNvPicPr>
          <p:nvPr/>
        </p:nvPicPr>
        <p:blipFill>
          <a:blip r:embed="rId7"/>
          <a:stretch>
            <a:fillRect/>
          </a:stretch>
        </p:blipFill>
        <p:spPr>
          <a:xfrm>
            <a:off x="4945496" y="4366263"/>
            <a:ext cx="4793851" cy="1432188"/>
          </a:xfrm>
          <a:prstGeom prst="rect">
            <a:avLst/>
          </a:prstGeom>
        </p:spPr>
      </p:pic>
      <p:grpSp>
        <p:nvGrpSpPr>
          <p:cNvPr id="2" name="组 1"/>
          <p:cNvGrpSpPr/>
          <p:nvPr/>
        </p:nvGrpSpPr>
        <p:grpSpPr>
          <a:xfrm>
            <a:off x="154805" y="5875240"/>
            <a:ext cx="11100366" cy="565670"/>
            <a:chOff x="154805" y="5875240"/>
            <a:chExt cx="11100366" cy="565670"/>
          </a:xfrm>
        </p:grpSpPr>
        <p:pic>
          <p:nvPicPr>
            <p:cNvPr id="71" name="图片 70"/>
            <p:cNvPicPr>
              <a:picLocks noChangeAspect="1"/>
            </p:cNvPicPr>
            <p:nvPr/>
          </p:nvPicPr>
          <p:blipFill rotWithShape="1">
            <a:blip r:embed="rId8"/>
            <a:srcRect l="6627" t="21978" r="70154" b="22423"/>
            <a:stretch/>
          </p:blipFill>
          <p:spPr>
            <a:xfrm>
              <a:off x="154805" y="5881244"/>
              <a:ext cx="542539" cy="547609"/>
            </a:xfrm>
            <a:prstGeom prst="rect">
              <a:avLst/>
            </a:prstGeom>
          </p:spPr>
        </p:pic>
        <p:sp>
          <p:nvSpPr>
            <p:cNvPr id="25" name="矩形 24"/>
            <p:cNvSpPr/>
            <p:nvPr/>
          </p:nvSpPr>
          <p:spPr>
            <a:xfrm>
              <a:off x="733893" y="5917690"/>
              <a:ext cx="2952080" cy="523220"/>
            </a:xfrm>
            <a:prstGeom prst="rect">
              <a:avLst/>
            </a:prstGeom>
            <a:solidFill>
              <a:srgbClr val="B34524"/>
            </a:solidFill>
          </p:spPr>
          <p:txBody>
            <a:bodyPr wrap="square">
              <a:spAutoFit/>
            </a:bodyPr>
            <a:lstStyle/>
            <a:p>
              <a:pPr algn="ctr"/>
              <a:r>
                <a:rPr lang="en-US" altLang="zh-CN" sz="2800" b="1" dirty="0">
                  <a:solidFill>
                    <a:schemeClr val="bg1"/>
                  </a:solidFill>
                  <a:latin typeface="Times New Roman" charset="0"/>
                  <a:ea typeface="Times New Roman" charset="0"/>
                  <a:cs typeface="Times New Roman" charset="0"/>
                </a:rPr>
                <a:t>P</a:t>
              </a:r>
              <a:r>
                <a:rPr lang="en-US" altLang="zh-CN" sz="2800" b="1" dirty="0" smtClean="0">
                  <a:solidFill>
                    <a:schemeClr val="bg1"/>
                  </a:solidFill>
                  <a:latin typeface="Times New Roman" charset="0"/>
                  <a:ea typeface="Times New Roman" charset="0"/>
                  <a:cs typeface="Times New Roman" charset="0"/>
                </a:rPr>
                <a:t>rogrammable</a:t>
              </a:r>
            </a:p>
          </p:txBody>
        </p:sp>
        <p:sp>
          <p:nvSpPr>
            <p:cNvPr id="26" name="矩形 25"/>
            <p:cNvSpPr/>
            <p:nvPr/>
          </p:nvSpPr>
          <p:spPr>
            <a:xfrm>
              <a:off x="4518492" y="5905633"/>
              <a:ext cx="2952080" cy="523220"/>
            </a:xfrm>
            <a:prstGeom prst="rect">
              <a:avLst/>
            </a:prstGeom>
            <a:solidFill>
              <a:srgbClr val="22496F"/>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Feasible</a:t>
              </a:r>
            </a:p>
          </p:txBody>
        </p:sp>
        <p:sp>
          <p:nvSpPr>
            <p:cNvPr id="27" name="矩形 26"/>
            <p:cNvSpPr/>
            <p:nvPr/>
          </p:nvSpPr>
          <p:spPr>
            <a:xfrm>
              <a:off x="8303091" y="5905633"/>
              <a:ext cx="2952080" cy="523220"/>
            </a:xfrm>
            <a:prstGeom prst="rect">
              <a:avLst/>
            </a:prstGeom>
            <a:solidFill>
              <a:srgbClr val="65297E"/>
            </a:solidFill>
          </p:spPr>
          <p:txBody>
            <a:bodyPr wrap="square">
              <a:spAutoFit/>
            </a:bodyPr>
            <a:lstStyle/>
            <a:p>
              <a:pPr algn="ctr"/>
              <a:r>
                <a:rPr lang="en-US" altLang="zh-CN" sz="2800" b="1" dirty="0" smtClean="0">
                  <a:solidFill>
                    <a:schemeClr val="bg1"/>
                  </a:solidFill>
                  <a:latin typeface="Times New Roman" charset="0"/>
                  <a:ea typeface="Times New Roman" charset="0"/>
                  <a:cs typeface="Times New Roman" charset="0"/>
                </a:rPr>
                <a:t>Adaptable</a:t>
              </a:r>
            </a:p>
          </p:txBody>
        </p:sp>
        <p:pic>
          <p:nvPicPr>
            <p:cNvPr id="35" name="图片 34"/>
            <p:cNvPicPr>
              <a:picLocks noChangeAspect="1"/>
            </p:cNvPicPr>
            <p:nvPr/>
          </p:nvPicPr>
          <p:blipFill rotWithShape="1">
            <a:blip r:embed="rId8"/>
            <a:srcRect l="6627" t="21978" r="70154" b="22423"/>
            <a:stretch/>
          </p:blipFill>
          <p:spPr>
            <a:xfrm>
              <a:off x="3957678" y="5881244"/>
              <a:ext cx="542539" cy="547609"/>
            </a:xfrm>
            <a:prstGeom prst="rect">
              <a:avLst/>
            </a:prstGeom>
          </p:spPr>
        </p:pic>
        <p:pic>
          <p:nvPicPr>
            <p:cNvPr id="36" name="图片 35"/>
            <p:cNvPicPr>
              <a:picLocks noChangeAspect="1"/>
            </p:cNvPicPr>
            <p:nvPr/>
          </p:nvPicPr>
          <p:blipFill rotWithShape="1">
            <a:blip r:embed="rId8"/>
            <a:srcRect l="6627" t="21978" r="70154" b="22423"/>
            <a:stretch/>
          </p:blipFill>
          <p:spPr>
            <a:xfrm>
              <a:off x="7720340" y="5875240"/>
              <a:ext cx="542539" cy="547609"/>
            </a:xfrm>
            <a:prstGeom prst="rect">
              <a:avLst/>
            </a:prstGeom>
          </p:spPr>
        </p:pic>
      </p:grpSp>
      <p:sp>
        <p:nvSpPr>
          <p:cNvPr id="29" name="矩形 2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幻灯片编号占位符 1"/>
          <p:cNvSpPr>
            <a:spLocks noGrp="1"/>
          </p:cNvSpPr>
          <p:nvPr>
            <p:ph type="sldNum" sz="quarter" idx="12"/>
          </p:nvPr>
        </p:nvSpPr>
        <p:spPr>
          <a:xfrm>
            <a:off x="8628469" y="6236111"/>
            <a:ext cx="2743200" cy="365125"/>
          </a:xfrm>
        </p:spPr>
        <p:txBody>
          <a:bodyPr/>
          <a:lstStyle/>
          <a:p>
            <a:r>
              <a:rPr kumimoji="1" lang="en-US" altLang="zh-CN" dirty="0"/>
              <a:t>8</a:t>
            </a:r>
            <a:endParaRPr kumimoji="1" lang="zh-CN" altLang="en-US" dirty="0"/>
          </a:p>
        </p:txBody>
      </p:sp>
    </p:spTree>
    <p:extLst>
      <p:ext uri="{BB962C8B-B14F-4D97-AF65-F5344CB8AC3E}">
        <p14:creationId xmlns:p14="http://schemas.microsoft.com/office/powerpoint/2010/main" val="205394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47407349" y="1742530"/>
            <a:ext cx="1605959" cy="13378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41" name="矩形 40">
            <a:extLst>
              <a:ext uri="{FF2B5EF4-FFF2-40B4-BE49-F238E27FC236}">
                <a16:creationId xmlns="" xmlns:a16="http://schemas.microsoft.com/office/drawing/2014/main" id="{5720D6D0-346E-4DEB-8C24-71CC6B7DCA9A}"/>
              </a:ext>
            </a:extLst>
          </p:cNvPr>
          <p:cNvSpPr/>
          <p:nvPr/>
        </p:nvSpPr>
        <p:spPr>
          <a:xfrm>
            <a:off x="0" y="1887881"/>
            <a:ext cx="12192000" cy="1967696"/>
          </a:xfrm>
          <a:prstGeom prst="rect">
            <a:avLst/>
          </a:prstGeom>
          <a:solidFill>
            <a:srgbClr val="652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2" name="标题 1">
            <a:extLst>
              <a:ext uri="{FF2B5EF4-FFF2-40B4-BE49-F238E27FC236}">
                <a16:creationId xmlns="" xmlns:a16="http://schemas.microsoft.com/office/drawing/2014/main" id="{69DEA7D4-159D-4562-A954-208D06539CDA}"/>
              </a:ext>
            </a:extLst>
          </p:cNvPr>
          <p:cNvSpPr txBox="1">
            <a:spLocks/>
          </p:cNvSpPr>
          <p:nvPr/>
        </p:nvSpPr>
        <p:spPr>
          <a:xfrm>
            <a:off x="0" y="2027883"/>
            <a:ext cx="12192000" cy="168769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altLang="zh-CN" sz="4000" b="1" spc="100" dirty="0">
              <a:solidFill>
                <a:prstClr val="white"/>
              </a:solidFill>
              <a:latin typeface="Times New Roman" charset="0"/>
              <a:ea typeface="Times New Roman" charset="0"/>
              <a:cs typeface="Times New Roman" charset="0"/>
            </a:endParaRPr>
          </a:p>
        </p:txBody>
      </p:sp>
      <p:sp>
        <p:nvSpPr>
          <p:cNvPr id="7" name="标题 1">
            <a:extLst>
              <a:ext uri="{FF2B5EF4-FFF2-40B4-BE49-F238E27FC236}">
                <a16:creationId xmlns="" xmlns:a16="http://schemas.microsoft.com/office/drawing/2014/main" id="{69DEA7D4-159D-4562-A954-208D06539CDA}"/>
              </a:ext>
            </a:extLst>
          </p:cNvPr>
          <p:cNvSpPr txBox="1">
            <a:spLocks/>
          </p:cNvSpPr>
          <p:nvPr/>
        </p:nvSpPr>
        <p:spPr>
          <a:xfrm>
            <a:off x="-332874" y="2193036"/>
            <a:ext cx="12857747" cy="135738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5400" b="1" dirty="0">
                <a:solidFill>
                  <a:schemeClr val="bg1"/>
                </a:solidFill>
                <a:latin typeface="Segoe UI" panose="020B0502040204020203" pitchFamily="34" charset="0"/>
                <a:ea typeface="Sathu" charset="-34"/>
                <a:cs typeface="Segoe UI" panose="020B0502040204020203" pitchFamily="34" charset="0"/>
              </a:rPr>
              <a:t>Design</a:t>
            </a:r>
          </a:p>
        </p:txBody>
      </p:sp>
      <p:sp>
        <p:nvSpPr>
          <p:cNvPr id="9" name="矩形 8"/>
          <p:cNvSpPr/>
          <p:nvPr/>
        </p:nvSpPr>
        <p:spPr>
          <a:xfrm>
            <a:off x="10647948" y="69691"/>
            <a:ext cx="1208857" cy="8698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幻灯片编号占位符 1"/>
          <p:cNvSpPr>
            <a:spLocks noGrp="1"/>
          </p:cNvSpPr>
          <p:nvPr>
            <p:ph type="sldNum" sz="quarter" idx="12"/>
          </p:nvPr>
        </p:nvSpPr>
        <p:spPr>
          <a:xfrm>
            <a:off x="8628469" y="6236111"/>
            <a:ext cx="2743200" cy="365125"/>
          </a:xfrm>
        </p:spPr>
        <p:txBody>
          <a:bodyPr/>
          <a:lstStyle/>
          <a:p>
            <a:r>
              <a:rPr kumimoji="1" lang="en-US" altLang="zh-CN" dirty="0" smtClean="0"/>
              <a:t>9</a:t>
            </a:r>
            <a:endParaRPr kumimoji="1" lang="zh-CN" altLang="en-US" dirty="0"/>
          </a:p>
        </p:txBody>
      </p:sp>
    </p:spTree>
    <p:extLst>
      <p:ext uri="{BB962C8B-B14F-4D97-AF65-F5344CB8AC3E}">
        <p14:creationId xmlns:p14="http://schemas.microsoft.com/office/powerpoint/2010/main" val="2683157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4158</TotalTime>
  <Words>3920</Words>
  <Application>Microsoft Macintosh PowerPoint</Application>
  <PresentationFormat>宽屏</PresentationFormat>
  <Paragraphs>602</Paragraphs>
  <Slides>34</Slides>
  <Notes>34</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34</vt:i4>
      </vt:variant>
    </vt:vector>
  </HeadingPairs>
  <TitlesOfParts>
    <vt:vector size="49" baseType="lpstr">
      <vt:lpstr>Arial</vt:lpstr>
      <vt:lpstr>Calibri</vt:lpstr>
      <vt:lpstr>Cambria Math</vt:lpstr>
      <vt:lpstr>DengXian</vt:lpstr>
      <vt:lpstr>DengXian Light</vt:lpstr>
      <vt:lpstr>Helvetica</vt:lpstr>
      <vt:lpstr>LiHei Pro Medium</vt:lpstr>
      <vt:lpstr>Malgun Gothic</vt:lpstr>
      <vt:lpstr>Sathu</vt:lpstr>
      <vt:lpstr>Segoe UI</vt:lpstr>
      <vt:lpstr>Times New Roman</vt:lpstr>
      <vt:lpstr>Wingdings</vt:lpstr>
      <vt:lpstr>微软雅黑</vt:lpstr>
      <vt:lpstr>Office 主题</vt:lpstr>
      <vt:lpstr>1_Office 主题</vt:lpstr>
      <vt:lpstr>RF-Transformer:  A Unified Backscatter Radio Hardware Abstraction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swugxz@163.com</dc:creator>
  <cp:lastModifiedBy>swugxz@163.com</cp:lastModifiedBy>
  <cp:revision>250</cp:revision>
  <dcterms:created xsi:type="dcterms:W3CDTF">2022-09-01T09:28:10Z</dcterms:created>
  <dcterms:modified xsi:type="dcterms:W3CDTF">2022-11-30T05:36:34Z</dcterms:modified>
</cp:coreProperties>
</file>