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2" r:id="rId2"/>
  </p:sldMasterIdLst>
  <p:notesMasterIdLst>
    <p:notesMasterId r:id="rId31"/>
  </p:notesMasterIdLst>
  <p:sldIdLst>
    <p:sldId id="259" r:id="rId3"/>
    <p:sldId id="272" r:id="rId4"/>
    <p:sldId id="270" r:id="rId5"/>
    <p:sldId id="275" r:id="rId6"/>
    <p:sldId id="273" r:id="rId7"/>
    <p:sldId id="276" r:id="rId8"/>
    <p:sldId id="277" r:id="rId9"/>
    <p:sldId id="278" r:id="rId10"/>
    <p:sldId id="279" r:id="rId11"/>
    <p:sldId id="280" r:id="rId12"/>
    <p:sldId id="299" r:id="rId13"/>
    <p:sldId id="265" r:id="rId14"/>
    <p:sldId id="281" r:id="rId15"/>
    <p:sldId id="282" r:id="rId16"/>
    <p:sldId id="266" r:id="rId17"/>
    <p:sldId id="284" r:id="rId18"/>
    <p:sldId id="285" r:id="rId19"/>
    <p:sldId id="268" r:id="rId20"/>
    <p:sldId id="286" r:id="rId21"/>
    <p:sldId id="292" r:id="rId22"/>
    <p:sldId id="287" r:id="rId23"/>
    <p:sldId id="288" r:id="rId24"/>
    <p:sldId id="289" r:id="rId25"/>
    <p:sldId id="290" r:id="rId26"/>
    <p:sldId id="291" r:id="rId27"/>
    <p:sldId id="296" r:id="rId28"/>
    <p:sldId id="297" r:id="rId29"/>
    <p:sldId id="298"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94" autoAdjust="0"/>
    <p:restoredTop sz="50000" autoAdjust="0"/>
  </p:normalViewPr>
  <p:slideViewPr>
    <p:cSldViewPr snapToGrid="0">
      <p:cViewPr>
        <p:scale>
          <a:sx n="63" d="100"/>
          <a:sy n="63" d="100"/>
        </p:scale>
        <p:origin x="472" y="144"/>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wmf"/><Relationship Id="rId2"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 Id="rId3"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1" Type="http://schemas.openxmlformats.org/officeDocument/2006/relationships/image" Target="../media/image47.wmf"/><Relationship Id="rId2"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1EC1F-B15D-439E-ACDA-9552393CDF06}" type="datetimeFigureOut">
              <a:rPr lang="zh-CN" altLang="en-US" smtClean="0"/>
              <a:t>17/8/13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8B82A-527F-47ED-AF83-65CCE1B01765}" type="slidenum">
              <a:rPr lang="zh-CN" altLang="en-US" smtClean="0"/>
              <a:t>‹#›</a:t>
            </a:fld>
            <a:endParaRPr lang="zh-CN" altLang="en-US"/>
          </a:p>
        </p:txBody>
      </p:sp>
    </p:spTree>
    <p:extLst>
      <p:ext uri="{BB962C8B-B14F-4D97-AF65-F5344CB8AC3E}">
        <p14:creationId xmlns:p14="http://schemas.microsoft.com/office/powerpoint/2010/main" val="311997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Good morning everyone, I’m </a:t>
            </a:r>
            <a:r>
              <a:rPr lang="en-US" altLang="zh-CN" dirty="0" err="1" smtClean="0"/>
              <a:t>Xiuzhen</a:t>
            </a:r>
            <a:r>
              <a:rPr lang="en-US" altLang="zh-CN" dirty="0" smtClean="0"/>
              <a:t> </a:t>
            </a:r>
            <a:r>
              <a:rPr lang="en-US" altLang="zh-CN" dirty="0" err="1" smtClean="0"/>
              <a:t>Guo</a:t>
            </a:r>
            <a:endParaRPr lang="zh-CN" altLang="en-US" dirty="0" smtClean="0"/>
          </a:p>
          <a:p>
            <a:r>
              <a:rPr lang="zh-CN" altLang="en-US" baseline="0" dirty="0" smtClean="0"/>
              <a:t> </a:t>
            </a:r>
            <a:endParaRPr lang="en-US" altLang="zh-CN" baseline="0" dirty="0" smtClean="0"/>
          </a:p>
          <a:p>
            <a:r>
              <a:rPr lang="en-US" altLang="zh-CN" baseline="0" dirty="0" smtClean="0"/>
              <a:t>Today, I’m going to share with you our recent work titled “</a:t>
            </a:r>
            <a:r>
              <a:rPr lang="en-US" altLang="zh-CN" baseline="0" dirty="0" err="1" smtClean="0"/>
              <a:t>wizig</a:t>
            </a:r>
            <a:r>
              <a:rPr lang="en-US" altLang="zh-CN" baseline="0" dirty="0" smtClean="0"/>
              <a:t>: Cross-technology energy communication over a noisy channel”</a:t>
            </a:r>
          </a:p>
          <a:p>
            <a:endParaRPr lang="en-US" altLang="zh-CN" baseline="0" dirty="0" smtClean="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E9120D-B8AF-460B-B245-CA692C2F28D7}"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p14="http://schemas.microsoft.com/office/powerpoint/2010/main" val="148179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can find that the BER will increase with the decreasing of SNR and it will increase when the</a:t>
            </a:r>
          </a:p>
          <a:p>
            <a:r>
              <a:rPr lang="en-US" altLang="zh-CN" sz="1200" b="0" i="0" u="none" strike="noStrike" kern="1200" baseline="0" dirty="0" smtClean="0">
                <a:solidFill>
                  <a:schemeClr val="tx1"/>
                </a:solidFill>
                <a:latin typeface="+mn-lt"/>
                <a:ea typeface="+mn-ea"/>
                <a:cs typeface="+mn-cs"/>
              </a:rPr>
              <a:t>number of used energy levels increases.</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 BER will be much higher when using more energy levels. The SER will decrease with the increasing length of receiving window.</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this case, we can adjust the length of receiving window to reduce error rate.</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10</a:t>
            </a:fld>
            <a:endParaRPr lang="zh-CN" altLang="en-US"/>
          </a:p>
        </p:txBody>
      </p:sp>
    </p:spTree>
    <p:extLst>
      <p:ext uri="{BB962C8B-B14F-4D97-AF65-F5344CB8AC3E}">
        <p14:creationId xmlns:p14="http://schemas.microsoft.com/office/powerpoint/2010/main" val="279504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Based on the theoretical </a:t>
            </a:r>
            <a:r>
              <a:rPr lang="el-GR" altLang="zh-CN" sz="1200" b="0" i="0" kern="1200" dirty="0" smtClean="0">
                <a:solidFill>
                  <a:schemeClr val="tx1"/>
                </a:solidFill>
                <a:effectLst/>
                <a:latin typeface="+mn-lt"/>
                <a:ea typeface="+mn-ea"/>
                <a:cs typeface="+mn-cs"/>
              </a:rPr>
              <a:t>[,θ</a:t>
            </a:r>
            <a:r>
              <a:rPr lang="en-US" altLang="zh-CN" sz="1200" b="0" i="0" kern="1200" dirty="0" err="1" smtClean="0">
                <a:solidFill>
                  <a:schemeClr val="tx1"/>
                </a:solidFill>
                <a:effectLst/>
                <a:latin typeface="+mn-lt"/>
                <a:ea typeface="+mn-ea"/>
                <a:cs typeface="+mn-cs"/>
              </a:rPr>
              <a:t>iə'rɛtɪkəl</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model, an online rate adaption algorithm is proposed to conquer the intrinsic channel Dynamics. It can adjust the number of energy levels and receiving window length adaptively according to current channel conditions.</a:t>
            </a:r>
          </a:p>
          <a:p>
            <a:endParaRPr lang="en-US" altLang="zh-CN" dirty="0" smtClean="0"/>
          </a:p>
          <a:p>
            <a:r>
              <a:rPr lang="en-US" altLang="zh-CN" sz="1200" b="0" i="0" u="none" strike="noStrike" kern="1200" baseline="0" dirty="0" smtClean="0">
                <a:solidFill>
                  <a:schemeClr val="tx1"/>
                </a:solidFill>
                <a:latin typeface="+mn-lt"/>
                <a:ea typeface="+mn-ea"/>
                <a:cs typeface="+mn-cs"/>
              </a:rPr>
              <a:t>The throughput object is Th. </a:t>
            </a:r>
            <a:r>
              <a:rPr lang="en-US" altLang="zh-CN" sz="1200" b="0" i="1" u="none" strike="noStrike" kern="1200" baseline="0" dirty="0" smtClean="0">
                <a:solidFill>
                  <a:schemeClr val="tx1"/>
                </a:solidFill>
                <a:latin typeface="+mn-lt"/>
                <a:ea typeface="+mn-ea"/>
                <a:cs typeface="+mn-cs"/>
              </a:rPr>
              <a:t>M </a:t>
            </a:r>
            <a:r>
              <a:rPr lang="en-US" altLang="zh-CN" sz="1200" b="0" i="0" u="none" strike="noStrike" kern="1200" baseline="0" dirty="0" smtClean="0">
                <a:solidFill>
                  <a:schemeClr val="tx1"/>
                </a:solidFill>
                <a:latin typeface="+mn-lt"/>
                <a:ea typeface="+mn-ea"/>
                <a:cs typeface="+mn-cs"/>
              </a:rPr>
              <a:t>is the number of energy levels, </a:t>
            </a:r>
            <a:r>
              <a:rPr lang="en-US" altLang="zh-CN" sz="1200" b="0" i="1" u="none" strike="noStrike" kern="1200" baseline="0" dirty="0" smtClean="0">
                <a:solidFill>
                  <a:schemeClr val="tx1"/>
                </a:solidFill>
                <a:latin typeface="+mn-lt"/>
                <a:ea typeface="+mn-ea"/>
                <a:cs typeface="+mn-cs"/>
              </a:rPr>
              <a:t>K </a:t>
            </a:r>
            <a:r>
              <a:rPr lang="en-US" altLang="zh-CN" sz="1200" b="0" i="0" u="none" strike="noStrike" kern="1200" baseline="0" dirty="0" smtClean="0">
                <a:solidFill>
                  <a:schemeClr val="tx1"/>
                </a:solidFill>
                <a:latin typeface="+mn-lt"/>
                <a:ea typeface="+mn-ea"/>
                <a:cs typeface="+mn-cs"/>
              </a:rPr>
              <a:t>is the length of receiving window. </a:t>
            </a:r>
            <a:r>
              <a:rPr lang="en-US" altLang="zh-CN" sz="1200" b="0" i="1" u="none" strike="noStrike" kern="1200" baseline="0" dirty="0" err="1" smtClean="0">
                <a:solidFill>
                  <a:schemeClr val="tx1"/>
                </a:solidFill>
                <a:latin typeface="+mn-lt"/>
                <a:ea typeface="+mn-ea"/>
                <a:cs typeface="+mn-cs"/>
              </a:rPr>
              <a:t>Pe</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 the SER and log2</a:t>
            </a:r>
            <a:r>
              <a:rPr lang="en-US" altLang="zh-CN" sz="1200" b="0" i="1" u="none" strike="noStrike" kern="1200" baseline="0" dirty="0" smtClean="0">
                <a:solidFill>
                  <a:schemeClr val="tx1"/>
                </a:solidFill>
                <a:latin typeface="+mn-lt"/>
                <a:ea typeface="+mn-ea"/>
                <a:cs typeface="+mn-cs"/>
              </a:rPr>
              <a:t>M </a:t>
            </a:r>
            <a:r>
              <a:rPr lang="en-US" altLang="zh-CN" sz="1200" b="0" i="0" u="none" strike="noStrike" kern="1200" baseline="0" dirty="0" smtClean="0">
                <a:solidFill>
                  <a:schemeClr val="tx1"/>
                </a:solidFill>
                <a:latin typeface="+mn-lt"/>
                <a:ea typeface="+mn-ea"/>
                <a:cs typeface="+mn-cs"/>
              </a:rPr>
              <a:t>represents the number of data bits that can be decoded within each receiving window.</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If the new SNR is higher than </a:t>
            </a:r>
            <a:r>
              <a:rPr lang="en-US" altLang="zh-CN" sz="1200" b="0" i="1" u="none" strike="noStrike" kern="1200" baseline="0" dirty="0" smtClean="0">
                <a:solidFill>
                  <a:schemeClr val="tx1"/>
                </a:solidFill>
                <a:latin typeface="+mn-lt"/>
                <a:ea typeface="+mn-ea"/>
                <a:cs typeface="+mn-cs"/>
              </a:rPr>
              <a:t>the </a:t>
            </a:r>
            <a:r>
              <a:rPr lang="en-US" altLang="zh-CN" sz="1200" b="0" i="0" u="none" strike="noStrike" kern="1200" baseline="0" dirty="0" smtClean="0">
                <a:solidFill>
                  <a:schemeClr val="tx1"/>
                </a:solidFill>
                <a:latin typeface="+mn-lt"/>
                <a:ea typeface="+mn-ea"/>
                <a:cs typeface="+mn-cs"/>
              </a:rPr>
              <a:t>original, it means communication channel is getting better and there are three possible strategies to improve the throughput. First, we keep the window length unchanged and only increase the number of energy levels.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Second, we keep the number of energy level unchanged and only decrease the window length</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Third, we both increase the number of energy level and decrease the window length at the same time.</a:t>
            </a:r>
          </a:p>
          <a:p>
            <a:endParaRPr lang="en-US" altLang="zh-CN" dirty="0" smtClean="0"/>
          </a:p>
          <a:p>
            <a:r>
              <a:rPr lang="en-US" altLang="zh-CN" sz="1200" b="0" i="0" u="none" strike="noStrike" kern="1200" baseline="0" dirty="0" smtClean="0">
                <a:solidFill>
                  <a:schemeClr val="tx1"/>
                </a:solidFill>
                <a:latin typeface="+mn-lt"/>
                <a:ea typeface="+mn-ea"/>
                <a:cs typeface="+mn-cs"/>
              </a:rPr>
              <a:t>Three different strategies can obtain three different throughput, then we can select the appropriate parameters of the number of energy level and window length to maximize the throughput.</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11</a:t>
            </a:fld>
            <a:endParaRPr lang="zh-CN" altLang="en-US"/>
          </a:p>
        </p:txBody>
      </p:sp>
    </p:spTree>
    <p:extLst>
      <p:ext uri="{BB962C8B-B14F-4D97-AF65-F5344CB8AC3E}">
        <p14:creationId xmlns:p14="http://schemas.microsoft.com/office/powerpoint/2010/main" val="267877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implement a prototype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protə'taɪp</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of WiZig.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one USRP acts as WiFi sender, another USRP generates Gaussian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gaʊsiən</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noise and </a:t>
            </a:r>
            <a:r>
              <a:rPr lang="en-US" altLang="zh-CN" sz="1200" b="0" i="0" u="none" strike="noStrike" kern="1200" baseline="0" dirty="0" err="1" smtClean="0">
                <a:solidFill>
                  <a:schemeClr val="tx1"/>
                </a:solidFill>
                <a:latin typeface="+mn-lt"/>
                <a:ea typeface="+mn-ea"/>
                <a:cs typeface="+mn-cs"/>
              </a:rPr>
              <a:t>TelosB</a:t>
            </a:r>
            <a:r>
              <a:rPr lang="en-US" altLang="zh-CN" sz="1200" b="0" i="0" u="none" strike="noStrike" kern="1200" baseline="0" dirty="0" smtClean="0">
                <a:solidFill>
                  <a:schemeClr val="tx1"/>
                </a:solidFill>
                <a:latin typeface="+mn-lt"/>
                <a:ea typeface="+mn-ea"/>
                <a:cs typeface="+mn-cs"/>
              </a:rPr>
              <a:t> mote is used as ZigBee device.</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12</a:t>
            </a:fld>
            <a:endParaRPr lang="zh-CN" altLang="en-US"/>
          </a:p>
        </p:txBody>
      </p:sp>
    </p:spTree>
    <p:extLst>
      <p:ext uri="{BB962C8B-B14F-4D97-AF65-F5344CB8AC3E}">
        <p14:creationId xmlns:p14="http://schemas.microsoft.com/office/powerpoint/2010/main" val="143752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First, we study the performance of WiZig under varies noise intensities. We increase the channel noise.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observe the variation of throughput and SER use the original setting with fixed parameters and online rate adaptation .</a:t>
            </a:r>
          </a:p>
          <a:p>
            <a:endParaRPr lang="en-US" altLang="zh-CN" sz="1200" b="0" i="0" u="none" strike="noStrike" kern="1200" baseline="0" dirty="0" smtClean="0">
              <a:solidFill>
                <a:schemeClr val="tx1"/>
              </a:solidFill>
              <a:latin typeface="+mn-lt"/>
              <a:ea typeface="+mn-ea"/>
              <a:cs typeface="+mn-cs"/>
            </a:endParaRPr>
          </a:p>
          <a:p>
            <a:r>
              <a:rPr lang="en-US" altLang="zh-CN" dirty="0" smtClean="0"/>
              <a:t>We can</a:t>
            </a:r>
            <a:r>
              <a:rPr lang="en-US" altLang="zh-CN" baseline="0" dirty="0" smtClean="0"/>
              <a:t> find that </a:t>
            </a:r>
            <a:r>
              <a:rPr lang="en-US" altLang="zh-CN" dirty="0" smtClean="0"/>
              <a:t>WiZig can achieve higher throughput with lower SER.</a:t>
            </a:r>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13</a:t>
            </a:fld>
            <a:endParaRPr lang="zh-CN" altLang="en-US"/>
          </a:p>
        </p:txBody>
      </p:sp>
    </p:spTree>
    <p:extLst>
      <p:ext uri="{BB962C8B-B14F-4D97-AF65-F5344CB8AC3E}">
        <p14:creationId xmlns:p14="http://schemas.microsoft.com/office/powerpoint/2010/main" val="1510661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Due to our accurate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ækjərət</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channel models, our rate adaptation algorithm can always find the optimal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ɑptəml</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parameters of energy level and receiving window length (M, K) when channel</a:t>
            </a:r>
          </a:p>
          <a:p>
            <a:r>
              <a:rPr lang="en-US" altLang="zh-CN" sz="1200" b="0" i="0" u="none" strike="noStrike" kern="1200" baseline="0" dirty="0" smtClean="0">
                <a:solidFill>
                  <a:schemeClr val="tx1"/>
                </a:solidFill>
                <a:latin typeface="+mn-lt"/>
                <a:ea typeface="+mn-ea"/>
                <a:cs typeface="+mn-cs"/>
              </a:rPr>
              <a:t>is noisy.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example, When noise is 3dB, we can choose the energy level as 8 and window length as 1.1T to make the throughput maximization </a:t>
            </a:r>
            <a:r>
              <a:rPr lang="en-US" altLang="zh-CN" sz="1200" b="0" i="0" kern="1200" dirty="0" smtClean="0">
                <a:solidFill>
                  <a:schemeClr val="tx1"/>
                </a:solidFill>
                <a:effectLst/>
                <a:latin typeface="+mn-lt"/>
                <a:ea typeface="+mn-ea"/>
                <a:cs typeface="+mn-cs"/>
              </a:rPr>
              <a:t>[ˌ</a:t>
            </a:r>
            <a:r>
              <a:rPr lang="en-US" altLang="zh-CN" sz="1200" b="0" i="0" kern="1200" dirty="0" err="1" smtClean="0">
                <a:solidFill>
                  <a:schemeClr val="tx1"/>
                </a:solidFill>
                <a:effectLst/>
                <a:latin typeface="+mn-lt"/>
                <a:ea typeface="+mn-ea"/>
                <a:cs typeface="+mn-cs"/>
              </a:rPr>
              <a:t>mæksɪmaɪ'zeʃn</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and guaranteeing the SER requirements.</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14</a:t>
            </a:fld>
            <a:endParaRPr lang="zh-CN" altLang="en-US"/>
          </a:p>
        </p:txBody>
      </p:sp>
    </p:spTree>
    <p:extLst>
      <p:ext uri="{BB962C8B-B14F-4D97-AF65-F5344CB8AC3E}">
        <p14:creationId xmlns:p14="http://schemas.microsoft.com/office/powerpoint/2010/main" val="17391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Several other factors, for example, the modulation, the length of the sender packets and the sample rate of the receiver can also influence the SER.</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If we use the fixed factors, we can find that SER will increase corresponding to different modulation methods SER will decrease with the increase of packet length </a:t>
            </a:r>
          </a:p>
          <a:p>
            <a:r>
              <a:rPr lang="en-US" altLang="zh-CN" sz="1200" b="0" i="0" u="none" strike="noStrike" kern="1200" baseline="0" dirty="0" smtClean="0">
                <a:solidFill>
                  <a:schemeClr val="tx1"/>
                </a:solidFill>
                <a:latin typeface="+mn-lt"/>
                <a:ea typeface="+mn-ea"/>
                <a:cs typeface="+mn-cs"/>
              </a:rPr>
              <a:t>SER is relatively small and stable when sample interval varies.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It we use online rate adaptation, we can find that the performance of SER is stable and it is lower.</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15</a:t>
            </a:fld>
            <a:endParaRPr lang="zh-CN" altLang="en-US"/>
          </a:p>
        </p:txBody>
      </p:sp>
    </p:spTree>
    <p:extLst>
      <p:ext uri="{BB962C8B-B14F-4D97-AF65-F5344CB8AC3E}">
        <p14:creationId xmlns:p14="http://schemas.microsoft.com/office/powerpoint/2010/main" val="1194815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also compare WiZig with </a:t>
            </a:r>
            <a:r>
              <a:rPr lang="en-US" altLang="zh-CN" sz="1200" b="0" i="0" u="none" strike="noStrike" kern="1200" baseline="0" dirty="0" err="1" smtClean="0">
                <a:solidFill>
                  <a:schemeClr val="tx1"/>
                </a:solidFill>
                <a:latin typeface="+mn-lt"/>
                <a:ea typeface="+mn-ea"/>
                <a:cs typeface="+mn-cs"/>
              </a:rPr>
              <a:t>FreeBee</a:t>
            </a:r>
            <a:r>
              <a:rPr lang="en-US" altLang="zh-CN" sz="1200" b="0" i="0" u="none" strike="noStrike" kern="1200" baseline="0" dirty="0" smtClean="0">
                <a:solidFill>
                  <a:schemeClr val="tx1"/>
                </a:solidFill>
                <a:latin typeface="+mn-lt"/>
                <a:ea typeface="+mn-ea"/>
                <a:cs typeface="+mn-cs"/>
              </a:rPr>
              <a:t>, a state-of-art cross-technology communication scheme.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channel is clean, the performance of both </a:t>
            </a:r>
            <a:r>
              <a:rPr lang="en-US" altLang="zh-CN" sz="1200" b="0" i="0" u="none" strike="noStrike" kern="1200" baseline="0" dirty="0" err="1" smtClean="0">
                <a:solidFill>
                  <a:schemeClr val="tx1"/>
                </a:solidFill>
                <a:latin typeface="+mn-lt"/>
                <a:ea typeface="+mn-ea"/>
                <a:cs typeface="+mn-cs"/>
              </a:rPr>
              <a:t>FreeBee</a:t>
            </a:r>
            <a:r>
              <a:rPr lang="en-US" altLang="zh-CN" sz="1200" b="0" i="0" u="none" strike="noStrike" kern="1200" baseline="0" dirty="0" smtClean="0">
                <a:solidFill>
                  <a:schemeClr val="tx1"/>
                </a:solidFill>
                <a:latin typeface="+mn-lt"/>
                <a:ea typeface="+mn-ea"/>
                <a:cs typeface="+mn-cs"/>
              </a:rPr>
              <a:t> and WiZig are good. However, with the increase of noise, the SER of </a:t>
            </a:r>
            <a:r>
              <a:rPr lang="en-US" altLang="zh-CN" sz="1200" b="0" i="0" u="none" strike="noStrike" kern="1200" baseline="0" dirty="0" err="1" smtClean="0">
                <a:solidFill>
                  <a:schemeClr val="tx1"/>
                </a:solidFill>
                <a:latin typeface="+mn-lt"/>
                <a:ea typeface="+mn-ea"/>
                <a:cs typeface="+mn-cs"/>
              </a:rPr>
              <a:t>FreeBee</a:t>
            </a:r>
            <a:r>
              <a:rPr lang="en-US" altLang="zh-CN" sz="1200" b="0" i="0" u="none" strike="noStrike" kern="1200" baseline="0" dirty="0" smtClean="0">
                <a:solidFill>
                  <a:schemeClr val="tx1"/>
                </a:solidFill>
                <a:latin typeface="+mn-lt"/>
                <a:ea typeface="+mn-ea"/>
                <a:cs typeface="+mn-cs"/>
              </a:rPr>
              <a:t> will increase to be larger than the required threshold. the SER of WiZig will always be lower than 0.01.</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addition, The throughput of WiZig is always higher than </a:t>
            </a:r>
            <a:r>
              <a:rPr lang="en-US" altLang="zh-CN" sz="1200" b="0" i="0" u="none" strike="noStrike" kern="1200" baseline="0" dirty="0" err="1" smtClean="0">
                <a:solidFill>
                  <a:schemeClr val="tx1"/>
                </a:solidFill>
                <a:latin typeface="+mn-lt"/>
                <a:ea typeface="+mn-ea"/>
                <a:cs typeface="+mn-cs"/>
              </a:rPr>
              <a:t>FreeBee</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16</a:t>
            </a:fld>
            <a:endParaRPr lang="zh-CN" altLang="en-US"/>
          </a:p>
        </p:txBody>
      </p:sp>
    </p:spTree>
    <p:extLst>
      <p:ext uri="{BB962C8B-B14F-4D97-AF65-F5344CB8AC3E}">
        <p14:creationId xmlns:p14="http://schemas.microsoft.com/office/powerpoint/2010/main" val="2660338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In conclusion,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present a general framework of CTC, which jointly employs modulation techniques in both the amplitude and temporal dimensions.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Based on this framework, we establish a theoretical model to clearly describe the relationship between BER (Bit Error Rate) and SNR (Signal to Noise Ratio). We also propose an online rate adaptation algorithm to optimize the throughput against dynamic noise.</a:t>
            </a:r>
          </a:p>
          <a:p>
            <a:r>
              <a:rPr lang="en-US" altLang="zh-CN" sz="1200" b="0" i="0" u="none" strike="noStrike" kern="1200" baseline="0" dirty="0" smtClean="0">
                <a:solidFill>
                  <a:schemeClr val="tx1"/>
                </a:solidFill>
                <a:latin typeface="+mn-lt"/>
                <a:ea typeface="+mn-ea"/>
                <a:cs typeface="+mn-cs"/>
              </a:rPr>
              <a:t> </a:t>
            </a:r>
          </a:p>
          <a:p>
            <a:r>
              <a:rPr lang="en-US" altLang="zh-CN" sz="1200" b="0" i="0" u="none" strike="noStrike" kern="1200" baseline="0" dirty="0" smtClean="0">
                <a:solidFill>
                  <a:schemeClr val="tx1"/>
                </a:solidFill>
                <a:latin typeface="+mn-lt"/>
                <a:ea typeface="+mn-ea"/>
                <a:cs typeface="+mn-cs"/>
              </a:rPr>
              <a:t>We evaluate the performance of WiZig using different experimental settings. The results demonstrate that WiZig realizes efficient and reliable CTC under varied channel conditions.</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17</a:t>
            </a:fld>
            <a:endParaRPr lang="zh-CN" altLang="en-US"/>
          </a:p>
        </p:txBody>
      </p:sp>
    </p:spTree>
    <p:extLst>
      <p:ext uri="{BB962C8B-B14F-4D97-AF65-F5344CB8AC3E}">
        <p14:creationId xmlns:p14="http://schemas.microsoft.com/office/powerpoint/2010/main" val="220867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Thank</a:t>
            </a:r>
            <a:r>
              <a:rPr lang="zh-CN" altLang="en-US" dirty="0" smtClean="0"/>
              <a:t> </a:t>
            </a:r>
            <a:r>
              <a:rPr lang="en-US" altLang="zh-CN" dirty="0" smtClean="0"/>
              <a:t>you</a:t>
            </a:r>
            <a:r>
              <a:rPr lang="zh-CN" altLang="en-US" dirty="0" smtClean="0"/>
              <a:t> </a:t>
            </a:r>
            <a:r>
              <a:rPr lang="en-US" altLang="zh-CN" dirty="0" smtClean="0"/>
              <a:t>so</a:t>
            </a:r>
            <a:r>
              <a:rPr lang="zh-CN" altLang="en-US" dirty="0" smtClean="0"/>
              <a:t> </a:t>
            </a:r>
            <a:r>
              <a:rPr lang="en-US" altLang="zh-CN" dirty="0" smtClean="0"/>
              <a:t>much</a:t>
            </a:r>
            <a:r>
              <a:rPr lang="zh-CN" altLang="en-US" dirty="0" smtClean="0"/>
              <a:t> </a:t>
            </a:r>
            <a:r>
              <a:rPr lang="en-US" altLang="zh-CN" dirty="0" smtClean="0"/>
              <a:t>for</a:t>
            </a:r>
            <a:r>
              <a:rPr lang="zh-CN" altLang="en-US" dirty="0" smtClean="0"/>
              <a:t> </a:t>
            </a:r>
            <a:r>
              <a:rPr lang="en-US" altLang="zh-CN" dirty="0" smtClean="0"/>
              <a:t>your</a:t>
            </a:r>
            <a:r>
              <a:rPr lang="zh-CN" altLang="en-US" dirty="0" smtClean="0"/>
              <a:t> </a:t>
            </a:r>
            <a:r>
              <a:rPr lang="en-US" altLang="zh-CN" dirty="0" smtClean="0"/>
              <a:t>attention,</a:t>
            </a:r>
            <a:r>
              <a:rPr lang="zh-CN" altLang="en-US" baseline="0" dirty="0" smtClean="0"/>
              <a:t> </a:t>
            </a:r>
            <a:r>
              <a:rPr lang="en-US" altLang="zh-CN" baseline="0" dirty="0" smtClean="0"/>
              <a:t>I’m</a:t>
            </a:r>
            <a:r>
              <a:rPr lang="zh-CN" altLang="en-US" baseline="0" dirty="0" smtClean="0"/>
              <a:t> </a:t>
            </a:r>
            <a:r>
              <a:rPr lang="en-US" altLang="zh-CN" baseline="0" dirty="0" smtClean="0"/>
              <a:t>happy</a:t>
            </a:r>
            <a:r>
              <a:rPr lang="zh-CN" altLang="en-US" baseline="0" dirty="0" smtClean="0"/>
              <a:t> </a:t>
            </a:r>
            <a:r>
              <a:rPr lang="en-US" altLang="zh-CN" baseline="0" dirty="0" smtClean="0"/>
              <a:t>to</a:t>
            </a:r>
            <a:r>
              <a:rPr lang="zh-CN" altLang="en-US" baseline="0" dirty="0" smtClean="0"/>
              <a:t> </a:t>
            </a:r>
            <a:r>
              <a:rPr lang="en-US" altLang="zh-CN" baseline="0" dirty="0" smtClean="0"/>
              <a:t>take</a:t>
            </a:r>
            <a:r>
              <a:rPr lang="zh-CN" altLang="en-US" baseline="0" dirty="0" smtClean="0"/>
              <a:t> </a:t>
            </a:r>
            <a:r>
              <a:rPr lang="en-US" altLang="zh-CN" baseline="0" dirty="0" smtClean="0"/>
              <a:t>your</a:t>
            </a:r>
            <a:r>
              <a:rPr lang="zh-CN" altLang="en-US" baseline="0" dirty="0" smtClean="0"/>
              <a:t> </a:t>
            </a:r>
            <a:r>
              <a:rPr lang="en-US" altLang="zh-CN" baseline="0" dirty="0" smtClean="0"/>
              <a:t>question.</a:t>
            </a:r>
            <a:endParaRPr lang="zh-CN" altLang="en-US"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E9120D-B8AF-460B-B245-CA692C2F28D7}"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Tree>
    <p:extLst>
      <p:ext uri="{BB962C8B-B14F-4D97-AF65-F5344CB8AC3E}">
        <p14:creationId xmlns:p14="http://schemas.microsoft.com/office/powerpoint/2010/main" val="361444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Suppose there are </a:t>
            </a:r>
            <a:r>
              <a:rPr lang="en-US" altLang="zh-CN" sz="1200" b="0" i="1" u="none" strike="noStrike" kern="1200" baseline="0" dirty="0" smtClean="0">
                <a:solidFill>
                  <a:schemeClr val="tx1"/>
                </a:solidFill>
                <a:latin typeface="+mn-lt"/>
                <a:ea typeface="+mn-ea"/>
                <a:cs typeface="+mn-cs"/>
              </a:rPr>
              <a:t>m </a:t>
            </a:r>
            <a:r>
              <a:rPr lang="en-US" altLang="zh-CN" sz="1200" b="0" i="0" u="none" strike="noStrike" kern="1200" baseline="0" dirty="0" smtClean="0">
                <a:solidFill>
                  <a:schemeClr val="tx1"/>
                </a:solidFill>
                <a:latin typeface="+mn-lt"/>
                <a:ea typeface="+mn-ea"/>
                <a:cs typeface="+mn-cs"/>
              </a:rPr>
              <a:t>packet samples (</a:t>
            </a:r>
            <a:r>
              <a:rPr lang="en-US" altLang="zh-CN" sz="1200" b="0" i="1" u="none" strike="noStrike" kern="1200" baseline="0" dirty="0" smtClean="0">
                <a:solidFill>
                  <a:schemeClr val="tx1"/>
                </a:solidFill>
                <a:latin typeface="+mn-lt"/>
                <a:ea typeface="+mn-ea"/>
                <a:cs typeface="+mn-cs"/>
              </a:rPr>
              <a:t>s</a:t>
            </a:r>
            <a:r>
              <a:rPr lang="en-US" altLang="zh-CN" sz="1200" b="0" i="0" u="none" strike="noStrike" kern="1200" baseline="0" dirty="0" smtClean="0">
                <a:solidFill>
                  <a:schemeClr val="tx1"/>
                </a:solidFill>
                <a:latin typeface="+mn-lt"/>
                <a:ea typeface="+mn-ea"/>
                <a:cs typeface="+mn-cs"/>
              </a:rPr>
              <a:t>1</a:t>
            </a:r>
            <a:r>
              <a:rPr lang="en-US" altLang="zh-CN" sz="1200" b="0" i="1" u="none" strike="noStrike" kern="1200" baseline="0" dirty="0" smtClean="0">
                <a:solidFill>
                  <a:schemeClr val="tx1"/>
                </a:solidFill>
                <a:latin typeface="+mn-lt"/>
                <a:ea typeface="+mn-ea"/>
                <a:cs typeface="+mn-cs"/>
              </a:rPr>
              <a:t>; s</a:t>
            </a:r>
            <a:r>
              <a:rPr lang="en-US" altLang="zh-CN" sz="1200" b="0" i="0" u="none" strike="noStrike" kern="1200" baseline="0" dirty="0" smtClean="0">
                <a:solidFill>
                  <a:schemeClr val="tx1"/>
                </a:solidFill>
                <a:latin typeface="+mn-lt"/>
                <a:ea typeface="+mn-ea"/>
                <a:cs typeface="+mn-cs"/>
              </a:rPr>
              <a:t>2</a:t>
            </a:r>
            <a:r>
              <a:rPr lang="en-US" altLang="zh-CN" sz="1200" b="0" i="1" u="none" strike="noStrike" kern="1200" baseline="0" dirty="0" smtClean="0">
                <a:solidFill>
                  <a:schemeClr val="tx1"/>
                </a:solidFill>
                <a:latin typeface="+mn-lt"/>
                <a:ea typeface="+mn-ea"/>
                <a:cs typeface="+mn-cs"/>
              </a:rPr>
              <a:t>; :::; </a:t>
            </a:r>
            <a:r>
              <a:rPr lang="en-US" altLang="zh-CN" sz="1200" b="0" i="1" u="none" strike="noStrike" kern="1200" baseline="0" dirty="0" err="1" smtClean="0">
                <a:solidFill>
                  <a:schemeClr val="tx1"/>
                </a:solidFill>
                <a:latin typeface="+mn-lt"/>
                <a:ea typeface="+mn-ea"/>
                <a:cs typeface="+mn-cs"/>
              </a:rPr>
              <a:t>sm</a:t>
            </a:r>
            <a:r>
              <a:rPr lang="en-US" altLang="zh-CN" sz="1200" b="0" i="0" u="none" strike="noStrike" kern="1200" baseline="0" dirty="0" smtClean="0">
                <a:solidFill>
                  <a:schemeClr val="tx1"/>
                </a:solidFill>
                <a:latin typeface="+mn-lt"/>
                <a:ea typeface="+mn-ea"/>
                <a:cs typeface="+mn-cs"/>
              </a:rPr>
              <a:t>) in a receiving window </a:t>
            </a:r>
            <a:r>
              <a:rPr lang="en-US" altLang="zh-CN" sz="1200" b="0" i="1" u="none" strike="noStrike" kern="1200" baseline="0" dirty="0" smtClean="0">
                <a:solidFill>
                  <a:schemeClr val="tx1"/>
                </a:solidFill>
                <a:latin typeface="+mn-lt"/>
                <a:ea typeface="+mn-ea"/>
                <a:cs typeface="+mn-cs"/>
              </a:rPr>
              <a:t>T</a:t>
            </a:r>
            <a:r>
              <a:rPr lang="en-US" altLang="zh-CN" sz="1200" b="0" i="0" u="none" strike="noStrike" kern="1200" baseline="0" dirty="0" smtClean="0">
                <a:solidFill>
                  <a:schemeClr val="tx1"/>
                </a:solidFill>
                <a:latin typeface="+mn-lt"/>
                <a:ea typeface="+mn-ea"/>
                <a:cs typeface="+mn-cs"/>
              </a:rPr>
              <a:t>. The demodulation rules are as follows.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(1) The WiZig sender transmits packets and encodes the</a:t>
            </a:r>
          </a:p>
          <a:p>
            <a:r>
              <a:rPr lang="en-US" altLang="zh-CN" sz="1200" b="0" i="0" u="none" strike="noStrike" kern="1200" baseline="0" dirty="0" smtClean="0">
                <a:solidFill>
                  <a:schemeClr val="tx1"/>
                </a:solidFill>
                <a:latin typeface="+mn-lt"/>
                <a:ea typeface="+mn-ea"/>
                <a:cs typeface="+mn-cs"/>
              </a:rPr>
              <a:t>Presence of packets as bit”1” , the absence of packets as bit “0”.</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(2)The receiver detects the RSSI sequences. </a:t>
            </a:r>
          </a:p>
          <a:p>
            <a:r>
              <a:rPr lang="en-US" altLang="zh-CN" sz="1200" b="0" i="0" u="none" strike="noStrike" kern="1200" baseline="0" dirty="0" smtClean="0">
                <a:solidFill>
                  <a:schemeClr val="tx1"/>
                </a:solidFill>
                <a:latin typeface="+mn-lt"/>
                <a:ea typeface="+mn-ea"/>
                <a:cs typeface="+mn-cs"/>
              </a:rPr>
              <a:t>the receiver sets a deciding thresholds </a:t>
            </a:r>
            <a:r>
              <a:rPr lang="en-US" altLang="zh-CN" sz="1200" b="0" i="1" u="none" strike="noStrike" kern="1200" baseline="0" dirty="0" smtClean="0">
                <a:solidFill>
                  <a:schemeClr val="tx1"/>
                </a:solidFill>
                <a:latin typeface="+mn-lt"/>
                <a:ea typeface="+mn-ea"/>
                <a:cs typeface="+mn-cs"/>
              </a:rPr>
              <a:t>the</a:t>
            </a:r>
            <a:r>
              <a:rPr lang="en-US" altLang="zh-CN" sz="1200" b="0" i="0" u="none" strike="noStrike" kern="1200" baseline="0" dirty="0" smtClean="0">
                <a:solidFill>
                  <a:schemeClr val="tx1"/>
                </a:solidFill>
                <a:latin typeface="+mn-lt"/>
                <a:ea typeface="+mn-ea"/>
                <a:cs typeface="+mn-cs"/>
              </a:rPr>
              <a:t>0 and number threshold </a:t>
            </a:r>
            <a:r>
              <a:rPr lang="en-US" altLang="zh-CN" sz="1200" b="0" i="0" u="none" strike="noStrike" kern="1200" baseline="0" dirty="0" err="1" smtClean="0">
                <a:solidFill>
                  <a:schemeClr val="tx1"/>
                </a:solidFill>
                <a:latin typeface="+mn-lt"/>
                <a:ea typeface="+mn-ea"/>
                <a:cs typeface="+mn-cs"/>
              </a:rPr>
              <a:t>thm</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(3)For each packet sample, its logic value will be decided as “1” if the sampling value </a:t>
            </a:r>
            <a:r>
              <a:rPr lang="en-US" altLang="zh-CN" sz="1200" b="0" i="1" u="none" strike="noStrike" kern="1200" baseline="0" dirty="0" smtClean="0">
                <a:solidFill>
                  <a:schemeClr val="tx1"/>
                </a:solidFill>
                <a:latin typeface="+mn-lt"/>
                <a:ea typeface="+mn-ea"/>
                <a:cs typeface="+mn-cs"/>
              </a:rPr>
              <a:t>RSSI ≥ the</a:t>
            </a:r>
            <a:r>
              <a:rPr lang="en-US" altLang="zh-CN" sz="1200" b="0" i="0" u="none" strike="noStrike" kern="1200" baseline="0" dirty="0" smtClean="0">
                <a:solidFill>
                  <a:schemeClr val="tx1"/>
                </a:solidFill>
                <a:latin typeface="+mn-lt"/>
                <a:ea typeface="+mn-ea"/>
                <a:cs typeface="+mn-cs"/>
              </a:rPr>
              <a:t>0. otherwise, it will be 0.</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(4)For each receiving window, Decoded symbol  will be “1” if the number of packet sample larger than </a:t>
            </a:r>
            <a:r>
              <a:rPr lang="en-US" altLang="zh-CN" sz="1200" b="0" i="0" u="none" strike="noStrike" kern="1200" baseline="0" dirty="0" err="1" smtClean="0">
                <a:solidFill>
                  <a:schemeClr val="tx1"/>
                </a:solidFill>
                <a:latin typeface="+mn-lt"/>
                <a:ea typeface="+mn-ea"/>
                <a:cs typeface="+mn-cs"/>
              </a:rPr>
              <a:t>thm</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According to the majority vote, the threshold </a:t>
            </a:r>
            <a:r>
              <a:rPr lang="en-US" altLang="zh-CN" sz="1200" b="0" i="1" u="none" strike="noStrike" kern="1200" baseline="0" dirty="0" err="1" smtClean="0">
                <a:solidFill>
                  <a:schemeClr val="tx1"/>
                </a:solidFill>
                <a:latin typeface="+mn-lt"/>
                <a:ea typeface="+mn-ea"/>
                <a:cs typeface="+mn-cs"/>
              </a:rPr>
              <a:t>thm</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 half of the total number of sample points.</a:t>
            </a: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20</a:t>
            </a:fld>
            <a:endParaRPr lang="zh-CN" altLang="en-US"/>
          </a:p>
        </p:txBody>
      </p:sp>
    </p:spTree>
    <p:extLst>
      <p:ext uri="{BB962C8B-B14F-4D97-AF65-F5344CB8AC3E}">
        <p14:creationId xmlns:p14="http://schemas.microsoft.com/office/powerpoint/2010/main" val="64889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1371600" y="1143000"/>
            <a:ext cx="4114800" cy="3086100"/>
          </a:xfrm>
          <a:noFill/>
          <a:ln>
            <a:solidFill>
              <a:srgbClr val="000000"/>
            </a:solidFill>
            <a:miter lim="800000"/>
          </a:ln>
        </p:spPr>
      </p:sp>
      <p:sp>
        <p:nvSpPr>
          <p:cNvPr id="10243" name="Rectangle 3"/>
          <p:cNvSpPr>
            <a:spLocks noGrp="1"/>
          </p:cNvSpPr>
          <p:nvPr>
            <p:ph type="body" idx="1"/>
          </p:nvPr>
        </p:nvSpPr>
        <p:spPr bwMode="auto">
          <a:noFill/>
        </p:spPr>
        <p:txBody>
          <a:bodyPr wrap="square" numCol="1" anchor="t" anchorCtr="0" compatLnSpc="1">
            <a:normAutofit fontScale="77500" lnSpcReduction="20000"/>
          </a:bodyPr>
          <a:lstStyle/>
          <a:p>
            <a:r>
              <a:rPr lang="en-US" altLang="zh-CN" sz="4400" i="0" kern="1200" dirty="0" smtClean="0">
                <a:solidFill>
                  <a:schemeClr val="tx1"/>
                </a:solidFill>
                <a:effectLst/>
                <a:latin typeface="+mn-lt"/>
                <a:ea typeface="+mn-ea"/>
                <a:cs typeface="+mn-cs"/>
              </a:rPr>
              <a:t>The</a:t>
            </a:r>
            <a:r>
              <a:rPr lang="en-US" altLang="zh-CN" sz="4400" i="0" kern="1200" baseline="0" dirty="0" smtClean="0">
                <a:solidFill>
                  <a:schemeClr val="tx1"/>
                </a:solidFill>
                <a:effectLst/>
                <a:latin typeface="+mn-lt"/>
                <a:ea typeface="+mn-ea"/>
                <a:cs typeface="+mn-cs"/>
              </a:rPr>
              <a:t> </a:t>
            </a:r>
            <a:r>
              <a:rPr lang="en-US" altLang="zh-CN" sz="4400" i="0" kern="1200" dirty="0" smtClean="0">
                <a:solidFill>
                  <a:schemeClr val="tx1"/>
                </a:solidFill>
                <a:effectLst/>
                <a:latin typeface="+mn-lt"/>
                <a:ea typeface="+mn-ea"/>
                <a:cs typeface="+mn-cs"/>
              </a:rPr>
              <a:t>mainstream wireless technology includes WiFi, ZigBee and Bluetooth</a:t>
            </a:r>
            <a:r>
              <a:rPr lang="en-US" altLang="zh-CN" sz="4400" i="0" kern="1200" baseline="0" dirty="0" smtClean="0">
                <a:solidFill>
                  <a:schemeClr val="tx1"/>
                </a:solidFill>
                <a:effectLst/>
                <a:latin typeface="+mn-lt"/>
                <a:ea typeface="+mn-ea"/>
                <a:cs typeface="+mn-cs"/>
              </a:rPr>
              <a:t>.</a:t>
            </a:r>
          </a:p>
          <a:p>
            <a:r>
              <a:rPr lang="en-US" altLang="zh-CN" sz="4400" i="0" kern="1200" baseline="0" dirty="0" smtClean="0">
                <a:solidFill>
                  <a:schemeClr val="tx1"/>
                </a:solidFill>
                <a:effectLst/>
                <a:latin typeface="+mn-lt"/>
                <a:ea typeface="+mn-ea"/>
                <a:cs typeface="+mn-cs"/>
              </a:rPr>
              <a:t>They share the same frequency  band and coexist in the same physical space.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So how to deliver data across different technologies remains an open problem.</a:t>
            </a:r>
            <a:endParaRPr lang="zh-CN" altLang="en-US" sz="4400" dirty="0" smtClean="0"/>
          </a:p>
        </p:txBody>
      </p:sp>
    </p:spTree>
    <p:extLst>
      <p:ext uri="{BB962C8B-B14F-4D97-AF65-F5344CB8AC3E}">
        <p14:creationId xmlns:p14="http://schemas.microsoft.com/office/powerpoint/2010/main" val="403724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First, we build a model that describes the relationship between BER and SNR for one sample.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Assuming the channel is an additive white Gaussian noise channel (AWGN), with the mean of 0 and the variance of 2n , Its one-dimensional probability density is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Suppose the transmission power of WiZig sender is </a:t>
            </a:r>
            <a:r>
              <a:rPr lang="en-US" altLang="zh-CN" sz="1200" b="0" i="1"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 Then the signal at the receiver is the superposition of sending signal and channel noise. Its one-dimensional probability density is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Denote the probability that sender sends 1 and 0 as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(1) and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(0). the total error rate of receiver </a:t>
            </a:r>
            <a:r>
              <a:rPr lang="en-US" altLang="zh-CN" sz="1200" b="0" i="1" u="none" strike="noStrike" kern="1200" baseline="0" dirty="0" smtClean="0">
                <a:solidFill>
                  <a:schemeClr val="tx1"/>
                </a:solidFill>
                <a:latin typeface="+mn-lt"/>
                <a:ea typeface="+mn-ea"/>
                <a:cs typeface="+mn-cs"/>
              </a:rPr>
              <a:t>p </a:t>
            </a:r>
            <a:r>
              <a:rPr lang="en-US" altLang="zh-CN" sz="1200" b="0" i="0" u="none" strike="noStrike" kern="1200" baseline="0" dirty="0" smtClean="0">
                <a:solidFill>
                  <a:schemeClr val="tx1"/>
                </a:solidFill>
                <a:latin typeface="+mn-lt"/>
                <a:ea typeface="+mn-ea"/>
                <a:cs typeface="+mn-cs"/>
              </a:rPr>
              <a:t>can be calculated as follows.</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21</a:t>
            </a:fld>
            <a:endParaRPr lang="zh-CN" altLang="en-US"/>
          </a:p>
        </p:txBody>
      </p:sp>
    </p:spTree>
    <p:extLst>
      <p:ext uri="{BB962C8B-B14F-4D97-AF65-F5344CB8AC3E}">
        <p14:creationId xmlns:p14="http://schemas.microsoft.com/office/powerpoint/2010/main" val="3265795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probabilities that the receiver decode 1/0 incorrectly as 0/1 are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(0</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1) and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(1</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0), respectively.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where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(0</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1) is the probability the receiver decode 1 as 0 and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(1</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0) is the probability the receiver decode 0 as 1.</a:t>
            </a: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22</a:t>
            </a:fld>
            <a:endParaRPr lang="zh-CN" altLang="en-US"/>
          </a:p>
        </p:txBody>
      </p:sp>
    </p:spTree>
    <p:extLst>
      <p:ext uri="{BB962C8B-B14F-4D97-AF65-F5344CB8AC3E}">
        <p14:creationId xmlns:p14="http://schemas.microsoft.com/office/powerpoint/2010/main" val="114077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can find that </a:t>
            </a:r>
            <a:r>
              <a:rPr lang="en-US" altLang="zh-CN" sz="1200" b="0" i="1" u="none" strike="noStrike" kern="1200" baseline="0" dirty="0" smtClean="0">
                <a:solidFill>
                  <a:schemeClr val="tx1"/>
                </a:solidFill>
                <a:latin typeface="+mn-lt"/>
                <a:ea typeface="+mn-ea"/>
                <a:cs typeface="+mn-cs"/>
              </a:rPr>
              <a:t>p </a:t>
            </a:r>
            <a:r>
              <a:rPr lang="en-US" altLang="zh-CN" sz="1200" b="0" i="0" u="none" strike="noStrike" kern="1200" baseline="0" dirty="0" smtClean="0">
                <a:solidFill>
                  <a:schemeClr val="tx1"/>
                </a:solidFill>
                <a:latin typeface="+mn-lt"/>
                <a:ea typeface="+mn-ea"/>
                <a:cs typeface="+mn-cs"/>
              </a:rPr>
              <a:t>is related with decision threshold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and signal strength </a:t>
            </a:r>
            <a:r>
              <a:rPr lang="en-US" altLang="zh-CN" sz="1200" b="0" i="1"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 We can obtain the optimal decision threshold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2 to minimize the total error rate </a:t>
            </a:r>
            <a:r>
              <a:rPr lang="en-US" altLang="zh-CN" sz="1200" b="0" i="1" u="none" strike="noStrike" kern="1200" baseline="0" dirty="0" smtClean="0">
                <a:solidFill>
                  <a:schemeClr val="tx1"/>
                </a:solidFill>
                <a:latin typeface="+mn-lt"/>
                <a:ea typeface="+mn-ea"/>
                <a:cs typeface="+mn-cs"/>
              </a:rPr>
              <a:t>p </a:t>
            </a:r>
            <a:r>
              <a:rPr lang="en-US" altLang="zh-CN" sz="1200" b="0" i="0" u="none" strike="noStrike" kern="1200" baseline="0" dirty="0" smtClean="0">
                <a:solidFill>
                  <a:schemeClr val="tx1"/>
                </a:solidFill>
                <a:latin typeface="+mn-lt"/>
                <a:ea typeface="+mn-ea"/>
                <a:cs typeface="+mn-cs"/>
              </a:rPr>
              <a:t>by</a:t>
            </a:r>
          </a:p>
          <a:p>
            <a:r>
              <a:rPr lang="en-US" altLang="zh-CN" sz="1200" b="0" i="0" u="none" strike="noStrike" kern="1200" baseline="0" dirty="0" smtClean="0">
                <a:solidFill>
                  <a:schemeClr val="tx1"/>
                </a:solidFill>
                <a:latin typeface="+mn-lt"/>
                <a:ea typeface="+mn-ea"/>
                <a:cs typeface="+mn-cs"/>
              </a:rPr>
              <a:t>letting </a:t>
            </a:r>
            <a:r>
              <a:rPr lang="en-US" altLang="zh-CN" sz="1200" b="0" i="1" u="none" strike="noStrike" kern="1200" baseline="0" dirty="0" smtClean="0">
                <a:solidFill>
                  <a:schemeClr val="tx1"/>
                </a:solidFill>
                <a:latin typeface="+mn-lt"/>
                <a:ea typeface="+mn-ea"/>
                <a:cs typeface="+mn-cs"/>
              </a:rPr>
              <a:t>@p/@b </a:t>
            </a:r>
            <a:r>
              <a:rPr lang="en-US" altLang="zh-CN" sz="1200" b="0" i="0" u="none" strike="noStrike" kern="1200" baseline="0" dirty="0" smtClean="0">
                <a:solidFill>
                  <a:schemeClr val="tx1"/>
                </a:solidFill>
                <a:latin typeface="+mn-lt"/>
                <a:ea typeface="+mn-ea"/>
                <a:cs typeface="+mn-cs"/>
              </a:rPr>
              <a:t>= 0.</a:t>
            </a:r>
          </a:p>
          <a:p>
            <a:r>
              <a:rPr lang="en-US" altLang="zh-CN" sz="1200" b="0" i="0" u="none" strike="noStrike" kern="1200" baseline="0" dirty="0" smtClean="0">
                <a:solidFill>
                  <a:schemeClr val="tx1"/>
                </a:solidFill>
                <a:latin typeface="+mn-lt"/>
                <a:ea typeface="+mn-ea"/>
                <a:cs typeface="+mn-cs"/>
              </a:rPr>
              <a:t> When we choose </a:t>
            </a:r>
            <a:r>
              <a:rPr lang="en-US" altLang="zh-CN" sz="1200" b="0" i="1" u="none" strike="noStrike" kern="1200" baseline="0" dirty="0" smtClean="0">
                <a:solidFill>
                  <a:schemeClr val="tx1"/>
                </a:solidFill>
                <a:latin typeface="+mn-lt"/>
                <a:ea typeface="+mn-ea"/>
                <a:cs typeface="+mn-cs"/>
              </a:rPr>
              <a:t>b∗ </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2 , </a:t>
            </a:r>
            <a:r>
              <a:rPr lang="en-US" altLang="zh-CN" sz="1200" b="0" i="1" u="none" strike="noStrike" kern="1200" baseline="0" dirty="0" smtClean="0">
                <a:solidFill>
                  <a:schemeClr val="tx1"/>
                </a:solidFill>
                <a:latin typeface="+mn-lt"/>
                <a:ea typeface="+mn-ea"/>
                <a:cs typeface="+mn-cs"/>
              </a:rPr>
              <a:t>p </a:t>
            </a:r>
            <a:r>
              <a:rPr lang="en-US" altLang="zh-CN" sz="1200" b="0" i="0" u="none" strike="noStrike" kern="1200" baseline="0" dirty="0" smtClean="0">
                <a:solidFill>
                  <a:schemeClr val="tx1"/>
                </a:solidFill>
                <a:latin typeface="+mn-lt"/>
                <a:ea typeface="+mn-ea"/>
                <a:cs typeface="+mn-cs"/>
              </a:rPr>
              <a:t>can be calculated as follows and shown in the shaded area</a:t>
            </a:r>
          </a:p>
          <a:p>
            <a:r>
              <a:rPr lang="en-US" altLang="zh-CN" sz="1200" b="0" i="0" u="none" strike="noStrike" kern="1200" baseline="0" dirty="0" smtClean="0">
                <a:solidFill>
                  <a:schemeClr val="tx1"/>
                </a:solidFill>
                <a:latin typeface="+mn-lt"/>
                <a:ea typeface="+mn-ea"/>
                <a:cs typeface="+mn-cs"/>
              </a:rPr>
              <a:t>This is the relationship between BER and SNR for one RSSI sample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Assuming the receiver gets </a:t>
            </a:r>
            <a:r>
              <a:rPr lang="en-US" altLang="zh-CN" sz="1200" b="0" i="1" u="none" strike="noStrike" kern="1200" baseline="0" dirty="0" smtClean="0">
                <a:solidFill>
                  <a:schemeClr val="tx1"/>
                </a:solidFill>
                <a:latin typeface="+mn-lt"/>
                <a:ea typeface="+mn-ea"/>
                <a:cs typeface="+mn-cs"/>
              </a:rPr>
              <a:t>m </a:t>
            </a:r>
            <a:r>
              <a:rPr lang="en-US" altLang="zh-CN" sz="1200" b="0" i="0" u="none" strike="noStrike" kern="1200" baseline="0" dirty="0" smtClean="0">
                <a:solidFill>
                  <a:schemeClr val="tx1"/>
                </a:solidFill>
                <a:latin typeface="+mn-lt"/>
                <a:ea typeface="+mn-ea"/>
                <a:cs typeface="+mn-cs"/>
              </a:rPr>
              <a:t>samples in a receiving window, if the number of samples that are decided as 1 by the receiver and the sender also transmits the same is less</a:t>
            </a:r>
          </a:p>
          <a:p>
            <a:r>
              <a:rPr lang="en-US" altLang="zh-CN" sz="1200" b="0" i="0" u="none" strike="noStrike" kern="1200" baseline="0" dirty="0" smtClean="0">
                <a:solidFill>
                  <a:schemeClr val="tx1"/>
                </a:solidFill>
                <a:latin typeface="+mn-lt"/>
                <a:ea typeface="+mn-ea"/>
                <a:cs typeface="+mn-cs"/>
              </a:rPr>
              <a:t>than a threshold, the receiver can decode symbol correctly within a receiving window.</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If </a:t>
            </a:r>
            <a:r>
              <a:rPr lang="en-US" altLang="zh-CN" sz="1200" b="0" i="1" u="none" strike="noStrike" kern="1200" baseline="0" dirty="0" smtClean="0">
                <a:solidFill>
                  <a:schemeClr val="tx1"/>
                </a:solidFill>
                <a:latin typeface="+mn-lt"/>
                <a:ea typeface="+mn-ea"/>
                <a:cs typeface="+mn-cs"/>
              </a:rPr>
              <a:t>M </a:t>
            </a:r>
            <a:r>
              <a:rPr lang="en-US" altLang="zh-CN" sz="1200" b="0" i="0" u="none" strike="noStrike" kern="1200" baseline="0" dirty="0" smtClean="0">
                <a:solidFill>
                  <a:schemeClr val="tx1"/>
                </a:solidFill>
                <a:latin typeface="+mn-lt"/>
                <a:ea typeface="+mn-ea"/>
                <a:cs typeface="+mn-cs"/>
              </a:rPr>
              <a:t>energy levels are used, BER and SER can be represented as pm and </a:t>
            </a:r>
            <a:r>
              <a:rPr lang="en-US" altLang="zh-CN" sz="1200" b="0" i="0" u="none" strike="noStrike" kern="1200" baseline="0" dirty="0" err="1" smtClean="0">
                <a:solidFill>
                  <a:schemeClr val="tx1"/>
                </a:solidFill>
                <a:latin typeface="+mn-lt"/>
                <a:ea typeface="+mn-ea"/>
                <a:cs typeface="+mn-cs"/>
              </a:rPr>
              <a:t>pem</a:t>
            </a:r>
            <a:r>
              <a:rPr lang="en-US" altLang="zh-CN" sz="1200" b="0" i="0" u="none" strike="noStrike" kern="1200" baseline="0" dirty="0" smtClean="0">
                <a:solidFill>
                  <a:schemeClr val="tx1"/>
                </a:solidFill>
                <a:latin typeface="+mn-lt"/>
                <a:ea typeface="+mn-ea"/>
                <a:cs typeface="+mn-cs"/>
              </a:rPr>
              <a:t> respectively.</a:t>
            </a: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23</a:t>
            </a:fld>
            <a:endParaRPr lang="zh-CN" altLang="en-US"/>
          </a:p>
        </p:txBody>
      </p:sp>
    </p:spTree>
    <p:extLst>
      <p:ext uri="{BB962C8B-B14F-4D97-AF65-F5344CB8AC3E}">
        <p14:creationId xmlns:p14="http://schemas.microsoft.com/office/powerpoint/2010/main" val="1184252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How many </a:t>
            </a:r>
            <a:r>
              <a:rPr lang="en-US" altLang="zh-CN" sz="1200" b="0" i="0" u="none" strike="noStrike" kern="1200" baseline="0" dirty="0" err="1" smtClean="0">
                <a:solidFill>
                  <a:schemeClr val="tx1"/>
                </a:solidFill>
                <a:latin typeface="+mn-lt"/>
                <a:ea typeface="+mn-ea"/>
                <a:cs typeface="+mn-cs"/>
              </a:rPr>
              <a:t>energylevels</a:t>
            </a:r>
            <a:r>
              <a:rPr lang="en-US" altLang="zh-CN" sz="1200" b="0" i="0" u="none" strike="noStrike" kern="1200" baseline="0" dirty="0" smtClean="0">
                <a:solidFill>
                  <a:schemeClr val="tx1"/>
                </a:solidFill>
                <a:latin typeface="+mn-lt"/>
                <a:ea typeface="+mn-ea"/>
                <a:cs typeface="+mn-cs"/>
              </a:rPr>
              <a:t> can be divided at most in theory?</a:t>
            </a:r>
          </a:p>
          <a:p>
            <a:r>
              <a:rPr lang="en-US" altLang="zh-CN" sz="1200" b="0" i="0" u="none" strike="noStrike" kern="1200" baseline="0" dirty="0" smtClean="0">
                <a:solidFill>
                  <a:schemeClr val="tx1"/>
                </a:solidFill>
                <a:latin typeface="+mn-lt"/>
                <a:ea typeface="+mn-ea"/>
                <a:cs typeface="+mn-cs"/>
              </a:rPr>
              <a:t> To answer this question, we first investigate how large does the RSSI gap between two adjacent energy levels can be.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control the SNR as 7 dB and the RSSI gap between packets and noise is large.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Second, we control the SNR as 1 dB and the RRSI gap between packets and noise is too small to judge the packets . This will result in high SER.</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Third, the snr is 4 </a:t>
            </a:r>
            <a:r>
              <a:rPr lang="en-US" altLang="zh-CN" sz="1200" b="0" i="0" u="none" strike="noStrike" kern="1200" baseline="0" dirty="0" err="1" smtClean="0">
                <a:solidFill>
                  <a:schemeClr val="tx1"/>
                </a:solidFill>
                <a:latin typeface="+mn-lt"/>
                <a:ea typeface="+mn-ea"/>
                <a:cs typeface="+mn-cs"/>
              </a:rPr>
              <a:t>dB.</a:t>
            </a:r>
            <a:r>
              <a:rPr lang="en-US" altLang="zh-CN" sz="1200" b="0" i="0" u="none" strike="noStrike" kern="1200" baseline="0" dirty="0" smtClean="0">
                <a:solidFill>
                  <a:schemeClr val="tx1"/>
                </a:solidFill>
                <a:latin typeface="+mn-lt"/>
                <a:ea typeface="+mn-ea"/>
                <a:cs typeface="+mn-cs"/>
              </a:rPr>
              <a:t>  The RSSI gap is enough to separate packets from noise and not too large to waste the coding space. The proper RSSI gap to separate</a:t>
            </a:r>
          </a:p>
          <a:p>
            <a:r>
              <a:rPr lang="en-US" altLang="zh-CN" sz="1200" b="0" i="0" u="none" strike="noStrike" kern="1200" baseline="0" dirty="0" smtClean="0">
                <a:solidFill>
                  <a:schemeClr val="tx1"/>
                </a:solidFill>
                <a:latin typeface="+mn-lt"/>
                <a:ea typeface="+mn-ea"/>
                <a:cs typeface="+mn-cs"/>
              </a:rPr>
              <a:t>two energy levels is decided by SNR. Given a required BER, a minimum RSSI gap </a:t>
            </a:r>
            <a:r>
              <a:rPr lang="en-US" altLang="zh-CN" sz="1200" b="0" i="1" u="none" strike="noStrike" kern="1200" baseline="0" dirty="0" smtClean="0">
                <a:solidFill>
                  <a:schemeClr val="tx1"/>
                </a:solidFill>
                <a:latin typeface="+mn-lt"/>
                <a:ea typeface="+mn-ea"/>
                <a:cs typeface="+mn-cs"/>
              </a:rPr>
              <a:t>△RSSI </a:t>
            </a:r>
            <a:r>
              <a:rPr lang="en-US" altLang="zh-CN" sz="1200" b="0" i="0" u="none" strike="noStrike" kern="1200" baseline="0" dirty="0" smtClean="0">
                <a:solidFill>
                  <a:schemeClr val="tx1"/>
                </a:solidFill>
                <a:latin typeface="+mn-lt"/>
                <a:ea typeface="+mn-ea"/>
                <a:cs typeface="+mn-cs"/>
              </a:rPr>
              <a:t>can be calculated to provide appropriate SNR.</a:t>
            </a:r>
          </a:p>
          <a:p>
            <a:endParaRPr lang="en-US" altLang="zh-CN" sz="1200" b="0" i="0" u="none" strike="noStrike" kern="1200" baseline="0" dirty="0" smtClean="0">
              <a:solidFill>
                <a:schemeClr val="tx1"/>
              </a:solidFill>
              <a:latin typeface="+mn-lt"/>
              <a:ea typeface="+mn-ea"/>
              <a:cs typeface="+mn-cs"/>
            </a:endParaRPr>
          </a:p>
          <a:p>
            <a:r>
              <a:rPr lang="en-US" altLang="zh-CN" sz="1200" b="0" i="1" u="none" strike="noStrike" kern="1200" baseline="0" dirty="0" smtClean="0">
                <a:solidFill>
                  <a:schemeClr val="tx1"/>
                </a:solidFill>
                <a:latin typeface="+mn-lt"/>
                <a:ea typeface="+mn-ea"/>
                <a:cs typeface="+mn-cs"/>
              </a:rPr>
              <a:t>RSSI </a:t>
            </a:r>
            <a:r>
              <a:rPr lang="en-US" altLang="zh-CN" sz="1200" b="0" i="0" u="none" strike="noStrike" kern="1200" baseline="0" dirty="0" smtClean="0">
                <a:solidFill>
                  <a:schemeClr val="tx1"/>
                </a:solidFill>
                <a:latin typeface="+mn-lt"/>
                <a:ea typeface="+mn-ea"/>
                <a:cs typeface="+mn-cs"/>
              </a:rPr>
              <a:t>is the max signal strength at the receiver and </a:t>
            </a:r>
            <a:r>
              <a:rPr lang="en-US" altLang="zh-CN" sz="1200" b="0" i="1" u="none" strike="noStrike" kern="1200" baseline="0" dirty="0" smtClean="0">
                <a:solidFill>
                  <a:schemeClr val="tx1"/>
                </a:solidFill>
                <a:latin typeface="+mn-lt"/>
                <a:ea typeface="+mn-ea"/>
                <a:cs typeface="+mn-cs"/>
              </a:rPr>
              <a:t>△RSSI </a:t>
            </a:r>
            <a:r>
              <a:rPr lang="en-US" altLang="zh-CN" sz="1200" b="0" i="0" u="none" strike="noStrike" kern="1200" baseline="0" dirty="0" smtClean="0">
                <a:solidFill>
                  <a:schemeClr val="tx1"/>
                </a:solidFill>
                <a:latin typeface="+mn-lt"/>
                <a:ea typeface="+mn-ea"/>
                <a:cs typeface="+mn-cs"/>
              </a:rPr>
              <a:t>is the minimum RSSI gap between two adjacent energy levels.</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control one AP</a:t>
            </a:r>
          </a:p>
          <a:p>
            <a:r>
              <a:rPr lang="en-US" altLang="zh-CN" sz="1200" b="0" i="0" u="none" strike="noStrike" kern="1200" baseline="0" dirty="0" smtClean="0">
                <a:solidFill>
                  <a:schemeClr val="tx1"/>
                </a:solidFill>
                <a:latin typeface="+mn-lt"/>
                <a:ea typeface="+mn-ea"/>
                <a:cs typeface="+mn-cs"/>
              </a:rPr>
              <a:t>as transmitter and three other APs as noise sources to observe</a:t>
            </a:r>
          </a:p>
          <a:p>
            <a:r>
              <a:rPr lang="en-US" altLang="zh-CN" sz="1200" b="0" i="0" u="none" strike="noStrike" kern="1200" baseline="0" dirty="0" smtClean="0">
                <a:solidFill>
                  <a:schemeClr val="tx1"/>
                </a:solidFill>
                <a:latin typeface="+mn-lt"/>
                <a:ea typeface="+mn-ea"/>
                <a:cs typeface="+mn-cs"/>
              </a:rPr>
              <a:t>the effectiveness of energy coding under different RSSI gaps.</a:t>
            </a: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24</a:t>
            </a:fld>
            <a:endParaRPr lang="zh-CN" altLang="en-US"/>
          </a:p>
        </p:txBody>
      </p:sp>
    </p:spTree>
    <p:extLst>
      <p:ext uri="{BB962C8B-B14F-4D97-AF65-F5344CB8AC3E}">
        <p14:creationId xmlns:p14="http://schemas.microsoft.com/office/powerpoint/2010/main" val="316000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relationship between BER and SNR is</a:t>
            </a:r>
          </a:p>
          <a:p>
            <a:r>
              <a:rPr lang="en-US" altLang="zh-CN" sz="1200" b="0" i="0" u="none" strike="noStrike" kern="1200" baseline="0" dirty="0" smtClean="0">
                <a:solidFill>
                  <a:schemeClr val="tx1"/>
                </a:solidFill>
                <a:latin typeface="+mn-lt"/>
                <a:ea typeface="+mn-ea"/>
                <a:cs typeface="+mn-cs"/>
              </a:rPr>
              <a:t>We can find that different SNR threshold is required to satisfy different BER. For example,</a:t>
            </a:r>
          </a:p>
          <a:p>
            <a:r>
              <a:rPr lang="en-US" altLang="zh-CN" sz="1200" b="0" i="0" u="none" strike="noStrike" kern="1200" baseline="0" dirty="0" smtClean="0">
                <a:solidFill>
                  <a:schemeClr val="tx1"/>
                </a:solidFill>
                <a:latin typeface="+mn-lt"/>
                <a:ea typeface="+mn-ea"/>
                <a:cs typeface="+mn-cs"/>
              </a:rPr>
              <a:t>for the BER of 0.01, SNR needs to be 10 </a:t>
            </a:r>
            <a:r>
              <a:rPr lang="en-US" altLang="zh-CN" sz="1200" b="0" i="0" u="none" strike="noStrike" kern="1200" baseline="0" dirty="0" err="1" smtClean="0">
                <a:solidFill>
                  <a:schemeClr val="tx1"/>
                </a:solidFill>
                <a:latin typeface="+mn-lt"/>
                <a:ea typeface="+mn-ea"/>
                <a:cs typeface="+mn-cs"/>
              </a:rPr>
              <a:t>dB.</a:t>
            </a:r>
            <a:r>
              <a:rPr lang="en-US" altLang="zh-CN" sz="1200" b="0" i="0" u="none" strike="noStrike" kern="1200" baseline="0" dirty="0" smtClean="0">
                <a:solidFill>
                  <a:schemeClr val="tx1"/>
                </a:solidFill>
                <a:latin typeface="+mn-lt"/>
                <a:ea typeface="+mn-ea"/>
                <a:cs typeface="+mn-cs"/>
              </a:rPr>
              <a:t> But for the BER of 0.1, SNR only needs 3 </a:t>
            </a:r>
            <a:r>
              <a:rPr lang="en-US" altLang="zh-CN" sz="1200" b="0" i="0" u="none" strike="noStrike" kern="1200" baseline="0" dirty="0" err="1" smtClean="0">
                <a:solidFill>
                  <a:schemeClr val="tx1"/>
                </a:solidFill>
                <a:latin typeface="+mn-lt"/>
                <a:ea typeface="+mn-ea"/>
                <a:cs typeface="+mn-cs"/>
              </a:rPr>
              <a:t>dB.</a:t>
            </a:r>
            <a:r>
              <a:rPr lang="en-US" altLang="zh-CN" sz="1200" b="0" i="0" u="none" strike="noStrike" kern="1200" baseline="0" dirty="0" smtClean="0">
                <a:solidFill>
                  <a:schemeClr val="tx1"/>
                </a:solidFill>
                <a:latin typeface="+mn-lt"/>
                <a:ea typeface="+mn-ea"/>
                <a:cs typeface="+mn-cs"/>
              </a:rPr>
              <a:t> So for some system BER requirements, it is only needs SNR to be larger than a certain threshold and strictly high SNR is not necessary.</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Compared with Amplitude modulation, Temporal modulation is relatively more robust to noise. We propose temporal modulation to be more resilient to the dynamic noise on wireless channel.</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25</a:t>
            </a:fld>
            <a:endParaRPr lang="zh-CN" altLang="en-US"/>
          </a:p>
        </p:txBody>
      </p:sp>
    </p:spTree>
    <p:extLst>
      <p:ext uri="{BB962C8B-B14F-4D97-AF65-F5344CB8AC3E}">
        <p14:creationId xmlns:p14="http://schemas.microsoft.com/office/powerpoint/2010/main" val="325189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WiZig can be used for the bi-directional communication between WiFi and ZigBee.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But it is usually not easy to accomplish high data rate from ZigBee to WiFi due to the low transmission power of ZigBee.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Besides, the asymmetric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esɪ'mɛtrɪk</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channel widths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wɪd</a:t>
            </a:r>
            <a:r>
              <a:rPr lang="el-GR" altLang="zh-CN" sz="1200" b="0" i="0" kern="1200" dirty="0" smtClean="0">
                <a:solidFill>
                  <a:schemeClr val="tx1"/>
                </a:solidFill>
                <a:effectLst/>
                <a:latin typeface="+mn-lt"/>
                <a:ea typeface="+mn-ea"/>
                <a:cs typeface="+mn-cs"/>
              </a:rPr>
              <a:t>θ]</a:t>
            </a:r>
            <a:r>
              <a:rPr lang="en-US" altLang="zh-CN" sz="1200" b="0" i="0" u="none" strike="noStrike" kern="1200" baseline="0" dirty="0" smtClean="0">
                <a:solidFill>
                  <a:schemeClr val="tx1"/>
                </a:solidFill>
                <a:latin typeface="+mn-lt"/>
                <a:ea typeface="+mn-ea"/>
                <a:cs typeface="+mn-cs"/>
              </a:rPr>
              <a:t> of ZigBee and WiFi also needs to be considered. A typical WiFi channel is usually 20MHz</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mɛɡəhɝts</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which is</a:t>
            </a:r>
          </a:p>
          <a:p>
            <a:r>
              <a:rPr lang="en-US" altLang="zh-CN" sz="1200" b="0" i="0" u="none" strike="noStrike" kern="1200" baseline="0" dirty="0" smtClean="0">
                <a:solidFill>
                  <a:schemeClr val="tx1"/>
                </a:solidFill>
                <a:latin typeface="+mn-lt"/>
                <a:ea typeface="+mn-ea"/>
                <a:cs typeface="+mn-cs"/>
              </a:rPr>
              <a:t>much wider than a ZigBee channel. The OFDM modulation of WiFi divides the</a:t>
            </a:r>
          </a:p>
          <a:p>
            <a:r>
              <a:rPr lang="en-US" altLang="zh-CN" sz="1200" b="0" i="0" u="none" strike="noStrike" kern="1200" baseline="0" dirty="0" smtClean="0">
                <a:solidFill>
                  <a:schemeClr val="tx1"/>
                </a:solidFill>
                <a:latin typeface="+mn-lt"/>
                <a:ea typeface="+mn-ea"/>
                <a:cs typeface="+mn-cs"/>
              </a:rPr>
              <a:t>20MHz band into several subcarriers (e.g., 64 subcarriers in IEEE 802.11 a/g/n/ac). As a result, a ZigBee transmission can</a:t>
            </a:r>
          </a:p>
          <a:p>
            <a:r>
              <a:rPr lang="en-US" altLang="zh-CN" sz="1200" b="0" i="0" u="none" strike="noStrike" kern="1200" baseline="0" dirty="0" smtClean="0">
                <a:solidFill>
                  <a:schemeClr val="tx1"/>
                </a:solidFill>
                <a:latin typeface="+mn-lt"/>
                <a:ea typeface="+mn-ea"/>
                <a:cs typeface="+mn-cs"/>
              </a:rPr>
              <a:t>affect several WiFi subcarriers.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Hence, from ZigBee to WiFi, instead of RSSI, Channel State Information (CSI) may be more</a:t>
            </a:r>
          </a:p>
          <a:p>
            <a:r>
              <a:rPr lang="en-US" altLang="zh-CN" sz="1200" b="0" i="0" u="none" strike="noStrike" kern="1200" baseline="0" dirty="0" smtClean="0">
                <a:solidFill>
                  <a:schemeClr val="tx1"/>
                </a:solidFill>
                <a:latin typeface="+mn-lt"/>
                <a:ea typeface="+mn-ea"/>
                <a:cs typeface="+mn-cs"/>
              </a:rPr>
              <a:t>suitable to capture the energy levels on each subcarrier. Then the CSI can be used to extract the overlapping subcarriers of the ZigBee transmission</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26</a:t>
            </a:fld>
            <a:endParaRPr lang="zh-CN" altLang="en-US"/>
          </a:p>
        </p:txBody>
      </p:sp>
    </p:spTree>
    <p:extLst>
      <p:ext uri="{BB962C8B-B14F-4D97-AF65-F5344CB8AC3E}">
        <p14:creationId xmlns:p14="http://schemas.microsoft.com/office/powerpoint/2010/main" val="704883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Another question worth discussion is the impact of WiFi traffic on the WiZig communication.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transmission of </a:t>
            </a:r>
            <a:r>
              <a:rPr lang="en-US" altLang="zh-CN" sz="1200" b="0" i="0" u="none" strike="noStrike" kern="1200" baseline="0" dirty="0" err="1" smtClean="0">
                <a:solidFill>
                  <a:schemeClr val="tx1"/>
                </a:solidFill>
                <a:latin typeface="+mn-lt"/>
                <a:ea typeface="+mn-ea"/>
                <a:cs typeface="+mn-cs"/>
              </a:rPr>
              <a:t>WiZig</a:t>
            </a:r>
            <a:r>
              <a:rPr lang="en-US" altLang="zh-CN" sz="1200" b="0" i="0" u="none" strike="noStrike" kern="1200" baseline="0" dirty="0" smtClean="0">
                <a:solidFill>
                  <a:schemeClr val="tx1"/>
                </a:solidFill>
                <a:latin typeface="+mn-lt"/>
                <a:ea typeface="+mn-ea"/>
                <a:cs typeface="+mn-cs"/>
              </a:rPr>
              <a:t> is an on-demand mode. </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WiZig</a:t>
            </a:r>
            <a:r>
              <a:rPr lang="en-US" altLang="zh-CN" sz="1200" b="0" i="0" u="none" strike="noStrike" kern="1200" baseline="0" dirty="0" smtClean="0">
                <a:solidFill>
                  <a:schemeClr val="tx1"/>
                </a:solidFill>
                <a:latin typeface="+mn-lt"/>
                <a:ea typeface="+mn-ea"/>
                <a:cs typeface="+mn-cs"/>
              </a:rPr>
              <a:t> leverages the absence and presence of WiFi packets to transmit CTC messages. Hence, the off-the-shelf traffic can be used. But the amount of traffic affects how many additional packets we need to inject.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most practical indoor scenarios, when there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 multiple active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devices, the duty cycle of </a:t>
            </a:r>
            <a:r>
              <a:rPr lang="en-US" altLang="zh-CN" sz="1200" b="0" i="0" u="none" strike="noStrike" kern="1200" baseline="0" dirty="0" err="1" smtClean="0">
                <a:solidFill>
                  <a:schemeClr val="tx1"/>
                </a:solidFill>
                <a:latin typeface="+mn-lt"/>
                <a:ea typeface="+mn-ea"/>
                <a:cs typeface="+mn-cs"/>
              </a:rPr>
              <a:t>WiFi</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traffic is enough to use.</a:t>
            </a:r>
            <a:endParaRPr lang="zh-CN" altLang="en-US" sz="1200" b="0" i="0" u="none" strike="noStrike" kern="1200" baseline="0" dirty="0" smtClean="0">
              <a:solidFill>
                <a:schemeClr val="tx1"/>
              </a:solidFill>
              <a:latin typeface="+mn-lt"/>
              <a:ea typeface="+mn-ea"/>
              <a:cs typeface="+mn-cs"/>
            </a:endParaRPr>
          </a:p>
          <a:p>
            <a:endParaRPr lang="zh-CN" altLang="en-US"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some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circumstances, the duty cycle of applications is lower than</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 required. Whereas, the extra packets overhead of </a:t>
            </a:r>
            <a:r>
              <a:rPr lang="en-US" altLang="zh-CN" sz="1200" b="0" i="0" u="none" strike="noStrike" kern="1200" baseline="0" dirty="0" err="1" smtClean="0">
                <a:solidFill>
                  <a:schemeClr val="tx1"/>
                </a:solidFill>
                <a:latin typeface="+mn-lt"/>
                <a:ea typeface="+mn-ea"/>
                <a:cs typeface="+mn-cs"/>
              </a:rPr>
              <a:t>WiZig</a:t>
            </a:r>
            <a:r>
              <a:rPr lang="en-US" altLang="zh-CN" sz="1200" b="0" i="0" u="none" strike="noStrike" kern="1200" baseline="0" dirty="0" smtClean="0">
                <a:solidFill>
                  <a:schemeClr val="tx1"/>
                </a:solidFill>
                <a:latin typeface="+mn-lt"/>
                <a:ea typeface="+mn-ea"/>
                <a:cs typeface="+mn-cs"/>
              </a:rPr>
              <a:t> is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affordable to achieve the high-rate CTC communication.</a:t>
            </a:r>
          </a:p>
        </p:txBody>
      </p:sp>
      <p:sp>
        <p:nvSpPr>
          <p:cNvPr id="4" name="灯片编号占位符 3"/>
          <p:cNvSpPr>
            <a:spLocks noGrp="1"/>
          </p:cNvSpPr>
          <p:nvPr>
            <p:ph type="sldNum" sz="quarter" idx="10"/>
          </p:nvPr>
        </p:nvSpPr>
        <p:spPr/>
        <p:txBody>
          <a:bodyPr/>
          <a:lstStyle/>
          <a:p>
            <a:fld id="{9378B82A-527F-47ED-AF83-65CCE1B01765}" type="slidenum">
              <a:rPr lang="zh-CN" altLang="en-US" smtClean="0"/>
              <a:t>27</a:t>
            </a:fld>
            <a:endParaRPr lang="zh-CN" altLang="en-US"/>
          </a:p>
        </p:txBody>
      </p:sp>
    </p:spTree>
    <p:extLst>
      <p:ext uri="{BB962C8B-B14F-4D97-AF65-F5344CB8AC3E}">
        <p14:creationId xmlns:p14="http://schemas.microsoft.com/office/powerpoint/2010/main" val="223124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As a communication framework, WiZig is easy to use for the applications in upper layers. three steps are needed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First, the WiFi sender leverages the method of Carrier Sense Multiple</a:t>
            </a:r>
          </a:p>
          <a:p>
            <a:r>
              <a:rPr lang="en-US" altLang="zh-CN" sz="1200" b="0" i="0" u="none" strike="noStrike" kern="1200" baseline="0" dirty="0" smtClean="0">
                <a:solidFill>
                  <a:schemeClr val="tx1"/>
                </a:solidFill>
                <a:latin typeface="+mn-lt"/>
                <a:ea typeface="+mn-ea"/>
                <a:cs typeface="+mn-cs"/>
              </a:rPr>
              <a:t>Access (CSMA) to preempt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prɪ'empt</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clear channel and avoid the interference</a:t>
            </a:r>
          </a:p>
          <a:p>
            <a:r>
              <a:rPr lang="en-US" altLang="zh-CN" sz="1200" b="0" i="0" u="none" strike="noStrike" kern="1200" baseline="0" dirty="0" smtClean="0">
                <a:solidFill>
                  <a:schemeClr val="tx1"/>
                </a:solidFill>
                <a:latin typeface="+mn-lt"/>
                <a:ea typeface="+mn-ea"/>
                <a:cs typeface="+mn-cs"/>
              </a:rPr>
              <a:t>of other homogeneous [,</a:t>
            </a:r>
            <a:r>
              <a:rPr lang="en-US" altLang="zh-CN" sz="1200" b="0" i="0" u="none" strike="noStrike" kern="1200" baseline="0" dirty="0" err="1" smtClean="0">
                <a:solidFill>
                  <a:schemeClr val="tx1"/>
                </a:solidFill>
                <a:latin typeface="+mn-lt"/>
                <a:ea typeface="+mn-ea"/>
                <a:cs typeface="+mn-cs"/>
              </a:rPr>
              <a:t>homə'dʒinɪəs</a:t>
            </a:r>
            <a:r>
              <a:rPr lang="en-US" altLang="zh-CN" sz="1200" b="0" i="0" u="none" strike="noStrike" kern="1200" baseline="0" dirty="0" smtClean="0">
                <a:solidFill>
                  <a:schemeClr val="tx1"/>
                </a:solidFill>
                <a:latin typeface="+mn-lt"/>
                <a:ea typeface="+mn-ea"/>
                <a:cs typeface="+mn-cs"/>
              </a:rPr>
              <a:t>] devices. In addition, RTS/CTS</a:t>
            </a:r>
          </a:p>
          <a:p>
            <a:r>
              <a:rPr lang="en-US" altLang="zh-CN" sz="1200" b="0" i="0" u="none" strike="noStrike" kern="1200" baseline="0" dirty="0" smtClean="0">
                <a:solidFill>
                  <a:schemeClr val="tx1"/>
                </a:solidFill>
                <a:latin typeface="+mn-lt"/>
                <a:ea typeface="+mn-ea"/>
                <a:cs typeface="+mn-cs"/>
              </a:rPr>
              <a:t>can also be used to avoid hidden terminal problem.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Second,</a:t>
            </a:r>
          </a:p>
          <a:p>
            <a:r>
              <a:rPr lang="en-US" altLang="zh-CN" sz="1200" b="0" i="0" u="none" strike="noStrike" kern="1200" baseline="0" dirty="0" smtClean="0">
                <a:solidFill>
                  <a:schemeClr val="tx1"/>
                </a:solidFill>
                <a:latin typeface="+mn-lt"/>
                <a:ea typeface="+mn-ea"/>
                <a:cs typeface="+mn-cs"/>
              </a:rPr>
              <a:t>a pre-defined preamble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priæmbl</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is transmitted by the sender ahead of</a:t>
            </a:r>
          </a:p>
          <a:p>
            <a:r>
              <a:rPr lang="en-US" altLang="zh-CN" sz="1200" b="0" i="0" u="none" strike="noStrike" kern="1200" baseline="0" dirty="0" smtClean="0">
                <a:solidFill>
                  <a:schemeClr val="tx1"/>
                </a:solidFill>
                <a:latin typeface="+mn-lt"/>
                <a:ea typeface="+mn-ea"/>
                <a:cs typeface="+mn-cs"/>
              </a:rPr>
              <a:t>the data frames. When the ZigBee</a:t>
            </a:r>
          </a:p>
          <a:p>
            <a:r>
              <a:rPr lang="en-US" altLang="zh-CN" sz="1200" b="0" i="0" u="none" strike="noStrike" kern="1200" baseline="0" dirty="0" smtClean="0">
                <a:solidFill>
                  <a:schemeClr val="tx1"/>
                </a:solidFill>
                <a:latin typeface="+mn-lt"/>
                <a:ea typeface="+mn-ea"/>
                <a:cs typeface="+mn-cs"/>
              </a:rPr>
              <a:t>receiver detects signals, it first decodes packets followed the</a:t>
            </a:r>
          </a:p>
          <a:p>
            <a:r>
              <a:rPr lang="en-US" altLang="zh-CN" sz="1200" b="0" i="0" u="none" strike="noStrike" kern="1200" baseline="0" dirty="0" smtClean="0">
                <a:solidFill>
                  <a:schemeClr val="tx1"/>
                </a:solidFill>
                <a:latin typeface="+mn-lt"/>
                <a:ea typeface="+mn-ea"/>
                <a:cs typeface="+mn-cs"/>
              </a:rPr>
              <a:t>standard of IEEE 802.15.4. If the decoding fails, the receiver</a:t>
            </a:r>
          </a:p>
          <a:p>
            <a:r>
              <a:rPr lang="en-US" altLang="zh-CN" sz="1200" b="0" i="0" u="none" strike="noStrike" kern="1200" baseline="0" dirty="0" smtClean="0">
                <a:solidFill>
                  <a:schemeClr val="tx1"/>
                </a:solidFill>
                <a:latin typeface="+mn-lt"/>
                <a:ea typeface="+mn-ea"/>
                <a:cs typeface="+mn-cs"/>
              </a:rPr>
              <a:t>analyzes the detected RSSI sequences to see whether the signal</a:t>
            </a:r>
          </a:p>
          <a:p>
            <a:r>
              <a:rPr lang="en-US" altLang="zh-CN" sz="1200" b="0" i="0" u="none" strike="noStrike" kern="1200" baseline="0" dirty="0" smtClean="0">
                <a:solidFill>
                  <a:schemeClr val="tx1"/>
                </a:solidFill>
                <a:latin typeface="+mn-lt"/>
                <a:ea typeface="+mn-ea"/>
                <a:cs typeface="+mn-cs"/>
              </a:rPr>
              <a:t>comes from WiFi or not [11]. If the on-going signal is from</a:t>
            </a:r>
          </a:p>
          <a:p>
            <a:r>
              <a:rPr lang="en-US" altLang="zh-CN" sz="1200" b="0" i="0" u="none" strike="noStrike" kern="1200" baseline="0" dirty="0" smtClean="0">
                <a:solidFill>
                  <a:schemeClr val="tx1"/>
                </a:solidFill>
                <a:latin typeface="+mn-lt"/>
                <a:ea typeface="+mn-ea"/>
                <a:cs typeface="+mn-cs"/>
              </a:rPr>
              <a:t>WiFi, the ZigBee receiver switches to CTC mode and decodes</a:t>
            </a:r>
          </a:p>
          <a:p>
            <a:r>
              <a:rPr lang="en-US" altLang="zh-CN" sz="1200" b="0" i="0" u="none" strike="noStrike" kern="1200" baseline="0" dirty="0" smtClean="0">
                <a:solidFill>
                  <a:schemeClr val="tx1"/>
                </a:solidFill>
                <a:latin typeface="+mn-lt"/>
                <a:ea typeface="+mn-ea"/>
                <a:cs typeface="+mn-cs"/>
              </a:rPr>
              <a:t>the messages according the demodulation of </a:t>
            </a:r>
            <a:r>
              <a:rPr lang="en-US" altLang="zh-CN" sz="1200" b="0" i="0" u="none" strike="noStrike" kern="1200" baseline="0" dirty="0" err="1" smtClean="0">
                <a:solidFill>
                  <a:schemeClr val="tx1"/>
                </a:solidFill>
                <a:latin typeface="+mn-lt"/>
                <a:ea typeface="+mn-ea"/>
                <a:cs typeface="+mn-cs"/>
              </a:rPr>
              <a:t>WiZig</a:t>
            </a:r>
            <a:r>
              <a:rPr lang="en-US" altLang="zh-CN" sz="1200" b="0" i="0" u="none" strike="noStrike" kern="1200" baseline="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28</a:t>
            </a:fld>
            <a:endParaRPr lang="zh-CN" altLang="en-US"/>
          </a:p>
        </p:txBody>
      </p:sp>
    </p:spTree>
    <p:extLst>
      <p:ext uri="{BB962C8B-B14F-4D97-AF65-F5344CB8AC3E}">
        <p14:creationId xmlns:p14="http://schemas.microsoft.com/office/powerpoint/2010/main" val="359196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Early works to address the above problem propose to build indirect connections among these devices.</a:t>
            </a:r>
          </a:p>
          <a:p>
            <a:endParaRPr lang="en-US" altLang="zh-CN" dirty="0" smtClean="0"/>
          </a:p>
          <a:p>
            <a:r>
              <a:rPr lang="en-US" altLang="zh-CN" sz="1200" b="0" i="0" u="none" strike="noStrike" kern="1200" baseline="0" dirty="0" smtClean="0">
                <a:solidFill>
                  <a:schemeClr val="tx1"/>
                </a:solidFill>
                <a:latin typeface="+mn-lt"/>
                <a:ea typeface="+mn-ea"/>
                <a:cs typeface="+mn-cs"/>
              </a:rPr>
              <a:t>Cloud is a choice to exchange data among from individual systems. But this method requires that devices have</a:t>
            </a:r>
          </a:p>
          <a:p>
            <a:r>
              <a:rPr lang="en-US" altLang="zh-CN" sz="1200" b="0" i="0" u="none" strike="noStrike" kern="1200" baseline="0" dirty="0" smtClean="0">
                <a:solidFill>
                  <a:schemeClr val="tx1"/>
                </a:solidFill>
                <a:latin typeface="+mn-lt"/>
                <a:ea typeface="+mn-ea"/>
                <a:cs typeface="+mn-cs"/>
              </a:rPr>
              <a:t>access to the Internet. Besides, the exchange has considerable transmission delay.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Another way is to connect the coexisting devices through a local gateway. However, the relay will bring significant additional wireless traffic. Besides, the dedicated gateway will increase the deployment and maintenance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mentənəns</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cost.</a:t>
            </a:r>
            <a:endParaRPr lang="zh-CN" altLang="en-US" sz="1200" b="0" i="0" u="none" strike="noStrike" kern="1200" baseline="0" dirty="0" smtClean="0">
              <a:solidFill>
                <a:schemeClr val="tx1"/>
              </a:solidFill>
              <a:latin typeface="+mn-lt"/>
              <a:ea typeface="+mn-ea"/>
              <a:cs typeface="+mn-cs"/>
            </a:endParaRPr>
          </a:p>
          <a:p>
            <a:endParaRPr lang="zh-CN" altLang="en-US" sz="1200" b="0" i="0" u="none" strike="noStrike" kern="1200" baseline="0" dirty="0" smtClean="0">
              <a:solidFill>
                <a:schemeClr val="tx1"/>
              </a:solidFill>
              <a:latin typeface="+mn-lt"/>
              <a:ea typeface="+mn-ea"/>
              <a:cs typeface="+mn-cs"/>
            </a:endParaRPr>
          </a:p>
          <a:p>
            <a:r>
              <a:rPr lang="en-US" altLang="zh-CN" dirty="0" smtClean="0"/>
              <a:t>In the iron man, Just</a:t>
            </a:r>
            <a:r>
              <a:rPr lang="zh-CN" altLang="en-US" dirty="0" smtClean="0"/>
              <a:t> </a:t>
            </a:r>
            <a:r>
              <a:rPr lang="en-US" altLang="zh-CN" dirty="0" smtClean="0"/>
              <a:t>imagine</a:t>
            </a:r>
            <a:r>
              <a:rPr lang="zh-CN" altLang="en-US" dirty="0" smtClean="0"/>
              <a:t> </a:t>
            </a:r>
            <a:r>
              <a:rPr lang="en-US" altLang="zh-CN" dirty="0" smtClean="0"/>
              <a:t>that</a:t>
            </a:r>
            <a:r>
              <a:rPr lang="zh-CN" altLang="en-US" dirty="0" smtClean="0"/>
              <a:t> </a:t>
            </a:r>
            <a:r>
              <a:rPr lang="en-US" altLang="zh-CN" dirty="0" smtClean="0"/>
              <a:t>if the</a:t>
            </a:r>
            <a:r>
              <a:rPr lang="en-US" altLang="zh-CN" baseline="0" dirty="0" smtClean="0"/>
              <a:t> time delay between the watch and the sensor is great, tony would wake up later and </a:t>
            </a:r>
            <a:r>
              <a:rPr lang="en-US" altLang="zh-CN" baseline="0" dirty="0" err="1" smtClean="0"/>
              <a:t>mybe</a:t>
            </a:r>
            <a:r>
              <a:rPr lang="en-US" altLang="zh-CN" baseline="0" dirty="0" smtClean="0"/>
              <a:t> his wife would be hurt.</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Timely and efficient data exchange among those devices is very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important</a:t>
            </a:r>
            <a:r>
              <a:rPr lang="zh-CN" altLang="en-US" sz="1200" b="0" i="0" u="none" strike="noStrike" kern="1200" baseline="0" dirty="0" smtClean="0">
                <a:solidFill>
                  <a:schemeClr val="tx1"/>
                </a:solidFill>
                <a:latin typeface="+mn-lt"/>
                <a:ea typeface="+mn-ea"/>
                <a:cs typeface="+mn-cs"/>
              </a:rPr>
              <a:t> </a:t>
            </a: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3</a:t>
            </a:fld>
            <a:endParaRPr lang="zh-CN" altLang="en-US"/>
          </a:p>
        </p:txBody>
      </p:sp>
    </p:spTree>
    <p:extLst>
      <p:ext uri="{BB962C8B-B14F-4D97-AF65-F5344CB8AC3E}">
        <p14:creationId xmlns:p14="http://schemas.microsoft.com/office/powerpoint/2010/main" val="428028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Direct </a:t>
            </a:r>
            <a:r>
              <a:rPr lang="en-US" altLang="zh-CN" sz="1200" b="1"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cross-technology communication </a:t>
            </a:r>
            <a:r>
              <a:rPr lang="en-US" altLang="zh-CN" sz="1200" b="0" i="0" u="none" strike="noStrike" kern="1200" baseline="0" dirty="0" smtClean="0">
                <a:solidFill>
                  <a:schemeClr val="tx1"/>
                </a:solidFill>
                <a:latin typeface="+mn-lt"/>
                <a:ea typeface="+mn-ea"/>
                <a:cs typeface="+mn-cs"/>
              </a:rPr>
              <a:t>appears to be a more promising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prɑmɪsɪŋ</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direction.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At the same time, this is a also a challenging task.</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First, , these technologies follow different standards. For example,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follows the IEEE 802.11 and </a:t>
            </a:r>
            <a:r>
              <a:rPr lang="en-US" altLang="zh-CN" sz="1200" b="0" i="0" u="none" strike="noStrike" kern="1200" baseline="0" dirty="0" err="1" smtClean="0">
                <a:solidFill>
                  <a:schemeClr val="tx1"/>
                </a:solidFill>
                <a:latin typeface="+mn-lt"/>
                <a:ea typeface="+mn-ea"/>
                <a:cs typeface="+mn-cs"/>
              </a:rPr>
              <a:t>zigbee</a:t>
            </a:r>
            <a:r>
              <a:rPr lang="en-US" altLang="zh-CN" sz="1200" b="0" i="0" u="none" strike="noStrike" kern="1200" baseline="0" dirty="0" smtClean="0">
                <a:solidFill>
                  <a:schemeClr val="tx1"/>
                </a:solidFill>
                <a:latin typeface="+mn-lt"/>
                <a:ea typeface="+mn-ea"/>
                <a:cs typeface="+mn-cs"/>
              </a:rPr>
              <a:t> follows the </a:t>
            </a:r>
            <a:r>
              <a:rPr lang="en-US" altLang="zh-CN" sz="1200" b="0" i="0" u="none" strike="noStrike" kern="1200" baseline="0" dirty="0" err="1" smtClean="0">
                <a:solidFill>
                  <a:schemeClr val="tx1"/>
                </a:solidFill>
                <a:latin typeface="+mn-lt"/>
                <a:ea typeface="+mn-ea"/>
                <a:cs typeface="+mn-cs"/>
              </a:rPr>
              <a:t>ieee</a:t>
            </a:r>
            <a:r>
              <a:rPr lang="en-US" altLang="zh-CN" sz="1200" b="0" i="0" u="none" strike="noStrike" kern="1200" baseline="0" dirty="0" smtClean="0">
                <a:solidFill>
                  <a:schemeClr val="tx1"/>
                </a:solidFill>
                <a:latin typeface="+mn-lt"/>
                <a:ea typeface="+mn-ea"/>
                <a:cs typeface="+mn-cs"/>
              </a:rPr>
              <a:t> 802.15.4. so a device cannot directly decode the standardized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stændə,daizd</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 data from another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Second, </a:t>
            </a:r>
            <a:r>
              <a:rPr lang="en-US" altLang="zh-CN" sz="1200" dirty="0" smtClean="0"/>
              <a:t>Is there any available information medium? </a:t>
            </a:r>
            <a:r>
              <a:rPr lang="en-US" altLang="zh-CN" sz="1200" b="0" i="0" u="none" strike="noStrike" kern="1200" baseline="0" dirty="0" smtClean="0">
                <a:solidFill>
                  <a:schemeClr val="tx1"/>
                </a:solidFill>
                <a:latin typeface="+mn-lt"/>
                <a:ea typeface="+mn-ea"/>
                <a:cs typeface="+mn-cs"/>
              </a:rPr>
              <a:t>The existing proposals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prə'pozl</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try to exploit free side-channels as information carriers. Regarding the wireless medium, a side channel typically exists in the following three dimensions: time, frequency and amplitude.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err="1" smtClean="0">
                <a:solidFill>
                  <a:schemeClr val="tx1"/>
                </a:solidFill>
                <a:latin typeface="+mn-lt"/>
                <a:ea typeface="+mn-ea"/>
                <a:cs typeface="+mn-cs"/>
              </a:rPr>
              <a:t>FreeBee</a:t>
            </a:r>
            <a:r>
              <a:rPr lang="en-US" altLang="zh-CN" sz="1200" b="0" i="0" u="none" strike="noStrike" kern="1200" baseline="0" dirty="0" smtClean="0">
                <a:solidFill>
                  <a:schemeClr val="tx1"/>
                </a:solidFill>
                <a:latin typeface="+mn-lt"/>
                <a:ea typeface="+mn-ea"/>
                <a:cs typeface="+mn-cs"/>
              </a:rPr>
              <a:t> [17] is a representative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rɛprɪ'zɛntətɪv</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work in the temporal dimension. It enables direct unicast and cross technology broadcast by embedding the data into beacons and shifting their transmission timings. But The achievable date rate of </a:t>
            </a:r>
            <a:r>
              <a:rPr lang="en-US" altLang="zh-CN" sz="1200" b="0" i="0" u="none" strike="noStrike" kern="1200" baseline="0" dirty="0" err="1" smtClean="0">
                <a:solidFill>
                  <a:schemeClr val="tx1"/>
                </a:solidFill>
                <a:latin typeface="+mn-lt"/>
                <a:ea typeface="+mn-ea"/>
                <a:cs typeface="+mn-cs"/>
              </a:rPr>
              <a:t>FreeBee</a:t>
            </a:r>
            <a:r>
              <a:rPr lang="en-US" altLang="zh-CN" sz="1200" b="0" i="0" u="none" strike="noStrike" kern="1200" baseline="0" dirty="0" smtClean="0">
                <a:solidFill>
                  <a:schemeClr val="tx1"/>
                </a:solidFill>
                <a:latin typeface="+mn-lt"/>
                <a:ea typeface="+mn-ea"/>
                <a:cs typeface="+mn-cs"/>
              </a:rPr>
              <a:t> is bounded by the beacon rate of commercial WiFi devices.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they operate on the same frequency band. So frequency dimension is not available.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err="1" smtClean="0">
                <a:solidFill>
                  <a:schemeClr val="tx1"/>
                </a:solidFill>
                <a:latin typeface="+mn-lt"/>
                <a:ea typeface="+mn-ea"/>
                <a:cs typeface="+mn-cs"/>
              </a:rPr>
              <a:t>Esense</a:t>
            </a:r>
            <a:r>
              <a:rPr lang="en-US" altLang="zh-CN" sz="1200" b="0" i="0" u="none" strike="noStrike" kern="1200" baseline="0" dirty="0" smtClean="0">
                <a:solidFill>
                  <a:schemeClr val="tx1"/>
                </a:solidFill>
                <a:latin typeface="+mn-lt"/>
                <a:ea typeface="+mn-ea"/>
                <a:cs typeface="+mn-cs"/>
              </a:rPr>
              <a:t> is the first work that uses energy sampling realizing data transmission from WiFi to ZigBee devices. It controls the absence or presence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prez</a:t>
            </a:r>
            <a:r>
              <a:rPr lang="en-US" altLang="zh-CN" sz="1200" b="0" i="0" kern="1200" dirty="0" smtClean="0">
                <a:solidFill>
                  <a:schemeClr val="tx1"/>
                </a:solidFill>
                <a:effectLst/>
                <a:latin typeface="+mn-lt"/>
                <a:ea typeface="+mn-ea"/>
                <a:cs typeface="+mn-cs"/>
              </a:rPr>
              <a:t>(ə)ns]</a:t>
            </a:r>
            <a:r>
              <a:rPr lang="en-US" altLang="zh-CN" sz="1200" b="0" i="0" u="none" strike="noStrike" kern="1200" baseline="0" dirty="0" smtClean="0">
                <a:solidFill>
                  <a:schemeClr val="tx1"/>
                </a:solidFill>
                <a:latin typeface="+mn-lt"/>
                <a:ea typeface="+mn-ea"/>
                <a:cs typeface="+mn-cs"/>
              </a:rPr>
              <a:t> of data packets to encode 0/1 bits in the amplitude dimension.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Third, Since the communication channel is intrinsically noisy, it is not a trivial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trɪvɪəl</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to reduce the harmful impact of noise and realize low error rate.</a:t>
            </a:r>
          </a:p>
          <a:p>
            <a:endParaRPr lang="en-US" altLang="zh-CN" sz="1200" b="0" i="0" u="none" strike="noStrike" kern="1200" baseline="0" dirty="0" smtClean="0">
              <a:solidFill>
                <a:schemeClr val="tx1"/>
              </a:solidFill>
              <a:latin typeface="+mn-lt"/>
              <a:ea typeface="+mn-ea"/>
              <a:cs typeface="+mn-cs"/>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4</a:t>
            </a:fld>
            <a:endParaRPr lang="zh-CN" altLang="en-US"/>
          </a:p>
        </p:txBody>
      </p:sp>
    </p:spTree>
    <p:extLst>
      <p:ext uri="{BB962C8B-B14F-4D97-AF65-F5344CB8AC3E}">
        <p14:creationId xmlns:p14="http://schemas.microsoft.com/office/powerpoint/2010/main" val="338134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investigate that Energy can be used as a medium of communication, we conduct several experiments.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control one AP as transmitter and one noise AP to generate jamming. the RRSI sequence is shown as this figure. We can find that packets and noise can be separated</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sɛpəretɪd</a:t>
            </a:r>
            <a:r>
              <a:rPr lang="en-US" altLang="zh-CN" sz="1200" b="0" i="0" kern="1200" dirty="0" smtClean="0">
                <a:solidFill>
                  <a:schemeClr val="tx1"/>
                </a:solidFill>
                <a:effectLst/>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clearly because the RSSI gap between packets and noise is large.</a:t>
            </a:r>
          </a:p>
          <a:p>
            <a:endParaRPr lang="en-US" altLang="zh-CN" dirty="0" smtClean="0"/>
          </a:p>
          <a:p>
            <a:r>
              <a:rPr lang="en-US" altLang="zh-CN" sz="1200" b="0" i="0" u="none" strike="noStrike" kern="1200" baseline="0" dirty="0" smtClean="0">
                <a:solidFill>
                  <a:schemeClr val="tx1"/>
                </a:solidFill>
                <a:latin typeface="+mn-lt"/>
                <a:ea typeface="+mn-ea"/>
                <a:cs typeface="+mn-cs"/>
              </a:rPr>
              <a:t>In addition, We can find that the RSSI values will decrease when increasing the distance between the AP and node.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also study the RSSI distribution in various real indoor environments. The RSSI distributions of different places are different. But no matter in which environments, there are enough energy gap and coding space.</a:t>
            </a: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5</a:t>
            </a:fld>
            <a:endParaRPr lang="zh-CN" altLang="en-US"/>
          </a:p>
        </p:txBody>
      </p:sp>
    </p:spTree>
    <p:extLst>
      <p:ext uri="{BB962C8B-B14F-4D97-AF65-F5344CB8AC3E}">
        <p14:creationId xmlns:p14="http://schemas.microsoft.com/office/powerpoint/2010/main" val="33987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Based on the above facts, we </a:t>
            </a:r>
            <a:r>
              <a:rPr lang="pt-BR" altLang="zh-CN" sz="1200" b="0" i="0" u="none" strike="noStrike" kern="1200" baseline="0" dirty="0" smtClean="0">
                <a:solidFill>
                  <a:schemeClr val="tx1"/>
                </a:solidFill>
                <a:latin typeface="+mn-lt"/>
                <a:ea typeface="+mn-ea"/>
                <a:cs typeface="+mn-cs"/>
              </a:rPr>
              <a:t>propose WiZig, a practical CTC protocol. It achieves the data transmission from WiFi to zigbee by leaveraging the energy as a communication medium.</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This is the basic design of WiZig.</a:t>
            </a:r>
          </a:p>
          <a:p>
            <a:r>
              <a:rPr lang="en-US" altLang="zh-CN" sz="1200" b="0" i="0" u="none" strike="noStrike" kern="1200" baseline="0" dirty="0" smtClean="0">
                <a:solidFill>
                  <a:schemeClr val="tx1"/>
                </a:solidFill>
                <a:latin typeface="+mn-lt"/>
                <a:ea typeface="+mn-ea"/>
                <a:cs typeface="+mn-cs"/>
              </a:rPr>
              <a:t> </a:t>
            </a:r>
          </a:p>
          <a:p>
            <a:r>
              <a:rPr lang="en-US" altLang="zh-CN" sz="1200" b="0" i="0" u="none" strike="noStrike" kern="1200" baseline="0" dirty="0" smtClean="0">
                <a:solidFill>
                  <a:schemeClr val="tx1"/>
                </a:solidFill>
                <a:latin typeface="+mn-lt"/>
                <a:ea typeface="+mn-ea"/>
                <a:cs typeface="+mn-cs"/>
              </a:rPr>
              <a:t>Take  the two energy levels as an example.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WiZig sender modulates data as the presence and absence of WiFi packets to represent symbol “1” and “0”. After encoding and modulation, the sender transmits these WiFi packets without modifying the PHY layer.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receiver detects the RSSI values within a time window </a:t>
            </a:r>
            <a:r>
              <a:rPr lang="en-US" altLang="zh-CN" sz="1200" b="0" i="1" u="none" strike="noStrike" kern="1200" baseline="0" dirty="0" smtClean="0">
                <a:solidFill>
                  <a:schemeClr val="tx1"/>
                </a:solidFill>
                <a:latin typeface="+mn-lt"/>
                <a:ea typeface="+mn-ea"/>
                <a:cs typeface="+mn-cs"/>
              </a:rPr>
              <a:t>T</a:t>
            </a:r>
            <a:r>
              <a:rPr lang="en-US" altLang="zh-CN" sz="1200" b="0" i="0" u="none" strike="noStrike" kern="1200" baseline="0" dirty="0" smtClean="0">
                <a:solidFill>
                  <a:schemeClr val="tx1"/>
                </a:solidFill>
                <a:latin typeface="+mn-lt"/>
                <a:ea typeface="+mn-ea"/>
                <a:cs typeface="+mn-cs"/>
              </a:rPr>
              <a:t>. If the receiver </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detects a certain number of packet sample points, then it will decode the symbol as “1”. Otherwise, the receiver decodes the symbol as “0”.</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It is obvious that the channel resource is not fully exploited if only transmitting one bit in one fixed receiving windows</a:t>
            </a:r>
          </a:p>
          <a:p>
            <a:endParaRPr lang="pt-BR"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9378B82A-527F-47ED-AF83-65CCE1B01765}" type="slidenum">
              <a:rPr lang="zh-CN" altLang="en-US" smtClean="0"/>
              <a:t>6</a:t>
            </a:fld>
            <a:endParaRPr lang="zh-CN" altLang="en-US"/>
          </a:p>
        </p:txBody>
      </p:sp>
    </p:spTree>
    <p:extLst>
      <p:ext uri="{BB962C8B-B14F-4D97-AF65-F5344CB8AC3E}">
        <p14:creationId xmlns:p14="http://schemas.microsoft.com/office/powerpoint/2010/main" val="200625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Next, we propose amplitude modulation that increases the number of energy levels to encode more bits at once for improving data rate.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Without </a:t>
            </a:r>
            <a:r>
              <a:rPr lang="en-US" altLang="zh-CN" sz="1200" b="0" i="0" u="none" strike="noStrike" kern="1200" baseline="0" dirty="0" err="1" smtClean="0">
                <a:solidFill>
                  <a:schemeClr val="tx1"/>
                </a:solidFill>
                <a:latin typeface="+mn-lt"/>
                <a:ea typeface="+mn-ea"/>
                <a:cs typeface="+mn-cs"/>
              </a:rPr>
              <a:t>losilng</a:t>
            </a:r>
            <a:r>
              <a:rPr lang="en-US" altLang="zh-CN" sz="1200" b="0" i="0" u="none" strike="noStrike" kern="1200" baseline="0" dirty="0" smtClean="0">
                <a:solidFill>
                  <a:schemeClr val="tx1"/>
                </a:solidFill>
                <a:latin typeface="+mn-lt"/>
                <a:ea typeface="+mn-ea"/>
                <a:cs typeface="+mn-cs"/>
              </a:rPr>
              <a:t> generality</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dʒɛnə'ræləti</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we take the modulation of four energy levels as an example.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WiZig sender transmits packets with three different powers to provide three energy levels that can be encoded as 01, 10, 11. And the absence of packet is encoded as 00. The WiZig receiver samples the RSSI on channel and it can detect four different energy levels. Then the receiver can decode 2 bits data at once.</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number of energy levels can be divided in theory </a:t>
            </a:r>
            <a:r>
              <a:rPr lang="en-US" altLang="zh-CN" sz="1200" b="0" i="0" u="none" strike="noStrike" kern="1200" baseline="0" dirty="0" err="1" smtClean="0">
                <a:solidFill>
                  <a:schemeClr val="tx1"/>
                </a:solidFill>
                <a:latin typeface="+mn-lt"/>
                <a:ea typeface="+mn-ea"/>
                <a:cs typeface="+mn-cs"/>
              </a:rPr>
              <a:t>is:</a:t>
            </a:r>
            <a:r>
              <a:rPr lang="en-US" altLang="zh-CN" sz="1200" b="0" i="1" u="none" strike="noStrike" kern="1200" baseline="0" dirty="0" err="1" smtClean="0">
                <a:solidFill>
                  <a:schemeClr val="tx1"/>
                </a:solidFill>
                <a:latin typeface="+mn-lt"/>
                <a:ea typeface="+mn-ea"/>
                <a:cs typeface="+mn-cs"/>
              </a:rPr>
              <a:t>N</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t>
            </a:r>
            <a:r>
              <a:rPr lang="en-US" altLang="zh-CN" sz="1200" b="0" i="1" u="none" strike="noStrike" kern="1200" baseline="0" dirty="0" smtClean="0">
                <a:solidFill>
                  <a:schemeClr val="tx1"/>
                </a:solidFill>
                <a:latin typeface="+mn-lt"/>
                <a:ea typeface="+mn-ea"/>
                <a:cs typeface="+mn-cs"/>
              </a:rPr>
              <a:t>RSSI/△RSSI</a:t>
            </a:r>
            <a:r>
              <a:rPr lang="en-US" altLang="zh-CN" sz="1200" b="0" i="0" u="none" strike="noStrike" kern="1200" baseline="0" dirty="0" smtClean="0">
                <a:solidFill>
                  <a:schemeClr val="tx1"/>
                </a:solidFill>
                <a:latin typeface="+mn-lt"/>
                <a:ea typeface="+mn-ea"/>
                <a:cs typeface="+mn-cs"/>
              </a:rPr>
              <a:t>,  where </a:t>
            </a:r>
            <a:r>
              <a:rPr lang="en-US" altLang="zh-CN" sz="1200" b="0" i="1" u="none" strike="noStrike" kern="1200" baseline="0" dirty="0" smtClean="0">
                <a:solidFill>
                  <a:schemeClr val="tx1"/>
                </a:solidFill>
                <a:latin typeface="+mn-lt"/>
                <a:ea typeface="+mn-ea"/>
                <a:cs typeface="+mn-cs"/>
              </a:rPr>
              <a:t>RSSI </a:t>
            </a:r>
            <a:r>
              <a:rPr lang="en-US" altLang="zh-CN" sz="1200" b="0" i="0" u="none" strike="noStrike" kern="1200" baseline="0" dirty="0" smtClean="0">
                <a:solidFill>
                  <a:schemeClr val="tx1"/>
                </a:solidFill>
                <a:latin typeface="+mn-lt"/>
                <a:ea typeface="+mn-ea"/>
                <a:cs typeface="+mn-cs"/>
              </a:rPr>
              <a:t>is the max signal strength at the receiver and </a:t>
            </a:r>
            <a:r>
              <a:rPr lang="en-US" altLang="zh-CN" sz="1200" b="0" i="1" u="none" strike="noStrike" kern="1200" baseline="0" dirty="0" smtClean="0">
                <a:solidFill>
                  <a:schemeClr val="tx1"/>
                </a:solidFill>
                <a:latin typeface="+mn-lt"/>
                <a:ea typeface="+mn-ea"/>
                <a:cs typeface="+mn-cs"/>
              </a:rPr>
              <a:t>△RSSI </a:t>
            </a:r>
            <a:r>
              <a:rPr lang="en-US" altLang="zh-CN" sz="1200" b="0" i="0" u="none" strike="noStrike" kern="1200" baseline="0" dirty="0" smtClean="0">
                <a:solidFill>
                  <a:schemeClr val="tx1"/>
                </a:solidFill>
                <a:latin typeface="+mn-lt"/>
                <a:ea typeface="+mn-ea"/>
                <a:cs typeface="+mn-cs"/>
              </a:rPr>
              <a:t>is the minimum RSSI gap between two adjacent energy levels.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However, the energy communication channel is noisy and dynamic. Using multiple energy levels can increase the error rate under the noisy channel because noise can corrupt the RSSI pattern of two adjacent energy levels. Hence, it is important to reduce the harmful impact of noise to improve the throughput without increasing the error rate.</a:t>
            </a:r>
          </a:p>
        </p:txBody>
      </p:sp>
      <p:sp>
        <p:nvSpPr>
          <p:cNvPr id="4" name="灯片编号占位符 3"/>
          <p:cNvSpPr>
            <a:spLocks noGrp="1"/>
          </p:cNvSpPr>
          <p:nvPr>
            <p:ph type="sldNum" sz="quarter" idx="10"/>
          </p:nvPr>
        </p:nvSpPr>
        <p:spPr/>
        <p:txBody>
          <a:bodyPr/>
          <a:lstStyle/>
          <a:p>
            <a:fld id="{9378B82A-527F-47ED-AF83-65CCE1B01765}" type="slidenum">
              <a:rPr lang="zh-CN" altLang="en-US" smtClean="0"/>
              <a:t>7</a:t>
            </a:fld>
            <a:endParaRPr lang="zh-CN" altLang="en-US"/>
          </a:p>
        </p:txBody>
      </p:sp>
    </p:spTree>
    <p:extLst>
      <p:ext uri="{BB962C8B-B14F-4D97-AF65-F5344CB8AC3E}">
        <p14:creationId xmlns:p14="http://schemas.microsoft.com/office/powerpoint/2010/main" val="403251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Compared with Amplitude modulation, Temporal modulation is relatively more robust to noise. We propose temporal modulation to be more resilient to the dynamic noise on wireless channel.</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WiZig extends the length of receiving window to reduce the error rate when the channel quality is poor and shorten the length of time window to improve the date rate when the channel quality is good.</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As four energy levels as an example, The </a:t>
            </a:r>
            <a:r>
              <a:rPr lang="en-US" altLang="zh-CN" sz="1200" b="0" i="0" u="none" strike="noStrike" kern="1200" baseline="0" dirty="0" err="1" smtClean="0">
                <a:solidFill>
                  <a:schemeClr val="tx1"/>
                </a:solidFill>
                <a:latin typeface="+mn-lt"/>
                <a:ea typeface="+mn-ea"/>
                <a:cs typeface="+mn-cs"/>
              </a:rPr>
              <a:t>WiZig</a:t>
            </a:r>
            <a:r>
              <a:rPr lang="en-US" altLang="zh-CN" sz="1200" b="0" i="0" u="none" strike="noStrike" kern="1200" baseline="0" dirty="0" smtClean="0">
                <a:solidFill>
                  <a:schemeClr val="tx1"/>
                </a:solidFill>
                <a:latin typeface="+mn-lt"/>
                <a:ea typeface="+mn-ea"/>
                <a:cs typeface="+mn-cs"/>
              </a:rPr>
              <a:t> sender transmits packets and the window length of the receiver will be adjusted according to the channel noise. The stronger the noise is, the larger the window length is.</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8</a:t>
            </a:fld>
            <a:endParaRPr lang="zh-CN" altLang="en-US"/>
          </a:p>
        </p:txBody>
      </p:sp>
    </p:spTree>
    <p:extLst>
      <p:ext uri="{BB962C8B-B14F-4D97-AF65-F5344CB8AC3E}">
        <p14:creationId xmlns:p14="http://schemas.microsoft.com/office/powerpoint/2010/main" val="29235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model the energy channel and analyze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ænə,laɪz</a:t>
            </a:r>
            <a:r>
              <a:rPr lang="en-US" altLang="zh-CN" sz="1200" b="0" i="0" kern="1200" dirty="0" smtClean="0">
                <a:solidFill>
                  <a:schemeClr val="tx1"/>
                </a:solidFill>
                <a:effectLst/>
                <a:latin typeface="+mn-lt"/>
                <a:ea typeface="+mn-ea"/>
                <a:cs typeface="+mn-cs"/>
              </a:rPr>
              <a:t>]</a:t>
            </a:r>
            <a:r>
              <a:rPr lang="en-US" altLang="zh-CN" sz="1200" b="0" i="0" u="none" strike="noStrike" kern="1200" baseline="0" dirty="0" smtClean="0">
                <a:solidFill>
                  <a:schemeClr val="tx1"/>
                </a:solidFill>
                <a:latin typeface="+mn-lt"/>
                <a:ea typeface="+mn-ea"/>
                <a:cs typeface="+mn-cs"/>
              </a:rPr>
              <a:t> the relationship BER, SER ,SNR and the number of energy levels. BER is the error rate when the receiver judge a single sample point and SER is the error rate that the receiver incorrectly decodes the symbol within a receiving window.</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 For two energy levels, the BER and SER is p and </a:t>
            </a:r>
            <a:r>
              <a:rPr lang="en-US" altLang="zh-CN" sz="1200" b="0" i="0" u="none" strike="noStrike" kern="1200" baseline="0" dirty="0" err="1" smtClean="0">
                <a:solidFill>
                  <a:schemeClr val="tx1"/>
                </a:solidFill>
                <a:latin typeface="+mn-lt"/>
                <a:ea typeface="+mn-ea"/>
                <a:cs typeface="+mn-cs"/>
              </a:rPr>
              <a:t>pe</a:t>
            </a:r>
            <a:r>
              <a:rPr lang="en-US" altLang="zh-CN" sz="1200" b="0" i="0" u="none" strike="noStrike" kern="1200" baseline="0" dirty="0" smtClean="0">
                <a:solidFill>
                  <a:schemeClr val="tx1"/>
                </a:solidFill>
                <a:latin typeface="+mn-lt"/>
                <a:ea typeface="+mn-ea"/>
                <a:cs typeface="+mn-cs"/>
              </a:rPr>
              <a:t>. The r is SNR and m is the number of samples and it can  on behalf of receiving length.</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 For multiple energy levels, the BER and SER is pm and </a:t>
            </a:r>
            <a:r>
              <a:rPr lang="en-US" altLang="zh-CN" sz="1200" b="0" i="0" u="none" strike="noStrike" kern="1200" baseline="0" dirty="0" err="1" smtClean="0">
                <a:solidFill>
                  <a:schemeClr val="tx1"/>
                </a:solidFill>
                <a:latin typeface="+mn-lt"/>
                <a:ea typeface="+mn-ea"/>
                <a:cs typeface="+mn-cs"/>
              </a:rPr>
              <a:t>pem</a:t>
            </a:r>
            <a:r>
              <a:rPr lang="en-US" altLang="zh-CN" sz="1200" b="0" i="0" u="none" strike="noStrike" kern="1200" baseline="0" dirty="0" smtClean="0">
                <a:solidFill>
                  <a:schemeClr val="tx1"/>
                </a:solidFill>
                <a:latin typeface="+mn-lt"/>
                <a:ea typeface="+mn-ea"/>
                <a:cs typeface="+mn-cs"/>
              </a:rPr>
              <a:t>. The M is the number of energy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9378B82A-527F-47ED-AF83-65CCE1B01765}" type="slidenum">
              <a:rPr lang="zh-CN" altLang="en-US" smtClean="0"/>
              <a:t>9</a:t>
            </a:fld>
            <a:endParaRPr lang="zh-CN" altLang="en-US"/>
          </a:p>
        </p:txBody>
      </p:sp>
    </p:spTree>
    <p:extLst>
      <p:ext uri="{BB962C8B-B14F-4D97-AF65-F5344CB8AC3E}">
        <p14:creationId xmlns:p14="http://schemas.microsoft.com/office/powerpoint/2010/main" val="91689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4695098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9842562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3284121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8243888" y="6381751"/>
            <a:ext cx="389850" cy="300082"/>
          </a:xfrm>
          <a:prstGeom prst="rect">
            <a:avLst/>
          </a:prstGeom>
          <a:noFill/>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fld id="{6C735352-89B4-48B8-919B-553560926C90}" type="slidenum">
              <a:rPr kumimoji="0" lang="en-US" altLang="zh-CN" sz="135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rPr>
              <a:pPr marL="0" marR="0" lvl="0" indent="0" algn="l" defTabSz="685800" rtl="0" eaLnBrk="1" fontAlgn="base" latinLnBrk="0" hangingPunct="1">
                <a:lnSpc>
                  <a:spcPct val="100000"/>
                </a:lnSpc>
                <a:spcBef>
                  <a:spcPct val="0"/>
                </a:spcBef>
                <a:spcAft>
                  <a:spcPct val="0"/>
                </a:spcAft>
                <a:buClrTx/>
                <a:buSzTx/>
                <a:buFontTx/>
                <a:buNone/>
                <a:tabLst/>
                <a:defRPr/>
              </a:pPr>
              <a:t>‹#›</a:t>
            </a:fld>
            <a:endParaRPr kumimoji="0" lang="en-US" altLang="zh-CN" sz="135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79388" y="1125538"/>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4"/>
          </p:nvPr>
        </p:nvSpPr>
        <p:spPr/>
        <p:txBody>
          <a:bodyPr/>
          <a:lstStyle>
            <a:lvl1pPr>
              <a:defRPr/>
            </a:lvl1pPr>
          </a:lstStyle>
          <a:p>
            <a:pPr fontAlgn="base">
              <a:spcBef>
                <a:spcPct val="0"/>
              </a:spcBef>
              <a:spcAft>
                <a:spcPct val="0"/>
              </a:spcAft>
              <a:defRPr/>
            </a:pPr>
            <a:fld id="{F43E3889-FAD8-4146-97D5-8BF439F76A1D}" type="datetime1">
              <a:rPr lang="en-US" altLang="zh-CN" smtClean="0"/>
              <a:pPr fontAlgn="base">
                <a:spcBef>
                  <a:spcPct val="0"/>
                </a:spcBef>
                <a:spcAft>
                  <a:spcPct val="0"/>
                </a:spcAft>
                <a:defRPr/>
              </a:pPr>
              <a:t>8/13/17</a:t>
            </a:fld>
            <a:endParaRPr lang="en-US" altLang="zh-CN" dirty="0"/>
          </a:p>
        </p:txBody>
      </p:sp>
      <p:sp>
        <p:nvSpPr>
          <p:cNvPr id="10" name="Footer Placeholder 4"/>
          <p:cNvSpPr>
            <a:spLocks noGrp="1"/>
          </p:cNvSpPr>
          <p:nvPr>
            <p:ph type="ftr" sz="quarter" idx="15"/>
          </p:nvPr>
        </p:nvSpPr>
        <p:spPr/>
        <p:txBody>
          <a:bodyPr/>
          <a:lstStyle>
            <a:lvl1pPr>
              <a:defRPr/>
            </a:lvl1pPr>
          </a:lstStyle>
          <a:p>
            <a:pPr fontAlgn="base">
              <a:spcBef>
                <a:spcPct val="0"/>
              </a:spcBef>
              <a:spcAft>
                <a:spcPct val="0"/>
              </a:spcAft>
              <a:defRPr/>
            </a:pPr>
            <a:endParaRPr lang="en-US" altLang="zh-CN"/>
          </a:p>
        </p:txBody>
      </p:sp>
    </p:spTree>
    <p:extLst>
      <p:ext uri="{BB962C8B-B14F-4D97-AF65-F5344CB8AC3E}">
        <p14:creationId xmlns:p14="http://schemas.microsoft.com/office/powerpoint/2010/main" val="5904020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790932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280601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3077534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20645067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ltLang="zh-CN"/>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27110804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zh-CN"/>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3455079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ltLang="zh-CN"/>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5589718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19692818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23385492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50456643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98255065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37257492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8243888" y="6381751"/>
            <a:ext cx="389850" cy="300082"/>
          </a:xfrm>
          <a:prstGeom prst="rect">
            <a:avLst/>
          </a:prstGeom>
          <a:noFill/>
        </p:spPr>
        <p:txBody>
          <a:bodyPr wrap="non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fld id="{6C735352-89B4-48B8-919B-553560926C90}" type="slidenum">
              <a:rPr kumimoji="0" lang="en-US" altLang="zh-CN" sz="135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rPr>
              <a:pPr marL="0" marR="0" lvl="0" indent="0" algn="l" defTabSz="685800" rtl="0" eaLnBrk="1" fontAlgn="base" latinLnBrk="0" hangingPunct="1">
                <a:lnSpc>
                  <a:spcPct val="100000"/>
                </a:lnSpc>
                <a:spcBef>
                  <a:spcPct val="0"/>
                </a:spcBef>
                <a:spcAft>
                  <a:spcPct val="0"/>
                </a:spcAft>
                <a:buClrTx/>
                <a:buSzTx/>
                <a:buFontTx/>
                <a:buNone/>
                <a:tabLst/>
                <a:defRPr/>
              </a:pPr>
              <a:t>‹#›</a:t>
            </a:fld>
            <a:endParaRPr kumimoji="0" lang="en-US" altLang="zh-CN" sz="1350" b="0" i="0" u="none" strike="noStrike" kern="1200" cap="none" spc="0" normalizeH="0" baseline="0" noProof="0">
              <a:ln>
                <a:noFill/>
              </a:ln>
              <a:solidFill>
                <a:prstClr val="black"/>
              </a:solidFill>
              <a:effectLst/>
              <a:uLnTx/>
              <a:uFillTx/>
              <a:latin typeface="Calibri" panose="020F0502020204030204" charset="0"/>
              <a:ea typeface="宋体" panose="02010600030101010101" pitchFamily="2" charset="-122"/>
              <a:cs typeface="+mn-cs"/>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79388" y="1125538"/>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4"/>
          </p:nvPr>
        </p:nvSpPr>
        <p:spPr/>
        <p:txBody>
          <a:bodyPr/>
          <a:lstStyle>
            <a:lvl1pPr>
              <a:defRPr/>
            </a:lvl1pPr>
          </a:lstStyle>
          <a:p>
            <a:pPr fontAlgn="base">
              <a:spcBef>
                <a:spcPct val="0"/>
              </a:spcBef>
              <a:spcAft>
                <a:spcPct val="0"/>
              </a:spcAft>
              <a:defRPr/>
            </a:pPr>
            <a:fld id="{F43E3889-FAD8-4146-97D5-8BF439F76A1D}" type="datetime1">
              <a:rPr lang="en-US" altLang="zh-CN" smtClean="0"/>
              <a:pPr fontAlgn="base">
                <a:spcBef>
                  <a:spcPct val="0"/>
                </a:spcBef>
                <a:spcAft>
                  <a:spcPct val="0"/>
                </a:spcAft>
                <a:defRPr/>
              </a:pPr>
              <a:t>8/13/17</a:t>
            </a:fld>
            <a:endParaRPr lang="en-US" altLang="zh-CN" dirty="0"/>
          </a:p>
        </p:txBody>
      </p:sp>
      <p:sp>
        <p:nvSpPr>
          <p:cNvPr id="10" name="Footer Placeholder 4"/>
          <p:cNvSpPr>
            <a:spLocks noGrp="1"/>
          </p:cNvSpPr>
          <p:nvPr>
            <p:ph type="ftr" sz="quarter" idx="15"/>
          </p:nvPr>
        </p:nvSpPr>
        <p:spPr/>
        <p:txBody>
          <a:bodyPr/>
          <a:lstStyle>
            <a:lvl1pPr>
              <a:defRPr/>
            </a:lvl1pPr>
          </a:lstStyle>
          <a:p>
            <a:pPr fontAlgn="base">
              <a:spcBef>
                <a:spcPct val="0"/>
              </a:spcBef>
              <a:spcAft>
                <a:spcPct val="0"/>
              </a:spcAft>
              <a:defRPr/>
            </a:pPr>
            <a:endParaRPr lang="en-US" altLang="zh-CN"/>
          </a:p>
        </p:txBody>
      </p:sp>
    </p:spTree>
    <p:extLst>
      <p:ext uri="{BB962C8B-B14F-4D97-AF65-F5344CB8AC3E}">
        <p14:creationId xmlns:p14="http://schemas.microsoft.com/office/powerpoint/2010/main" val="19519502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2927342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8927687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ltLang="zh-CN"/>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2964758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zh-CN"/>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7067263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ltLang="zh-CN"/>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2179986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2955701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5170288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4134506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B442AD1-3CAB-48E8-A306-30908788246E}" type="datetime1">
              <a:rPr lang="en-US" altLang="zh-CN" smtClean="0"/>
              <a:pPr fontAlgn="base">
                <a:spcBef>
                  <a:spcPct val="0"/>
                </a:spcBef>
                <a:spcAft>
                  <a:spcPct val="0"/>
                </a:spcAft>
                <a:defRPr/>
              </a:pPr>
              <a:t>8/13/17</a:t>
            </a:fld>
            <a:endParaRPr lang="en-US" altLang="zh-C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976C902C-02F6-4B08-9154-BB9EA87249B5}" type="slidenum">
              <a:rPr lang="en-US" altLang="zh-CN" smtClean="0"/>
              <a:pPr fontAlgn="base">
                <a:spcBef>
                  <a:spcPct val="0"/>
                </a:spcBef>
                <a:spcAft>
                  <a:spcPct val="0"/>
                </a:spcAft>
                <a:defRPr/>
              </a:pPr>
              <a:t>‹#›</a:t>
            </a:fld>
            <a:endParaRPr lang="en-US" altLang="zh-CN"/>
          </a:p>
        </p:txBody>
      </p:sp>
    </p:spTree>
    <p:extLst>
      <p:ext uri="{BB962C8B-B14F-4D97-AF65-F5344CB8AC3E}">
        <p14:creationId xmlns:p14="http://schemas.microsoft.com/office/powerpoint/2010/main" val="151220015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26.wmf"/><Relationship Id="rId13" Type="http://schemas.openxmlformats.org/officeDocument/2006/relationships/oleObject" Target="../embeddings/oleObject5.bin"/><Relationship Id="rId14"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11.xml"/><Relationship Id="rId4" Type="http://schemas.openxmlformats.org/officeDocument/2006/relationships/image" Target="../media/image28.emf"/><Relationship Id="rId5" Type="http://schemas.openxmlformats.org/officeDocument/2006/relationships/oleObject" Target="../embeddings/oleObject1.bin"/><Relationship Id="rId6" Type="http://schemas.openxmlformats.org/officeDocument/2006/relationships/image" Target="../media/image23.wmf"/><Relationship Id="rId7" Type="http://schemas.openxmlformats.org/officeDocument/2006/relationships/oleObject" Target="../embeddings/oleObject2.bin"/><Relationship Id="rId8" Type="http://schemas.openxmlformats.org/officeDocument/2006/relationships/image" Target="../media/image24.wmf"/><Relationship Id="rId9" Type="http://schemas.openxmlformats.org/officeDocument/2006/relationships/oleObject" Target="../embeddings/oleObject3.bin"/><Relationship Id="rId10" Type="http://schemas.openxmlformats.org/officeDocument/2006/relationships/image" Target="../media/image2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image" Target="../media/image3.GIF"/><Relationship Id="rId6" Type="http://schemas.openxmlformats.org/officeDocument/2006/relationships/image" Target="../media/image4.jpeg"/><Relationship Id="rId7" Type="http://schemas.openxmlformats.org/officeDocument/2006/relationships/image" Target="../media/image5.jpg"/><Relationship Id="rId8"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9.png"/><Relationship Id="rId5" Type="http://schemas.openxmlformats.org/officeDocument/2006/relationships/oleObject" Target="../embeddings/oleObject6.bin"/><Relationship Id="rId6" Type="http://schemas.openxmlformats.org/officeDocument/2006/relationships/image" Target="../media/image38.wmf"/><Relationship Id="rId1" Type="http://schemas.openxmlformats.org/officeDocument/2006/relationships/vmlDrawing" Target="../drawings/vmlDrawing2.vml"/><Relationship Id="rId2"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7.bin"/><Relationship Id="rId5" Type="http://schemas.openxmlformats.org/officeDocument/2006/relationships/image" Target="../media/image40.wmf"/><Relationship Id="rId6" Type="http://schemas.openxmlformats.org/officeDocument/2006/relationships/oleObject" Target="../embeddings/oleObject8.bin"/><Relationship Id="rId7" Type="http://schemas.openxmlformats.org/officeDocument/2006/relationships/image" Target="../media/image41.wmf"/><Relationship Id="rId8" Type="http://schemas.openxmlformats.org/officeDocument/2006/relationships/oleObject" Target="../embeddings/oleObject9.bin"/><Relationship Id="rId9" Type="http://schemas.openxmlformats.org/officeDocument/2006/relationships/image" Target="../media/image42.wmf"/><Relationship Id="rId10" Type="http://schemas.openxmlformats.org/officeDocument/2006/relationships/image" Target="../media/image43.png"/><Relationship Id="rId1" Type="http://schemas.openxmlformats.org/officeDocument/2006/relationships/vmlDrawing" Target="../drawings/vmlDrawing3.vml"/><Relationship Id="rId2"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0.bin"/><Relationship Id="rId5" Type="http://schemas.openxmlformats.org/officeDocument/2006/relationships/image" Target="../media/image44.wmf"/><Relationship Id="rId6" Type="http://schemas.openxmlformats.org/officeDocument/2006/relationships/oleObject" Target="../embeddings/oleObject11.bin"/><Relationship Id="rId7" Type="http://schemas.openxmlformats.org/officeDocument/2006/relationships/image" Target="../media/image45.wmf"/><Relationship Id="rId8" Type="http://schemas.openxmlformats.org/officeDocument/2006/relationships/oleObject" Target="../embeddings/oleObject12.bin"/><Relationship Id="rId9" Type="http://schemas.openxmlformats.org/officeDocument/2006/relationships/image" Target="../media/image46.wmf"/><Relationship Id="rId1" Type="http://schemas.openxmlformats.org/officeDocument/2006/relationships/vmlDrawing" Target="../drawings/vmlDrawing4.vml"/><Relationship Id="rId2"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50.wmf"/><Relationship Id="rId13" Type="http://schemas.openxmlformats.org/officeDocument/2006/relationships/oleObject" Target="../embeddings/oleObject17.bin"/><Relationship Id="rId14" Type="http://schemas.openxmlformats.org/officeDocument/2006/relationships/image" Target="../media/image51.wmf"/><Relationship Id="rId15" Type="http://schemas.openxmlformats.org/officeDocument/2006/relationships/oleObject" Target="../embeddings/oleObject18.bin"/><Relationship Id="rId16" Type="http://schemas.openxmlformats.org/officeDocument/2006/relationships/image" Target="../media/image52.wmf"/><Relationship Id="rId1" Type="http://schemas.openxmlformats.org/officeDocument/2006/relationships/vmlDrawing" Target="../drawings/vmlDrawing5.vml"/><Relationship Id="rId2" Type="http://schemas.openxmlformats.org/officeDocument/2006/relationships/slideLayout" Target="../slideLayouts/slideLayout24.xml"/><Relationship Id="rId3" Type="http://schemas.openxmlformats.org/officeDocument/2006/relationships/notesSlide" Target="../notesSlides/notesSlide22.xml"/><Relationship Id="rId4" Type="http://schemas.openxmlformats.org/officeDocument/2006/relationships/oleObject" Target="../embeddings/oleObject13.bin"/><Relationship Id="rId5" Type="http://schemas.openxmlformats.org/officeDocument/2006/relationships/image" Target="../media/image47.wmf"/><Relationship Id="rId6" Type="http://schemas.openxmlformats.org/officeDocument/2006/relationships/oleObject" Target="../embeddings/oleObject14.bin"/><Relationship Id="rId7" Type="http://schemas.openxmlformats.org/officeDocument/2006/relationships/image" Target="../media/image48.wmf"/><Relationship Id="rId8" Type="http://schemas.openxmlformats.org/officeDocument/2006/relationships/image" Target="../media/image53.png"/><Relationship Id="rId9" Type="http://schemas.openxmlformats.org/officeDocument/2006/relationships/oleObject" Target="../embeddings/oleObject15.bin"/><Relationship Id="rId10" Type="http://schemas.openxmlformats.org/officeDocument/2006/relationships/image" Target="../media/image49.wmf"/></Relationships>
</file>

<file path=ppt/slides/_rels/slide24.xml.rels><?xml version="1.0" encoding="UTF-8" standalone="yes"?>
<Relationships xmlns="http://schemas.openxmlformats.org/package/2006/relationships"><Relationship Id="rId4" Type="http://schemas.openxmlformats.org/officeDocument/2006/relationships/image" Target="../media/image550.png"/><Relationship Id="rId5" Type="http://schemas.openxmlformats.org/officeDocument/2006/relationships/image" Target="../media/image54.png"/><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4" Type="http://schemas.openxmlformats.org/officeDocument/2006/relationships/image" Target="../media/image60.jpg"/><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1620" y="2075055"/>
            <a:ext cx="9247239" cy="1277540"/>
          </a:xfrm>
        </p:spPr>
        <p:txBody>
          <a:bodyPr>
            <a:noAutofit/>
          </a:bodyPr>
          <a:lstStyle/>
          <a:p>
            <a:pPr eaLnBrk="1" hangingPunct="1">
              <a:defRPr/>
            </a:pPr>
            <a:r>
              <a:rPr lang="en-US" altLang="zh-CN" sz="3600" b="1" dirty="0">
                <a:solidFill>
                  <a:srgbClr val="FF0000"/>
                </a:solidFill>
              </a:rPr>
              <a:t>WiZig:</a:t>
            </a:r>
            <a:r>
              <a:rPr lang="en-US" altLang="zh-CN" sz="3600" b="1" dirty="0">
                <a:solidFill>
                  <a:schemeClr val="accent2">
                    <a:lumMod val="75000"/>
                  </a:schemeClr>
                </a:solidFill>
              </a:rPr>
              <a:t/>
            </a:r>
            <a:br>
              <a:rPr lang="en-US" altLang="zh-CN" sz="3600" b="1" dirty="0">
                <a:solidFill>
                  <a:schemeClr val="accent2">
                    <a:lumMod val="75000"/>
                  </a:schemeClr>
                </a:solidFill>
              </a:rPr>
            </a:br>
            <a:r>
              <a:rPr lang="en-US" altLang="zh-CN" sz="3600" b="1" dirty="0">
                <a:solidFill>
                  <a:schemeClr val="accent2">
                    <a:lumMod val="75000"/>
                  </a:schemeClr>
                </a:solidFill>
              </a:rPr>
              <a:t> </a:t>
            </a:r>
            <a:r>
              <a:rPr lang="en-US" altLang="zh-CN" sz="3600" b="1" dirty="0"/>
              <a:t>Cross-Technology Energy Communication</a:t>
            </a:r>
            <a:br>
              <a:rPr lang="en-US" altLang="zh-CN" sz="3600" b="1" dirty="0"/>
            </a:br>
            <a:r>
              <a:rPr lang="en-US" altLang="zh-CN" sz="3600" b="1" dirty="0"/>
              <a:t>over a Noisy Channel</a:t>
            </a:r>
          </a:p>
        </p:txBody>
      </p:sp>
      <p:sp>
        <p:nvSpPr>
          <p:cNvPr id="4099" name="Subtitle 2"/>
          <p:cNvSpPr>
            <a:spLocks noGrp="1"/>
          </p:cNvSpPr>
          <p:nvPr>
            <p:ph type="subTitle" idx="1"/>
          </p:nvPr>
        </p:nvSpPr>
        <p:spPr>
          <a:xfrm>
            <a:off x="2672811" y="3778840"/>
            <a:ext cx="4450660" cy="573095"/>
          </a:xfrm>
        </p:spPr>
        <p:txBody>
          <a:bodyPr>
            <a:noAutofit/>
          </a:bodyPr>
          <a:lstStyle/>
          <a:p>
            <a:pPr eaLnBrk="1" hangingPunct="1">
              <a:lnSpc>
                <a:spcPct val="80000"/>
              </a:lnSpc>
              <a:spcBef>
                <a:spcPts val="0"/>
              </a:spcBef>
              <a:spcAft>
                <a:spcPts val="450"/>
              </a:spcAft>
            </a:pPr>
            <a:r>
              <a:rPr lang="en-US" altLang="zh-CN" sz="1800" dirty="0">
                <a:solidFill>
                  <a:schemeClr val="tx1"/>
                </a:solidFill>
              </a:rPr>
              <a:t>Xiuzhen Guo </a:t>
            </a:r>
            <a:r>
              <a:rPr lang="en-US" altLang="zh-CN" sz="1800" dirty="0">
                <a:solidFill>
                  <a:schemeClr val="tx1">
                    <a:lumMod val="50000"/>
                    <a:lumOff val="50000"/>
                  </a:schemeClr>
                </a:solidFill>
              </a:rPr>
              <a:t>, Xiaolong Zheng , Yuan He</a:t>
            </a:r>
            <a:endParaRPr lang="en-US" altLang="zh-CN" sz="1800" b="1" dirty="0">
              <a:solidFill>
                <a:schemeClr val="tx1">
                  <a:lumMod val="50000"/>
                  <a:lumOff val="50000"/>
                </a:schemeClr>
              </a:solidFill>
            </a:endParaRPr>
          </a:p>
          <a:p>
            <a:pPr eaLnBrk="1" hangingPunct="1">
              <a:lnSpc>
                <a:spcPct val="80000"/>
              </a:lnSpc>
              <a:spcBef>
                <a:spcPts val="0"/>
              </a:spcBef>
              <a:spcAft>
                <a:spcPts val="450"/>
              </a:spcAft>
            </a:pPr>
            <a:r>
              <a:rPr lang="en-US" altLang="zh-CN" sz="1800" b="1" dirty="0">
                <a:solidFill>
                  <a:schemeClr val="tx1">
                    <a:lumMod val="50000"/>
                    <a:lumOff val="50000"/>
                  </a:schemeClr>
                </a:solidFill>
              </a:rPr>
              <a:t>Tsinghua University</a:t>
            </a:r>
          </a:p>
        </p:txBody>
      </p:sp>
      <p:pic>
        <p:nvPicPr>
          <p:cNvPr id="8" name="图片 7"/>
          <p:cNvPicPr>
            <a:picLocks noChangeAspect="1"/>
          </p:cNvPicPr>
          <p:nvPr/>
        </p:nvPicPr>
        <p:blipFill>
          <a:blip r:embed="rId3"/>
          <a:stretch>
            <a:fillRect/>
          </a:stretch>
        </p:blipFill>
        <p:spPr>
          <a:xfrm>
            <a:off x="426767" y="873137"/>
            <a:ext cx="919510" cy="915734"/>
          </a:xfrm>
          <a:prstGeom prst="rect">
            <a:avLst/>
          </a:prstGeom>
        </p:spPr>
      </p:pic>
      <p:grpSp>
        <p:nvGrpSpPr>
          <p:cNvPr id="3" name="组合 2"/>
          <p:cNvGrpSpPr/>
          <p:nvPr/>
        </p:nvGrpSpPr>
        <p:grpSpPr>
          <a:xfrm>
            <a:off x="0" y="6360547"/>
            <a:ext cx="9144000" cy="497453"/>
            <a:chOff x="0" y="6220131"/>
            <a:chExt cx="12192000" cy="663270"/>
          </a:xfrm>
        </p:grpSpPr>
        <p:sp>
          <p:nvSpPr>
            <p:cNvPr id="21"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2" name="Text Box 6"/>
            <p:cNvSpPr txBox="1">
              <a:spLocks noChangeArrowheads="1"/>
            </p:cNvSpPr>
            <p:nvPr/>
          </p:nvSpPr>
          <p:spPr bwMode="auto">
            <a:xfrm>
              <a:off x="5831839" y="6320190"/>
              <a:ext cx="6166624"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INFOCOM 2017</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Rectangle 7"/>
            <p:cNvSpPr>
              <a:spLocks noChangeArrowheads="1"/>
            </p:cNvSpPr>
            <p:nvPr/>
          </p:nvSpPr>
          <p:spPr bwMode="auto">
            <a:xfrm>
              <a:off x="0" y="6220131"/>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219461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721611" y="0"/>
            <a:ext cx="12865611" cy="580997"/>
            <a:chOff x="-4870326" y="6239809"/>
            <a:chExt cx="17062326"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4870326" y="6364257"/>
              <a:ext cx="10315994"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Temporal Modulation of WiZig</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pic>
        <p:nvPicPr>
          <p:cNvPr id="11" name="图片 10"/>
          <p:cNvPicPr>
            <a:picLocks noChangeAspect="1"/>
          </p:cNvPicPr>
          <p:nvPr/>
        </p:nvPicPr>
        <p:blipFill>
          <a:blip r:embed="rId3"/>
          <a:stretch>
            <a:fillRect/>
          </a:stretch>
        </p:blipFill>
        <p:spPr>
          <a:xfrm>
            <a:off x="803727" y="1162050"/>
            <a:ext cx="3725263" cy="2345349"/>
          </a:xfrm>
          <a:prstGeom prst="rect">
            <a:avLst/>
          </a:prstGeom>
        </p:spPr>
      </p:pic>
      <p:pic>
        <p:nvPicPr>
          <p:cNvPr id="12" name="图片 11"/>
          <p:cNvPicPr>
            <a:picLocks noChangeAspect="1"/>
          </p:cNvPicPr>
          <p:nvPr/>
        </p:nvPicPr>
        <p:blipFill>
          <a:blip r:embed="rId4"/>
          <a:stretch>
            <a:fillRect/>
          </a:stretch>
        </p:blipFill>
        <p:spPr>
          <a:xfrm>
            <a:off x="4750876" y="1057275"/>
            <a:ext cx="3716461" cy="2540445"/>
          </a:xfrm>
          <a:prstGeom prst="rect">
            <a:avLst/>
          </a:prstGeom>
        </p:spPr>
      </p:pic>
      <p:grpSp>
        <p:nvGrpSpPr>
          <p:cNvPr id="14" name="组合 13"/>
          <p:cNvGrpSpPr/>
          <p:nvPr/>
        </p:nvGrpSpPr>
        <p:grpSpPr>
          <a:xfrm>
            <a:off x="670408" y="5795010"/>
            <a:ext cx="7540925" cy="205740"/>
            <a:chOff x="624768" y="6278159"/>
            <a:chExt cx="10054567" cy="274320"/>
          </a:xfrm>
        </p:grpSpPr>
        <p:sp>
          <p:nvSpPr>
            <p:cNvPr id="15" name="矩形 14"/>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6" name="矩形 15"/>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7" name="矩形 16"/>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
        <p:nvSpPr>
          <p:cNvPr id="18" name="矩形 17"/>
          <p:cNvSpPr/>
          <p:nvPr/>
        </p:nvSpPr>
        <p:spPr>
          <a:xfrm>
            <a:off x="609602" y="3994414"/>
            <a:ext cx="7601732" cy="3595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 BER </a:t>
            </a:r>
            <a:r>
              <a:rPr lang="en-US" altLang="zh-CN" sz="2000" b="1" dirty="0"/>
              <a:t>increases with the decrease of SNR</a:t>
            </a:r>
            <a:endParaRPr lang="zh-CN" altLang="en-US" sz="2000" b="1" dirty="0"/>
          </a:p>
        </p:txBody>
      </p:sp>
      <p:sp>
        <p:nvSpPr>
          <p:cNvPr id="24" name="矩形 23"/>
          <p:cNvSpPr/>
          <p:nvPr/>
        </p:nvSpPr>
        <p:spPr>
          <a:xfrm>
            <a:off x="609602" y="4476247"/>
            <a:ext cx="7601732" cy="3595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 BER </a:t>
            </a:r>
            <a:r>
              <a:rPr lang="en-US" altLang="zh-CN" sz="2000" b="1" dirty="0"/>
              <a:t>increases with the increase of energy levels</a:t>
            </a:r>
          </a:p>
        </p:txBody>
      </p:sp>
      <p:sp>
        <p:nvSpPr>
          <p:cNvPr id="25" name="矩形 24"/>
          <p:cNvSpPr/>
          <p:nvPr/>
        </p:nvSpPr>
        <p:spPr>
          <a:xfrm>
            <a:off x="609602" y="4958080"/>
            <a:ext cx="7601732" cy="3595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(3) SER </a:t>
            </a:r>
            <a:r>
              <a:rPr lang="en-US" altLang="zh-CN" sz="2000" b="1" dirty="0"/>
              <a:t>decreases with the increase of  receiving window length</a:t>
            </a:r>
            <a:endParaRPr lang="zh-CN" altLang="en-US" sz="2000" b="1" dirty="0"/>
          </a:p>
        </p:txBody>
      </p:sp>
      <p:grpSp>
        <p:nvGrpSpPr>
          <p:cNvPr id="52" name="组合 51"/>
          <p:cNvGrpSpPr/>
          <p:nvPr/>
        </p:nvGrpSpPr>
        <p:grpSpPr>
          <a:xfrm>
            <a:off x="1843990" y="1809750"/>
            <a:ext cx="466725" cy="1121807"/>
            <a:chOff x="1843990" y="1809750"/>
            <a:chExt cx="466725" cy="1121807"/>
          </a:xfrm>
        </p:grpSpPr>
        <p:sp>
          <p:nvSpPr>
            <p:cNvPr id="2" name="矩形 1"/>
            <p:cNvSpPr/>
            <p:nvPr/>
          </p:nvSpPr>
          <p:spPr>
            <a:xfrm>
              <a:off x="1916332" y="1809750"/>
              <a:ext cx="322043" cy="752475"/>
            </a:xfrm>
            <a:prstGeom prst="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843990" y="2562225"/>
              <a:ext cx="466725" cy="369332"/>
            </a:xfrm>
            <a:prstGeom prst="rect">
              <a:avLst/>
            </a:prstGeom>
            <a:noFill/>
          </p:spPr>
          <p:txBody>
            <a:bodyPr wrap="square" rtlCol="0">
              <a:spAutoFit/>
            </a:bodyPr>
            <a:lstStyle/>
            <a:p>
              <a:r>
                <a:rPr lang="en-US" altLang="zh-CN" dirty="0" smtClean="0">
                  <a:solidFill>
                    <a:srgbClr val="C00000"/>
                  </a:solidFill>
                </a:rPr>
                <a:t>(1)</a:t>
              </a:r>
              <a:endParaRPr lang="zh-CN" altLang="en-US" dirty="0">
                <a:solidFill>
                  <a:srgbClr val="C00000"/>
                </a:solidFill>
              </a:endParaRPr>
            </a:p>
          </p:txBody>
        </p:sp>
      </p:grpSp>
      <p:grpSp>
        <p:nvGrpSpPr>
          <p:cNvPr id="54" name="组合 53"/>
          <p:cNvGrpSpPr/>
          <p:nvPr/>
        </p:nvGrpSpPr>
        <p:grpSpPr>
          <a:xfrm>
            <a:off x="2314487" y="1234854"/>
            <a:ext cx="819150" cy="460669"/>
            <a:chOff x="2314487" y="1234854"/>
            <a:chExt cx="819150" cy="460669"/>
          </a:xfrm>
        </p:grpSpPr>
        <p:cxnSp>
          <p:nvCxnSpPr>
            <p:cNvPr id="19" name="直接箭头连接符 18"/>
            <p:cNvCxnSpPr/>
            <p:nvPr/>
          </p:nvCxnSpPr>
          <p:spPr>
            <a:xfrm flipV="1">
              <a:off x="2314487" y="1397399"/>
              <a:ext cx="819150" cy="29812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329201" y="1234854"/>
              <a:ext cx="466725" cy="369332"/>
            </a:xfrm>
            <a:prstGeom prst="rect">
              <a:avLst/>
            </a:prstGeom>
            <a:noFill/>
          </p:spPr>
          <p:txBody>
            <a:bodyPr wrap="square" rtlCol="0">
              <a:spAutoFit/>
            </a:bodyPr>
            <a:lstStyle/>
            <a:p>
              <a:r>
                <a:rPr lang="en-US" altLang="zh-CN" dirty="0" smtClean="0">
                  <a:solidFill>
                    <a:srgbClr val="C00000"/>
                  </a:solidFill>
                </a:rPr>
                <a:t>(2)</a:t>
              </a:r>
              <a:endParaRPr lang="zh-CN" altLang="en-US" dirty="0">
                <a:solidFill>
                  <a:srgbClr val="C00000"/>
                </a:solidFill>
              </a:endParaRPr>
            </a:p>
          </p:txBody>
        </p:sp>
      </p:grpSp>
      <p:grpSp>
        <p:nvGrpSpPr>
          <p:cNvPr id="56" name="组合 55"/>
          <p:cNvGrpSpPr/>
          <p:nvPr/>
        </p:nvGrpSpPr>
        <p:grpSpPr>
          <a:xfrm>
            <a:off x="4650972" y="2486025"/>
            <a:ext cx="3816365" cy="756635"/>
            <a:chOff x="4650972" y="2486025"/>
            <a:chExt cx="3816365" cy="756635"/>
          </a:xfrm>
        </p:grpSpPr>
        <p:sp>
          <p:nvSpPr>
            <p:cNvPr id="36" name="矩形 35"/>
            <p:cNvSpPr/>
            <p:nvPr/>
          </p:nvSpPr>
          <p:spPr>
            <a:xfrm rot="21136480">
              <a:off x="5038725" y="2486025"/>
              <a:ext cx="3428612" cy="542925"/>
            </a:xfrm>
            <a:prstGeom prst="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4650972" y="2873328"/>
              <a:ext cx="466725" cy="369332"/>
            </a:xfrm>
            <a:prstGeom prst="rect">
              <a:avLst/>
            </a:prstGeom>
            <a:noFill/>
          </p:spPr>
          <p:txBody>
            <a:bodyPr wrap="square" rtlCol="0">
              <a:spAutoFit/>
            </a:bodyPr>
            <a:lstStyle/>
            <a:p>
              <a:r>
                <a:rPr lang="en-US" altLang="zh-CN" dirty="0" smtClean="0">
                  <a:solidFill>
                    <a:srgbClr val="C00000"/>
                  </a:solidFill>
                </a:rPr>
                <a:t>(3)</a:t>
              </a:r>
              <a:endParaRPr lang="zh-CN" altLang="en-US" dirty="0">
                <a:solidFill>
                  <a:srgbClr val="C00000"/>
                </a:solidFill>
              </a:endParaRPr>
            </a:p>
          </p:txBody>
        </p:sp>
      </p:grpSp>
    </p:spTree>
    <p:extLst>
      <p:ext uri="{BB962C8B-B14F-4D97-AF65-F5344CB8AC3E}">
        <p14:creationId xmlns:p14="http://schemas.microsoft.com/office/powerpoint/2010/main" val="384011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545523" y="0"/>
            <a:ext cx="9689523" cy="496242"/>
            <a:chOff x="-727364" y="6239809"/>
            <a:chExt cx="12919364" cy="661656"/>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727364" y="6347468"/>
              <a:ext cx="5280528"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Online Rate Adaptation</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25" name="组合 24"/>
          <p:cNvGrpSpPr/>
          <p:nvPr/>
        </p:nvGrpSpPr>
        <p:grpSpPr>
          <a:xfrm>
            <a:off x="637716" y="6094692"/>
            <a:ext cx="7540925" cy="205740"/>
            <a:chOff x="624768" y="6278159"/>
            <a:chExt cx="10054567" cy="274320"/>
          </a:xfrm>
        </p:grpSpPr>
        <p:sp>
          <p:nvSpPr>
            <p:cNvPr id="26" name="矩形 25"/>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31" name="矩形 30"/>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32" name="矩形 31"/>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pic>
        <p:nvPicPr>
          <p:cNvPr id="8" name="图片 7"/>
          <p:cNvPicPr>
            <a:picLocks noChangeAspect="1"/>
          </p:cNvPicPr>
          <p:nvPr/>
        </p:nvPicPr>
        <p:blipFill>
          <a:blip r:embed="rId4"/>
          <a:stretch>
            <a:fillRect/>
          </a:stretch>
        </p:blipFill>
        <p:spPr>
          <a:xfrm>
            <a:off x="3248583" y="585179"/>
            <a:ext cx="4962750" cy="5056442"/>
          </a:xfrm>
          <a:prstGeom prst="rect">
            <a:avLst/>
          </a:prstGeom>
        </p:spPr>
      </p:pic>
      <p:sp>
        <p:nvSpPr>
          <p:cNvPr id="9" name="文本框 8"/>
          <p:cNvSpPr txBox="1"/>
          <p:nvPr/>
        </p:nvSpPr>
        <p:spPr>
          <a:xfrm>
            <a:off x="731712" y="775159"/>
            <a:ext cx="2491848" cy="369332"/>
          </a:xfrm>
          <a:prstGeom prst="rect">
            <a:avLst/>
          </a:prstGeom>
          <a:noFill/>
        </p:spPr>
        <p:txBody>
          <a:bodyPr wrap="square" rtlCol="0">
            <a:spAutoFit/>
          </a:bodyPr>
          <a:lstStyle/>
          <a:p>
            <a:r>
              <a:rPr lang="en-US" altLang="zh-CN" dirty="0" smtClean="0"/>
              <a:t>Throughput Goal:</a:t>
            </a:r>
            <a:endParaRPr lang="zh-CN" altLang="en-US" dirty="0"/>
          </a:p>
        </p:txBody>
      </p:sp>
      <p:graphicFrame>
        <p:nvGraphicFramePr>
          <p:cNvPr id="12" name="对象 11"/>
          <p:cNvGraphicFramePr>
            <a:graphicFrameLocks noChangeAspect="1"/>
          </p:cNvGraphicFramePr>
          <p:nvPr>
            <p:extLst>
              <p:ext uri="{D42A27DB-BD31-4B8C-83A1-F6EECF244321}">
                <p14:modId xmlns:p14="http://schemas.microsoft.com/office/powerpoint/2010/main" val="2848652887"/>
              </p:ext>
            </p:extLst>
          </p:nvPr>
        </p:nvGraphicFramePr>
        <p:xfrm>
          <a:off x="2630179" y="775159"/>
          <a:ext cx="1778000" cy="393700"/>
        </p:xfrm>
        <a:graphic>
          <a:graphicData uri="http://schemas.openxmlformats.org/presentationml/2006/ole">
            <mc:AlternateContent xmlns:mc="http://schemas.openxmlformats.org/markup-compatibility/2006">
              <mc:Choice xmlns:v="urn:schemas-microsoft-com:vml" Requires="v">
                <p:oleObj spid="_x0000_s10011" name="Equation" r:id="rId5" imgW="1777680" imgH="393480" progId="Equation.DSMT4">
                  <p:embed/>
                </p:oleObj>
              </mc:Choice>
              <mc:Fallback>
                <p:oleObj name="Equation" r:id="rId5" imgW="1777680" imgH="393480" progId="Equation.DSMT4">
                  <p:embed/>
                  <p:pic>
                    <p:nvPicPr>
                      <p:cNvPr id="0" name=""/>
                      <p:cNvPicPr/>
                      <p:nvPr/>
                    </p:nvPicPr>
                    <p:blipFill>
                      <a:blip r:embed="rId6"/>
                      <a:stretch>
                        <a:fillRect/>
                      </a:stretch>
                    </p:blipFill>
                    <p:spPr>
                      <a:xfrm>
                        <a:off x="2630179" y="775159"/>
                        <a:ext cx="1778000" cy="393700"/>
                      </a:xfrm>
                      <a:prstGeom prst="rect">
                        <a:avLst/>
                      </a:prstGeom>
                    </p:spPr>
                  </p:pic>
                </p:oleObj>
              </mc:Fallback>
            </mc:AlternateContent>
          </a:graphicData>
        </a:graphic>
      </p:graphicFrame>
      <p:grpSp>
        <p:nvGrpSpPr>
          <p:cNvPr id="21" name="组合 20"/>
          <p:cNvGrpSpPr/>
          <p:nvPr/>
        </p:nvGrpSpPr>
        <p:grpSpPr>
          <a:xfrm>
            <a:off x="308205" y="2400835"/>
            <a:ext cx="5040243" cy="594571"/>
            <a:chOff x="308205" y="2400835"/>
            <a:chExt cx="5040243" cy="594571"/>
          </a:xfrm>
        </p:grpSpPr>
        <p:sp>
          <p:nvSpPr>
            <p:cNvPr id="36" name="椭圆 35"/>
            <p:cNvSpPr/>
            <p:nvPr/>
          </p:nvSpPr>
          <p:spPr>
            <a:xfrm>
              <a:off x="3386254" y="2400835"/>
              <a:ext cx="1962194" cy="594571"/>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 name="组合 14"/>
            <p:cNvGrpSpPr/>
            <p:nvPr/>
          </p:nvGrpSpPr>
          <p:grpSpPr>
            <a:xfrm>
              <a:off x="308205" y="2536923"/>
              <a:ext cx="2762196" cy="322393"/>
              <a:chOff x="308205" y="2536923"/>
              <a:chExt cx="2762196" cy="322393"/>
            </a:xfrm>
          </p:grpSpPr>
          <p:graphicFrame>
            <p:nvGraphicFramePr>
              <p:cNvPr id="13" name="对象 12"/>
              <p:cNvGraphicFramePr>
                <a:graphicFrameLocks noChangeAspect="1"/>
              </p:cNvGraphicFramePr>
              <p:nvPr>
                <p:extLst>
                  <p:ext uri="{D42A27DB-BD31-4B8C-83A1-F6EECF244321}">
                    <p14:modId xmlns:p14="http://schemas.microsoft.com/office/powerpoint/2010/main" val="1064516474"/>
                  </p:ext>
                </p:extLst>
              </p:nvPr>
            </p:nvGraphicFramePr>
            <p:xfrm>
              <a:off x="308205" y="2536923"/>
              <a:ext cx="2035106" cy="322393"/>
            </p:xfrm>
            <a:graphic>
              <a:graphicData uri="http://schemas.openxmlformats.org/presentationml/2006/ole">
                <mc:AlternateContent xmlns:mc="http://schemas.openxmlformats.org/markup-compatibility/2006">
                  <mc:Choice xmlns:v="urn:schemas-microsoft-com:vml" Requires="v">
                    <p:oleObj spid="_x0000_s10012" name="Equation" r:id="rId7" imgW="1282680" imgH="203040" progId="Equation.DSMT4">
                      <p:embed/>
                    </p:oleObj>
                  </mc:Choice>
                  <mc:Fallback>
                    <p:oleObj name="Equation" r:id="rId7" imgW="1282680" imgH="203040" progId="Equation.DSMT4">
                      <p:embed/>
                      <p:pic>
                        <p:nvPicPr>
                          <p:cNvPr id="0" name=""/>
                          <p:cNvPicPr/>
                          <p:nvPr/>
                        </p:nvPicPr>
                        <p:blipFill>
                          <a:blip r:embed="rId8"/>
                          <a:stretch>
                            <a:fillRect/>
                          </a:stretch>
                        </p:blipFill>
                        <p:spPr>
                          <a:xfrm>
                            <a:off x="308205" y="2536923"/>
                            <a:ext cx="2035106" cy="322393"/>
                          </a:xfrm>
                          <a:prstGeom prst="rect">
                            <a:avLst/>
                          </a:prstGeom>
                        </p:spPr>
                      </p:pic>
                    </p:oleObj>
                  </mc:Fallback>
                </mc:AlternateContent>
              </a:graphicData>
            </a:graphic>
          </p:graphicFrame>
          <p:cxnSp>
            <p:nvCxnSpPr>
              <p:cNvPr id="43" name="直接箭头连接符 42"/>
              <p:cNvCxnSpPr/>
              <p:nvPr/>
            </p:nvCxnSpPr>
            <p:spPr>
              <a:xfrm>
                <a:off x="2343311" y="2678984"/>
                <a:ext cx="7270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3" name="组合 22"/>
          <p:cNvGrpSpPr/>
          <p:nvPr/>
        </p:nvGrpSpPr>
        <p:grpSpPr>
          <a:xfrm>
            <a:off x="317500" y="3154340"/>
            <a:ext cx="5029052" cy="599540"/>
            <a:chOff x="317500" y="3154340"/>
            <a:chExt cx="5029052" cy="599540"/>
          </a:xfrm>
        </p:grpSpPr>
        <p:sp>
          <p:nvSpPr>
            <p:cNvPr id="38" name="椭圆 37"/>
            <p:cNvSpPr/>
            <p:nvPr/>
          </p:nvSpPr>
          <p:spPr>
            <a:xfrm>
              <a:off x="3384358" y="3154340"/>
              <a:ext cx="1962194" cy="599540"/>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4" name="组合 43"/>
            <p:cNvGrpSpPr/>
            <p:nvPr/>
          </p:nvGrpSpPr>
          <p:grpSpPr>
            <a:xfrm>
              <a:off x="317500" y="3298825"/>
              <a:ext cx="2752901" cy="322263"/>
              <a:chOff x="317500" y="2536919"/>
              <a:chExt cx="2752901" cy="322263"/>
            </a:xfrm>
          </p:grpSpPr>
          <p:graphicFrame>
            <p:nvGraphicFramePr>
              <p:cNvPr id="45" name="对象 44"/>
              <p:cNvGraphicFramePr>
                <a:graphicFrameLocks noChangeAspect="1"/>
              </p:cNvGraphicFramePr>
              <p:nvPr>
                <p:extLst>
                  <p:ext uri="{D42A27DB-BD31-4B8C-83A1-F6EECF244321}">
                    <p14:modId xmlns:p14="http://schemas.microsoft.com/office/powerpoint/2010/main" val="3726215725"/>
                  </p:ext>
                </p:extLst>
              </p:nvPr>
            </p:nvGraphicFramePr>
            <p:xfrm>
              <a:off x="317500" y="2536919"/>
              <a:ext cx="2014538" cy="322263"/>
            </p:xfrm>
            <a:graphic>
              <a:graphicData uri="http://schemas.openxmlformats.org/presentationml/2006/ole">
                <mc:AlternateContent xmlns:mc="http://schemas.openxmlformats.org/markup-compatibility/2006">
                  <mc:Choice xmlns:v="urn:schemas-microsoft-com:vml" Requires="v">
                    <p:oleObj spid="_x0000_s10013" name="Equation" r:id="rId9" imgW="1269720" imgH="203040" progId="Equation.DSMT4">
                      <p:embed/>
                    </p:oleObj>
                  </mc:Choice>
                  <mc:Fallback>
                    <p:oleObj name="Equation" r:id="rId9" imgW="1269720" imgH="203040" progId="Equation.DSMT4">
                      <p:embed/>
                      <p:pic>
                        <p:nvPicPr>
                          <p:cNvPr id="13" name="对象 12"/>
                          <p:cNvPicPr/>
                          <p:nvPr/>
                        </p:nvPicPr>
                        <p:blipFill>
                          <a:blip r:embed="rId10"/>
                          <a:stretch>
                            <a:fillRect/>
                          </a:stretch>
                        </p:blipFill>
                        <p:spPr>
                          <a:xfrm>
                            <a:off x="317500" y="2536919"/>
                            <a:ext cx="2014538" cy="322263"/>
                          </a:xfrm>
                          <a:prstGeom prst="rect">
                            <a:avLst/>
                          </a:prstGeom>
                        </p:spPr>
                      </p:pic>
                    </p:oleObj>
                  </mc:Fallback>
                </mc:AlternateContent>
              </a:graphicData>
            </a:graphic>
          </p:graphicFrame>
          <p:cxnSp>
            <p:nvCxnSpPr>
              <p:cNvPr id="46" name="直接箭头连接符 45"/>
              <p:cNvCxnSpPr/>
              <p:nvPr/>
            </p:nvCxnSpPr>
            <p:spPr>
              <a:xfrm>
                <a:off x="2343311" y="2678984"/>
                <a:ext cx="7270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46038" y="4038600"/>
            <a:ext cx="5300513" cy="658759"/>
            <a:chOff x="46038" y="4038600"/>
            <a:chExt cx="5300513" cy="658759"/>
          </a:xfrm>
        </p:grpSpPr>
        <p:sp>
          <p:nvSpPr>
            <p:cNvPr id="41" name="椭圆 40"/>
            <p:cNvSpPr/>
            <p:nvPr/>
          </p:nvSpPr>
          <p:spPr>
            <a:xfrm>
              <a:off x="3317682" y="4038600"/>
              <a:ext cx="2028869" cy="658759"/>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7" name="组合 46"/>
            <p:cNvGrpSpPr/>
            <p:nvPr/>
          </p:nvGrpSpPr>
          <p:grpSpPr>
            <a:xfrm>
              <a:off x="46038" y="4251325"/>
              <a:ext cx="3024363" cy="322263"/>
              <a:chOff x="46038" y="2536496"/>
              <a:chExt cx="3024363" cy="322263"/>
            </a:xfrm>
          </p:grpSpPr>
          <p:graphicFrame>
            <p:nvGraphicFramePr>
              <p:cNvPr id="48" name="对象 47"/>
              <p:cNvGraphicFramePr>
                <a:graphicFrameLocks noChangeAspect="1"/>
              </p:cNvGraphicFramePr>
              <p:nvPr>
                <p:extLst>
                  <p:ext uri="{D42A27DB-BD31-4B8C-83A1-F6EECF244321}">
                    <p14:modId xmlns:p14="http://schemas.microsoft.com/office/powerpoint/2010/main" val="2119424907"/>
                  </p:ext>
                </p:extLst>
              </p:nvPr>
            </p:nvGraphicFramePr>
            <p:xfrm>
              <a:off x="46038" y="2536496"/>
              <a:ext cx="2559050" cy="322263"/>
            </p:xfrm>
            <a:graphic>
              <a:graphicData uri="http://schemas.openxmlformats.org/presentationml/2006/ole">
                <mc:AlternateContent xmlns:mc="http://schemas.openxmlformats.org/markup-compatibility/2006">
                  <mc:Choice xmlns:v="urn:schemas-microsoft-com:vml" Requires="v">
                    <p:oleObj spid="_x0000_s10014" name="Equation" r:id="rId11" imgW="1612800" imgH="203040" progId="Equation.DSMT4">
                      <p:embed/>
                    </p:oleObj>
                  </mc:Choice>
                  <mc:Fallback>
                    <p:oleObj name="Equation" r:id="rId11" imgW="1612800" imgH="203040" progId="Equation.DSMT4">
                      <p:embed/>
                      <p:pic>
                        <p:nvPicPr>
                          <p:cNvPr id="45" name="对象 44"/>
                          <p:cNvPicPr/>
                          <p:nvPr/>
                        </p:nvPicPr>
                        <p:blipFill>
                          <a:blip r:embed="rId12"/>
                          <a:stretch>
                            <a:fillRect/>
                          </a:stretch>
                        </p:blipFill>
                        <p:spPr>
                          <a:xfrm>
                            <a:off x="46038" y="2536496"/>
                            <a:ext cx="2559050" cy="322263"/>
                          </a:xfrm>
                          <a:prstGeom prst="rect">
                            <a:avLst/>
                          </a:prstGeom>
                        </p:spPr>
                      </p:pic>
                    </p:oleObj>
                  </mc:Fallback>
                </mc:AlternateContent>
              </a:graphicData>
            </a:graphic>
          </p:graphicFrame>
          <p:cxnSp>
            <p:nvCxnSpPr>
              <p:cNvPr id="49" name="直接箭头连接符 48"/>
              <p:cNvCxnSpPr/>
              <p:nvPr/>
            </p:nvCxnSpPr>
            <p:spPr>
              <a:xfrm flipV="1">
                <a:off x="2727325" y="2678985"/>
                <a:ext cx="343076" cy="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aphicFrame>
        <p:nvGraphicFramePr>
          <p:cNvPr id="52" name="对象 51"/>
          <p:cNvGraphicFramePr>
            <a:graphicFrameLocks noChangeAspect="1"/>
          </p:cNvGraphicFramePr>
          <p:nvPr>
            <p:extLst>
              <p:ext uri="{D42A27DB-BD31-4B8C-83A1-F6EECF244321}">
                <p14:modId xmlns:p14="http://schemas.microsoft.com/office/powerpoint/2010/main" val="487593796"/>
              </p:ext>
            </p:extLst>
          </p:nvPr>
        </p:nvGraphicFramePr>
        <p:xfrm>
          <a:off x="731712" y="5603499"/>
          <a:ext cx="4114243" cy="322842"/>
        </p:xfrm>
        <a:graphic>
          <a:graphicData uri="http://schemas.openxmlformats.org/presentationml/2006/ole">
            <mc:AlternateContent xmlns:mc="http://schemas.openxmlformats.org/markup-compatibility/2006">
              <mc:Choice xmlns:v="urn:schemas-microsoft-com:vml" Requires="v">
                <p:oleObj spid="_x0000_s10015" name="Equation" r:id="rId13" imgW="2844720" imgH="228600" progId="Equation.DSMT4">
                  <p:embed/>
                </p:oleObj>
              </mc:Choice>
              <mc:Fallback>
                <p:oleObj name="Equation" r:id="rId13" imgW="2844720" imgH="228600" progId="Equation.DSMT4">
                  <p:embed/>
                  <p:pic>
                    <p:nvPicPr>
                      <p:cNvPr id="0" name=""/>
                      <p:cNvPicPr/>
                      <p:nvPr/>
                    </p:nvPicPr>
                    <p:blipFill>
                      <a:blip r:embed="rId14"/>
                      <a:stretch>
                        <a:fillRect/>
                      </a:stretch>
                    </p:blipFill>
                    <p:spPr>
                      <a:xfrm>
                        <a:off x="731712" y="5603499"/>
                        <a:ext cx="4114243" cy="322842"/>
                      </a:xfrm>
                      <a:prstGeom prst="rect">
                        <a:avLst/>
                      </a:prstGeom>
                    </p:spPr>
                  </p:pic>
                </p:oleObj>
              </mc:Fallback>
            </mc:AlternateContent>
          </a:graphicData>
        </a:graphic>
      </p:graphicFrame>
    </p:spTree>
    <p:extLst>
      <p:ext uri="{BB962C8B-B14F-4D97-AF65-F5344CB8AC3E}">
        <p14:creationId xmlns:p14="http://schemas.microsoft.com/office/powerpoint/2010/main" val="32019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7822"/>
            <a:ext cx="9144000" cy="487077"/>
            <a:chOff x="0" y="6239809"/>
            <a:chExt cx="12192000" cy="649436"/>
          </a:xfrm>
        </p:grpSpPr>
        <p:sp>
          <p:nvSpPr>
            <p:cNvPr id="7"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8" name="Text Box 6"/>
            <p:cNvSpPr txBox="1">
              <a:spLocks noChangeArrowheads="1"/>
            </p:cNvSpPr>
            <p:nvPr/>
          </p:nvSpPr>
          <p:spPr bwMode="auto">
            <a:xfrm>
              <a:off x="266700" y="6335248"/>
              <a:ext cx="2425700"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Evaluation</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pic>
        <p:nvPicPr>
          <p:cNvPr id="2" name="图片 1"/>
          <p:cNvPicPr>
            <a:picLocks noChangeAspect="1"/>
          </p:cNvPicPr>
          <p:nvPr/>
        </p:nvPicPr>
        <p:blipFill>
          <a:blip r:embed="rId3"/>
          <a:stretch>
            <a:fillRect/>
          </a:stretch>
        </p:blipFill>
        <p:spPr>
          <a:xfrm>
            <a:off x="383328" y="1929706"/>
            <a:ext cx="4916956" cy="2633251"/>
          </a:xfrm>
          <a:prstGeom prst="rect">
            <a:avLst/>
          </a:prstGeom>
        </p:spPr>
      </p:pic>
      <p:sp>
        <p:nvSpPr>
          <p:cNvPr id="3" name="矩形 2"/>
          <p:cNvSpPr/>
          <p:nvPr/>
        </p:nvSpPr>
        <p:spPr>
          <a:xfrm>
            <a:off x="1109662" y="1051596"/>
            <a:ext cx="2204514" cy="400110"/>
          </a:xfrm>
          <a:prstGeom prst="rect">
            <a:avLst/>
          </a:prstGeom>
        </p:spPr>
        <p:txBody>
          <a:bodyPr wrap="none">
            <a:spAutoFit/>
          </a:bodyPr>
          <a:lstStyle/>
          <a:p>
            <a:r>
              <a:rPr lang="en-US" altLang="zh-CN" sz="2000" b="1" dirty="0"/>
              <a:t>Evaluation Settings</a:t>
            </a:r>
            <a:endParaRPr lang="zh-CN" altLang="en-US" sz="2000" b="1" dirty="0"/>
          </a:p>
        </p:txBody>
      </p:sp>
      <p:sp>
        <p:nvSpPr>
          <p:cNvPr id="4" name="矩形 3"/>
          <p:cNvSpPr/>
          <p:nvPr/>
        </p:nvSpPr>
        <p:spPr>
          <a:xfrm>
            <a:off x="5587365" y="2412897"/>
            <a:ext cx="3556636" cy="1372683"/>
          </a:xfrm>
          <a:prstGeom prst="rect">
            <a:avLst/>
          </a:prstGeom>
        </p:spPr>
        <p:txBody>
          <a:bodyPr wrap="square">
            <a:spAutoFit/>
          </a:bodyPr>
          <a:lstStyle/>
          <a:p>
            <a:pPr marL="285750" indent="-285750">
              <a:lnSpc>
                <a:spcPct val="130000"/>
              </a:lnSpc>
              <a:buClr>
                <a:srgbClr val="7030A0"/>
              </a:buClr>
              <a:buFont typeface="Wingdings" panose="05000000000000000000" pitchFamily="2" charset="2"/>
              <a:buChar char="l"/>
            </a:pPr>
            <a:r>
              <a:rPr lang="en-US" altLang="zh-CN" sz="1600" dirty="0"/>
              <a:t>One USRP acts as WiFi sender</a:t>
            </a:r>
          </a:p>
          <a:p>
            <a:pPr marL="285750" indent="-285750">
              <a:lnSpc>
                <a:spcPct val="130000"/>
              </a:lnSpc>
              <a:buClr>
                <a:srgbClr val="7030A0"/>
              </a:buClr>
              <a:buFont typeface="Wingdings" panose="05000000000000000000" pitchFamily="2" charset="2"/>
              <a:buChar char="l"/>
            </a:pPr>
            <a:r>
              <a:rPr lang="en-US" altLang="zh-CN" sz="1600" dirty="0"/>
              <a:t>Another USRP generates Gaussian noise </a:t>
            </a:r>
          </a:p>
          <a:p>
            <a:pPr marL="285750" indent="-285750">
              <a:lnSpc>
                <a:spcPct val="130000"/>
              </a:lnSpc>
              <a:buClr>
                <a:srgbClr val="7030A0"/>
              </a:buClr>
              <a:buFont typeface="Wingdings" panose="05000000000000000000" pitchFamily="2" charset="2"/>
              <a:buChar char="l"/>
            </a:pPr>
            <a:r>
              <a:rPr lang="en-US" altLang="zh-CN" sz="1600" dirty="0" err="1"/>
              <a:t>TelosB</a:t>
            </a:r>
            <a:r>
              <a:rPr lang="en-US" altLang="zh-CN" sz="1600" dirty="0"/>
              <a:t> mote is used as ZigBee device</a:t>
            </a:r>
            <a:endParaRPr lang="zh-CN" altLang="en-US" sz="1600" dirty="0"/>
          </a:p>
        </p:txBody>
      </p:sp>
      <p:grpSp>
        <p:nvGrpSpPr>
          <p:cNvPr id="13" name="组合 12"/>
          <p:cNvGrpSpPr/>
          <p:nvPr/>
        </p:nvGrpSpPr>
        <p:grpSpPr>
          <a:xfrm>
            <a:off x="670408" y="5795010"/>
            <a:ext cx="7540925" cy="205740"/>
            <a:chOff x="624768" y="6278159"/>
            <a:chExt cx="10054567" cy="274320"/>
          </a:xfrm>
        </p:grpSpPr>
        <p:sp>
          <p:nvSpPr>
            <p:cNvPr id="14" name="矩形 13"/>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9" name="矩形 18"/>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20" name="矩形 19"/>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spTree>
    <p:extLst>
      <p:ext uri="{BB962C8B-B14F-4D97-AF65-F5344CB8AC3E}">
        <p14:creationId xmlns:p14="http://schemas.microsoft.com/office/powerpoint/2010/main" val="58302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445"/>
            <a:ext cx="9144000" cy="482694"/>
            <a:chOff x="0" y="6239809"/>
            <a:chExt cx="12192000" cy="643592"/>
          </a:xfrm>
        </p:grpSpPr>
        <p:sp>
          <p:nvSpPr>
            <p:cNvPr id="7"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8" name="Text Box 6"/>
            <p:cNvSpPr txBox="1">
              <a:spLocks noChangeArrowheads="1"/>
            </p:cNvSpPr>
            <p:nvPr/>
          </p:nvSpPr>
          <p:spPr bwMode="auto">
            <a:xfrm>
              <a:off x="92445" y="6308320"/>
              <a:ext cx="4173335"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SER and Throughput</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pic>
        <p:nvPicPr>
          <p:cNvPr id="2" name="图片 1"/>
          <p:cNvPicPr>
            <a:picLocks noChangeAspect="1"/>
          </p:cNvPicPr>
          <p:nvPr/>
        </p:nvPicPr>
        <p:blipFill>
          <a:blip r:embed="rId3"/>
          <a:stretch>
            <a:fillRect/>
          </a:stretch>
        </p:blipFill>
        <p:spPr>
          <a:xfrm>
            <a:off x="328613" y="1352550"/>
            <a:ext cx="4769630" cy="2505260"/>
          </a:xfrm>
          <a:prstGeom prst="rect">
            <a:avLst/>
          </a:prstGeom>
        </p:spPr>
      </p:pic>
      <p:grpSp>
        <p:nvGrpSpPr>
          <p:cNvPr id="20" name="组合 19"/>
          <p:cNvGrpSpPr/>
          <p:nvPr/>
        </p:nvGrpSpPr>
        <p:grpSpPr>
          <a:xfrm>
            <a:off x="542924" y="1018978"/>
            <a:ext cx="7668408" cy="3897152"/>
            <a:chOff x="542924" y="1018978"/>
            <a:chExt cx="7668408" cy="3897152"/>
          </a:xfrm>
        </p:grpSpPr>
        <p:sp>
          <p:nvSpPr>
            <p:cNvPr id="11" name="矩形 10"/>
            <p:cNvSpPr/>
            <p:nvPr/>
          </p:nvSpPr>
          <p:spPr>
            <a:xfrm>
              <a:off x="670407" y="4512906"/>
              <a:ext cx="7540925" cy="4032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 WiZig achieves higher throughput with lower SER</a:t>
              </a:r>
              <a:endParaRPr lang="zh-CN" altLang="en-US" sz="2400" b="1" dirty="0"/>
            </a:p>
          </p:txBody>
        </p:sp>
        <p:sp>
          <p:nvSpPr>
            <p:cNvPr id="3" name="椭圆 2"/>
            <p:cNvSpPr/>
            <p:nvPr/>
          </p:nvSpPr>
          <p:spPr>
            <a:xfrm>
              <a:off x="542924" y="3178400"/>
              <a:ext cx="4448175" cy="285750"/>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47775" y="1018978"/>
              <a:ext cx="3028950" cy="1476572"/>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a:blip r:embed="rId4"/>
          <a:stretch>
            <a:fillRect/>
          </a:stretch>
        </p:blipFill>
        <p:spPr>
          <a:xfrm>
            <a:off x="5718279" y="597343"/>
            <a:ext cx="2428875" cy="1579730"/>
          </a:xfrm>
          <a:prstGeom prst="rect">
            <a:avLst/>
          </a:prstGeom>
        </p:spPr>
      </p:pic>
      <p:pic>
        <p:nvPicPr>
          <p:cNvPr id="19" name="图片 18"/>
          <p:cNvPicPr>
            <a:picLocks noChangeAspect="1"/>
          </p:cNvPicPr>
          <p:nvPr/>
        </p:nvPicPr>
        <p:blipFill>
          <a:blip r:embed="rId5"/>
          <a:stretch>
            <a:fillRect/>
          </a:stretch>
        </p:blipFill>
        <p:spPr>
          <a:xfrm>
            <a:off x="5654102" y="2360087"/>
            <a:ext cx="2493052" cy="1501533"/>
          </a:xfrm>
          <a:prstGeom prst="rect">
            <a:avLst/>
          </a:prstGeom>
        </p:spPr>
      </p:pic>
    </p:spTree>
    <p:extLst>
      <p:ext uri="{BB962C8B-B14F-4D97-AF65-F5344CB8AC3E}">
        <p14:creationId xmlns:p14="http://schemas.microsoft.com/office/powerpoint/2010/main" val="25000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0524" y="0"/>
            <a:ext cx="9564524" cy="482694"/>
            <a:chOff x="-560698" y="6239809"/>
            <a:chExt cx="12752698" cy="643592"/>
          </a:xfrm>
        </p:grpSpPr>
        <p:sp>
          <p:nvSpPr>
            <p:cNvPr id="7"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8" name="Text Box 6"/>
            <p:cNvSpPr txBox="1">
              <a:spLocks noChangeArrowheads="1"/>
            </p:cNvSpPr>
            <p:nvPr/>
          </p:nvSpPr>
          <p:spPr bwMode="auto">
            <a:xfrm>
              <a:off x="-560698" y="6308688"/>
              <a:ext cx="6237268"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Find out optimal parameters</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pic>
        <p:nvPicPr>
          <p:cNvPr id="2" name="图片 1"/>
          <p:cNvPicPr>
            <a:picLocks noChangeAspect="1"/>
          </p:cNvPicPr>
          <p:nvPr/>
        </p:nvPicPr>
        <p:blipFill>
          <a:blip r:embed="rId3"/>
          <a:stretch>
            <a:fillRect/>
          </a:stretch>
        </p:blipFill>
        <p:spPr>
          <a:xfrm>
            <a:off x="251460" y="783684"/>
            <a:ext cx="8534399" cy="3346227"/>
          </a:xfrm>
          <a:prstGeom prst="rect">
            <a:avLst/>
          </a:prstGeom>
        </p:spPr>
      </p:pic>
      <p:grpSp>
        <p:nvGrpSpPr>
          <p:cNvPr id="11" name="组合 10"/>
          <p:cNvGrpSpPr/>
          <p:nvPr/>
        </p:nvGrpSpPr>
        <p:grpSpPr>
          <a:xfrm>
            <a:off x="670407" y="2718366"/>
            <a:ext cx="7540925" cy="2775654"/>
            <a:chOff x="670407" y="2718366"/>
            <a:chExt cx="7540925" cy="2775654"/>
          </a:xfrm>
        </p:grpSpPr>
        <p:sp>
          <p:nvSpPr>
            <p:cNvPr id="10" name="矩形 9"/>
            <p:cNvSpPr/>
            <p:nvPr/>
          </p:nvSpPr>
          <p:spPr>
            <a:xfrm>
              <a:off x="670407" y="4809138"/>
              <a:ext cx="7540925" cy="684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 Our rate adaptation algorithm find the optimal parameters of energy levels and receiving window length (M, K) </a:t>
              </a:r>
              <a:r>
                <a:rPr lang="en-US" altLang="zh-CN" sz="2000" b="1" dirty="0" smtClean="0"/>
                <a:t> when </a:t>
              </a:r>
              <a:r>
                <a:rPr lang="en-US" altLang="zh-CN" sz="2000" b="1" dirty="0"/>
                <a:t>the channel is noisy</a:t>
              </a:r>
            </a:p>
          </p:txBody>
        </p:sp>
        <p:sp>
          <p:nvSpPr>
            <p:cNvPr id="16" name="椭圆 15"/>
            <p:cNvSpPr/>
            <p:nvPr/>
          </p:nvSpPr>
          <p:spPr>
            <a:xfrm>
              <a:off x="3970020" y="2743200"/>
              <a:ext cx="190500" cy="1303020"/>
            </a:xfrm>
            <a:prstGeom prst="ellipse">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32560" y="2743200"/>
              <a:ext cx="190500" cy="1303020"/>
            </a:xfrm>
            <a:prstGeom prst="ellipse">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837467" y="2718366"/>
              <a:ext cx="190500" cy="1303020"/>
            </a:xfrm>
            <a:prstGeom prst="ellipse">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225494" y="4162544"/>
            <a:ext cx="1348741" cy="369332"/>
          </a:xfrm>
          <a:prstGeom prst="rect">
            <a:avLst/>
          </a:prstGeom>
          <a:noFill/>
        </p:spPr>
        <p:txBody>
          <a:bodyPr wrap="square" rtlCol="0">
            <a:spAutoFit/>
          </a:bodyPr>
          <a:lstStyle/>
          <a:p>
            <a:r>
              <a:rPr kumimoji="1" lang="en-US" altLang="zh-CN" smtClean="0"/>
              <a:t>noise=3dB</a:t>
            </a:r>
            <a:endParaRPr kumimoji="1" lang="zh-CN" altLang="en-US" dirty="0"/>
          </a:p>
        </p:txBody>
      </p:sp>
      <p:sp>
        <p:nvSpPr>
          <p:cNvPr id="19" name="文本框 18"/>
          <p:cNvSpPr txBox="1"/>
          <p:nvPr/>
        </p:nvSpPr>
        <p:spPr>
          <a:xfrm>
            <a:off x="3970020" y="4162544"/>
            <a:ext cx="1348741" cy="369332"/>
          </a:xfrm>
          <a:prstGeom prst="rect">
            <a:avLst/>
          </a:prstGeom>
          <a:noFill/>
        </p:spPr>
        <p:txBody>
          <a:bodyPr wrap="square" rtlCol="0">
            <a:spAutoFit/>
          </a:bodyPr>
          <a:lstStyle/>
          <a:p>
            <a:r>
              <a:rPr kumimoji="1" lang="en-US" altLang="zh-CN" dirty="0" smtClean="0"/>
              <a:t>Noise=9dB</a:t>
            </a:r>
            <a:endParaRPr kumimoji="1" lang="zh-CN" altLang="en-US" dirty="0"/>
          </a:p>
        </p:txBody>
      </p:sp>
      <p:sp>
        <p:nvSpPr>
          <p:cNvPr id="20" name="文本框 19"/>
          <p:cNvSpPr txBox="1"/>
          <p:nvPr/>
        </p:nvSpPr>
        <p:spPr>
          <a:xfrm>
            <a:off x="7027967" y="4162544"/>
            <a:ext cx="1348741" cy="369332"/>
          </a:xfrm>
          <a:prstGeom prst="rect">
            <a:avLst/>
          </a:prstGeom>
          <a:noFill/>
        </p:spPr>
        <p:txBody>
          <a:bodyPr wrap="square" rtlCol="0">
            <a:spAutoFit/>
          </a:bodyPr>
          <a:lstStyle/>
          <a:p>
            <a:r>
              <a:rPr kumimoji="1" lang="en-US" altLang="zh-CN" dirty="0" smtClean="0"/>
              <a:t>Noise=18dB</a:t>
            </a:r>
            <a:endParaRPr kumimoji="1" lang="zh-CN" altLang="en-US" dirty="0"/>
          </a:p>
        </p:txBody>
      </p:sp>
    </p:spTree>
    <p:extLst>
      <p:ext uri="{BB962C8B-B14F-4D97-AF65-F5344CB8AC3E}">
        <p14:creationId xmlns:p14="http://schemas.microsoft.com/office/powerpoint/2010/main" val="4581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654" y="0"/>
            <a:ext cx="9144000" cy="482694"/>
            <a:chOff x="0" y="6239809"/>
            <a:chExt cx="12192000" cy="643592"/>
          </a:xfrm>
        </p:grpSpPr>
        <p:sp>
          <p:nvSpPr>
            <p:cNvPr id="6"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7" name="Text Box 6"/>
            <p:cNvSpPr txBox="1">
              <a:spLocks noChangeArrowheads="1"/>
            </p:cNvSpPr>
            <p:nvPr/>
          </p:nvSpPr>
          <p:spPr bwMode="auto">
            <a:xfrm>
              <a:off x="730463" y="6316370"/>
              <a:ext cx="3594101"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Robustness of WiZig</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pic>
        <p:nvPicPr>
          <p:cNvPr id="3" name="图片 2"/>
          <p:cNvPicPr>
            <a:picLocks noChangeAspect="1"/>
          </p:cNvPicPr>
          <p:nvPr/>
        </p:nvPicPr>
        <p:blipFill>
          <a:blip r:embed="rId3"/>
          <a:stretch>
            <a:fillRect/>
          </a:stretch>
        </p:blipFill>
        <p:spPr>
          <a:xfrm>
            <a:off x="34262" y="1421385"/>
            <a:ext cx="3048000" cy="1999013"/>
          </a:xfrm>
          <a:prstGeom prst="rect">
            <a:avLst/>
          </a:prstGeom>
        </p:spPr>
      </p:pic>
      <p:pic>
        <p:nvPicPr>
          <p:cNvPr id="4" name="图片 3"/>
          <p:cNvPicPr>
            <a:picLocks noChangeAspect="1"/>
          </p:cNvPicPr>
          <p:nvPr/>
        </p:nvPicPr>
        <p:blipFill>
          <a:blip r:embed="rId4"/>
          <a:stretch>
            <a:fillRect/>
          </a:stretch>
        </p:blipFill>
        <p:spPr>
          <a:xfrm>
            <a:off x="3082262" y="1421385"/>
            <a:ext cx="3063851" cy="2034257"/>
          </a:xfrm>
          <a:prstGeom prst="rect">
            <a:avLst/>
          </a:prstGeom>
        </p:spPr>
      </p:pic>
      <p:pic>
        <p:nvPicPr>
          <p:cNvPr id="9" name="图片 8"/>
          <p:cNvPicPr>
            <a:picLocks noChangeAspect="1"/>
          </p:cNvPicPr>
          <p:nvPr/>
        </p:nvPicPr>
        <p:blipFill>
          <a:blip r:embed="rId5"/>
          <a:stretch>
            <a:fillRect/>
          </a:stretch>
        </p:blipFill>
        <p:spPr>
          <a:xfrm>
            <a:off x="6130262" y="1386141"/>
            <a:ext cx="2957607" cy="2034257"/>
          </a:xfrm>
          <a:prstGeom prst="rect">
            <a:avLst/>
          </a:prstGeom>
        </p:spPr>
      </p:pic>
      <p:grpSp>
        <p:nvGrpSpPr>
          <p:cNvPr id="29" name="组合 28"/>
          <p:cNvGrpSpPr/>
          <p:nvPr/>
        </p:nvGrpSpPr>
        <p:grpSpPr>
          <a:xfrm>
            <a:off x="609602" y="1644134"/>
            <a:ext cx="7601732" cy="2709806"/>
            <a:chOff x="609602" y="1644134"/>
            <a:chExt cx="7601732" cy="2709806"/>
          </a:xfrm>
        </p:grpSpPr>
        <p:sp>
          <p:nvSpPr>
            <p:cNvPr id="16" name="矩形 15"/>
            <p:cNvSpPr/>
            <p:nvPr/>
          </p:nvSpPr>
          <p:spPr>
            <a:xfrm>
              <a:off x="609602" y="3994414"/>
              <a:ext cx="7601732" cy="3595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(1) </a:t>
              </a:r>
              <a:r>
                <a:rPr lang="en-US" altLang="zh-CN" sz="2000" b="1" dirty="0"/>
                <a:t>SER increases corresponding to different modulation methods </a:t>
              </a:r>
              <a:endParaRPr lang="zh-CN" altLang="en-US" sz="2000" b="1" dirty="0"/>
            </a:p>
          </p:txBody>
        </p:sp>
        <p:grpSp>
          <p:nvGrpSpPr>
            <p:cNvPr id="27" name="组合 26"/>
            <p:cNvGrpSpPr/>
            <p:nvPr/>
          </p:nvGrpSpPr>
          <p:grpSpPr>
            <a:xfrm>
              <a:off x="1314450" y="1644134"/>
              <a:ext cx="714375" cy="479941"/>
              <a:chOff x="1314450" y="1644134"/>
              <a:chExt cx="714375" cy="479941"/>
            </a:xfrm>
          </p:grpSpPr>
          <p:cxnSp>
            <p:nvCxnSpPr>
              <p:cNvPr id="11" name="直接箭头连接符 10"/>
              <p:cNvCxnSpPr/>
              <p:nvPr/>
            </p:nvCxnSpPr>
            <p:spPr>
              <a:xfrm flipV="1">
                <a:off x="1314450" y="1828800"/>
                <a:ext cx="714375" cy="29527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24900" y="1644134"/>
                <a:ext cx="466725" cy="369332"/>
              </a:xfrm>
              <a:prstGeom prst="rect">
                <a:avLst/>
              </a:prstGeom>
              <a:noFill/>
            </p:spPr>
            <p:txBody>
              <a:bodyPr wrap="square" rtlCol="0">
                <a:spAutoFit/>
              </a:bodyPr>
              <a:lstStyle/>
              <a:p>
                <a:r>
                  <a:rPr lang="en-US" altLang="zh-CN" dirty="0" smtClean="0">
                    <a:solidFill>
                      <a:srgbClr val="C00000"/>
                    </a:solidFill>
                  </a:rPr>
                  <a:t>(1)</a:t>
                </a:r>
                <a:endParaRPr lang="zh-CN" altLang="en-US" dirty="0">
                  <a:solidFill>
                    <a:srgbClr val="C00000"/>
                  </a:solidFill>
                </a:endParaRPr>
              </a:p>
            </p:txBody>
          </p:sp>
        </p:grpSp>
      </p:grpSp>
      <p:grpSp>
        <p:nvGrpSpPr>
          <p:cNvPr id="30" name="组合 29"/>
          <p:cNvGrpSpPr/>
          <p:nvPr/>
        </p:nvGrpSpPr>
        <p:grpSpPr>
          <a:xfrm>
            <a:off x="609602" y="1791771"/>
            <a:ext cx="7601732" cy="3044002"/>
            <a:chOff x="609602" y="1791771"/>
            <a:chExt cx="7601732" cy="3044002"/>
          </a:xfrm>
        </p:grpSpPr>
        <p:sp>
          <p:nvSpPr>
            <p:cNvPr id="17" name="矩形 16"/>
            <p:cNvSpPr/>
            <p:nvPr/>
          </p:nvSpPr>
          <p:spPr>
            <a:xfrm>
              <a:off x="609602" y="4476247"/>
              <a:ext cx="7601732" cy="3595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 </a:t>
              </a:r>
              <a:r>
                <a:rPr lang="en-US" altLang="zh-CN" sz="2000" b="1" dirty="0"/>
                <a:t>SER decreases with the increase of packet length </a:t>
              </a:r>
            </a:p>
          </p:txBody>
        </p:sp>
        <p:grpSp>
          <p:nvGrpSpPr>
            <p:cNvPr id="28" name="组合 27"/>
            <p:cNvGrpSpPr/>
            <p:nvPr/>
          </p:nvGrpSpPr>
          <p:grpSpPr>
            <a:xfrm>
              <a:off x="4135699" y="1791771"/>
              <a:ext cx="739205" cy="503754"/>
              <a:chOff x="4135699" y="1791771"/>
              <a:chExt cx="739205" cy="503754"/>
            </a:xfrm>
          </p:grpSpPr>
          <p:sp>
            <p:nvSpPr>
              <p:cNvPr id="21" name="文本框 20"/>
              <p:cNvSpPr txBox="1"/>
              <p:nvPr/>
            </p:nvSpPr>
            <p:spPr>
              <a:xfrm>
                <a:off x="4408179" y="1791771"/>
                <a:ext cx="466725" cy="369332"/>
              </a:xfrm>
              <a:prstGeom prst="rect">
                <a:avLst/>
              </a:prstGeom>
              <a:noFill/>
            </p:spPr>
            <p:txBody>
              <a:bodyPr wrap="square" rtlCol="0">
                <a:spAutoFit/>
              </a:bodyPr>
              <a:lstStyle/>
              <a:p>
                <a:r>
                  <a:rPr lang="en-US" altLang="zh-CN" dirty="0" smtClean="0">
                    <a:solidFill>
                      <a:srgbClr val="C00000"/>
                    </a:solidFill>
                  </a:rPr>
                  <a:t>(2)</a:t>
                </a:r>
                <a:endParaRPr lang="zh-CN" altLang="en-US" dirty="0">
                  <a:solidFill>
                    <a:srgbClr val="C00000"/>
                  </a:solidFill>
                </a:endParaRPr>
              </a:p>
            </p:txBody>
          </p:sp>
          <p:cxnSp>
            <p:nvCxnSpPr>
              <p:cNvPr id="23" name="直接箭头连接符 22"/>
              <p:cNvCxnSpPr/>
              <p:nvPr/>
            </p:nvCxnSpPr>
            <p:spPr>
              <a:xfrm>
                <a:off x="4135699" y="1828800"/>
                <a:ext cx="409647" cy="46672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1" name="组合 30"/>
          <p:cNvGrpSpPr/>
          <p:nvPr/>
        </p:nvGrpSpPr>
        <p:grpSpPr>
          <a:xfrm>
            <a:off x="609602" y="2183368"/>
            <a:ext cx="7601732" cy="3134238"/>
            <a:chOff x="609602" y="2183368"/>
            <a:chExt cx="7601732" cy="3134238"/>
          </a:xfrm>
        </p:grpSpPr>
        <p:sp>
          <p:nvSpPr>
            <p:cNvPr id="19" name="矩形 18"/>
            <p:cNvSpPr/>
            <p:nvPr/>
          </p:nvSpPr>
          <p:spPr>
            <a:xfrm>
              <a:off x="609602" y="4958080"/>
              <a:ext cx="7601732" cy="3595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(3) </a:t>
              </a:r>
              <a:r>
                <a:rPr lang="en-US" altLang="zh-CN" sz="2000" b="1" dirty="0"/>
                <a:t>SER is relatively small and stable when sample interval </a:t>
              </a:r>
              <a:r>
                <a:rPr lang="en-US" altLang="zh-CN" sz="2000" b="1" dirty="0" smtClean="0"/>
                <a:t>varies</a:t>
              </a:r>
              <a:endParaRPr lang="en-US" altLang="zh-CN" sz="2000" b="1" dirty="0"/>
            </a:p>
          </p:txBody>
        </p:sp>
        <p:cxnSp>
          <p:nvCxnSpPr>
            <p:cNvPr id="25" name="直接箭头连接符 24"/>
            <p:cNvCxnSpPr/>
            <p:nvPr/>
          </p:nvCxnSpPr>
          <p:spPr>
            <a:xfrm>
              <a:off x="7143750" y="2543175"/>
              <a:ext cx="800100" cy="952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310437" y="2183368"/>
              <a:ext cx="466725" cy="369332"/>
            </a:xfrm>
            <a:prstGeom prst="rect">
              <a:avLst/>
            </a:prstGeom>
            <a:noFill/>
          </p:spPr>
          <p:txBody>
            <a:bodyPr wrap="square" rtlCol="0">
              <a:spAutoFit/>
            </a:bodyPr>
            <a:lstStyle/>
            <a:p>
              <a:r>
                <a:rPr lang="en-US" altLang="zh-CN" dirty="0" smtClean="0">
                  <a:solidFill>
                    <a:srgbClr val="C00000"/>
                  </a:solidFill>
                </a:rPr>
                <a:t>(3)</a:t>
              </a:r>
              <a:endParaRPr lang="zh-CN" altLang="en-US" dirty="0">
                <a:solidFill>
                  <a:srgbClr val="C00000"/>
                </a:solidFill>
              </a:endParaRPr>
            </a:p>
          </p:txBody>
        </p:sp>
      </p:grpSp>
    </p:spTree>
    <p:extLst>
      <p:ext uri="{BB962C8B-B14F-4D97-AF65-F5344CB8AC3E}">
        <p14:creationId xmlns:p14="http://schemas.microsoft.com/office/powerpoint/2010/main" val="25780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8537" y="0"/>
            <a:ext cx="9212537" cy="482694"/>
            <a:chOff x="-91382" y="6239809"/>
            <a:chExt cx="12283382" cy="643592"/>
          </a:xfrm>
        </p:grpSpPr>
        <p:sp>
          <p:nvSpPr>
            <p:cNvPr id="6"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7" name="Text Box 6"/>
            <p:cNvSpPr txBox="1">
              <a:spLocks noChangeArrowheads="1"/>
            </p:cNvSpPr>
            <p:nvPr/>
          </p:nvSpPr>
          <p:spPr bwMode="auto">
            <a:xfrm>
              <a:off x="-91382" y="6298728"/>
              <a:ext cx="4124540"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WiZig  </a:t>
              </a:r>
              <a:r>
                <a:rPr lang="en-US" altLang="zh-CN" sz="2100" b="1" i="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vs.</a:t>
              </a: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 FreeBee</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pic>
        <p:nvPicPr>
          <p:cNvPr id="3" name="图片 2"/>
          <p:cNvPicPr>
            <a:picLocks noChangeAspect="1"/>
          </p:cNvPicPr>
          <p:nvPr/>
        </p:nvPicPr>
        <p:blipFill>
          <a:blip r:embed="rId3"/>
          <a:stretch>
            <a:fillRect/>
          </a:stretch>
        </p:blipFill>
        <p:spPr>
          <a:xfrm>
            <a:off x="670408" y="1327315"/>
            <a:ext cx="7492557" cy="2681160"/>
          </a:xfrm>
          <a:prstGeom prst="rect">
            <a:avLst/>
          </a:prstGeom>
        </p:spPr>
      </p:pic>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grpSp>
        <p:nvGrpSpPr>
          <p:cNvPr id="4" name="组合 3"/>
          <p:cNvGrpSpPr/>
          <p:nvPr/>
        </p:nvGrpSpPr>
        <p:grpSpPr>
          <a:xfrm>
            <a:off x="670408" y="1072134"/>
            <a:ext cx="7540925" cy="4133437"/>
            <a:chOff x="670408" y="1072134"/>
            <a:chExt cx="7540925" cy="4133437"/>
          </a:xfrm>
        </p:grpSpPr>
        <p:sp>
          <p:nvSpPr>
            <p:cNvPr id="9" name="矩形 8"/>
            <p:cNvSpPr/>
            <p:nvPr/>
          </p:nvSpPr>
          <p:spPr>
            <a:xfrm>
              <a:off x="670408" y="4774019"/>
              <a:ext cx="7540925" cy="43155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t> The performance of WiZig is better than FreeBee</a:t>
              </a:r>
              <a:endParaRPr lang="zh-CN" altLang="en-US" sz="2400" b="1" dirty="0"/>
            </a:p>
          </p:txBody>
        </p:sp>
        <p:sp>
          <p:nvSpPr>
            <p:cNvPr id="2" name="矩形 1"/>
            <p:cNvSpPr/>
            <p:nvPr/>
          </p:nvSpPr>
          <p:spPr>
            <a:xfrm>
              <a:off x="670408" y="2860158"/>
              <a:ext cx="3614513" cy="542261"/>
            </a:xfrm>
            <a:prstGeom prst="rect">
              <a:avLst/>
            </a:prstGeom>
            <a:noFill/>
            <a:ln w="317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735590" y="1072134"/>
              <a:ext cx="3291991" cy="1490314"/>
            </a:xfrm>
            <a:prstGeom prst="rect">
              <a:avLst/>
            </a:prstGeom>
            <a:noFill/>
            <a:ln w="317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3597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1"/>
            <a:ext cx="9144000" cy="482694"/>
            <a:chOff x="0" y="6239809"/>
            <a:chExt cx="12192000" cy="643592"/>
          </a:xfrm>
        </p:grpSpPr>
        <p:sp>
          <p:nvSpPr>
            <p:cNvPr id="6"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7" name="Text Box 6"/>
            <p:cNvSpPr txBox="1">
              <a:spLocks noChangeArrowheads="1"/>
            </p:cNvSpPr>
            <p:nvPr/>
          </p:nvSpPr>
          <p:spPr bwMode="auto">
            <a:xfrm>
              <a:off x="387891" y="6306934"/>
              <a:ext cx="2306148"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Summary</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11" name="文本框 10"/>
          <p:cNvSpPr txBox="1"/>
          <p:nvPr/>
        </p:nvSpPr>
        <p:spPr>
          <a:xfrm>
            <a:off x="749753" y="1296204"/>
            <a:ext cx="8082644" cy="2862322"/>
          </a:xfrm>
          <a:prstGeom prst="rect">
            <a:avLst/>
          </a:prstGeom>
          <a:noFill/>
        </p:spPr>
        <p:txBody>
          <a:bodyPr wrap="square" rtlCol="0">
            <a:spAutoFit/>
          </a:bodyPr>
          <a:lstStyle/>
          <a:p>
            <a:pPr marL="214313" indent="-214313">
              <a:lnSpc>
                <a:spcPct val="200000"/>
              </a:lnSpc>
              <a:buClr>
                <a:srgbClr val="7030A0"/>
              </a:buClr>
              <a:buSzPct val="100000"/>
              <a:buFont typeface="Wingdings" panose="05000000000000000000" pitchFamily="2" charset="2"/>
              <a:buChar char="u"/>
            </a:pPr>
            <a:r>
              <a:rPr lang="en-US" altLang="zh-CN" dirty="0"/>
              <a:t>Present a general framework of CTC, </a:t>
            </a:r>
            <a:r>
              <a:rPr lang="en-US" altLang="zh-CN" b="1" dirty="0">
                <a:solidFill>
                  <a:srgbClr val="FF0000"/>
                </a:solidFill>
              </a:rPr>
              <a:t>WiZig</a:t>
            </a:r>
            <a:r>
              <a:rPr lang="en-US" altLang="zh-CN" dirty="0"/>
              <a:t>. It jointly employs amplitude and temporal modulation</a:t>
            </a:r>
          </a:p>
          <a:p>
            <a:pPr marL="214313" indent="-214313">
              <a:lnSpc>
                <a:spcPct val="200000"/>
              </a:lnSpc>
              <a:buClr>
                <a:srgbClr val="7030A0"/>
              </a:buClr>
              <a:buSzPct val="100000"/>
              <a:buFont typeface="Wingdings" panose="05000000000000000000" pitchFamily="2" charset="2"/>
              <a:buChar char="u"/>
            </a:pPr>
            <a:r>
              <a:rPr lang="en-US" altLang="zh-CN" dirty="0"/>
              <a:t>Establish a theoretical model and propose an online rate adaptation algorithm to resist channel noise.</a:t>
            </a:r>
            <a:endParaRPr lang="en-US" altLang="zh-CN" sz="1350" b="1" dirty="0"/>
          </a:p>
          <a:p>
            <a:pPr marL="214313" indent="-214313">
              <a:lnSpc>
                <a:spcPct val="200000"/>
              </a:lnSpc>
              <a:buClr>
                <a:srgbClr val="7030A0"/>
              </a:buClr>
              <a:buSzPct val="100000"/>
              <a:buFont typeface="Wingdings" panose="05000000000000000000" pitchFamily="2" charset="2"/>
              <a:buChar char="u"/>
            </a:pPr>
            <a:r>
              <a:rPr lang="en-US" altLang="zh-CN" dirty="0"/>
              <a:t> Evaluate the performance of WiZig using different experimental settings.</a:t>
            </a:r>
          </a:p>
        </p:txBody>
      </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spTree>
    <p:extLst>
      <p:ext uri="{BB962C8B-B14F-4D97-AF65-F5344CB8AC3E}">
        <p14:creationId xmlns:p14="http://schemas.microsoft.com/office/powerpoint/2010/main" val="562711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412108" y="1109111"/>
            <a:ext cx="919510" cy="915734"/>
          </a:xfrm>
          <a:prstGeom prst="rect">
            <a:avLst/>
          </a:prstGeom>
        </p:spPr>
      </p:pic>
      <p:grpSp>
        <p:nvGrpSpPr>
          <p:cNvPr id="3" name="组合 2"/>
          <p:cNvGrpSpPr/>
          <p:nvPr/>
        </p:nvGrpSpPr>
        <p:grpSpPr>
          <a:xfrm>
            <a:off x="0" y="6360547"/>
            <a:ext cx="9144000" cy="497453"/>
            <a:chOff x="0" y="6220131"/>
            <a:chExt cx="12192000" cy="663270"/>
          </a:xfrm>
        </p:grpSpPr>
        <p:sp>
          <p:nvSpPr>
            <p:cNvPr id="21"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2" name="Text Box 6"/>
            <p:cNvSpPr txBox="1">
              <a:spLocks noChangeArrowheads="1"/>
            </p:cNvSpPr>
            <p:nvPr/>
          </p:nvSpPr>
          <p:spPr bwMode="auto">
            <a:xfrm>
              <a:off x="5831839" y="6320190"/>
              <a:ext cx="6166624"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INFOCOM 2017</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Rectangle 7"/>
            <p:cNvSpPr>
              <a:spLocks noChangeArrowheads="1"/>
            </p:cNvSpPr>
            <p:nvPr/>
          </p:nvSpPr>
          <p:spPr bwMode="auto">
            <a:xfrm>
              <a:off x="0" y="6220131"/>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11" name="组合 10"/>
          <p:cNvGrpSpPr/>
          <p:nvPr/>
        </p:nvGrpSpPr>
        <p:grpSpPr>
          <a:xfrm>
            <a:off x="979714" y="2092482"/>
            <a:ext cx="7027907" cy="1460096"/>
            <a:chOff x="1291772" y="2061366"/>
            <a:chExt cx="9370542" cy="1946795"/>
          </a:xfrm>
        </p:grpSpPr>
        <p:cxnSp>
          <p:nvCxnSpPr>
            <p:cNvPr id="6" name="直接连接符 5"/>
            <p:cNvCxnSpPr/>
            <p:nvPr/>
          </p:nvCxnSpPr>
          <p:spPr>
            <a:xfrm flipV="1">
              <a:off x="1291772" y="3026304"/>
              <a:ext cx="9370542" cy="50725"/>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720405" y="2061366"/>
              <a:ext cx="3086796" cy="1046440"/>
            </a:xfrm>
            <a:prstGeom prst="rect">
              <a:avLst/>
            </a:prstGeom>
            <a:noFill/>
          </p:spPr>
          <p:txBody>
            <a:bodyPr wrap="square" rtlCol="0">
              <a:spAutoFit/>
            </a:bodyPr>
            <a:lstStyle/>
            <a:p>
              <a:r>
                <a:rPr lang="en-US" altLang="zh-CN" sz="4500" b="1" dirty="0">
                  <a:solidFill>
                    <a:srgbClr val="7030A0"/>
                  </a:solidFill>
                </a:rPr>
                <a:t>Q&amp;A</a:t>
              </a:r>
              <a:endParaRPr lang="zh-CN" altLang="en-US" sz="6600" b="1" dirty="0">
                <a:solidFill>
                  <a:srgbClr val="7030A0"/>
                </a:solidFill>
              </a:endParaRPr>
            </a:p>
          </p:txBody>
        </p:sp>
        <p:sp>
          <p:nvSpPr>
            <p:cNvPr id="16" name="文本框 15"/>
            <p:cNvSpPr txBox="1"/>
            <p:nvPr/>
          </p:nvSpPr>
          <p:spPr>
            <a:xfrm>
              <a:off x="5831838" y="2961721"/>
              <a:ext cx="3602052" cy="1046440"/>
            </a:xfrm>
            <a:prstGeom prst="rect">
              <a:avLst/>
            </a:prstGeom>
            <a:noFill/>
          </p:spPr>
          <p:txBody>
            <a:bodyPr wrap="square" rtlCol="0">
              <a:spAutoFit/>
            </a:bodyPr>
            <a:lstStyle/>
            <a:p>
              <a:r>
                <a:rPr lang="en-US" altLang="zh-CN" sz="4500" b="1" dirty="0">
                  <a:solidFill>
                    <a:srgbClr val="7030A0"/>
                  </a:solidFill>
                </a:rPr>
                <a:t>Thanks</a:t>
              </a:r>
              <a:endParaRPr lang="zh-CN" altLang="en-US" sz="4500" b="1" dirty="0">
                <a:solidFill>
                  <a:srgbClr val="7030A0"/>
                </a:solidFill>
              </a:endParaRPr>
            </a:p>
          </p:txBody>
        </p:sp>
      </p:grpSp>
      <p:sp>
        <p:nvSpPr>
          <p:cNvPr id="12" name="文本框 11"/>
          <p:cNvSpPr txBox="1"/>
          <p:nvPr/>
        </p:nvSpPr>
        <p:spPr>
          <a:xfrm>
            <a:off x="2926125" y="3858512"/>
            <a:ext cx="3135086" cy="369332"/>
          </a:xfrm>
          <a:prstGeom prst="rect">
            <a:avLst/>
          </a:prstGeom>
          <a:noFill/>
        </p:spPr>
        <p:txBody>
          <a:bodyPr wrap="square" rtlCol="0">
            <a:spAutoFit/>
          </a:bodyPr>
          <a:lstStyle/>
          <a:p>
            <a:r>
              <a:rPr lang="en-US" altLang="zh-CN" b="1" dirty="0"/>
              <a:t>xiuzhenguo1994@gmail.com</a:t>
            </a:r>
            <a:endParaRPr lang="zh-CN" altLang="en-US" b="1" dirty="0"/>
          </a:p>
        </p:txBody>
      </p:sp>
    </p:spTree>
    <p:extLst>
      <p:ext uri="{BB962C8B-B14F-4D97-AF65-F5344CB8AC3E}">
        <p14:creationId xmlns:p14="http://schemas.microsoft.com/office/powerpoint/2010/main" val="4158744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88570" y="2628900"/>
            <a:ext cx="3083630" cy="130984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6000" b="1" dirty="0"/>
              <a:t> Backups</a:t>
            </a:r>
            <a:endParaRPr lang="zh-CN" altLang="en-US" sz="6000" b="1" dirty="0"/>
          </a:p>
        </p:txBody>
      </p:sp>
    </p:spTree>
    <p:extLst>
      <p:ext uri="{BB962C8B-B14F-4D97-AF65-F5344CB8AC3E}">
        <p14:creationId xmlns:p14="http://schemas.microsoft.com/office/powerpoint/2010/main" val="31349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33124" y="2119607"/>
            <a:ext cx="184731" cy="300082"/>
          </a:xfrm>
          <a:prstGeom prst="rect">
            <a:avLst/>
          </a:prstGeom>
          <a:noFill/>
        </p:spPr>
        <p:txBody>
          <a:bodyPr wrap="none" rtlCol="0">
            <a:spAutoFit/>
          </a:bodyPr>
          <a:lstStyle/>
          <a:p>
            <a:pPr fontAlgn="base">
              <a:spcBef>
                <a:spcPct val="0"/>
              </a:spcBef>
              <a:spcAft>
                <a:spcPct val="0"/>
              </a:spcAft>
            </a:pPr>
            <a:endParaRPr kumimoji="1" lang="zh-CN" altLang="en-US" sz="1350" b="1">
              <a:solidFill>
                <a:prstClr val="black"/>
              </a:solidFill>
              <a:latin typeface="Arial" panose="020B0604020202020204" pitchFamily="34" charset="0"/>
              <a:ea typeface="宋体" panose="02010600030101010101" pitchFamily="2" charset="-122"/>
            </a:endParaRPr>
          </a:p>
        </p:txBody>
      </p:sp>
      <p:grpSp>
        <p:nvGrpSpPr>
          <p:cNvPr id="2" name="组 1"/>
          <p:cNvGrpSpPr/>
          <p:nvPr/>
        </p:nvGrpSpPr>
        <p:grpSpPr>
          <a:xfrm>
            <a:off x="1592249" y="2967554"/>
            <a:ext cx="5992310" cy="1905000"/>
            <a:chOff x="1592249" y="2591858"/>
            <a:chExt cx="5992310" cy="1905000"/>
          </a:xfrm>
        </p:grpSpPr>
        <p:pic>
          <p:nvPicPr>
            <p:cNvPr id="17" name="Picture 7" descr="http://bluetoothobd2.com/wp-content/uploads/2013/04/Bluetooth-Devices.jpg"/>
            <p:cNvPicPr>
              <a:picLocks noChangeAspect="1" noChangeArrowheads="1"/>
            </p:cNvPicPr>
            <p:nvPr/>
          </p:nvPicPr>
          <p:blipFill>
            <a:blip r:embed="rId4" cstate="print"/>
            <a:srcRect b="5344"/>
            <a:stretch>
              <a:fillRect/>
            </a:stretch>
          </p:blipFill>
          <p:spPr bwMode="auto">
            <a:xfrm>
              <a:off x="1933998" y="2591858"/>
              <a:ext cx="2363351" cy="1828800"/>
            </a:xfrm>
            <a:prstGeom prst="rect">
              <a:avLst/>
            </a:prstGeom>
            <a:noFill/>
          </p:spPr>
        </p:pic>
        <p:pic>
          <p:nvPicPr>
            <p:cNvPr id="18" name="Picture 15" descr="C:\Users\minkim\Desktop\Bluetooth_LOGO.gif"/>
            <p:cNvPicPr>
              <a:picLocks noChangeAspect="1" noChangeArrowheads="1"/>
            </p:cNvPicPr>
            <p:nvPr/>
          </p:nvPicPr>
          <p:blipFill>
            <a:blip r:embed="rId5" cstate="print"/>
            <a:srcRect/>
            <a:stretch>
              <a:fillRect/>
            </a:stretch>
          </p:blipFill>
          <p:spPr bwMode="auto">
            <a:xfrm>
              <a:off x="1592249" y="2763308"/>
              <a:ext cx="1158512" cy="285750"/>
            </a:xfrm>
            <a:prstGeom prst="rect">
              <a:avLst/>
            </a:prstGeom>
            <a:noFill/>
          </p:spPr>
        </p:pic>
        <p:pic>
          <p:nvPicPr>
            <p:cNvPr id="19" name="Picture 4" descr="http://www.telegesis.com/wp-content/uploads/2014/11/Zigbee_5icons_rings.jpg"/>
            <p:cNvPicPr>
              <a:picLocks noChangeAspect="1" noChangeArrowheads="1"/>
            </p:cNvPicPr>
            <p:nvPr/>
          </p:nvPicPr>
          <p:blipFill>
            <a:blip r:embed="rId6" cstate="print"/>
            <a:srcRect/>
            <a:stretch>
              <a:fillRect/>
            </a:stretch>
          </p:blipFill>
          <p:spPr bwMode="auto">
            <a:xfrm>
              <a:off x="4449749" y="2591858"/>
              <a:ext cx="3134810" cy="1905000"/>
            </a:xfrm>
            <a:prstGeom prst="rect">
              <a:avLst/>
            </a:prstGeom>
            <a:noFill/>
          </p:spPr>
        </p:pic>
      </p:grpSp>
      <p:grpSp>
        <p:nvGrpSpPr>
          <p:cNvPr id="32" name="组合 31"/>
          <p:cNvGrpSpPr/>
          <p:nvPr/>
        </p:nvGrpSpPr>
        <p:grpSpPr>
          <a:xfrm>
            <a:off x="0" y="0"/>
            <a:ext cx="9176808" cy="543361"/>
            <a:chOff x="0" y="6239809"/>
            <a:chExt cx="12192000" cy="643592"/>
          </a:xfrm>
        </p:grpSpPr>
        <p:sp>
          <p:nvSpPr>
            <p:cNvPr id="49"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50" name="Text Box 6"/>
            <p:cNvSpPr txBox="1">
              <a:spLocks noChangeArrowheads="1"/>
            </p:cNvSpPr>
            <p:nvPr/>
          </p:nvSpPr>
          <p:spPr bwMode="auto">
            <a:xfrm>
              <a:off x="366492" y="6334753"/>
              <a:ext cx="3965569" cy="49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Wireless is Everywhere</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1"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48" name="矩形 47"/>
          <p:cNvSpPr/>
          <p:nvPr/>
        </p:nvSpPr>
        <p:spPr>
          <a:xfrm>
            <a:off x="670409" y="5067305"/>
            <a:ext cx="7540924" cy="4721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How to achieve cross-technology </a:t>
            </a:r>
            <a:r>
              <a:rPr lang="en-US" altLang="zh-CN" sz="2400" b="1" dirty="0" smtClean="0"/>
              <a:t>communication</a:t>
            </a:r>
            <a:r>
              <a:rPr lang="zh-CN" altLang="en-US" sz="2400" b="1" dirty="0" smtClean="0"/>
              <a:t> </a:t>
            </a:r>
            <a:r>
              <a:rPr lang="en-US" altLang="zh-CN" sz="2400" b="1" dirty="0" smtClean="0"/>
              <a:t>(</a:t>
            </a:r>
            <a:r>
              <a:rPr lang="en-US" altLang="zh-CN" sz="2400" b="1" dirty="0"/>
              <a:t>CTC)?</a:t>
            </a:r>
            <a:endParaRPr lang="zh-CN" altLang="en-US" sz="2400" b="1" dirty="0"/>
          </a:p>
        </p:txBody>
      </p:sp>
      <p:grpSp>
        <p:nvGrpSpPr>
          <p:cNvPr id="54" name="组合 53"/>
          <p:cNvGrpSpPr/>
          <p:nvPr/>
        </p:nvGrpSpPr>
        <p:grpSpPr>
          <a:xfrm>
            <a:off x="670408" y="5795010"/>
            <a:ext cx="7540925" cy="205740"/>
            <a:chOff x="624768" y="6278159"/>
            <a:chExt cx="10054567" cy="274320"/>
          </a:xfrm>
        </p:grpSpPr>
        <p:sp>
          <p:nvSpPr>
            <p:cNvPr id="55" name="矩形 54"/>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tx1"/>
                  </a:solidFill>
                </a:rPr>
                <a:t>Preliminary Study</a:t>
              </a:r>
              <a:endParaRPr lang="zh-CN" altLang="en-US" sz="1050" b="1" dirty="0">
                <a:solidFill>
                  <a:schemeClr val="tx1"/>
                </a:solidFill>
              </a:endParaRPr>
            </a:p>
          </p:txBody>
        </p:sp>
        <p:sp>
          <p:nvSpPr>
            <p:cNvPr id="56" name="矩形 55"/>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57" name="矩形 56"/>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grpSp>
        <p:nvGrpSpPr>
          <p:cNvPr id="5" name="组 4"/>
          <p:cNvGrpSpPr/>
          <p:nvPr/>
        </p:nvGrpSpPr>
        <p:grpSpPr>
          <a:xfrm>
            <a:off x="1643743" y="980814"/>
            <a:ext cx="5612012" cy="1694987"/>
            <a:chOff x="1649400" y="798957"/>
            <a:chExt cx="5612012" cy="1694987"/>
          </a:xfrm>
        </p:grpSpPr>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t="20445"/>
            <a:stretch/>
          </p:blipFill>
          <p:spPr>
            <a:xfrm>
              <a:off x="2164976" y="900953"/>
              <a:ext cx="5096436" cy="1592991"/>
            </a:xfrm>
            <a:prstGeom prst="rect">
              <a:avLst/>
            </a:prstGeom>
          </p:spPr>
        </p:pic>
        <p:pic>
          <p:nvPicPr>
            <p:cNvPr id="16" name="Picture 14" descr="C:\Users\minkim\Desktop\Wi-Fi-Alliance.png"/>
            <p:cNvPicPr>
              <a:picLocks noChangeAspect="1" noChangeArrowheads="1"/>
            </p:cNvPicPr>
            <p:nvPr/>
          </p:nvPicPr>
          <p:blipFill>
            <a:blip r:embed="rId8" cstate="print"/>
            <a:srcRect/>
            <a:stretch>
              <a:fillRect/>
            </a:stretch>
          </p:blipFill>
          <p:spPr bwMode="auto">
            <a:xfrm>
              <a:off x="1649400" y="798957"/>
              <a:ext cx="686579" cy="440441"/>
            </a:xfrm>
            <a:prstGeom prst="rect">
              <a:avLst/>
            </a:prstGeom>
            <a:noFill/>
          </p:spPr>
        </p:pic>
      </p:grpSp>
    </p:spTree>
    <p:custDataLst>
      <p:tags r:id="rId1"/>
    </p:custDataLst>
    <p:extLst>
      <p:ext uri="{BB962C8B-B14F-4D97-AF65-F5344CB8AC3E}">
        <p14:creationId xmlns:p14="http://schemas.microsoft.com/office/powerpoint/2010/main" val="6950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9144000" cy="580997"/>
            <a:chOff x="0" y="6239809"/>
            <a:chExt cx="12192000" cy="620559"/>
          </a:xfrm>
        </p:grpSpPr>
        <p:sp>
          <p:nvSpPr>
            <p:cNvPr id="7"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8" name="Text Box 6"/>
            <p:cNvSpPr txBox="1">
              <a:spLocks noChangeArrowheads="1"/>
            </p:cNvSpPr>
            <p:nvPr/>
          </p:nvSpPr>
          <p:spPr bwMode="auto">
            <a:xfrm>
              <a:off x="357893" y="6356223"/>
              <a:ext cx="5491808"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Modulation/Demodulation Rules</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10" name="文本框 9"/>
          <p:cNvSpPr txBox="1"/>
          <p:nvPr/>
        </p:nvSpPr>
        <p:spPr>
          <a:xfrm>
            <a:off x="5045746" y="1467294"/>
            <a:ext cx="4004439" cy="3093154"/>
          </a:xfrm>
          <a:prstGeom prst="rect">
            <a:avLst/>
          </a:prstGeom>
          <a:noFill/>
        </p:spPr>
        <p:txBody>
          <a:bodyPr wrap="square" rtlCol="0">
            <a:spAutoFit/>
          </a:bodyPr>
          <a:lstStyle/>
          <a:p>
            <a:pPr>
              <a:lnSpc>
                <a:spcPct val="130000"/>
              </a:lnSpc>
            </a:pPr>
            <a:r>
              <a:rPr lang="en-US" altLang="zh-CN" sz="1500" b="1" dirty="0"/>
              <a:t>Sender:</a:t>
            </a:r>
          </a:p>
          <a:p>
            <a:pPr>
              <a:lnSpc>
                <a:spcPct val="130000"/>
              </a:lnSpc>
            </a:pPr>
            <a:r>
              <a:rPr lang="en-US" altLang="zh-CN" sz="1500" dirty="0"/>
              <a:t>Presence/absence of packets: 1/0</a:t>
            </a:r>
          </a:p>
          <a:p>
            <a:pPr>
              <a:lnSpc>
                <a:spcPct val="130000"/>
              </a:lnSpc>
            </a:pPr>
            <a:endParaRPr lang="en-US" altLang="zh-CN" sz="1500" dirty="0"/>
          </a:p>
          <a:p>
            <a:pPr>
              <a:lnSpc>
                <a:spcPct val="130000"/>
              </a:lnSpc>
            </a:pPr>
            <a:r>
              <a:rPr lang="en-US" altLang="zh-CN" sz="1500" b="1" dirty="0"/>
              <a:t>Receiver:</a:t>
            </a:r>
          </a:p>
          <a:p>
            <a:pPr>
              <a:lnSpc>
                <a:spcPct val="130000"/>
              </a:lnSpc>
            </a:pPr>
            <a:r>
              <a:rPr lang="en-US" altLang="zh-CN" sz="1500" dirty="0"/>
              <a:t>(1)Detect the RSSI sequence</a:t>
            </a:r>
          </a:p>
          <a:p>
            <a:pPr>
              <a:lnSpc>
                <a:spcPct val="130000"/>
              </a:lnSpc>
            </a:pPr>
            <a:r>
              <a:rPr lang="en-US" altLang="zh-CN" sz="1500" dirty="0"/>
              <a:t>(2)A deciding thresholds </a:t>
            </a:r>
            <a:r>
              <a:rPr lang="en-US" altLang="zh-CN" sz="1500" i="1" dirty="0"/>
              <a:t>th</a:t>
            </a:r>
            <a:r>
              <a:rPr lang="en-US" altLang="zh-CN" sz="1050" i="1" dirty="0"/>
              <a:t>e</a:t>
            </a:r>
            <a:r>
              <a:rPr lang="en-US" altLang="zh-CN" sz="1050" dirty="0"/>
              <a:t>0</a:t>
            </a:r>
            <a:r>
              <a:rPr lang="en-US" altLang="zh-CN" sz="1500" dirty="0"/>
              <a:t> and number threshold </a:t>
            </a:r>
            <a:r>
              <a:rPr lang="en-US" altLang="zh-CN" sz="1500" dirty="0" err="1"/>
              <a:t>th</a:t>
            </a:r>
            <a:r>
              <a:rPr lang="en-US" altLang="zh-CN" sz="1050" dirty="0" err="1"/>
              <a:t>m</a:t>
            </a:r>
            <a:endParaRPr lang="en-US" altLang="zh-CN" sz="1050" dirty="0"/>
          </a:p>
          <a:p>
            <a:pPr>
              <a:lnSpc>
                <a:spcPct val="130000"/>
              </a:lnSpc>
            </a:pPr>
            <a:r>
              <a:rPr lang="en-US" altLang="zh-CN" sz="1500" dirty="0"/>
              <a:t>(3)For one sample: </a:t>
            </a:r>
            <a:r>
              <a:rPr lang="en-US" altLang="zh-CN" sz="1500" i="1" dirty="0"/>
              <a:t>RSSI ≥ the</a:t>
            </a:r>
            <a:r>
              <a:rPr lang="en-US" altLang="zh-CN" sz="1500" dirty="0"/>
              <a:t>0 , packet sample</a:t>
            </a:r>
          </a:p>
          <a:p>
            <a:pPr>
              <a:lnSpc>
                <a:spcPct val="130000"/>
              </a:lnSpc>
            </a:pPr>
            <a:r>
              <a:rPr lang="en-US" altLang="zh-CN" sz="1500" dirty="0"/>
              <a:t>(4)For each receiving window: the number of packet sample larger than </a:t>
            </a:r>
            <a:r>
              <a:rPr lang="en-US" altLang="zh-CN" sz="1500" dirty="0" err="1"/>
              <a:t>th</a:t>
            </a:r>
            <a:r>
              <a:rPr lang="en-US" altLang="zh-CN" sz="1200" dirty="0" err="1"/>
              <a:t>m</a:t>
            </a:r>
            <a:r>
              <a:rPr lang="en-US" altLang="zh-CN" sz="1200" dirty="0"/>
              <a:t>, </a:t>
            </a:r>
            <a:r>
              <a:rPr lang="en-US" altLang="zh-CN" sz="1500" dirty="0"/>
              <a:t>1</a:t>
            </a:r>
            <a:endParaRPr lang="zh-CN" altLang="en-US" sz="1200" dirty="0"/>
          </a:p>
        </p:txBody>
      </p:sp>
      <p:grpSp>
        <p:nvGrpSpPr>
          <p:cNvPr id="2" name="组合 1"/>
          <p:cNvGrpSpPr/>
          <p:nvPr/>
        </p:nvGrpSpPr>
        <p:grpSpPr>
          <a:xfrm>
            <a:off x="142171" y="1880870"/>
            <a:ext cx="4903575" cy="2383083"/>
            <a:chOff x="142171" y="2263642"/>
            <a:chExt cx="4903575" cy="2383083"/>
          </a:xfrm>
        </p:grpSpPr>
        <p:pic>
          <p:nvPicPr>
            <p:cNvPr id="5" name="图片 4"/>
            <p:cNvPicPr>
              <a:picLocks noChangeAspect="1"/>
            </p:cNvPicPr>
            <p:nvPr/>
          </p:nvPicPr>
          <p:blipFill rotWithShape="1">
            <a:blip r:embed="rId4"/>
            <a:srcRect r="6756"/>
            <a:stretch/>
          </p:blipFill>
          <p:spPr>
            <a:xfrm>
              <a:off x="142171" y="2263642"/>
              <a:ext cx="4549548" cy="2383083"/>
            </a:xfrm>
            <a:prstGeom prst="rect">
              <a:avLst/>
            </a:prstGeom>
          </p:spPr>
        </p:pic>
        <p:graphicFrame>
          <p:nvGraphicFramePr>
            <p:cNvPr id="11" name="对象 10"/>
            <p:cNvGraphicFramePr>
              <a:graphicFrameLocks noChangeAspect="1"/>
            </p:cNvGraphicFramePr>
            <p:nvPr>
              <p:extLst>
                <p:ext uri="{D42A27DB-BD31-4B8C-83A1-F6EECF244321}">
                  <p14:modId xmlns:p14="http://schemas.microsoft.com/office/powerpoint/2010/main" val="489169682"/>
                </p:ext>
              </p:extLst>
            </p:nvPr>
          </p:nvGraphicFramePr>
          <p:xfrm>
            <a:off x="4586127" y="3720193"/>
            <a:ext cx="459619" cy="435428"/>
          </p:xfrm>
          <a:graphic>
            <a:graphicData uri="http://schemas.openxmlformats.org/presentationml/2006/ole">
              <mc:AlternateContent xmlns:mc="http://schemas.openxmlformats.org/markup-compatibility/2006">
                <mc:Choice xmlns:v="urn:schemas-microsoft-com:vml" Requires="v">
                  <p:oleObj spid="_x0000_s5467" name="Equation" r:id="rId5" imgW="241200" imgH="228600" progId="Equation.DSMT4">
                    <p:embed/>
                  </p:oleObj>
                </mc:Choice>
                <mc:Fallback>
                  <p:oleObj name="Equation" r:id="rId5" imgW="241200" imgH="228600" progId="Equation.DSMT4">
                    <p:embed/>
                    <p:pic>
                      <p:nvPicPr>
                        <p:cNvPr id="0" name=""/>
                        <p:cNvPicPr/>
                        <p:nvPr/>
                      </p:nvPicPr>
                      <p:blipFill>
                        <a:blip r:embed="rId6"/>
                        <a:stretch>
                          <a:fillRect/>
                        </a:stretch>
                      </p:blipFill>
                      <p:spPr>
                        <a:xfrm>
                          <a:off x="4586127" y="3720193"/>
                          <a:ext cx="459619" cy="435428"/>
                        </a:xfrm>
                        <a:prstGeom prst="rect">
                          <a:avLst/>
                        </a:prstGeom>
                      </p:spPr>
                    </p:pic>
                  </p:oleObj>
                </mc:Fallback>
              </mc:AlternateContent>
            </a:graphicData>
          </a:graphic>
        </p:graphicFrame>
      </p:gr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Tree>
    <p:extLst>
      <p:ext uri="{BB962C8B-B14F-4D97-AF65-F5344CB8AC3E}">
        <p14:creationId xmlns:p14="http://schemas.microsoft.com/office/powerpoint/2010/main" val="264094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0"/>
            <a:ext cx="9144000" cy="580997"/>
            <a:chOff x="0" y="6239809"/>
            <a:chExt cx="12192000"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412484" y="6359531"/>
              <a:ext cx="3571335"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Theoretical Analysis</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9" name="文本框 8"/>
          <p:cNvSpPr txBox="1"/>
          <p:nvPr/>
        </p:nvSpPr>
        <p:spPr>
          <a:xfrm>
            <a:off x="323490" y="1100766"/>
            <a:ext cx="9444737" cy="415498"/>
          </a:xfrm>
          <a:prstGeom prst="rect">
            <a:avLst/>
          </a:prstGeom>
          <a:noFill/>
        </p:spPr>
        <p:txBody>
          <a:bodyPr wrap="square" rtlCol="0">
            <a:spAutoFit/>
          </a:bodyPr>
          <a:lstStyle/>
          <a:p>
            <a:r>
              <a:rPr lang="en-US" altLang="zh-CN" sz="2100" dirty="0"/>
              <a:t>Assuming the channel is an additive white Gaussian noise channel (AWGN)</a:t>
            </a:r>
            <a:endParaRPr lang="zh-CN" altLang="en-US" sz="2100" dirty="0"/>
          </a:p>
        </p:txBody>
      </p:sp>
      <p:graphicFrame>
        <p:nvGraphicFramePr>
          <p:cNvPr id="10" name="对象 9"/>
          <p:cNvGraphicFramePr>
            <a:graphicFrameLocks noChangeAspect="1"/>
          </p:cNvGraphicFramePr>
          <p:nvPr>
            <p:extLst>
              <p:ext uri="{D42A27DB-BD31-4B8C-83A1-F6EECF244321}">
                <p14:modId xmlns:p14="http://schemas.microsoft.com/office/powerpoint/2010/main" val="1137911147"/>
              </p:ext>
            </p:extLst>
          </p:nvPr>
        </p:nvGraphicFramePr>
        <p:xfrm>
          <a:off x="1608356" y="1927064"/>
          <a:ext cx="1739977" cy="692612"/>
        </p:xfrm>
        <a:graphic>
          <a:graphicData uri="http://schemas.openxmlformats.org/presentationml/2006/ole">
            <mc:AlternateContent xmlns:mc="http://schemas.openxmlformats.org/markup-compatibility/2006">
              <mc:Choice xmlns:v="urn:schemas-microsoft-com:vml" Requires="v">
                <p:oleObj spid="_x0000_s12443" name="Equation" r:id="rId4" imgW="1307880" imgH="520560" progId="Equation.DSMT4">
                  <p:embed/>
                </p:oleObj>
              </mc:Choice>
              <mc:Fallback>
                <p:oleObj name="Equation" r:id="rId4" imgW="1307880" imgH="520560" progId="Equation.DSMT4">
                  <p:embed/>
                  <p:pic>
                    <p:nvPicPr>
                      <p:cNvPr id="0" name=""/>
                      <p:cNvPicPr/>
                      <p:nvPr/>
                    </p:nvPicPr>
                    <p:blipFill>
                      <a:blip r:embed="rId5"/>
                      <a:stretch>
                        <a:fillRect/>
                      </a:stretch>
                    </p:blipFill>
                    <p:spPr>
                      <a:xfrm>
                        <a:off x="1608356" y="1927064"/>
                        <a:ext cx="1739977" cy="692612"/>
                      </a:xfrm>
                      <a:prstGeom prst="rect">
                        <a:avLst/>
                      </a:prstGeom>
                    </p:spPr>
                  </p:pic>
                </p:oleObj>
              </mc:Fallback>
            </mc:AlternateContent>
          </a:graphicData>
        </a:graphic>
      </p:graphicFrame>
      <p:sp>
        <p:nvSpPr>
          <p:cNvPr id="11" name="文本框 10"/>
          <p:cNvSpPr txBox="1"/>
          <p:nvPr/>
        </p:nvSpPr>
        <p:spPr>
          <a:xfrm>
            <a:off x="366152" y="2123458"/>
            <a:ext cx="1151626" cy="415498"/>
          </a:xfrm>
          <a:prstGeom prst="rect">
            <a:avLst/>
          </a:prstGeom>
          <a:noFill/>
        </p:spPr>
        <p:txBody>
          <a:bodyPr wrap="square" rtlCol="0">
            <a:spAutoFit/>
          </a:bodyPr>
          <a:lstStyle/>
          <a:p>
            <a:r>
              <a:rPr lang="en-US" altLang="zh-CN" sz="2100" dirty="0"/>
              <a:t>Noise: </a:t>
            </a:r>
            <a:endParaRPr lang="zh-CN" altLang="en-US" sz="2100" dirty="0"/>
          </a:p>
        </p:txBody>
      </p:sp>
      <p:sp>
        <p:nvSpPr>
          <p:cNvPr id="40" name="文本框 39"/>
          <p:cNvSpPr txBox="1"/>
          <p:nvPr/>
        </p:nvSpPr>
        <p:spPr>
          <a:xfrm>
            <a:off x="366152" y="2855174"/>
            <a:ext cx="1151626" cy="415498"/>
          </a:xfrm>
          <a:prstGeom prst="rect">
            <a:avLst/>
          </a:prstGeom>
          <a:noFill/>
        </p:spPr>
        <p:txBody>
          <a:bodyPr wrap="square" rtlCol="0">
            <a:spAutoFit/>
          </a:bodyPr>
          <a:lstStyle/>
          <a:p>
            <a:r>
              <a:rPr lang="en-US" altLang="zh-CN" sz="2100" dirty="0"/>
              <a:t>Signal: </a:t>
            </a:r>
            <a:endParaRPr lang="zh-CN" altLang="en-US" sz="2100" dirty="0"/>
          </a:p>
        </p:txBody>
      </p:sp>
      <p:sp>
        <p:nvSpPr>
          <p:cNvPr id="41" name="文本框 40"/>
          <p:cNvSpPr txBox="1"/>
          <p:nvPr/>
        </p:nvSpPr>
        <p:spPr>
          <a:xfrm>
            <a:off x="366152" y="3563527"/>
            <a:ext cx="1882717" cy="415498"/>
          </a:xfrm>
          <a:prstGeom prst="rect">
            <a:avLst/>
          </a:prstGeom>
          <a:noFill/>
        </p:spPr>
        <p:txBody>
          <a:bodyPr wrap="square" rtlCol="0">
            <a:spAutoFit/>
          </a:bodyPr>
          <a:lstStyle/>
          <a:p>
            <a:r>
              <a:rPr lang="en-US" altLang="zh-CN" sz="2100" dirty="0"/>
              <a:t>For one sample </a:t>
            </a:r>
            <a:endParaRPr lang="zh-CN" altLang="en-US" sz="2100" dirty="0"/>
          </a:p>
        </p:txBody>
      </p:sp>
      <p:graphicFrame>
        <p:nvGraphicFramePr>
          <p:cNvPr id="43" name="对象 42"/>
          <p:cNvGraphicFramePr>
            <a:graphicFrameLocks noChangeAspect="1"/>
          </p:cNvGraphicFramePr>
          <p:nvPr>
            <p:extLst>
              <p:ext uri="{D42A27DB-BD31-4B8C-83A1-F6EECF244321}">
                <p14:modId xmlns:p14="http://schemas.microsoft.com/office/powerpoint/2010/main" val="2495015835"/>
              </p:ext>
            </p:extLst>
          </p:nvPr>
        </p:nvGraphicFramePr>
        <p:xfrm>
          <a:off x="1490462" y="2704326"/>
          <a:ext cx="1874044" cy="692944"/>
        </p:xfrm>
        <a:graphic>
          <a:graphicData uri="http://schemas.openxmlformats.org/presentationml/2006/ole">
            <mc:AlternateContent xmlns:mc="http://schemas.openxmlformats.org/markup-compatibility/2006">
              <mc:Choice xmlns:v="urn:schemas-microsoft-com:vml" Requires="v">
                <p:oleObj spid="_x0000_s12444" name="Equation" r:id="rId6" imgW="1409400" imgH="520560" progId="Equation.DSMT4">
                  <p:embed/>
                </p:oleObj>
              </mc:Choice>
              <mc:Fallback>
                <p:oleObj name="Equation" r:id="rId6" imgW="1409400" imgH="520560" progId="Equation.DSMT4">
                  <p:embed/>
                  <p:pic>
                    <p:nvPicPr>
                      <p:cNvPr id="10" name="对象 9"/>
                      <p:cNvPicPr/>
                      <p:nvPr/>
                    </p:nvPicPr>
                    <p:blipFill>
                      <a:blip r:embed="rId7"/>
                      <a:stretch>
                        <a:fillRect/>
                      </a:stretch>
                    </p:blipFill>
                    <p:spPr>
                      <a:xfrm>
                        <a:off x="1490462" y="2704326"/>
                        <a:ext cx="1874044" cy="692944"/>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871891850"/>
              </p:ext>
            </p:extLst>
          </p:nvPr>
        </p:nvGraphicFramePr>
        <p:xfrm>
          <a:off x="309363" y="4169985"/>
          <a:ext cx="4204097" cy="523875"/>
        </p:xfrm>
        <a:graphic>
          <a:graphicData uri="http://schemas.openxmlformats.org/presentationml/2006/ole">
            <mc:AlternateContent xmlns:mc="http://schemas.openxmlformats.org/markup-compatibility/2006">
              <mc:Choice xmlns:v="urn:schemas-microsoft-com:vml" Requires="v">
                <p:oleObj spid="_x0000_s12445" name="Equation" r:id="rId8" imgW="3162240" imgH="393480" progId="Equation.DSMT4">
                  <p:embed/>
                </p:oleObj>
              </mc:Choice>
              <mc:Fallback>
                <p:oleObj name="Equation" r:id="rId8" imgW="3162240" imgH="393480" progId="Equation.DSMT4">
                  <p:embed/>
                  <p:pic>
                    <p:nvPicPr>
                      <p:cNvPr id="43" name="对象 42"/>
                      <p:cNvPicPr/>
                      <p:nvPr/>
                    </p:nvPicPr>
                    <p:blipFill>
                      <a:blip r:embed="rId9"/>
                      <a:stretch>
                        <a:fillRect/>
                      </a:stretch>
                    </p:blipFill>
                    <p:spPr>
                      <a:xfrm>
                        <a:off x="309363" y="4169985"/>
                        <a:ext cx="4204097" cy="523875"/>
                      </a:xfrm>
                      <a:prstGeom prst="rect">
                        <a:avLst/>
                      </a:prstGeom>
                    </p:spPr>
                  </p:pic>
                </p:oleObj>
              </mc:Fallback>
            </mc:AlternateContent>
          </a:graphicData>
        </a:graphic>
      </p:graphicFrame>
      <p:pic>
        <p:nvPicPr>
          <p:cNvPr id="17" name="图片 16"/>
          <p:cNvPicPr>
            <a:picLocks noChangeAspect="1"/>
          </p:cNvPicPr>
          <p:nvPr/>
        </p:nvPicPr>
        <p:blipFill>
          <a:blip r:embed="rId10"/>
          <a:stretch>
            <a:fillRect/>
          </a:stretch>
        </p:blipFill>
        <p:spPr>
          <a:xfrm>
            <a:off x="5151511" y="2123458"/>
            <a:ext cx="3043238" cy="2657475"/>
          </a:xfrm>
          <a:prstGeom prst="rect">
            <a:avLst/>
          </a:prstGeom>
        </p:spPr>
      </p:pic>
      <p:sp>
        <p:nvSpPr>
          <p:cNvPr id="2" name="文本框 1"/>
          <p:cNvSpPr txBox="1"/>
          <p:nvPr/>
        </p:nvSpPr>
        <p:spPr>
          <a:xfrm>
            <a:off x="4792462" y="4316034"/>
            <a:ext cx="457200" cy="300082"/>
          </a:xfrm>
          <a:prstGeom prst="rect">
            <a:avLst/>
          </a:prstGeom>
          <a:noFill/>
        </p:spPr>
        <p:txBody>
          <a:bodyPr wrap="square" rtlCol="0">
            <a:spAutoFit/>
          </a:bodyPr>
          <a:lstStyle/>
          <a:p>
            <a:r>
              <a:rPr kumimoji="1" lang="en-US" altLang="zh-CN" sz="1350"/>
              <a:t>(1)</a:t>
            </a:r>
            <a:endParaRPr kumimoji="1" lang="zh-CN" altLang="en-US" sz="1350" dirty="0"/>
          </a:p>
        </p:txBody>
      </p:sp>
      <p:grpSp>
        <p:nvGrpSpPr>
          <p:cNvPr id="15" name="组合 14"/>
          <p:cNvGrpSpPr/>
          <p:nvPr/>
        </p:nvGrpSpPr>
        <p:grpSpPr>
          <a:xfrm>
            <a:off x="670408" y="5795010"/>
            <a:ext cx="7540925" cy="205740"/>
            <a:chOff x="624768" y="6278159"/>
            <a:chExt cx="10054567" cy="274320"/>
          </a:xfrm>
        </p:grpSpPr>
        <p:sp>
          <p:nvSpPr>
            <p:cNvPr id="16" name="矩形 15"/>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8" name="矩形 17"/>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9" name="矩形 18"/>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Evaluation</a:t>
              </a:r>
              <a:endParaRPr lang="zh-CN" altLang="en-US" sz="1350" dirty="0">
                <a:solidFill>
                  <a:schemeClr val="bg2">
                    <a:lumMod val="25000"/>
                  </a:schemeClr>
                </a:solidFill>
              </a:endParaRPr>
            </a:p>
          </p:txBody>
        </p:sp>
      </p:grpSp>
    </p:spTree>
    <p:extLst>
      <p:ext uri="{BB962C8B-B14F-4D97-AF65-F5344CB8AC3E}">
        <p14:creationId xmlns:p14="http://schemas.microsoft.com/office/powerpoint/2010/main" val="947245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0"/>
            <a:ext cx="9144000" cy="580997"/>
            <a:chOff x="0" y="6239809"/>
            <a:chExt cx="12192000"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412484" y="6359531"/>
              <a:ext cx="3571335"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Theoretical Analysis</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41" name="文本框 40"/>
          <p:cNvSpPr txBox="1"/>
          <p:nvPr/>
        </p:nvSpPr>
        <p:spPr>
          <a:xfrm>
            <a:off x="595489" y="1124403"/>
            <a:ext cx="7162083" cy="1508105"/>
          </a:xfrm>
          <a:prstGeom prst="rect">
            <a:avLst/>
          </a:prstGeom>
          <a:noFill/>
        </p:spPr>
        <p:txBody>
          <a:bodyPr wrap="square" rtlCol="0">
            <a:spAutoFit/>
          </a:bodyPr>
          <a:lstStyle/>
          <a:p>
            <a:r>
              <a:rPr lang="en-US" altLang="zh-CN" dirty="0"/>
              <a:t>For one sample, If we denote the decoding threshold as b, the decision rule</a:t>
            </a:r>
          </a:p>
          <a:p>
            <a:r>
              <a:rPr lang="en-US" altLang="zh-CN" dirty="0"/>
              <a:t>is as follows:</a:t>
            </a:r>
          </a:p>
          <a:p>
            <a:r>
              <a:rPr lang="en-US" altLang="zh-CN" dirty="0"/>
              <a:t>(1) x &gt; b, the point is decoded as 1.</a:t>
            </a:r>
          </a:p>
          <a:p>
            <a:r>
              <a:rPr lang="en-US" altLang="zh-CN" dirty="0"/>
              <a:t>(2) x ≤ b, the point is </a:t>
            </a:r>
            <a:r>
              <a:rPr lang="en-US" altLang="zh-CN" sz="2000" dirty="0"/>
              <a:t>decoded</a:t>
            </a:r>
            <a:r>
              <a:rPr lang="en-US" altLang="zh-CN" dirty="0"/>
              <a:t> as 0. </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548102806"/>
              </p:ext>
            </p:extLst>
          </p:nvPr>
        </p:nvGraphicFramePr>
        <p:xfrm>
          <a:off x="1353938" y="3133953"/>
          <a:ext cx="4091618" cy="586913"/>
        </p:xfrm>
        <a:graphic>
          <a:graphicData uri="http://schemas.openxmlformats.org/presentationml/2006/ole">
            <mc:AlternateContent xmlns:mc="http://schemas.openxmlformats.org/markup-compatibility/2006">
              <mc:Choice xmlns:v="urn:schemas-microsoft-com:vml" Requires="v">
                <p:oleObj spid="_x0000_s13460" name="Equation" r:id="rId4" imgW="3098520" imgH="444240" progId="Equation.DSMT4">
                  <p:embed/>
                </p:oleObj>
              </mc:Choice>
              <mc:Fallback>
                <p:oleObj name="Equation" r:id="rId4" imgW="3098520" imgH="444240" progId="Equation.DSMT4">
                  <p:embed/>
                  <p:pic>
                    <p:nvPicPr>
                      <p:cNvPr id="0" name=""/>
                      <p:cNvPicPr/>
                      <p:nvPr/>
                    </p:nvPicPr>
                    <p:blipFill>
                      <a:blip r:embed="rId5"/>
                      <a:stretch>
                        <a:fillRect/>
                      </a:stretch>
                    </p:blipFill>
                    <p:spPr>
                      <a:xfrm>
                        <a:off x="1353938" y="3133953"/>
                        <a:ext cx="4091618" cy="586913"/>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220233374"/>
              </p:ext>
            </p:extLst>
          </p:nvPr>
        </p:nvGraphicFramePr>
        <p:xfrm>
          <a:off x="1328655" y="3681537"/>
          <a:ext cx="4142184" cy="586978"/>
        </p:xfrm>
        <a:graphic>
          <a:graphicData uri="http://schemas.openxmlformats.org/presentationml/2006/ole">
            <mc:AlternateContent xmlns:mc="http://schemas.openxmlformats.org/markup-compatibility/2006">
              <mc:Choice xmlns:v="urn:schemas-microsoft-com:vml" Requires="v">
                <p:oleObj spid="_x0000_s13461" name="Equation" r:id="rId6" imgW="3136680" imgH="444240" progId="Equation.DSMT4">
                  <p:embed/>
                </p:oleObj>
              </mc:Choice>
              <mc:Fallback>
                <p:oleObj name="Equation" r:id="rId6" imgW="3136680" imgH="444240" progId="Equation.DSMT4">
                  <p:embed/>
                  <p:pic>
                    <p:nvPicPr>
                      <p:cNvPr id="2" name="对象 1"/>
                      <p:cNvPicPr/>
                      <p:nvPr/>
                    </p:nvPicPr>
                    <p:blipFill>
                      <a:blip r:embed="rId7"/>
                      <a:stretch>
                        <a:fillRect/>
                      </a:stretch>
                    </p:blipFill>
                    <p:spPr>
                      <a:xfrm>
                        <a:off x="1328655" y="3681537"/>
                        <a:ext cx="4142184" cy="58697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938873605"/>
              </p:ext>
            </p:extLst>
          </p:nvPr>
        </p:nvGraphicFramePr>
        <p:xfrm>
          <a:off x="2209785" y="4419368"/>
          <a:ext cx="1945481" cy="553640"/>
        </p:xfrm>
        <a:graphic>
          <a:graphicData uri="http://schemas.openxmlformats.org/presentationml/2006/ole">
            <mc:AlternateContent xmlns:mc="http://schemas.openxmlformats.org/markup-compatibility/2006">
              <mc:Choice xmlns:v="urn:schemas-microsoft-com:vml" Requires="v">
                <p:oleObj spid="_x0000_s13462" name="Equation" r:id="rId8" imgW="1473120" imgH="419040" progId="Equation.DSMT4">
                  <p:embed/>
                </p:oleObj>
              </mc:Choice>
              <mc:Fallback>
                <p:oleObj name="Equation" r:id="rId8" imgW="1473120" imgH="419040" progId="Equation.DSMT4">
                  <p:embed/>
                  <p:pic>
                    <p:nvPicPr>
                      <p:cNvPr id="16" name="对象 15"/>
                      <p:cNvPicPr/>
                      <p:nvPr/>
                    </p:nvPicPr>
                    <p:blipFill>
                      <a:blip r:embed="rId9"/>
                      <a:stretch>
                        <a:fillRect/>
                      </a:stretch>
                    </p:blipFill>
                    <p:spPr>
                      <a:xfrm>
                        <a:off x="2209785" y="4419368"/>
                        <a:ext cx="1945481" cy="553640"/>
                      </a:xfrm>
                      <a:prstGeom prst="rect">
                        <a:avLst/>
                      </a:prstGeom>
                    </p:spPr>
                  </p:pic>
                </p:oleObj>
              </mc:Fallback>
            </mc:AlternateContent>
          </a:graphicData>
        </a:graphic>
      </p:graphicFrame>
      <p:sp>
        <p:nvSpPr>
          <p:cNvPr id="10" name="文本框 9"/>
          <p:cNvSpPr txBox="1"/>
          <p:nvPr/>
        </p:nvSpPr>
        <p:spPr>
          <a:xfrm>
            <a:off x="5827233" y="3304909"/>
            <a:ext cx="457200" cy="300082"/>
          </a:xfrm>
          <a:prstGeom prst="rect">
            <a:avLst/>
          </a:prstGeom>
          <a:noFill/>
        </p:spPr>
        <p:txBody>
          <a:bodyPr wrap="square" rtlCol="0">
            <a:spAutoFit/>
          </a:bodyPr>
          <a:lstStyle/>
          <a:p>
            <a:r>
              <a:rPr kumimoji="1" lang="en-US" altLang="zh-CN" sz="1350" dirty="0"/>
              <a:t>(2)</a:t>
            </a:r>
            <a:endParaRPr kumimoji="1" lang="zh-CN" altLang="en-US" sz="1350" dirty="0"/>
          </a:p>
        </p:txBody>
      </p:sp>
      <p:sp>
        <p:nvSpPr>
          <p:cNvPr id="11" name="文本框 10"/>
          <p:cNvSpPr txBox="1"/>
          <p:nvPr/>
        </p:nvSpPr>
        <p:spPr>
          <a:xfrm>
            <a:off x="5827233" y="3836526"/>
            <a:ext cx="457200" cy="300082"/>
          </a:xfrm>
          <a:prstGeom prst="rect">
            <a:avLst/>
          </a:prstGeom>
          <a:noFill/>
        </p:spPr>
        <p:txBody>
          <a:bodyPr wrap="square" rtlCol="0">
            <a:spAutoFit/>
          </a:bodyPr>
          <a:lstStyle/>
          <a:p>
            <a:r>
              <a:rPr kumimoji="1" lang="en-US" altLang="zh-CN" sz="1350" dirty="0"/>
              <a:t>(3)</a:t>
            </a:r>
            <a:endParaRPr kumimoji="1" lang="zh-CN" altLang="en-US" sz="1350" dirty="0"/>
          </a:p>
        </p:txBody>
      </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Evaluation</a:t>
              </a:r>
              <a:endParaRPr lang="zh-CN" altLang="en-US" sz="1350" dirty="0">
                <a:solidFill>
                  <a:schemeClr val="bg2">
                    <a:lumMod val="25000"/>
                  </a:schemeClr>
                </a:solidFill>
              </a:endParaRPr>
            </a:p>
          </p:txBody>
        </p:sp>
      </p:grpSp>
    </p:spTree>
    <p:extLst>
      <p:ext uri="{BB962C8B-B14F-4D97-AF65-F5344CB8AC3E}">
        <p14:creationId xmlns:p14="http://schemas.microsoft.com/office/powerpoint/2010/main" val="2782276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12652"/>
            <a:ext cx="9144000" cy="580997"/>
            <a:chOff x="0" y="6239809"/>
            <a:chExt cx="12192000"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412484" y="6359531"/>
              <a:ext cx="3571335"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Theoretical Analysis</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41" name="文本框 40"/>
          <p:cNvSpPr txBox="1"/>
          <p:nvPr/>
        </p:nvSpPr>
        <p:spPr>
          <a:xfrm>
            <a:off x="563591" y="1416965"/>
            <a:ext cx="7162083" cy="646331"/>
          </a:xfrm>
          <a:prstGeom prst="rect">
            <a:avLst/>
          </a:prstGeom>
          <a:noFill/>
        </p:spPr>
        <p:txBody>
          <a:bodyPr wrap="square" rtlCol="0">
            <a:spAutoFit/>
          </a:bodyPr>
          <a:lstStyle/>
          <a:p>
            <a:r>
              <a:rPr lang="en-US" altLang="zh-CN" dirty="0"/>
              <a:t>p is related with decision threshold b and signal strength a</a:t>
            </a:r>
          </a:p>
          <a:p>
            <a:endParaRPr lang="zh-CN" altLang="en-US" dirty="0"/>
          </a:p>
        </p:txBody>
      </p:sp>
      <p:graphicFrame>
        <p:nvGraphicFramePr>
          <p:cNvPr id="16" name="对象 15"/>
          <p:cNvGraphicFramePr>
            <a:graphicFrameLocks noChangeAspect="1"/>
          </p:cNvGraphicFramePr>
          <p:nvPr>
            <p:extLst>
              <p:ext uri="{D42A27DB-BD31-4B8C-83A1-F6EECF244321}">
                <p14:modId xmlns:p14="http://schemas.microsoft.com/office/powerpoint/2010/main" val="2947779890"/>
              </p:ext>
            </p:extLst>
          </p:nvPr>
        </p:nvGraphicFramePr>
        <p:xfrm>
          <a:off x="947647" y="1860937"/>
          <a:ext cx="630782" cy="559130"/>
        </p:xfrm>
        <a:graphic>
          <a:graphicData uri="http://schemas.openxmlformats.org/presentationml/2006/ole">
            <mc:AlternateContent xmlns:mc="http://schemas.openxmlformats.org/markup-compatibility/2006">
              <mc:Choice xmlns:v="urn:schemas-microsoft-com:vml" Requires="v">
                <p:oleObj spid="_x0000_s14613" name="Equation" r:id="rId4" imgW="444240" imgH="393480" progId="Equation.DSMT4">
                  <p:embed/>
                </p:oleObj>
              </mc:Choice>
              <mc:Fallback>
                <p:oleObj name="Equation" r:id="rId4" imgW="444240" imgH="393480" progId="Equation.DSMT4">
                  <p:embed/>
                  <p:pic>
                    <p:nvPicPr>
                      <p:cNvPr id="16" name="对象 15"/>
                      <p:cNvPicPr/>
                      <p:nvPr/>
                    </p:nvPicPr>
                    <p:blipFill>
                      <a:blip r:embed="rId5"/>
                      <a:stretch>
                        <a:fillRect/>
                      </a:stretch>
                    </p:blipFill>
                    <p:spPr>
                      <a:xfrm>
                        <a:off x="947647" y="1860937"/>
                        <a:ext cx="630782" cy="55913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267119583"/>
              </p:ext>
            </p:extLst>
          </p:nvPr>
        </p:nvGraphicFramePr>
        <p:xfrm>
          <a:off x="1962485" y="1868136"/>
          <a:ext cx="592182" cy="540258"/>
        </p:xfrm>
        <a:graphic>
          <a:graphicData uri="http://schemas.openxmlformats.org/presentationml/2006/ole">
            <mc:AlternateContent xmlns:mc="http://schemas.openxmlformats.org/markup-compatibility/2006">
              <mc:Choice xmlns:v="urn:schemas-microsoft-com:vml" Requires="v">
                <p:oleObj spid="_x0000_s14614" name="Equation" r:id="rId6" imgW="431640" imgH="393480" progId="Equation.DSMT4">
                  <p:embed/>
                </p:oleObj>
              </mc:Choice>
              <mc:Fallback>
                <p:oleObj name="Equation" r:id="rId6" imgW="431640" imgH="393480" progId="Equation.DSMT4">
                  <p:embed/>
                  <p:pic>
                    <p:nvPicPr>
                      <p:cNvPr id="16" name="对象 15"/>
                      <p:cNvPicPr/>
                      <p:nvPr/>
                    </p:nvPicPr>
                    <p:blipFill>
                      <a:blip r:embed="rId7"/>
                      <a:stretch>
                        <a:fillRect/>
                      </a:stretch>
                    </p:blipFill>
                    <p:spPr>
                      <a:xfrm>
                        <a:off x="1962485" y="1868136"/>
                        <a:ext cx="592182" cy="540258"/>
                      </a:xfrm>
                      <a:prstGeom prst="rect">
                        <a:avLst/>
                      </a:prstGeom>
                    </p:spPr>
                  </p:pic>
                </p:oleObj>
              </mc:Fallback>
            </mc:AlternateContent>
          </a:graphicData>
        </a:graphic>
      </p:graphicFrame>
      <p:pic>
        <p:nvPicPr>
          <p:cNvPr id="3" name="图片 2"/>
          <p:cNvPicPr>
            <a:picLocks noChangeAspect="1"/>
          </p:cNvPicPr>
          <p:nvPr/>
        </p:nvPicPr>
        <p:blipFill>
          <a:blip r:embed="rId8"/>
          <a:stretch>
            <a:fillRect/>
          </a:stretch>
        </p:blipFill>
        <p:spPr>
          <a:xfrm>
            <a:off x="4836756" y="1734442"/>
            <a:ext cx="3109817" cy="2682464"/>
          </a:xfrm>
          <a:prstGeom prst="rect">
            <a:avLst/>
          </a:prstGeom>
        </p:spPr>
      </p:pic>
      <p:graphicFrame>
        <p:nvGraphicFramePr>
          <p:cNvPr id="18" name="对象 17"/>
          <p:cNvGraphicFramePr>
            <a:graphicFrameLocks noChangeAspect="1"/>
          </p:cNvGraphicFramePr>
          <p:nvPr>
            <p:extLst>
              <p:ext uri="{D42A27DB-BD31-4B8C-83A1-F6EECF244321}">
                <p14:modId xmlns:p14="http://schemas.microsoft.com/office/powerpoint/2010/main" val="1319160564"/>
              </p:ext>
            </p:extLst>
          </p:nvPr>
        </p:nvGraphicFramePr>
        <p:xfrm>
          <a:off x="947648" y="2372837"/>
          <a:ext cx="2005342" cy="618413"/>
        </p:xfrm>
        <a:graphic>
          <a:graphicData uri="http://schemas.openxmlformats.org/presentationml/2006/ole">
            <mc:AlternateContent xmlns:mc="http://schemas.openxmlformats.org/markup-compatibility/2006">
              <mc:Choice xmlns:v="urn:schemas-microsoft-com:vml" Requires="v">
                <p:oleObj spid="_x0000_s14615" name="Equation" r:id="rId9" imgW="1523880" imgH="469800" progId="Equation.DSMT4">
                  <p:embed/>
                </p:oleObj>
              </mc:Choice>
              <mc:Fallback>
                <p:oleObj name="Equation" r:id="rId9" imgW="1523880" imgH="469800" progId="Equation.DSMT4">
                  <p:embed/>
                  <p:pic>
                    <p:nvPicPr>
                      <p:cNvPr id="16" name="对象 15"/>
                      <p:cNvPicPr/>
                      <p:nvPr/>
                    </p:nvPicPr>
                    <p:blipFill>
                      <a:blip r:embed="rId10"/>
                      <a:stretch>
                        <a:fillRect/>
                      </a:stretch>
                    </p:blipFill>
                    <p:spPr>
                      <a:xfrm>
                        <a:off x="947648" y="2372837"/>
                        <a:ext cx="2005342" cy="618413"/>
                      </a:xfrm>
                      <a:prstGeom prst="rect">
                        <a:avLst/>
                      </a:prstGeom>
                    </p:spPr>
                  </p:pic>
                </p:oleObj>
              </mc:Fallback>
            </mc:AlternateContent>
          </a:graphicData>
        </a:graphic>
      </p:graphicFrame>
      <p:sp>
        <p:nvSpPr>
          <p:cNvPr id="4" name="矩形 3"/>
          <p:cNvSpPr/>
          <p:nvPr/>
        </p:nvSpPr>
        <p:spPr>
          <a:xfrm>
            <a:off x="645706" y="2897151"/>
            <a:ext cx="2664191" cy="577081"/>
          </a:xfrm>
          <a:prstGeom prst="rect">
            <a:avLst/>
          </a:prstGeom>
        </p:spPr>
        <p:txBody>
          <a:bodyPr wrap="none">
            <a:spAutoFit/>
          </a:bodyPr>
          <a:lstStyle/>
          <a:p>
            <a:r>
              <a:rPr lang="en-US" altLang="zh-CN" dirty="0"/>
              <a:t>For one receiving window:</a:t>
            </a:r>
          </a:p>
          <a:p>
            <a:endParaRPr lang="zh-CN" altLang="en-US" sz="1350" dirty="0"/>
          </a:p>
        </p:txBody>
      </p:sp>
      <p:graphicFrame>
        <p:nvGraphicFramePr>
          <p:cNvPr id="19" name="对象 18"/>
          <p:cNvGraphicFramePr>
            <a:graphicFrameLocks noChangeAspect="1"/>
          </p:cNvGraphicFramePr>
          <p:nvPr>
            <p:extLst>
              <p:ext uri="{D42A27DB-BD31-4B8C-83A1-F6EECF244321}">
                <p14:modId xmlns:p14="http://schemas.microsoft.com/office/powerpoint/2010/main" val="2167124146"/>
              </p:ext>
            </p:extLst>
          </p:nvPr>
        </p:nvGraphicFramePr>
        <p:xfrm>
          <a:off x="947648" y="3159380"/>
          <a:ext cx="2214223" cy="712367"/>
        </p:xfrm>
        <a:graphic>
          <a:graphicData uri="http://schemas.openxmlformats.org/presentationml/2006/ole">
            <mc:AlternateContent xmlns:mc="http://schemas.openxmlformats.org/markup-compatibility/2006">
              <mc:Choice xmlns:v="urn:schemas-microsoft-com:vml" Requires="v">
                <p:oleObj spid="_x0000_s14616" name="Equation" r:id="rId11" imgW="1422360" imgH="457200" progId="Equation.DSMT4">
                  <p:embed/>
                </p:oleObj>
              </mc:Choice>
              <mc:Fallback>
                <p:oleObj name="Equation" r:id="rId11" imgW="1422360" imgH="457200" progId="Equation.DSMT4">
                  <p:embed/>
                  <p:pic>
                    <p:nvPicPr>
                      <p:cNvPr id="18" name="对象 17"/>
                      <p:cNvPicPr/>
                      <p:nvPr/>
                    </p:nvPicPr>
                    <p:blipFill>
                      <a:blip r:embed="rId12"/>
                      <a:stretch>
                        <a:fillRect/>
                      </a:stretch>
                    </p:blipFill>
                    <p:spPr>
                      <a:xfrm>
                        <a:off x="947648" y="3159380"/>
                        <a:ext cx="2214223" cy="712367"/>
                      </a:xfrm>
                      <a:prstGeom prst="rect">
                        <a:avLst/>
                      </a:prstGeom>
                    </p:spPr>
                  </p:pic>
                </p:oleObj>
              </mc:Fallback>
            </mc:AlternateContent>
          </a:graphicData>
        </a:graphic>
      </p:graphicFrame>
      <p:sp>
        <p:nvSpPr>
          <p:cNvPr id="20" name="矩形 19"/>
          <p:cNvSpPr/>
          <p:nvPr/>
        </p:nvSpPr>
        <p:spPr>
          <a:xfrm>
            <a:off x="677697" y="3901378"/>
            <a:ext cx="2697213" cy="369332"/>
          </a:xfrm>
          <a:prstGeom prst="rect">
            <a:avLst/>
          </a:prstGeom>
        </p:spPr>
        <p:txBody>
          <a:bodyPr wrap="none">
            <a:spAutoFit/>
          </a:bodyPr>
          <a:lstStyle/>
          <a:p>
            <a:r>
              <a:rPr lang="en-US" altLang="zh-CN" dirty="0"/>
              <a:t>If M energy levels are used</a:t>
            </a:r>
            <a:endParaRPr lang="zh-CN" altLang="en-US" dirty="0"/>
          </a:p>
        </p:txBody>
      </p:sp>
      <p:graphicFrame>
        <p:nvGraphicFramePr>
          <p:cNvPr id="21" name="对象 20"/>
          <p:cNvGraphicFramePr>
            <a:graphicFrameLocks noChangeAspect="1"/>
          </p:cNvGraphicFramePr>
          <p:nvPr>
            <p:extLst>
              <p:ext uri="{D42A27DB-BD31-4B8C-83A1-F6EECF244321}">
                <p14:modId xmlns:p14="http://schemas.microsoft.com/office/powerpoint/2010/main" val="866360636"/>
              </p:ext>
            </p:extLst>
          </p:nvPr>
        </p:nvGraphicFramePr>
        <p:xfrm>
          <a:off x="563591" y="4281425"/>
          <a:ext cx="3292079" cy="617935"/>
        </p:xfrm>
        <a:graphic>
          <a:graphicData uri="http://schemas.openxmlformats.org/presentationml/2006/ole">
            <mc:AlternateContent xmlns:mc="http://schemas.openxmlformats.org/markup-compatibility/2006">
              <mc:Choice xmlns:v="urn:schemas-microsoft-com:vml" Requires="v">
                <p:oleObj spid="_x0000_s14617" name="Equation" r:id="rId13" imgW="2501640" imgH="469800" progId="Equation.DSMT4">
                  <p:embed/>
                </p:oleObj>
              </mc:Choice>
              <mc:Fallback>
                <p:oleObj name="Equation" r:id="rId13" imgW="2501640" imgH="469800" progId="Equation.DSMT4">
                  <p:embed/>
                  <p:pic>
                    <p:nvPicPr>
                      <p:cNvPr id="18" name="对象 17"/>
                      <p:cNvPicPr/>
                      <p:nvPr/>
                    </p:nvPicPr>
                    <p:blipFill>
                      <a:blip r:embed="rId14"/>
                      <a:stretch>
                        <a:fillRect/>
                      </a:stretch>
                    </p:blipFill>
                    <p:spPr>
                      <a:xfrm>
                        <a:off x="563591" y="4281425"/>
                        <a:ext cx="3292079" cy="617935"/>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411406628"/>
              </p:ext>
            </p:extLst>
          </p:nvPr>
        </p:nvGraphicFramePr>
        <p:xfrm>
          <a:off x="4586127" y="4234395"/>
          <a:ext cx="2531269" cy="711994"/>
        </p:xfrm>
        <a:graphic>
          <a:graphicData uri="http://schemas.openxmlformats.org/presentationml/2006/ole">
            <mc:AlternateContent xmlns:mc="http://schemas.openxmlformats.org/markup-compatibility/2006">
              <mc:Choice xmlns:v="urn:schemas-microsoft-com:vml" Requires="v">
                <p:oleObj spid="_x0000_s14618" name="Equation" r:id="rId15" imgW="1625400" imgH="457200" progId="Equation.DSMT4">
                  <p:embed/>
                </p:oleObj>
              </mc:Choice>
              <mc:Fallback>
                <p:oleObj name="Equation" r:id="rId15" imgW="1625400" imgH="457200" progId="Equation.DSMT4">
                  <p:embed/>
                  <p:pic>
                    <p:nvPicPr>
                      <p:cNvPr id="19" name="对象 18"/>
                      <p:cNvPicPr/>
                      <p:nvPr/>
                    </p:nvPicPr>
                    <p:blipFill>
                      <a:blip r:embed="rId16"/>
                      <a:stretch>
                        <a:fillRect/>
                      </a:stretch>
                    </p:blipFill>
                    <p:spPr>
                      <a:xfrm>
                        <a:off x="4586127" y="4234395"/>
                        <a:ext cx="2531269" cy="711994"/>
                      </a:xfrm>
                      <a:prstGeom prst="rect">
                        <a:avLst/>
                      </a:prstGeom>
                    </p:spPr>
                  </p:pic>
                </p:oleObj>
              </mc:Fallback>
            </mc:AlternateContent>
          </a:graphicData>
        </a:graphic>
      </p:graphicFrame>
      <p:sp>
        <p:nvSpPr>
          <p:cNvPr id="17" name="文本框 16"/>
          <p:cNvSpPr txBox="1"/>
          <p:nvPr/>
        </p:nvSpPr>
        <p:spPr>
          <a:xfrm>
            <a:off x="3994961" y="2502098"/>
            <a:ext cx="457200" cy="300082"/>
          </a:xfrm>
          <a:prstGeom prst="rect">
            <a:avLst/>
          </a:prstGeom>
          <a:noFill/>
        </p:spPr>
        <p:txBody>
          <a:bodyPr wrap="square" rtlCol="0">
            <a:spAutoFit/>
          </a:bodyPr>
          <a:lstStyle/>
          <a:p>
            <a:r>
              <a:rPr kumimoji="1" lang="en-US" altLang="zh-CN" sz="1350" dirty="0"/>
              <a:t>(4)</a:t>
            </a:r>
            <a:endParaRPr kumimoji="1" lang="zh-CN" altLang="en-US" sz="1350" dirty="0"/>
          </a:p>
        </p:txBody>
      </p:sp>
      <p:sp>
        <p:nvSpPr>
          <p:cNvPr id="23" name="文本框 22"/>
          <p:cNvSpPr txBox="1"/>
          <p:nvPr/>
        </p:nvSpPr>
        <p:spPr>
          <a:xfrm>
            <a:off x="3998297" y="3377064"/>
            <a:ext cx="457200" cy="300082"/>
          </a:xfrm>
          <a:prstGeom prst="rect">
            <a:avLst/>
          </a:prstGeom>
          <a:noFill/>
        </p:spPr>
        <p:txBody>
          <a:bodyPr wrap="square" rtlCol="0">
            <a:spAutoFit/>
          </a:bodyPr>
          <a:lstStyle/>
          <a:p>
            <a:r>
              <a:rPr kumimoji="1" lang="en-US" altLang="zh-CN" sz="1350" dirty="0"/>
              <a:t>(5)</a:t>
            </a:r>
            <a:endParaRPr kumimoji="1" lang="zh-CN" altLang="en-US" sz="1350" dirty="0"/>
          </a:p>
        </p:txBody>
      </p:sp>
      <p:sp>
        <p:nvSpPr>
          <p:cNvPr id="24" name="文本框 23"/>
          <p:cNvSpPr txBox="1"/>
          <p:nvPr/>
        </p:nvSpPr>
        <p:spPr>
          <a:xfrm>
            <a:off x="3997584" y="4451891"/>
            <a:ext cx="457200" cy="300082"/>
          </a:xfrm>
          <a:prstGeom prst="rect">
            <a:avLst/>
          </a:prstGeom>
          <a:noFill/>
        </p:spPr>
        <p:txBody>
          <a:bodyPr wrap="square" rtlCol="0">
            <a:spAutoFit/>
          </a:bodyPr>
          <a:lstStyle/>
          <a:p>
            <a:r>
              <a:rPr kumimoji="1" lang="en-US" altLang="zh-CN" sz="1350" dirty="0"/>
              <a:t>(6)</a:t>
            </a:r>
            <a:endParaRPr kumimoji="1" lang="zh-CN" altLang="en-US" sz="1350" dirty="0"/>
          </a:p>
        </p:txBody>
      </p:sp>
      <p:sp>
        <p:nvSpPr>
          <p:cNvPr id="25" name="文本框 24"/>
          <p:cNvSpPr txBox="1"/>
          <p:nvPr/>
        </p:nvSpPr>
        <p:spPr>
          <a:xfrm>
            <a:off x="7330031" y="4451850"/>
            <a:ext cx="457200" cy="300082"/>
          </a:xfrm>
          <a:prstGeom prst="rect">
            <a:avLst/>
          </a:prstGeom>
          <a:noFill/>
        </p:spPr>
        <p:txBody>
          <a:bodyPr wrap="square" rtlCol="0">
            <a:spAutoFit/>
          </a:bodyPr>
          <a:lstStyle/>
          <a:p>
            <a:r>
              <a:rPr kumimoji="1" lang="en-US" altLang="zh-CN" sz="1350" dirty="0"/>
              <a:t>(7)</a:t>
            </a:r>
            <a:endParaRPr kumimoji="1" lang="zh-CN" altLang="en-US" sz="1350" dirty="0"/>
          </a:p>
        </p:txBody>
      </p:sp>
      <p:grpSp>
        <p:nvGrpSpPr>
          <p:cNvPr id="26" name="组合 25"/>
          <p:cNvGrpSpPr/>
          <p:nvPr/>
        </p:nvGrpSpPr>
        <p:grpSpPr>
          <a:xfrm>
            <a:off x="670408" y="5795010"/>
            <a:ext cx="7540925" cy="205740"/>
            <a:chOff x="624768" y="6278159"/>
            <a:chExt cx="10054567" cy="274320"/>
          </a:xfrm>
        </p:grpSpPr>
        <p:sp>
          <p:nvSpPr>
            <p:cNvPr id="31" name="矩形 30"/>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32" name="矩形 31"/>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33" name="矩形 32"/>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Tree>
    <p:extLst>
      <p:ext uri="{BB962C8B-B14F-4D97-AF65-F5344CB8AC3E}">
        <p14:creationId xmlns:p14="http://schemas.microsoft.com/office/powerpoint/2010/main" val="3213763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1647934" y="4210493"/>
                <a:ext cx="5520489" cy="5754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Maximum energy level: </a:t>
                </a:r>
                <a14:m>
                  <m:oMath xmlns:m="http://schemas.openxmlformats.org/officeDocument/2006/math">
                    <m:r>
                      <a:rPr lang="en-US" altLang="zh-CN" sz="2400" b="1" i="1">
                        <a:latin typeface="Cambria Math" panose="02040503050406030204" pitchFamily="18" charset="0"/>
                      </a:rPr>
                      <m:t>𝑵</m:t>
                    </m:r>
                    <m:r>
                      <a:rPr lang="en-US" altLang="zh-CN" sz="2400" b="1" i="1">
                        <a:latin typeface="Cambria Math" panose="02040503050406030204" pitchFamily="18" charset="0"/>
                      </a:rPr>
                      <m:t>=</m:t>
                    </m:r>
                    <m:f>
                      <m:fPr>
                        <m:ctrlPr>
                          <a:rPr lang="en-US" altLang="zh-CN" sz="2400" b="1" i="1">
                            <a:latin typeface="Cambria Math" charset="0"/>
                          </a:rPr>
                        </m:ctrlPr>
                      </m:fPr>
                      <m:num>
                        <m:r>
                          <a:rPr lang="en-US" altLang="zh-CN" sz="2400" b="1" i="1">
                            <a:latin typeface="Cambria Math" panose="02040503050406030204" pitchFamily="18" charset="0"/>
                          </a:rPr>
                          <m:t>𝑹𝑺𝑺𝑰</m:t>
                        </m:r>
                      </m:num>
                      <m:den>
                        <m:r>
                          <a:rPr lang="en-US" altLang="zh-CN" sz="2400" b="1" i="1">
                            <a:latin typeface="Cambria Math" panose="02040503050406030204" pitchFamily="18" charset="0"/>
                            <a:ea typeface="Cambria Math" panose="02040503050406030204" pitchFamily="18" charset="0"/>
                          </a:rPr>
                          <m:t>∆</m:t>
                        </m:r>
                        <m:r>
                          <a:rPr lang="en-US" altLang="zh-CN" sz="2400" b="1" i="1">
                            <a:latin typeface="Cambria Math" panose="02040503050406030204" pitchFamily="18" charset="0"/>
                          </a:rPr>
                          <m:t>𝑹𝑺𝑺𝑰</m:t>
                        </m:r>
                      </m:den>
                    </m:f>
                  </m:oMath>
                </a14:m>
                <a:endParaRPr lang="zh-CN" altLang="en-US" sz="2400" b="1" dirty="0"/>
              </a:p>
            </p:txBody>
          </p:sp>
        </mc:Choice>
        <mc:Fallback xmlns="">
          <p:sp>
            <p:nvSpPr>
              <p:cNvPr id="8" name="矩形 7"/>
              <p:cNvSpPr>
                <a:spLocks noRot="1" noChangeAspect="1" noMove="1" noResize="1" noEditPoints="1" noAdjustHandles="1" noChangeArrowheads="1" noChangeShapeType="1" noTextEdit="1"/>
              </p:cNvSpPr>
              <p:nvPr/>
            </p:nvSpPr>
            <p:spPr>
              <a:xfrm>
                <a:off x="1647934" y="4210493"/>
                <a:ext cx="5520489" cy="575425"/>
              </a:xfrm>
              <a:prstGeom prst="rect">
                <a:avLst/>
              </a:prstGeom>
              <a:blipFill>
                <a:blip r:embed="rId4"/>
                <a:stretch>
                  <a:fillRect b="-13542"/>
                </a:stretch>
              </a:blipFill>
            </p:spPr>
            <p:txBody>
              <a:bodyPr/>
              <a:lstStyle/>
              <a:p>
                <a:r>
                  <a:rPr lang="zh-CN" altLang="en-US">
                    <a:noFill/>
                  </a:rPr>
                  <a:t> </a:t>
                </a:r>
              </a:p>
            </p:txBody>
          </p:sp>
        </mc:Fallback>
      </mc:AlternateContent>
      <p:grpSp>
        <p:nvGrpSpPr>
          <p:cNvPr id="9" name="组合 26"/>
          <p:cNvGrpSpPr/>
          <p:nvPr/>
        </p:nvGrpSpPr>
        <p:grpSpPr>
          <a:xfrm>
            <a:off x="-103591" y="-12652"/>
            <a:ext cx="9247591" cy="580997"/>
            <a:chOff x="-138121" y="6239809"/>
            <a:chExt cx="12330121" cy="620559"/>
          </a:xfrm>
        </p:grpSpPr>
        <p:sp>
          <p:nvSpPr>
            <p:cNvPr id="10"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11" name="Text Box 6"/>
            <p:cNvSpPr txBox="1">
              <a:spLocks noChangeArrowheads="1"/>
            </p:cNvSpPr>
            <p:nvPr/>
          </p:nvSpPr>
          <p:spPr bwMode="auto">
            <a:xfrm>
              <a:off x="-138121" y="6358766"/>
              <a:ext cx="4877271"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Maximum energy </a:t>
              </a:r>
              <a:r>
                <a:rPr lang="en-US" altLang="zh-CN" sz="2100" b="1"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level</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13" name="组合 12"/>
          <p:cNvGrpSpPr/>
          <p:nvPr/>
        </p:nvGrpSpPr>
        <p:grpSpPr>
          <a:xfrm>
            <a:off x="670408" y="5795010"/>
            <a:ext cx="7540925" cy="205740"/>
            <a:chOff x="624768" y="6278159"/>
            <a:chExt cx="10054567" cy="274320"/>
          </a:xfrm>
        </p:grpSpPr>
        <p:sp>
          <p:nvSpPr>
            <p:cNvPr id="14" name="矩形 13"/>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5" name="矩形 14"/>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6" name="矩形 15"/>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25" y="1523311"/>
            <a:ext cx="8473592" cy="1986809"/>
          </a:xfrm>
          <a:prstGeom prst="rect">
            <a:avLst/>
          </a:prstGeom>
        </p:spPr>
      </p:pic>
    </p:spTree>
    <p:extLst>
      <p:ext uri="{BB962C8B-B14F-4D97-AF65-F5344CB8AC3E}">
        <p14:creationId xmlns:p14="http://schemas.microsoft.com/office/powerpoint/2010/main" val="17284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04157" y="1245102"/>
            <a:ext cx="8541236" cy="1092803"/>
          </a:xfrm>
          <a:prstGeom prst="rect">
            <a:avLst/>
          </a:prstGeom>
        </p:spPr>
      </p:pic>
      <p:pic>
        <p:nvPicPr>
          <p:cNvPr id="6" name="图片 5"/>
          <p:cNvPicPr>
            <a:picLocks noChangeAspect="1"/>
          </p:cNvPicPr>
          <p:nvPr/>
        </p:nvPicPr>
        <p:blipFill>
          <a:blip r:embed="rId4"/>
          <a:stretch>
            <a:fillRect/>
          </a:stretch>
        </p:blipFill>
        <p:spPr>
          <a:xfrm>
            <a:off x="2202371" y="2674943"/>
            <a:ext cx="4702142" cy="2592761"/>
          </a:xfrm>
          <a:prstGeom prst="rect">
            <a:avLst/>
          </a:prstGeom>
        </p:spPr>
      </p:pic>
      <p:grpSp>
        <p:nvGrpSpPr>
          <p:cNvPr id="9" name="组合 26"/>
          <p:cNvGrpSpPr/>
          <p:nvPr/>
        </p:nvGrpSpPr>
        <p:grpSpPr>
          <a:xfrm>
            <a:off x="-103591" y="-12652"/>
            <a:ext cx="9247591" cy="580997"/>
            <a:chOff x="-138121" y="6239809"/>
            <a:chExt cx="12330121" cy="620559"/>
          </a:xfrm>
        </p:grpSpPr>
        <p:sp>
          <p:nvSpPr>
            <p:cNvPr id="10"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11" name="Text Box 6"/>
            <p:cNvSpPr txBox="1">
              <a:spLocks noChangeArrowheads="1"/>
            </p:cNvSpPr>
            <p:nvPr/>
          </p:nvSpPr>
          <p:spPr bwMode="auto">
            <a:xfrm>
              <a:off x="-138121" y="6358766"/>
              <a:ext cx="5566321"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Temporal Modulation of WiZig</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8" name="组合 7"/>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Tree>
    <p:extLst>
      <p:ext uri="{BB962C8B-B14F-4D97-AF65-F5344CB8AC3E}">
        <p14:creationId xmlns:p14="http://schemas.microsoft.com/office/powerpoint/2010/main" val="403829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25710" y="884545"/>
            <a:ext cx="6171418" cy="1978843"/>
          </a:xfrm>
          <a:prstGeom prst="rect">
            <a:avLst/>
          </a:prstGeom>
        </p:spPr>
      </p:pic>
      <p:grpSp>
        <p:nvGrpSpPr>
          <p:cNvPr id="148" name="组合 147"/>
          <p:cNvGrpSpPr>
            <a:grpSpLocks/>
          </p:cNvGrpSpPr>
          <p:nvPr/>
        </p:nvGrpSpPr>
        <p:grpSpPr bwMode="auto">
          <a:xfrm>
            <a:off x="659471" y="4026723"/>
            <a:ext cx="4514867" cy="1030605"/>
            <a:chOff x="2724" y="10128"/>
            <a:chExt cx="6011" cy="2164"/>
          </a:xfrm>
        </p:grpSpPr>
        <p:grpSp>
          <p:nvGrpSpPr>
            <p:cNvPr id="149" name="Group 72"/>
            <p:cNvGrpSpPr>
              <a:grpSpLocks/>
            </p:cNvGrpSpPr>
            <p:nvPr/>
          </p:nvGrpSpPr>
          <p:grpSpPr bwMode="auto">
            <a:xfrm>
              <a:off x="2724" y="10524"/>
              <a:ext cx="6011" cy="1768"/>
              <a:chOff x="2724" y="10524"/>
              <a:chExt cx="6011" cy="1768"/>
            </a:xfrm>
          </p:grpSpPr>
          <p:sp>
            <p:nvSpPr>
              <p:cNvPr id="151" name="Text Box 73"/>
              <p:cNvSpPr txBox="1">
                <a:spLocks noChangeArrowheads="1"/>
              </p:cNvSpPr>
              <p:nvPr/>
            </p:nvSpPr>
            <p:spPr bwMode="auto">
              <a:xfrm>
                <a:off x="2994" y="10524"/>
                <a:ext cx="514" cy="42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pPr algn="just"/>
                <a:r>
                  <a:rPr lang="en-US" sz="750" kern="100">
                    <a:latin typeface="等线" panose="02010600030101010101" pitchFamily="2" charset="-122"/>
                    <a:ea typeface="等线" panose="02010600030101010101" pitchFamily="2" charset="-122"/>
                    <a:cs typeface="Times New Roman" panose="02020603050405020304" pitchFamily="18" charset="0"/>
                  </a:rPr>
                  <a:t>11</a:t>
                </a:r>
                <a:endParaRPr lang="zh-CN" altLang="en-US" sz="788" kern="100">
                  <a:latin typeface="等线" panose="02010600030101010101" pitchFamily="2" charset="-122"/>
                  <a:ea typeface="等线" panose="02010600030101010101" pitchFamily="2" charset="-122"/>
                  <a:cs typeface="Times New Roman" panose="02020603050405020304" pitchFamily="18" charset="0"/>
                </a:endParaRPr>
              </a:p>
            </p:txBody>
          </p:sp>
          <p:sp>
            <p:nvSpPr>
              <p:cNvPr id="152" name="Text Box 74"/>
              <p:cNvSpPr txBox="1">
                <a:spLocks noChangeArrowheads="1"/>
              </p:cNvSpPr>
              <p:nvPr/>
            </p:nvSpPr>
            <p:spPr bwMode="auto">
              <a:xfrm>
                <a:off x="8179" y="10524"/>
                <a:ext cx="514" cy="42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pPr algn="just"/>
                <a:r>
                  <a:rPr lang="en-US" sz="750" kern="100">
                    <a:latin typeface="等线" panose="02010600030101010101" pitchFamily="2" charset="-122"/>
                    <a:ea typeface="等线" panose="02010600030101010101" pitchFamily="2" charset="-122"/>
                    <a:cs typeface="Times New Roman" panose="02020603050405020304" pitchFamily="18" charset="0"/>
                  </a:rPr>
                  <a:t>26</a:t>
                </a:r>
                <a:endParaRPr lang="zh-CN" altLang="en-US" sz="788" kern="100">
                  <a:latin typeface="等线" panose="02010600030101010101" pitchFamily="2" charset="-122"/>
                  <a:ea typeface="等线" panose="02010600030101010101" pitchFamily="2" charset="-122"/>
                  <a:cs typeface="Times New Roman" panose="02020603050405020304" pitchFamily="18" charset="0"/>
                </a:endParaRPr>
              </a:p>
            </p:txBody>
          </p:sp>
          <p:grpSp>
            <p:nvGrpSpPr>
              <p:cNvPr id="153" name="Group 75"/>
              <p:cNvGrpSpPr>
                <a:grpSpLocks/>
              </p:cNvGrpSpPr>
              <p:nvPr/>
            </p:nvGrpSpPr>
            <p:grpSpPr bwMode="auto">
              <a:xfrm>
                <a:off x="2724" y="10626"/>
                <a:ext cx="6011" cy="1666"/>
                <a:chOff x="2724" y="10041"/>
                <a:chExt cx="6011" cy="1666"/>
              </a:xfrm>
            </p:grpSpPr>
            <p:grpSp>
              <p:nvGrpSpPr>
                <p:cNvPr id="154" name="Group 76"/>
                <p:cNvGrpSpPr>
                  <a:grpSpLocks/>
                </p:cNvGrpSpPr>
                <p:nvPr/>
              </p:nvGrpSpPr>
              <p:grpSpPr bwMode="auto">
                <a:xfrm>
                  <a:off x="2903" y="10790"/>
                  <a:ext cx="5832" cy="129"/>
                  <a:chOff x="3550" y="10790"/>
                  <a:chExt cx="5832" cy="129"/>
                </a:xfrm>
              </p:grpSpPr>
              <p:cxnSp>
                <p:nvCxnSpPr>
                  <p:cNvPr id="179" name="AutoShape 77"/>
                  <p:cNvCxnSpPr>
                    <a:cxnSpLocks noChangeShapeType="1"/>
                  </p:cNvCxnSpPr>
                  <p:nvPr/>
                </p:nvCxnSpPr>
                <p:spPr bwMode="auto">
                  <a:xfrm>
                    <a:off x="3550" y="10918"/>
                    <a:ext cx="5832"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0" name="AutoShape 78"/>
                  <p:cNvCxnSpPr>
                    <a:cxnSpLocks noChangeShapeType="1"/>
                  </p:cNvCxnSpPr>
                  <p:nvPr/>
                </p:nvCxnSpPr>
                <p:spPr bwMode="auto">
                  <a:xfrm>
                    <a:off x="3811"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1" name="AutoShape 79"/>
                  <p:cNvCxnSpPr>
                    <a:cxnSpLocks noChangeShapeType="1"/>
                  </p:cNvCxnSpPr>
                  <p:nvPr/>
                </p:nvCxnSpPr>
                <p:spPr bwMode="auto">
                  <a:xfrm>
                    <a:off x="4155"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2" name="AutoShape 80"/>
                  <p:cNvCxnSpPr>
                    <a:cxnSpLocks noChangeShapeType="1"/>
                  </p:cNvCxnSpPr>
                  <p:nvPr/>
                </p:nvCxnSpPr>
                <p:spPr bwMode="auto">
                  <a:xfrm>
                    <a:off x="4529"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3" name="AutoShape 81"/>
                  <p:cNvCxnSpPr>
                    <a:cxnSpLocks noChangeShapeType="1"/>
                  </p:cNvCxnSpPr>
                  <p:nvPr/>
                </p:nvCxnSpPr>
                <p:spPr bwMode="auto">
                  <a:xfrm>
                    <a:off x="4897"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4" name="AutoShape 82"/>
                  <p:cNvCxnSpPr>
                    <a:cxnSpLocks noChangeShapeType="1"/>
                  </p:cNvCxnSpPr>
                  <p:nvPr/>
                </p:nvCxnSpPr>
                <p:spPr bwMode="auto">
                  <a:xfrm>
                    <a:off x="5242"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5" name="AutoShape 83"/>
                  <p:cNvCxnSpPr>
                    <a:cxnSpLocks noChangeShapeType="1"/>
                  </p:cNvCxnSpPr>
                  <p:nvPr/>
                </p:nvCxnSpPr>
                <p:spPr bwMode="auto">
                  <a:xfrm>
                    <a:off x="5586"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6" name="AutoShape 84"/>
                  <p:cNvCxnSpPr>
                    <a:cxnSpLocks noChangeShapeType="1"/>
                  </p:cNvCxnSpPr>
                  <p:nvPr/>
                </p:nvCxnSpPr>
                <p:spPr bwMode="auto">
                  <a:xfrm>
                    <a:off x="5960"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7" name="AutoShape 85"/>
                  <p:cNvCxnSpPr>
                    <a:cxnSpLocks noChangeShapeType="1"/>
                  </p:cNvCxnSpPr>
                  <p:nvPr/>
                </p:nvCxnSpPr>
                <p:spPr bwMode="auto">
                  <a:xfrm>
                    <a:off x="6328"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8" name="AutoShape 86"/>
                  <p:cNvCxnSpPr>
                    <a:cxnSpLocks noChangeShapeType="1"/>
                  </p:cNvCxnSpPr>
                  <p:nvPr/>
                </p:nvCxnSpPr>
                <p:spPr bwMode="auto">
                  <a:xfrm>
                    <a:off x="6638"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9" name="AutoShape 87"/>
                  <p:cNvCxnSpPr>
                    <a:cxnSpLocks noChangeShapeType="1"/>
                  </p:cNvCxnSpPr>
                  <p:nvPr/>
                </p:nvCxnSpPr>
                <p:spPr bwMode="auto">
                  <a:xfrm>
                    <a:off x="6964"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0" name="AutoShape 88"/>
                  <p:cNvCxnSpPr>
                    <a:cxnSpLocks noChangeShapeType="1"/>
                  </p:cNvCxnSpPr>
                  <p:nvPr/>
                </p:nvCxnSpPr>
                <p:spPr bwMode="auto">
                  <a:xfrm>
                    <a:off x="7308"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1" name="AutoShape 89"/>
                  <p:cNvCxnSpPr>
                    <a:cxnSpLocks noChangeShapeType="1"/>
                  </p:cNvCxnSpPr>
                  <p:nvPr/>
                </p:nvCxnSpPr>
                <p:spPr bwMode="auto">
                  <a:xfrm>
                    <a:off x="7652"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2" name="AutoShape 90"/>
                  <p:cNvCxnSpPr>
                    <a:cxnSpLocks noChangeShapeType="1"/>
                  </p:cNvCxnSpPr>
                  <p:nvPr/>
                </p:nvCxnSpPr>
                <p:spPr bwMode="auto">
                  <a:xfrm>
                    <a:off x="8020"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3" name="AutoShape 91"/>
                  <p:cNvCxnSpPr>
                    <a:cxnSpLocks noChangeShapeType="1"/>
                  </p:cNvCxnSpPr>
                  <p:nvPr/>
                </p:nvCxnSpPr>
                <p:spPr bwMode="auto">
                  <a:xfrm>
                    <a:off x="8330"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 name="AutoShape 92"/>
                  <p:cNvCxnSpPr>
                    <a:cxnSpLocks noChangeShapeType="1"/>
                  </p:cNvCxnSpPr>
                  <p:nvPr/>
                </p:nvCxnSpPr>
                <p:spPr bwMode="auto">
                  <a:xfrm>
                    <a:off x="8656"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5" name="AutoShape 93"/>
                  <p:cNvCxnSpPr>
                    <a:cxnSpLocks noChangeShapeType="1"/>
                  </p:cNvCxnSpPr>
                  <p:nvPr/>
                </p:nvCxnSpPr>
                <p:spPr bwMode="auto">
                  <a:xfrm>
                    <a:off x="9000" y="10790"/>
                    <a:ext cx="1" cy="12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55" name="Freeform 94"/>
                <p:cNvSpPr>
                  <a:spLocks/>
                </p:cNvSpPr>
                <p:nvPr/>
              </p:nvSpPr>
              <p:spPr bwMode="auto">
                <a:xfrm>
                  <a:off x="3092" y="10335"/>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56" name="Freeform 95"/>
                <p:cNvSpPr>
                  <a:spLocks/>
                </p:cNvSpPr>
                <p:nvPr/>
              </p:nvSpPr>
              <p:spPr bwMode="auto">
                <a:xfrm>
                  <a:off x="3417" y="10336"/>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57" name="Freeform 96"/>
                <p:cNvSpPr>
                  <a:spLocks/>
                </p:cNvSpPr>
                <p:nvPr/>
              </p:nvSpPr>
              <p:spPr bwMode="auto">
                <a:xfrm>
                  <a:off x="4179" y="10336"/>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58" name="Freeform 97"/>
                <p:cNvSpPr>
                  <a:spLocks/>
                </p:cNvSpPr>
                <p:nvPr/>
              </p:nvSpPr>
              <p:spPr bwMode="auto">
                <a:xfrm>
                  <a:off x="3810" y="10335"/>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59" name="Freeform 98"/>
                <p:cNvSpPr>
                  <a:spLocks/>
                </p:cNvSpPr>
                <p:nvPr/>
              </p:nvSpPr>
              <p:spPr bwMode="auto">
                <a:xfrm>
                  <a:off x="4518" y="10336"/>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0" name="Freeform 99"/>
                <p:cNvSpPr>
                  <a:spLocks/>
                </p:cNvSpPr>
                <p:nvPr/>
              </p:nvSpPr>
              <p:spPr bwMode="auto">
                <a:xfrm>
                  <a:off x="4843" y="10337"/>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1" name="Freeform 100"/>
                <p:cNvSpPr>
                  <a:spLocks/>
                </p:cNvSpPr>
                <p:nvPr/>
              </p:nvSpPr>
              <p:spPr bwMode="auto">
                <a:xfrm>
                  <a:off x="5605" y="10337"/>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2" name="Freeform 101"/>
                <p:cNvSpPr>
                  <a:spLocks/>
                </p:cNvSpPr>
                <p:nvPr/>
              </p:nvSpPr>
              <p:spPr bwMode="auto">
                <a:xfrm>
                  <a:off x="5236" y="10336"/>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3" name="Freeform 102"/>
                <p:cNvSpPr>
                  <a:spLocks/>
                </p:cNvSpPr>
                <p:nvPr/>
              </p:nvSpPr>
              <p:spPr bwMode="auto">
                <a:xfrm>
                  <a:off x="5902" y="10337"/>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4" name="Freeform 103"/>
                <p:cNvSpPr>
                  <a:spLocks/>
                </p:cNvSpPr>
                <p:nvPr/>
              </p:nvSpPr>
              <p:spPr bwMode="auto">
                <a:xfrm>
                  <a:off x="6227" y="10338"/>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5" name="Freeform 104"/>
                <p:cNvSpPr>
                  <a:spLocks/>
                </p:cNvSpPr>
                <p:nvPr/>
              </p:nvSpPr>
              <p:spPr bwMode="auto">
                <a:xfrm>
                  <a:off x="6923" y="10338"/>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6" name="Freeform 105"/>
                <p:cNvSpPr>
                  <a:spLocks/>
                </p:cNvSpPr>
                <p:nvPr/>
              </p:nvSpPr>
              <p:spPr bwMode="auto">
                <a:xfrm>
                  <a:off x="6583" y="10337"/>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7" name="Freeform 106"/>
                <p:cNvSpPr>
                  <a:spLocks/>
                </p:cNvSpPr>
                <p:nvPr/>
              </p:nvSpPr>
              <p:spPr bwMode="auto">
                <a:xfrm>
                  <a:off x="7280" y="10334"/>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8" name="Freeform 107"/>
                <p:cNvSpPr>
                  <a:spLocks/>
                </p:cNvSpPr>
                <p:nvPr/>
              </p:nvSpPr>
              <p:spPr bwMode="auto">
                <a:xfrm>
                  <a:off x="7605" y="10335"/>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69" name="Freeform 108"/>
                <p:cNvSpPr>
                  <a:spLocks/>
                </p:cNvSpPr>
                <p:nvPr/>
              </p:nvSpPr>
              <p:spPr bwMode="auto">
                <a:xfrm>
                  <a:off x="8260" y="10338"/>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70" name="Freeform 109"/>
                <p:cNvSpPr>
                  <a:spLocks/>
                </p:cNvSpPr>
                <p:nvPr/>
              </p:nvSpPr>
              <p:spPr bwMode="auto">
                <a:xfrm>
                  <a:off x="7916" y="10338"/>
                  <a:ext cx="159" cy="583"/>
                </a:xfrm>
                <a:custGeom>
                  <a:avLst/>
                  <a:gdLst>
                    <a:gd name="T0" fmla="*/ 0 w 236"/>
                    <a:gd name="T1" fmla="*/ 582 h 583"/>
                    <a:gd name="T2" fmla="*/ 124 w 236"/>
                    <a:gd name="T3" fmla="*/ 0 h 583"/>
                    <a:gd name="T4" fmla="*/ 236 w 236"/>
                    <a:gd name="T5" fmla="*/ 583 h 583"/>
                  </a:gdLst>
                  <a:ahLst/>
                  <a:cxnLst>
                    <a:cxn ang="0">
                      <a:pos x="T0" y="T1"/>
                    </a:cxn>
                    <a:cxn ang="0">
                      <a:pos x="T2" y="T3"/>
                    </a:cxn>
                    <a:cxn ang="0">
                      <a:pos x="T4" y="T5"/>
                    </a:cxn>
                  </a:cxnLst>
                  <a:rect l="0" t="0" r="r" b="b"/>
                  <a:pathLst>
                    <a:path w="236" h="583">
                      <a:moveTo>
                        <a:pt x="0" y="582"/>
                      </a:moveTo>
                      <a:cubicBezTo>
                        <a:pt x="42" y="291"/>
                        <a:pt x="85" y="0"/>
                        <a:pt x="124" y="0"/>
                      </a:cubicBezTo>
                      <a:cubicBezTo>
                        <a:pt x="163" y="0"/>
                        <a:pt x="217" y="486"/>
                        <a:pt x="236" y="583"/>
                      </a:cubicBezTo>
                    </a:path>
                  </a:pathLst>
                </a:custGeom>
                <a:solidFill>
                  <a:srgbClr val="B2A1C7"/>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endParaRPr lang="zh-CN" altLang="en-US" sz="1350"/>
                </a:p>
              </p:txBody>
            </p:sp>
            <p:sp>
              <p:nvSpPr>
                <p:cNvPr id="171" name="Text Box 110"/>
                <p:cNvSpPr txBox="1">
                  <a:spLocks noChangeArrowheads="1"/>
                </p:cNvSpPr>
                <p:nvPr/>
              </p:nvSpPr>
              <p:spPr bwMode="auto">
                <a:xfrm>
                  <a:off x="2724" y="11019"/>
                  <a:ext cx="1106" cy="401"/>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pPr algn="just"/>
                  <a:r>
                    <a:rPr lang="en-US" sz="750" kern="100">
                      <a:latin typeface="等线" panose="02010600030101010101" pitchFamily="2" charset="-122"/>
                      <a:ea typeface="等线" panose="02010600030101010101" pitchFamily="2" charset="-122"/>
                      <a:cs typeface="Times New Roman" panose="02020603050405020304" pitchFamily="18" charset="0"/>
                    </a:rPr>
                    <a:t>2405MHz</a:t>
                  </a:r>
                  <a:endParaRPr lang="zh-CN" altLang="en-US" sz="788" kern="100">
                    <a:latin typeface="等线" panose="02010600030101010101" pitchFamily="2" charset="-122"/>
                    <a:ea typeface="等线" panose="02010600030101010101" pitchFamily="2" charset="-122"/>
                    <a:cs typeface="Times New Roman" panose="02020603050405020304" pitchFamily="18" charset="0"/>
                  </a:endParaRPr>
                </a:p>
              </p:txBody>
            </p:sp>
            <p:cxnSp>
              <p:nvCxnSpPr>
                <p:cNvPr id="172" name="AutoShape 111"/>
                <p:cNvCxnSpPr>
                  <a:cxnSpLocks noChangeShapeType="1"/>
                </p:cNvCxnSpPr>
                <p:nvPr/>
              </p:nvCxnSpPr>
              <p:spPr bwMode="auto">
                <a:xfrm>
                  <a:off x="5314" y="10041"/>
                  <a:ext cx="5" cy="29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3" name="AutoShape 112"/>
                <p:cNvCxnSpPr>
                  <a:cxnSpLocks noChangeShapeType="1"/>
                </p:cNvCxnSpPr>
                <p:nvPr/>
              </p:nvCxnSpPr>
              <p:spPr bwMode="auto">
                <a:xfrm>
                  <a:off x="5692" y="10041"/>
                  <a:ext cx="0" cy="29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 name="AutoShape 113"/>
                <p:cNvCxnSpPr>
                  <a:cxnSpLocks noChangeShapeType="1"/>
                </p:cNvCxnSpPr>
                <p:nvPr/>
              </p:nvCxnSpPr>
              <p:spPr bwMode="auto">
                <a:xfrm>
                  <a:off x="5313" y="10152"/>
                  <a:ext cx="368" cy="1"/>
                </a:xfrm>
                <a:prstGeom prst="straightConnector1">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5" name="AutoShape 114"/>
                <p:cNvCxnSpPr>
                  <a:cxnSpLocks noChangeShapeType="1"/>
                </p:cNvCxnSpPr>
                <p:nvPr/>
              </p:nvCxnSpPr>
              <p:spPr bwMode="auto">
                <a:xfrm>
                  <a:off x="4843" y="10921"/>
                  <a:ext cx="0" cy="32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6" name="AutoShape 115"/>
                <p:cNvCxnSpPr>
                  <a:cxnSpLocks noChangeShapeType="1"/>
                </p:cNvCxnSpPr>
                <p:nvPr/>
              </p:nvCxnSpPr>
              <p:spPr bwMode="auto">
                <a:xfrm>
                  <a:off x="5002" y="10911"/>
                  <a:ext cx="1" cy="33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7" name="AutoShape 116"/>
                <p:cNvCxnSpPr>
                  <a:cxnSpLocks noChangeShapeType="1"/>
                </p:cNvCxnSpPr>
                <p:nvPr/>
              </p:nvCxnSpPr>
              <p:spPr bwMode="auto">
                <a:xfrm>
                  <a:off x="4824" y="11135"/>
                  <a:ext cx="181" cy="0"/>
                </a:xfrm>
                <a:prstGeom prst="straightConnector1">
                  <a:avLst/>
                </a:prstGeom>
                <a:noFill/>
                <a:ln w="3175">
                  <a:solidFill>
                    <a:srgbClr val="000000"/>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8" name="Text Box 117"/>
                <p:cNvSpPr txBox="1">
                  <a:spLocks noChangeArrowheads="1"/>
                </p:cNvSpPr>
                <p:nvPr/>
              </p:nvSpPr>
              <p:spPr bwMode="auto">
                <a:xfrm>
                  <a:off x="4648" y="11237"/>
                  <a:ext cx="843" cy="47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pPr algn="just"/>
                  <a:r>
                    <a:rPr lang="en-US" sz="750" kern="100">
                      <a:latin typeface="等线" panose="02010600030101010101" pitchFamily="2" charset="-122"/>
                      <a:ea typeface="等线" panose="02010600030101010101" pitchFamily="2" charset="-122"/>
                      <a:cs typeface="Times New Roman" panose="02020603050405020304" pitchFamily="18" charset="0"/>
                    </a:rPr>
                    <a:t>2MHz</a:t>
                  </a:r>
                  <a:endParaRPr lang="zh-CN" altLang="en-US" sz="788" kern="100">
                    <a:latin typeface="等线" panose="02010600030101010101" pitchFamily="2" charset="-122"/>
                    <a:ea typeface="等线" panose="02010600030101010101" pitchFamily="2" charset="-122"/>
                    <a:cs typeface="Times New Roman" panose="02020603050405020304" pitchFamily="18" charset="0"/>
                  </a:endParaRPr>
                </a:p>
              </p:txBody>
            </p:sp>
          </p:grpSp>
        </p:grpSp>
        <p:sp>
          <p:nvSpPr>
            <p:cNvPr id="150" name="Text Box 118"/>
            <p:cNvSpPr txBox="1">
              <a:spLocks noChangeArrowheads="1"/>
            </p:cNvSpPr>
            <p:nvPr/>
          </p:nvSpPr>
          <p:spPr bwMode="auto">
            <a:xfrm>
              <a:off x="5147" y="10128"/>
              <a:ext cx="943" cy="44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8580" tIns="34290" rIns="68580" bIns="34290" anchor="t" anchorCtr="0" upright="1">
              <a:noAutofit/>
            </a:bodyPr>
            <a:lstStyle/>
            <a:p>
              <a:pPr algn="just"/>
              <a:r>
                <a:rPr lang="en-US" sz="750" kern="100">
                  <a:latin typeface="等线" panose="02010600030101010101" pitchFamily="2" charset="-122"/>
                  <a:ea typeface="等线" panose="02010600030101010101" pitchFamily="2" charset="-122"/>
                  <a:cs typeface="Times New Roman" panose="02020603050405020304" pitchFamily="18" charset="0"/>
                </a:rPr>
                <a:t>5MHz</a:t>
              </a:r>
              <a:endParaRPr lang="zh-CN" altLang="en-US" sz="788" kern="100">
                <a:latin typeface="等线" panose="02010600030101010101" pitchFamily="2" charset="-122"/>
                <a:ea typeface="等线" panose="02010600030101010101" pitchFamily="2" charset="-122"/>
                <a:cs typeface="Times New Roman" panose="02020603050405020304" pitchFamily="18" charset="0"/>
              </a:endParaRPr>
            </a:p>
          </p:txBody>
        </p:sp>
      </p:grpSp>
      <p:pic>
        <p:nvPicPr>
          <p:cNvPr id="196" name="图片 195"/>
          <p:cNvPicPr/>
          <p:nvPr/>
        </p:nvPicPr>
        <p:blipFill rotWithShape="1">
          <a:blip r:embed="rId4" cstate="print">
            <a:extLst>
              <a:ext uri="{28A0092B-C50C-407E-A947-70E740481C1C}">
                <a14:useLocalDpi xmlns:a14="http://schemas.microsoft.com/office/drawing/2010/main" val="0"/>
              </a:ext>
            </a:extLst>
          </a:blip>
          <a:srcRect l="14685" t="10743" r="11272" b="15000"/>
          <a:stretch/>
        </p:blipFill>
        <p:spPr bwMode="auto">
          <a:xfrm>
            <a:off x="1536229" y="2701319"/>
            <a:ext cx="2296478" cy="1237774"/>
          </a:xfrm>
          <a:prstGeom prst="rect">
            <a:avLst/>
          </a:prstGeom>
          <a:noFill/>
          <a:ln>
            <a:noFill/>
          </a:ln>
          <a:extLst>
            <a:ext uri="{53640926-AAD7-44D8-BBD7-CCE9431645EC}">
              <a14:shadowObscured xmlns:a14="http://schemas.microsoft.com/office/drawing/2010/main"/>
            </a:ext>
          </a:extLst>
        </p:spPr>
      </p:pic>
      <p:sp>
        <p:nvSpPr>
          <p:cNvPr id="4" name="文本框 3"/>
          <p:cNvSpPr txBox="1"/>
          <p:nvPr/>
        </p:nvSpPr>
        <p:spPr>
          <a:xfrm>
            <a:off x="6814742" y="1334201"/>
            <a:ext cx="1138669" cy="415498"/>
          </a:xfrm>
          <a:prstGeom prst="rect">
            <a:avLst/>
          </a:prstGeom>
          <a:noFill/>
        </p:spPr>
        <p:txBody>
          <a:bodyPr wrap="square" rtlCol="0">
            <a:spAutoFit/>
          </a:bodyPr>
          <a:lstStyle/>
          <a:p>
            <a:pPr algn="ctr"/>
            <a:r>
              <a:rPr lang="en-US" altLang="zh-CN" sz="2100" b="1" dirty="0"/>
              <a:t>WiFi</a:t>
            </a:r>
            <a:endParaRPr lang="zh-CN" altLang="en-US" sz="2100" b="1" dirty="0"/>
          </a:p>
        </p:txBody>
      </p:sp>
      <p:sp>
        <p:nvSpPr>
          <p:cNvPr id="198" name="文本框 3"/>
          <p:cNvSpPr txBox="1"/>
          <p:nvPr/>
        </p:nvSpPr>
        <p:spPr>
          <a:xfrm>
            <a:off x="6826759" y="4392497"/>
            <a:ext cx="1138669" cy="4154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100" b="1" dirty="0"/>
              <a:t>ZigBee</a:t>
            </a:r>
            <a:endParaRPr lang="zh-CN" altLang="en-US" sz="2400" b="1" dirty="0"/>
          </a:p>
        </p:txBody>
      </p:sp>
      <p:cxnSp>
        <p:nvCxnSpPr>
          <p:cNvPr id="210" name="直接箭头连接符 209"/>
          <p:cNvCxnSpPr/>
          <p:nvPr/>
        </p:nvCxnSpPr>
        <p:spPr>
          <a:xfrm flipH="1">
            <a:off x="7235816" y="1668827"/>
            <a:ext cx="5234" cy="26469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直接箭头连接符 211"/>
          <p:cNvCxnSpPr/>
          <p:nvPr/>
        </p:nvCxnSpPr>
        <p:spPr>
          <a:xfrm flipH="1" flipV="1">
            <a:off x="7499803" y="1671372"/>
            <a:ext cx="14213" cy="26444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7" name="文本框 216"/>
          <p:cNvSpPr txBox="1"/>
          <p:nvPr/>
        </p:nvSpPr>
        <p:spPr>
          <a:xfrm>
            <a:off x="6259890" y="3043206"/>
            <a:ext cx="765389" cy="461665"/>
          </a:xfrm>
          <a:prstGeom prst="rect">
            <a:avLst/>
          </a:prstGeom>
          <a:noFill/>
        </p:spPr>
        <p:txBody>
          <a:bodyPr wrap="square" rtlCol="0">
            <a:spAutoFit/>
          </a:bodyPr>
          <a:lstStyle/>
          <a:p>
            <a:pPr algn="ctr"/>
            <a:r>
              <a:rPr lang="en-US" altLang="zh-CN" sz="2400" b="1" dirty="0">
                <a:solidFill>
                  <a:srgbClr val="00B0F0"/>
                </a:solidFill>
              </a:rPr>
              <a:t>RSSI</a:t>
            </a:r>
            <a:endParaRPr lang="zh-CN" altLang="en-US" sz="1350" b="1" dirty="0">
              <a:solidFill>
                <a:srgbClr val="00B0F0"/>
              </a:solidFill>
            </a:endParaRPr>
          </a:p>
        </p:txBody>
      </p:sp>
      <p:sp>
        <p:nvSpPr>
          <p:cNvPr id="218" name="文本框 3"/>
          <p:cNvSpPr txBox="1"/>
          <p:nvPr/>
        </p:nvSpPr>
        <p:spPr>
          <a:xfrm>
            <a:off x="7620489" y="3043207"/>
            <a:ext cx="6898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solidFill>
                  <a:srgbClr val="FF0000"/>
                </a:solidFill>
              </a:rPr>
              <a:t>CSI</a:t>
            </a:r>
            <a:endParaRPr lang="zh-CN" altLang="en-US" sz="2400" b="1" dirty="0">
              <a:solidFill>
                <a:srgbClr val="FF0000"/>
              </a:solidFill>
            </a:endParaRPr>
          </a:p>
        </p:txBody>
      </p:sp>
      <p:grpSp>
        <p:nvGrpSpPr>
          <p:cNvPr id="60" name="组合 26"/>
          <p:cNvGrpSpPr/>
          <p:nvPr/>
        </p:nvGrpSpPr>
        <p:grpSpPr>
          <a:xfrm>
            <a:off x="0" y="0"/>
            <a:ext cx="9144000" cy="482694"/>
            <a:chOff x="0" y="6239809"/>
            <a:chExt cx="12192000" cy="643592"/>
          </a:xfrm>
        </p:grpSpPr>
        <p:sp>
          <p:nvSpPr>
            <p:cNvPr id="61"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62" name="Text Box 6"/>
            <p:cNvSpPr txBox="1">
              <a:spLocks noChangeArrowheads="1"/>
            </p:cNvSpPr>
            <p:nvPr/>
          </p:nvSpPr>
          <p:spPr bwMode="auto">
            <a:xfrm>
              <a:off x="347211" y="6308038"/>
              <a:ext cx="5999224"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smtClean="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Reverse Link: From ZigBee to </a:t>
              </a:r>
              <a:r>
                <a:rPr lang="en-US" altLang="zh-CN" sz="2100" b="1" dirty="0" err="1" smtClean="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WiFi</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3"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68" name="组合 67"/>
          <p:cNvGrpSpPr/>
          <p:nvPr/>
        </p:nvGrpSpPr>
        <p:grpSpPr>
          <a:xfrm>
            <a:off x="670408" y="5795010"/>
            <a:ext cx="7540925" cy="205740"/>
            <a:chOff x="624768" y="6278159"/>
            <a:chExt cx="10054567" cy="274320"/>
          </a:xfrm>
        </p:grpSpPr>
        <p:sp>
          <p:nvSpPr>
            <p:cNvPr id="69" name="矩形 68"/>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70" name="矩形 69"/>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71" name="矩形 70"/>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Tree>
    <p:extLst>
      <p:ext uri="{BB962C8B-B14F-4D97-AF65-F5344CB8AC3E}">
        <p14:creationId xmlns:p14="http://schemas.microsoft.com/office/powerpoint/2010/main" val="13712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13758" y="0"/>
            <a:ext cx="10257758" cy="482694"/>
            <a:chOff x="-1485010" y="6239809"/>
            <a:chExt cx="13677010" cy="643592"/>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1485010" y="6293589"/>
              <a:ext cx="5280528"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Overhead of WiZig</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aphicFrame>
        <p:nvGraphicFramePr>
          <p:cNvPr id="8" name="表格 7"/>
          <p:cNvGraphicFramePr>
            <a:graphicFrameLocks noGrp="1"/>
          </p:cNvGraphicFramePr>
          <p:nvPr>
            <p:extLst>
              <p:ext uri="{D42A27DB-BD31-4B8C-83A1-F6EECF244321}">
                <p14:modId xmlns:p14="http://schemas.microsoft.com/office/powerpoint/2010/main" val="2658026843"/>
              </p:ext>
            </p:extLst>
          </p:nvPr>
        </p:nvGraphicFramePr>
        <p:xfrm>
          <a:off x="1360179" y="970359"/>
          <a:ext cx="6096000" cy="249936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205444359"/>
                    </a:ext>
                  </a:extLst>
                </a:gridCol>
                <a:gridCol w="3048000">
                  <a:extLst>
                    <a:ext uri="{9D8B030D-6E8A-4147-A177-3AD203B41FA5}">
                      <a16:colId xmlns="" xmlns:a16="http://schemas.microsoft.com/office/drawing/2014/main" val="1191190359"/>
                    </a:ext>
                  </a:extLst>
                </a:gridCol>
              </a:tblGrid>
              <a:tr h="278130">
                <a:tc>
                  <a:txBody>
                    <a:bodyPr/>
                    <a:lstStyle/>
                    <a:p>
                      <a:pPr algn="ctr"/>
                      <a:r>
                        <a:rPr lang="en-US" altLang="zh-CN" sz="1600" dirty="0" smtClean="0"/>
                        <a:t>Applications</a:t>
                      </a:r>
                      <a:endParaRPr lang="zh-CN" altLang="en-US" sz="1600" dirty="0"/>
                    </a:p>
                  </a:txBody>
                  <a:tcPr marL="68580" marR="68580" marT="34290" marB="34290"/>
                </a:tc>
                <a:tc>
                  <a:txBody>
                    <a:bodyPr/>
                    <a:lstStyle/>
                    <a:p>
                      <a:pPr algn="ctr"/>
                      <a:r>
                        <a:rPr lang="en-US" altLang="zh-CN" sz="1600" dirty="0" smtClean="0"/>
                        <a:t>Duty</a:t>
                      </a:r>
                      <a:r>
                        <a:rPr lang="en-US" altLang="zh-CN" sz="1600" baseline="0" dirty="0" smtClean="0"/>
                        <a:t> cycle (%)</a:t>
                      </a:r>
                      <a:endParaRPr lang="zh-CN" altLang="en-US" sz="1600" dirty="0"/>
                    </a:p>
                  </a:txBody>
                  <a:tcPr marL="68580" marR="68580" marT="34290" marB="34290"/>
                </a:tc>
                <a:extLst>
                  <a:ext uri="{0D108BD9-81ED-4DB2-BD59-A6C34878D82A}">
                    <a16:rowId xmlns="" xmlns:a16="http://schemas.microsoft.com/office/drawing/2014/main" val="4294541025"/>
                  </a:ext>
                </a:extLst>
              </a:tr>
              <a:tr h="278130">
                <a:tc>
                  <a:txBody>
                    <a:bodyPr/>
                    <a:lstStyle/>
                    <a:p>
                      <a:pPr algn="ctr"/>
                      <a:r>
                        <a:rPr lang="en-US" altLang="zh-CN" sz="1600" dirty="0" smtClean="0"/>
                        <a:t>Surfing new sites</a:t>
                      </a:r>
                      <a:endParaRPr lang="zh-CN" altLang="en-US" sz="1600" dirty="0"/>
                    </a:p>
                  </a:txBody>
                  <a:tcPr marL="68580" marR="68580" marT="34290" marB="34290"/>
                </a:tc>
                <a:tc>
                  <a:txBody>
                    <a:bodyPr/>
                    <a:lstStyle/>
                    <a:p>
                      <a:pPr algn="ctr"/>
                      <a:r>
                        <a:rPr lang="en-US" altLang="zh-CN" sz="1600" dirty="0" smtClean="0"/>
                        <a:t>89.37</a:t>
                      </a:r>
                      <a:endParaRPr lang="zh-CN" altLang="en-US" sz="1600" dirty="0"/>
                    </a:p>
                  </a:txBody>
                  <a:tcPr marL="68580" marR="68580" marT="34290" marB="34290"/>
                </a:tc>
                <a:extLst>
                  <a:ext uri="{0D108BD9-81ED-4DB2-BD59-A6C34878D82A}">
                    <a16:rowId xmlns="" xmlns:a16="http://schemas.microsoft.com/office/drawing/2014/main" val="1791647095"/>
                  </a:ext>
                </a:extLst>
              </a:tr>
              <a:tr h="278130">
                <a:tc>
                  <a:txBody>
                    <a:bodyPr/>
                    <a:lstStyle/>
                    <a:p>
                      <a:pPr algn="ctr"/>
                      <a:r>
                        <a:rPr lang="en-US" altLang="zh-CN" sz="1600" dirty="0" smtClean="0"/>
                        <a:t>Audio</a:t>
                      </a:r>
                      <a:endParaRPr lang="zh-CN" altLang="en-US" sz="1600" dirty="0"/>
                    </a:p>
                  </a:txBody>
                  <a:tcPr marL="68580" marR="68580" marT="34290" marB="34290"/>
                </a:tc>
                <a:tc>
                  <a:txBody>
                    <a:bodyPr/>
                    <a:lstStyle/>
                    <a:p>
                      <a:pPr algn="ctr"/>
                      <a:r>
                        <a:rPr lang="en-US" altLang="zh-CN" sz="1600" dirty="0" smtClean="0"/>
                        <a:t>92.84</a:t>
                      </a:r>
                      <a:endParaRPr lang="zh-CN" altLang="en-US" sz="1600" dirty="0"/>
                    </a:p>
                  </a:txBody>
                  <a:tcPr marL="68580" marR="68580" marT="34290" marB="34290"/>
                </a:tc>
                <a:extLst>
                  <a:ext uri="{0D108BD9-81ED-4DB2-BD59-A6C34878D82A}">
                    <a16:rowId xmlns="" xmlns:a16="http://schemas.microsoft.com/office/drawing/2014/main" val="3636533466"/>
                  </a:ext>
                </a:extLst>
              </a:tr>
              <a:tr h="278130">
                <a:tc>
                  <a:txBody>
                    <a:bodyPr/>
                    <a:lstStyle/>
                    <a:p>
                      <a:pPr algn="ctr"/>
                      <a:r>
                        <a:rPr lang="en-US" altLang="zh-CN" sz="1600" dirty="0" smtClean="0"/>
                        <a:t>YouTube Video 360p</a:t>
                      </a:r>
                      <a:endParaRPr lang="zh-CN" altLang="en-US" sz="1600" dirty="0"/>
                    </a:p>
                  </a:txBody>
                  <a:tcPr marL="68580" marR="68580" marT="34290" marB="34290"/>
                </a:tc>
                <a:tc>
                  <a:txBody>
                    <a:bodyPr/>
                    <a:lstStyle/>
                    <a:p>
                      <a:pPr algn="ctr"/>
                      <a:r>
                        <a:rPr lang="en-US" altLang="zh-CN" sz="1600" dirty="0" smtClean="0"/>
                        <a:t>93.29</a:t>
                      </a:r>
                      <a:endParaRPr lang="zh-CN" altLang="en-US" sz="1600" dirty="0"/>
                    </a:p>
                  </a:txBody>
                  <a:tcPr marL="68580" marR="68580" marT="34290" marB="34290"/>
                </a:tc>
                <a:extLst>
                  <a:ext uri="{0D108BD9-81ED-4DB2-BD59-A6C34878D82A}">
                    <a16:rowId xmlns="" xmlns:a16="http://schemas.microsoft.com/office/drawing/2014/main" val="622950232"/>
                  </a:ext>
                </a:extLst>
              </a:tr>
              <a:tr h="222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YouTube Video 1080p</a:t>
                      </a:r>
                      <a:endParaRPr lang="zh-CN" altLang="en-US" sz="1600" dirty="0" smtClean="0"/>
                    </a:p>
                  </a:txBody>
                  <a:tcPr marL="68580" marR="68580" marT="34290" marB="34290"/>
                </a:tc>
                <a:tc>
                  <a:txBody>
                    <a:bodyPr/>
                    <a:lstStyle/>
                    <a:p>
                      <a:pPr algn="ctr"/>
                      <a:r>
                        <a:rPr lang="en-US" altLang="zh-CN" sz="1600" dirty="0" smtClean="0"/>
                        <a:t>93.45</a:t>
                      </a:r>
                      <a:endParaRPr lang="zh-CN" altLang="en-US" sz="1600" dirty="0"/>
                    </a:p>
                  </a:txBody>
                  <a:tcPr marL="68580" marR="68580" marT="34290" marB="34290"/>
                </a:tc>
                <a:extLst>
                  <a:ext uri="{0D108BD9-81ED-4DB2-BD59-A6C34878D82A}">
                    <a16:rowId xmlns="" xmlns:a16="http://schemas.microsoft.com/office/drawing/2014/main" val="2155315480"/>
                  </a:ext>
                </a:extLst>
              </a:tr>
              <a:tr h="222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File Transfer</a:t>
                      </a:r>
                      <a:endParaRPr lang="zh-CN" altLang="en-US" sz="1600" dirty="0" smtClean="0"/>
                    </a:p>
                  </a:txBody>
                  <a:tcPr marL="68580" marR="68580" marT="34290" marB="34290"/>
                </a:tc>
                <a:tc>
                  <a:txBody>
                    <a:bodyPr/>
                    <a:lstStyle/>
                    <a:p>
                      <a:pPr algn="ctr"/>
                      <a:r>
                        <a:rPr lang="en-US" altLang="zh-CN" sz="1600" dirty="0" smtClean="0"/>
                        <a:t>66.40</a:t>
                      </a:r>
                      <a:endParaRPr lang="zh-CN" altLang="en-US" sz="1600" dirty="0"/>
                    </a:p>
                  </a:txBody>
                  <a:tcPr marL="68580" marR="68580" marT="34290" marB="34290"/>
                </a:tc>
                <a:extLst>
                  <a:ext uri="{0D108BD9-81ED-4DB2-BD59-A6C34878D82A}">
                    <a16:rowId xmlns="" xmlns:a16="http://schemas.microsoft.com/office/drawing/2014/main" val="4172510574"/>
                  </a:ext>
                </a:extLst>
              </a:tr>
              <a:tr h="222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Skype voice</a:t>
                      </a:r>
                      <a:endParaRPr lang="zh-CN" altLang="en-US" sz="1600" dirty="0" smtClean="0"/>
                    </a:p>
                  </a:txBody>
                  <a:tcPr marL="68580" marR="68580" marT="34290" marB="34290"/>
                </a:tc>
                <a:tc>
                  <a:txBody>
                    <a:bodyPr/>
                    <a:lstStyle/>
                    <a:p>
                      <a:pPr algn="ctr"/>
                      <a:r>
                        <a:rPr lang="en-US" altLang="zh-CN" sz="1600" dirty="0" smtClean="0"/>
                        <a:t>11.05</a:t>
                      </a:r>
                      <a:endParaRPr lang="zh-CN" altLang="en-US" sz="1600" dirty="0"/>
                    </a:p>
                  </a:txBody>
                  <a:tcPr marL="68580" marR="68580" marT="34290" marB="34290"/>
                </a:tc>
                <a:extLst>
                  <a:ext uri="{0D108BD9-81ED-4DB2-BD59-A6C34878D82A}">
                    <a16:rowId xmlns="" xmlns:a16="http://schemas.microsoft.com/office/drawing/2014/main" val="569482258"/>
                  </a:ext>
                </a:extLst>
              </a:tr>
              <a:tr h="222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Skype video</a:t>
                      </a:r>
                      <a:endParaRPr lang="zh-CN" altLang="en-US" sz="1600" dirty="0" smtClean="0"/>
                    </a:p>
                  </a:txBody>
                  <a:tcPr marL="68580" marR="68580" marT="34290" marB="34290"/>
                </a:tc>
                <a:tc>
                  <a:txBody>
                    <a:bodyPr/>
                    <a:lstStyle/>
                    <a:p>
                      <a:pPr algn="ctr"/>
                      <a:r>
                        <a:rPr lang="en-US" altLang="zh-CN" sz="1600" dirty="0" smtClean="0"/>
                        <a:t>15.65</a:t>
                      </a:r>
                      <a:endParaRPr lang="zh-CN" altLang="en-US" sz="1600" dirty="0"/>
                    </a:p>
                  </a:txBody>
                  <a:tcPr marL="68580" marR="68580" marT="34290" marB="34290"/>
                </a:tc>
                <a:extLst>
                  <a:ext uri="{0D108BD9-81ED-4DB2-BD59-A6C34878D82A}">
                    <a16:rowId xmlns="" xmlns:a16="http://schemas.microsoft.com/office/drawing/2014/main" val="1319738617"/>
                  </a:ext>
                </a:extLst>
              </a:tr>
            </a:tbl>
          </a:graphicData>
        </a:graphic>
      </p:graphicFrame>
      <p:sp>
        <p:nvSpPr>
          <p:cNvPr id="25" name="矩形 24"/>
          <p:cNvSpPr/>
          <p:nvPr/>
        </p:nvSpPr>
        <p:spPr>
          <a:xfrm>
            <a:off x="670408" y="3957384"/>
            <a:ext cx="7540925" cy="58530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 </a:t>
            </a:r>
            <a:r>
              <a:rPr lang="en-US" altLang="zh-CN" sz="2000" b="1" dirty="0"/>
              <a:t>The extra packets overhead of WiZig </a:t>
            </a:r>
          </a:p>
          <a:p>
            <a:pPr algn="ctr"/>
            <a:r>
              <a:rPr lang="en-US" altLang="zh-CN" sz="2000" b="1" dirty="0"/>
              <a:t>is affordable to achieve the high-rate CTC communication</a:t>
            </a:r>
            <a:r>
              <a:rPr lang="en-US" altLang="zh-CN" sz="2400" b="1" dirty="0"/>
              <a:t>.</a:t>
            </a:r>
            <a:endParaRPr lang="zh-CN" altLang="en-US" sz="2400" b="1" dirty="0"/>
          </a:p>
        </p:txBody>
      </p:sp>
      <p:sp>
        <p:nvSpPr>
          <p:cNvPr id="9" name="矩形 8"/>
          <p:cNvSpPr/>
          <p:nvPr/>
        </p:nvSpPr>
        <p:spPr>
          <a:xfrm>
            <a:off x="568419" y="5346562"/>
            <a:ext cx="7940237" cy="334835"/>
          </a:xfrm>
          <a:prstGeom prst="rect">
            <a:avLst/>
          </a:prstGeom>
        </p:spPr>
        <p:txBody>
          <a:bodyPr wrap="square">
            <a:spAutoFit/>
          </a:bodyPr>
          <a:lstStyle/>
          <a:p>
            <a:r>
              <a:rPr lang="en-US" altLang="zh-CN" sz="788" dirty="0">
                <a:latin typeface="Arial" panose="020B0604020202020204" pitchFamily="34" charset="0"/>
                <a:cs typeface="Arial" panose="020B0604020202020204" pitchFamily="34" charset="0"/>
              </a:rPr>
              <a:t>W. Joseph, D. </a:t>
            </a:r>
            <a:r>
              <a:rPr lang="en-US" altLang="zh-CN" sz="788" dirty="0" err="1">
                <a:latin typeface="Arial" panose="020B0604020202020204" pitchFamily="34" charset="0"/>
                <a:cs typeface="Arial" panose="020B0604020202020204" pitchFamily="34" charset="0"/>
              </a:rPr>
              <a:t>Pareit</a:t>
            </a:r>
            <a:r>
              <a:rPr lang="en-US" altLang="zh-CN" sz="788" dirty="0">
                <a:latin typeface="Arial" panose="020B0604020202020204" pitchFamily="34" charset="0"/>
                <a:cs typeface="Arial" panose="020B0604020202020204" pitchFamily="34" charset="0"/>
              </a:rPr>
              <a:t>, D. </a:t>
            </a:r>
            <a:r>
              <a:rPr lang="en-US" altLang="zh-CN" sz="788" dirty="0" err="1">
                <a:latin typeface="Arial" panose="020B0604020202020204" pitchFamily="34" charset="0"/>
                <a:cs typeface="Arial" panose="020B0604020202020204" pitchFamily="34" charset="0"/>
              </a:rPr>
              <a:t>Naudts</a:t>
            </a:r>
            <a:r>
              <a:rPr lang="en-US" altLang="zh-CN" sz="788" dirty="0">
                <a:latin typeface="Arial" panose="020B0604020202020204" pitchFamily="34" charset="0"/>
                <a:cs typeface="Arial" panose="020B0604020202020204" pitchFamily="34" charset="0"/>
              </a:rPr>
              <a:t>, G. </a:t>
            </a:r>
            <a:r>
              <a:rPr lang="en-US" altLang="zh-CN" sz="788" dirty="0" err="1">
                <a:latin typeface="Arial" panose="020B0604020202020204" pitchFamily="34" charset="0"/>
                <a:cs typeface="Arial" panose="020B0604020202020204" pitchFamily="34" charset="0"/>
              </a:rPr>
              <a:t>Vermeeren</a:t>
            </a:r>
            <a:r>
              <a:rPr lang="en-US" altLang="zh-CN" sz="788" dirty="0">
                <a:latin typeface="Arial" panose="020B0604020202020204" pitchFamily="34" charset="0"/>
                <a:cs typeface="Arial" panose="020B0604020202020204" pitchFamily="34" charset="0"/>
              </a:rPr>
              <a:t>, I. </a:t>
            </a:r>
            <a:r>
              <a:rPr lang="en-US" altLang="zh-CN" sz="788" dirty="0" err="1">
                <a:latin typeface="Arial" panose="020B0604020202020204" pitchFamily="34" charset="0"/>
                <a:cs typeface="Arial" panose="020B0604020202020204" pitchFamily="34" charset="0"/>
              </a:rPr>
              <a:t>Moerman</a:t>
            </a:r>
            <a:r>
              <a:rPr lang="en-US" altLang="zh-CN" sz="788" dirty="0">
                <a:latin typeface="Arial" panose="020B0604020202020204" pitchFamily="34" charset="0"/>
                <a:cs typeface="Arial" panose="020B0604020202020204" pitchFamily="34" charset="0"/>
              </a:rPr>
              <a:t>, and L. Martens, “Duty cycles of wireless applications and activities for </a:t>
            </a:r>
            <a:r>
              <a:rPr lang="en-US" altLang="zh-CN" sz="788" dirty="0" err="1">
                <a:latin typeface="Arial" panose="020B0604020202020204" pitchFamily="34" charset="0"/>
                <a:cs typeface="Arial" panose="020B0604020202020204" pitchFamily="34" charset="0"/>
              </a:rPr>
              <a:t>wifi</a:t>
            </a:r>
            <a:r>
              <a:rPr lang="en-US" altLang="zh-CN" sz="788" dirty="0">
                <a:latin typeface="Arial" panose="020B0604020202020204" pitchFamily="34" charset="0"/>
                <a:cs typeface="Arial" panose="020B0604020202020204" pitchFamily="34" charset="0"/>
              </a:rPr>
              <a:t> exposure assessment,” in </a:t>
            </a:r>
            <a:r>
              <a:rPr lang="en-US" altLang="zh-CN" sz="788" i="1" dirty="0">
                <a:latin typeface="Arial" panose="020B0604020202020204" pitchFamily="34" charset="0"/>
                <a:cs typeface="Arial" panose="020B0604020202020204" pitchFamily="34" charset="0"/>
              </a:rPr>
              <a:t>Joint Meeting of the </a:t>
            </a:r>
            <a:r>
              <a:rPr lang="en-US" altLang="zh-CN" sz="788" i="1" dirty="0" err="1">
                <a:latin typeface="Arial" panose="020B0604020202020204" pitchFamily="34" charset="0"/>
                <a:cs typeface="Arial" panose="020B0604020202020204" pitchFamily="34" charset="0"/>
              </a:rPr>
              <a:t>Bioelectromagnetics</a:t>
            </a:r>
            <a:r>
              <a:rPr lang="en-US" altLang="zh-CN" sz="788" i="1" dirty="0">
                <a:latin typeface="Arial" panose="020B0604020202020204" pitchFamily="34" charset="0"/>
                <a:cs typeface="Arial" panose="020B0604020202020204" pitchFamily="34" charset="0"/>
              </a:rPr>
              <a:t> Society and the European </a:t>
            </a:r>
            <a:r>
              <a:rPr lang="en-US" altLang="zh-CN" sz="788" i="1" dirty="0" err="1">
                <a:latin typeface="Arial" panose="020B0604020202020204" pitchFamily="34" charset="0"/>
                <a:cs typeface="Arial" panose="020B0604020202020204" pitchFamily="34" charset="0"/>
              </a:rPr>
              <a:t>BioElectromagnetics</a:t>
            </a:r>
            <a:r>
              <a:rPr lang="en-US" altLang="zh-CN" sz="788" i="1" dirty="0">
                <a:latin typeface="Arial" panose="020B0604020202020204" pitchFamily="34" charset="0"/>
                <a:cs typeface="Arial" panose="020B0604020202020204" pitchFamily="34" charset="0"/>
              </a:rPr>
              <a:t> Association</a:t>
            </a:r>
            <a:r>
              <a:rPr lang="en-US" altLang="zh-CN" sz="788" dirty="0">
                <a:latin typeface="Arial" panose="020B0604020202020204" pitchFamily="34" charset="0"/>
                <a:cs typeface="Arial" panose="020B0604020202020204" pitchFamily="34" charset="0"/>
              </a:rPr>
              <a:t>, pp. 63–65, 2013.</a:t>
            </a:r>
            <a:endParaRPr lang="zh-CN" altLang="en-US" sz="788" dirty="0">
              <a:latin typeface="Arial" panose="020B0604020202020204" pitchFamily="34" charset="0"/>
              <a:cs typeface="Arial" panose="020B0604020202020204" pitchFamily="34" charset="0"/>
            </a:endParaRPr>
          </a:p>
        </p:txBody>
      </p:sp>
      <p:grpSp>
        <p:nvGrpSpPr>
          <p:cNvPr id="13" name="组合 12"/>
          <p:cNvGrpSpPr/>
          <p:nvPr/>
        </p:nvGrpSpPr>
        <p:grpSpPr>
          <a:xfrm>
            <a:off x="670408" y="5795010"/>
            <a:ext cx="7540925" cy="205740"/>
            <a:chOff x="624768" y="6278159"/>
            <a:chExt cx="10054567" cy="274320"/>
          </a:xfrm>
        </p:grpSpPr>
        <p:sp>
          <p:nvSpPr>
            <p:cNvPr id="14" name="矩形 13"/>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5" name="矩形 14"/>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6" name="矩形 15"/>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spTree>
    <p:extLst>
      <p:ext uri="{BB962C8B-B14F-4D97-AF65-F5344CB8AC3E}">
        <p14:creationId xmlns:p14="http://schemas.microsoft.com/office/powerpoint/2010/main" val="34650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6898" y="0"/>
            <a:ext cx="9260898" cy="513056"/>
            <a:chOff x="-155864" y="6239809"/>
            <a:chExt cx="12347864" cy="684074"/>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155864" y="6369886"/>
              <a:ext cx="9433428" cy="553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How to use the WiZig for the applications in upper layers</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50" y="1917172"/>
            <a:ext cx="2195927" cy="1438116"/>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272" y="1985225"/>
            <a:ext cx="2226420" cy="1484280"/>
          </a:xfrm>
          <a:prstGeom prst="rect">
            <a:avLst/>
          </a:prstGeom>
        </p:spPr>
      </p:pic>
      <p:sp>
        <p:nvSpPr>
          <p:cNvPr id="11" name="文本框 10"/>
          <p:cNvSpPr txBox="1"/>
          <p:nvPr/>
        </p:nvSpPr>
        <p:spPr>
          <a:xfrm>
            <a:off x="3317577" y="1539776"/>
            <a:ext cx="5072063" cy="2613023"/>
          </a:xfrm>
          <a:prstGeom prst="rect">
            <a:avLst/>
          </a:prstGeom>
          <a:noFill/>
        </p:spPr>
        <p:txBody>
          <a:bodyPr wrap="square" rtlCol="0">
            <a:spAutoFit/>
          </a:bodyPr>
          <a:lstStyle/>
          <a:p>
            <a:pPr marL="342900" indent="-342900">
              <a:lnSpc>
                <a:spcPct val="130000"/>
              </a:lnSpc>
              <a:buClr>
                <a:srgbClr val="7030A0"/>
              </a:buClr>
              <a:buFont typeface="Wingdings" panose="05000000000000000000" pitchFamily="2" charset="2"/>
              <a:buChar char="l"/>
            </a:pPr>
            <a:r>
              <a:rPr lang="en-US" altLang="zh-CN" sz="2100" b="1" dirty="0"/>
              <a:t>CSMA   RTS/CTS</a:t>
            </a:r>
          </a:p>
          <a:p>
            <a:pPr marL="342900" indent="-342900">
              <a:lnSpc>
                <a:spcPct val="130000"/>
              </a:lnSpc>
              <a:buClr>
                <a:srgbClr val="7030A0"/>
              </a:buClr>
              <a:buFont typeface="Wingdings" panose="05000000000000000000" pitchFamily="2" charset="2"/>
              <a:buChar char="l"/>
            </a:pPr>
            <a:r>
              <a:rPr lang="en-US" altLang="zh-CN" sz="2100" b="1" dirty="0"/>
              <a:t>Pre-defined preamble </a:t>
            </a:r>
            <a:endParaRPr lang="en-US" altLang="zh-CN" sz="2100" b="1" dirty="0" smtClean="0"/>
          </a:p>
          <a:p>
            <a:pPr>
              <a:lnSpc>
                <a:spcPct val="130000"/>
              </a:lnSpc>
              <a:buClr>
                <a:srgbClr val="7030A0"/>
              </a:buClr>
            </a:pPr>
            <a:r>
              <a:rPr lang="en-US" altLang="zh-CN" sz="2100" b="1" dirty="0" smtClean="0"/>
              <a:t>      payload</a:t>
            </a:r>
            <a:endParaRPr lang="en-US" altLang="zh-CN" sz="2100" b="1" dirty="0"/>
          </a:p>
          <a:p>
            <a:pPr marL="342900" indent="-342900">
              <a:lnSpc>
                <a:spcPct val="130000"/>
              </a:lnSpc>
              <a:buClr>
                <a:srgbClr val="7030A0"/>
              </a:buClr>
              <a:buFont typeface="Wingdings" panose="05000000000000000000" pitchFamily="2" charset="2"/>
              <a:buChar char="l"/>
            </a:pPr>
            <a:r>
              <a:rPr lang="en-US" altLang="zh-CN" sz="2100" b="1" dirty="0" smtClean="0"/>
              <a:t>Detect RSSI</a:t>
            </a:r>
          </a:p>
          <a:p>
            <a:pPr marL="342900" indent="-342900">
              <a:lnSpc>
                <a:spcPct val="130000"/>
              </a:lnSpc>
              <a:buClr>
                <a:srgbClr val="7030A0"/>
              </a:buClr>
              <a:buFont typeface="Wingdings" panose="05000000000000000000" pitchFamily="2" charset="2"/>
              <a:buChar char="l"/>
            </a:pPr>
            <a:r>
              <a:rPr lang="en-US" altLang="zh-CN" sz="2100" b="1" dirty="0" smtClean="0"/>
              <a:t>Switch to CTC mode</a:t>
            </a:r>
            <a:endParaRPr lang="zh-CN" altLang="en-US" sz="2100" b="1" dirty="0" smtClean="0"/>
          </a:p>
          <a:p>
            <a:pPr marL="342900" indent="-342900">
              <a:lnSpc>
                <a:spcPct val="130000"/>
              </a:lnSpc>
              <a:buClr>
                <a:srgbClr val="7030A0"/>
              </a:buClr>
              <a:buFont typeface="Wingdings" panose="05000000000000000000" pitchFamily="2" charset="2"/>
              <a:buChar char="l"/>
            </a:pPr>
            <a:endParaRPr lang="en-US" altLang="zh-CN" sz="2100" b="1" dirty="0"/>
          </a:p>
        </p:txBody>
      </p:sp>
      <p:grpSp>
        <p:nvGrpSpPr>
          <p:cNvPr id="13" name="组合 12"/>
          <p:cNvGrpSpPr/>
          <p:nvPr/>
        </p:nvGrpSpPr>
        <p:grpSpPr>
          <a:xfrm>
            <a:off x="670408" y="5795010"/>
            <a:ext cx="7540925" cy="205740"/>
            <a:chOff x="624768" y="6278159"/>
            <a:chExt cx="10054567" cy="274320"/>
          </a:xfrm>
        </p:grpSpPr>
        <p:sp>
          <p:nvSpPr>
            <p:cNvPr id="14" name="矩形 13"/>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5" name="矩形 14"/>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6" name="矩形 15"/>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Evaluation</a:t>
              </a:r>
              <a:endParaRPr lang="zh-CN" altLang="en-US" sz="1350" dirty="0">
                <a:solidFill>
                  <a:schemeClr val="tx1"/>
                </a:solidFill>
              </a:endParaRPr>
            </a:p>
          </p:txBody>
        </p:sp>
      </p:grpSp>
    </p:spTree>
    <p:extLst>
      <p:ext uri="{BB962C8B-B14F-4D97-AF65-F5344CB8AC3E}">
        <p14:creationId xmlns:p14="http://schemas.microsoft.com/office/powerpoint/2010/main" val="1462133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33202" y="0"/>
            <a:ext cx="9377202" cy="602562"/>
            <a:chOff x="-310936" y="6239809"/>
            <a:chExt cx="12502936" cy="643592"/>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310936" y="6347467"/>
              <a:ext cx="4970607" cy="443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Build Indirect Connections</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6" name="组合 5"/>
          <p:cNvGrpSpPr/>
          <p:nvPr/>
        </p:nvGrpSpPr>
        <p:grpSpPr>
          <a:xfrm>
            <a:off x="1123109" y="1195989"/>
            <a:ext cx="2927231" cy="3515456"/>
            <a:chOff x="1101844" y="1749988"/>
            <a:chExt cx="2927231" cy="3515456"/>
          </a:xfrm>
        </p:grpSpPr>
        <p:pic>
          <p:nvPicPr>
            <p:cNvPr id="4" name="图片 3"/>
            <p:cNvPicPr>
              <a:picLocks noChangeAspect="1"/>
            </p:cNvPicPr>
            <p:nvPr/>
          </p:nvPicPr>
          <p:blipFill>
            <a:blip r:embed="rId3"/>
            <a:stretch>
              <a:fillRect/>
            </a:stretch>
          </p:blipFill>
          <p:spPr>
            <a:xfrm>
              <a:off x="1236075" y="2193631"/>
              <a:ext cx="2705835" cy="2171959"/>
            </a:xfrm>
            <a:prstGeom prst="rect">
              <a:avLst/>
            </a:prstGeom>
          </p:spPr>
        </p:pic>
        <p:sp>
          <p:nvSpPr>
            <p:cNvPr id="2" name="文本框 1"/>
            <p:cNvSpPr txBox="1"/>
            <p:nvPr/>
          </p:nvSpPr>
          <p:spPr>
            <a:xfrm>
              <a:off x="1101844" y="1749988"/>
              <a:ext cx="1099096" cy="461665"/>
            </a:xfrm>
            <a:prstGeom prst="rect">
              <a:avLst/>
            </a:prstGeom>
            <a:noFill/>
          </p:spPr>
          <p:txBody>
            <a:bodyPr wrap="square" rtlCol="0">
              <a:spAutoFit/>
            </a:bodyPr>
            <a:lstStyle/>
            <a:p>
              <a:r>
                <a:rPr lang="en-US" altLang="zh-CN" sz="2400" b="1" dirty="0"/>
                <a:t>Cloud</a:t>
              </a:r>
              <a:endParaRPr lang="zh-CN" altLang="en-US" sz="2100" b="1" dirty="0"/>
            </a:p>
          </p:txBody>
        </p:sp>
        <p:sp>
          <p:nvSpPr>
            <p:cNvPr id="3" name="文本框 2"/>
            <p:cNvSpPr txBox="1"/>
            <p:nvPr/>
          </p:nvSpPr>
          <p:spPr>
            <a:xfrm>
              <a:off x="1373373" y="4711446"/>
              <a:ext cx="2655702" cy="553998"/>
            </a:xfrm>
            <a:prstGeom prst="rect">
              <a:avLst/>
            </a:prstGeom>
            <a:noFill/>
          </p:spPr>
          <p:txBody>
            <a:bodyPr wrap="square" rtlCol="0">
              <a:spAutoFit/>
            </a:bodyPr>
            <a:lstStyle/>
            <a:p>
              <a:pPr marL="257175" indent="-257175">
                <a:buFont typeface="Wingdings" panose="05000000000000000000" pitchFamily="2" charset="2"/>
                <a:buChar char="u"/>
              </a:pPr>
              <a:r>
                <a:rPr lang="en-US" altLang="zh-CN" sz="1500" dirty="0"/>
                <a:t>Have access to the Internet</a:t>
              </a:r>
            </a:p>
            <a:p>
              <a:pPr marL="257175" indent="-257175">
                <a:buFont typeface="Wingdings" panose="05000000000000000000" pitchFamily="2" charset="2"/>
                <a:buChar char="u"/>
              </a:pPr>
              <a:r>
                <a:rPr lang="en-US" altLang="zh-CN" sz="1500" dirty="0"/>
                <a:t>Transmission delay</a:t>
              </a:r>
              <a:endParaRPr lang="zh-CN" altLang="en-US" sz="1500" dirty="0"/>
            </a:p>
          </p:txBody>
        </p:sp>
      </p:grpSp>
      <p:grpSp>
        <p:nvGrpSpPr>
          <p:cNvPr id="7" name="组合 6"/>
          <p:cNvGrpSpPr/>
          <p:nvPr/>
        </p:nvGrpSpPr>
        <p:grpSpPr>
          <a:xfrm>
            <a:off x="4857269" y="1191539"/>
            <a:ext cx="3245966" cy="3750738"/>
            <a:chOff x="4857269" y="1191539"/>
            <a:chExt cx="3245966" cy="3750738"/>
          </a:xfrm>
        </p:grpSpPr>
        <p:pic>
          <p:nvPicPr>
            <p:cNvPr id="5" name="图片 4"/>
            <p:cNvPicPr>
              <a:picLocks noChangeAspect="1"/>
            </p:cNvPicPr>
            <p:nvPr/>
          </p:nvPicPr>
          <p:blipFill>
            <a:blip r:embed="rId4"/>
            <a:stretch>
              <a:fillRect/>
            </a:stretch>
          </p:blipFill>
          <p:spPr>
            <a:xfrm>
              <a:off x="4857269" y="2023742"/>
              <a:ext cx="3245966" cy="1931375"/>
            </a:xfrm>
            <a:prstGeom prst="rect">
              <a:avLst/>
            </a:prstGeom>
          </p:spPr>
        </p:pic>
        <p:sp>
          <p:nvSpPr>
            <p:cNvPr id="15" name="文本框 14"/>
            <p:cNvSpPr txBox="1"/>
            <p:nvPr/>
          </p:nvSpPr>
          <p:spPr>
            <a:xfrm>
              <a:off x="4940395" y="4157447"/>
              <a:ext cx="3162840" cy="784830"/>
            </a:xfrm>
            <a:prstGeom prst="rect">
              <a:avLst/>
            </a:prstGeom>
            <a:noFill/>
          </p:spPr>
          <p:txBody>
            <a:bodyPr wrap="square" rtlCol="0">
              <a:spAutoFit/>
            </a:bodyPr>
            <a:lstStyle/>
            <a:p>
              <a:pPr marL="214313" indent="-214313">
                <a:buFont typeface="Wingdings" panose="05000000000000000000" pitchFamily="2" charset="2"/>
                <a:buChar char="u"/>
              </a:pPr>
              <a:r>
                <a:rPr lang="en-US" altLang="zh-CN" sz="1500" dirty="0"/>
                <a:t>Additional wireless traffic</a:t>
              </a:r>
            </a:p>
            <a:p>
              <a:pPr marL="214313" indent="-214313">
                <a:buFont typeface="Wingdings" panose="05000000000000000000" pitchFamily="2" charset="2"/>
                <a:buChar char="u"/>
              </a:pPr>
              <a:r>
                <a:rPr lang="en-US" altLang="zh-CN" sz="1500" dirty="0"/>
                <a:t>Transmission delay</a:t>
              </a:r>
            </a:p>
            <a:p>
              <a:pPr marL="214313" indent="-214313">
                <a:buFont typeface="Wingdings" panose="05000000000000000000" pitchFamily="2" charset="2"/>
                <a:buChar char="u"/>
              </a:pPr>
              <a:r>
                <a:rPr lang="en-US" altLang="zh-CN" sz="1500" dirty="0"/>
                <a:t>Deployment and maintenance cost</a:t>
              </a:r>
              <a:endParaRPr lang="zh-CN" altLang="en-US" sz="1500" dirty="0"/>
            </a:p>
          </p:txBody>
        </p:sp>
        <p:sp>
          <p:nvSpPr>
            <p:cNvPr id="16" name="文本框 15"/>
            <p:cNvSpPr txBox="1"/>
            <p:nvPr/>
          </p:nvSpPr>
          <p:spPr>
            <a:xfrm>
              <a:off x="5247723" y="1191539"/>
              <a:ext cx="1684994" cy="461665"/>
            </a:xfrm>
            <a:prstGeom prst="rect">
              <a:avLst/>
            </a:prstGeom>
            <a:noFill/>
          </p:spPr>
          <p:txBody>
            <a:bodyPr wrap="square" rtlCol="0">
              <a:spAutoFit/>
            </a:bodyPr>
            <a:lstStyle/>
            <a:p>
              <a:r>
                <a:rPr lang="en-US" altLang="zh-CN" sz="2400" b="1" dirty="0" err="1"/>
                <a:t>GateWay</a:t>
              </a:r>
              <a:endParaRPr lang="zh-CN" altLang="en-US" sz="2100" b="1" dirty="0"/>
            </a:p>
          </p:txBody>
        </p:sp>
      </p:grpSp>
      <p:grpSp>
        <p:nvGrpSpPr>
          <p:cNvPr id="17" name="组合 16"/>
          <p:cNvGrpSpPr/>
          <p:nvPr/>
        </p:nvGrpSpPr>
        <p:grpSpPr>
          <a:xfrm>
            <a:off x="670408" y="5795010"/>
            <a:ext cx="7540925" cy="205740"/>
            <a:chOff x="624768" y="6278159"/>
            <a:chExt cx="10054567" cy="274320"/>
          </a:xfrm>
        </p:grpSpPr>
        <p:sp>
          <p:nvSpPr>
            <p:cNvPr id="18" name="矩形 17"/>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tx1"/>
                  </a:solidFill>
                </a:rPr>
                <a:t>Preliminary Study</a:t>
              </a:r>
              <a:endParaRPr lang="zh-CN" altLang="en-US" sz="1050" b="1" dirty="0">
                <a:solidFill>
                  <a:schemeClr val="tx1"/>
                </a:solidFill>
              </a:endParaRPr>
            </a:p>
          </p:txBody>
        </p:sp>
        <p:sp>
          <p:nvSpPr>
            <p:cNvPr id="19" name="矩形 18"/>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20" name="矩形 19"/>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Tree>
    <p:extLst>
      <p:ext uri="{BB962C8B-B14F-4D97-AF65-F5344CB8AC3E}">
        <p14:creationId xmlns:p14="http://schemas.microsoft.com/office/powerpoint/2010/main" val="26111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0"/>
            <a:ext cx="9144000" cy="580997"/>
            <a:chOff x="0" y="6239809"/>
            <a:chExt cx="12192000"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172143" y="6345958"/>
              <a:ext cx="10315995" cy="493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How to achieve </a:t>
              </a:r>
              <a:r>
                <a:rPr lang="en-US" altLang="zh-CN" sz="2400"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direct</a:t>
              </a: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cross-technology communication(CTC)?</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5" name="文本框 4"/>
          <p:cNvSpPr txBox="1"/>
          <p:nvPr/>
        </p:nvSpPr>
        <p:spPr>
          <a:xfrm>
            <a:off x="1807832" y="5407687"/>
            <a:ext cx="7288559" cy="300082"/>
          </a:xfrm>
          <a:prstGeom prst="rect">
            <a:avLst/>
          </a:prstGeom>
          <a:noFill/>
        </p:spPr>
        <p:txBody>
          <a:bodyPr wrap="square" rtlCol="0">
            <a:spAutoFit/>
          </a:bodyPr>
          <a:lstStyle/>
          <a:p>
            <a:r>
              <a:rPr lang="en-US" altLang="zh-CN" sz="1350" dirty="0"/>
              <a:t>[1] FreeBee: MobiCom’15; [2] Esense: </a:t>
            </a:r>
            <a:r>
              <a:rPr lang="en-US" altLang="zh-CN" sz="1350" dirty="0" smtClean="0"/>
              <a:t>MobiCom’09; [3]Gap Sense: InfoCom’13</a:t>
            </a:r>
            <a:endParaRPr lang="zh-CN" altLang="en-US" sz="1350" dirty="0"/>
          </a:p>
        </p:txBody>
      </p:sp>
      <p:sp>
        <p:nvSpPr>
          <p:cNvPr id="4" name="文本框 3"/>
          <p:cNvSpPr txBox="1"/>
          <p:nvPr/>
        </p:nvSpPr>
        <p:spPr>
          <a:xfrm>
            <a:off x="707343" y="838993"/>
            <a:ext cx="7729313" cy="4247317"/>
          </a:xfrm>
          <a:prstGeom prst="rect">
            <a:avLst/>
          </a:prstGeom>
          <a:noFill/>
        </p:spPr>
        <p:txBody>
          <a:bodyPr wrap="square" rtlCol="0">
            <a:spAutoFit/>
          </a:bodyPr>
          <a:lstStyle/>
          <a:p>
            <a:pPr marL="214313" indent="-214313">
              <a:lnSpc>
                <a:spcPct val="200000"/>
              </a:lnSpc>
              <a:buSzPct val="100000"/>
              <a:buFont typeface="Wingdings" panose="05000000000000000000" pitchFamily="2" charset="2"/>
              <a:buChar char="u"/>
            </a:pPr>
            <a:r>
              <a:rPr lang="en-US" altLang="zh-CN" dirty="0"/>
              <a:t>Different PHY and MAC standards    </a:t>
            </a:r>
            <a:r>
              <a:rPr lang="en-US" altLang="zh-CN" dirty="0" smtClean="0"/>
              <a:t> </a:t>
            </a:r>
            <a:r>
              <a:rPr lang="en-US" altLang="zh-CN" sz="1350" b="1" dirty="0" smtClean="0"/>
              <a:t>IEEE </a:t>
            </a:r>
            <a:r>
              <a:rPr lang="en-US" altLang="zh-CN" sz="1350" b="1" dirty="0"/>
              <a:t>802.11  </a:t>
            </a:r>
            <a:r>
              <a:rPr lang="en-US" altLang="zh-CN" sz="1350" b="1" i="1" dirty="0" smtClean="0">
                <a:solidFill>
                  <a:srgbClr val="C00000"/>
                </a:solidFill>
              </a:rPr>
              <a:t>Vs</a:t>
            </a:r>
            <a:r>
              <a:rPr lang="en-US" altLang="zh-CN" sz="1350" dirty="0" smtClean="0"/>
              <a:t>  </a:t>
            </a:r>
            <a:r>
              <a:rPr lang="en-US" altLang="zh-CN" sz="1350" b="1" dirty="0"/>
              <a:t>IEEE 802.15.4</a:t>
            </a:r>
          </a:p>
          <a:p>
            <a:pPr marL="214313" indent="-214313">
              <a:lnSpc>
                <a:spcPct val="200000"/>
              </a:lnSpc>
              <a:buSzPct val="100000"/>
              <a:buFont typeface="Wingdings" panose="05000000000000000000" pitchFamily="2" charset="2"/>
              <a:buChar char="u"/>
            </a:pPr>
            <a:r>
              <a:rPr lang="en-US" altLang="zh-CN" dirty="0"/>
              <a:t>Is there any available information medium?  </a:t>
            </a:r>
          </a:p>
          <a:p>
            <a:pPr>
              <a:lnSpc>
                <a:spcPct val="200000"/>
              </a:lnSpc>
              <a:buSzPct val="100000"/>
            </a:pPr>
            <a:r>
              <a:rPr lang="en-US" altLang="zh-CN" sz="1350" b="1" dirty="0"/>
              <a:t>Time (FreeBee[1])  </a:t>
            </a:r>
            <a:r>
              <a:rPr lang="en-US" altLang="zh-CN" sz="1350" b="1" dirty="0" smtClean="0"/>
              <a:t>              </a:t>
            </a:r>
            <a:r>
              <a:rPr lang="en-US" altLang="zh-CN" sz="1350" b="1" i="1" dirty="0" smtClean="0">
                <a:solidFill>
                  <a:srgbClr val="C00000"/>
                </a:solidFill>
              </a:rPr>
              <a:t>Vs</a:t>
            </a:r>
            <a:r>
              <a:rPr lang="en-US" altLang="zh-CN" sz="1350" dirty="0" smtClean="0"/>
              <a:t>             </a:t>
            </a:r>
            <a:r>
              <a:rPr lang="en-US" altLang="zh-CN" sz="1350" b="1" dirty="0" smtClean="0"/>
              <a:t>Frequency</a:t>
            </a:r>
            <a:r>
              <a:rPr lang="en-US" altLang="zh-CN" sz="1350" dirty="0" smtClean="0"/>
              <a:t>               </a:t>
            </a:r>
            <a:r>
              <a:rPr lang="en-US" altLang="zh-CN" sz="1350" b="1" i="1" dirty="0" smtClean="0">
                <a:solidFill>
                  <a:srgbClr val="C00000"/>
                </a:solidFill>
              </a:rPr>
              <a:t>Vs</a:t>
            </a:r>
            <a:r>
              <a:rPr lang="en-US" altLang="zh-CN" sz="1350" dirty="0" smtClean="0"/>
              <a:t>               </a:t>
            </a:r>
            <a:r>
              <a:rPr lang="en-US" altLang="zh-CN" sz="1350" b="1" dirty="0"/>
              <a:t>Amplitude (</a:t>
            </a:r>
            <a:r>
              <a:rPr lang="en-US" altLang="zh-CN" sz="1350" b="1" dirty="0" err="1" smtClean="0"/>
              <a:t>Esense</a:t>
            </a:r>
            <a:r>
              <a:rPr lang="en-US" altLang="zh-CN" sz="1350" b="1" dirty="0" smtClean="0"/>
              <a:t>[2] </a:t>
            </a:r>
            <a:r>
              <a:rPr lang="en-US" altLang="zh-CN" sz="1350" b="1" dirty="0" err="1" smtClean="0"/>
              <a:t>GapSense</a:t>
            </a:r>
            <a:r>
              <a:rPr lang="en-US" altLang="zh-CN" sz="1350" b="1" dirty="0" smtClean="0"/>
              <a:t> [3])</a:t>
            </a:r>
            <a:endParaRPr lang="en-US" altLang="zh-CN" sz="1350" b="1" dirty="0"/>
          </a:p>
          <a:p>
            <a:pPr>
              <a:lnSpc>
                <a:spcPct val="200000"/>
              </a:lnSpc>
              <a:buSzPct val="100000"/>
            </a:pPr>
            <a:endParaRPr lang="en-US" altLang="zh-CN" sz="1350" b="1" dirty="0" smtClean="0"/>
          </a:p>
          <a:p>
            <a:pPr>
              <a:lnSpc>
                <a:spcPct val="200000"/>
              </a:lnSpc>
              <a:buSzPct val="100000"/>
            </a:pPr>
            <a:endParaRPr lang="en-US" altLang="zh-CN" sz="1350" b="1" dirty="0"/>
          </a:p>
          <a:p>
            <a:pPr>
              <a:lnSpc>
                <a:spcPct val="200000"/>
              </a:lnSpc>
              <a:buSzPct val="100000"/>
            </a:pPr>
            <a:endParaRPr lang="en-US" altLang="zh-CN" sz="1350" b="1" dirty="0" smtClean="0"/>
          </a:p>
          <a:p>
            <a:pPr>
              <a:lnSpc>
                <a:spcPct val="200000"/>
              </a:lnSpc>
              <a:buSzPct val="100000"/>
            </a:pPr>
            <a:endParaRPr lang="en-US" altLang="zh-CN" sz="1350" b="1" dirty="0"/>
          </a:p>
          <a:p>
            <a:pPr>
              <a:lnSpc>
                <a:spcPct val="200000"/>
              </a:lnSpc>
              <a:buSzPct val="100000"/>
            </a:pPr>
            <a:endParaRPr lang="en-US" altLang="zh-CN" sz="1350" b="1" dirty="0"/>
          </a:p>
          <a:p>
            <a:pPr marL="214313" indent="-214313">
              <a:lnSpc>
                <a:spcPct val="200000"/>
              </a:lnSpc>
              <a:buSzPct val="100000"/>
              <a:buFont typeface="Wingdings" panose="05000000000000000000" pitchFamily="2" charset="2"/>
              <a:buChar char="u"/>
            </a:pPr>
            <a:r>
              <a:rPr lang="en-US" altLang="zh-CN" dirty="0"/>
              <a:t>How to resist channel noise?</a:t>
            </a:r>
          </a:p>
        </p:txBody>
      </p:sp>
      <p:sp>
        <p:nvSpPr>
          <p:cNvPr id="6" name="乘号 5"/>
          <p:cNvSpPr/>
          <p:nvPr/>
        </p:nvSpPr>
        <p:spPr>
          <a:xfrm>
            <a:off x="1214729" y="2288326"/>
            <a:ext cx="421628" cy="38996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乘号 10"/>
          <p:cNvSpPr/>
          <p:nvPr/>
        </p:nvSpPr>
        <p:spPr>
          <a:xfrm>
            <a:off x="3544608" y="2288326"/>
            <a:ext cx="421628" cy="38996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半闭框 6"/>
          <p:cNvSpPr/>
          <p:nvPr/>
        </p:nvSpPr>
        <p:spPr>
          <a:xfrm rot="8384802" flipH="1">
            <a:off x="6395618" y="2255492"/>
            <a:ext cx="486525" cy="269907"/>
          </a:xfrm>
          <a:prstGeom prst="half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2" name="图片 1"/>
          <p:cNvPicPr>
            <a:picLocks noChangeAspect="1"/>
          </p:cNvPicPr>
          <p:nvPr/>
        </p:nvPicPr>
        <p:blipFill>
          <a:blip r:embed="rId3"/>
          <a:stretch>
            <a:fillRect/>
          </a:stretch>
        </p:blipFill>
        <p:spPr>
          <a:xfrm>
            <a:off x="912144" y="3009178"/>
            <a:ext cx="3085461" cy="875811"/>
          </a:xfrm>
          <a:prstGeom prst="rect">
            <a:avLst/>
          </a:prstGeom>
        </p:spPr>
      </p:pic>
      <p:pic>
        <p:nvPicPr>
          <p:cNvPr id="3" name="图片 2"/>
          <p:cNvPicPr>
            <a:picLocks noChangeAspect="1"/>
          </p:cNvPicPr>
          <p:nvPr/>
        </p:nvPicPr>
        <p:blipFill>
          <a:blip r:embed="rId4"/>
          <a:stretch>
            <a:fillRect/>
          </a:stretch>
        </p:blipFill>
        <p:spPr>
          <a:xfrm>
            <a:off x="4701129" y="2678292"/>
            <a:ext cx="3329783" cy="1985305"/>
          </a:xfrm>
          <a:prstGeom prst="rect">
            <a:avLst/>
          </a:prstGeom>
        </p:spPr>
      </p:pic>
      <p:grpSp>
        <p:nvGrpSpPr>
          <p:cNvPr id="25" name="组合 24"/>
          <p:cNvGrpSpPr/>
          <p:nvPr/>
        </p:nvGrpSpPr>
        <p:grpSpPr>
          <a:xfrm>
            <a:off x="670408" y="5795010"/>
            <a:ext cx="7540925" cy="205740"/>
            <a:chOff x="624768" y="6278159"/>
            <a:chExt cx="10054567" cy="274320"/>
          </a:xfrm>
        </p:grpSpPr>
        <p:sp>
          <p:nvSpPr>
            <p:cNvPr id="26" name="矩形 25"/>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tx1"/>
                  </a:solidFill>
                </a:rPr>
                <a:t>Preliminary Study</a:t>
              </a:r>
              <a:endParaRPr lang="zh-CN" altLang="en-US" sz="1050" b="1" dirty="0">
                <a:solidFill>
                  <a:schemeClr val="tx1"/>
                </a:solidFill>
              </a:endParaRPr>
            </a:p>
          </p:txBody>
        </p:sp>
        <p:sp>
          <p:nvSpPr>
            <p:cNvPr id="31" name="矩形 30"/>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32" name="矩形 31"/>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Tree>
    <p:extLst>
      <p:ext uri="{BB962C8B-B14F-4D97-AF65-F5344CB8AC3E}">
        <p14:creationId xmlns:p14="http://schemas.microsoft.com/office/powerpoint/2010/main" val="33311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5298074" y="3409726"/>
            <a:ext cx="2552935" cy="1771650"/>
          </a:xfrm>
          <a:prstGeom prst="rect">
            <a:avLst/>
          </a:prstGeom>
        </p:spPr>
      </p:pic>
      <p:grpSp>
        <p:nvGrpSpPr>
          <p:cNvPr id="27" name="组合 26"/>
          <p:cNvGrpSpPr/>
          <p:nvPr/>
        </p:nvGrpSpPr>
        <p:grpSpPr>
          <a:xfrm>
            <a:off x="-233202" y="0"/>
            <a:ext cx="9377202" cy="602562"/>
            <a:chOff x="-310936" y="6239809"/>
            <a:chExt cx="12502936" cy="643592"/>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310936" y="6347467"/>
              <a:ext cx="4970607" cy="443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Energy communication</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sp>
        <p:nvSpPr>
          <p:cNvPr id="9" name="矩形 8"/>
          <p:cNvSpPr/>
          <p:nvPr/>
        </p:nvSpPr>
        <p:spPr>
          <a:xfrm>
            <a:off x="4684347" y="1588678"/>
            <a:ext cx="4123222" cy="8349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Energy can be used as a medium of communication</a:t>
            </a:r>
            <a:endParaRPr lang="zh-CN" altLang="en-US" sz="2400" b="1" dirty="0"/>
          </a:p>
        </p:txBody>
      </p:sp>
      <p:sp>
        <p:nvSpPr>
          <p:cNvPr id="13" name="矩形 12"/>
          <p:cNvSpPr/>
          <p:nvPr/>
        </p:nvSpPr>
        <p:spPr>
          <a:xfrm>
            <a:off x="718256" y="3887693"/>
            <a:ext cx="3853744" cy="7800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There is enough Energy </a:t>
            </a:r>
            <a:r>
              <a:rPr lang="en-US" altLang="zh-CN" sz="2400" b="1" dirty="0" smtClean="0"/>
              <a:t>gap in real environment</a:t>
            </a:r>
            <a:endParaRPr lang="zh-CN" altLang="en-US" sz="2400" b="1" dirty="0"/>
          </a:p>
        </p:txBody>
      </p:sp>
      <p:grpSp>
        <p:nvGrpSpPr>
          <p:cNvPr id="15" name="组合 14"/>
          <p:cNvGrpSpPr/>
          <p:nvPr/>
        </p:nvGrpSpPr>
        <p:grpSpPr>
          <a:xfrm>
            <a:off x="670408" y="5795010"/>
            <a:ext cx="7540925" cy="205740"/>
            <a:chOff x="624768" y="6278159"/>
            <a:chExt cx="10054567" cy="274320"/>
          </a:xfrm>
        </p:grpSpPr>
        <p:sp>
          <p:nvSpPr>
            <p:cNvPr id="16" name="矩形 15"/>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tx1"/>
                  </a:solidFill>
                </a:rPr>
                <a:t>Preliminary Study</a:t>
              </a:r>
              <a:endParaRPr lang="zh-CN" altLang="en-US" sz="1050" b="1" dirty="0">
                <a:solidFill>
                  <a:schemeClr val="tx1"/>
                </a:solidFill>
              </a:endParaRPr>
            </a:p>
          </p:txBody>
        </p:sp>
        <p:sp>
          <p:nvSpPr>
            <p:cNvPr id="17" name="矩形 16"/>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25000"/>
                    </a:schemeClr>
                  </a:solidFill>
                </a:rPr>
                <a:t>Design</a:t>
              </a:r>
              <a:endParaRPr lang="zh-CN" altLang="en-US" sz="1350" dirty="0">
                <a:solidFill>
                  <a:schemeClr val="bg2">
                    <a:lumMod val="25000"/>
                  </a:schemeClr>
                </a:solidFill>
              </a:endParaRPr>
            </a:p>
          </p:txBody>
        </p:sp>
        <p:sp>
          <p:nvSpPr>
            <p:cNvPr id="18" name="矩形 17"/>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grpSp>
        <p:nvGrpSpPr>
          <p:cNvPr id="6" name="组 5"/>
          <p:cNvGrpSpPr/>
          <p:nvPr/>
        </p:nvGrpSpPr>
        <p:grpSpPr>
          <a:xfrm>
            <a:off x="407834" y="1286626"/>
            <a:ext cx="3928747" cy="1643063"/>
            <a:chOff x="407834" y="1286626"/>
            <a:chExt cx="3928747" cy="1643063"/>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34" y="1286626"/>
              <a:ext cx="1710586" cy="1643063"/>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930" y="1394992"/>
              <a:ext cx="2348651" cy="1457256"/>
            </a:xfrm>
            <a:prstGeom prst="rect">
              <a:avLst/>
            </a:prstGeom>
          </p:spPr>
        </p:pic>
      </p:grpSp>
    </p:spTree>
    <p:extLst>
      <p:ext uri="{BB962C8B-B14F-4D97-AF65-F5344CB8AC3E}">
        <p14:creationId xmlns:p14="http://schemas.microsoft.com/office/powerpoint/2010/main" val="14103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28427" y="0"/>
            <a:ext cx="9272427" cy="602562"/>
            <a:chOff x="-171236" y="6239809"/>
            <a:chExt cx="12363236" cy="643592"/>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171236" y="6346648"/>
              <a:ext cx="4229100" cy="443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Basic Design of WiZig</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pic>
        <p:nvPicPr>
          <p:cNvPr id="10" name="图片 9"/>
          <p:cNvPicPr>
            <a:picLocks noChangeAspect="1"/>
          </p:cNvPicPr>
          <p:nvPr/>
        </p:nvPicPr>
        <p:blipFill>
          <a:blip r:embed="rId3"/>
          <a:stretch>
            <a:fillRect/>
          </a:stretch>
        </p:blipFill>
        <p:spPr>
          <a:xfrm>
            <a:off x="670408" y="1336437"/>
            <a:ext cx="3342699" cy="2459600"/>
          </a:xfrm>
          <a:prstGeom prst="rect">
            <a:avLst/>
          </a:prstGeom>
        </p:spPr>
      </p:pic>
      <p:pic>
        <p:nvPicPr>
          <p:cNvPr id="11" name="图片 10"/>
          <p:cNvPicPr>
            <a:picLocks noChangeAspect="1"/>
          </p:cNvPicPr>
          <p:nvPr/>
        </p:nvPicPr>
        <p:blipFill>
          <a:blip r:embed="rId4"/>
          <a:stretch>
            <a:fillRect/>
          </a:stretch>
        </p:blipFill>
        <p:spPr>
          <a:xfrm>
            <a:off x="4316095" y="1968986"/>
            <a:ext cx="4207492" cy="1325984"/>
          </a:xfrm>
          <a:prstGeom prst="rect">
            <a:avLst/>
          </a:prstGeom>
        </p:spPr>
      </p:pic>
      <p:sp>
        <p:nvSpPr>
          <p:cNvPr id="12" name="矩形 11"/>
          <p:cNvSpPr/>
          <p:nvPr/>
        </p:nvSpPr>
        <p:spPr>
          <a:xfrm>
            <a:off x="838587" y="4562386"/>
            <a:ext cx="7466825" cy="6000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Only transmits </a:t>
            </a:r>
            <a:r>
              <a:rPr lang="en-US" altLang="zh-CN" sz="2400" b="1" dirty="0">
                <a:solidFill>
                  <a:srgbClr val="C00000"/>
                </a:solidFill>
              </a:rPr>
              <a:t>one</a:t>
            </a:r>
            <a:r>
              <a:rPr lang="en-US" altLang="zh-CN" sz="2400" b="1" dirty="0"/>
              <a:t> bit in one fixed receiving window</a:t>
            </a:r>
            <a:endParaRPr lang="zh-CN" altLang="en-US" sz="2400" b="1" dirty="0"/>
          </a:p>
        </p:txBody>
      </p:sp>
      <p:grpSp>
        <p:nvGrpSpPr>
          <p:cNvPr id="16" name="组合 15"/>
          <p:cNvGrpSpPr/>
          <p:nvPr/>
        </p:nvGrpSpPr>
        <p:grpSpPr>
          <a:xfrm>
            <a:off x="670408" y="5795010"/>
            <a:ext cx="7540925" cy="205740"/>
            <a:chOff x="624768" y="6278159"/>
            <a:chExt cx="10054567" cy="274320"/>
          </a:xfrm>
        </p:grpSpPr>
        <p:sp>
          <p:nvSpPr>
            <p:cNvPr id="17" name="矩形 16"/>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8" name="矩形 17"/>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9" name="矩形 18"/>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
        <p:nvSpPr>
          <p:cNvPr id="2" name="椭圆 1"/>
          <p:cNvSpPr/>
          <p:nvPr/>
        </p:nvSpPr>
        <p:spPr>
          <a:xfrm>
            <a:off x="5654102" y="2862737"/>
            <a:ext cx="914400" cy="584791"/>
          </a:xfrm>
          <a:prstGeom prst="ellipse">
            <a:avLst/>
          </a:prstGeom>
          <a:solidFill>
            <a:srgbClr val="C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772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27673" y="0"/>
            <a:ext cx="9286715" cy="602562"/>
            <a:chOff x="-171236" y="6239809"/>
            <a:chExt cx="12363236" cy="643592"/>
          </a:xfrm>
        </p:grpSpPr>
        <p:sp>
          <p:nvSpPr>
            <p:cNvPr id="28" name="Rectangle 5"/>
            <p:cNvSpPr>
              <a:spLocks noChangeArrowheads="1"/>
            </p:cNvSpPr>
            <p:nvPr/>
          </p:nvSpPr>
          <p:spPr bwMode="auto">
            <a:xfrm>
              <a:off x="0" y="6310314"/>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171236" y="6346648"/>
              <a:ext cx="5687187" cy="443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Amplitude Modulation of WiZig</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mc:AlternateContent xmlns:mc="http://schemas.openxmlformats.org/markup-compatibility/2006" xmlns:a14="http://schemas.microsoft.com/office/drawing/2010/main">
        <mc:Choice Requires="a14">
          <p:sp>
            <p:nvSpPr>
              <p:cNvPr id="12" name="矩形 11"/>
              <p:cNvSpPr/>
              <p:nvPr/>
            </p:nvSpPr>
            <p:spPr>
              <a:xfrm>
                <a:off x="782273" y="4199723"/>
                <a:ext cx="7466825" cy="94080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Transmits </a:t>
                </a:r>
                <a:r>
                  <a:rPr lang="en-US" altLang="zh-CN" sz="2400" b="1" dirty="0">
                    <a:solidFill>
                      <a:srgbClr val="C00000"/>
                    </a:solidFill>
                  </a:rPr>
                  <a:t>multiple</a:t>
                </a:r>
                <a:r>
                  <a:rPr lang="en-US" altLang="zh-CN" sz="2400" b="1" dirty="0"/>
                  <a:t> bits in one fixed receiving window</a:t>
                </a:r>
              </a:p>
              <a:p>
                <a:pPr algn="ctr"/>
                <a:r>
                  <a:rPr lang="en-US" altLang="zh-CN" sz="2400" b="1" dirty="0"/>
                  <a:t>Maximum energy levels: </a:t>
                </a:r>
                <a14:m>
                  <m:oMath xmlns:m="http://schemas.openxmlformats.org/officeDocument/2006/math">
                    <m:r>
                      <a:rPr lang="en-US" altLang="zh-CN" sz="2400" b="1" i="1">
                        <a:latin typeface="Cambria Math" panose="02040503050406030204" pitchFamily="18" charset="0"/>
                      </a:rPr>
                      <m:t>𝑵</m:t>
                    </m:r>
                    <m:r>
                      <a:rPr lang="en-US" altLang="zh-CN" sz="2400" b="1" i="1">
                        <a:latin typeface="Cambria Math" panose="02040503050406030204" pitchFamily="18" charset="0"/>
                      </a:rPr>
                      <m:t>=</m:t>
                    </m:r>
                    <m:f>
                      <m:fPr>
                        <m:ctrlPr>
                          <a:rPr lang="en-US" altLang="zh-CN" sz="2400" b="1" i="1">
                            <a:latin typeface="Cambria Math" charset="0"/>
                          </a:rPr>
                        </m:ctrlPr>
                      </m:fPr>
                      <m:num>
                        <m:r>
                          <a:rPr lang="en-US" altLang="zh-CN" sz="2400" b="1" i="1">
                            <a:latin typeface="Cambria Math" panose="02040503050406030204" pitchFamily="18" charset="0"/>
                          </a:rPr>
                          <m:t>𝑹𝑺𝑺𝑰</m:t>
                        </m:r>
                      </m:num>
                      <m:den>
                        <m:r>
                          <a:rPr lang="en-US" altLang="zh-CN" sz="2400" b="1" i="1">
                            <a:latin typeface="Cambria Math" panose="02040503050406030204" pitchFamily="18" charset="0"/>
                            <a:ea typeface="Cambria Math" panose="02040503050406030204" pitchFamily="18" charset="0"/>
                          </a:rPr>
                          <m:t>∆</m:t>
                        </m:r>
                        <m:r>
                          <a:rPr lang="en-US" altLang="zh-CN" sz="2400" b="1" i="1">
                            <a:latin typeface="Cambria Math" panose="02040503050406030204" pitchFamily="18" charset="0"/>
                          </a:rPr>
                          <m:t>𝑹𝑺𝑺𝑰</m:t>
                        </m:r>
                      </m:den>
                    </m:f>
                  </m:oMath>
                </a14:m>
                <a:endParaRPr lang="zh-CN" altLang="en-US" sz="2400" b="1" dirty="0"/>
              </a:p>
            </p:txBody>
          </p:sp>
        </mc:Choice>
        <mc:Fallback xmlns="">
          <p:sp>
            <p:nvSpPr>
              <p:cNvPr id="12" name="矩形 11"/>
              <p:cNvSpPr>
                <a:spLocks noRot="1" noChangeAspect="1" noMove="1" noResize="1" noEditPoints="1" noAdjustHandles="1" noChangeArrowheads="1" noChangeShapeType="1" noTextEdit="1"/>
              </p:cNvSpPr>
              <p:nvPr/>
            </p:nvSpPr>
            <p:spPr>
              <a:xfrm>
                <a:off x="1043030" y="4456630"/>
                <a:ext cx="9955767" cy="1254404"/>
              </a:xfrm>
              <a:prstGeom prst="rect">
                <a:avLst/>
              </a:prstGeom>
              <a:blipFill rotWithShape="0">
                <a:blip r:embed="rId3"/>
                <a:stretch>
                  <a:fillRect t="-6190" b="-8571"/>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1980306" y="1337035"/>
            <a:ext cx="5717665" cy="2024062"/>
          </a:xfrm>
          <a:prstGeom prst="rect">
            <a:avLst/>
          </a:prstGeom>
        </p:spPr>
      </p:pic>
      <p:grpSp>
        <p:nvGrpSpPr>
          <p:cNvPr id="13" name="组合 12"/>
          <p:cNvGrpSpPr/>
          <p:nvPr/>
        </p:nvGrpSpPr>
        <p:grpSpPr>
          <a:xfrm>
            <a:off x="670408" y="5795010"/>
            <a:ext cx="7540925" cy="205740"/>
            <a:chOff x="624768" y="6278159"/>
            <a:chExt cx="10054567" cy="274320"/>
          </a:xfrm>
        </p:grpSpPr>
        <p:sp>
          <p:nvSpPr>
            <p:cNvPr id="14" name="矩形 13"/>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5" name="矩形 14"/>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6" name="矩形 15"/>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
        <p:nvSpPr>
          <p:cNvPr id="21" name="椭圆 20"/>
          <p:cNvSpPr/>
          <p:nvPr/>
        </p:nvSpPr>
        <p:spPr>
          <a:xfrm>
            <a:off x="3665596" y="2811152"/>
            <a:ext cx="1097789" cy="584791"/>
          </a:xfrm>
          <a:prstGeom prst="ellipse">
            <a:avLst/>
          </a:prstGeom>
          <a:solidFill>
            <a:srgbClr val="C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933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0"/>
            <a:ext cx="9193209" cy="580997"/>
            <a:chOff x="0" y="6239809"/>
            <a:chExt cx="12192000"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455131" y="6364257"/>
              <a:ext cx="4990536"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rPr>
                <a:t>Temporal Modulation of WiZig</a:t>
              </a:r>
              <a:endParaRPr lang="zh-CN" altLang="en-US" sz="2100" b="1" dirty="0">
                <a:solidFill>
                  <a:prstClr val="white"/>
                </a:solidFill>
                <a:effectLst>
                  <a:outerShdw blurRad="38100" dist="38100" dir="2700000" algn="tl">
                    <a:srgbClr val="C0C0C0"/>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pic>
        <p:nvPicPr>
          <p:cNvPr id="9" name="图片 8"/>
          <p:cNvPicPr>
            <a:picLocks noChangeAspect="1"/>
          </p:cNvPicPr>
          <p:nvPr/>
        </p:nvPicPr>
        <p:blipFill>
          <a:blip r:embed="rId3"/>
          <a:stretch>
            <a:fillRect/>
          </a:stretch>
        </p:blipFill>
        <p:spPr>
          <a:xfrm>
            <a:off x="1675810" y="811026"/>
            <a:ext cx="5692553" cy="2721713"/>
          </a:xfrm>
          <a:prstGeom prst="rect">
            <a:avLst/>
          </a:prstGeom>
        </p:spPr>
      </p:pic>
      <p:sp>
        <p:nvSpPr>
          <p:cNvPr id="18" name="矩形 17"/>
          <p:cNvSpPr/>
          <p:nvPr/>
        </p:nvSpPr>
        <p:spPr>
          <a:xfrm>
            <a:off x="623086" y="3956238"/>
            <a:ext cx="7797999" cy="94080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Transmits </a:t>
            </a:r>
            <a:r>
              <a:rPr lang="en-US" altLang="zh-CN" sz="2400" b="1" dirty="0">
                <a:solidFill>
                  <a:srgbClr val="C00000"/>
                </a:solidFill>
              </a:rPr>
              <a:t>multiple</a:t>
            </a:r>
            <a:r>
              <a:rPr lang="en-US" altLang="zh-CN" sz="2400" b="1" dirty="0"/>
              <a:t> bits in one receiving window with </a:t>
            </a:r>
            <a:r>
              <a:rPr lang="en-US" altLang="zh-CN" sz="2400" b="1" dirty="0">
                <a:solidFill>
                  <a:srgbClr val="C00000"/>
                </a:solidFill>
              </a:rPr>
              <a:t>different length</a:t>
            </a:r>
          </a:p>
        </p:txBody>
      </p:sp>
      <p:grpSp>
        <p:nvGrpSpPr>
          <p:cNvPr id="12" name="组合 11"/>
          <p:cNvGrpSpPr/>
          <p:nvPr/>
        </p:nvGrpSpPr>
        <p:grpSpPr>
          <a:xfrm>
            <a:off x="670408" y="5795010"/>
            <a:ext cx="7540925" cy="205740"/>
            <a:chOff x="624768" y="6278159"/>
            <a:chExt cx="10054567" cy="274320"/>
          </a:xfrm>
        </p:grpSpPr>
        <p:sp>
          <p:nvSpPr>
            <p:cNvPr id="13" name="矩形 12"/>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14" name="矩形 13"/>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15" name="矩形 14"/>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sp>
        <p:nvSpPr>
          <p:cNvPr id="16" name="椭圆 15"/>
          <p:cNvSpPr/>
          <p:nvPr/>
        </p:nvSpPr>
        <p:spPr>
          <a:xfrm>
            <a:off x="2081562" y="2603212"/>
            <a:ext cx="1080694" cy="584791"/>
          </a:xfrm>
          <a:prstGeom prst="ellipse">
            <a:avLst/>
          </a:prstGeom>
          <a:solidFill>
            <a:srgbClr val="C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025535" y="2258477"/>
            <a:ext cx="3651711" cy="344736"/>
          </a:xfrm>
          <a:prstGeom prst="ellipse">
            <a:avLst/>
          </a:prstGeom>
          <a:solidFill>
            <a:srgbClr val="C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26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806" y="8239"/>
            <a:ext cx="9144000" cy="580997"/>
            <a:chOff x="0" y="6239809"/>
            <a:chExt cx="12192000" cy="620559"/>
          </a:xfrm>
        </p:grpSpPr>
        <p:sp>
          <p:nvSpPr>
            <p:cNvPr id="28" name="Rectangle 5"/>
            <p:cNvSpPr>
              <a:spLocks noChangeArrowheads="1"/>
            </p:cNvSpPr>
            <p:nvPr/>
          </p:nvSpPr>
          <p:spPr bwMode="auto">
            <a:xfrm>
              <a:off x="0" y="6287281"/>
              <a:ext cx="12192000" cy="573087"/>
            </a:xfrm>
            <a:prstGeom prst="rect">
              <a:avLst/>
            </a:prstGeom>
            <a:solidFill>
              <a:srgbClr val="7030A0"/>
            </a:solidFill>
            <a:ln>
              <a:noFill/>
            </a:ln>
            <a:effec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sp>
          <p:nvSpPr>
            <p:cNvPr id="29" name="Text Box 6"/>
            <p:cNvSpPr txBox="1">
              <a:spLocks noChangeArrowheads="1"/>
            </p:cNvSpPr>
            <p:nvPr/>
          </p:nvSpPr>
          <p:spPr bwMode="auto">
            <a:xfrm>
              <a:off x="412484" y="6359531"/>
              <a:ext cx="3571335" cy="443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fontAlgn="base">
                <a:spcBef>
                  <a:spcPct val="0"/>
                </a:spcBef>
                <a:spcAft>
                  <a:spcPct val="0"/>
                </a:spcAft>
              </a:pPr>
              <a:r>
                <a:rPr lang="en-US" altLang="zh-CN"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Theoretical Analysis</a:t>
              </a:r>
              <a:endParaRPr lang="zh-CN" altLang="en-US" sz="2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Rectangle 7"/>
            <p:cNvSpPr>
              <a:spLocks noChangeArrowheads="1"/>
            </p:cNvSpPr>
            <p:nvPr/>
          </p:nvSpPr>
          <p:spPr bwMode="auto">
            <a:xfrm>
              <a:off x="0" y="6239809"/>
              <a:ext cx="12192000" cy="9494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zh-CN" altLang="en-US" sz="1350" b="1">
                <a:solidFill>
                  <a:prstClr val="black"/>
                </a:solidFill>
                <a:latin typeface="Arial" panose="020B0604020202020204" pitchFamily="34" charset="0"/>
                <a:ea typeface="宋体" panose="02010600030101010101" pitchFamily="2" charset="-122"/>
              </a:endParaRPr>
            </a:p>
          </p:txBody>
        </p:sp>
      </p:grpSp>
      <p:grpSp>
        <p:nvGrpSpPr>
          <p:cNvPr id="39" name="组合 38"/>
          <p:cNvGrpSpPr/>
          <p:nvPr/>
        </p:nvGrpSpPr>
        <p:grpSpPr>
          <a:xfrm>
            <a:off x="670408" y="5795010"/>
            <a:ext cx="7540925" cy="205740"/>
            <a:chOff x="624768" y="6278159"/>
            <a:chExt cx="10054567" cy="274320"/>
          </a:xfrm>
        </p:grpSpPr>
        <p:sp>
          <p:nvSpPr>
            <p:cNvPr id="40" name="矩形 39"/>
            <p:cNvSpPr/>
            <p:nvPr/>
          </p:nvSpPr>
          <p:spPr>
            <a:xfrm>
              <a:off x="624768" y="6278159"/>
              <a:ext cx="3322464" cy="27432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b="1" dirty="0">
                  <a:solidFill>
                    <a:schemeClr val="bg2">
                      <a:lumMod val="25000"/>
                    </a:schemeClr>
                  </a:solidFill>
                </a:rPr>
                <a:t>Preliminary Study</a:t>
              </a:r>
              <a:endParaRPr lang="zh-CN" altLang="en-US" sz="1050" b="1" dirty="0">
                <a:solidFill>
                  <a:schemeClr val="bg2">
                    <a:lumMod val="25000"/>
                  </a:schemeClr>
                </a:solidFill>
              </a:endParaRPr>
            </a:p>
          </p:txBody>
        </p:sp>
        <p:sp>
          <p:nvSpPr>
            <p:cNvPr id="41" name="矩形 40"/>
            <p:cNvSpPr/>
            <p:nvPr/>
          </p:nvSpPr>
          <p:spPr>
            <a:xfrm>
              <a:off x="3947232" y="6278159"/>
              <a:ext cx="3322462" cy="274320"/>
            </a:xfrm>
            <a:prstGeom prst="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tx1"/>
                  </a:solidFill>
                </a:rPr>
                <a:t>Design</a:t>
              </a:r>
              <a:endParaRPr lang="zh-CN" altLang="en-US" sz="1350" dirty="0">
                <a:solidFill>
                  <a:schemeClr val="tx1"/>
                </a:solidFill>
              </a:endParaRPr>
            </a:p>
          </p:txBody>
        </p:sp>
        <p:sp>
          <p:nvSpPr>
            <p:cNvPr id="43" name="矩形 42"/>
            <p:cNvSpPr/>
            <p:nvPr/>
          </p:nvSpPr>
          <p:spPr>
            <a:xfrm>
              <a:off x="7269694" y="6278159"/>
              <a:ext cx="3409641" cy="2743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350" dirty="0">
                  <a:solidFill>
                    <a:schemeClr val="bg2">
                      <a:lumMod val="50000"/>
                    </a:schemeClr>
                  </a:solidFill>
                </a:rPr>
                <a:t>Evaluation</a:t>
              </a:r>
              <a:endParaRPr lang="zh-CN" altLang="en-US" sz="1350" dirty="0">
                <a:solidFill>
                  <a:schemeClr val="bg2">
                    <a:lumMod val="50000"/>
                  </a:schemeClr>
                </a:solidFill>
              </a:endParaRPr>
            </a:p>
          </p:txBody>
        </p:sp>
      </p:grpSp>
      <p:pic>
        <p:nvPicPr>
          <p:cNvPr id="46" name="图片 45"/>
          <p:cNvPicPr>
            <a:picLocks noChangeAspect="1"/>
          </p:cNvPicPr>
          <p:nvPr/>
        </p:nvPicPr>
        <p:blipFill>
          <a:blip r:embed="rId3"/>
          <a:stretch>
            <a:fillRect/>
          </a:stretch>
        </p:blipFill>
        <p:spPr>
          <a:xfrm>
            <a:off x="2065188" y="633682"/>
            <a:ext cx="4505733" cy="2299384"/>
          </a:xfrm>
          <a:prstGeom prst="rect">
            <a:avLst/>
          </a:prstGeom>
        </p:spPr>
      </p:pic>
      <mc:AlternateContent xmlns:mc="http://schemas.openxmlformats.org/markup-compatibility/2006" xmlns:a14="http://schemas.microsoft.com/office/drawing/2010/main">
        <mc:Choice Requires="a14">
          <p:graphicFrame>
            <p:nvGraphicFramePr>
              <p:cNvPr id="10" name="表格 9"/>
              <p:cNvGraphicFramePr>
                <a:graphicFrameLocks noGrp="1"/>
              </p:cNvGraphicFramePr>
              <p:nvPr>
                <p:extLst>
                  <p:ext uri="{D42A27DB-BD31-4B8C-83A1-F6EECF244321}">
                    <p14:modId xmlns:p14="http://schemas.microsoft.com/office/powerpoint/2010/main" val="773168190"/>
                  </p:ext>
                </p:extLst>
              </p:nvPr>
            </p:nvGraphicFramePr>
            <p:xfrm>
              <a:off x="670406" y="3489415"/>
              <a:ext cx="8206893" cy="1692720"/>
            </p:xfrm>
            <a:graphic>
              <a:graphicData uri="http://schemas.openxmlformats.org/drawingml/2006/table">
                <a:tbl>
                  <a:tblPr firstRow="1" bandRow="1">
                    <a:tableStyleId>{5C22544A-7EE6-4342-B048-85BDC9FD1C3A}</a:tableStyleId>
                  </a:tblPr>
                  <a:tblGrid>
                    <a:gridCol w="2735631">
                      <a:extLst>
                        <a:ext uri="{9D8B030D-6E8A-4147-A177-3AD203B41FA5}">
                          <a16:colId xmlns="" xmlns:a16="http://schemas.microsoft.com/office/drawing/2014/main" val="3058611840"/>
                        </a:ext>
                      </a:extLst>
                    </a:gridCol>
                    <a:gridCol w="2735631">
                      <a:extLst>
                        <a:ext uri="{9D8B030D-6E8A-4147-A177-3AD203B41FA5}">
                          <a16:colId xmlns="" xmlns:a16="http://schemas.microsoft.com/office/drawing/2014/main" val="2801700033"/>
                        </a:ext>
                      </a:extLst>
                    </a:gridCol>
                    <a:gridCol w="2735631">
                      <a:extLst>
                        <a:ext uri="{9D8B030D-6E8A-4147-A177-3AD203B41FA5}">
                          <a16:colId xmlns="" xmlns:a16="http://schemas.microsoft.com/office/drawing/2014/main" val="1485525011"/>
                        </a:ext>
                      </a:extLst>
                    </a:gridCol>
                  </a:tblGrid>
                  <a:tr h="370840">
                    <a:tc>
                      <a:txBody>
                        <a:bodyPr/>
                        <a:lstStyle/>
                        <a:p>
                          <a:pPr algn="ctr"/>
                          <a:endParaRPr lang="zh-CN" altLang="en-US" dirty="0"/>
                        </a:p>
                      </a:txBody>
                      <a:tcPr/>
                    </a:tc>
                    <a:tc>
                      <a:txBody>
                        <a:bodyPr/>
                        <a:lstStyle/>
                        <a:p>
                          <a:pPr algn="ctr"/>
                          <a:r>
                            <a:rPr lang="en-US" altLang="zh-CN" b="0" dirty="0" smtClean="0">
                              <a:solidFill>
                                <a:schemeClr val="tx1"/>
                              </a:solidFill>
                            </a:rPr>
                            <a:t>Two</a:t>
                          </a:r>
                          <a:r>
                            <a:rPr lang="en-US" altLang="zh-CN" b="0" baseline="0" dirty="0" smtClean="0">
                              <a:solidFill>
                                <a:schemeClr val="tx1"/>
                              </a:solidFill>
                            </a:rPr>
                            <a:t> Energy levels</a:t>
                          </a:r>
                          <a:endParaRPr lang="zh-CN" altLang="en-US"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baseline="0" dirty="0" smtClean="0">
                              <a:solidFill>
                                <a:schemeClr val="tx1"/>
                              </a:solidFill>
                            </a:rPr>
                            <a:t>Multiple Energy</a:t>
                          </a:r>
                          <a:r>
                            <a:rPr lang="zh-CN" altLang="en-US" b="0" baseline="0" dirty="0" smtClean="0">
                              <a:solidFill>
                                <a:schemeClr val="tx1"/>
                              </a:solidFill>
                            </a:rPr>
                            <a:t> </a:t>
                          </a:r>
                          <a:r>
                            <a:rPr lang="en-US" altLang="zh-CN" b="0" baseline="0" dirty="0" smtClean="0">
                              <a:solidFill>
                                <a:schemeClr val="tx1"/>
                              </a:solidFill>
                            </a:rPr>
                            <a:t>levels</a:t>
                          </a:r>
                          <a:endParaRPr lang="zh-CN" altLang="en-US" b="0" dirty="0" smtClean="0">
                            <a:solidFill>
                              <a:schemeClr val="tx1"/>
                            </a:solidFill>
                          </a:endParaRPr>
                        </a:p>
                      </a:txBody>
                      <a:tcPr/>
                    </a:tc>
                    <a:extLst>
                      <a:ext uri="{0D108BD9-81ED-4DB2-BD59-A6C34878D82A}">
                        <a16:rowId xmlns="" xmlns:a16="http://schemas.microsoft.com/office/drawing/2014/main" val="3274526535"/>
                      </a:ext>
                    </a:extLst>
                  </a:tr>
                  <a:tr h="370840">
                    <a:tc>
                      <a:txBody>
                        <a:bodyPr/>
                        <a:lstStyle/>
                        <a:p>
                          <a:pPr algn="ctr"/>
                          <a:r>
                            <a:rPr lang="en-US" altLang="zh-CN" dirty="0" smtClean="0"/>
                            <a:t>Bit</a:t>
                          </a:r>
                          <a:r>
                            <a:rPr lang="en-US" altLang="zh-CN" baseline="0" dirty="0" smtClean="0"/>
                            <a:t> Error Rate (BER)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100" b="0" i="1" smtClean="0">
                                    <a:latin typeface="Cambria Math" panose="02040503050406030204" pitchFamily="18" charset="0"/>
                                  </a:rPr>
                                  <m:t>𝑝</m:t>
                                </m:r>
                                <m:r>
                                  <a:rPr lang="en-US" altLang="zh-CN" sz="1100" b="0" i="1" smtClean="0">
                                    <a:latin typeface="Cambria Math" panose="02040503050406030204" pitchFamily="18" charset="0"/>
                                  </a:rPr>
                                  <m:t>=</m:t>
                                </m:r>
                                <m:f>
                                  <m:fPr>
                                    <m:ctrlPr>
                                      <a:rPr lang="en-US" altLang="zh-CN" sz="1100" b="0" i="1" smtClean="0">
                                        <a:latin typeface="Cambria Math"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2</m:t>
                                    </m:r>
                                  </m:den>
                                </m:f>
                                <m:func>
                                  <m:funcPr>
                                    <m:ctrlPr>
                                      <a:rPr lang="en-US" altLang="zh-CN" sz="1100" b="0" i="1" smtClean="0">
                                        <a:latin typeface="Cambria Math" charset="0"/>
                                      </a:rPr>
                                    </m:ctrlPr>
                                  </m:funcPr>
                                  <m:fName>
                                    <m:r>
                                      <m:rPr>
                                        <m:sty m:val="p"/>
                                      </m:rPr>
                                      <a:rPr lang="en-US" altLang="zh-CN" sz="1100" b="0" i="0" smtClean="0">
                                        <a:latin typeface="Cambria Math" panose="02040503050406030204" pitchFamily="18" charset="0"/>
                                      </a:rPr>
                                      <m:t>erfc</m:t>
                                    </m:r>
                                  </m:fName>
                                  <m:e>
                                    <m:d>
                                      <m:dPr>
                                        <m:ctrlPr>
                                          <a:rPr lang="en-US" altLang="zh-CN" sz="1100" b="0" i="1" smtClean="0">
                                            <a:latin typeface="Cambria Math" charset="0"/>
                                          </a:rPr>
                                        </m:ctrlPr>
                                      </m:dPr>
                                      <m:e>
                                        <m:rad>
                                          <m:radPr>
                                            <m:degHide m:val="on"/>
                                            <m:ctrlPr>
                                              <a:rPr lang="en-US" altLang="zh-CN" sz="1100" b="0" i="1" smtClean="0">
                                                <a:latin typeface="Cambria Math" charset="0"/>
                                              </a:rPr>
                                            </m:ctrlPr>
                                          </m:radPr>
                                          <m:deg/>
                                          <m:e>
                                            <m:f>
                                              <m:fPr>
                                                <m:ctrlPr>
                                                  <a:rPr lang="en-US" altLang="zh-CN" sz="1100" b="0" i="1" smtClean="0">
                                                    <a:latin typeface="Cambria Math" charset="0"/>
                                                  </a:rPr>
                                                </m:ctrlPr>
                                              </m:fPr>
                                              <m:num>
                                                <m:r>
                                                  <a:rPr lang="en-US" altLang="zh-CN" sz="1100" b="0" i="1" smtClean="0">
                                                    <a:latin typeface="Cambria Math" panose="02040503050406030204" pitchFamily="18" charset="0"/>
                                                  </a:rPr>
                                                  <m:t>𝑟</m:t>
                                                </m:r>
                                              </m:num>
                                              <m:den>
                                                <m:r>
                                                  <a:rPr lang="en-US" altLang="zh-CN" sz="1100" b="0" i="1" smtClean="0">
                                                    <a:latin typeface="Cambria Math" panose="02040503050406030204" pitchFamily="18" charset="0"/>
                                                  </a:rPr>
                                                  <m:t>4</m:t>
                                                </m:r>
                                              </m:den>
                                            </m:f>
                                          </m:e>
                                        </m:rad>
                                      </m:e>
                                    </m:d>
                                  </m:e>
                                </m:func>
                                <m:r>
                                  <a:rPr lang="en-US" altLang="zh-CN" sz="1100" b="0" i="0" smtClean="0">
                                    <a:latin typeface="Cambria Math" panose="02040503050406030204" pitchFamily="18" charset="0"/>
                                  </a:rPr>
                                  <m:t>,</m:t>
                                </m:r>
                                <m:r>
                                  <m:rPr>
                                    <m:sty m:val="p"/>
                                  </m:rPr>
                                  <a:rPr lang="en-US" altLang="zh-CN" sz="1100" b="0" i="0" smtClean="0">
                                    <a:latin typeface="Cambria Math" panose="02040503050406030204" pitchFamily="18" charset="0"/>
                                  </a:rPr>
                                  <m:t>r</m:t>
                                </m:r>
                                <m:r>
                                  <a:rPr lang="en-US" altLang="zh-CN" sz="1100" b="0" i="0" smtClean="0">
                                    <a:latin typeface="Cambria Math" panose="02040503050406030204" pitchFamily="18" charset="0"/>
                                  </a:rPr>
                                  <m:t>=</m:t>
                                </m:r>
                                <m:f>
                                  <m:fPr>
                                    <m:ctrlPr>
                                      <a:rPr lang="en-US" altLang="zh-CN" sz="1100" b="0" i="1" smtClean="0">
                                        <a:latin typeface="Cambria Math" charset="0"/>
                                      </a:rPr>
                                    </m:ctrlPr>
                                  </m:fPr>
                                  <m:num>
                                    <m:sSup>
                                      <m:sSupPr>
                                        <m:ctrlPr>
                                          <a:rPr lang="en-US" altLang="zh-CN" sz="1100" b="0" i="1" smtClean="0">
                                            <a:latin typeface="Cambria Math" charset="0"/>
                                          </a:rPr>
                                        </m:ctrlPr>
                                      </m:sSupPr>
                                      <m:e>
                                        <m:r>
                                          <a:rPr lang="en-US" altLang="zh-CN" sz="1100" b="0" i="1" smtClean="0">
                                            <a:latin typeface="Cambria Math" panose="02040503050406030204" pitchFamily="18" charset="0"/>
                                          </a:rPr>
                                          <m:t>𝑎</m:t>
                                        </m:r>
                                      </m:e>
                                      <m:sup>
                                        <m:r>
                                          <a:rPr lang="en-US" altLang="zh-CN" sz="1100" b="0" i="1" smtClean="0">
                                            <a:latin typeface="Cambria Math" panose="02040503050406030204" pitchFamily="18" charset="0"/>
                                          </a:rPr>
                                          <m:t>2</m:t>
                                        </m:r>
                                      </m:sup>
                                    </m:sSup>
                                  </m:num>
                                  <m:den>
                                    <m:r>
                                      <a:rPr lang="en-US" altLang="zh-CN" sz="1100" b="0" i="1" smtClean="0">
                                        <a:latin typeface="Cambria Math" panose="02040503050406030204" pitchFamily="18" charset="0"/>
                                      </a:rPr>
                                      <m:t>2</m:t>
                                    </m:r>
                                    <m:sSubSup>
                                      <m:sSubSupPr>
                                        <m:ctrlPr>
                                          <a:rPr lang="en-US" altLang="zh-CN" sz="1100" b="0" i="1" smtClean="0">
                                            <a:latin typeface="Cambria Math" charset="0"/>
                                          </a:rPr>
                                        </m:ctrlPr>
                                      </m:sSubSupPr>
                                      <m:e>
                                        <m:r>
                                          <a:rPr lang="zh-CN" altLang="en-US" sz="1100" b="0" i="1" smtClean="0">
                                            <a:latin typeface="Cambria Math" panose="02040503050406030204" pitchFamily="18" charset="0"/>
                                          </a:rPr>
                                          <m:t>𝜎</m:t>
                                        </m:r>
                                      </m:e>
                                      <m:sub>
                                        <m:r>
                                          <a:rPr lang="en-US" altLang="zh-CN" sz="1100" b="0" i="1" smtClean="0">
                                            <a:latin typeface="Cambria Math" panose="02040503050406030204" pitchFamily="18" charset="0"/>
                                          </a:rPr>
                                          <m:t>𝑛</m:t>
                                        </m:r>
                                      </m:sub>
                                      <m:sup>
                                        <m:r>
                                          <a:rPr lang="en-US" altLang="zh-CN" sz="1100" b="0" i="1" smtClean="0">
                                            <a:latin typeface="Cambria Math" panose="02040503050406030204" pitchFamily="18" charset="0"/>
                                          </a:rPr>
                                          <m:t>2</m:t>
                                        </m:r>
                                      </m:sup>
                                    </m:sSubSup>
                                  </m:den>
                                </m:f>
                              </m:oMath>
                            </m:oMathPara>
                          </a14:m>
                          <a:endParaRPr lang="zh-CN"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charset="0"/>
                                      </a:rPr>
                                    </m:ctrlPr>
                                  </m:sSubPr>
                                  <m:e>
                                    <m:r>
                                      <a:rPr lang="en-US" altLang="zh-CN" sz="1100" b="0" i="1" smtClean="0">
                                        <a:latin typeface="Cambria Math" panose="02040503050406030204" pitchFamily="18" charset="0"/>
                                      </a:rPr>
                                      <m:t>𝑝</m:t>
                                    </m:r>
                                  </m:e>
                                  <m:sub>
                                    <m:r>
                                      <a:rPr lang="en-US" altLang="zh-CN" sz="1100" b="0" i="1" smtClean="0">
                                        <a:latin typeface="Cambria Math" panose="02040503050406030204" pitchFamily="18" charset="0"/>
                                      </a:rPr>
                                      <m:t>𝑚</m:t>
                                    </m:r>
                                  </m:sub>
                                </m:sSub>
                                <m:r>
                                  <a:rPr lang="en-US" altLang="zh-CN" sz="1100" b="0" i="1" smtClean="0">
                                    <a:latin typeface="Cambria Math" panose="02040503050406030204" pitchFamily="18" charset="0"/>
                                  </a:rPr>
                                  <m:t>=</m:t>
                                </m:r>
                                <m:d>
                                  <m:dPr>
                                    <m:ctrlPr>
                                      <a:rPr lang="en-US" altLang="zh-CN" sz="1100" b="0" i="1" smtClean="0">
                                        <a:latin typeface="Cambria Math" charset="0"/>
                                      </a:rPr>
                                    </m:ctrlPr>
                                  </m:dPr>
                                  <m:e>
                                    <m:r>
                                      <a:rPr lang="en-US" altLang="zh-CN" sz="1100" b="0" i="1" smtClean="0">
                                        <a:latin typeface="Cambria Math" panose="02040503050406030204" pitchFamily="18" charset="0"/>
                                      </a:rPr>
                                      <m:t>1−</m:t>
                                    </m:r>
                                    <m:f>
                                      <m:fPr>
                                        <m:ctrlPr>
                                          <a:rPr lang="en-US" altLang="zh-CN" sz="1100" b="0" i="1" smtClean="0">
                                            <a:latin typeface="Cambria Math" charset="0"/>
                                          </a:rPr>
                                        </m:ctrlPr>
                                      </m:fPr>
                                      <m:num>
                                        <m:r>
                                          <a:rPr lang="en-US" altLang="zh-CN" sz="1100" b="0" i="1" smtClean="0">
                                            <a:latin typeface="Cambria Math" panose="02040503050406030204" pitchFamily="18" charset="0"/>
                                          </a:rPr>
                                          <m:t>1</m:t>
                                        </m:r>
                                      </m:num>
                                      <m:den>
                                        <m:r>
                                          <a:rPr lang="en-US" altLang="zh-CN" sz="1100" b="0" i="1" smtClean="0">
                                            <a:latin typeface="Cambria Math" panose="02040503050406030204" pitchFamily="18" charset="0"/>
                                          </a:rPr>
                                          <m:t>𝑀</m:t>
                                        </m:r>
                                      </m:den>
                                    </m:f>
                                  </m:e>
                                </m:d>
                                <m:func>
                                  <m:funcPr>
                                    <m:ctrlPr>
                                      <a:rPr lang="en-US" altLang="zh-CN" sz="1100" b="0" i="1" smtClean="0">
                                        <a:latin typeface="Cambria Math" charset="0"/>
                                      </a:rPr>
                                    </m:ctrlPr>
                                  </m:funcPr>
                                  <m:fName>
                                    <m:r>
                                      <m:rPr>
                                        <m:sty m:val="p"/>
                                      </m:rPr>
                                      <a:rPr lang="en-US" altLang="zh-CN" sz="1100" b="0" i="0" smtClean="0">
                                        <a:latin typeface="Cambria Math" panose="02040503050406030204" pitchFamily="18" charset="0"/>
                                      </a:rPr>
                                      <m:t>erfc</m:t>
                                    </m:r>
                                  </m:fName>
                                  <m:e>
                                    <m:rad>
                                      <m:radPr>
                                        <m:degHide m:val="on"/>
                                        <m:ctrlPr>
                                          <a:rPr lang="en-US" altLang="zh-CN" sz="1100" b="0" i="1" smtClean="0">
                                            <a:latin typeface="Cambria Math" charset="0"/>
                                          </a:rPr>
                                        </m:ctrlPr>
                                      </m:radPr>
                                      <m:deg/>
                                      <m:e>
                                        <m:d>
                                          <m:dPr>
                                            <m:ctrlPr>
                                              <a:rPr lang="en-US" altLang="zh-CN" sz="1100" b="0" i="1" smtClean="0">
                                                <a:latin typeface="Cambria Math" charset="0"/>
                                              </a:rPr>
                                            </m:ctrlPr>
                                          </m:dPr>
                                          <m:e>
                                            <m:f>
                                              <m:fPr>
                                                <m:ctrlPr>
                                                  <a:rPr lang="en-US" altLang="zh-CN" sz="1100" b="0" i="1" smtClean="0">
                                                    <a:latin typeface="Cambria Math" charset="0"/>
                                                  </a:rPr>
                                                </m:ctrlPr>
                                              </m:fPr>
                                              <m:num>
                                                <m:r>
                                                  <a:rPr lang="en-US" altLang="zh-CN" sz="1100" b="0" i="1" smtClean="0">
                                                    <a:latin typeface="Cambria Math" panose="02040503050406030204" pitchFamily="18" charset="0"/>
                                                  </a:rPr>
                                                  <m:t>3</m:t>
                                                </m:r>
                                              </m:num>
                                              <m:den>
                                                <m:sSup>
                                                  <m:sSupPr>
                                                    <m:ctrlPr>
                                                      <a:rPr lang="en-US" altLang="zh-CN" sz="1100" b="0" i="1" smtClean="0">
                                                        <a:latin typeface="Cambria Math" charset="0"/>
                                                      </a:rPr>
                                                    </m:ctrlPr>
                                                  </m:sSupPr>
                                                  <m:e>
                                                    <m:r>
                                                      <a:rPr lang="en-US" altLang="zh-CN" sz="1100" b="0" i="1" smtClean="0">
                                                        <a:latin typeface="Cambria Math" panose="02040503050406030204" pitchFamily="18" charset="0"/>
                                                      </a:rPr>
                                                      <m:t>𝑀</m:t>
                                                    </m:r>
                                                  </m:e>
                                                  <m:sup>
                                                    <m:r>
                                                      <a:rPr lang="en-US" altLang="zh-CN" sz="1100" b="0" i="1" smtClean="0">
                                                        <a:latin typeface="Cambria Math" panose="02040503050406030204" pitchFamily="18" charset="0"/>
                                                      </a:rPr>
                                                      <m:t>2</m:t>
                                                    </m:r>
                                                  </m:sup>
                                                </m:sSup>
                                                <m:r>
                                                  <a:rPr lang="en-US" altLang="zh-CN" sz="1100" b="0" i="1" smtClean="0">
                                                    <a:latin typeface="Cambria Math" panose="02040503050406030204" pitchFamily="18" charset="0"/>
                                                  </a:rPr>
                                                  <m:t>−1</m:t>
                                                </m:r>
                                              </m:den>
                                            </m:f>
                                          </m:e>
                                        </m:d>
                                        <m:f>
                                          <m:fPr>
                                            <m:ctrlPr>
                                              <a:rPr lang="en-US" altLang="zh-CN" sz="1100" b="0" i="1" smtClean="0">
                                                <a:latin typeface="Cambria Math" charset="0"/>
                                              </a:rPr>
                                            </m:ctrlPr>
                                          </m:fPr>
                                          <m:num>
                                            <m:r>
                                              <a:rPr lang="en-US" altLang="zh-CN" sz="1100" b="0" i="1" smtClean="0">
                                                <a:latin typeface="Cambria Math" panose="02040503050406030204" pitchFamily="18" charset="0"/>
                                              </a:rPr>
                                              <m:t>𝑟</m:t>
                                            </m:r>
                                          </m:num>
                                          <m:den>
                                            <m:r>
                                              <a:rPr lang="en-US" altLang="zh-CN" sz="1100" b="0" i="1" smtClean="0">
                                                <a:latin typeface="Cambria Math" panose="02040503050406030204" pitchFamily="18" charset="0"/>
                                              </a:rPr>
                                              <m:t>4</m:t>
                                            </m:r>
                                          </m:den>
                                        </m:f>
                                      </m:e>
                                    </m:rad>
                                  </m:e>
                                </m:func>
                                <m:r>
                                  <a:rPr lang="en-US" altLang="zh-CN" sz="1100" b="0" i="1" smtClean="0">
                                    <a:latin typeface="Cambria Math" panose="02040503050406030204" pitchFamily="18" charset="0"/>
                                  </a:rPr>
                                  <m:t>,</m:t>
                                </m:r>
                                <m:r>
                                  <m:rPr>
                                    <m:sty m:val="p"/>
                                  </m:rPr>
                                  <a:rPr lang="en-US" altLang="zh-CN" sz="1100" b="0" i="0" smtClean="0">
                                    <a:latin typeface="Cambria Math" panose="02040503050406030204" pitchFamily="18" charset="0"/>
                                  </a:rPr>
                                  <m:t>r</m:t>
                                </m:r>
                                <m:r>
                                  <a:rPr lang="en-US" altLang="zh-CN" sz="1100" b="0" i="0" smtClean="0">
                                    <a:latin typeface="Cambria Math" panose="02040503050406030204" pitchFamily="18" charset="0"/>
                                  </a:rPr>
                                  <m:t>=</m:t>
                                </m:r>
                                <m:f>
                                  <m:fPr>
                                    <m:ctrlPr>
                                      <a:rPr lang="en-US" altLang="zh-CN" sz="1100" b="0" i="1" smtClean="0">
                                        <a:latin typeface="Cambria Math" charset="0"/>
                                      </a:rPr>
                                    </m:ctrlPr>
                                  </m:fPr>
                                  <m:num>
                                    <m:sSup>
                                      <m:sSupPr>
                                        <m:ctrlPr>
                                          <a:rPr lang="en-US" altLang="zh-CN" sz="1100" b="0" i="1" smtClean="0">
                                            <a:latin typeface="Cambria Math" charset="0"/>
                                          </a:rPr>
                                        </m:ctrlPr>
                                      </m:sSupPr>
                                      <m:e>
                                        <m:r>
                                          <a:rPr lang="en-US" altLang="zh-CN" sz="1100" b="0" i="1" smtClean="0">
                                            <a:latin typeface="Cambria Math" panose="02040503050406030204" pitchFamily="18" charset="0"/>
                                          </a:rPr>
                                          <m:t>𝑎</m:t>
                                        </m:r>
                                      </m:e>
                                      <m:sup>
                                        <m:r>
                                          <a:rPr lang="en-US" altLang="zh-CN" sz="1100" b="0" i="1" smtClean="0">
                                            <a:latin typeface="Cambria Math" panose="02040503050406030204" pitchFamily="18" charset="0"/>
                                          </a:rPr>
                                          <m:t>2</m:t>
                                        </m:r>
                                      </m:sup>
                                    </m:sSup>
                                  </m:num>
                                  <m:den>
                                    <m:r>
                                      <a:rPr lang="en-US" altLang="zh-CN" sz="1100" b="0" i="1" smtClean="0">
                                        <a:latin typeface="Cambria Math" panose="02040503050406030204" pitchFamily="18" charset="0"/>
                                      </a:rPr>
                                      <m:t>2</m:t>
                                    </m:r>
                                    <m:sSubSup>
                                      <m:sSubSupPr>
                                        <m:ctrlPr>
                                          <a:rPr lang="en-US" altLang="zh-CN" sz="1100" b="0" i="1" smtClean="0">
                                            <a:latin typeface="Cambria Math" charset="0"/>
                                          </a:rPr>
                                        </m:ctrlPr>
                                      </m:sSubSupPr>
                                      <m:e>
                                        <m:r>
                                          <a:rPr lang="zh-CN" altLang="en-US" sz="1100" b="0" i="1" smtClean="0">
                                            <a:latin typeface="Cambria Math" panose="02040503050406030204" pitchFamily="18" charset="0"/>
                                          </a:rPr>
                                          <m:t>𝜎</m:t>
                                        </m:r>
                                      </m:e>
                                      <m:sub>
                                        <m:r>
                                          <a:rPr lang="en-US" altLang="zh-CN" sz="1100" b="0" i="1" smtClean="0">
                                            <a:latin typeface="Cambria Math" panose="02040503050406030204" pitchFamily="18" charset="0"/>
                                          </a:rPr>
                                          <m:t>𝑛</m:t>
                                        </m:r>
                                      </m:sub>
                                      <m:sup>
                                        <m:r>
                                          <a:rPr lang="en-US" altLang="zh-CN" sz="1100" b="0" i="1" smtClean="0">
                                            <a:latin typeface="Cambria Math" panose="02040503050406030204" pitchFamily="18" charset="0"/>
                                          </a:rPr>
                                          <m:t>2</m:t>
                                        </m:r>
                                      </m:sup>
                                    </m:sSubSup>
                                  </m:den>
                                </m:f>
                              </m:oMath>
                            </m:oMathPara>
                          </a14:m>
                          <a:endParaRPr lang="zh-CN" altLang="en-US" sz="1100" dirty="0"/>
                        </a:p>
                        <a:p>
                          <a:pPr algn="ctr"/>
                          <a:endParaRPr lang="zh-CN" altLang="en-US" sz="1100" dirty="0"/>
                        </a:p>
                      </a:txBody>
                      <a:tcPr/>
                    </a:tc>
                    <a:extLst>
                      <a:ext uri="{0D108BD9-81ED-4DB2-BD59-A6C34878D82A}">
                        <a16:rowId xmlns="" xmlns:a16="http://schemas.microsoft.com/office/drawing/2014/main" val="1471695063"/>
                      </a:ext>
                    </a:extLst>
                  </a:tr>
                  <a:tr h="370840">
                    <a:tc>
                      <a:txBody>
                        <a:bodyPr/>
                        <a:lstStyle/>
                        <a:p>
                          <a:pPr algn="ctr"/>
                          <a:r>
                            <a:rPr lang="en-US" altLang="zh-CN" dirty="0" smtClean="0"/>
                            <a:t>Symbol</a:t>
                          </a:r>
                          <a:r>
                            <a:rPr lang="en-US" altLang="zh-CN" baseline="0" dirty="0" smtClean="0"/>
                            <a:t> Error Rate (SER)</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charset="0"/>
                                      </a:rPr>
                                    </m:ctrlPr>
                                  </m:sSubPr>
                                  <m:e>
                                    <m:r>
                                      <a:rPr lang="en-US" altLang="zh-CN" sz="1100" b="0" i="1" smtClean="0">
                                        <a:latin typeface="Cambria Math" panose="02040503050406030204" pitchFamily="18" charset="0"/>
                                      </a:rPr>
                                      <m:t>𝑃</m:t>
                                    </m:r>
                                  </m:e>
                                  <m:sub>
                                    <m:r>
                                      <a:rPr lang="en-US" altLang="zh-CN" sz="1100" b="0" i="1" smtClean="0">
                                        <a:latin typeface="Cambria Math" panose="02040503050406030204" pitchFamily="18" charset="0"/>
                                      </a:rPr>
                                      <m:t>𝑒</m:t>
                                    </m:r>
                                  </m:sub>
                                </m:sSub>
                                <m:r>
                                  <a:rPr lang="en-US" altLang="zh-CN" sz="1100" b="0" i="1" smtClean="0">
                                    <a:latin typeface="Cambria Math" panose="02040503050406030204" pitchFamily="18" charset="0"/>
                                  </a:rPr>
                                  <m:t>=</m:t>
                                </m:r>
                                <m:nary>
                                  <m:naryPr>
                                    <m:chr m:val="∑"/>
                                    <m:ctrlPr>
                                      <a:rPr lang="en-US" altLang="zh-CN" sz="1100" b="0" i="1" smtClean="0">
                                        <a:latin typeface="Cambria Math" charset="0"/>
                                      </a:rPr>
                                    </m:ctrlPr>
                                  </m:naryPr>
                                  <m:sub>
                                    <m:r>
                                      <m:rPr>
                                        <m:brk m:alnAt="23"/>
                                      </m:rPr>
                                      <a:rPr lang="en-US" altLang="zh-CN" sz="1100" b="0" i="1" smtClean="0">
                                        <a:latin typeface="Cambria Math" panose="02040503050406030204" pitchFamily="18" charset="0"/>
                                      </a:rPr>
                                      <m:t>𝑞</m:t>
                                    </m:r>
                                    <m:r>
                                      <a:rPr lang="en-US" altLang="zh-CN" sz="1100" b="0" i="1" smtClean="0">
                                        <a:latin typeface="Cambria Math" panose="02040503050406030204" pitchFamily="18" charset="0"/>
                                      </a:rPr>
                                      <m:t>=0</m:t>
                                    </m:r>
                                  </m:sub>
                                  <m:sup>
                                    <m:sSub>
                                      <m:sSubPr>
                                        <m:ctrlPr>
                                          <a:rPr lang="en-US" altLang="zh-CN" sz="1100" b="0" i="1" smtClean="0">
                                            <a:latin typeface="Cambria Math" charset="0"/>
                                          </a:rPr>
                                        </m:ctrlPr>
                                      </m:sSubPr>
                                      <m:e>
                                        <m:r>
                                          <a:rPr lang="en-US" altLang="zh-CN" sz="1100" b="0" i="1" smtClean="0">
                                            <a:latin typeface="Cambria Math" panose="02040503050406030204" pitchFamily="18" charset="0"/>
                                          </a:rPr>
                                          <m:t>𝑚</m:t>
                                        </m:r>
                                      </m:e>
                                      <m:sub>
                                        <m:r>
                                          <a:rPr lang="en-US" altLang="zh-CN" sz="1100" b="0" i="1" smtClean="0">
                                            <a:latin typeface="Cambria Math" panose="02040503050406030204" pitchFamily="18" charset="0"/>
                                          </a:rPr>
                                          <m:t>0</m:t>
                                        </m:r>
                                      </m:sub>
                                    </m:sSub>
                                  </m:sup>
                                  <m:e>
                                    <m:sSubSup>
                                      <m:sSubSupPr>
                                        <m:ctrlPr>
                                          <a:rPr lang="en-US" altLang="zh-CN" sz="1100" b="0" i="1" smtClean="0">
                                            <a:latin typeface="Cambria Math" charset="0"/>
                                          </a:rPr>
                                        </m:ctrlPr>
                                      </m:sSubSup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𝑚</m:t>
                                        </m:r>
                                      </m:sub>
                                      <m:sup>
                                        <m:r>
                                          <a:rPr lang="en-US" altLang="zh-CN" sz="1100" b="0" i="1" smtClean="0">
                                            <a:latin typeface="Cambria Math" panose="02040503050406030204" pitchFamily="18" charset="0"/>
                                          </a:rPr>
                                          <m:t>𝑞</m:t>
                                        </m:r>
                                      </m:sup>
                                    </m:sSubSup>
                                    <m:sSup>
                                      <m:sSupPr>
                                        <m:ctrlPr>
                                          <a:rPr lang="en-US" altLang="zh-CN" sz="1100" b="0" i="1" smtClean="0">
                                            <a:latin typeface="Cambria Math" charset="0"/>
                                          </a:rPr>
                                        </m:ctrlPr>
                                      </m:sSupPr>
                                      <m:e>
                                        <m:r>
                                          <a:rPr lang="en-US" altLang="zh-CN" sz="1100" b="0" i="1" smtClean="0">
                                            <a:latin typeface="Cambria Math" panose="02040503050406030204" pitchFamily="18" charset="0"/>
                                          </a:rPr>
                                          <m:t>(1−</m:t>
                                        </m:r>
                                        <m:r>
                                          <a:rPr lang="en-US" altLang="zh-CN" sz="1100" b="0" i="1" smtClean="0">
                                            <a:latin typeface="Cambria Math" panose="02040503050406030204" pitchFamily="18" charset="0"/>
                                          </a:rPr>
                                          <m:t>𝑝</m:t>
                                        </m:r>
                                        <m:r>
                                          <a:rPr lang="en-US" altLang="zh-CN" sz="1100" b="0" i="1" smtClean="0">
                                            <a:latin typeface="Cambria Math" panose="02040503050406030204" pitchFamily="18" charset="0"/>
                                          </a:rPr>
                                          <m:t>)</m:t>
                                        </m:r>
                                      </m:e>
                                      <m:sup>
                                        <m:r>
                                          <a:rPr lang="en-US" altLang="zh-CN" sz="1100" b="0" i="1" smtClean="0">
                                            <a:latin typeface="Cambria Math" panose="02040503050406030204" pitchFamily="18" charset="0"/>
                                          </a:rPr>
                                          <m:t>𝑞</m:t>
                                        </m:r>
                                      </m:sup>
                                    </m:sSup>
                                    <m:sSup>
                                      <m:sSupPr>
                                        <m:ctrlPr>
                                          <a:rPr lang="en-US" altLang="zh-CN" sz="1100" b="0" i="1" smtClean="0">
                                            <a:latin typeface="Cambria Math" charset="0"/>
                                          </a:rPr>
                                        </m:ctrlPr>
                                      </m:sSupPr>
                                      <m:e>
                                        <m:r>
                                          <a:rPr lang="en-US" altLang="zh-CN" sz="1100" b="0" i="1" smtClean="0">
                                            <a:latin typeface="Cambria Math" panose="02040503050406030204" pitchFamily="18" charset="0"/>
                                          </a:rPr>
                                          <m:t>𝑝</m:t>
                                        </m:r>
                                      </m:e>
                                      <m:sup>
                                        <m:r>
                                          <a:rPr lang="en-US" altLang="zh-CN" sz="1100" b="0" i="1" smtClean="0">
                                            <a:latin typeface="Cambria Math" panose="02040503050406030204" pitchFamily="18" charset="0"/>
                                          </a:rPr>
                                          <m:t>𝑚</m:t>
                                        </m:r>
                                        <m:r>
                                          <a:rPr lang="en-US" altLang="zh-CN" sz="1100" b="0" i="1" smtClean="0">
                                            <a:latin typeface="Cambria Math" panose="02040503050406030204" pitchFamily="18" charset="0"/>
                                          </a:rPr>
                                          <m:t>−</m:t>
                                        </m:r>
                                        <m:r>
                                          <a:rPr lang="en-US" altLang="zh-CN" sz="1100" b="0" i="1" smtClean="0">
                                            <a:latin typeface="Cambria Math" panose="02040503050406030204" pitchFamily="18" charset="0"/>
                                          </a:rPr>
                                          <m:t>𝑞</m:t>
                                        </m:r>
                                      </m:sup>
                                    </m:sSup>
                                  </m:e>
                                </m:nary>
                              </m:oMath>
                            </m:oMathPara>
                          </a14:m>
                          <a:endParaRPr lang="zh-CN" altLang="en-US" sz="11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charset="0"/>
                                      </a:rPr>
                                    </m:ctrlPr>
                                  </m:sSubPr>
                                  <m:e>
                                    <m:r>
                                      <a:rPr lang="en-US" altLang="zh-CN" sz="1100" b="0" i="1" smtClean="0">
                                        <a:latin typeface="Cambria Math" panose="02040503050406030204" pitchFamily="18" charset="0"/>
                                      </a:rPr>
                                      <m:t>𝑃</m:t>
                                    </m:r>
                                  </m:e>
                                  <m:sub>
                                    <m:r>
                                      <a:rPr lang="en-US" altLang="zh-CN" sz="1100" b="0" i="1" smtClean="0">
                                        <a:latin typeface="Cambria Math" panose="02040503050406030204" pitchFamily="18" charset="0"/>
                                      </a:rPr>
                                      <m:t>𝑒𝑚</m:t>
                                    </m:r>
                                  </m:sub>
                                </m:sSub>
                                <m:r>
                                  <a:rPr lang="en-US" altLang="zh-CN" sz="1100" b="0" i="1" smtClean="0">
                                    <a:latin typeface="Cambria Math" panose="02040503050406030204" pitchFamily="18" charset="0"/>
                                  </a:rPr>
                                  <m:t>=</m:t>
                                </m:r>
                                <m:nary>
                                  <m:naryPr>
                                    <m:chr m:val="∑"/>
                                    <m:ctrlPr>
                                      <a:rPr lang="en-US" altLang="zh-CN" sz="1100" b="0" i="1" smtClean="0">
                                        <a:latin typeface="Cambria Math" charset="0"/>
                                      </a:rPr>
                                    </m:ctrlPr>
                                  </m:naryPr>
                                  <m:sub>
                                    <m:r>
                                      <m:rPr>
                                        <m:brk m:alnAt="23"/>
                                      </m:rPr>
                                      <a:rPr lang="en-US" altLang="zh-CN" sz="1100" b="0" i="1" smtClean="0">
                                        <a:latin typeface="Cambria Math" panose="02040503050406030204" pitchFamily="18" charset="0"/>
                                      </a:rPr>
                                      <m:t>𝑞</m:t>
                                    </m:r>
                                    <m:r>
                                      <a:rPr lang="en-US" altLang="zh-CN" sz="1100" b="0" i="1" smtClean="0">
                                        <a:latin typeface="Cambria Math" panose="02040503050406030204" pitchFamily="18" charset="0"/>
                                      </a:rPr>
                                      <m:t>=0</m:t>
                                    </m:r>
                                  </m:sub>
                                  <m:sup>
                                    <m:sSub>
                                      <m:sSubPr>
                                        <m:ctrlPr>
                                          <a:rPr lang="en-US" altLang="zh-CN" sz="1100" b="0" i="1" smtClean="0">
                                            <a:latin typeface="Cambria Math" charset="0"/>
                                          </a:rPr>
                                        </m:ctrlPr>
                                      </m:sSubPr>
                                      <m:e>
                                        <m:r>
                                          <a:rPr lang="en-US" altLang="zh-CN" sz="1100" b="0" i="1" smtClean="0">
                                            <a:latin typeface="Cambria Math" panose="02040503050406030204" pitchFamily="18" charset="0"/>
                                          </a:rPr>
                                          <m:t>𝑚</m:t>
                                        </m:r>
                                      </m:e>
                                      <m:sub>
                                        <m:r>
                                          <a:rPr lang="en-US" altLang="zh-CN" sz="1100" b="0" i="1" smtClean="0">
                                            <a:latin typeface="Cambria Math" panose="02040503050406030204" pitchFamily="18" charset="0"/>
                                          </a:rPr>
                                          <m:t>0</m:t>
                                        </m:r>
                                      </m:sub>
                                    </m:sSub>
                                  </m:sup>
                                  <m:e>
                                    <m:sSubSup>
                                      <m:sSubSupPr>
                                        <m:ctrlPr>
                                          <a:rPr lang="en-US" altLang="zh-CN" sz="1100" b="0" i="1" smtClean="0">
                                            <a:latin typeface="Cambria Math" charset="0"/>
                                          </a:rPr>
                                        </m:ctrlPr>
                                      </m:sSubSup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𝑚</m:t>
                                        </m:r>
                                      </m:sub>
                                      <m:sup>
                                        <m:r>
                                          <a:rPr lang="en-US" altLang="zh-CN" sz="1100" b="0" i="1" smtClean="0">
                                            <a:latin typeface="Cambria Math" panose="02040503050406030204" pitchFamily="18" charset="0"/>
                                          </a:rPr>
                                          <m:t>𝑞</m:t>
                                        </m:r>
                                      </m:sup>
                                    </m:sSubSup>
                                    <m:sSup>
                                      <m:sSupPr>
                                        <m:ctrlPr>
                                          <a:rPr lang="en-US" altLang="zh-CN" sz="1100" b="0" i="1" smtClean="0">
                                            <a:latin typeface="Cambria Math" charset="0"/>
                                          </a:rPr>
                                        </m:ctrlPr>
                                      </m:sSupPr>
                                      <m:e>
                                        <m:r>
                                          <a:rPr lang="en-US" altLang="zh-CN" sz="1100" b="0" i="1" smtClean="0">
                                            <a:latin typeface="Cambria Math" panose="02040503050406030204" pitchFamily="18" charset="0"/>
                                          </a:rPr>
                                          <m:t>(1−</m:t>
                                        </m:r>
                                        <m:sSub>
                                          <m:sSubPr>
                                            <m:ctrlPr>
                                              <a:rPr lang="en-US" altLang="zh-CN" sz="1100" i="1" smtClean="0">
                                                <a:latin typeface="Cambria Math" charset="0"/>
                                              </a:rPr>
                                            </m:ctrlPr>
                                          </m:sSubPr>
                                          <m:e>
                                            <m:r>
                                              <a:rPr lang="en-US" altLang="zh-CN" sz="1100" b="0" i="1" smtClean="0">
                                                <a:latin typeface="Cambria Math" panose="02040503050406030204" pitchFamily="18" charset="0"/>
                                              </a:rPr>
                                              <m:t>𝑝</m:t>
                                            </m:r>
                                          </m:e>
                                          <m:sub>
                                            <m:r>
                                              <a:rPr lang="en-US" altLang="zh-CN" sz="1100" b="0" i="1" smtClean="0">
                                                <a:latin typeface="Cambria Math" panose="02040503050406030204" pitchFamily="18" charset="0"/>
                                              </a:rPr>
                                              <m:t>𝑚</m:t>
                                            </m:r>
                                          </m:sub>
                                        </m:sSub>
                                        <m:r>
                                          <a:rPr lang="en-US" altLang="zh-CN" sz="1100" b="0" i="1" smtClean="0">
                                            <a:latin typeface="Cambria Math" panose="02040503050406030204" pitchFamily="18" charset="0"/>
                                          </a:rPr>
                                          <m:t>)</m:t>
                                        </m:r>
                                      </m:e>
                                      <m:sup>
                                        <m:r>
                                          <a:rPr lang="en-US" altLang="zh-CN" sz="1100" b="0" i="1" smtClean="0">
                                            <a:latin typeface="Cambria Math" panose="02040503050406030204" pitchFamily="18" charset="0"/>
                                          </a:rPr>
                                          <m:t>𝑞</m:t>
                                        </m:r>
                                      </m:sup>
                                    </m:sSup>
                                    <m:sSubSup>
                                      <m:sSubSupPr>
                                        <m:ctrlPr>
                                          <a:rPr lang="en-US" altLang="zh-CN" sz="1100" b="0" i="1" smtClean="0">
                                            <a:latin typeface="Cambria Math" charset="0"/>
                                          </a:rPr>
                                        </m:ctrlPr>
                                      </m:sSubSupPr>
                                      <m:e>
                                        <m:r>
                                          <a:rPr lang="en-US" altLang="zh-CN" sz="1100" b="0" i="1" smtClean="0">
                                            <a:latin typeface="Cambria Math" panose="02040503050406030204" pitchFamily="18" charset="0"/>
                                          </a:rPr>
                                          <m:t>𝑝</m:t>
                                        </m:r>
                                      </m:e>
                                      <m:sub>
                                        <m:r>
                                          <a:rPr lang="en-US" altLang="zh-CN" sz="1100" b="0" i="1" smtClean="0">
                                            <a:latin typeface="Cambria Math" panose="02040503050406030204" pitchFamily="18" charset="0"/>
                                          </a:rPr>
                                          <m:t>𝑚</m:t>
                                        </m:r>
                                      </m:sub>
                                      <m:sup>
                                        <m:r>
                                          <a:rPr lang="en-US" altLang="zh-CN" sz="1100" b="0" i="1" smtClean="0">
                                            <a:latin typeface="Cambria Math" panose="02040503050406030204" pitchFamily="18" charset="0"/>
                                          </a:rPr>
                                          <m:t>𝑚</m:t>
                                        </m:r>
                                        <m:r>
                                          <a:rPr lang="en-US" altLang="zh-CN" sz="1100" b="0" i="1" smtClean="0">
                                            <a:latin typeface="Cambria Math" panose="02040503050406030204" pitchFamily="18" charset="0"/>
                                          </a:rPr>
                                          <m:t>−</m:t>
                                        </m:r>
                                        <m:r>
                                          <a:rPr lang="en-US" altLang="zh-CN" sz="1100" b="0" i="1" smtClean="0">
                                            <a:latin typeface="Cambria Math" panose="02040503050406030204" pitchFamily="18" charset="0"/>
                                          </a:rPr>
                                          <m:t>𝑞</m:t>
                                        </m:r>
                                      </m:sup>
                                    </m:sSubSup>
                                  </m:e>
                                </m:nary>
                              </m:oMath>
                            </m:oMathPara>
                          </a14:m>
                          <a:endParaRPr lang="zh-CN" altLang="en-US" sz="1100" dirty="0"/>
                        </a:p>
                      </a:txBody>
                      <a:tcPr/>
                    </a:tc>
                    <a:extLst>
                      <a:ext uri="{0D108BD9-81ED-4DB2-BD59-A6C34878D82A}">
                        <a16:rowId xmlns="" xmlns:a16="http://schemas.microsoft.com/office/drawing/2014/main" val="2512318884"/>
                      </a:ext>
                    </a:extLst>
                  </a:tr>
                </a:tbl>
              </a:graphicData>
            </a:graphic>
          </p:graphicFrame>
        </mc:Choice>
        <mc:Fallback xmlns="">
          <p:graphicFrame>
            <p:nvGraphicFramePr>
              <p:cNvPr id="10" name="表格 9"/>
              <p:cNvGraphicFramePr>
                <a:graphicFrameLocks noGrp="1"/>
              </p:cNvGraphicFramePr>
              <p:nvPr>
                <p:extLst>
                  <p:ext uri="{D42A27DB-BD31-4B8C-83A1-F6EECF244321}">
                    <p14:modId xmlns:p14="http://schemas.microsoft.com/office/powerpoint/2010/main" val="773168190"/>
                  </p:ext>
                </p:extLst>
              </p:nvPr>
            </p:nvGraphicFramePr>
            <p:xfrm>
              <a:off x="670406" y="3489415"/>
              <a:ext cx="8206893" cy="1692720"/>
            </p:xfrm>
            <a:graphic>
              <a:graphicData uri="http://schemas.openxmlformats.org/drawingml/2006/table">
                <a:tbl>
                  <a:tblPr firstRow="1" bandRow="1">
                    <a:tableStyleId>{5C22544A-7EE6-4342-B048-85BDC9FD1C3A}</a:tableStyleId>
                  </a:tblPr>
                  <a:tblGrid>
                    <a:gridCol w="2735631">
                      <a:extLst>
                        <a:ext uri="{9D8B030D-6E8A-4147-A177-3AD203B41FA5}">
                          <a16:colId xmlns:a16="http://schemas.microsoft.com/office/drawing/2014/main" xmlns:a14="http://schemas.microsoft.com/office/drawing/2010/main" xmlns="" val="3058611840"/>
                        </a:ext>
                      </a:extLst>
                    </a:gridCol>
                    <a:gridCol w="2735631">
                      <a:extLst>
                        <a:ext uri="{9D8B030D-6E8A-4147-A177-3AD203B41FA5}">
                          <a16:colId xmlns:a16="http://schemas.microsoft.com/office/drawing/2014/main" xmlns:a14="http://schemas.microsoft.com/office/drawing/2010/main" xmlns="" val="2801700033"/>
                        </a:ext>
                      </a:extLst>
                    </a:gridCol>
                    <a:gridCol w="2735631">
                      <a:extLst>
                        <a:ext uri="{9D8B030D-6E8A-4147-A177-3AD203B41FA5}">
                          <a16:colId xmlns:a16="http://schemas.microsoft.com/office/drawing/2014/main" xmlns:a14="http://schemas.microsoft.com/office/drawing/2010/main" xmlns="" val="1485525011"/>
                        </a:ext>
                      </a:extLst>
                    </a:gridCol>
                  </a:tblGrid>
                  <a:tr h="370840">
                    <a:tc>
                      <a:txBody>
                        <a:bodyPr/>
                        <a:lstStyle/>
                        <a:p>
                          <a:pPr algn="ctr"/>
                          <a:endParaRPr lang="zh-CN" altLang="en-US" dirty="0"/>
                        </a:p>
                      </a:txBody>
                      <a:tcPr/>
                    </a:tc>
                    <a:tc>
                      <a:txBody>
                        <a:bodyPr/>
                        <a:lstStyle/>
                        <a:p>
                          <a:pPr algn="ctr"/>
                          <a:r>
                            <a:rPr lang="en-US" altLang="zh-CN" b="0" dirty="0" smtClean="0">
                              <a:solidFill>
                                <a:schemeClr val="tx1"/>
                              </a:solidFill>
                            </a:rPr>
                            <a:t>Two</a:t>
                          </a:r>
                          <a:r>
                            <a:rPr lang="en-US" altLang="zh-CN" b="0" baseline="0" dirty="0" smtClean="0">
                              <a:solidFill>
                                <a:schemeClr val="tx1"/>
                              </a:solidFill>
                            </a:rPr>
                            <a:t> </a:t>
                          </a:r>
                          <a:r>
                            <a:rPr lang="en-US" altLang="zh-CN" b="0" baseline="0" dirty="0" smtClean="0">
                              <a:solidFill>
                                <a:schemeClr val="tx1"/>
                              </a:solidFill>
                            </a:rPr>
                            <a:t>E</a:t>
                          </a:r>
                          <a:r>
                            <a:rPr lang="en-US" altLang="zh-CN" b="0" baseline="0" dirty="0" smtClean="0">
                              <a:solidFill>
                                <a:schemeClr val="tx1"/>
                              </a:solidFill>
                            </a:rPr>
                            <a:t>nergy</a:t>
                          </a:r>
                          <a:r>
                            <a:rPr lang="en-US" altLang="zh-CN" b="0" baseline="0" dirty="0" smtClean="0">
                              <a:solidFill>
                                <a:schemeClr val="tx1"/>
                              </a:solidFill>
                            </a:rPr>
                            <a:t> </a:t>
                          </a:r>
                          <a:r>
                            <a:rPr lang="en-US" altLang="zh-CN" b="0" baseline="0" dirty="0" smtClean="0">
                              <a:solidFill>
                                <a:schemeClr val="tx1"/>
                              </a:solidFill>
                            </a:rPr>
                            <a:t>levels</a:t>
                          </a:r>
                          <a:endParaRPr lang="zh-CN" altLang="en-US" b="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baseline="0" dirty="0" smtClean="0">
                              <a:solidFill>
                                <a:schemeClr val="tx1"/>
                              </a:solidFill>
                            </a:rPr>
                            <a:t>Multiple </a:t>
                          </a:r>
                          <a:r>
                            <a:rPr lang="en-US" altLang="zh-CN" b="0" baseline="0" dirty="0" smtClean="0">
                              <a:solidFill>
                                <a:schemeClr val="tx1"/>
                              </a:solidFill>
                            </a:rPr>
                            <a:t>E</a:t>
                          </a:r>
                          <a:r>
                            <a:rPr lang="en-US" altLang="zh-CN" b="0" baseline="0" dirty="0" smtClean="0">
                              <a:solidFill>
                                <a:schemeClr val="tx1"/>
                              </a:solidFill>
                            </a:rPr>
                            <a:t>nergy</a:t>
                          </a:r>
                          <a:r>
                            <a:rPr lang="zh-CN" altLang="en-US" b="0" baseline="0" dirty="0" smtClean="0">
                              <a:solidFill>
                                <a:schemeClr val="tx1"/>
                              </a:solidFill>
                            </a:rPr>
                            <a:t> </a:t>
                          </a:r>
                          <a:r>
                            <a:rPr lang="en-US" altLang="zh-CN" b="0" baseline="0" dirty="0" smtClean="0">
                              <a:solidFill>
                                <a:schemeClr val="tx1"/>
                              </a:solidFill>
                            </a:rPr>
                            <a:t>levels</a:t>
                          </a:r>
                          <a:endParaRPr lang="zh-CN" altLang="en-US" b="0" dirty="0" smtClean="0">
                            <a:solidFill>
                              <a:schemeClr val="tx1"/>
                            </a:solidFill>
                          </a:endParaRPr>
                        </a:p>
                      </a:txBody>
                      <a:tcPr/>
                    </a:tc>
                    <a:extLst>
                      <a:ext uri="{0D108BD9-81ED-4DB2-BD59-A6C34878D82A}">
                        <a16:rowId xmlns:a16="http://schemas.microsoft.com/office/drawing/2014/main" xmlns:a14="http://schemas.microsoft.com/office/drawing/2010/main" xmlns="" val="3274526535"/>
                      </a:ext>
                    </a:extLst>
                  </a:tr>
                  <a:tr h="754380">
                    <a:tc>
                      <a:txBody>
                        <a:bodyPr/>
                        <a:lstStyle/>
                        <a:p>
                          <a:pPr algn="ctr"/>
                          <a:r>
                            <a:rPr lang="en-US" altLang="zh-CN" dirty="0" smtClean="0"/>
                            <a:t>Bit</a:t>
                          </a:r>
                          <a:r>
                            <a:rPr lang="en-US" altLang="zh-CN" baseline="0" dirty="0" smtClean="0"/>
                            <a:t> Error Rate (BER)</a:t>
                          </a:r>
                          <a:endParaRPr lang="zh-CN" altLang="en-US" dirty="0"/>
                        </a:p>
                      </a:txBody>
                      <a:tcPr/>
                    </a:tc>
                    <a:tc>
                      <a:txBody>
                        <a:bodyPr/>
                        <a:lstStyle/>
                        <a:p>
                          <a:endParaRPr lang="zh-CN"/>
                        </a:p>
                      </a:txBody>
                      <a:tcPr>
                        <a:blipFill rotWithShape="0">
                          <a:blip r:embed="rId4"/>
                          <a:stretch>
                            <a:fillRect l="-100000" t="-53226" r="-100667" b="-179839"/>
                          </a:stretch>
                        </a:blipFill>
                      </a:tcPr>
                    </a:tc>
                    <a:tc>
                      <a:txBody>
                        <a:bodyPr/>
                        <a:lstStyle/>
                        <a:p>
                          <a:endParaRPr lang="zh-CN"/>
                        </a:p>
                      </a:txBody>
                      <a:tcPr>
                        <a:blipFill rotWithShape="0">
                          <a:blip r:embed="rId4"/>
                          <a:stretch>
                            <a:fillRect l="-200445" t="-53226" r="-891" b="-179839"/>
                          </a:stretch>
                        </a:blipFill>
                      </a:tcPr>
                    </a:tc>
                    <a:extLst>
                      <a:ext uri="{0D108BD9-81ED-4DB2-BD59-A6C34878D82A}">
                        <a16:rowId xmlns:a16="http://schemas.microsoft.com/office/drawing/2014/main" xmlns:a14="http://schemas.microsoft.com/office/drawing/2010/main" xmlns="" val="1471695063"/>
                      </a:ext>
                    </a:extLst>
                  </a:tr>
                  <a:tr h="567500">
                    <a:tc>
                      <a:txBody>
                        <a:bodyPr/>
                        <a:lstStyle/>
                        <a:p>
                          <a:pPr algn="ctr"/>
                          <a:r>
                            <a:rPr lang="en-US" altLang="zh-CN" dirty="0" smtClean="0"/>
                            <a:t>Symbol</a:t>
                          </a:r>
                          <a:r>
                            <a:rPr lang="en-US" altLang="zh-CN" baseline="0" dirty="0" smtClean="0"/>
                            <a:t> Error Rate (SER)</a:t>
                          </a:r>
                          <a:endParaRPr lang="zh-CN" altLang="en-US" dirty="0"/>
                        </a:p>
                      </a:txBody>
                      <a:tcPr/>
                    </a:tc>
                    <a:tc>
                      <a:txBody>
                        <a:bodyPr/>
                        <a:lstStyle/>
                        <a:p>
                          <a:endParaRPr lang="zh-CN"/>
                        </a:p>
                      </a:txBody>
                      <a:tcPr>
                        <a:blipFill rotWithShape="0">
                          <a:blip r:embed="rId4"/>
                          <a:stretch>
                            <a:fillRect l="-100000" t="-202128" r="-100667" b="-137234"/>
                          </a:stretch>
                        </a:blipFill>
                      </a:tcPr>
                    </a:tc>
                    <a:tc>
                      <a:txBody>
                        <a:bodyPr/>
                        <a:lstStyle/>
                        <a:p>
                          <a:endParaRPr lang="zh-CN"/>
                        </a:p>
                      </a:txBody>
                      <a:tcPr>
                        <a:blipFill rotWithShape="0">
                          <a:blip r:embed="rId4"/>
                          <a:stretch>
                            <a:fillRect l="-200445" t="-202128" r="-891" b="-137234"/>
                          </a:stretch>
                        </a:blipFill>
                      </a:tcPr>
                    </a:tc>
                    <a:extLst>
                      <a:ext uri="{0D108BD9-81ED-4DB2-BD59-A6C34878D82A}">
                        <a16:rowId xmlns:a16="http://schemas.microsoft.com/office/drawing/2014/main" xmlns:a14="http://schemas.microsoft.com/office/drawing/2010/main" xmlns="" val="2512318884"/>
                      </a:ext>
                    </a:extLst>
                  </a:tr>
                </a:tbl>
              </a:graphicData>
            </a:graphic>
          </p:graphicFrame>
        </mc:Fallback>
      </mc:AlternateContent>
      <p:grpSp>
        <p:nvGrpSpPr>
          <p:cNvPr id="92" name="组合 91"/>
          <p:cNvGrpSpPr/>
          <p:nvPr/>
        </p:nvGrpSpPr>
        <p:grpSpPr>
          <a:xfrm>
            <a:off x="4455870" y="3659767"/>
            <a:ext cx="4773812" cy="1804091"/>
            <a:chOff x="4455870" y="3659767"/>
            <a:chExt cx="4773812" cy="1804091"/>
          </a:xfrm>
        </p:grpSpPr>
        <p:sp>
          <p:nvSpPr>
            <p:cNvPr id="66" name="椭圆 65"/>
            <p:cNvSpPr/>
            <p:nvPr/>
          </p:nvSpPr>
          <p:spPr>
            <a:xfrm>
              <a:off x="4655751" y="3848986"/>
              <a:ext cx="394713" cy="223284"/>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7" name="椭圆 66"/>
            <p:cNvSpPr/>
            <p:nvPr/>
          </p:nvSpPr>
          <p:spPr>
            <a:xfrm>
              <a:off x="4455870" y="4687675"/>
              <a:ext cx="317982" cy="384055"/>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8" name="椭圆 67"/>
            <p:cNvSpPr/>
            <p:nvPr/>
          </p:nvSpPr>
          <p:spPr>
            <a:xfrm>
              <a:off x="6772940" y="4180899"/>
              <a:ext cx="414173" cy="177671"/>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69" name="文本框 34"/>
            <p:cNvSpPr txBox="1"/>
            <p:nvPr/>
          </p:nvSpPr>
          <p:spPr>
            <a:xfrm>
              <a:off x="5310713" y="3659767"/>
              <a:ext cx="482969" cy="3000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a:solidFill>
                    <a:srgbClr val="C00000"/>
                  </a:solidFill>
                </a:rPr>
                <a:t>SNR</a:t>
              </a:r>
              <a:endParaRPr lang="zh-CN" altLang="en-US" sz="1350" dirty="0">
                <a:solidFill>
                  <a:srgbClr val="C00000"/>
                </a:solidFill>
              </a:endParaRPr>
            </a:p>
          </p:txBody>
        </p:sp>
        <p:sp>
          <p:nvSpPr>
            <p:cNvPr id="70" name="文本框 69"/>
            <p:cNvSpPr txBox="1"/>
            <p:nvPr/>
          </p:nvSpPr>
          <p:spPr>
            <a:xfrm>
              <a:off x="7032214" y="4483397"/>
              <a:ext cx="2197468" cy="300082"/>
            </a:xfrm>
            <a:prstGeom prst="rect">
              <a:avLst/>
            </a:prstGeom>
            <a:noFill/>
          </p:spPr>
          <p:txBody>
            <a:bodyPr wrap="square" rtlCol="0">
              <a:spAutoFit/>
            </a:bodyPr>
            <a:lstStyle/>
            <a:p>
              <a:r>
                <a:rPr lang="en-US" altLang="zh-CN" sz="1350" dirty="0">
                  <a:solidFill>
                    <a:srgbClr val="C00000"/>
                  </a:solidFill>
                </a:rPr>
                <a:t>The number of energy levels</a:t>
              </a:r>
              <a:endParaRPr lang="zh-CN" altLang="en-US" sz="1350" dirty="0">
                <a:solidFill>
                  <a:srgbClr val="C00000"/>
                </a:solidFill>
              </a:endParaRPr>
            </a:p>
          </p:txBody>
        </p:sp>
        <p:sp>
          <p:nvSpPr>
            <p:cNvPr id="71" name="文本框 70"/>
            <p:cNvSpPr txBox="1"/>
            <p:nvPr/>
          </p:nvSpPr>
          <p:spPr>
            <a:xfrm>
              <a:off x="5104591" y="5163776"/>
              <a:ext cx="2447500" cy="300082"/>
            </a:xfrm>
            <a:prstGeom prst="rect">
              <a:avLst/>
            </a:prstGeom>
            <a:noFill/>
          </p:spPr>
          <p:txBody>
            <a:bodyPr wrap="square" rtlCol="0">
              <a:spAutoFit/>
            </a:bodyPr>
            <a:lstStyle/>
            <a:p>
              <a:r>
                <a:rPr lang="en-US" altLang="zh-CN" sz="1350" dirty="0">
                  <a:solidFill>
                    <a:srgbClr val="C00000"/>
                  </a:solidFill>
                </a:rPr>
                <a:t>The length of receiving window</a:t>
              </a:r>
              <a:endParaRPr lang="zh-CN" altLang="en-US" sz="1350" dirty="0">
                <a:solidFill>
                  <a:srgbClr val="C00000"/>
                </a:solidFill>
              </a:endParaRPr>
            </a:p>
          </p:txBody>
        </p:sp>
        <p:cxnSp>
          <p:nvCxnSpPr>
            <p:cNvPr id="26" name="直接箭头连接符 25"/>
            <p:cNvCxnSpPr>
              <a:endCxn id="69" idx="1"/>
            </p:cNvCxnSpPr>
            <p:nvPr/>
          </p:nvCxnSpPr>
          <p:spPr>
            <a:xfrm flipV="1">
              <a:off x="5104591" y="3809808"/>
              <a:ext cx="206122" cy="39178"/>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7032214" y="4396510"/>
              <a:ext cx="136277" cy="1737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endCxn id="71" idx="1"/>
            </p:cNvCxnSpPr>
            <p:nvPr/>
          </p:nvCxnSpPr>
          <p:spPr>
            <a:xfrm>
              <a:off x="4773852" y="5061092"/>
              <a:ext cx="330739" cy="25272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1633241" y="2010921"/>
            <a:ext cx="1969312" cy="2781628"/>
            <a:chOff x="1633241" y="2010921"/>
            <a:chExt cx="1969312" cy="2781628"/>
          </a:xfrm>
        </p:grpSpPr>
        <p:grpSp>
          <p:nvGrpSpPr>
            <p:cNvPr id="93" name="组合 92"/>
            <p:cNvGrpSpPr/>
            <p:nvPr/>
          </p:nvGrpSpPr>
          <p:grpSpPr>
            <a:xfrm>
              <a:off x="1633241" y="2010921"/>
              <a:ext cx="1969312" cy="1917588"/>
              <a:chOff x="1633241" y="2010921"/>
              <a:chExt cx="1969312" cy="1917588"/>
            </a:xfrm>
          </p:grpSpPr>
          <p:sp>
            <p:nvSpPr>
              <p:cNvPr id="47" name="矩形 46"/>
              <p:cNvSpPr/>
              <p:nvPr/>
            </p:nvSpPr>
            <p:spPr>
              <a:xfrm>
                <a:off x="2952919" y="2130949"/>
                <a:ext cx="131801" cy="947257"/>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2872552" y="2010921"/>
                <a:ext cx="730001" cy="1213775"/>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80" name="直接箭头连接符 79"/>
              <p:cNvCxnSpPr/>
              <p:nvPr/>
            </p:nvCxnSpPr>
            <p:spPr>
              <a:xfrm flipV="1">
                <a:off x="1633241" y="2933066"/>
                <a:ext cx="1385578" cy="995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2" name="直接箭头连接符 81"/>
            <p:cNvCxnSpPr/>
            <p:nvPr/>
          </p:nvCxnSpPr>
          <p:spPr>
            <a:xfrm flipV="1">
              <a:off x="3237552" y="3078207"/>
              <a:ext cx="9261" cy="1714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6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3333</TotalTime>
  <Words>3930</Words>
  <Application>Microsoft Macintosh PowerPoint</Application>
  <PresentationFormat>全屏显示(4:3)</PresentationFormat>
  <Paragraphs>481</Paragraphs>
  <Slides>28</Slides>
  <Notes>27</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28</vt:i4>
      </vt:variant>
    </vt:vector>
  </HeadingPairs>
  <TitlesOfParts>
    <vt:vector size="40" baseType="lpstr">
      <vt:lpstr>Arial</vt:lpstr>
      <vt:lpstr>Arial Unicode MS</vt:lpstr>
      <vt:lpstr>Calibri</vt:lpstr>
      <vt:lpstr>Calibri Light</vt:lpstr>
      <vt:lpstr>Cambria Math</vt:lpstr>
      <vt:lpstr>Times New Roman</vt:lpstr>
      <vt:lpstr>Wingdings</vt:lpstr>
      <vt:lpstr>等线</vt:lpstr>
      <vt:lpstr>宋体</vt:lpstr>
      <vt:lpstr>Office Theme</vt:lpstr>
      <vt:lpstr>1_Office Theme</vt:lpstr>
      <vt:lpstr>Equation</vt:lpstr>
      <vt:lpstr>WiZig:  Cross-Technology Energy Communication over a Noisy Channel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gxz</dc:creator>
  <cp:lastModifiedBy>swugxz@163.com</cp:lastModifiedBy>
  <cp:revision>204</cp:revision>
  <dcterms:created xsi:type="dcterms:W3CDTF">2016-12-11T08:29:27Z</dcterms:created>
  <dcterms:modified xsi:type="dcterms:W3CDTF">2017-08-13T14:17:25Z</dcterms:modified>
</cp:coreProperties>
</file>