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4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71673-8A8A-40BD-B4D6-DF0370889D8A}" type="datetimeFigureOut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FAA59-FE93-494D-BE0B-2F9E74D1AE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73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31F8-650F-468B-9547-CFDEF26385C4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80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E19D-CE91-4917-93DD-3CC98992CA59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75F-A8FE-4664-A0D3-31EF25F7DEB7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62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A6A6-4A20-494A-A279-2D41ADD60AE6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55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E769-F61F-414C-822A-436C93C9F3C1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28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74E7-B19A-4B6E-B930-32653062F3D6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31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E7EB-C16F-4F0D-9782-1274CC9A3AED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4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2398-8424-44C3-885B-F85D29AF0020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5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B795-F1A1-41CD-878E-E55C119D807E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85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4DD3-DB31-4DD2-B9FD-56FE4AF0EB27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6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3C9D-2F21-42AE-9F0F-EE2F02C72C2B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70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F932B-39A0-46F1-BFA1-6F24AF75EFDB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A90B-E226-4244-803D-EBB66BBC4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85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62866" y="2260550"/>
            <a:ext cx="9020175" cy="15271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62866" y="2157711"/>
            <a:ext cx="9020175" cy="12065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sp>
        <p:nvSpPr>
          <p:cNvPr id="1031" name="Tit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27966" y="2281982"/>
            <a:ext cx="8686800" cy="1643062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ZigFi</a:t>
            </a:r>
            <a:r>
              <a:rPr lang="en-US" altLang="zh-CN" sz="3600" b="1" dirty="0">
                <a:solidFill>
                  <a:srgbClr val="FFFFFF"/>
                </a:solidFill>
              </a:rPr>
              <a:t>: Harnessing Channel State Information for</a:t>
            </a:r>
            <a:br>
              <a:rPr lang="en-US" altLang="zh-CN" sz="3600" b="1" dirty="0">
                <a:solidFill>
                  <a:srgbClr val="FFFFFF"/>
                </a:solidFill>
              </a:rPr>
            </a:br>
            <a:r>
              <a:rPr lang="en-US" altLang="zh-CN" sz="3600" b="1" dirty="0">
                <a:solidFill>
                  <a:srgbClr val="FFFFFF"/>
                </a:solidFill>
              </a:rPr>
              <a:t>Cross-Technology Communication</a:t>
            </a:r>
            <a:endParaRPr lang="zh-CN" altLang="zh-CN" sz="36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12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340198"/>
              </p:ext>
            </p:extLst>
          </p:nvPr>
        </p:nvGraphicFramePr>
        <p:xfrm>
          <a:off x="4114166" y="3726607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3" imgW="919104" imgH="199742" progId="Equation.DSMT4">
                  <p:embed/>
                </p:oleObj>
              </mc:Choice>
              <mc:Fallback>
                <p:oleObj r:id="rId3" imgW="919104" imgH="199742" progId="Equation.DSMT4">
                  <p:embed/>
                  <p:pic>
                    <p:nvPicPr>
                      <p:cNvPr id="1026" name="Object 12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166" y="3726607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66" y="533084"/>
            <a:ext cx="1451337" cy="1234756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0354"/>
      </p:ext>
    </p:extLst>
  </p:cSld>
  <p:clrMapOvr>
    <a:masterClrMapping/>
  </p:clrMapOvr>
  <p:transition spd="slow" advTm="18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190" y="1128009"/>
            <a:ext cx="9020175" cy="120650"/>
          </a:xfrm>
          <a:prstGeom prst="rect">
            <a:avLst/>
          </a:prstGeom>
          <a:gradFill>
            <a:gsLst>
              <a:gs pos="0">
                <a:srgbClr val="7030A0"/>
              </a:gs>
              <a:gs pos="94000">
                <a:srgbClr val="7030A0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22" y="174566"/>
            <a:ext cx="925264" cy="7871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9916" y="460106"/>
            <a:ext cx="577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Decoding with a CSI classifier</a:t>
            </a:r>
            <a:endParaRPr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89067" y="1584960"/>
            <a:ext cx="8391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the performance of SVM is related with the window length (CSI samples)</a:t>
            </a:r>
            <a:endParaRPr lang="en-US" altLang="zh-CN" sz="28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08" y="2531845"/>
            <a:ext cx="3278584" cy="267516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52821" y="5363613"/>
            <a:ext cx="907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Choose the window length is 8 </a:t>
            </a: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1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190" y="1128009"/>
            <a:ext cx="9020175" cy="120650"/>
          </a:xfrm>
          <a:prstGeom prst="rect">
            <a:avLst/>
          </a:prstGeom>
          <a:gradFill>
            <a:gsLst>
              <a:gs pos="0">
                <a:srgbClr val="7030A0"/>
              </a:gs>
              <a:gs pos="94000">
                <a:srgbClr val="7030A0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22" y="174566"/>
            <a:ext cx="925264" cy="7871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190" y="455281"/>
            <a:ext cx="945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The relationship between the Accuracy and the SINR</a:t>
            </a:r>
            <a:endParaRPr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89067" y="1584960"/>
            <a:ext cx="839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A new metric SINR in ZigFi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540000" y="2172172"/>
                <a:ext cx="3788228" cy="6299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𝑆𝐼𝑁𝑅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𝑙𝑔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0" y="2172172"/>
                <a:ext cx="3788228" cy="6299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422" y="2878318"/>
            <a:ext cx="3525383" cy="289604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7335" y="5850589"/>
            <a:ext cx="907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SINR in range [-0.25,1.25], decoding accuracy &gt; 0.9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8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190" y="1128009"/>
            <a:ext cx="9020175" cy="120650"/>
          </a:xfrm>
          <a:prstGeom prst="rect">
            <a:avLst/>
          </a:prstGeom>
          <a:gradFill>
            <a:gsLst>
              <a:gs pos="0">
                <a:srgbClr val="7030A0"/>
              </a:gs>
              <a:gs pos="94000">
                <a:srgbClr val="7030A0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22" y="174566"/>
            <a:ext cx="925264" cy="7871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190" y="455281"/>
            <a:ext cx="945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The Receiver-initiated mechanism</a:t>
            </a:r>
            <a:endParaRPr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89067" y="1584960"/>
            <a:ext cx="8391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Establish a WiFi Link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Adaptively adjust ZigBee and WiFi power to obtain </a:t>
            </a:r>
          </a:p>
          <a:p>
            <a:r>
              <a:rPr lang="en-US" altLang="zh-CN" sz="2800" dirty="0" smtClean="0"/>
              <a:t>an appropriate SINR</a:t>
            </a:r>
            <a:endParaRPr lang="en-US" altLang="zh-CN" sz="28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16" y="3306256"/>
            <a:ext cx="6801802" cy="2576935"/>
          </a:xfrm>
          <a:prstGeom prst="rect">
            <a:avLst/>
          </a:prstGeom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9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190" y="1128009"/>
            <a:ext cx="9020175" cy="120650"/>
          </a:xfrm>
          <a:prstGeom prst="rect">
            <a:avLst/>
          </a:prstGeom>
          <a:gradFill>
            <a:gsLst>
              <a:gs pos="0">
                <a:srgbClr val="7030A0"/>
              </a:gs>
              <a:gs pos="94000">
                <a:srgbClr val="7030A0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22" y="174566"/>
            <a:ext cx="925264" cy="7871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8690" y="460106"/>
            <a:ext cx="945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Evaluation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215" y="2108180"/>
            <a:ext cx="3223725" cy="14579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675" y="4359210"/>
            <a:ext cx="5951204" cy="23126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2108" y="1417730"/>
            <a:ext cx="839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Implementation</a:t>
            </a:r>
            <a:endParaRPr lang="en-US" altLang="zh-CN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602108" y="3701075"/>
            <a:ext cx="839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Comparison  ZigFi vs. </a:t>
            </a:r>
            <a:r>
              <a:rPr lang="en-US" altLang="zh-CN" sz="2800" dirty="0" err="1" smtClean="0"/>
              <a:t>FreeBee</a:t>
            </a:r>
            <a:endParaRPr lang="en-US" altLang="zh-CN" sz="28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7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190" y="1128009"/>
            <a:ext cx="9020175" cy="120650"/>
          </a:xfrm>
          <a:prstGeom prst="rect">
            <a:avLst/>
          </a:prstGeom>
          <a:gradFill>
            <a:gsLst>
              <a:gs pos="0">
                <a:srgbClr val="7030A0"/>
              </a:gs>
              <a:gs pos="94000">
                <a:srgbClr val="7030A0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22" y="174566"/>
            <a:ext cx="925264" cy="7871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8690" y="460106"/>
            <a:ext cx="945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Evaluation</a:t>
            </a:r>
            <a:endParaRPr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602108" y="1417730"/>
            <a:ext cx="8391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ZigFi under different distance between the ZigBee sender and the WiFi sender</a:t>
            </a:r>
            <a:endParaRPr lang="en-US" altLang="zh-CN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602108" y="3955014"/>
            <a:ext cx="8391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ZigFi performance under different distance between the WiFi sender and the WiFi receiver</a:t>
            </a:r>
            <a:endParaRPr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894" y="2165203"/>
            <a:ext cx="4864765" cy="1772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082" y="4758463"/>
            <a:ext cx="4758577" cy="1731612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8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190" y="1128009"/>
            <a:ext cx="9020175" cy="120650"/>
          </a:xfrm>
          <a:prstGeom prst="rect">
            <a:avLst/>
          </a:prstGeom>
          <a:gradFill>
            <a:gsLst>
              <a:gs pos="0">
                <a:srgbClr val="7030A0"/>
              </a:gs>
              <a:gs pos="94000">
                <a:srgbClr val="7030A0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22" y="174566"/>
            <a:ext cx="925264" cy="7871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8690" y="460106"/>
            <a:ext cx="945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Evaluation</a:t>
            </a:r>
            <a:endParaRPr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602108" y="1417730"/>
            <a:ext cx="839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ZigFi performance under different intensity of noise</a:t>
            </a:r>
            <a:endParaRPr lang="en-US" altLang="zh-CN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602108" y="3955014"/>
            <a:ext cx="8391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ZigFi performance under different distance between the ZigBee sender and the WiFi receiver in the NLOS scenario</a:t>
            </a:r>
            <a:endParaRPr lang="en-US" altLang="zh-CN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88" y="2021228"/>
            <a:ext cx="4823687" cy="17919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288" y="4927844"/>
            <a:ext cx="4823982" cy="1746674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5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190" y="1128009"/>
            <a:ext cx="9020175" cy="120650"/>
          </a:xfrm>
          <a:prstGeom prst="rect">
            <a:avLst/>
          </a:prstGeom>
          <a:gradFill>
            <a:gsLst>
              <a:gs pos="0">
                <a:srgbClr val="7030A0"/>
              </a:gs>
              <a:gs pos="94000">
                <a:srgbClr val="7030A0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22" y="174566"/>
            <a:ext cx="925264" cy="7871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8690" y="460106"/>
            <a:ext cx="945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Evaluation</a:t>
            </a:r>
            <a:endParaRPr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602108" y="1417730"/>
            <a:ext cx="8391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The SER and throughput of multiple-to-one concurrent transmissions</a:t>
            </a:r>
            <a:endParaRPr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2570199"/>
            <a:ext cx="4832595" cy="2498996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5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8763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61278" y="3017520"/>
            <a:ext cx="9020175" cy="144126"/>
          </a:xfrm>
          <a:prstGeom prst="rect">
            <a:avLst/>
          </a:prstGeom>
          <a:solidFill>
            <a:srgbClr val="7030A0">
              <a:alpha val="9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graphicFrame>
        <p:nvGraphicFramePr>
          <p:cNvPr id="1026" name="Object 1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114166" y="3726607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r:id="rId3" imgW="919104" imgH="199742" progId="Equation.DSMT4">
                  <p:embed/>
                </p:oleObj>
              </mc:Choice>
              <mc:Fallback>
                <p:oleObj r:id="rId3" imgW="919104" imgH="199742" progId="Equation.DSMT4">
                  <p:embed/>
                  <p:pic>
                    <p:nvPicPr>
                      <p:cNvPr id="1026" name="Object 12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166" y="3726607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429" y="5200334"/>
            <a:ext cx="1451337" cy="123475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53945" y="2094190"/>
            <a:ext cx="443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/>
              <a:t>Thank</a:t>
            </a:r>
            <a:endParaRPr lang="zh-CN" altLang="en-US" sz="5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5028566" y="3020349"/>
            <a:ext cx="443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/>
              <a:t>Q&amp;A</a:t>
            </a:r>
            <a:endParaRPr lang="zh-CN" altLang="en-US" sz="54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483155"/>
      </p:ext>
    </p:extLst>
  </p:cSld>
  <p:clrMapOvr>
    <a:masterClrMapping/>
  </p:clrMapOvr>
  <p:transition spd="slow" advTm="187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190" y="1128009"/>
            <a:ext cx="9020175" cy="120650"/>
          </a:xfrm>
          <a:prstGeom prst="rect">
            <a:avLst/>
          </a:prstGeom>
          <a:gradFill>
            <a:gsLst>
              <a:gs pos="0">
                <a:srgbClr val="7030A0"/>
              </a:gs>
              <a:gs pos="94000">
                <a:srgbClr val="7030A0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22" y="174566"/>
            <a:ext cx="925264" cy="7871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9916" y="460106"/>
            <a:ext cx="577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CTC from ZigBee to WiFi</a:t>
            </a:r>
            <a:endParaRPr lang="zh-CN" altLang="en-US" sz="3200" dirty="0"/>
          </a:p>
        </p:txBody>
      </p:sp>
      <p:sp>
        <p:nvSpPr>
          <p:cNvPr id="7" name="文本框 6"/>
          <p:cNvSpPr txBox="1"/>
          <p:nvPr/>
        </p:nvSpPr>
        <p:spPr>
          <a:xfrm>
            <a:off x="489067" y="1584960"/>
            <a:ext cx="8391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Physical Level Emulation</a:t>
            </a:r>
            <a:endParaRPr lang="en-US" altLang="zh-CN" sz="2800" dirty="0"/>
          </a:p>
          <a:p>
            <a:endParaRPr lang="en-US" altLang="zh-CN" sz="2800" dirty="0" smtClean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58470"/>
              </p:ext>
            </p:extLst>
          </p:nvPr>
        </p:nvGraphicFramePr>
        <p:xfrm>
          <a:off x="1636656" y="2539067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772421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713624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68349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ZigBee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WiFi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99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Center</a:t>
                      </a:r>
                      <a:r>
                        <a:rPr lang="en-US" altLang="zh-CN" baseline="0" dirty="0" smtClean="0"/>
                        <a:t> Frequency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2405+5(k-11)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2412+5(k-1)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42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Modulation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DSSS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OFDM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04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Encoding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OQPSK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BPSK\QPSK\QAM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3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Rate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250</a:t>
                      </a:r>
                      <a:r>
                        <a:rPr lang="en-US" altLang="zh-CN" baseline="0" dirty="0" smtClean="0"/>
                        <a:t> Kbps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54 Mbps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2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C00000"/>
                          </a:solidFill>
                        </a:rPr>
                        <a:t>Simple</a:t>
                      </a:r>
                      <a:endParaRPr lang="zh-CN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C00000"/>
                          </a:solidFill>
                        </a:rPr>
                        <a:t>Complex</a:t>
                      </a:r>
                      <a:endParaRPr lang="zh-CN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466953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87187" y="5171440"/>
            <a:ext cx="839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It is difficult to emulate WiFi for ZigBee  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9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190" y="1128009"/>
            <a:ext cx="9020175" cy="120650"/>
          </a:xfrm>
          <a:prstGeom prst="rect">
            <a:avLst/>
          </a:prstGeom>
          <a:gradFill>
            <a:gsLst>
              <a:gs pos="0">
                <a:srgbClr val="7030A0"/>
              </a:gs>
              <a:gs pos="94000">
                <a:srgbClr val="7030A0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22" y="174566"/>
            <a:ext cx="925264" cy="7871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4774" y="2240703"/>
            <a:ext cx="83911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Asymmetric transmission power of ZigBee vs. WiFi</a:t>
            </a:r>
          </a:p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89067" y="1584960"/>
            <a:ext cx="839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Physical Level Emulation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698" y="3005990"/>
            <a:ext cx="5203925" cy="231373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9916" y="460106"/>
            <a:ext cx="577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CTC from ZigBee to WiFi</a:t>
            </a:r>
            <a:endParaRPr lang="zh-CN" altLang="en-US" sz="3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66325" y="5561790"/>
            <a:ext cx="839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Infeasibility of ZigBee to WiFi CTC using RSSI</a:t>
            </a: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5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190" y="1128009"/>
            <a:ext cx="9020175" cy="120650"/>
          </a:xfrm>
          <a:prstGeom prst="rect">
            <a:avLst/>
          </a:prstGeom>
          <a:gradFill>
            <a:gsLst>
              <a:gs pos="0">
                <a:srgbClr val="7030A0"/>
              </a:gs>
              <a:gs pos="94000">
                <a:srgbClr val="7030A0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22" y="174566"/>
            <a:ext cx="925264" cy="7871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9067" y="2152709"/>
            <a:ext cx="83911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Asymmetric bandwidth of ZigBee vs. WiFi</a:t>
            </a:r>
          </a:p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89067" y="1584960"/>
            <a:ext cx="839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Physical Level Emulation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9916" y="460106"/>
            <a:ext cx="577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CTC from ZigBee to WiFi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857" y="2952928"/>
            <a:ext cx="5741597" cy="25769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66325" y="5561790"/>
            <a:ext cx="839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Feasibility of ZigBee to WiFi CTC using CSI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6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190" y="1128009"/>
            <a:ext cx="9020175" cy="120650"/>
          </a:xfrm>
          <a:prstGeom prst="rect">
            <a:avLst/>
          </a:prstGeom>
          <a:gradFill>
            <a:gsLst>
              <a:gs pos="0">
                <a:srgbClr val="7030A0"/>
              </a:gs>
              <a:gs pos="94000">
                <a:srgbClr val="7030A0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22" y="174566"/>
            <a:ext cx="925264" cy="78718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9916" y="460106"/>
            <a:ext cx="7185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CSI sequence on different </a:t>
            </a:r>
            <a:r>
              <a:rPr lang="en-US" altLang="zh-CN" sz="3200" dirty="0" err="1" smtClean="0"/>
              <a:t>subchannels</a:t>
            </a:r>
            <a:endParaRPr lang="zh-CN" alt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4399400" y="3981983"/>
            <a:ext cx="46789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transmission of ZigBee packets affects the CSI sequence of the WiFi receiver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variation of the CSI sequence at each subcarrier is different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59535" y="1798047"/>
            <a:ext cx="7617483" cy="1695664"/>
            <a:chOff x="731745" y="2252881"/>
            <a:chExt cx="7617483" cy="169566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745" y="2252881"/>
              <a:ext cx="3733253" cy="169566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8277" y="2252881"/>
              <a:ext cx="3780951" cy="1637475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91" y="3981983"/>
            <a:ext cx="3718569" cy="1638326"/>
          </a:xfrm>
          <a:prstGeom prst="rect">
            <a:avLst/>
          </a:prstGeom>
        </p:spPr>
      </p:pic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4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190" y="1128009"/>
            <a:ext cx="9020175" cy="120650"/>
          </a:xfrm>
          <a:prstGeom prst="rect">
            <a:avLst/>
          </a:prstGeom>
          <a:gradFill>
            <a:gsLst>
              <a:gs pos="0">
                <a:srgbClr val="7030A0"/>
              </a:gs>
              <a:gs pos="94000">
                <a:srgbClr val="7030A0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22" y="174566"/>
            <a:ext cx="925264" cy="78718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7715" y="476190"/>
            <a:ext cx="8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CSI sequences with different ZigBee packet lengths</a:t>
            </a:r>
            <a:endParaRPr lang="zh-CN" alt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4681601" y="3820174"/>
            <a:ext cx="467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One ZigBee packet overlaps with at least one WiFi packet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16" y="3624362"/>
            <a:ext cx="4425699" cy="18073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53" y="1642894"/>
            <a:ext cx="6957694" cy="17830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5570220" y="4824395"/>
                <a:ext cx="20345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𝐷𝑍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𝐼𝑊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20" y="4824395"/>
                <a:ext cx="2034540" cy="276999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8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190" y="1128009"/>
            <a:ext cx="9020175" cy="120650"/>
          </a:xfrm>
          <a:prstGeom prst="rect">
            <a:avLst/>
          </a:prstGeom>
          <a:gradFill>
            <a:gsLst>
              <a:gs pos="0">
                <a:srgbClr val="7030A0"/>
              </a:gs>
              <a:gs pos="94000">
                <a:srgbClr val="7030A0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22" y="174566"/>
            <a:ext cx="925264" cy="78718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8802" y="441386"/>
            <a:ext cx="926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CSI sequences with different ZigBee transmit power</a:t>
            </a:r>
            <a:endParaRPr lang="zh-CN" alt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810736" y="4216414"/>
            <a:ext cx="7257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If the ZigBee power is low, the CSI variation will be too little to be detected at the WiFi receiver.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/>
              <a:t>I</a:t>
            </a:r>
            <a:r>
              <a:rPr lang="en-US" altLang="zh-CN" sz="2000" dirty="0" smtClean="0"/>
              <a:t>f the ZigBee power is too high, the WiFi preamble will be subjected to strong interference impacting regular WiFi traffic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4" y="1831274"/>
            <a:ext cx="7257286" cy="1976315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2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190" y="1128009"/>
            <a:ext cx="9020175" cy="120650"/>
          </a:xfrm>
          <a:prstGeom prst="rect">
            <a:avLst/>
          </a:prstGeom>
          <a:gradFill>
            <a:gsLst>
              <a:gs pos="0">
                <a:srgbClr val="7030A0"/>
              </a:gs>
              <a:gs pos="94000">
                <a:srgbClr val="7030A0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22" y="174566"/>
            <a:ext cx="925264" cy="78718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8802" y="441386"/>
            <a:ext cx="926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On classifying CSI sequences: SVM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100" y="1792467"/>
            <a:ext cx="3584257" cy="251795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01041" y="4566934"/>
            <a:ext cx="7257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/>
              <a:t>T</a:t>
            </a:r>
            <a:r>
              <a:rPr lang="en-US" altLang="zh-CN" sz="2000" dirty="0" smtClean="0"/>
              <a:t>here are no simple rules to describe the variation of CSI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two sets of CSI pair overlap with each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Use a classifier and  map the CSI features to higher dimensional space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9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8190" y="1128009"/>
            <a:ext cx="9020175" cy="120650"/>
          </a:xfrm>
          <a:prstGeom prst="rect">
            <a:avLst/>
          </a:prstGeom>
          <a:gradFill>
            <a:gsLst>
              <a:gs pos="0">
                <a:srgbClr val="7030A0"/>
              </a:gs>
              <a:gs pos="94000">
                <a:srgbClr val="7030A0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Tahoma" panose="020B0604030504040204" pitchFamily="34" charset="0"/>
              <a:buChar char="●"/>
            </a:pPr>
            <a:endParaRPr lang="zh-CN" altLang="zh-CN">
              <a:solidFill>
                <a:srgbClr val="FFFFFF"/>
              </a:solidFill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22" y="174566"/>
            <a:ext cx="925264" cy="7871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9916" y="460106"/>
            <a:ext cx="577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ZigFi Design</a:t>
            </a:r>
            <a:endParaRPr lang="zh-CN" altLang="en-US" sz="3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68" y="2045978"/>
            <a:ext cx="3846040" cy="29375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514" y="2752389"/>
            <a:ext cx="4262851" cy="1832080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A90B-E226-4244-803D-EBB66BBC409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386</Words>
  <Application>Microsoft Office PowerPoint</Application>
  <PresentationFormat>全屏显示(4:3)</PresentationFormat>
  <Paragraphs>83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MS PGothic</vt:lpstr>
      <vt:lpstr>等线</vt:lpstr>
      <vt:lpstr>等线 Light</vt:lpstr>
      <vt:lpstr>Arial</vt:lpstr>
      <vt:lpstr>Calibri</vt:lpstr>
      <vt:lpstr>Calibri Light</vt:lpstr>
      <vt:lpstr>Cambria Math</vt:lpstr>
      <vt:lpstr>Tahoma</vt:lpstr>
      <vt:lpstr>Wingdings</vt:lpstr>
      <vt:lpstr>Office 主题​​</vt:lpstr>
      <vt:lpstr>MathType 6.0 Equation</vt:lpstr>
      <vt:lpstr>ZigFi: Harnessing Channel State Information for Cross-Technology Communication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ZigFi: Harnessing Channel State Information for Cross-Technology Communication</dc:title>
  <dc:creator>gxz</dc:creator>
  <cp:lastModifiedBy>gxz</cp:lastModifiedBy>
  <cp:revision>16</cp:revision>
  <dcterms:created xsi:type="dcterms:W3CDTF">2017-11-07T06:26:22Z</dcterms:created>
  <dcterms:modified xsi:type="dcterms:W3CDTF">2017-11-07T10:07:51Z</dcterms:modified>
</cp:coreProperties>
</file>