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wdp" ContentType="image/vnd.ms-photo"/>
  <Default Extension="svg" ContentType="image/svg+xml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7" r:id="rId2"/>
    <p:sldId id="361" r:id="rId3"/>
    <p:sldId id="403" r:id="rId4"/>
    <p:sldId id="265" r:id="rId5"/>
    <p:sldId id="264" r:id="rId6"/>
    <p:sldId id="446" r:id="rId7"/>
    <p:sldId id="360" r:id="rId8"/>
    <p:sldId id="406" r:id="rId9"/>
    <p:sldId id="270" r:id="rId10"/>
    <p:sldId id="266" r:id="rId11"/>
    <p:sldId id="271" r:id="rId12"/>
    <p:sldId id="272" r:id="rId13"/>
    <p:sldId id="273" r:id="rId14"/>
    <p:sldId id="314" r:id="rId15"/>
    <p:sldId id="275" r:id="rId16"/>
    <p:sldId id="295" r:id="rId17"/>
    <p:sldId id="296" r:id="rId18"/>
    <p:sldId id="276" r:id="rId19"/>
    <p:sldId id="277" r:id="rId20"/>
    <p:sldId id="278" r:id="rId21"/>
    <p:sldId id="279" r:id="rId22"/>
    <p:sldId id="282" r:id="rId23"/>
    <p:sldId id="363" r:id="rId24"/>
    <p:sldId id="284" r:id="rId25"/>
    <p:sldId id="285" r:id="rId26"/>
    <p:sldId id="286" r:id="rId27"/>
    <p:sldId id="288" r:id="rId28"/>
    <p:sldId id="287" r:id="rId29"/>
    <p:sldId id="289" r:id="rId30"/>
    <p:sldId id="290" r:id="rId31"/>
    <p:sldId id="291" r:id="rId32"/>
    <p:sldId id="365" r:id="rId33"/>
    <p:sldId id="342" r:id="rId34"/>
    <p:sldId id="292" r:id="rId35"/>
    <p:sldId id="293" r:id="rId36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4040"/>
    <a:srgbClr val="352A86"/>
    <a:srgbClr val="D2C4D9"/>
    <a:srgbClr val="268B0B"/>
    <a:srgbClr val="56AA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8" autoAdjust="0"/>
    <p:restoredTop sz="94660"/>
  </p:normalViewPr>
  <p:slideViewPr>
    <p:cSldViewPr snapToGrid="0">
      <p:cViewPr varScale="1">
        <p:scale>
          <a:sx n="83" d="100"/>
          <a:sy n="83" d="100"/>
        </p:scale>
        <p:origin x="240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file:////C:\Users\36304\Desktop\&#26032;&#24314;%20Microsoft%20Excel%20&#24037;&#20316;&#34920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oleObject" Target="file:////C:\Users\36304\Desktop\&#26032;&#24314;%20Microsoft%20Excel%20&#24037;&#20316;&#34920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spPr>
            <a:ln w="508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Sheet1!$A$1:$A$300</c:f>
              <c:numCache>
                <c:formatCode>General</c:formatCode>
                <c:ptCount val="300"/>
                <c:pt idx="0">
                  <c:v>5.0</c:v>
                </c:pt>
                <c:pt idx="1">
                  <c:v>10.0</c:v>
                </c:pt>
                <c:pt idx="2">
                  <c:v>15.0</c:v>
                </c:pt>
                <c:pt idx="3">
                  <c:v>20.0</c:v>
                </c:pt>
                <c:pt idx="4">
                  <c:v>25.0</c:v>
                </c:pt>
                <c:pt idx="5">
                  <c:v>30.0</c:v>
                </c:pt>
                <c:pt idx="6">
                  <c:v>35.0</c:v>
                </c:pt>
                <c:pt idx="7">
                  <c:v>40.0</c:v>
                </c:pt>
                <c:pt idx="8">
                  <c:v>45.0</c:v>
                </c:pt>
                <c:pt idx="9">
                  <c:v>50.0</c:v>
                </c:pt>
                <c:pt idx="10">
                  <c:v>55.0</c:v>
                </c:pt>
                <c:pt idx="11">
                  <c:v>60.0</c:v>
                </c:pt>
                <c:pt idx="12">
                  <c:v>65.0</c:v>
                </c:pt>
                <c:pt idx="13">
                  <c:v>70.0</c:v>
                </c:pt>
                <c:pt idx="14">
                  <c:v>75.0</c:v>
                </c:pt>
                <c:pt idx="15">
                  <c:v>80.0</c:v>
                </c:pt>
                <c:pt idx="16">
                  <c:v>85.0</c:v>
                </c:pt>
                <c:pt idx="17">
                  <c:v>90.0</c:v>
                </c:pt>
                <c:pt idx="18">
                  <c:v>95.0</c:v>
                </c:pt>
                <c:pt idx="19">
                  <c:v>100.0</c:v>
                </c:pt>
                <c:pt idx="20">
                  <c:v>105.0</c:v>
                </c:pt>
                <c:pt idx="21">
                  <c:v>110.0</c:v>
                </c:pt>
                <c:pt idx="22">
                  <c:v>115.0</c:v>
                </c:pt>
                <c:pt idx="23">
                  <c:v>120.0</c:v>
                </c:pt>
                <c:pt idx="24">
                  <c:v>125.0</c:v>
                </c:pt>
                <c:pt idx="25">
                  <c:v>130.0</c:v>
                </c:pt>
                <c:pt idx="26">
                  <c:v>135.0</c:v>
                </c:pt>
                <c:pt idx="27">
                  <c:v>140.0</c:v>
                </c:pt>
                <c:pt idx="28">
                  <c:v>145.0</c:v>
                </c:pt>
                <c:pt idx="29">
                  <c:v>150.0</c:v>
                </c:pt>
                <c:pt idx="30">
                  <c:v>155.0</c:v>
                </c:pt>
                <c:pt idx="31">
                  <c:v>160.0</c:v>
                </c:pt>
                <c:pt idx="32">
                  <c:v>165.0</c:v>
                </c:pt>
                <c:pt idx="33">
                  <c:v>170.0</c:v>
                </c:pt>
                <c:pt idx="34">
                  <c:v>175.0</c:v>
                </c:pt>
                <c:pt idx="35">
                  <c:v>180.0</c:v>
                </c:pt>
                <c:pt idx="36">
                  <c:v>185.0</c:v>
                </c:pt>
                <c:pt idx="37">
                  <c:v>190.0</c:v>
                </c:pt>
                <c:pt idx="38">
                  <c:v>195.0</c:v>
                </c:pt>
                <c:pt idx="39">
                  <c:v>200.0</c:v>
                </c:pt>
                <c:pt idx="40">
                  <c:v>205.0</c:v>
                </c:pt>
                <c:pt idx="41">
                  <c:v>210.0</c:v>
                </c:pt>
                <c:pt idx="42">
                  <c:v>215.0</c:v>
                </c:pt>
                <c:pt idx="43">
                  <c:v>220.0</c:v>
                </c:pt>
                <c:pt idx="44">
                  <c:v>225.0</c:v>
                </c:pt>
                <c:pt idx="45">
                  <c:v>230.0</c:v>
                </c:pt>
                <c:pt idx="46">
                  <c:v>235.0</c:v>
                </c:pt>
                <c:pt idx="47">
                  <c:v>240.0</c:v>
                </c:pt>
                <c:pt idx="48">
                  <c:v>245.0</c:v>
                </c:pt>
                <c:pt idx="49">
                  <c:v>250.0</c:v>
                </c:pt>
                <c:pt idx="50">
                  <c:v>255.0</c:v>
                </c:pt>
                <c:pt idx="51">
                  <c:v>260.0</c:v>
                </c:pt>
                <c:pt idx="52">
                  <c:v>265.0</c:v>
                </c:pt>
                <c:pt idx="53">
                  <c:v>270.0</c:v>
                </c:pt>
                <c:pt idx="54">
                  <c:v>275.0</c:v>
                </c:pt>
                <c:pt idx="55">
                  <c:v>280.0</c:v>
                </c:pt>
                <c:pt idx="56">
                  <c:v>285.0</c:v>
                </c:pt>
                <c:pt idx="57">
                  <c:v>290.0</c:v>
                </c:pt>
                <c:pt idx="58">
                  <c:v>295.0</c:v>
                </c:pt>
                <c:pt idx="59">
                  <c:v>300.0</c:v>
                </c:pt>
                <c:pt idx="60">
                  <c:v>305.0</c:v>
                </c:pt>
                <c:pt idx="61">
                  <c:v>310.0</c:v>
                </c:pt>
                <c:pt idx="62">
                  <c:v>315.0</c:v>
                </c:pt>
                <c:pt idx="63">
                  <c:v>320.0</c:v>
                </c:pt>
                <c:pt idx="64">
                  <c:v>325.0</c:v>
                </c:pt>
                <c:pt idx="65">
                  <c:v>330.0</c:v>
                </c:pt>
                <c:pt idx="66">
                  <c:v>335.0</c:v>
                </c:pt>
                <c:pt idx="67">
                  <c:v>340.0</c:v>
                </c:pt>
                <c:pt idx="68">
                  <c:v>345.0</c:v>
                </c:pt>
                <c:pt idx="69">
                  <c:v>350.0</c:v>
                </c:pt>
                <c:pt idx="70">
                  <c:v>355.0</c:v>
                </c:pt>
                <c:pt idx="71">
                  <c:v>360.0</c:v>
                </c:pt>
                <c:pt idx="72">
                  <c:v>365.0</c:v>
                </c:pt>
                <c:pt idx="73">
                  <c:v>370.0</c:v>
                </c:pt>
                <c:pt idx="74">
                  <c:v>375.0</c:v>
                </c:pt>
                <c:pt idx="75">
                  <c:v>380.0</c:v>
                </c:pt>
                <c:pt idx="76">
                  <c:v>385.0</c:v>
                </c:pt>
                <c:pt idx="77">
                  <c:v>390.0</c:v>
                </c:pt>
                <c:pt idx="78">
                  <c:v>395.0</c:v>
                </c:pt>
                <c:pt idx="79">
                  <c:v>400.0</c:v>
                </c:pt>
                <c:pt idx="80">
                  <c:v>405.0</c:v>
                </c:pt>
                <c:pt idx="81">
                  <c:v>410.0</c:v>
                </c:pt>
                <c:pt idx="82">
                  <c:v>415.0</c:v>
                </c:pt>
                <c:pt idx="83">
                  <c:v>420.0</c:v>
                </c:pt>
                <c:pt idx="84">
                  <c:v>425.0</c:v>
                </c:pt>
                <c:pt idx="85">
                  <c:v>430.0</c:v>
                </c:pt>
                <c:pt idx="86">
                  <c:v>435.0</c:v>
                </c:pt>
                <c:pt idx="87">
                  <c:v>440.0</c:v>
                </c:pt>
                <c:pt idx="88">
                  <c:v>445.0</c:v>
                </c:pt>
                <c:pt idx="89">
                  <c:v>450.0</c:v>
                </c:pt>
                <c:pt idx="90">
                  <c:v>455.0</c:v>
                </c:pt>
                <c:pt idx="91">
                  <c:v>460.0</c:v>
                </c:pt>
                <c:pt idx="92">
                  <c:v>465.0</c:v>
                </c:pt>
                <c:pt idx="93">
                  <c:v>470.0</c:v>
                </c:pt>
                <c:pt idx="94">
                  <c:v>475.0</c:v>
                </c:pt>
                <c:pt idx="95">
                  <c:v>480.0</c:v>
                </c:pt>
                <c:pt idx="96">
                  <c:v>485.0</c:v>
                </c:pt>
                <c:pt idx="97">
                  <c:v>490.0</c:v>
                </c:pt>
                <c:pt idx="98">
                  <c:v>495.0</c:v>
                </c:pt>
                <c:pt idx="99">
                  <c:v>500.0</c:v>
                </c:pt>
                <c:pt idx="100">
                  <c:v>505.0</c:v>
                </c:pt>
                <c:pt idx="101">
                  <c:v>510.0</c:v>
                </c:pt>
                <c:pt idx="102">
                  <c:v>515.0</c:v>
                </c:pt>
                <c:pt idx="103">
                  <c:v>520.0</c:v>
                </c:pt>
                <c:pt idx="104">
                  <c:v>525.0</c:v>
                </c:pt>
                <c:pt idx="105">
                  <c:v>530.0</c:v>
                </c:pt>
                <c:pt idx="106">
                  <c:v>535.0</c:v>
                </c:pt>
                <c:pt idx="107">
                  <c:v>540.0</c:v>
                </c:pt>
                <c:pt idx="108">
                  <c:v>545.0</c:v>
                </c:pt>
                <c:pt idx="109">
                  <c:v>550.0</c:v>
                </c:pt>
                <c:pt idx="110">
                  <c:v>555.0</c:v>
                </c:pt>
                <c:pt idx="111">
                  <c:v>560.0</c:v>
                </c:pt>
                <c:pt idx="112">
                  <c:v>565.0</c:v>
                </c:pt>
                <c:pt idx="113">
                  <c:v>570.0</c:v>
                </c:pt>
                <c:pt idx="114">
                  <c:v>575.0</c:v>
                </c:pt>
                <c:pt idx="115">
                  <c:v>580.0</c:v>
                </c:pt>
                <c:pt idx="116">
                  <c:v>585.0</c:v>
                </c:pt>
                <c:pt idx="117">
                  <c:v>590.0</c:v>
                </c:pt>
                <c:pt idx="118">
                  <c:v>595.0</c:v>
                </c:pt>
                <c:pt idx="119">
                  <c:v>600.0</c:v>
                </c:pt>
                <c:pt idx="120">
                  <c:v>605.0</c:v>
                </c:pt>
                <c:pt idx="121">
                  <c:v>610.0</c:v>
                </c:pt>
                <c:pt idx="122">
                  <c:v>615.0</c:v>
                </c:pt>
                <c:pt idx="123">
                  <c:v>620.0</c:v>
                </c:pt>
                <c:pt idx="124">
                  <c:v>625.0</c:v>
                </c:pt>
                <c:pt idx="125">
                  <c:v>630.0</c:v>
                </c:pt>
                <c:pt idx="126">
                  <c:v>635.0</c:v>
                </c:pt>
                <c:pt idx="127">
                  <c:v>640.0</c:v>
                </c:pt>
                <c:pt idx="128">
                  <c:v>645.0</c:v>
                </c:pt>
                <c:pt idx="129">
                  <c:v>650.0</c:v>
                </c:pt>
                <c:pt idx="130">
                  <c:v>655.0</c:v>
                </c:pt>
                <c:pt idx="131">
                  <c:v>660.0</c:v>
                </c:pt>
                <c:pt idx="132">
                  <c:v>665.0</c:v>
                </c:pt>
                <c:pt idx="133">
                  <c:v>670.0</c:v>
                </c:pt>
                <c:pt idx="134">
                  <c:v>675.0</c:v>
                </c:pt>
                <c:pt idx="135">
                  <c:v>680.0</c:v>
                </c:pt>
                <c:pt idx="136">
                  <c:v>685.0</c:v>
                </c:pt>
                <c:pt idx="137">
                  <c:v>690.0</c:v>
                </c:pt>
                <c:pt idx="138">
                  <c:v>695.0</c:v>
                </c:pt>
                <c:pt idx="139">
                  <c:v>700.0</c:v>
                </c:pt>
                <c:pt idx="140">
                  <c:v>705.0</c:v>
                </c:pt>
                <c:pt idx="141">
                  <c:v>710.0</c:v>
                </c:pt>
                <c:pt idx="142">
                  <c:v>715.0</c:v>
                </c:pt>
                <c:pt idx="143">
                  <c:v>720.0</c:v>
                </c:pt>
                <c:pt idx="144">
                  <c:v>725.0</c:v>
                </c:pt>
                <c:pt idx="145">
                  <c:v>730.0</c:v>
                </c:pt>
                <c:pt idx="146">
                  <c:v>735.0</c:v>
                </c:pt>
                <c:pt idx="147">
                  <c:v>740.0</c:v>
                </c:pt>
                <c:pt idx="148">
                  <c:v>745.0</c:v>
                </c:pt>
                <c:pt idx="149">
                  <c:v>750.0</c:v>
                </c:pt>
                <c:pt idx="150">
                  <c:v>755.0</c:v>
                </c:pt>
                <c:pt idx="151">
                  <c:v>760.0</c:v>
                </c:pt>
                <c:pt idx="152">
                  <c:v>765.0</c:v>
                </c:pt>
                <c:pt idx="153">
                  <c:v>770.0</c:v>
                </c:pt>
                <c:pt idx="154">
                  <c:v>775.0</c:v>
                </c:pt>
                <c:pt idx="155">
                  <c:v>780.0</c:v>
                </c:pt>
                <c:pt idx="156">
                  <c:v>785.0</c:v>
                </c:pt>
                <c:pt idx="157">
                  <c:v>790.0</c:v>
                </c:pt>
                <c:pt idx="158">
                  <c:v>795.0</c:v>
                </c:pt>
                <c:pt idx="159">
                  <c:v>800.0</c:v>
                </c:pt>
                <c:pt idx="160">
                  <c:v>805.0</c:v>
                </c:pt>
                <c:pt idx="161">
                  <c:v>810.0</c:v>
                </c:pt>
                <c:pt idx="162">
                  <c:v>815.0</c:v>
                </c:pt>
                <c:pt idx="163">
                  <c:v>820.0</c:v>
                </c:pt>
                <c:pt idx="164">
                  <c:v>825.0</c:v>
                </c:pt>
                <c:pt idx="165">
                  <c:v>830.0</c:v>
                </c:pt>
                <c:pt idx="166">
                  <c:v>835.0</c:v>
                </c:pt>
                <c:pt idx="167">
                  <c:v>840.0</c:v>
                </c:pt>
                <c:pt idx="168">
                  <c:v>845.0</c:v>
                </c:pt>
                <c:pt idx="169">
                  <c:v>850.0</c:v>
                </c:pt>
                <c:pt idx="170">
                  <c:v>855.0</c:v>
                </c:pt>
                <c:pt idx="171">
                  <c:v>860.0</c:v>
                </c:pt>
                <c:pt idx="172">
                  <c:v>865.0</c:v>
                </c:pt>
                <c:pt idx="173">
                  <c:v>870.0</c:v>
                </c:pt>
                <c:pt idx="174">
                  <c:v>875.0</c:v>
                </c:pt>
                <c:pt idx="175">
                  <c:v>880.0</c:v>
                </c:pt>
                <c:pt idx="176">
                  <c:v>885.0</c:v>
                </c:pt>
                <c:pt idx="177">
                  <c:v>890.0</c:v>
                </c:pt>
                <c:pt idx="178">
                  <c:v>895.0</c:v>
                </c:pt>
                <c:pt idx="179">
                  <c:v>900.0</c:v>
                </c:pt>
                <c:pt idx="180">
                  <c:v>905.0</c:v>
                </c:pt>
                <c:pt idx="181">
                  <c:v>910.0</c:v>
                </c:pt>
                <c:pt idx="182">
                  <c:v>915.0</c:v>
                </c:pt>
                <c:pt idx="183">
                  <c:v>920.0</c:v>
                </c:pt>
                <c:pt idx="184">
                  <c:v>925.0</c:v>
                </c:pt>
                <c:pt idx="185">
                  <c:v>930.0</c:v>
                </c:pt>
                <c:pt idx="186">
                  <c:v>935.0</c:v>
                </c:pt>
                <c:pt idx="187">
                  <c:v>940.0</c:v>
                </c:pt>
                <c:pt idx="188">
                  <c:v>945.0</c:v>
                </c:pt>
                <c:pt idx="189">
                  <c:v>950.0</c:v>
                </c:pt>
                <c:pt idx="190">
                  <c:v>955.0</c:v>
                </c:pt>
                <c:pt idx="191">
                  <c:v>960.0</c:v>
                </c:pt>
                <c:pt idx="192">
                  <c:v>965.0</c:v>
                </c:pt>
                <c:pt idx="193">
                  <c:v>970.0</c:v>
                </c:pt>
                <c:pt idx="194">
                  <c:v>975.0</c:v>
                </c:pt>
                <c:pt idx="195">
                  <c:v>980.0</c:v>
                </c:pt>
                <c:pt idx="196">
                  <c:v>985.0</c:v>
                </c:pt>
                <c:pt idx="197">
                  <c:v>990.0</c:v>
                </c:pt>
                <c:pt idx="198">
                  <c:v>995.0</c:v>
                </c:pt>
                <c:pt idx="199">
                  <c:v>1000.0</c:v>
                </c:pt>
                <c:pt idx="200">
                  <c:v>1005.0</c:v>
                </c:pt>
                <c:pt idx="201">
                  <c:v>1010.0</c:v>
                </c:pt>
                <c:pt idx="202">
                  <c:v>1015.0</c:v>
                </c:pt>
                <c:pt idx="203">
                  <c:v>1020.0</c:v>
                </c:pt>
                <c:pt idx="204">
                  <c:v>1025.0</c:v>
                </c:pt>
                <c:pt idx="205">
                  <c:v>1030.0</c:v>
                </c:pt>
                <c:pt idx="206">
                  <c:v>1035.0</c:v>
                </c:pt>
                <c:pt idx="207">
                  <c:v>1040.0</c:v>
                </c:pt>
                <c:pt idx="208">
                  <c:v>1045.0</c:v>
                </c:pt>
                <c:pt idx="209">
                  <c:v>1050.0</c:v>
                </c:pt>
                <c:pt idx="210">
                  <c:v>1055.0</c:v>
                </c:pt>
                <c:pt idx="211">
                  <c:v>1060.0</c:v>
                </c:pt>
                <c:pt idx="212">
                  <c:v>1065.0</c:v>
                </c:pt>
                <c:pt idx="213">
                  <c:v>1070.0</c:v>
                </c:pt>
                <c:pt idx="214">
                  <c:v>1075.0</c:v>
                </c:pt>
                <c:pt idx="215">
                  <c:v>1080.0</c:v>
                </c:pt>
                <c:pt idx="216">
                  <c:v>1085.0</c:v>
                </c:pt>
                <c:pt idx="217">
                  <c:v>1090.0</c:v>
                </c:pt>
                <c:pt idx="218">
                  <c:v>1095.0</c:v>
                </c:pt>
                <c:pt idx="219">
                  <c:v>1100.0</c:v>
                </c:pt>
                <c:pt idx="220">
                  <c:v>1105.0</c:v>
                </c:pt>
                <c:pt idx="221">
                  <c:v>1110.0</c:v>
                </c:pt>
                <c:pt idx="222">
                  <c:v>1115.0</c:v>
                </c:pt>
                <c:pt idx="223">
                  <c:v>1120.0</c:v>
                </c:pt>
                <c:pt idx="224">
                  <c:v>1125.0</c:v>
                </c:pt>
                <c:pt idx="225">
                  <c:v>1130.0</c:v>
                </c:pt>
                <c:pt idx="226">
                  <c:v>1135.0</c:v>
                </c:pt>
                <c:pt idx="227">
                  <c:v>1140.0</c:v>
                </c:pt>
                <c:pt idx="228">
                  <c:v>1145.0</c:v>
                </c:pt>
                <c:pt idx="229">
                  <c:v>1150.0</c:v>
                </c:pt>
                <c:pt idx="230">
                  <c:v>1155.0</c:v>
                </c:pt>
                <c:pt idx="231">
                  <c:v>1160.0</c:v>
                </c:pt>
                <c:pt idx="232">
                  <c:v>1165.0</c:v>
                </c:pt>
                <c:pt idx="233">
                  <c:v>1170.0</c:v>
                </c:pt>
                <c:pt idx="234">
                  <c:v>1175.0</c:v>
                </c:pt>
                <c:pt idx="235">
                  <c:v>1180.0</c:v>
                </c:pt>
                <c:pt idx="236">
                  <c:v>1185.0</c:v>
                </c:pt>
                <c:pt idx="237">
                  <c:v>1190.0</c:v>
                </c:pt>
                <c:pt idx="238">
                  <c:v>1195.0</c:v>
                </c:pt>
                <c:pt idx="239">
                  <c:v>1200.0</c:v>
                </c:pt>
                <c:pt idx="240">
                  <c:v>1205.0</c:v>
                </c:pt>
                <c:pt idx="241">
                  <c:v>1210.0</c:v>
                </c:pt>
                <c:pt idx="242">
                  <c:v>1215.0</c:v>
                </c:pt>
                <c:pt idx="243">
                  <c:v>1220.0</c:v>
                </c:pt>
                <c:pt idx="244">
                  <c:v>1225.0</c:v>
                </c:pt>
                <c:pt idx="245">
                  <c:v>1230.0</c:v>
                </c:pt>
                <c:pt idx="246">
                  <c:v>1235.0</c:v>
                </c:pt>
                <c:pt idx="247">
                  <c:v>1240.0</c:v>
                </c:pt>
                <c:pt idx="248">
                  <c:v>1245.0</c:v>
                </c:pt>
                <c:pt idx="249">
                  <c:v>1250.0</c:v>
                </c:pt>
                <c:pt idx="250">
                  <c:v>1255.0</c:v>
                </c:pt>
                <c:pt idx="251">
                  <c:v>1260.0</c:v>
                </c:pt>
                <c:pt idx="252">
                  <c:v>1265.0</c:v>
                </c:pt>
                <c:pt idx="253">
                  <c:v>1270.0</c:v>
                </c:pt>
                <c:pt idx="254">
                  <c:v>1275.0</c:v>
                </c:pt>
                <c:pt idx="255">
                  <c:v>1280.0</c:v>
                </c:pt>
                <c:pt idx="256">
                  <c:v>1285.0</c:v>
                </c:pt>
                <c:pt idx="257">
                  <c:v>1290.0</c:v>
                </c:pt>
                <c:pt idx="258">
                  <c:v>1295.0</c:v>
                </c:pt>
                <c:pt idx="259">
                  <c:v>1300.0</c:v>
                </c:pt>
                <c:pt idx="260">
                  <c:v>1305.0</c:v>
                </c:pt>
                <c:pt idx="261">
                  <c:v>1310.0</c:v>
                </c:pt>
                <c:pt idx="262">
                  <c:v>1315.0</c:v>
                </c:pt>
                <c:pt idx="263">
                  <c:v>1320.0</c:v>
                </c:pt>
                <c:pt idx="264">
                  <c:v>1325.0</c:v>
                </c:pt>
                <c:pt idx="265">
                  <c:v>1330.0</c:v>
                </c:pt>
                <c:pt idx="266">
                  <c:v>1335.0</c:v>
                </c:pt>
                <c:pt idx="267">
                  <c:v>1340.0</c:v>
                </c:pt>
                <c:pt idx="268">
                  <c:v>1345.0</c:v>
                </c:pt>
                <c:pt idx="269">
                  <c:v>1350.0</c:v>
                </c:pt>
                <c:pt idx="270">
                  <c:v>1355.0</c:v>
                </c:pt>
                <c:pt idx="271">
                  <c:v>1360.0</c:v>
                </c:pt>
                <c:pt idx="272">
                  <c:v>1365.0</c:v>
                </c:pt>
                <c:pt idx="273">
                  <c:v>1370.0</c:v>
                </c:pt>
                <c:pt idx="274">
                  <c:v>1375.0</c:v>
                </c:pt>
                <c:pt idx="275">
                  <c:v>1380.0</c:v>
                </c:pt>
                <c:pt idx="276">
                  <c:v>1385.0</c:v>
                </c:pt>
                <c:pt idx="277">
                  <c:v>1390.0</c:v>
                </c:pt>
                <c:pt idx="278">
                  <c:v>1395.0</c:v>
                </c:pt>
                <c:pt idx="279">
                  <c:v>1400.0</c:v>
                </c:pt>
                <c:pt idx="280">
                  <c:v>1405.0</c:v>
                </c:pt>
                <c:pt idx="281">
                  <c:v>1410.0</c:v>
                </c:pt>
                <c:pt idx="282">
                  <c:v>1415.0</c:v>
                </c:pt>
                <c:pt idx="283">
                  <c:v>1420.0</c:v>
                </c:pt>
                <c:pt idx="284">
                  <c:v>1425.0</c:v>
                </c:pt>
                <c:pt idx="285">
                  <c:v>1430.0</c:v>
                </c:pt>
                <c:pt idx="286">
                  <c:v>1435.0</c:v>
                </c:pt>
                <c:pt idx="287">
                  <c:v>1440.0</c:v>
                </c:pt>
                <c:pt idx="288">
                  <c:v>1445.0</c:v>
                </c:pt>
                <c:pt idx="289">
                  <c:v>1450.0</c:v>
                </c:pt>
                <c:pt idx="290">
                  <c:v>1455.0</c:v>
                </c:pt>
                <c:pt idx="291">
                  <c:v>1460.0</c:v>
                </c:pt>
                <c:pt idx="292">
                  <c:v>1465.0</c:v>
                </c:pt>
                <c:pt idx="293">
                  <c:v>1470.0</c:v>
                </c:pt>
                <c:pt idx="294">
                  <c:v>1475.0</c:v>
                </c:pt>
                <c:pt idx="295">
                  <c:v>1480.0</c:v>
                </c:pt>
                <c:pt idx="296">
                  <c:v>1485.0</c:v>
                </c:pt>
                <c:pt idx="297">
                  <c:v>1490.0</c:v>
                </c:pt>
                <c:pt idx="298">
                  <c:v>1495.0</c:v>
                </c:pt>
                <c:pt idx="299">
                  <c:v>1500.0</c:v>
                </c:pt>
              </c:numCache>
            </c:numRef>
          </c:xVal>
          <c:yVal>
            <c:numRef>
              <c:f>Sheet1!$B$1:$B$300</c:f>
              <c:numCache>
                <c:formatCode>General</c:formatCode>
                <c:ptCount val="300"/>
                <c:pt idx="0">
                  <c:v>0.0871557427476582</c:v>
                </c:pt>
                <c:pt idx="1">
                  <c:v>0.17364817766693</c:v>
                </c:pt>
                <c:pt idx="2">
                  <c:v>0.258819045102521</c:v>
                </c:pt>
                <c:pt idx="3">
                  <c:v>0.342020143325669</c:v>
                </c:pt>
                <c:pt idx="4">
                  <c:v>0.422618261740699</c:v>
                </c:pt>
                <c:pt idx="5">
                  <c:v>0.5</c:v>
                </c:pt>
                <c:pt idx="6">
                  <c:v>0.573576436351046</c:v>
                </c:pt>
                <c:pt idx="7">
                  <c:v>0.642787609686539</c:v>
                </c:pt>
                <c:pt idx="8">
                  <c:v>0.707106781186547</c:v>
                </c:pt>
                <c:pt idx="9">
                  <c:v>0.766044443118978</c:v>
                </c:pt>
                <c:pt idx="10">
                  <c:v>0.819152044288992</c:v>
                </c:pt>
                <c:pt idx="11">
                  <c:v>0.866025403784439</c:v>
                </c:pt>
                <c:pt idx="12">
                  <c:v>0.90630778703665</c:v>
                </c:pt>
                <c:pt idx="13">
                  <c:v>0.939692620785908</c:v>
                </c:pt>
                <c:pt idx="14">
                  <c:v>0.965925826289068</c:v>
                </c:pt>
                <c:pt idx="15">
                  <c:v>0.984807753012208</c:v>
                </c:pt>
                <c:pt idx="16">
                  <c:v>0.996194698091746</c:v>
                </c:pt>
                <c:pt idx="17">
                  <c:v>1.0</c:v>
                </c:pt>
                <c:pt idx="18">
                  <c:v>0.996194698091746</c:v>
                </c:pt>
                <c:pt idx="19">
                  <c:v>0.984807753012208</c:v>
                </c:pt>
                <c:pt idx="20">
                  <c:v>0.965925826289068</c:v>
                </c:pt>
                <c:pt idx="21">
                  <c:v>0.939692620785908</c:v>
                </c:pt>
                <c:pt idx="22">
                  <c:v>0.90630778703665</c:v>
                </c:pt>
                <c:pt idx="23">
                  <c:v>0.866025403784439</c:v>
                </c:pt>
                <c:pt idx="24">
                  <c:v>0.819152044288992</c:v>
                </c:pt>
                <c:pt idx="25">
                  <c:v>0.766044443118978</c:v>
                </c:pt>
                <c:pt idx="26">
                  <c:v>0.707106781186548</c:v>
                </c:pt>
                <c:pt idx="27">
                  <c:v>0.642787609686539</c:v>
                </c:pt>
                <c:pt idx="28">
                  <c:v>0.573576436351046</c:v>
                </c:pt>
                <c:pt idx="29">
                  <c:v>0.5</c:v>
                </c:pt>
                <c:pt idx="30">
                  <c:v>0.422618261740699</c:v>
                </c:pt>
                <c:pt idx="31">
                  <c:v>0.342020143325669</c:v>
                </c:pt>
                <c:pt idx="32">
                  <c:v>0.258819045102521</c:v>
                </c:pt>
                <c:pt idx="33">
                  <c:v>0.173648177666931</c:v>
                </c:pt>
                <c:pt idx="34">
                  <c:v>0.0871557427476582</c:v>
                </c:pt>
                <c:pt idx="35">
                  <c:v>1.22514845490862E-16</c:v>
                </c:pt>
                <c:pt idx="36">
                  <c:v>-0.0871557427476579</c:v>
                </c:pt>
                <c:pt idx="37">
                  <c:v>-0.17364817766693</c:v>
                </c:pt>
                <c:pt idx="38">
                  <c:v>-0.25881904510252</c:v>
                </c:pt>
                <c:pt idx="39">
                  <c:v>-0.342020143325669</c:v>
                </c:pt>
                <c:pt idx="40">
                  <c:v>-0.422618261740699</c:v>
                </c:pt>
                <c:pt idx="41">
                  <c:v>-0.5</c:v>
                </c:pt>
                <c:pt idx="42">
                  <c:v>-0.573576436351046</c:v>
                </c:pt>
                <c:pt idx="43">
                  <c:v>-0.642787609686539</c:v>
                </c:pt>
                <c:pt idx="44">
                  <c:v>-0.707106781186547</c:v>
                </c:pt>
                <c:pt idx="45">
                  <c:v>-0.766044443118978</c:v>
                </c:pt>
                <c:pt idx="46">
                  <c:v>-0.819152044288992</c:v>
                </c:pt>
                <c:pt idx="47">
                  <c:v>-0.866025403784438</c:v>
                </c:pt>
                <c:pt idx="48">
                  <c:v>-0.90630778703665</c:v>
                </c:pt>
                <c:pt idx="49">
                  <c:v>-0.939692620785908</c:v>
                </c:pt>
                <c:pt idx="50">
                  <c:v>-0.965925826289068</c:v>
                </c:pt>
                <c:pt idx="51">
                  <c:v>-0.984807753012208</c:v>
                </c:pt>
                <c:pt idx="52">
                  <c:v>-0.996194698091746</c:v>
                </c:pt>
                <c:pt idx="53">
                  <c:v>-1.0</c:v>
                </c:pt>
                <c:pt idx="54">
                  <c:v>-0.996194698091746</c:v>
                </c:pt>
                <c:pt idx="55">
                  <c:v>-0.984807753012208</c:v>
                </c:pt>
                <c:pt idx="56">
                  <c:v>-0.965925826289068</c:v>
                </c:pt>
                <c:pt idx="57">
                  <c:v>-0.939692620785908</c:v>
                </c:pt>
                <c:pt idx="58">
                  <c:v>-0.90630778703665</c:v>
                </c:pt>
                <c:pt idx="59">
                  <c:v>-0.866025403784439</c:v>
                </c:pt>
                <c:pt idx="60">
                  <c:v>-0.819152044288992</c:v>
                </c:pt>
                <c:pt idx="61">
                  <c:v>-0.766044443118978</c:v>
                </c:pt>
                <c:pt idx="62">
                  <c:v>-0.707106781186548</c:v>
                </c:pt>
                <c:pt idx="63">
                  <c:v>-0.64278760968654</c:v>
                </c:pt>
                <c:pt idx="64">
                  <c:v>-0.573576436351046</c:v>
                </c:pt>
                <c:pt idx="65">
                  <c:v>-0.5</c:v>
                </c:pt>
                <c:pt idx="66">
                  <c:v>-0.422618261740699</c:v>
                </c:pt>
                <c:pt idx="67">
                  <c:v>-0.342020143325669</c:v>
                </c:pt>
                <c:pt idx="68">
                  <c:v>-0.258819045102521</c:v>
                </c:pt>
                <c:pt idx="69">
                  <c:v>-0.17364817766693</c:v>
                </c:pt>
                <c:pt idx="70">
                  <c:v>-0.0871557427476583</c:v>
                </c:pt>
                <c:pt idx="71">
                  <c:v>-2.45029690981724E-16</c:v>
                </c:pt>
                <c:pt idx="72">
                  <c:v>0.0871557427476578</c:v>
                </c:pt>
                <c:pt idx="73">
                  <c:v>0.17364817766693</c:v>
                </c:pt>
                <c:pt idx="74">
                  <c:v>0.258819045102521</c:v>
                </c:pt>
                <c:pt idx="75">
                  <c:v>0.342020143325669</c:v>
                </c:pt>
                <c:pt idx="76">
                  <c:v>0.422618261740699</c:v>
                </c:pt>
                <c:pt idx="77">
                  <c:v>0.499999999999999</c:v>
                </c:pt>
                <c:pt idx="78">
                  <c:v>0.573576436351046</c:v>
                </c:pt>
                <c:pt idx="79">
                  <c:v>0.642787609686539</c:v>
                </c:pt>
                <c:pt idx="80">
                  <c:v>0.707106781186547</c:v>
                </c:pt>
                <c:pt idx="81">
                  <c:v>0.766044443118978</c:v>
                </c:pt>
                <c:pt idx="82">
                  <c:v>0.819152044288991</c:v>
                </c:pt>
                <c:pt idx="83">
                  <c:v>0.866025403784439</c:v>
                </c:pt>
                <c:pt idx="84">
                  <c:v>0.90630778703665</c:v>
                </c:pt>
                <c:pt idx="85">
                  <c:v>0.939692620785908</c:v>
                </c:pt>
                <c:pt idx="86">
                  <c:v>0.965925826289068</c:v>
                </c:pt>
                <c:pt idx="87">
                  <c:v>0.984807753012208</c:v>
                </c:pt>
                <c:pt idx="88">
                  <c:v>0.996194698091746</c:v>
                </c:pt>
                <c:pt idx="89">
                  <c:v>1.0</c:v>
                </c:pt>
                <c:pt idx="90">
                  <c:v>0.996194698091746</c:v>
                </c:pt>
                <c:pt idx="91">
                  <c:v>0.984807753012208</c:v>
                </c:pt>
                <c:pt idx="92">
                  <c:v>0.965925826289068</c:v>
                </c:pt>
                <c:pt idx="93">
                  <c:v>0.939692620785909</c:v>
                </c:pt>
                <c:pt idx="94">
                  <c:v>0.90630778703665</c:v>
                </c:pt>
                <c:pt idx="95">
                  <c:v>0.866025403784439</c:v>
                </c:pt>
                <c:pt idx="96">
                  <c:v>0.819152044288991</c:v>
                </c:pt>
                <c:pt idx="97">
                  <c:v>0.766044443118978</c:v>
                </c:pt>
                <c:pt idx="98">
                  <c:v>0.707106781186548</c:v>
                </c:pt>
                <c:pt idx="99">
                  <c:v>0.64278760968654</c:v>
                </c:pt>
                <c:pt idx="100">
                  <c:v>0.573576436351047</c:v>
                </c:pt>
                <c:pt idx="101">
                  <c:v>0.5</c:v>
                </c:pt>
                <c:pt idx="102">
                  <c:v>0.422618261740699</c:v>
                </c:pt>
                <c:pt idx="103">
                  <c:v>0.342020143325669</c:v>
                </c:pt>
                <c:pt idx="104">
                  <c:v>0.258819045102521</c:v>
                </c:pt>
                <c:pt idx="105">
                  <c:v>0.17364817766693</c:v>
                </c:pt>
                <c:pt idx="106">
                  <c:v>0.0871557427476584</c:v>
                </c:pt>
                <c:pt idx="107">
                  <c:v>3.67544536472586E-16</c:v>
                </c:pt>
                <c:pt idx="108">
                  <c:v>-0.0871557427476577</c:v>
                </c:pt>
                <c:pt idx="109">
                  <c:v>-0.17364817766693</c:v>
                </c:pt>
                <c:pt idx="110">
                  <c:v>-0.25881904510252</c:v>
                </c:pt>
                <c:pt idx="111">
                  <c:v>-0.342020143325668</c:v>
                </c:pt>
                <c:pt idx="112">
                  <c:v>-0.422618261740699</c:v>
                </c:pt>
                <c:pt idx="113">
                  <c:v>-0.499999999999999</c:v>
                </c:pt>
                <c:pt idx="114">
                  <c:v>-0.573576436351047</c:v>
                </c:pt>
                <c:pt idx="115">
                  <c:v>-0.64278760968654</c:v>
                </c:pt>
                <c:pt idx="116">
                  <c:v>-0.707106781186548</c:v>
                </c:pt>
                <c:pt idx="117">
                  <c:v>-0.766044443118977</c:v>
                </c:pt>
                <c:pt idx="118">
                  <c:v>-0.819152044288991</c:v>
                </c:pt>
                <c:pt idx="119">
                  <c:v>-0.866025403784439</c:v>
                </c:pt>
                <c:pt idx="120">
                  <c:v>-0.90630778703665</c:v>
                </c:pt>
                <c:pt idx="121">
                  <c:v>-0.939692620785908</c:v>
                </c:pt>
                <c:pt idx="122">
                  <c:v>-0.965925826289068</c:v>
                </c:pt>
                <c:pt idx="123">
                  <c:v>-0.984807753012208</c:v>
                </c:pt>
                <c:pt idx="124">
                  <c:v>-0.996194698091746</c:v>
                </c:pt>
                <c:pt idx="125">
                  <c:v>-1.0</c:v>
                </c:pt>
                <c:pt idx="126">
                  <c:v>-0.996194698091746</c:v>
                </c:pt>
                <c:pt idx="127">
                  <c:v>-0.984807753012208</c:v>
                </c:pt>
                <c:pt idx="128">
                  <c:v>-0.965925826289068</c:v>
                </c:pt>
                <c:pt idx="129">
                  <c:v>-0.939692620785909</c:v>
                </c:pt>
                <c:pt idx="130">
                  <c:v>-0.90630778703665</c:v>
                </c:pt>
                <c:pt idx="131">
                  <c:v>-0.866025403784439</c:v>
                </c:pt>
                <c:pt idx="132">
                  <c:v>-0.819152044288991</c:v>
                </c:pt>
                <c:pt idx="133">
                  <c:v>-0.766044443118978</c:v>
                </c:pt>
                <c:pt idx="134">
                  <c:v>-0.707106781186548</c:v>
                </c:pt>
                <c:pt idx="135">
                  <c:v>-0.64278760968654</c:v>
                </c:pt>
                <c:pt idx="136">
                  <c:v>-0.573576436351047</c:v>
                </c:pt>
                <c:pt idx="137">
                  <c:v>-0.5</c:v>
                </c:pt>
                <c:pt idx="138">
                  <c:v>-0.422618261740699</c:v>
                </c:pt>
                <c:pt idx="139">
                  <c:v>-0.342020143325669</c:v>
                </c:pt>
                <c:pt idx="140">
                  <c:v>-0.258819045102521</c:v>
                </c:pt>
                <c:pt idx="141">
                  <c:v>-0.173648177666931</c:v>
                </c:pt>
                <c:pt idx="142">
                  <c:v>-0.0871557427476586</c:v>
                </c:pt>
                <c:pt idx="143">
                  <c:v>-4.90059381963448E-16</c:v>
                </c:pt>
                <c:pt idx="144">
                  <c:v>0.0871557427476576</c:v>
                </c:pt>
                <c:pt idx="145">
                  <c:v>0.17364817766693</c:v>
                </c:pt>
                <c:pt idx="146">
                  <c:v>0.25881904510252</c:v>
                </c:pt>
                <c:pt idx="147">
                  <c:v>0.342020143325668</c:v>
                </c:pt>
                <c:pt idx="148">
                  <c:v>0.4226182617407</c:v>
                </c:pt>
                <c:pt idx="149">
                  <c:v>0.500000000000001</c:v>
                </c:pt>
                <c:pt idx="150">
                  <c:v>0.573576436351047</c:v>
                </c:pt>
                <c:pt idx="151">
                  <c:v>0.64278760968654</c:v>
                </c:pt>
                <c:pt idx="152">
                  <c:v>0.707106781186548</c:v>
                </c:pt>
                <c:pt idx="153">
                  <c:v>0.766044443118977</c:v>
                </c:pt>
                <c:pt idx="154">
                  <c:v>0.819152044288991</c:v>
                </c:pt>
                <c:pt idx="155">
                  <c:v>0.866025403784438</c:v>
                </c:pt>
                <c:pt idx="156">
                  <c:v>0.906307787036649</c:v>
                </c:pt>
                <c:pt idx="157">
                  <c:v>0.939692620785908</c:v>
                </c:pt>
                <c:pt idx="158">
                  <c:v>0.965925826289068</c:v>
                </c:pt>
                <c:pt idx="159">
                  <c:v>0.984807753012208</c:v>
                </c:pt>
                <c:pt idx="160">
                  <c:v>0.996194698091746</c:v>
                </c:pt>
                <c:pt idx="161">
                  <c:v>1.0</c:v>
                </c:pt>
                <c:pt idx="162">
                  <c:v>0.996194698091746</c:v>
                </c:pt>
                <c:pt idx="163">
                  <c:v>0.984807753012208</c:v>
                </c:pt>
                <c:pt idx="164">
                  <c:v>0.965925826289069</c:v>
                </c:pt>
                <c:pt idx="165">
                  <c:v>0.939692620785909</c:v>
                </c:pt>
                <c:pt idx="166">
                  <c:v>0.90630778703665</c:v>
                </c:pt>
                <c:pt idx="167">
                  <c:v>0.866025403784438</c:v>
                </c:pt>
                <c:pt idx="168">
                  <c:v>0.819152044288991</c:v>
                </c:pt>
                <c:pt idx="169">
                  <c:v>0.766044443118978</c:v>
                </c:pt>
                <c:pt idx="170">
                  <c:v>0.707106781186549</c:v>
                </c:pt>
                <c:pt idx="171">
                  <c:v>0.642787609686541</c:v>
                </c:pt>
                <c:pt idx="172">
                  <c:v>0.573576436351047</c:v>
                </c:pt>
                <c:pt idx="173">
                  <c:v>0.500000000000002</c:v>
                </c:pt>
                <c:pt idx="174">
                  <c:v>0.422618261740701</c:v>
                </c:pt>
                <c:pt idx="175">
                  <c:v>0.342020143325669</c:v>
                </c:pt>
                <c:pt idx="176">
                  <c:v>0.258819045102521</c:v>
                </c:pt>
                <c:pt idx="177">
                  <c:v>0.173648177666931</c:v>
                </c:pt>
                <c:pt idx="178">
                  <c:v>0.0871557427476587</c:v>
                </c:pt>
                <c:pt idx="179">
                  <c:v>6.12574227454311E-16</c:v>
                </c:pt>
                <c:pt idx="180">
                  <c:v>-0.0871557427476575</c:v>
                </c:pt>
                <c:pt idx="181">
                  <c:v>-0.17364817766693</c:v>
                </c:pt>
                <c:pt idx="182">
                  <c:v>-0.25881904510252</c:v>
                </c:pt>
                <c:pt idx="183">
                  <c:v>-0.342020143325668</c:v>
                </c:pt>
                <c:pt idx="184">
                  <c:v>-0.4226182617407</c:v>
                </c:pt>
                <c:pt idx="185">
                  <c:v>-0.499999999999999</c:v>
                </c:pt>
                <c:pt idx="186">
                  <c:v>-0.573576436351046</c:v>
                </c:pt>
                <c:pt idx="187">
                  <c:v>-0.642787609686538</c:v>
                </c:pt>
                <c:pt idx="188">
                  <c:v>-0.707106781186548</c:v>
                </c:pt>
                <c:pt idx="189">
                  <c:v>-0.766044443118977</c:v>
                </c:pt>
                <c:pt idx="190">
                  <c:v>-0.819152044288992</c:v>
                </c:pt>
                <c:pt idx="191">
                  <c:v>-0.866025403784438</c:v>
                </c:pt>
                <c:pt idx="192">
                  <c:v>-0.90630778703665</c:v>
                </c:pt>
                <c:pt idx="193">
                  <c:v>-0.939692620785909</c:v>
                </c:pt>
                <c:pt idx="194">
                  <c:v>-0.965925826289068</c:v>
                </c:pt>
                <c:pt idx="195">
                  <c:v>-0.984807753012208</c:v>
                </c:pt>
                <c:pt idx="196">
                  <c:v>-0.996194698091745</c:v>
                </c:pt>
                <c:pt idx="197">
                  <c:v>-1.0</c:v>
                </c:pt>
                <c:pt idx="198">
                  <c:v>-0.996194698091746</c:v>
                </c:pt>
                <c:pt idx="199">
                  <c:v>-0.984807753012209</c:v>
                </c:pt>
                <c:pt idx="200">
                  <c:v>-0.965925826289069</c:v>
                </c:pt>
                <c:pt idx="201">
                  <c:v>-0.939692620785909</c:v>
                </c:pt>
                <c:pt idx="202">
                  <c:v>-0.90630778703665</c:v>
                </c:pt>
                <c:pt idx="203">
                  <c:v>-0.866025403784438</c:v>
                </c:pt>
                <c:pt idx="204">
                  <c:v>-0.819152044288993</c:v>
                </c:pt>
                <c:pt idx="205">
                  <c:v>-0.766044443118978</c:v>
                </c:pt>
                <c:pt idx="206">
                  <c:v>-0.707106781186549</c:v>
                </c:pt>
                <c:pt idx="207">
                  <c:v>-0.642787609686539</c:v>
                </c:pt>
                <c:pt idx="208">
                  <c:v>-0.573576436351048</c:v>
                </c:pt>
                <c:pt idx="209">
                  <c:v>-0.5</c:v>
                </c:pt>
                <c:pt idx="210">
                  <c:v>-0.422618261740701</c:v>
                </c:pt>
                <c:pt idx="211">
                  <c:v>-0.342020143325669</c:v>
                </c:pt>
                <c:pt idx="212">
                  <c:v>-0.258819045102519</c:v>
                </c:pt>
                <c:pt idx="213">
                  <c:v>-0.173648177666931</c:v>
                </c:pt>
                <c:pt idx="214">
                  <c:v>-0.087155742747657</c:v>
                </c:pt>
                <c:pt idx="215">
                  <c:v>-7.35089072945173E-16</c:v>
                </c:pt>
                <c:pt idx="216">
                  <c:v>0.0871557427476556</c:v>
                </c:pt>
                <c:pt idx="217">
                  <c:v>0.173648177666929</c:v>
                </c:pt>
                <c:pt idx="218">
                  <c:v>0.258819045102518</c:v>
                </c:pt>
                <c:pt idx="219">
                  <c:v>0.342020143325668</c:v>
                </c:pt>
                <c:pt idx="220">
                  <c:v>0.4226182617407</c:v>
                </c:pt>
                <c:pt idx="221">
                  <c:v>0.499999999999999</c:v>
                </c:pt>
                <c:pt idx="222">
                  <c:v>0.573576436351046</c:v>
                </c:pt>
                <c:pt idx="223">
                  <c:v>0.642787609686538</c:v>
                </c:pt>
                <c:pt idx="224">
                  <c:v>0.707106781186548</c:v>
                </c:pt>
                <c:pt idx="225">
                  <c:v>0.766044443118977</c:v>
                </c:pt>
                <c:pt idx="226">
                  <c:v>0.819152044288992</c:v>
                </c:pt>
                <c:pt idx="227">
                  <c:v>0.866025403784438</c:v>
                </c:pt>
                <c:pt idx="228">
                  <c:v>0.90630778703665</c:v>
                </c:pt>
                <c:pt idx="229">
                  <c:v>0.939692620785909</c:v>
                </c:pt>
                <c:pt idx="230">
                  <c:v>0.965925826289068</c:v>
                </c:pt>
                <c:pt idx="231">
                  <c:v>0.984807753012208</c:v>
                </c:pt>
                <c:pt idx="232">
                  <c:v>0.996194698091745</c:v>
                </c:pt>
                <c:pt idx="233">
                  <c:v>1.0</c:v>
                </c:pt>
                <c:pt idx="234">
                  <c:v>0.996194698091746</c:v>
                </c:pt>
                <c:pt idx="235">
                  <c:v>0.984807753012209</c:v>
                </c:pt>
                <c:pt idx="236">
                  <c:v>0.965925826289069</c:v>
                </c:pt>
                <c:pt idx="237">
                  <c:v>0.939692620785909</c:v>
                </c:pt>
                <c:pt idx="238">
                  <c:v>0.90630778703665</c:v>
                </c:pt>
                <c:pt idx="239">
                  <c:v>0.866025403784438</c:v>
                </c:pt>
                <c:pt idx="240">
                  <c:v>0.819152044288993</c:v>
                </c:pt>
                <c:pt idx="241">
                  <c:v>0.766044443118978</c:v>
                </c:pt>
                <c:pt idx="242">
                  <c:v>0.707106781186549</c:v>
                </c:pt>
                <c:pt idx="243">
                  <c:v>0.642787609686539</c:v>
                </c:pt>
                <c:pt idx="244">
                  <c:v>0.573576436351048</c:v>
                </c:pt>
                <c:pt idx="245">
                  <c:v>0.5</c:v>
                </c:pt>
                <c:pt idx="246">
                  <c:v>0.422618261740701</c:v>
                </c:pt>
                <c:pt idx="247">
                  <c:v>0.342020143325669</c:v>
                </c:pt>
                <c:pt idx="248">
                  <c:v>0.25881904510252</c:v>
                </c:pt>
                <c:pt idx="249">
                  <c:v>0.173648177666931</c:v>
                </c:pt>
                <c:pt idx="250">
                  <c:v>0.0871557427476572</c:v>
                </c:pt>
                <c:pt idx="251">
                  <c:v>8.57603918436035E-16</c:v>
                </c:pt>
                <c:pt idx="252">
                  <c:v>-0.0871557427476554</c:v>
                </c:pt>
                <c:pt idx="253">
                  <c:v>-0.173648177666929</c:v>
                </c:pt>
                <c:pt idx="254">
                  <c:v>-0.258819045102518</c:v>
                </c:pt>
                <c:pt idx="255">
                  <c:v>-0.342020143325668</c:v>
                </c:pt>
                <c:pt idx="256">
                  <c:v>-0.4226182617407</c:v>
                </c:pt>
                <c:pt idx="257">
                  <c:v>-0.499999999999999</c:v>
                </c:pt>
                <c:pt idx="258">
                  <c:v>-0.573576436351046</c:v>
                </c:pt>
                <c:pt idx="259">
                  <c:v>-0.642787609686538</c:v>
                </c:pt>
                <c:pt idx="260">
                  <c:v>-0.707106781186548</c:v>
                </c:pt>
                <c:pt idx="261">
                  <c:v>-0.766044443118977</c:v>
                </c:pt>
                <c:pt idx="262">
                  <c:v>-0.819152044288992</c:v>
                </c:pt>
                <c:pt idx="263">
                  <c:v>-0.866025403784438</c:v>
                </c:pt>
                <c:pt idx="264">
                  <c:v>-0.90630778703665</c:v>
                </c:pt>
                <c:pt idx="265">
                  <c:v>-0.939692620785909</c:v>
                </c:pt>
                <c:pt idx="266">
                  <c:v>-0.965925826289068</c:v>
                </c:pt>
                <c:pt idx="267">
                  <c:v>-0.984807753012208</c:v>
                </c:pt>
                <c:pt idx="268">
                  <c:v>-0.996194698091745</c:v>
                </c:pt>
                <c:pt idx="269">
                  <c:v>-1.0</c:v>
                </c:pt>
                <c:pt idx="270">
                  <c:v>-0.996194698091746</c:v>
                </c:pt>
                <c:pt idx="271">
                  <c:v>-0.984807753012209</c:v>
                </c:pt>
                <c:pt idx="272">
                  <c:v>-0.965925826289069</c:v>
                </c:pt>
                <c:pt idx="273">
                  <c:v>-0.939692620785909</c:v>
                </c:pt>
                <c:pt idx="274">
                  <c:v>-0.906307787036651</c:v>
                </c:pt>
                <c:pt idx="275">
                  <c:v>-0.866025403784438</c:v>
                </c:pt>
                <c:pt idx="276">
                  <c:v>-0.819152044288993</c:v>
                </c:pt>
                <c:pt idx="277">
                  <c:v>-0.766044443118978</c:v>
                </c:pt>
                <c:pt idx="278">
                  <c:v>-0.707106781186549</c:v>
                </c:pt>
                <c:pt idx="279">
                  <c:v>-0.642787609686539</c:v>
                </c:pt>
                <c:pt idx="280">
                  <c:v>-0.573576436351048</c:v>
                </c:pt>
                <c:pt idx="281">
                  <c:v>-0.5</c:v>
                </c:pt>
                <c:pt idx="282">
                  <c:v>-0.422618261740701</c:v>
                </c:pt>
                <c:pt idx="283">
                  <c:v>-0.342020143325669</c:v>
                </c:pt>
                <c:pt idx="284">
                  <c:v>-0.25881904510252</c:v>
                </c:pt>
                <c:pt idx="285">
                  <c:v>-0.173648177666931</c:v>
                </c:pt>
                <c:pt idx="286">
                  <c:v>-0.0871557427476573</c:v>
                </c:pt>
                <c:pt idx="287">
                  <c:v>-9.80118763926897E-16</c:v>
                </c:pt>
                <c:pt idx="288">
                  <c:v>0.0871557427476589</c:v>
                </c:pt>
                <c:pt idx="289">
                  <c:v>0.173648177666929</c:v>
                </c:pt>
                <c:pt idx="290">
                  <c:v>0.258819045102521</c:v>
                </c:pt>
                <c:pt idx="291">
                  <c:v>0.342020143325667</c:v>
                </c:pt>
                <c:pt idx="292">
                  <c:v>0.4226182617407</c:v>
                </c:pt>
                <c:pt idx="293">
                  <c:v>0.499999999999999</c:v>
                </c:pt>
                <c:pt idx="294">
                  <c:v>0.573576436351046</c:v>
                </c:pt>
                <c:pt idx="295">
                  <c:v>0.642787609686538</c:v>
                </c:pt>
                <c:pt idx="296">
                  <c:v>0.707106781186547</c:v>
                </c:pt>
                <c:pt idx="297">
                  <c:v>0.766044443118979</c:v>
                </c:pt>
                <c:pt idx="298">
                  <c:v>0.819152044288992</c:v>
                </c:pt>
                <c:pt idx="299">
                  <c:v>0.866025403784439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40521664"/>
        <c:axId val="1240523984"/>
      </c:scatterChart>
      <c:valAx>
        <c:axId val="124052166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240523984"/>
        <c:crosses val="autoZero"/>
        <c:crossBetween val="midCat"/>
      </c:valAx>
      <c:valAx>
        <c:axId val="124052398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240521664"/>
        <c:crosses val="autoZero"/>
        <c:crossBetween val="midCat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spPr>
            <a:ln w="5080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xVal>
            <c:numRef>
              <c:f>Sheet1!$A$1:$A$300</c:f>
              <c:numCache>
                <c:formatCode>General</c:formatCode>
                <c:ptCount val="300"/>
                <c:pt idx="0">
                  <c:v>5.0</c:v>
                </c:pt>
                <c:pt idx="1">
                  <c:v>10.0</c:v>
                </c:pt>
                <c:pt idx="2">
                  <c:v>15.0</c:v>
                </c:pt>
                <c:pt idx="3">
                  <c:v>20.0</c:v>
                </c:pt>
                <c:pt idx="4">
                  <c:v>25.0</c:v>
                </c:pt>
                <c:pt idx="5">
                  <c:v>30.0</c:v>
                </c:pt>
                <c:pt idx="6">
                  <c:v>35.0</c:v>
                </c:pt>
                <c:pt idx="7">
                  <c:v>40.0</c:v>
                </c:pt>
                <c:pt idx="8">
                  <c:v>45.0</c:v>
                </c:pt>
                <c:pt idx="9">
                  <c:v>50.0</c:v>
                </c:pt>
                <c:pt idx="10">
                  <c:v>55.0</c:v>
                </c:pt>
                <c:pt idx="11">
                  <c:v>60.0</c:v>
                </c:pt>
                <c:pt idx="12">
                  <c:v>65.0</c:v>
                </c:pt>
                <c:pt idx="13">
                  <c:v>70.0</c:v>
                </c:pt>
                <c:pt idx="14">
                  <c:v>75.0</c:v>
                </c:pt>
                <c:pt idx="15">
                  <c:v>80.0</c:v>
                </c:pt>
                <c:pt idx="16">
                  <c:v>85.0</c:v>
                </c:pt>
                <c:pt idx="17">
                  <c:v>90.0</c:v>
                </c:pt>
                <c:pt idx="18">
                  <c:v>95.0</c:v>
                </c:pt>
                <c:pt idx="19">
                  <c:v>100.0</c:v>
                </c:pt>
                <c:pt idx="20">
                  <c:v>105.0</c:v>
                </c:pt>
                <c:pt idx="21">
                  <c:v>110.0</c:v>
                </c:pt>
                <c:pt idx="22">
                  <c:v>115.0</c:v>
                </c:pt>
                <c:pt idx="23">
                  <c:v>120.0</c:v>
                </c:pt>
                <c:pt idx="24">
                  <c:v>125.0</c:v>
                </c:pt>
                <c:pt idx="25">
                  <c:v>130.0</c:v>
                </c:pt>
                <c:pt idx="26">
                  <c:v>135.0</c:v>
                </c:pt>
                <c:pt idx="27">
                  <c:v>140.0</c:v>
                </c:pt>
                <c:pt idx="28">
                  <c:v>145.0</c:v>
                </c:pt>
                <c:pt idx="29">
                  <c:v>150.0</c:v>
                </c:pt>
                <c:pt idx="30">
                  <c:v>155.0</c:v>
                </c:pt>
                <c:pt idx="31">
                  <c:v>160.0</c:v>
                </c:pt>
                <c:pt idx="32">
                  <c:v>165.0</c:v>
                </c:pt>
                <c:pt idx="33">
                  <c:v>170.0</c:v>
                </c:pt>
                <c:pt idx="34">
                  <c:v>175.0</c:v>
                </c:pt>
                <c:pt idx="35">
                  <c:v>180.0</c:v>
                </c:pt>
                <c:pt idx="36">
                  <c:v>185.0</c:v>
                </c:pt>
                <c:pt idx="37">
                  <c:v>190.0</c:v>
                </c:pt>
                <c:pt idx="38">
                  <c:v>195.0</c:v>
                </c:pt>
                <c:pt idx="39">
                  <c:v>200.0</c:v>
                </c:pt>
                <c:pt idx="40">
                  <c:v>205.0</c:v>
                </c:pt>
                <c:pt idx="41">
                  <c:v>210.0</c:v>
                </c:pt>
                <c:pt idx="42">
                  <c:v>215.0</c:v>
                </c:pt>
                <c:pt idx="43">
                  <c:v>220.0</c:v>
                </c:pt>
                <c:pt idx="44">
                  <c:v>225.0</c:v>
                </c:pt>
                <c:pt idx="45">
                  <c:v>230.0</c:v>
                </c:pt>
                <c:pt idx="46">
                  <c:v>235.0</c:v>
                </c:pt>
                <c:pt idx="47">
                  <c:v>240.0</c:v>
                </c:pt>
                <c:pt idx="48">
                  <c:v>245.0</c:v>
                </c:pt>
                <c:pt idx="49">
                  <c:v>250.0</c:v>
                </c:pt>
                <c:pt idx="50">
                  <c:v>255.0</c:v>
                </c:pt>
                <c:pt idx="51">
                  <c:v>260.0</c:v>
                </c:pt>
                <c:pt idx="52">
                  <c:v>265.0</c:v>
                </c:pt>
                <c:pt idx="53">
                  <c:v>270.0</c:v>
                </c:pt>
                <c:pt idx="54">
                  <c:v>275.0</c:v>
                </c:pt>
                <c:pt idx="55">
                  <c:v>280.0</c:v>
                </c:pt>
                <c:pt idx="56">
                  <c:v>285.0</c:v>
                </c:pt>
                <c:pt idx="57">
                  <c:v>290.0</c:v>
                </c:pt>
                <c:pt idx="58">
                  <c:v>295.0</c:v>
                </c:pt>
                <c:pt idx="59">
                  <c:v>300.0</c:v>
                </c:pt>
                <c:pt idx="60">
                  <c:v>305.0</c:v>
                </c:pt>
                <c:pt idx="61">
                  <c:v>310.0</c:v>
                </c:pt>
                <c:pt idx="62">
                  <c:v>315.0</c:v>
                </c:pt>
                <c:pt idx="63">
                  <c:v>320.0</c:v>
                </c:pt>
                <c:pt idx="64">
                  <c:v>325.0</c:v>
                </c:pt>
                <c:pt idx="65">
                  <c:v>330.0</c:v>
                </c:pt>
                <c:pt idx="66">
                  <c:v>335.0</c:v>
                </c:pt>
                <c:pt idx="67">
                  <c:v>340.0</c:v>
                </c:pt>
                <c:pt idx="68">
                  <c:v>345.0</c:v>
                </c:pt>
                <c:pt idx="69">
                  <c:v>350.0</c:v>
                </c:pt>
                <c:pt idx="70">
                  <c:v>355.0</c:v>
                </c:pt>
                <c:pt idx="71">
                  <c:v>360.0</c:v>
                </c:pt>
                <c:pt idx="72">
                  <c:v>365.0</c:v>
                </c:pt>
                <c:pt idx="73">
                  <c:v>370.0</c:v>
                </c:pt>
                <c:pt idx="74">
                  <c:v>375.0</c:v>
                </c:pt>
                <c:pt idx="75">
                  <c:v>380.0</c:v>
                </c:pt>
                <c:pt idx="76">
                  <c:v>385.0</c:v>
                </c:pt>
                <c:pt idx="77">
                  <c:v>390.0</c:v>
                </c:pt>
                <c:pt idx="78">
                  <c:v>395.0</c:v>
                </c:pt>
                <c:pt idx="79">
                  <c:v>400.0</c:v>
                </c:pt>
                <c:pt idx="80">
                  <c:v>405.0</c:v>
                </c:pt>
                <c:pt idx="81">
                  <c:v>410.0</c:v>
                </c:pt>
                <c:pt idx="82">
                  <c:v>415.0</c:v>
                </c:pt>
                <c:pt idx="83">
                  <c:v>420.0</c:v>
                </c:pt>
                <c:pt idx="84">
                  <c:v>425.0</c:v>
                </c:pt>
                <c:pt idx="85">
                  <c:v>430.0</c:v>
                </c:pt>
                <c:pt idx="86">
                  <c:v>435.0</c:v>
                </c:pt>
                <c:pt idx="87">
                  <c:v>440.0</c:v>
                </c:pt>
                <c:pt idx="88">
                  <c:v>445.0</c:v>
                </c:pt>
                <c:pt idx="89">
                  <c:v>450.0</c:v>
                </c:pt>
                <c:pt idx="90">
                  <c:v>455.0</c:v>
                </c:pt>
                <c:pt idx="91">
                  <c:v>460.0</c:v>
                </c:pt>
                <c:pt idx="92">
                  <c:v>465.0</c:v>
                </c:pt>
                <c:pt idx="93">
                  <c:v>470.0</c:v>
                </c:pt>
                <c:pt idx="94">
                  <c:v>475.0</c:v>
                </c:pt>
                <c:pt idx="95">
                  <c:v>480.0</c:v>
                </c:pt>
                <c:pt idx="96">
                  <c:v>485.0</c:v>
                </c:pt>
                <c:pt idx="97">
                  <c:v>490.0</c:v>
                </c:pt>
                <c:pt idx="98">
                  <c:v>495.0</c:v>
                </c:pt>
                <c:pt idx="99">
                  <c:v>500.0</c:v>
                </c:pt>
                <c:pt idx="100">
                  <c:v>505.0</c:v>
                </c:pt>
                <c:pt idx="101">
                  <c:v>510.0</c:v>
                </c:pt>
                <c:pt idx="102">
                  <c:v>515.0</c:v>
                </c:pt>
                <c:pt idx="103">
                  <c:v>520.0</c:v>
                </c:pt>
                <c:pt idx="104">
                  <c:v>525.0</c:v>
                </c:pt>
                <c:pt idx="105">
                  <c:v>530.0</c:v>
                </c:pt>
                <c:pt idx="106">
                  <c:v>535.0</c:v>
                </c:pt>
                <c:pt idx="107">
                  <c:v>540.0</c:v>
                </c:pt>
                <c:pt idx="108">
                  <c:v>545.0</c:v>
                </c:pt>
                <c:pt idx="109">
                  <c:v>550.0</c:v>
                </c:pt>
                <c:pt idx="110">
                  <c:v>555.0</c:v>
                </c:pt>
                <c:pt idx="111">
                  <c:v>560.0</c:v>
                </c:pt>
                <c:pt idx="112">
                  <c:v>565.0</c:v>
                </c:pt>
                <c:pt idx="113">
                  <c:v>570.0</c:v>
                </c:pt>
                <c:pt idx="114">
                  <c:v>575.0</c:v>
                </c:pt>
                <c:pt idx="115">
                  <c:v>580.0</c:v>
                </c:pt>
                <c:pt idx="116">
                  <c:v>585.0</c:v>
                </c:pt>
                <c:pt idx="117">
                  <c:v>590.0</c:v>
                </c:pt>
                <c:pt idx="118">
                  <c:v>595.0</c:v>
                </c:pt>
                <c:pt idx="119">
                  <c:v>600.0</c:v>
                </c:pt>
                <c:pt idx="120">
                  <c:v>605.0</c:v>
                </c:pt>
                <c:pt idx="121">
                  <c:v>610.0</c:v>
                </c:pt>
                <c:pt idx="122">
                  <c:v>615.0</c:v>
                </c:pt>
                <c:pt idx="123">
                  <c:v>620.0</c:v>
                </c:pt>
                <c:pt idx="124">
                  <c:v>625.0</c:v>
                </c:pt>
                <c:pt idx="125">
                  <c:v>630.0</c:v>
                </c:pt>
                <c:pt idx="126">
                  <c:v>635.0</c:v>
                </c:pt>
                <c:pt idx="127">
                  <c:v>640.0</c:v>
                </c:pt>
                <c:pt idx="128">
                  <c:v>645.0</c:v>
                </c:pt>
                <c:pt idx="129">
                  <c:v>650.0</c:v>
                </c:pt>
                <c:pt idx="130">
                  <c:v>655.0</c:v>
                </c:pt>
                <c:pt idx="131">
                  <c:v>660.0</c:v>
                </c:pt>
                <c:pt idx="132">
                  <c:v>665.0</c:v>
                </c:pt>
                <c:pt idx="133">
                  <c:v>670.0</c:v>
                </c:pt>
                <c:pt idx="134">
                  <c:v>675.0</c:v>
                </c:pt>
                <c:pt idx="135">
                  <c:v>680.0</c:v>
                </c:pt>
                <c:pt idx="136">
                  <c:v>685.0</c:v>
                </c:pt>
                <c:pt idx="137">
                  <c:v>690.0</c:v>
                </c:pt>
                <c:pt idx="138">
                  <c:v>695.0</c:v>
                </c:pt>
                <c:pt idx="139">
                  <c:v>700.0</c:v>
                </c:pt>
                <c:pt idx="140">
                  <c:v>705.0</c:v>
                </c:pt>
                <c:pt idx="141">
                  <c:v>710.0</c:v>
                </c:pt>
                <c:pt idx="142">
                  <c:v>715.0</c:v>
                </c:pt>
                <c:pt idx="143">
                  <c:v>720.0</c:v>
                </c:pt>
                <c:pt idx="144">
                  <c:v>725.0</c:v>
                </c:pt>
                <c:pt idx="145">
                  <c:v>730.0</c:v>
                </c:pt>
                <c:pt idx="146">
                  <c:v>735.0</c:v>
                </c:pt>
                <c:pt idx="147">
                  <c:v>740.0</c:v>
                </c:pt>
                <c:pt idx="148">
                  <c:v>745.0</c:v>
                </c:pt>
                <c:pt idx="149">
                  <c:v>750.0</c:v>
                </c:pt>
                <c:pt idx="150">
                  <c:v>755.0</c:v>
                </c:pt>
                <c:pt idx="151">
                  <c:v>760.0</c:v>
                </c:pt>
                <c:pt idx="152">
                  <c:v>765.0</c:v>
                </c:pt>
                <c:pt idx="153">
                  <c:v>770.0</c:v>
                </c:pt>
                <c:pt idx="154">
                  <c:v>775.0</c:v>
                </c:pt>
                <c:pt idx="155">
                  <c:v>780.0</c:v>
                </c:pt>
                <c:pt idx="156">
                  <c:v>785.0</c:v>
                </c:pt>
                <c:pt idx="157">
                  <c:v>790.0</c:v>
                </c:pt>
                <c:pt idx="158">
                  <c:v>795.0</c:v>
                </c:pt>
                <c:pt idx="159">
                  <c:v>800.0</c:v>
                </c:pt>
                <c:pt idx="160">
                  <c:v>805.0</c:v>
                </c:pt>
                <c:pt idx="161">
                  <c:v>810.0</c:v>
                </c:pt>
                <c:pt idx="162">
                  <c:v>815.0</c:v>
                </c:pt>
                <c:pt idx="163">
                  <c:v>820.0</c:v>
                </c:pt>
                <c:pt idx="164">
                  <c:v>825.0</c:v>
                </c:pt>
                <c:pt idx="165">
                  <c:v>830.0</c:v>
                </c:pt>
                <c:pt idx="166">
                  <c:v>835.0</c:v>
                </c:pt>
                <c:pt idx="167">
                  <c:v>840.0</c:v>
                </c:pt>
                <c:pt idx="168">
                  <c:v>845.0</c:v>
                </c:pt>
                <c:pt idx="169">
                  <c:v>850.0</c:v>
                </c:pt>
                <c:pt idx="170">
                  <c:v>855.0</c:v>
                </c:pt>
                <c:pt idx="171">
                  <c:v>860.0</c:v>
                </c:pt>
                <c:pt idx="172">
                  <c:v>865.0</c:v>
                </c:pt>
                <c:pt idx="173">
                  <c:v>870.0</c:v>
                </c:pt>
                <c:pt idx="174">
                  <c:v>875.0</c:v>
                </c:pt>
                <c:pt idx="175">
                  <c:v>880.0</c:v>
                </c:pt>
                <c:pt idx="176">
                  <c:v>885.0</c:v>
                </c:pt>
                <c:pt idx="177">
                  <c:v>890.0</c:v>
                </c:pt>
                <c:pt idx="178">
                  <c:v>895.0</c:v>
                </c:pt>
                <c:pt idx="179">
                  <c:v>900.0</c:v>
                </c:pt>
                <c:pt idx="180">
                  <c:v>905.0</c:v>
                </c:pt>
                <c:pt idx="181">
                  <c:v>910.0</c:v>
                </c:pt>
                <c:pt idx="182">
                  <c:v>915.0</c:v>
                </c:pt>
                <c:pt idx="183">
                  <c:v>920.0</c:v>
                </c:pt>
                <c:pt idx="184">
                  <c:v>925.0</c:v>
                </c:pt>
                <c:pt idx="185">
                  <c:v>930.0</c:v>
                </c:pt>
                <c:pt idx="186">
                  <c:v>935.0</c:v>
                </c:pt>
                <c:pt idx="187">
                  <c:v>940.0</c:v>
                </c:pt>
                <c:pt idx="188">
                  <c:v>945.0</c:v>
                </c:pt>
                <c:pt idx="189">
                  <c:v>950.0</c:v>
                </c:pt>
                <c:pt idx="190">
                  <c:v>955.0</c:v>
                </c:pt>
                <c:pt idx="191">
                  <c:v>960.0</c:v>
                </c:pt>
                <c:pt idx="192">
                  <c:v>965.0</c:v>
                </c:pt>
                <c:pt idx="193">
                  <c:v>970.0</c:v>
                </c:pt>
                <c:pt idx="194">
                  <c:v>975.0</c:v>
                </c:pt>
                <c:pt idx="195">
                  <c:v>980.0</c:v>
                </c:pt>
                <c:pt idx="196">
                  <c:v>985.0</c:v>
                </c:pt>
                <c:pt idx="197">
                  <c:v>990.0</c:v>
                </c:pt>
                <c:pt idx="198">
                  <c:v>995.0</c:v>
                </c:pt>
                <c:pt idx="199">
                  <c:v>1000.0</c:v>
                </c:pt>
                <c:pt idx="200">
                  <c:v>1005.0</c:v>
                </c:pt>
                <c:pt idx="201">
                  <c:v>1010.0</c:v>
                </c:pt>
                <c:pt idx="202">
                  <c:v>1015.0</c:v>
                </c:pt>
                <c:pt idx="203">
                  <c:v>1020.0</c:v>
                </c:pt>
                <c:pt idx="204">
                  <c:v>1025.0</c:v>
                </c:pt>
                <c:pt idx="205">
                  <c:v>1030.0</c:v>
                </c:pt>
                <c:pt idx="206">
                  <c:v>1035.0</c:v>
                </c:pt>
                <c:pt idx="207">
                  <c:v>1040.0</c:v>
                </c:pt>
                <c:pt idx="208">
                  <c:v>1045.0</c:v>
                </c:pt>
                <c:pt idx="209">
                  <c:v>1050.0</c:v>
                </c:pt>
                <c:pt idx="210">
                  <c:v>1055.0</c:v>
                </c:pt>
                <c:pt idx="211">
                  <c:v>1060.0</c:v>
                </c:pt>
                <c:pt idx="212">
                  <c:v>1065.0</c:v>
                </c:pt>
                <c:pt idx="213">
                  <c:v>1070.0</c:v>
                </c:pt>
                <c:pt idx="214">
                  <c:v>1075.0</c:v>
                </c:pt>
                <c:pt idx="215">
                  <c:v>1080.0</c:v>
                </c:pt>
                <c:pt idx="216">
                  <c:v>1085.0</c:v>
                </c:pt>
                <c:pt idx="217">
                  <c:v>1090.0</c:v>
                </c:pt>
                <c:pt idx="218">
                  <c:v>1095.0</c:v>
                </c:pt>
                <c:pt idx="219">
                  <c:v>1100.0</c:v>
                </c:pt>
                <c:pt idx="220">
                  <c:v>1105.0</c:v>
                </c:pt>
                <c:pt idx="221">
                  <c:v>1110.0</c:v>
                </c:pt>
                <c:pt idx="222">
                  <c:v>1115.0</c:v>
                </c:pt>
                <c:pt idx="223">
                  <c:v>1120.0</c:v>
                </c:pt>
                <c:pt idx="224">
                  <c:v>1125.0</c:v>
                </c:pt>
                <c:pt idx="225">
                  <c:v>1130.0</c:v>
                </c:pt>
                <c:pt idx="226">
                  <c:v>1135.0</c:v>
                </c:pt>
                <c:pt idx="227">
                  <c:v>1140.0</c:v>
                </c:pt>
                <c:pt idx="228">
                  <c:v>1145.0</c:v>
                </c:pt>
                <c:pt idx="229">
                  <c:v>1150.0</c:v>
                </c:pt>
                <c:pt idx="230">
                  <c:v>1155.0</c:v>
                </c:pt>
                <c:pt idx="231">
                  <c:v>1160.0</c:v>
                </c:pt>
                <c:pt idx="232">
                  <c:v>1165.0</c:v>
                </c:pt>
                <c:pt idx="233">
                  <c:v>1170.0</c:v>
                </c:pt>
                <c:pt idx="234">
                  <c:v>1175.0</c:v>
                </c:pt>
                <c:pt idx="235">
                  <c:v>1180.0</c:v>
                </c:pt>
                <c:pt idx="236">
                  <c:v>1185.0</c:v>
                </c:pt>
                <c:pt idx="237">
                  <c:v>1190.0</c:v>
                </c:pt>
                <c:pt idx="238">
                  <c:v>1195.0</c:v>
                </c:pt>
                <c:pt idx="239">
                  <c:v>1200.0</c:v>
                </c:pt>
                <c:pt idx="240">
                  <c:v>1205.0</c:v>
                </c:pt>
                <c:pt idx="241">
                  <c:v>1210.0</c:v>
                </c:pt>
                <c:pt idx="242">
                  <c:v>1215.0</c:v>
                </c:pt>
                <c:pt idx="243">
                  <c:v>1220.0</c:v>
                </c:pt>
                <c:pt idx="244">
                  <c:v>1225.0</c:v>
                </c:pt>
                <c:pt idx="245">
                  <c:v>1230.0</c:v>
                </c:pt>
                <c:pt idx="246">
                  <c:v>1235.0</c:v>
                </c:pt>
                <c:pt idx="247">
                  <c:v>1240.0</c:v>
                </c:pt>
                <c:pt idx="248">
                  <c:v>1245.0</c:v>
                </c:pt>
                <c:pt idx="249">
                  <c:v>1250.0</c:v>
                </c:pt>
                <c:pt idx="250">
                  <c:v>1255.0</c:v>
                </c:pt>
                <c:pt idx="251">
                  <c:v>1260.0</c:v>
                </c:pt>
                <c:pt idx="252">
                  <c:v>1265.0</c:v>
                </c:pt>
                <c:pt idx="253">
                  <c:v>1270.0</c:v>
                </c:pt>
                <c:pt idx="254">
                  <c:v>1275.0</c:v>
                </c:pt>
                <c:pt idx="255">
                  <c:v>1280.0</c:v>
                </c:pt>
                <c:pt idx="256">
                  <c:v>1285.0</c:v>
                </c:pt>
                <c:pt idx="257">
                  <c:v>1290.0</c:v>
                </c:pt>
                <c:pt idx="258">
                  <c:v>1295.0</c:v>
                </c:pt>
                <c:pt idx="259">
                  <c:v>1300.0</c:v>
                </c:pt>
                <c:pt idx="260">
                  <c:v>1305.0</c:v>
                </c:pt>
                <c:pt idx="261">
                  <c:v>1310.0</c:v>
                </c:pt>
                <c:pt idx="262">
                  <c:v>1315.0</c:v>
                </c:pt>
                <c:pt idx="263">
                  <c:v>1320.0</c:v>
                </c:pt>
                <c:pt idx="264">
                  <c:v>1325.0</c:v>
                </c:pt>
                <c:pt idx="265">
                  <c:v>1330.0</c:v>
                </c:pt>
                <c:pt idx="266">
                  <c:v>1335.0</c:v>
                </c:pt>
                <c:pt idx="267">
                  <c:v>1340.0</c:v>
                </c:pt>
                <c:pt idx="268">
                  <c:v>1345.0</c:v>
                </c:pt>
                <c:pt idx="269">
                  <c:v>1350.0</c:v>
                </c:pt>
                <c:pt idx="270">
                  <c:v>1355.0</c:v>
                </c:pt>
                <c:pt idx="271">
                  <c:v>1360.0</c:v>
                </c:pt>
                <c:pt idx="272">
                  <c:v>1365.0</c:v>
                </c:pt>
                <c:pt idx="273">
                  <c:v>1370.0</c:v>
                </c:pt>
                <c:pt idx="274">
                  <c:v>1375.0</c:v>
                </c:pt>
                <c:pt idx="275">
                  <c:v>1380.0</c:v>
                </c:pt>
                <c:pt idx="276">
                  <c:v>1385.0</c:v>
                </c:pt>
                <c:pt idx="277">
                  <c:v>1390.0</c:v>
                </c:pt>
                <c:pt idx="278">
                  <c:v>1395.0</c:v>
                </c:pt>
                <c:pt idx="279">
                  <c:v>1400.0</c:v>
                </c:pt>
                <c:pt idx="280">
                  <c:v>1405.0</c:v>
                </c:pt>
                <c:pt idx="281">
                  <c:v>1410.0</c:v>
                </c:pt>
                <c:pt idx="282">
                  <c:v>1415.0</c:v>
                </c:pt>
                <c:pt idx="283">
                  <c:v>1420.0</c:v>
                </c:pt>
                <c:pt idx="284">
                  <c:v>1425.0</c:v>
                </c:pt>
                <c:pt idx="285">
                  <c:v>1430.0</c:v>
                </c:pt>
                <c:pt idx="286">
                  <c:v>1435.0</c:v>
                </c:pt>
                <c:pt idx="287">
                  <c:v>1440.0</c:v>
                </c:pt>
                <c:pt idx="288">
                  <c:v>1445.0</c:v>
                </c:pt>
                <c:pt idx="289">
                  <c:v>1450.0</c:v>
                </c:pt>
                <c:pt idx="290">
                  <c:v>1455.0</c:v>
                </c:pt>
                <c:pt idx="291">
                  <c:v>1460.0</c:v>
                </c:pt>
                <c:pt idx="292">
                  <c:v>1465.0</c:v>
                </c:pt>
                <c:pt idx="293">
                  <c:v>1470.0</c:v>
                </c:pt>
                <c:pt idx="294">
                  <c:v>1475.0</c:v>
                </c:pt>
                <c:pt idx="295">
                  <c:v>1480.0</c:v>
                </c:pt>
                <c:pt idx="296">
                  <c:v>1485.0</c:v>
                </c:pt>
                <c:pt idx="297">
                  <c:v>1490.0</c:v>
                </c:pt>
                <c:pt idx="298">
                  <c:v>1495.0</c:v>
                </c:pt>
                <c:pt idx="299">
                  <c:v>1500.0</c:v>
                </c:pt>
              </c:numCache>
            </c:numRef>
          </c:xVal>
          <c:yVal>
            <c:numRef>
              <c:f>Sheet1!$B$1:$B$300</c:f>
              <c:numCache>
                <c:formatCode>General</c:formatCode>
                <c:ptCount val="300"/>
                <c:pt idx="0">
                  <c:v>0.0871557427476582</c:v>
                </c:pt>
                <c:pt idx="1">
                  <c:v>0.17364817766693</c:v>
                </c:pt>
                <c:pt idx="2">
                  <c:v>0.258819045102521</c:v>
                </c:pt>
                <c:pt idx="3">
                  <c:v>0.342020143325669</c:v>
                </c:pt>
                <c:pt idx="4">
                  <c:v>0.422618261740699</c:v>
                </c:pt>
                <c:pt idx="5">
                  <c:v>0.5</c:v>
                </c:pt>
                <c:pt idx="6">
                  <c:v>0.573576436351046</c:v>
                </c:pt>
                <c:pt idx="7">
                  <c:v>0.642787609686539</c:v>
                </c:pt>
                <c:pt idx="8">
                  <c:v>0.707106781186547</c:v>
                </c:pt>
                <c:pt idx="9">
                  <c:v>0.766044443118978</c:v>
                </c:pt>
                <c:pt idx="10">
                  <c:v>0.819152044288992</c:v>
                </c:pt>
                <c:pt idx="11">
                  <c:v>0.866025403784439</c:v>
                </c:pt>
                <c:pt idx="12">
                  <c:v>0.90630778703665</c:v>
                </c:pt>
                <c:pt idx="13">
                  <c:v>0.939692620785908</c:v>
                </c:pt>
                <c:pt idx="14">
                  <c:v>0.965925826289068</c:v>
                </c:pt>
                <c:pt idx="15">
                  <c:v>0.984807753012208</c:v>
                </c:pt>
                <c:pt idx="16">
                  <c:v>0.996194698091746</c:v>
                </c:pt>
                <c:pt idx="17">
                  <c:v>1.0</c:v>
                </c:pt>
                <c:pt idx="18">
                  <c:v>0.996194698091746</c:v>
                </c:pt>
                <c:pt idx="19">
                  <c:v>0.984807753012208</c:v>
                </c:pt>
                <c:pt idx="20">
                  <c:v>0.965925826289068</c:v>
                </c:pt>
                <c:pt idx="21">
                  <c:v>0.939692620785908</c:v>
                </c:pt>
                <c:pt idx="22">
                  <c:v>0.90630778703665</c:v>
                </c:pt>
                <c:pt idx="23">
                  <c:v>0.866025403784439</c:v>
                </c:pt>
                <c:pt idx="24">
                  <c:v>0.819152044288992</c:v>
                </c:pt>
                <c:pt idx="25">
                  <c:v>0.766044443118978</c:v>
                </c:pt>
                <c:pt idx="26">
                  <c:v>0.707106781186548</c:v>
                </c:pt>
                <c:pt idx="27">
                  <c:v>0.642787609686539</c:v>
                </c:pt>
                <c:pt idx="28">
                  <c:v>0.573576436351046</c:v>
                </c:pt>
                <c:pt idx="29">
                  <c:v>0.5</c:v>
                </c:pt>
                <c:pt idx="30">
                  <c:v>0.422618261740699</c:v>
                </c:pt>
                <c:pt idx="31">
                  <c:v>0.342020143325669</c:v>
                </c:pt>
                <c:pt idx="32">
                  <c:v>0.258819045102521</c:v>
                </c:pt>
                <c:pt idx="33">
                  <c:v>0.173648177666931</c:v>
                </c:pt>
                <c:pt idx="34">
                  <c:v>0.0871557427476582</c:v>
                </c:pt>
                <c:pt idx="35">
                  <c:v>1.22514845490862E-16</c:v>
                </c:pt>
                <c:pt idx="36">
                  <c:v>-0.0871557427476579</c:v>
                </c:pt>
                <c:pt idx="37">
                  <c:v>-0.17364817766693</c:v>
                </c:pt>
                <c:pt idx="38">
                  <c:v>-0.25881904510252</c:v>
                </c:pt>
                <c:pt idx="39">
                  <c:v>-0.342020143325669</c:v>
                </c:pt>
                <c:pt idx="40">
                  <c:v>-0.422618261740699</c:v>
                </c:pt>
                <c:pt idx="41">
                  <c:v>-0.5</c:v>
                </c:pt>
                <c:pt idx="42">
                  <c:v>-0.573576436351046</c:v>
                </c:pt>
                <c:pt idx="43">
                  <c:v>-0.642787609686539</c:v>
                </c:pt>
                <c:pt idx="44">
                  <c:v>-0.707106781186547</c:v>
                </c:pt>
                <c:pt idx="45">
                  <c:v>-0.766044443118978</c:v>
                </c:pt>
                <c:pt idx="46">
                  <c:v>-0.819152044288992</c:v>
                </c:pt>
                <c:pt idx="47">
                  <c:v>-0.866025403784438</c:v>
                </c:pt>
                <c:pt idx="48">
                  <c:v>-0.90630778703665</c:v>
                </c:pt>
                <c:pt idx="49">
                  <c:v>-0.939692620785908</c:v>
                </c:pt>
                <c:pt idx="50">
                  <c:v>-0.965925826289068</c:v>
                </c:pt>
                <c:pt idx="51">
                  <c:v>-0.984807753012208</c:v>
                </c:pt>
                <c:pt idx="52">
                  <c:v>-0.996194698091746</c:v>
                </c:pt>
                <c:pt idx="53">
                  <c:v>-1.0</c:v>
                </c:pt>
                <c:pt idx="54">
                  <c:v>-0.996194698091746</c:v>
                </c:pt>
                <c:pt idx="55">
                  <c:v>-0.984807753012208</c:v>
                </c:pt>
                <c:pt idx="56">
                  <c:v>-0.965925826289068</c:v>
                </c:pt>
                <c:pt idx="57">
                  <c:v>-0.939692620785908</c:v>
                </c:pt>
                <c:pt idx="58">
                  <c:v>-0.90630778703665</c:v>
                </c:pt>
                <c:pt idx="59">
                  <c:v>-0.866025403784439</c:v>
                </c:pt>
                <c:pt idx="60">
                  <c:v>-0.819152044288992</c:v>
                </c:pt>
                <c:pt idx="61">
                  <c:v>-0.766044443118978</c:v>
                </c:pt>
                <c:pt idx="62">
                  <c:v>-0.707106781186548</c:v>
                </c:pt>
                <c:pt idx="63">
                  <c:v>-0.64278760968654</c:v>
                </c:pt>
                <c:pt idx="64">
                  <c:v>-0.573576436351046</c:v>
                </c:pt>
                <c:pt idx="65">
                  <c:v>-0.5</c:v>
                </c:pt>
                <c:pt idx="66">
                  <c:v>-0.422618261740699</c:v>
                </c:pt>
                <c:pt idx="67">
                  <c:v>-0.342020143325669</c:v>
                </c:pt>
                <c:pt idx="68">
                  <c:v>-0.258819045102521</c:v>
                </c:pt>
                <c:pt idx="69">
                  <c:v>-0.17364817766693</c:v>
                </c:pt>
                <c:pt idx="70">
                  <c:v>-0.0871557427476583</c:v>
                </c:pt>
                <c:pt idx="71">
                  <c:v>-2.45029690981724E-16</c:v>
                </c:pt>
                <c:pt idx="72">
                  <c:v>0.0871557427476578</c:v>
                </c:pt>
                <c:pt idx="73">
                  <c:v>0.17364817766693</c:v>
                </c:pt>
                <c:pt idx="74">
                  <c:v>0.258819045102521</c:v>
                </c:pt>
                <c:pt idx="75">
                  <c:v>0.342020143325669</c:v>
                </c:pt>
                <c:pt idx="76">
                  <c:v>0.422618261740699</c:v>
                </c:pt>
                <c:pt idx="77">
                  <c:v>0.499999999999999</c:v>
                </c:pt>
                <c:pt idx="78">
                  <c:v>0.573576436351046</c:v>
                </c:pt>
                <c:pt idx="79">
                  <c:v>0.642787609686539</c:v>
                </c:pt>
                <c:pt idx="80">
                  <c:v>0.707106781186547</c:v>
                </c:pt>
                <c:pt idx="81">
                  <c:v>0.766044443118978</c:v>
                </c:pt>
                <c:pt idx="82">
                  <c:v>0.819152044288991</c:v>
                </c:pt>
                <c:pt idx="83">
                  <c:v>0.866025403784439</c:v>
                </c:pt>
                <c:pt idx="84">
                  <c:v>0.90630778703665</c:v>
                </c:pt>
                <c:pt idx="85">
                  <c:v>0.939692620785908</c:v>
                </c:pt>
                <c:pt idx="86">
                  <c:v>0.965925826289068</c:v>
                </c:pt>
                <c:pt idx="87">
                  <c:v>0.984807753012208</c:v>
                </c:pt>
                <c:pt idx="88">
                  <c:v>0.996194698091746</c:v>
                </c:pt>
                <c:pt idx="89">
                  <c:v>1.0</c:v>
                </c:pt>
                <c:pt idx="90">
                  <c:v>0.996194698091746</c:v>
                </c:pt>
                <c:pt idx="91">
                  <c:v>0.984807753012208</c:v>
                </c:pt>
                <c:pt idx="92">
                  <c:v>0.965925826289068</c:v>
                </c:pt>
                <c:pt idx="93">
                  <c:v>0.939692620785909</c:v>
                </c:pt>
                <c:pt idx="94">
                  <c:v>0.90630778703665</c:v>
                </c:pt>
                <c:pt idx="95">
                  <c:v>0.866025403784439</c:v>
                </c:pt>
                <c:pt idx="96">
                  <c:v>0.819152044288991</c:v>
                </c:pt>
                <c:pt idx="97">
                  <c:v>0.766044443118978</c:v>
                </c:pt>
                <c:pt idx="98">
                  <c:v>0.707106781186548</c:v>
                </c:pt>
                <c:pt idx="99">
                  <c:v>0.64278760968654</c:v>
                </c:pt>
                <c:pt idx="100">
                  <c:v>0.573576436351047</c:v>
                </c:pt>
                <c:pt idx="101">
                  <c:v>0.5</c:v>
                </c:pt>
                <c:pt idx="102">
                  <c:v>0.422618261740699</c:v>
                </c:pt>
                <c:pt idx="103">
                  <c:v>0.342020143325669</c:v>
                </c:pt>
                <c:pt idx="104">
                  <c:v>0.258819045102521</c:v>
                </c:pt>
                <c:pt idx="105">
                  <c:v>0.17364817766693</c:v>
                </c:pt>
                <c:pt idx="106">
                  <c:v>0.0871557427476584</c:v>
                </c:pt>
                <c:pt idx="107">
                  <c:v>3.67544536472586E-16</c:v>
                </c:pt>
                <c:pt idx="108">
                  <c:v>-0.0871557427476577</c:v>
                </c:pt>
                <c:pt idx="109">
                  <c:v>-0.17364817766693</c:v>
                </c:pt>
                <c:pt idx="110">
                  <c:v>-0.25881904510252</c:v>
                </c:pt>
                <c:pt idx="111">
                  <c:v>-0.342020143325668</c:v>
                </c:pt>
                <c:pt idx="112">
                  <c:v>-0.422618261740699</c:v>
                </c:pt>
                <c:pt idx="113">
                  <c:v>-0.499999999999999</c:v>
                </c:pt>
                <c:pt idx="114">
                  <c:v>-0.573576436351047</c:v>
                </c:pt>
                <c:pt idx="115">
                  <c:v>-0.64278760968654</c:v>
                </c:pt>
                <c:pt idx="116">
                  <c:v>-0.707106781186548</c:v>
                </c:pt>
                <c:pt idx="117">
                  <c:v>-0.766044443118977</c:v>
                </c:pt>
                <c:pt idx="118">
                  <c:v>-0.819152044288991</c:v>
                </c:pt>
                <c:pt idx="119">
                  <c:v>-0.866025403784439</c:v>
                </c:pt>
                <c:pt idx="120">
                  <c:v>-0.90630778703665</c:v>
                </c:pt>
                <c:pt idx="121">
                  <c:v>-0.939692620785908</c:v>
                </c:pt>
                <c:pt idx="122">
                  <c:v>-0.965925826289068</c:v>
                </c:pt>
                <c:pt idx="123">
                  <c:v>-0.984807753012208</c:v>
                </c:pt>
                <c:pt idx="124">
                  <c:v>-0.996194698091746</c:v>
                </c:pt>
                <c:pt idx="125">
                  <c:v>-1.0</c:v>
                </c:pt>
                <c:pt idx="126">
                  <c:v>-0.996194698091746</c:v>
                </c:pt>
                <c:pt idx="127">
                  <c:v>-0.984807753012208</c:v>
                </c:pt>
                <c:pt idx="128">
                  <c:v>-0.965925826289068</c:v>
                </c:pt>
                <c:pt idx="129">
                  <c:v>-0.939692620785909</c:v>
                </c:pt>
                <c:pt idx="130">
                  <c:v>-0.90630778703665</c:v>
                </c:pt>
                <c:pt idx="131">
                  <c:v>-0.866025403784439</c:v>
                </c:pt>
                <c:pt idx="132">
                  <c:v>-0.819152044288991</c:v>
                </c:pt>
                <c:pt idx="133">
                  <c:v>-0.766044443118978</c:v>
                </c:pt>
                <c:pt idx="134">
                  <c:v>-0.707106781186548</c:v>
                </c:pt>
                <c:pt idx="135">
                  <c:v>-0.64278760968654</c:v>
                </c:pt>
                <c:pt idx="136">
                  <c:v>-0.573576436351047</c:v>
                </c:pt>
                <c:pt idx="137">
                  <c:v>-0.5</c:v>
                </c:pt>
                <c:pt idx="138">
                  <c:v>-0.422618261740699</c:v>
                </c:pt>
                <c:pt idx="139">
                  <c:v>-0.342020143325669</c:v>
                </c:pt>
                <c:pt idx="140">
                  <c:v>-0.258819045102521</c:v>
                </c:pt>
                <c:pt idx="141">
                  <c:v>-0.173648177666931</c:v>
                </c:pt>
                <c:pt idx="142">
                  <c:v>-0.0871557427476586</c:v>
                </c:pt>
                <c:pt idx="143">
                  <c:v>-4.90059381963448E-16</c:v>
                </c:pt>
                <c:pt idx="144">
                  <c:v>0.0871557427476576</c:v>
                </c:pt>
                <c:pt idx="145">
                  <c:v>0.17364817766693</c:v>
                </c:pt>
                <c:pt idx="146">
                  <c:v>0.25881904510252</c:v>
                </c:pt>
                <c:pt idx="147">
                  <c:v>0.342020143325668</c:v>
                </c:pt>
                <c:pt idx="148">
                  <c:v>0.4226182617407</c:v>
                </c:pt>
                <c:pt idx="149">
                  <c:v>0.500000000000001</c:v>
                </c:pt>
                <c:pt idx="150">
                  <c:v>0.573576436351047</c:v>
                </c:pt>
                <c:pt idx="151">
                  <c:v>0.64278760968654</c:v>
                </c:pt>
                <c:pt idx="152">
                  <c:v>0.707106781186548</c:v>
                </c:pt>
                <c:pt idx="153">
                  <c:v>0.766044443118977</c:v>
                </c:pt>
                <c:pt idx="154">
                  <c:v>0.819152044288991</c:v>
                </c:pt>
                <c:pt idx="155">
                  <c:v>0.866025403784438</c:v>
                </c:pt>
                <c:pt idx="156">
                  <c:v>0.906307787036649</c:v>
                </c:pt>
                <c:pt idx="157">
                  <c:v>0.939692620785908</c:v>
                </c:pt>
                <c:pt idx="158">
                  <c:v>0.965925826289068</c:v>
                </c:pt>
                <c:pt idx="159">
                  <c:v>0.984807753012208</c:v>
                </c:pt>
                <c:pt idx="160">
                  <c:v>0.996194698091746</c:v>
                </c:pt>
                <c:pt idx="161">
                  <c:v>1.0</c:v>
                </c:pt>
                <c:pt idx="162">
                  <c:v>0.996194698091746</c:v>
                </c:pt>
                <c:pt idx="163">
                  <c:v>0.984807753012208</c:v>
                </c:pt>
                <c:pt idx="164">
                  <c:v>0.965925826289069</c:v>
                </c:pt>
                <c:pt idx="165">
                  <c:v>0.939692620785909</c:v>
                </c:pt>
                <c:pt idx="166">
                  <c:v>0.90630778703665</c:v>
                </c:pt>
                <c:pt idx="167">
                  <c:v>0.866025403784438</c:v>
                </c:pt>
                <c:pt idx="168">
                  <c:v>0.819152044288991</c:v>
                </c:pt>
                <c:pt idx="169">
                  <c:v>0.766044443118978</c:v>
                </c:pt>
                <c:pt idx="170">
                  <c:v>0.707106781186549</c:v>
                </c:pt>
                <c:pt idx="171">
                  <c:v>0.642787609686541</c:v>
                </c:pt>
                <c:pt idx="172">
                  <c:v>0.573576436351047</c:v>
                </c:pt>
                <c:pt idx="173">
                  <c:v>0.500000000000002</c:v>
                </c:pt>
                <c:pt idx="174">
                  <c:v>0.422618261740701</c:v>
                </c:pt>
                <c:pt idx="175">
                  <c:v>0.342020143325669</c:v>
                </c:pt>
                <c:pt idx="176">
                  <c:v>0.258819045102521</c:v>
                </c:pt>
                <c:pt idx="177">
                  <c:v>0.173648177666931</c:v>
                </c:pt>
                <c:pt idx="178">
                  <c:v>0.0871557427476587</c:v>
                </c:pt>
                <c:pt idx="179">
                  <c:v>6.12574227454311E-16</c:v>
                </c:pt>
                <c:pt idx="180">
                  <c:v>-0.0871557427476575</c:v>
                </c:pt>
                <c:pt idx="181">
                  <c:v>-0.17364817766693</c:v>
                </c:pt>
                <c:pt idx="182">
                  <c:v>-0.25881904510252</c:v>
                </c:pt>
                <c:pt idx="183">
                  <c:v>-0.342020143325668</c:v>
                </c:pt>
                <c:pt idx="184">
                  <c:v>-0.4226182617407</c:v>
                </c:pt>
                <c:pt idx="185">
                  <c:v>-0.499999999999999</c:v>
                </c:pt>
                <c:pt idx="186">
                  <c:v>-0.573576436351046</c:v>
                </c:pt>
                <c:pt idx="187">
                  <c:v>-0.642787609686538</c:v>
                </c:pt>
                <c:pt idx="188">
                  <c:v>-0.707106781186548</c:v>
                </c:pt>
                <c:pt idx="189">
                  <c:v>-0.766044443118977</c:v>
                </c:pt>
                <c:pt idx="190">
                  <c:v>-0.819152044288992</c:v>
                </c:pt>
                <c:pt idx="191">
                  <c:v>-0.866025403784438</c:v>
                </c:pt>
                <c:pt idx="192">
                  <c:v>-0.90630778703665</c:v>
                </c:pt>
                <c:pt idx="193">
                  <c:v>-0.939692620785909</c:v>
                </c:pt>
                <c:pt idx="194">
                  <c:v>-0.965925826289068</c:v>
                </c:pt>
                <c:pt idx="195">
                  <c:v>-0.984807753012208</c:v>
                </c:pt>
                <c:pt idx="196">
                  <c:v>-0.996194698091745</c:v>
                </c:pt>
                <c:pt idx="197">
                  <c:v>-1.0</c:v>
                </c:pt>
                <c:pt idx="198">
                  <c:v>-0.996194698091746</c:v>
                </c:pt>
                <c:pt idx="199">
                  <c:v>-0.984807753012209</c:v>
                </c:pt>
                <c:pt idx="200">
                  <c:v>-0.965925826289069</c:v>
                </c:pt>
                <c:pt idx="201">
                  <c:v>-0.939692620785909</c:v>
                </c:pt>
                <c:pt idx="202">
                  <c:v>-0.90630778703665</c:v>
                </c:pt>
                <c:pt idx="203">
                  <c:v>-0.866025403784438</c:v>
                </c:pt>
                <c:pt idx="204">
                  <c:v>-0.819152044288993</c:v>
                </c:pt>
                <c:pt idx="205">
                  <c:v>-0.766044443118978</c:v>
                </c:pt>
                <c:pt idx="206">
                  <c:v>-0.707106781186549</c:v>
                </c:pt>
                <c:pt idx="207">
                  <c:v>-0.642787609686539</c:v>
                </c:pt>
                <c:pt idx="208">
                  <c:v>-0.573576436351048</c:v>
                </c:pt>
                <c:pt idx="209">
                  <c:v>-0.5</c:v>
                </c:pt>
                <c:pt idx="210">
                  <c:v>-0.422618261740701</c:v>
                </c:pt>
                <c:pt idx="211">
                  <c:v>-0.342020143325669</c:v>
                </c:pt>
                <c:pt idx="212">
                  <c:v>-0.258819045102519</c:v>
                </c:pt>
                <c:pt idx="213">
                  <c:v>-0.173648177666931</c:v>
                </c:pt>
                <c:pt idx="214">
                  <c:v>-0.087155742747657</c:v>
                </c:pt>
                <c:pt idx="215">
                  <c:v>-7.35089072945173E-16</c:v>
                </c:pt>
                <c:pt idx="216">
                  <c:v>0.0871557427476556</c:v>
                </c:pt>
                <c:pt idx="217">
                  <c:v>0.173648177666929</c:v>
                </c:pt>
                <c:pt idx="218">
                  <c:v>0.258819045102518</c:v>
                </c:pt>
                <c:pt idx="219">
                  <c:v>0.342020143325668</c:v>
                </c:pt>
                <c:pt idx="220">
                  <c:v>0.4226182617407</c:v>
                </c:pt>
                <c:pt idx="221">
                  <c:v>0.499999999999999</c:v>
                </c:pt>
                <c:pt idx="222">
                  <c:v>0.573576436351046</c:v>
                </c:pt>
                <c:pt idx="223">
                  <c:v>0.642787609686538</c:v>
                </c:pt>
                <c:pt idx="224">
                  <c:v>0.707106781186548</c:v>
                </c:pt>
                <c:pt idx="225">
                  <c:v>0.766044443118977</c:v>
                </c:pt>
                <c:pt idx="226">
                  <c:v>0.819152044288992</c:v>
                </c:pt>
                <c:pt idx="227">
                  <c:v>0.866025403784438</c:v>
                </c:pt>
                <c:pt idx="228">
                  <c:v>0.90630778703665</c:v>
                </c:pt>
                <c:pt idx="229">
                  <c:v>0.939692620785909</c:v>
                </c:pt>
                <c:pt idx="230">
                  <c:v>0.965925826289068</c:v>
                </c:pt>
                <c:pt idx="231">
                  <c:v>0.984807753012208</c:v>
                </c:pt>
                <c:pt idx="232">
                  <c:v>0.996194698091745</c:v>
                </c:pt>
                <c:pt idx="233">
                  <c:v>1.0</c:v>
                </c:pt>
                <c:pt idx="234">
                  <c:v>0.996194698091746</c:v>
                </c:pt>
                <c:pt idx="235">
                  <c:v>0.984807753012209</c:v>
                </c:pt>
                <c:pt idx="236">
                  <c:v>0.965925826289069</c:v>
                </c:pt>
                <c:pt idx="237">
                  <c:v>0.939692620785909</c:v>
                </c:pt>
                <c:pt idx="238">
                  <c:v>0.90630778703665</c:v>
                </c:pt>
                <c:pt idx="239">
                  <c:v>0.866025403784438</c:v>
                </c:pt>
                <c:pt idx="240">
                  <c:v>0.819152044288993</c:v>
                </c:pt>
                <c:pt idx="241">
                  <c:v>0.766044443118978</c:v>
                </c:pt>
                <c:pt idx="242">
                  <c:v>0.707106781186549</c:v>
                </c:pt>
                <c:pt idx="243">
                  <c:v>0.642787609686539</c:v>
                </c:pt>
                <c:pt idx="244">
                  <c:v>0.573576436351048</c:v>
                </c:pt>
                <c:pt idx="245">
                  <c:v>0.5</c:v>
                </c:pt>
                <c:pt idx="246">
                  <c:v>0.422618261740701</c:v>
                </c:pt>
                <c:pt idx="247">
                  <c:v>0.342020143325669</c:v>
                </c:pt>
                <c:pt idx="248">
                  <c:v>0.25881904510252</c:v>
                </c:pt>
                <c:pt idx="249">
                  <c:v>0.173648177666931</c:v>
                </c:pt>
                <c:pt idx="250">
                  <c:v>0.0871557427476572</c:v>
                </c:pt>
                <c:pt idx="251">
                  <c:v>8.57603918436035E-16</c:v>
                </c:pt>
                <c:pt idx="252">
                  <c:v>-0.0871557427476554</c:v>
                </c:pt>
                <c:pt idx="253">
                  <c:v>-0.173648177666929</c:v>
                </c:pt>
                <c:pt idx="254">
                  <c:v>-0.258819045102518</c:v>
                </c:pt>
                <c:pt idx="255">
                  <c:v>-0.342020143325668</c:v>
                </c:pt>
                <c:pt idx="256">
                  <c:v>-0.4226182617407</c:v>
                </c:pt>
                <c:pt idx="257">
                  <c:v>-0.499999999999999</c:v>
                </c:pt>
                <c:pt idx="258">
                  <c:v>-0.573576436351046</c:v>
                </c:pt>
                <c:pt idx="259">
                  <c:v>-0.642787609686538</c:v>
                </c:pt>
                <c:pt idx="260">
                  <c:v>-0.707106781186548</c:v>
                </c:pt>
                <c:pt idx="261">
                  <c:v>-0.766044443118977</c:v>
                </c:pt>
                <c:pt idx="262">
                  <c:v>-0.819152044288992</c:v>
                </c:pt>
                <c:pt idx="263">
                  <c:v>-0.866025403784438</c:v>
                </c:pt>
                <c:pt idx="264">
                  <c:v>-0.90630778703665</c:v>
                </c:pt>
                <c:pt idx="265">
                  <c:v>-0.939692620785909</c:v>
                </c:pt>
                <c:pt idx="266">
                  <c:v>-0.965925826289068</c:v>
                </c:pt>
                <c:pt idx="267">
                  <c:v>-0.984807753012208</c:v>
                </c:pt>
                <c:pt idx="268">
                  <c:v>-0.996194698091745</c:v>
                </c:pt>
                <c:pt idx="269">
                  <c:v>-1.0</c:v>
                </c:pt>
                <c:pt idx="270">
                  <c:v>-0.996194698091746</c:v>
                </c:pt>
                <c:pt idx="271">
                  <c:v>-0.984807753012209</c:v>
                </c:pt>
                <c:pt idx="272">
                  <c:v>-0.965925826289069</c:v>
                </c:pt>
                <c:pt idx="273">
                  <c:v>-0.939692620785909</c:v>
                </c:pt>
                <c:pt idx="274">
                  <c:v>-0.906307787036651</c:v>
                </c:pt>
                <c:pt idx="275">
                  <c:v>-0.866025403784438</c:v>
                </c:pt>
                <c:pt idx="276">
                  <c:v>-0.819152044288993</c:v>
                </c:pt>
                <c:pt idx="277">
                  <c:v>-0.766044443118978</c:v>
                </c:pt>
                <c:pt idx="278">
                  <c:v>-0.707106781186549</c:v>
                </c:pt>
                <c:pt idx="279">
                  <c:v>-0.642787609686539</c:v>
                </c:pt>
                <c:pt idx="280">
                  <c:v>-0.573576436351048</c:v>
                </c:pt>
                <c:pt idx="281">
                  <c:v>-0.5</c:v>
                </c:pt>
                <c:pt idx="282">
                  <c:v>-0.422618261740701</c:v>
                </c:pt>
                <c:pt idx="283">
                  <c:v>-0.342020143325669</c:v>
                </c:pt>
                <c:pt idx="284">
                  <c:v>-0.25881904510252</c:v>
                </c:pt>
                <c:pt idx="285">
                  <c:v>-0.173648177666931</c:v>
                </c:pt>
                <c:pt idx="286">
                  <c:v>-0.0871557427476573</c:v>
                </c:pt>
                <c:pt idx="287">
                  <c:v>-9.80118763926897E-16</c:v>
                </c:pt>
                <c:pt idx="288">
                  <c:v>0.0871557427476589</c:v>
                </c:pt>
                <c:pt idx="289">
                  <c:v>0.173648177666929</c:v>
                </c:pt>
                <c:pt idx="290">
                  <c:v>0.258819045102521</c:v>
                </c:pt>
                <c:pt idx="291">
                  <c:v>0.342020143325667</c:v>
                </c:pt>
                <c:pt idx="292">
                  <c:v>0.4226182617407</c:v>
                </c:pt>
                <c:pt idx="293">
                  <c:v>0.499999999999999</c:v>
                </c:pt>
                <c:pt idx="294">
                  <c:v>0.573576436351046</c:v>
                </c:pt>
                <c:pt idx="295">
                  <c:v>0.642787609686538</c:v>
                </c:pt>
                <c:pt idx="296">
                  <c:v>0.707106781186547</c:v>
                </c:pt>
                <c:pt idx="297">
                  <c:v>0.766044443118979</c:v>
                </c:pt>
                <c:pt idx="298">
                  <c:v>0.819152044288992</c:v>
                </c:pt>
                <c:pt idx="299">
                  <c:v>0.866025403784439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49600144"/>
        <c:axId val="1249329536"/>
      </c:scatterChart>
      <c:valAx>
        <c:axId val="124960014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249329536"/>
        <c:crosses val="autoZero"/>
        <c:crossBetween val="midCat"/>
      </c:valAx>
      <c:valAx>
        <c:axId val="124932953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249600144"/>
        <c:crosses val="autoZero"/>
        <c:crossBetween val="midCat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2022/6/13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>
                <a:sym typeface="+mn-ea"/>
              </a:rPr>
              <a:t>Hello everyone. My name is Xiuzhen Guo.</a:t>
            </a:r>
            <a:endParaRPr lang="en-US" altLang="zh-CN" dirty="0"/>
          </a:p>
          <a:p>
            <a:r>
              <a:rPr lang="en-US" altLang="zh-CN" dirty="0">
                <a:sym typeface="+mn-ea"/>
              </a:rPr>
              <a:t>I come from Tsinghua university.</a:t>
            </a:r>
            <a:endParaRPr lang="en-US" altLang="zh-CN" dirty="0"/>
          </a:p>
          <a:p>
            <a:r>
              <a:rPr lang="en-US" altLang="zh-CN" dirty="0">
                <a:sym typeface="+mn-ea"/>
              </a:rPr>
              <a:t>Today, I’m going to share with you our recent work: “</a:t>
            </a:r>
            <a:r>
              <a:rPr b="1" dirty="0">
                <a:solidFill>
                  <a:srgbClr val="D6C1D9"/>
                </a:solidFill>
                <a:latin typeface="Calibri (正文)" charset="0"/>
                <a:ea typeface="微软雅黑" charset="-122"/>
                <a:cs typeface="Calibri (正文)" charset="0"/>
                <a:sym typeface="+mn-ea"/>
              </a:rPr>
              <a:t>Aloba: </a:t>
            </a:r>
            <a:r>
              <a:rPr lang="en-US" b="1" dirty="0">
                <a:solidFill>
                  <a:srgbClr val="D6C1D9"/>
                </a:solidFill>
                <a:latin typeface="Calibri (正文)" charset="0"/>
                <a:ea typeface="微软雅黑" charset="-122"/>
                <a:cs typeface="Calibri (正文)" charset="0"/>
                <a:sym typeface="+mn-ea"/>
              </a:rPr>
              <a:t>! </a:t>
            </a:r>
            <a:r>
              <a:rPr b="1" dirty="0">
                <a:solidFill>
                  <a:srgbClr val="D6C1D9"/>
                </a:solidFill>
                <a:latin typeface="Calibri (正文)" charset="0"/>
                <a:ea typeface="微软雅黑" charset="-122"/>
                <a:cs typeface="Calibri (正文)" charset="0"/>
                <a:sym typeface="+mn-ea"/>
              </a:rPr>
              <a:t>Rethinking ON-OFF Keying Modulation </a:t>
            </a:r>
            <a:r>
              <a:rPr lang="en-US" b="1" dirty="0">
                <a:solidFill>
                  <a:srgbClr val="D6C1D9"/>
                </a:solidFill>
                <a:latin typeface="Calibri (正文)" charset="0"/>
                <a:ea typeface="微软雅黑" charset="-122"/>
                <a:cs typeface="Calibri (正文)" charset="0"/>
                <a:sym typeface="+mn-ea"/>
              </a:rPr>
              <a:t>!</a:t>
            </a:r>
            <a:r>
              <a:rPr b="1" dirty="0">
                <a:solidFill>
                  <a:srgbClr val="D6C1D9"/>
                </a:solidFill>
                <a:latin typeface="Calibri (正文)" charset="0"/>
                <a:ea typeface="微软雅黑" charset="-122"/>
                <a:cs typeface="Calibri (正文)" charset="0"/>
                <a:sym typeface="+mn-ea"/>
              </a:rPr>
              <a:t> for Ambient LoRa Backscatter</a:t>
            </a:r>
            <a:r>
              <a:rPr lang="en-US" altLang="zh-CN" dirty="0">
                <a:sym typeface="+mn-ea"/>
              </a:rPr>
              <a:t>”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70CB1-32F2-4EFE-BEE9-BFFD28E2B577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sym typeface="+mn-ea"/>
              </a:rPr>
              <a:t>However, h</a:t>
            </a:r>
            <a:r>
              <a:rPr lang="en-US" altLang="zh-CN" dirty="0"/>
              <a:t>arvesting these benefits ! faces fundamental challenges.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On one hand, the excitation signal in our design ! is an ambient, inter'mittent  [ˌɪntərˈmɪtənt]  LoRa signal ! that changes over time. The backscatter tag should be able to ! pick up the LoRa signal from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the others and further ! synchronize [ˈsɪŋkrənaɪz] with each LoRa symbol for fine-grained [faɪn ɡreɪnd]  modulation.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On the other hand, the backscatter signal is ! orders of magnitude[ˈmæɡnɪtuːd] weaker ! than the excitation signal. The receiver should be able to demodulate this weak backscatter signal ! from the received signal.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70CB1-32F2-4EFE-BEE9-BFFD28E2B577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In Aloba we propose a novel ! hardware and software solution to ! tackle the above challenges.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First, we introduce the demodulation algorithm at the LoRa gateway ! to decode the backscatter signal.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70CB1-32F2-4EFE-BEE9-BFFD28E2B577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The demodulation scheme of Aloba ! is motivated by the conventional  [kənˈvenʃənl] RFID system.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RFID system adopts a sinusoidal [ˈsaɪnəˌsɔɪdəl]  tone ! as the carrier signal.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In a similar way, if the LoRa receiver can transform the standard LoRa carrier signal ! into a constant sinusoidal [ˈsaɪnəˌsɔɪdəl]  tone, the variation of received signal ! would be solely  [ˈsoʊlli] determined by the backscatter signal.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70CB1-32F2-4EFE-BEE9-BFFD28E2B577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LoRa adopts Chirp Spread Spectrum[spred ˈspektrəm] ! to modulate data.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Each LoRa symbol is represented by a chirp ! where the frequency changes linearly [ˈlɪniərli] ! over time.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To demodulate the LoRa symbol, the receiver ! multiplies  [ˈmʌltɪplaɪz]  an incoming LoRa symbol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! with a down-chirp. The multiplication  [ˌmʌltɪplɪˈkeɪʃn] transformed to the frequency domain ! will yield  [jiːld] a peak on an FFT bin.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The receiver tracks the location of this peak ! to demodulate the LoRa symbol accordingly[əˈkɔːrdɪŋli] 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70CB1-32F2-4EFE-BEE9-BFFD28E2B577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For example, two different chirps ! multiply the same fixed downchirp will yield ! two sinusoidal [ˈsaɪnəˌsɔɪdəl]  tones  [toʊnz] with different frequencies.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In aloba, we replace the standard down-chirp ! with the conjugate  [ˈkɑːndʒəɡeɪt]  of the incoming LoRa chirp. The LoRa chirp ! and its conjugate downchirp ! are symmetric [sɪ'metrɪk] to each other ! with respect to the reflection off the X-axis.[eks ˈæksɪs].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In our backscatter system, </a:t>
            </a:r>
            <a:r>
              <a:rPr lang="en-US" altLang="zh-CN" dirty="0">
                <a:latin typeface="微软雅黑" charset="0"/>
                <a:ea typeface="微软雅黑" charset="0"/>
                <a:cs typeface="微软雅黑" charset="0"/>
                <a:sym typeface="+mn-ea"/>
              </a:rPr>
              <a:t>the backscatter signal is weaker than the carrier signal. So we can </a:t>
            </a:r>
            <a:r>
              <a:rPr lang="en-US" altLang="zh-CN" b="1" dirty="0">
                <a:solidFill>
                  <a:srgbClr val="C00000"/>
                </a:solidFill>
                <a:latin typeface="微软雅黑" charset="0"/>
                <a:ea typeface="微软雅黑" charset="0"/>
                <a:cs typeface="微软雅黑" charset="0"/>
                <a:sym typeface="+mn-ea"/>
              </a:rPr>
              <a:t>first</a:t>
            </a:r>
            <a:r>
              <a:rPr lang="en-US" altLang="zh-CN" dirty="0">
                <a:latin typeface="微软雅黑" charset="0"/>
                <a:ea typeface="微软雅黑" charset="0"/>
                <a:cs typeface="微软雅黑" charset="0"/>
                <a:sym typeface="+mn-ea"/>
              </a:rPr>
              <a:t> leverage </a:t>
            </a:r>
            <a:r>
              <a:rPr lang="en-US" altLang="zh-CN" b="1" u="sng" dirty="0">
                <a:solidFill>
                  <a:srgbClr val="C00000"/>
                </a:solidFill>
                <a:latin typeface="微软雅黑" charset="0"/>
                <a:ea typeface="微软雅黑" charset="0"/>
                <a:cs typeface="微软雅黑" charset="0"/>
                <a:sym typeface="+mn-ea"/>
              </a:rPr>
              <a:t>capture effect </a:t>
            </a:r>
            <a:r>
              <a:rPr lang="en-US" altLang="zh-CN" dirty="0">
                <a:latin typeface="微软雅黑" charset="0"/>
                <a:ea typeface="微软雅黑" charset="0"/>
                <a:cs typeface="微软雅黑" charset="0"/>
                <a:sym typeface="+mn-ea"/>
              </a:rPr>
              <a:t>to demodulate the carrier LoRa chirps.</a:t>
            </a: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After that, different </a:t>
            </a:r>
            <a:r>
              <a:rPr lang="en-US" altLang="zh-CN" dirty="0">
                <a:sym typeface="+mn-ea"/>
              </a:rPr>
              <a:t>LoRa chirps ! multiply their corresponding conjugate downchirp ! will yield </a:t>
            </a:r>
            <a:r>
              <a:rPr lang="en-US" altLang="zh-CN" dirty="0"/>
              <a:t>a sinusoidal tone at the same frequency.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70CB1-32F2-4EFE-BEE9-BFFD28E2B577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The received signal after signal transformation ! can be regarded as the superposition  [ˌsupərpəˈzɪʃən]  ! of the carrier signal and the backscatter signal.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When these two signals are strictly ! aligned, we expect to see a significant ! amplitude variation on the received signal.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70CB1-32F2-4EFE-BEE9-BFFD28E2B577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sym typeface="+mn-ea"/>
              </a:rPr>
              <a:t>When these two signals are strictly ! misaligned, the amplitude of received signal ! will also be significantly reduced.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70CB1-32F2-4EFE-BEE9-BFFD28E2B577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However, most of the time, these two signals are neither  [ˈnaɪðər] strictly ! aligned nor [nɔːr]  misaligned.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Hence the amplitude of the received signal ! is similar with the carrier signal.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Therefore, in this case, we use the ! phase variation of the received signal to ! detect the presence [ˈprezns] of the backscatter signal.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70CB1-32F2-4EFE-BEE9-BFFD28E2B577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When Aloba tag is at the ! OFF state, the received signal ! is determined by the carrier signal. When Aloba tag ! switches to the ! ON state, the presence </a:t>
            </a:r>
            <a:r>
              <a:rPr lang="en-US" altLang="zh-CN" dirty="0">
                <a:sym typeface="+mn-ea"/>
              </a:rPr>
              <a:t>[ˈprezns] </a:t>
            </a:r>
            <a:r>
              <a:rPr lang="en-US" altLang="zh-CN" dirty="0"/>
              <a:t>of backscatter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signal ! will alter  [ˈɔːltər]  the received signal and ! leads to a phase jumping on the sinusoidal tone.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This phase jumping ! caused by ON-OFF switching ! could serve as a clue [kluː]  ! to detect the presence </a:t>
            </a:r>
            <a:r>
              <a:rPr lang="en-US" altLang="zh-CN" dirty="0">
                <a:sym typeface="+mn-ea"/>
              </a:rPr>
              <a:t>[ˈprezns] </a:t>
            </a:r>
            <a:r>
              <a:rPr lang="en-US" altLang="zh-CN" dirty="0"/>
              <a:t>of the backscatter signal.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However, there are several false alarms [fɔːls əˈlɑːrmz] . We need to ! eliminate [ɪˈlɪmɪneɪt] false alarms before decoding.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70CB1-32F2-4EFE-BEE9-BFFD28E2B577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We explore the reason ! for the false alarms.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sym typeface="+mn-ea"/>
              </a:rPr>
              <a:t>The first kind of false alarms occurs ! </a:t>
            </a:r>
            <a:r>
              <a:rPr lang="en-US" altLang="zh-CN" dirty="0"/>
              <a:t>at the boundary of different LoRa chirps ! due to the signal transformation.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The second kind of </a:t>
            </a:r>
            <a:r>
              <a:rPr lang="en-US" altLang="zh-CN" dirty="0">
                <a:sym typeface="+mn-ea"/>
              </a:rPr>
              <a:t>false alarms occurs ! within each LoRa chirps ! due to the frequency wrapping  [ˈræpɪŋ] 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70CB1-32F2-4EFE-BEE9-BFFD28E2B577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Nowadays, there are more and more industrial applications.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sym typeface="+mn-ea"/>
              </a:rPr>
              <a:t>Different applications have different requirements ! on data exchanging and thus ! demand different communication technologies.</a:t>
            </a: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70CB1-32F2-4EFE-BEE9-BFFD28E2B577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In this way, we design a two-step ! phase alignment algorithm to ! eliminate false alarms. In the first step, the receiver ! checks the boundary of each LoRa symbol on the received signal, wrapping the phase ! of remaining signal samples ! for a proper [ˈprɑːpər]  amount of degree ! such that they are all aligned with the phase samples ! of the LoRa symbol ahead. This process is repeated ! from the first LoRa symbol to the last one.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In the second step, the receiver ! locates those phase jumpings ! caused by frequency wrapping and repeats ! the phase alignment operation ! in the first step.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Finally, these leaving phase jumpings ! are only caused by the presence [ˈprezns] of backscatter signal.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70CB1-32F2-4EFE-BEE9-BFFD28E2B577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Then the receiver reconstructs ! the transformed sinusoidal tone as ! S equal to Ai multiplies Φi 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where Ai is the amplitude sample ! on the transformed sinusoidal tone  [ˈsaɪnəˌsɔɪdəl]  [toʊn] . Φi is the phase difference ! between the phase sample ! on this transformed sinusoidal tone </a:t>
            </a:r>
            <a:r>
              <a:rPr lang="en-US" altLang="zh-CN" dirty="0">
                <a:sym typeface="+mn-ea"/>
              </a:rPr>
              <a:t>[ˈsaɪnəˌsɔɪdəl]  [toʊn] </a:t>
            </a:r>
            <a:r>
              <a:rPr lang="en-US" altLang="zh-CN" dirty="0"/>
              <a:t>and ! the corresponding phase sample ! on a reference sinusoidal tone </a:t>
            </a:r>
            <a:r>
              <a:rPr lang="en-US" altLang="zh-CN" dirty="0">
                <a:sym typeface="+mn-ea"/>
              </a:rPr>
              <a:t>[ˈsaɪnəˌsɔɪdəl]  [toʊn]</a:t>
            </a:r>
            <a:r>
              <a:rPr lang="en-US" altLang="zh-CN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To detect the backscatter signal, we propose a ! clustering [ˈklʌstərɪŋ]  based detection algorithm.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Specifically, we plot ! all reconstructed signal samples ! on the constellation [ˌkɑːnstəˈleɪʃn]  diagram  [ˈdaɪəɡræm] 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These symbols are grouped ! into two clusters: one for the none-existence of backscatter signal, and another ! for the existence of backscatter signal.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We can then ! leverage the preamble of the backscatter signal ! which is a sixteen-bit Barker code, to distinguish these two clusters ! and decode the backscatter signal.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70CB1-32F2-4EFE-BEE9-BFFD28E2B577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sym typeface="+mn-ea"/>
              </a:rPr>
              <a:t>When there are multiple aloba tags, these tags abide the time-domain aloha protocol.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sym typeface="+mn-ea"/>
              </a:rPr>
              <a:t>Sometimes, when these tags collide, our method can be used to decode the collided signals.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sym typeface="+mn-ea"/>
              </a:rPr>
              <a:t>for example, suppose there are two tags, we expect to see ! four clusters; </a:t>
            </a: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70CB1-32F2-4EFE-BEE9-BFFD28E2B577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sym typeface="+mn-ea"/>
              </a:rPr>
              <a:t>when there are three tags, there will be ! eight clusters.</a:t>
            </a: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70CB1-32F2-4EFE-BEE9-BFFD28E2B577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Next we introduce the design of aloba tag.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70CB1-32F2-4EFE-BEE9-BFFD28E2B577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We design a packet detection circuit ! to pick up the LoRa signal from other signals.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We find that ! there are ten consecutive [kənˈsekjətɪv] up-chirps ! with zero initial frequency offset ! in the Lora preamble. When the incoming signal ! passes through a low pass filter, then the consecutive up-chirps on a LoRa preamble ! will lead to ten equally spaced RSS peaks.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Once the FPGA detect ! ten equally spaced RSS peaks, the aloba tag knows ! the arrival of lora packet and ! switches to the modulation mode.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In aloba, we implement a moving average filter on software as the low-pass filter. When we set  the window size as 5, the cutoff frequency of low-pass filter is 30 KHz [ˈkɪləhɜːrts].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70CB1-32F2-4EFE-BEE9-BFFD28E2B577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After detecting the LoRa preamble, Aloba ! modulates data on the payload part ! of this incoming LoRa packet ! using OOK: reflecting the signal ! when transmitting a bit one, and absorbing [əbˈzɔːrbɪŋ]  the signal ! when transmitting a bit zero.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70CB1-32F2-4EFE-BEE9-BFFD28E2B577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Next, we introduce the evaluation of aloba.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70CB1-32F2-4EFE-BEE9-BFFD28E2B577}" type="slidenum">
              <a:rPr lang="zh-CN" altLang="en-US" smtClean="0"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We use a commercial LoRa node ! as the lora transmitter, an USRP platform as the lora gateway. aloba tag includes three modules, one lora packet detection module, one fpga controller  [kənˈtroʊlər], and one ook modulation module.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70CB1-32F2-4EFE-BEE9-BFFD28E2B577}" type="slidenum">
              <a:rPr lang="zh-CN" altLang="en-US" smtClean="0"/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the experimental setup is shown in this slide.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we evaluate aloba ! both indoors and outdoors. we take throughput and maximum [ˈmæksɪməm] backscatter range ! as the netric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70CB1-32F2-4EFE-BEE9-BFFD28E2B577}" type="slidenum">
              <a:rPr lang="zh-CN" altLang="en-US" smtClean="0"/>
              <a:t>29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sym typeface="+mn-ea"/>
              </a:rPr>
              <a:t>For example, tracking the status [ˈsteɪtəs] of machines </a:t>
            </a:r>
            <a:r>
              <a:rPr lang="zh-CN" altLang="en-US" dirty="0">
                <a:sym typeface="+mn-ea"/>
              </a:rPr>
              <a:t>！</a:t>
            </a:r>
            <a:r>
              <a:rPr lang="en-US" altLang="zh-CN" dirty="0">
                <a:sym typeface="+mn-ea"/>
              </a:rPr>
              <a:t>, such as the infomation of vibration [vaɪˈbreɪʃn],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sym typeface="+mn-ea"/>
              </a:rPr>
              <a:t>noise and rotation  [roʊˈteɪʃn] , demand [dɪˈmændz] moderate  [ˈmɑːdərət , mɑːdəreɪt] throughput [ˈθruːpʊt]  for sensing data forwarding.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sym typeface="+mn-ea"/>
              </a:rPr>
              <a:t>However, some of machines </a:t>
            </a:r>
            <a:r>
              <a:rPr lang="zh-CN" altLang="en-US" dirty="0">
                <a:sym typeface="+mn-ea"/>
              </a:rPr>
              <a:t>！</a:t>
            </a:r>
            <a:r>
              <a:rPr lang="en-US" altLang="zh-CN" dirty="0">
                <a:sym typeface="+mn-ea"/>
              </a:rPr>
              <a:t>may produce flash intense light, strong noise  and harmful gases,  these data forwarding should be also low-power and long-range. the sensors need to transmit data </a:t>
            </a:r>
            <a:r>
              <a:rPr lang="zh-CN" altLang="en-US" dirty="0">
                <a:sym typeface="+mn-ea"/>
              </a:rPr>
              <a:t>！</a:t>
            </a:r>
            <a:r>
              <a:rPr lang="en-US" altLang="zh-CN" dirty="0">
                <a:sym typeface="+mn-ea"/>
              </a:rPr>
              <a:t>back to the gateway hundreds of meters away </a:t>
            </a:r>
            <a:r>
              <a:rPr lang="zh-CN" altLang="en-US" dirty="0">
                <a:sym typeface="+mn-ea"/>
              </a:rPr>
              <a:t>！</a:t>
            </a:r>
            <a:r>
              <a:rPr lang="en-US" altLang="zh-CN" dirty="0">
                <a:sym typeface="+mn-ea"/>
              </a:rPr>
              <a:t>without extra [ˈekstrə] human intervention [ˌɪntərˈvenʃn]  or frequent battery replacement.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sym typeface="+mn-ea"/>
              </a:rPr>
              <a:t>industrial applications like tracking the status [ˈsteɪtəs] of machines </a:t>
            </a:r>
            <a:r>
              <a:rPr lang="zh-CN" altLang="en-US" dirty="0">
                <a:sym typeface="+mn-ea"/>
              </a:rPr>
              <a:t>！</a:t>
            </a:r>
            <a:r>
              <a:rPr lang="en-US" altLang="zh-CN" dirty="0">
                <a:sym typeface="+mn-ea"/>
              </a:rPr>
              <a:t>demand [dɪˈmændz] moderate  [ˈmɑːdərət , mɑːdəreɪt] throughput [ˈθruːpʊt].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sym typeface="+mn-ea"/>
              </a:rPr>
              <a:t>However, </a:t>
            </a:r>
            <a:r>
              <a:rPr lang="en-US" altLang="zh-CN" dirty="0"/>
              <a:t>some of machines </a:t>
            </a:r>
            <a:r>
              <a:rPr lang="zh-CN" altLang="en-US" dirty="0"/>
              <a:t>！</a:t>
            </a:r>
            <a:r>
              <a:rPr lang="en-US" altLang="zh-CN" dirty="0"/>
              <a:t>may produce flash intense light, </a:t>
            </a:r>
            <a:r>
              <a:rPr lang="en-US" altLang="zh-CN" dirty="0">
                <a:sym typeface="+mn-ea"/>
              </a:rPr>
              <a:t>strong noise  </a:t>
            </a:r>
            <a:r>
              <a:rPr lang="en-US" altLang="zh-CN" dirty="0"/>
              <a:t>and harmful gases, the sensors need to transmit data </a:t>
            </a:r>
            <a:r>
              <a:rPr lang="zh-CN" altLang="en-US" dirty="0"/>
              <a:t>！</a:t>
            </a:r>
            <a:r>
              <a:rPr lang="en-US" altLang="zh-CN" dirty="0"/>
              <a:t>back to the gateway hundreds of meters away </a:t>
            </a:r>
            <a:r>
              <a:rPr lang="zh-CN" altLang="en-US" dirty="0"/>
              <a:t>！</a:t>
            </a:r>
            <a:r>
              <a:rPr lang="en-US" altLang="zh-CN" dirty="0"/>
              <a:t>without extra [ˈekstrə] human intervention [ˌɪntərˈvenʃn].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How can we achieve this system?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70CB1-32F2-4EFE-BEE9-BFFD28E2B577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We compare Aloba with PLoRa in various settings. PLora encodes only one bit ! per lora symbol. The link throughput of Aloba ! is determined by the rate of ! ON-OFF keying operation.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First, we observe the throughput of Aloba ! is orders of magnitude [ˈmæɡnɪtuːd]  higher than that of PLoRa.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Second, the link throughput achieved by Aloba and PLoRa ! both decreases with increasing tag-to-source distance. Aloba has to sacrifice the throughput to ensure a longer backscatter range.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Third, the performance gain of Aloba ! over PloRa ! is achieved mainly within short and medium communication range, because Aloba ! essentially [ɪˈsenʃəli]  relies on energy to decode backscatter signals.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70CB1-32F2-4EFE-BEE9-BFFD28E2B577}" type="slidenum">
              <a:rPr lang="zh-CN" altLang="en-US" smtClean="0"/>
              <a:t>30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We further  [ˈfɜːrðər] compare the performance of PLoRa and Aloba ! under different settings.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We find that ! the performance of PLoRa ! is more susceptible [səˈseptəbl]  to the parameters of LoRa excitation signals, but the performance of Aloba ! is reliable in different LoRa parameter settings.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In practice, Aloba can achieves flexible throughput and backscatter range by adjusting the tag's switch rate.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70CB1-32F2-4EFE-BEE9-BFFD28E2B577}" type="slidenum">
              <a:rPr lang="zh-CN" altLang="en-US" smtClean="0"/>
              <a:t>31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Then we evaluate the performance of Aloba in indoor environments when the backscatter tag penetrates  [ˈpenətreɪt] one concrete wall.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In our experiments, the LoRa sender and the Aloba tag are in the classroom, and the LoRa receiver is in the office.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We vary the tag-to-source distance and the switch rate to study their impact on Aloba performance.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First, we find that the b</a:t>
            </a:r>
            <a:r>
              <a:rPr lang="en-US" altLang="zh-CN" dirty="0">
                <a:latin typeface="微软雅黑" charset="0"/>
                <a:ea typeface="微软雅黑" charset="0"/>
                <a:cs typeface="微软雅黑" charset="0"/>
                <a:sym typeface="+mn-ea"/>
              </a:rPr>
              <a:t>ackscatter range </a:t>
            </a:r>
            <a:r>
              <a:rPr lang="en-US" altLang="zh-CN" b="1" u="sng" dirty="0">
                <a:solidFill>
                  <a:srgbClr val="268B0B"/>
                </a:solidFill>
                <a:latin typeface="微软雅黑" charset="0"/>
                <a:ea typeface="微软雅黑" charset="0"/>
                <a:cs typeface="微软雅黑" charset="0"/>
                <a:sym typeface="+mn-ea"/>
              </a:rPr>
              <a:t>decreases with the tag-to-source distance due to that the </a:t>
            </a:r>
            <a:r>
              <a:rPr lang="en-US" altLang="zh-CN" dirty="0"/>
              <a:t>backscatter signal becomes weaker. In this case, the throughput of Aloba is stable at 60 KHz </a:t>
            </a:r>
            <a:r>
              <a:rPr lang="en-US" altLang="zh-CN" dirty="0">
                <a:sym typeface="+mn-ea"/>
              </a:rPr>
              <a:t>[ˈkɪləhɜːrts] when we vary the</a:t>
            </a: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sym typeface="+mn-ea"/>
              </a:rPr>
              <a:t>tag-to-source distance.</a:t>
            </a: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Second, we adjust the switch rate from ten KHz  [ˈkɪləhɜːrts] to one hundred KHz </a:t>
            </a:r>
            <a:r>
              <a:rPr lang="en-US" altLang="zh-CN" dirty="0">
                <a:sym typeface="+mn-ea"/>
              </a:rPr>
              <a:t>[ˈkɪləhɜːrts]</a:t>
            </a:r>
            <a:r>
              <a:rPr lang="en-US" altLang="zh-CN" dirty="0"/>
              <a:t> to balance the data rate and backscatter range.  the backscatter range of Aloba decreases with the increase of switch rate. but </a:t>
            </a:r>
            <a:r>
              <a:rPr lang="en-US" altLang="zh-CN" dirty="0">
                <a:sym typeface="+mn-ea"/>
              </a:rPr>
              <a:t>the throughput of Aloba increases, </a:t>
            </a: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These evaluation results demonstrate that Aloba also performs well in the indoor environments.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70CB1-32F2-4EFE-BEE9-BFFD28E2B577}" type="slidenum">
              <a:rPr lang="zh-CN" altLang="en-US" smtClean="0"/>
              <a:t>32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Finally, we conclude our work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70CB1-32F2-4EFE-BEE9-BFFD28E2B577}" type="slidenum">
              <a:rPr lang="zh-CN" altLang="en-US" smtClean="0"/>
              <a:t>33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In conclusion,  our work</a:t>
            </a:r>
            <a:r>
              <a:rPr lang="en-US" altLang="zh-CN" b="1" dirty="0">
                <a:latin typeface="Arial Bold" panose="020B0604020202090204" charset="0"/>
                <a:ea typeface="微软雅黑" charset="0"/>
                <a:cs typeface="Arial Bold" panose="020B0604020202090204" charset="0"/>
                <a:sym typeface="+mn-ea"/>
              </a:rPr>
              <a:t> leverages ON-OFF Keying ! to provide flexible data rate and transmission range ! for different IoT applications and deployments.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="1" dirty="0">
                <a:latin typeface="Arial Bold" panose="020B0604020202090204" charset="0"/>
                <a:ea typeface="微软雅黑" charset="0"/>
                <a:cs typeface="Arial Bold" panose="020B0604020202090204" charset="0"/>
                <a:sym typeface="+mn-ea"/>
              </a:rPr>
              <a:t>aloba can pick up the ambient LoRa transmissions ! from other interfering signals ! and decode the backscatter signal from their superposition.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="1" dirty="0">
                <a:latin typeface="Arial Bold" panose="020B0604020202090204" charset="0"/>
                <a:ea typeface="微软雅黑" charset="0"/>
                <a:cs typeface="Arial Bold" panose="020B0604020202090204" charset="0"/>
                <a:sym typeface="+mn-ea"/>
              </a:rPr>
              <a:t>Evaluation results ! demonstrate the performance of ALoba.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70CB1-32F2-4EFE-BEE9-BFFD28E2B577}" type="slidenum">
              <a:rPr lang="zh-CN" altLang="en-US" smtClean="0"/>
              <a:t>34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>
                <a:sym typeface="+mn-ea"/>
              </a:rPr>
              <a:t>Thank you so much for your attention</a:t>
            </a:r>
            <a:endParaRPr lang="en-US" altLang="zh-CN" dirty="0"/>
          </a:p>
          <a:p>
            <a:r>
              <a:rPr lang="en-US" altLang="zh-CN" dirty="0">
                <a:sym typeface="+mn-ea"/>
              </a:rPr>
              <a:t>I’m happy to take your question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70CB1-32F2-4EFE-BEE9-BFFD28E2B577}" type="slidenum">
              <a:rPr lang="zh-CN" altLang="en-US" smtClean="0"/>
              <a:t>35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b="0" i="0" dirty="0"/>
              <a:t>Due to its low-power and simplicity [sɪmˈplɪsəti], backscatter communication becomes a promising [ˈprɑːmɪsɪŋ] technology </a:t>
            </a:r>
            <a:r>
              <a:rPr lang="en-US" b="0" i="0" dirty="0"/>
              <a:t>!</a:t>
            </a:r>
            <a:r>
              <a:rPr b="0" i="0" dirty="0"/>
              <a:t> to enrich the family of existing </a:t>
            </a:r>
            <a:r>
              <a:rPr lang="en-US" b="0" i="0" dirty="0"/>
              <a:t>industrial applications</a:t>
            </a:r>
            <a:r>
              <a:rPr b="0" i="0" dirty="0"/>
              <a:t>.</a:t>
            </a:r>
            <a:r>
              <a:rPr lang="en-US" altLang="zh-CN" dirty="0"/>
              <a:t/>
            </a:r>
            <a:br>
              <a:rPr lang="en-US" altLang="zh-CN" dirty="0"/>
            </a:br>
            <a:r>
              <a:rPr lang="en-US" altLang="zh-CN" dirty="0"/>
              <a:t/>
            </a:r>
            <a:br>
              <a:rPr lang="en-US" altLang="zh-CN" dirty="0"/>
            </a:br>
            <a:r>
              <a:rPr lang="en-US" altLang="zh-CN" dirty="0"/>
              <a:t/>
            </a:r>
            <a:br>
              <a:rPr lang="en-US" altLang="zh-CN" dirty="0"/>
            </a:b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70CB1-32F2-4EFE-BEE9-BFFD28E2B577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However, as we carefully examine ! [ɪɡˈzæmɪn] existing backscatter systems, we find that 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some of these works can achieve high throughput but the communication range is short.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other works can achieve high communication range but the throughput is low.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None of them ! is able to balance ! the throughput and communication range to ! satisfy the requirement of the ! machine monitoring in industrial practices.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70CB1-32F2-4EFE-BEE9-BFFD28E2B577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None of them ! is able to balance ! the throughput and communication range to ! satisfy the requirement of the ! machine monitoring in industrial practices.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70CB1-32F2-4EFE-BEE9-BFFD28E2B577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In our work, we revisit the classic ON-OFF Keying (OOK) modulation.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OOK modulation enables the backsactter signal to work in the same frequency band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of the carrier signal.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We find that ook modulation will not only change the amplitude of the received signal, but also change the phase of the received signal.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Moreover, the </a:t>
            </a:r>
            <a:r>
              <a:rPr lang="zh-CN" altLang="en-US" b="1" u="sng">
                <a:solidFill>
                  <a:srgbClr val="C00000"/>
                </a:solidFill>
                <a:sym typeface="+mn-ea"/>
              </a:rPr>
              <a:t>receiving sensitivity of phase </a:t>
            </a:r>
            <a:r>
              <a:rPr lang="en-US" altLang="zh-CN" b="1" u="sng">
                <a:solidFill>
                  <a:srgbClr val="C00000"/>
                </a:solidFill>
                <a:sym typeface="+mn-ea"/>
              </a:rPr>
              <a:t>variation</a:t>
            </a:r>
            <a:r>
              <a:rPr lang="zh-CN" altLang="en-US">
                <a:sym typeface="+mn-ea"/>
              </a:rPr>
              <a:t> is </a:t>
            </a:r>
            <a:r>
              <a:rPr lang="en-US" altLang="zh-CN">
                <a:sym typeface="+mn-ea"/>
              </a:rPr>
              <a:t>much </a:t>
            </a:r>
            <a:r>
              <a:rPr lang="zh-CN" altLang="en-US">
                <a:sym typeface="+mn-ea"/>
              </a:rPr>
              <a:t>higher </a:t>
            </a:r>
            <a:r>
              <a:rPr lang="en-US" altLang="zh-CN">
                <a:sym typeface="+mn-ea"/>
              </a:rPr>
              <a:t>than </a:t>
            </a:r>
            <a:r>
              <a:rPr lang="en-US" altLang="zh-CN" dirty="0">
                <a:sym typeface="+mn-ea"/>
              </a:rPr>
              <a:t>the amplitude variation.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sym typeface="+mn-ea"/>
              </a:rPr>
              <a:t>This inspires us to increase the communication range of backscatter signal with ook modulation. </a:t>
            </a:r>
            <a:endParaRPr lang="en-US" altLang="zh-CN"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70CB1-32F2-4EFE-BEE9-BFFD28E2B577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sym typeface="+mn-ea"/>
              </a:rPr>
              <a:t>Therefore, we propose Aloba, an ambient backscatter design ! for machine status monitoring.</a:t>
            </a: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sym typeface="+mn-ea"/>
              </a:rPr>
              <a:t>As shown in this figure,  there are some active tags around the workshop are communicating with the gateway normally, such as the temperature [ˈtemprətʃər]  and humidity [hjuːˈmɪdəti]  Lora nodes.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70CB1-32F2-4EFE-BEE9-BFFD28E2B577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These a</a:t>
            </a:r>
            <a:r>
              <a:rPr lang="en-US" altLang="zh-CN" dirty="0">
                <a:sym typeface="+mn-ea"/>
              </a:rPr>
              <a:t>ctive LoRa nodes ! transmit LoRa signals, the Aloba tag takes the ambient LoRa signals ! as the carrier signal and ! modulates its sensing data ! using ON-OFF Keying modulation. T</a:t>
            </a:r>
            <a:r>
              <a:rPr lang="en-US" altLang="zh-CN" dirty="0"/>
              <a:t>hen the aloba tag ! reflects the modulated signal to the LoRa gateway.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In this way, such design has three ! desirable [dɪˈzaɪərəbl] properties [ˈprɑpərtiz]: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First, flexible link throughput. OOK modulation enables the Aloba tag ! to adapt its throughput to the link quality ! instead of the PHY-layer regulation of carrier signals.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Second, long communication range. By taking ambient LoRa signals ! as the carrier,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the Aloba tag could leverage the unique processing gain ! brought by the chirp signal design ! to enable backscatter communication at a range of hundreds of meters.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Third, easy to deploy. The Aloba tag modulates its data on the ambient LoRa signals. This can avoid the installation  [ˌɪnstəˈleɪʃn]  and maintenance [ˈmeɪntənəns] of the dedicated excitation sources.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70CB1-32F2-4EFE-BEE9-BFFD28E2B577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2022/6/13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2022/6/13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2022/6/13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2022/6/13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2022/6/13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2022/6/13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2022/6/13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2022/6/13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2022/6/13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2022/6/13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2022/6/13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8" Type="http://schemas.openxmlformats.org/officeDocument/2006/relationships/image" Target="../media/image40.png"/><Relationship Id="rId9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2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49.png"/><Relationship Id="rId5" Type="http://schemas.openxmlformats.org/officeDocument/2006/relationships/image" Target="../media/image52.png"/><Relationship Id="rId6" Type="http://schemas.openxmlformats.org/officeDocument/2006/relationships/image" Target="../media/image51.png"/><Relationship Id="rId7" Type="http://schemas.openxmlformats.org/officeDocument/2006/relationships/image" Target="../media/image53.png"/><Relationship Id="rId8" Type="http://schemas.openxmlformats.org/officeDocument/2006/relationships/image" Target="../media/image54.png"/><Relationship Id="rId9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microsoft.com/office/2007/relationships/hdphoto" Target="../media/hdphoto2.wdp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microsoft.com/office/2007/relationships/hdphoto" Target="../media/hdphoto2.wdp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jpeg"/><Relationship Id="rId6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3.png"/><Relationship Id="rId5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.png"/><Relationship Id="rId12" Type="http://schemas.openxmlformats.org/officeDocument/2006/relationships/image" Target="../media/image4.svg"/><Relationship Id="rId13" Type="http://schemas.openxmlformats.org/officeDocument/2006/relationships/image" Target="../media/image14.png"/><Relationship Id="rId14" Type="http://schemas.openxmlformats.org/officeDocument/2006/relationships/image" Target="../media/image5.svg"/><Relationship Id="rId15" Type="http://schemas.openxmlformats.org/officeDocument/2006/relationships/image" Target="../media/image15.png"/><Relationship Id="rId16" Type="http://schemas.openxmlformats.org/officeDocument/2006/relationships/image" Target="../media/image6.svg"/><Relationship Id="rId17" Type="http://schemas.openxmlformats.org/officeDocument/2006/relationships/image" Target="../media/image16.png"/><Relationship Id="rId18" Type="http://schemas.openxmlformats.org/officeDocument/2006/relationships/image" Target="../media/image7.sv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.svg"/><Relationship Id="rId7" Type="http://schemas.openxmlformats.org/officeDocument/2006/relationships/image" Target="../media/image11.png"/><Relationship Id="rId8" Type="http://schemas.openxmlformats.org/officeDocument/2006/relationships/image" Target="../media/image2.svg"/><Relationship Id="rId9" Type="http://schemas.openxmlformats.org/officeDocument/2006/relationships/image" Target="../media/image12.png"/><Relationship Id="rId10" Type="http://schemas.openxmlformats.org/officeDocument/2006/relationships/image" Target="../media/image3.sv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8.png"/><Relationship Id="rId5" Type="http://schemas.openxmlformats.org/officeDocument/2006/relationships/image" Target="../media/image18.png"/><Relationship Id="rId6" Type="http://schemas.microsoft.com/office/2007/relationships/hdphoto" Target="../media/hdphoto1.wdp"/><Relationship Id="rId7" Type="http://schemas.openxmlformats.org/officeDocument/2006/relationships/image" Target="../media/image19.jpeg"/><Relationship Id="rId8" Type="http://schemas.openxmlformats.org/officeDocument/2006/relationships/chart" Target="../charts/chart1.xml"/><Relationship Id="rId9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90501" y="0"/>
            <a:ext cx="1241161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-190500" y="1475740"/>
            <a:ext cx="12257405" cy="1322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sz="4000" b="1" dirty="0">
                <a:solidFill>
                  <a:srgbClr val="D6C1D9"/>
                </a:solidFill>
                <a:latin typeface="Segoe UI" panose="020B0502040204020203" pitchFamily="34" charset="0"/>
                <a:ea typeface="微软雅黑" charset="-122"/>
                <a:cs typeface="Segoe UI" panose="020B0502040204020203" pitchFamily="34" charset="0"/>
              </a:rPr>
              <a:t>Aloba: Rethinking ON-OFF Keying Modulation for Ambient LoRa Backscatter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-344553" y="4769537"/>
            <a:ext cx="12411619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aseline="30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r>
              <a:rPr lang="en-US" altLang="zh-CN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School of Software and BNRist, Tsinghua University</a:t>
            </a:r>
          </a:p>
          <a:p>
            <a:pPr algn="ctr"/>
            <a:r>
              <a:rPr lang="en-US" altLang="zh-CN" baseline="30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lang="en-US" altLang="zh-CN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Microsoft</a:t>
            </a:r>
          </a:p>
          <a:p>
            <a:pPr algn="ctr"/>
            <a:r>
              <a:rPr lang="en-US" altLang="zh-CN" baseline="30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  <a:r>
              <a:rPr lang="en-US" altLang="zh-CN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Department of Computer Science and Engineering, Michigan State University</a:t>
            </a:r>
          </a:p>
        </p:txBody>
      </p:sp>
      <p:sp>
        <p:nvSpPr>
          <p:cNvPr id="9" name="Subtitle 2"/>
          <p:cNvSpPr txBox="1"/>
          <p:nvPr/>
        </p:nvSpPr>
        <p:spPr>
          <a:xfrm>
            <a:off x="756920" y="3528695"/>
            <a:ext cx="10677525" cy="23177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altLang="zh-CN" sz="2400" b="1" dirty="0">
                <a:solidFill>
                  <a:srgbClr val="D6C1D9"/>
                </a:solidFill>
                <a:latin typeface="Segoe UI" panose="020B0502040204020203" pitchFamily="34" charset="0"/>
                <a:ea typeface="Seravek" panose="020B0503040000020004" charset="0"/>
                <a:cs typeface="Segoe UI" panose="020B0502040204020203" pitchFamily="34" charset="0"/>
              </a:rPr>
              <a:t>Xiuzhen Guo</a:t>
            </a:r>
            <a:r>
              <a:rPr lang="en-US" altLang="zh-CN" sz="2400" b="1" baseline="30000" dirty="0">
                <a:solidFill>
                  <a:srgbClr val="D6C1D9"/>
                </a:solidFill>
                <a:latin typeface="Segoe UI" panose="020B0502040204020203" pitchFamily="34" charset="0"/>
                <a:ea typeface="Seravek" panose="020B0503040000020004" charset="0"/>
                <a:cs typeface="Segoe UI" panose="020B0502040204020203" pitchFamily="34" charset="0"/>
              </a:rPr>
              <a:t>1</a:t>
            </a:r>
            <a:r>
              <a:rPr lang="en-US" altLang="zh-CN" sz="2400" b="1" dirty="0">
                <a:solidFill>
                  <a:srgbClr val="D6C1D9"/>
                </a:solidFill>
                <a:latin typeface="Segoe UI" panose="020B0502040204020203" pitchFamily="34" charset="0"/>
                <a:ea typeface="Seravek" panose="020B0503040000020004" charset="0"/>
                <a:cs typeface="Segoe UI" panose="020B0502040204020203" pitchFamily="34" charset="0"/>
              </a:rPr>
              <a:t>, Longfei Shangguan</a:t>
            </a:r>
            <a:r>
              <a:rPr lang="en-US" altLang="zh-CN" sz="2400" b="1" baseline="30000" dirty="0">
                <a:solidFill>
                  <a:srgbClr val="D6C1D9"/>
                </a:solidFill>
                <a:latin typeface="Segoe UI" panose="020B0502040204020203" pitchFamily="34" charset="0"/>
                <a:ea typeface="Seravek" panose="020B0503040000020004" charset="0"/>
                <a:cs typeface="Segoe UI" panose="020B0502040204020203" pitchFamily="34" charset="0"/>
              </a:rPr>
              <a:t>2</a:t>
            </a:r>
            <a:r>
              <a:rPr lang="en-US" altLang="zh-CN" sz="2400" b="1" dirty="0">
                <a:solidFill>
                  <a:srgbClr val="D6C1D9"/>
                </a:solidFill>
                <a:latin typeface="Segoe UI" panose="020B0502040204020203" pitchFamily="34" charset="0"/>
                <a:ea typeface="Seravek" panose="020B0503040000020004" charset="0"/>
                <a:cs typeface="Segoe UI" panose="020B0502040204020203" pitchFamily="34" charset="0"/>
              </a:rPr>
              <a:t>, Yuan He</a:t>
            </a:r>
            <a:r>
              <a:rPr lang="en-US" altLang="zh-CN" sz="2400" b="1" baseline="30000" dirty="0">
                <a:solidFill>
                  <a:srgbClr val="D6C1D9"/>
                </a:solidFill>
                <a:latin typeface="Segoe UI" panose="020B0502040204020203" pitchFamily="34" charset="0"/>
                <a:ea typeface="Seravek" panose="020B0503040000020004" charset="0"/>
                <a:cs typeface="Segoe UI" panose="020B0502040204020203" pitchFamily="34" charset="0"/>
              </a:rPr>
              <a:t>1</a:t>
            </a:r>
            <a:r>
              <a:rPr lang="en-US" altLang="zh-CN" sz="2400" b="1" dirty="0">
                <a:solidFill>
                  <a:srgbClr val="D6C1D9"/>
                </a:solidFill>
                <a:latin typeface="Segoe UI" panose="020B0502040204020203" pitchFamily="34" charset="0"/>
                <a:ea typeface="Seravek" panose="020B0503040000020004" charset="0"/>
                <a:cs typeface="Segoe UI" panose="020B0502040204020203" pitchFamily="34" charset="0"/>
              </a:rPr>
              <a:t>, Jia Zhang</a:t>
            </a:r>
            <a:r>
              <a:rPr lang="en-US" altLang="zh-CN" sz="2400" b="1" baseline="30000" dirty="0">
                <a:solidFill>
                  <a:srgbClr val="D6C1D9"/>
                </a:solidFill>
                <a:latin typeface="Segoe UI" panose="020B0502040204020203" pitchFamily="34" charset="0"/>
                <a:ea typeface="Seravek" panose="020B0503040000020004" charset="0"/>
                <a:cs typeface="Segoe UI" panose="020B0502040204020203" pitchFamily="34" charset="0"/>
              </a:rPr>
              <a:t>1</a:t>
            </a:r>
            <a:r>
              <a:rPr lang="en-US" altLang="zh-CN" sz="2400" b="1" dirty="0">
                <a:solidFill>
                  <a:srgbClr val="D6C1D9"/>
                </a:solidFill>
                <a:latin typeface="Segoe UI" panose="020B0502040204020203" pitchFamily="34" charset="0"/>
                <a:ea typeface="Seravek" panose="020B0503040000020004" charset="0"/>
                <a:cs typeface="Segoe UI" panose="020B0502040204020203" pitchFamily="34" charset="0"/>
              </a:rPr>
              <a:t>, Haotian Jiang</a:t>
            </a:r>
            <a:r>
              <a:rPr lang="en-US" altLang="zh-CN" sz="2400" b="1" baseline="30000" dirty="0">
                <a:solidFill>
                  <a:srgbClr val="D6C1D9"/>
                </a:solidFill>
                <a:latin typeface="Segoe UI" panose="020B0502040204020203" pitchFamily="34" charset="0"/>
                <a:ea typeface="Seravek" panose="020B0503040000020004" charset="0"/>
                <a:cs typeface="Segoe UI" panose="020B0502040204020203" pitchFamily="34" charset="0"/>
              </a:rPr>
              <a:t>1</a:t>
            </a:r>
            <a:r>
              <a:rPr lang="en-US" altLang="zh-CN" sz="2400" b="1" dirty="0">
                <a:solidFill>
                  <a:srgbClr val="D6C1D9"/>
                </a:solidFill>
                <a:latin typeface="Segoe UI" panose="020B0502040204020203" pitchFamily="34" charset="0"/>
                <a:ea typeface="Seravek" panose="020B0503040000020004" charset="0"/>
                <a:cs typeface="Segoe UI" panose="020B0502040204020203" pitchFamily="34" charset="0"/>
              </a:rPr>
              <a:t>, Awais Ahmad Siddiqi</a:t>
            </a:r>
            <a:r>
              <a:rPr lang="en-US" altLang="zh-CN" sz="2400" b="1" baseline="30000" dirty="0">
                <a:solidFill>
                  <a:srgbClr val="D6C1D9"/>
                </a:solidFill>
                <a:latin typeface="Segoe UI" panose="020B0502040204020203" pitchFamily="34" charset="0"/>
                <a:ea typeface="Seravek" panose="020B0503040000020004" charset="0"/>
                <a:cs typeface="Segoe UI" panose="020B0502040204020203" pitchFamily="34" charset="0"/>
              </a:rPr>
              <a:t>1</a:t>
            </a:r>
            <a:r>
              <a:rPr lang="en-US" altLang="zh-CN" sz="2400" b="1" dirty="0">
                <a:solidFill>
                  <a:srgbClr val="D6C1D9"/>
                </a:solidFill>
                <a:latin typeface="Segoe UI" panose="020B0502040204020203" pitchFamily="34" charset="0"/>
                <a:ea typeface="Seravek" panose="020B0503040000020004" charset="0"/>
                <a:cs typeface="Segoe UI" panose="020B0502040204020203" pitchFamily="34" charset="0"/>
              </a:rPr>
              <a:t>, Yunhao Liu</a:t>
            </a:r>
            <a:r>
              <a:rPr lang="en-US" altLang="zh-CN" sz="2400" b="1" baseline="30000" dirty="0">
                <a:solidFill>
                  <a:srgbClr val="D6C1D9"/>
                </a:solidFill>
                <a:latin typeface="Segoe UI" panose="020B0502040204020203" pitchFamily="34" charset="0"/>
                <a:ea typeface="Seravek" panose="020B0503040000020004" charset="0"/>
                <a:cs typeface="Segoe UI" panose="020B0502040204020203" pitchFamily="34" charset="0"/>
              </a:rPr>
              <a:t>1,3</a:t>
            </a:r>
            <a:r>
              <a:rPr lang="en-US" altLang="zh-CN" sz="2400" b="1" dirty="0">
                <a:solidFill>
                  <a:srgbClr val="D6C1D9"/>
                </a:solidFill>
                <a:latin typeface="Segoe UI" panose="020B0502040204020203" pitchFamily="34" charset="0"/>
                <a:ea typeface="Seravek" panose="020B0503040000020004" charset="0"/>
                <a:cs typeface="Segoe UI" panose="020B0502040204020203" pitchFamily="34" charset="0"/>
              </a:rPr>
              <a:t> 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9147" y="5026079"/>
            <a:ext cx="1412837" cy="1407035"/>
          </a:xfrm>
          <a:prstGeom prst="ellipse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197176"/>
            <a:ext cx="1219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Large </a:t>
            </a:r>
            <a:r>
              <a:rPr lang="zh-CN" altLang="en-US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quantity of deployed tags</a:t>
            </a:r>
          </a:p>
        </p:txBody>
      </p:sp>
      <p:sp>
        <p:nvSpPr>
          <p:cNvPr id="7" name="Title 1"/>
          <p:cNvSpPr txBox="1"/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5400" dirty="0">
                <a:solidFill>
                  <a:schemeClr val="bg1"/>
                </a:solidFill>
                <a:latin typeface="Segoe UI" panose="020B0502040204020203" pitchFamily="34" charset="0"/>
                <a:ea typeface="Sathu" panose="00000400000000000000" charset="-34"/>
                <a:cs typeface="Segoe UI" panose="020B0502040204020203" pitchFamily="34" charset="0"/>
              </a:rPr>
              <a:t>Challenges</a:t>
            </a:r>
          </a:p>
        </p:txBody>
      </p:sp>
      <p:pic>
        <p:nvPicPr>
          <p:cNvPr id="2" name="图片 1" descr="截屏2020-10-31下午3.39.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7275" y="1276350"/>
            <a:ext cx="7853045" cy="4222750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6211570" y="1997075"/>
            <a:ext cx="3213735" cy="1526540"/>
            <a:chOff x="9164" y="3210"/>
            <a:chExt cx="5061" cy="2404"/>
          </a:xfrm>
        </p:grpSpPr>
        <p:sp>
          <p:nvSpPr>
            <p:cNvPr id="8" name="梯形 7"/>
            <p:cNvSpPr/>
            <p:nvPr/>
          </p:nvSpPr>
          <p:spPr>
            <a:xfrm rot="3600000">
              <a:off x="12950" y="4094"/>
              <a:ext cx="392" cy="2158"/>
            </a:xfrm>
            <a:prstGeom prst="trapezoid">
              <a:avLst/>
            </a:prstGeom>
            <a:gradFill>
              <a:gsLst>
                <a:gs pos="35000">
                  <a:srgbClr val="007BD3">
                    <a:alpha val="19000"/>
                  </a:srgbClr>
                </a:gs>
                <a:gs pos="0">
                  <a:srgbClr val="0076CA">
                    <a:alpha val="0"/>
                  </a:srgbClr>
                </a:gs>
                <a:gs pos="100000">
                  <a:srgbClr val="0070C0">
                    <a:alpha val="8000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梯形 15"/>
            <p:cNvSpPr/>
            <p:nvPr/>
          </p:nvSpPr>
          <p:spPr>
            <a:xfrm rot="600000">
              <a:off x="11786" y="3210"/>
              <a:ext cx="392" cy="2405"/>
            </a:xfrm>
            <a:prstGeom prst="trapezoid">
              <a:avLst/>
            </a:prstGeom>
            <a:gradFill>
              <a:gsLst>
                <a:gs pos="35000">
                  <a:srgbClr val="007BD3">
                    <a:alpha val="19000"/>
                  </a:srgbClr>
                </a:gs>
                <a:gs pos="0">
                  <a:srgbClr val="0076CA">
                    <a:alpha val="0"/>
                  </a:srgbClr>
                </a:gs>
                <a:gs pos="100000">
                  <a:srgbClr val="0070C0">
                    <a:alpha val="8000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梯形 16"/>
            <p:cNvSpPr/>
            <p:nvPr/>
          </p:nvSpPr>
          <p:spPr>
            <a:xfrm rot="18480000">
              <a:off x="10081" y="3929"/>
              <a:ext cx="392" cy="2227"/>
            </a:xfrm>
            <a:prstGeom prst="trapezoid">
              <a:avLst/>
            </a:prstGeom>
            <a:gradFill>
              <a:gsLst>
                <a:gs pos="35000">
                  <a:srgbClr val="007BD3">
                    <a:alpha val="19000"/>
                  </a:srgbClr>
                </a:gs>
                <a:gs pos="0">
                  <a:srgbClr val="0076CA">
                    <a:alpha val="0"/>
                  </a:srgbClr>
                </a:gs>
                <a:gs pos="100000">
                  <a:srgbClr val="0070C0">
                    <a:alpha val="8000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梯形 18"/>
          <p:cNvSpPr/>
          <p:nvPr/>
        </p:nvSpPr>
        <p:spPr>
          <a:xfrm rot="6060000">
            <a:off x="5212080" y="1438275"/>
            <a:ext cx="248920" cy="3982085"/>
          </a:xfrm>
          <a:prstGeom prst="trapezoid">
            <a:avLst/>
          </a:prstGeom>
          <a:gradFill>
            <a:gsLst>
              <a:gs pos="0">
                <a:srgbClr val="FF0000">
                  <a:alpha val="0"/>
                </a:srgbClr>
              </a:gs>
              <a:gs pos="100000">
                <a:srgbClr val="C00000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 descr="截屏2020-10-31下午3.54.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0315" y="5499100"/>
            <a:ext cx="7936230" cy="922655"/>
          </a:xfrm>
          <a:prstGeom prst="rect">
            <a:avLst/>
          </a:prstGeom>
        </p:spPr>
      </p:pic>
      <p:grpSp>
        <p:nvGrpSpPr>
          <p:cNvPr id="112" name="组合 111"/>
          <p:cNvGrpSpPr/>
          <p:nvPr/>
        </p:nvGrpSpPr>
        <p:grpSpPr>
          <a:xfrm>
            <a:off x="8084820" y="2948305"/>
            <a:ext cx="3847465" cy="2301875"/>
            <a:chOff x="12732" y="4643"/>
            <a:chExt cx="6059" cy="3625"/>
          </a:xfrm>
        </p:grpSpPr>
        <p:grpSp>
          <p:nvGrpSpPr>
            <p:cNvPr id="79" name="组合 78"/>
            <p:cNvGrpSpPr/>
            <p:nvPr/>
          </p:nvGrpSpPr>
          <p:grpSpPr>
            <a:xfrm>
              <a:off x="12732" y="4643"/>
              <a:ext cx="6059" cy="1898"/>
              <a:chOff x="12732" y="4643"/>
              <a:chExt cx="6059" cy="1898"/>
            </a:xfrm>
          </p:grpSpPr>
          <p:sp>
            <p:nvSpPr>
              <p:cNvPr id="35" name="矩形标注 34"/>
              <p:cNvSpPr/>
              <p:nvPr/>
            </p:nvSpPr>
            <p:spPr>
              <a:xfrm>
                <a:off x="14660" y="4643"/>
                <a:ext cx="4131" cy="1898"/>
              </a:xfrm>
              <a:prstGeom prst="wedgeRectCallout">
                <a:avLst>
                  <a:gd name="adj1" fmla="val -20951"/>
                  <a:gd name="adj2" fmla="val 81263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25400"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1">
                    <a:solidFill>
                      <a:srgbClr val="C00000"/>
                    </a:solidFill>
                    <a:latin typeface="微软雅黑" charset="0"/>
                    <a:ea typeface="微软雅黑" charset="0"/>
                    <a:cs typeface="Segoe UI" panose="020B0502040204020203" pitchFamily="34" charset="0"/>
                  </a:rPr>
                  <a:t>How to p</a:t>
                </a:r>
                <a:r>
                  <a:rPr lang="zh-CN" altLang="en-US" b="1" dirty="0">
                    <a:solidFill>
                      <a:srgbClr val="C00000"/>
                    </a:solidFill>
                    <a:latin typeface="微软雅黑" charset="0"/>
                    <a:ea typeface="微软雅黑" charset="0"/>
                    <a:cs typeface="Segoe UI" panose="020B0502040204020203" pitchFamily="34" charset="0"/>
                  </a:rPr>
                  <a:t>ick up the ambient LoRa signals from other signals</a:t>
                </a:r>
                <a:r>
                  <a:rPr lang="en-US" altLang="zh-CN" b="1" dirty="0">
                    <a:solidFill>
                      <a:srgbClr val="C00000"/>
                    </a:solidFill>
                    <a:latin typeface="微软雅黑" charset="0"/>
                    <a:ea typeface="微软雅黑" charset="0"/>
                    <a:cs typeface="Segoe UI" panose="020B0502040204020203" pitchFamily="34" charset="0"/>
                  </a:rPr>
                  <a:t>?</a:t>
                </a:r>
              </a:p>
            </p:txBody>
          </p:sp>
          <p:cxnSp>
            <p:nvCxnSpPr>
              <p:cNvPr id="50" name="直接连接符 49"/>
              <p:cNvCxnSpPr/>
              <p:nvPr/>
            </p:nvCxnSpPr>
            <p:spPr>
              <a:xfrm flipV="1">
                <a:off x="12732" y="5143"/>
                <a:ext cx="1919" cy="385"/>
              </a:xfrm>
              <a:prstGeom prst="line">
                <a:avLst/>
              </a:prstGeom>
              <a:ln w="25400">
                <a:solidFill>
                  <a:srgbClr val="C0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12732" y="6191"/>
                <a:ext cx="1909" cy="332"/>
              </a:xfrm>
              <a:prstGeom prst="line">
                <a:avLst/>
              </a:prstGeom>
              <a:ln w="25400">
                <a:solidFill>
                  <a:srgbClr val="C0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1" name="文本框 90"/>
            <p:cNvSpPr txBox="1"/>
            <p:nvPr/>
          </p:nvSpPr>
          <p:spPr>
            <a:xfrm>
              <a:off x="15383" y="6961"/>
              <a:ext cx="945" cy="130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4800" b="1" dirty="0">
                  <a:solidFill>
                    <a:srgbClr val="C00000"/>
                  </a:solidFill>
                  <a:latin typeface="Segoe UI" panose="020B0502040204020203" pitchFamily="34" charset="0"/>
                  <a:cs typeface="Segoe UI" panose="020B0502040204020203" pitchFamily="34" charset="0"/>
                  <a:sym typeface="+mn-ea"/>
                </a:rPr>
                <a:t>?</a:t>
              </a:r>
            </a:p>
          </p:txBody>
        </p:sp>
      </p:grpSp>
      <p:grpSp>
        <p:nvGrpSpPr>
          <p:cNvPr id="114" name="组合 113"/>
          <p:cNvGrpSpPr/>
          <p:nvPr/>
        </p:nvGrpSpPr>
        <p:grpSpPr>
          <a:xfrm>
            <a:off x="278765" y="2202180"/>
            <a:ext cx="3163570" cy="3507105"/>
            <a:chOff x="439" y="3468"/>
            <a:chExt cx="4982" cy="5523"/>
          </a:xfrm>
        </p:grpSpPr>
        <p:grpSp>
          <p:nvGrpSpPr>
            <p:cNvPr id="90" name="组合 89"/>
            <p:cNvGrpSpPr/>
            <p:nvPr/>
          </p:nvGrpSpPr>
          <p:grpSpPr>
            <a:xfrm>
              <a:off x="439" y="3468"/>
              <a:ext cx="4982" cy="3734"/>
              <a:chOff x="439" y="3468"/>
              <a:chExt cx="4982" cy="3734"/>
            </a:xfrm>
          </p:grpSpPr>
          <p:sp>
            <p:nvSpPr>
              <p:cNvPr id="44" name="矩形标注 43"/>
              <p:cNvSpPr/>
              <p:nvPr/>
            </p:nvSpPr>
            <p:spPr>
              <a:xfrm>
                <a:off x="439" y="3468"/>
                <a:ext cx="3226" cy="3734"/>
              </a:xfrm>
              <a:prstGeom prst="wedgeRectCallou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25400">
                <a:solidFill>
                  <a:schemeClr val="accent5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1">
                    <a:solidFill>
                      <a:schemeClr val="accent5"/>
                    </a:solidFill>
                    <a:latin typeface="微软雅黑" charset="0"/>
                    <a:ea typeface="微软雅黑" charset="0"/>
                    <a:cs typeface="Segoe UI" panose="020B0502040204020203" pitchFamily="34" charset="0"/>
                    <a:sym typeface="+mn-ea"/>
                  </a:rPr>
                  <a:t>How to d</a:t>
                </a:r>
                <a:r>
                  <a:rPr lang="zh-CN" altLang="en-US" b="1">
                    <a:solidFill>
                      <a:schemeClr val="accent5"/>
                    </a:solidFill>
                    <a:latin typeface="微软雅黑" charset="0"/>
                    <a:ea typeface="微软雅黑" charset="0"/>
                    <a:cs typeface="Segoe UI" panose="020B0502040204020203" pitchFamily="34" charset="0"/>
                    <a:sym typeface="+mn-ea"/>
                  </a:rPr>
                  <a:t>emodulate both the carrier signal and the</a:t>
                </a:r>
                <a:endParaRPr lang="zh-CN" altLang="en-US" b="1">
                  <a:solidFill>
                    <a:schemeClr val="accent5"/>
                  </a:solidFill>
                  <a:latin typeface="微软雅黑" charset="0"/>
                  <a:ea typeface="微软雅黑" charset="0"/>
                  <a:cs typeface="Segoe UI" panose="020B0502040204020203" pitchFamily="34" charset="0"/>
                </a:endParaRPr>
              </a:p>
              <a:p>
                <a:pPr algn="ctr"/>
                <a:r>
                  <a:rPr lang="zh-CN" altLang="en-US" b="1">
                    <a:solidFill>
                      <a:schemeClr val="accent5"/>
                    </a:solidFill>
                    <a:latin typeface="微软雅黑" charset="0"/>
                    <a:ea typeface="微软雅黑" charset="0"/>
                    <a:cs typeface="Segoe UI" panose="020B0502040204020203" pitchFamily="34" charset="0"/>
                    <a:sym typeface="+mn-ea"/>
                  </a:rPr>
                  <a:t>backscatter signal from their superposition</a:t>
                </a:r>
                <a:r>
                  <a:rPr lang="en-US" altLang="zh-CN" b="1">
                    <a:solidFill>
                      <a:schemeClr val="accent5"/>
                    </a:solidFill>
                    <a:latin typeface="微软雅黑" charset="0"/>
                    <a:ea typeface="微软雅黑" charset="0"/>
                    <a:cs typeface="Segoe UI" panose="020B0502040204020203" pitchFamily="34" charset="0"/>
                    <a:sym typeface="+mn-ea"/>
                  </a:rPr>
                  <a:t>?</a:t>
                </a:r>
              </a:p>
            </p:txBody>
          </p:sp>
          <p:sp>
            <p:nvSpPr>
              <p:cNvPr id="61" name="矩形 60"/>
              <p:cNvSpPr/>
              <p:nvPr/>
            </p:nvSpPr>
            <p:spPr>
              <a:xfrm>
                <a:off x="4103" y="4362"/>
                <a:ext cx="1319" cy="1477"/>
              </a:xfrm>
              <a:prstGeom prst="rect">
                <a:avLst/>
              </a:prstGeom>
              <a:noFill/>
              <a:ln w="25400">
                <a:solidFill>
                  <a:schemeClr val="accent5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73" name="直接连接符 72"/>
              <p:cNvCxnSpPr/>
              <p:nvPr/>
            </p:nvCxnSpPr>
            <p:spPr>
              <a:xfrm flipH="1" flipV="1">
                <a:off x="3697" y="3516"/>
                <a:ext cx="406" cy="883"/>
              </a:xfrm>
              <a:prstGeom prst="line">
                <a:avLst/>
              </a:prstGeom>
              <a:ln w="25400">
                <a:solidFill>
                  <a:schemeClr val="accent5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直接连接符 73"/>
              <p:cNvCxnSpPr/>
              <p:nvPr/>
            </p:nvCxnSpPr>
            <p:spPr>
              <a:xfrm flipH="1">
                <a:off x="3720" y="5817"/>
                <a:ext cx="383" cy="1350"/>
              </a:xfrm>
              <a:prstGeom prst="line">
                <a:avLst/>
              </a:prstGeom>
              <a:ln w="25400">
                <a:solidFill>
                  <a:schemeClr val="accent5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3" name="文本框 112"/>
            <p:cNvSpPr txBox="1"/>
            <p:nvPr/>
          </p:nvSpPr>
          <p:spPr>
            <a:xfrm>
              <a:off x="854" y="7685"/>
              <a:ext cx="945" cy="130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4800" b="1" dirty="0">
                  <a:solidFill>
                    <a:schemeClr val="accent5"/>
                  </a:solidFill>
                  <a:latin typeface="Segoe UI" panose="020B0502040204020203" pitchFamily="34" charset="0"/>
                  <a:cs typeface="Segoe UI" panose="020B0502040204020203" pitchFamily="34" charset="0"/>
                  <a:sym typeface="+mn-ea"/>
                </a:rPr>
                <a:t>?</a:t>
              </a:r>
            </a:p>
          </p:txBody>
        </p:sp>
      </p:grp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-190501" y="0"/>
            <a:ext cx="1241161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2522303" y="2463849"/>
            <a:ext cx="71473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4000" b="1" dirty="0">
                <a:solidFill>
                  <a:srgbClr val="D6C1D9"/>
                </a:solidFill>
                <a:latin typeface="Segoe UI" panose="020B0502040204020203" pitchFamily="34" charset="0"/>
                <a:ea typeface="微软雅黑" charset="-122"/>
                <a:cs typeface="Segoe UI" panose="020B0502040204020203" pitchFamily="34" charset="0"/>
              </a:rPr>
              <a:t>Demodulation 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287780" y="3683635"/>
            <a:ext cx="96158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charset="0"/>
              <a:buChar char=""/>
            </a:pPr>
            <a:r>
              <a:rPr sz="2400" b="1" dirty="0">
                <a:solidFill>
                  <a:srgbClr val="D6C1D9"/>
                </a:solidFill>
                <a:latin typeface="Segoe UI" panose="020B0502040204020203" pitchFamily="34" charset="0"/>
                <a:ea typeface="微软雅黑" charset="-122"/>
                <a:cs typeface="Segoe UI" panose="020B0502040204020203" pitchFamily="34" charset="0"/>
              </a:rPr>
              <a:t>Transforming Chirps into a Constant Sinusoidal Tone</a:t>
            </a:r>
          </a:p>
          <a:p>
            <a:pPr marL="342900" indent="-342900" algn="ctr">
              <a:buFont typeface="Wingdings" panose="05000000000000000000" charset="0"/>
              <a:buChar char=""/>
            </a:pPr>
            <a:endParaRPr sz="2400" b="1" dirty="0">
              <a:solidFill>
                <a:srgbClr val="D6C1D9"/>
              </a:solidFill>
              <a:latin typeface="Segoe UI" panose="020B0502040204020203" pitchFamily="34" charset="0"/>
              <a:ea typeface="微软雅黑" charset="-122"/>
              <a:cs typeface="Segoe UI" panose="020B0502040204020203" pitchFamily="34" charset="0"/>
            </a:endParaRPr>
          </a:p>
          <a:p>
            <a:pPr marL="342900" indent="-342900" algn="ctr">
              <a:buFont typeface="Wingdings" panose="05000000000000000000" charset="0"/>
              <a:buChar char=""/>
            </a:pPr>
            <a:r>
              <a:rPr sz="2400" b="1" dirty="0">
                <a:solidFill>
                  <a:srgbClr val="D6C1D9"/>
                </a:solidFill>
                <a:latin typeface="Segoe UI" panose="020B0502040204020203" pitchFamily="34" charset="0"/>
                <a:ea typeface="微软雅黑" charset="-122"/>
                <a:cs typeface="Segoe UI" panose="020B0502040204020203" pitchFamily="34" charset="0"/>
              </a:rPr>
              <a:t>Signal Reconstruction and </a:t>
            </a:r>
            <a:r>
              <a:rPr lang="en-US" sz="2400" b="1" dirty="0">
                <a:solidFill>
                  <a:srgbClr val="D6C1D9"/>
                </a:solidFill>
                <a:latin typeface="Segoe UI" panose="020B0502040204020203" pitchFamily="34" charset="0"/>
                <a:ea typeface="微软雅黑" charset="-122"/>
                <a:cs typeface="Segoe UI" panose="020B0502040204020203" pitchFamily="34" charset="0"/>
              </a:rPr>
              <a:t>C</a:t>
            </a:r>
            <a:r>
              <a:rPr sz="2400" b="1" dirty="0">
                <a:solidFill>
                  <a:srgbClr val="D6C1D9"/>
                </a:solidFill>
                <a:latin typeface="Segoe UI" panose="020B0502040204020203" pitchFamily="34" charset="0"/>
                <a:ea typeface="微软雅黑" charset="-122"/>
                <a:cs typeface="Segoe UI" panose="020B0502040204020203" pitchFamily="34" charset="0"/>
              </a:rPr>
              <a:t>lustering-based Decoding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197176"/>
            <a:ext cx="1219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Large </a:t>
            </a:r>
            <a:r>
              <a:rPr lang="zh-CN" altLang="en-US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quantity of deployed tags</a:t>
            </a:r>
          </a:p>
        </p:txBody>
      </p:sp>
      <p:sp>
        <p:nvSpPr>
          <p:cNvPr id="7" name="Title 1"/>
          <p:cNvSpPr txBox="1"/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5400" dirty="0">
                <a:solidFill>
                  <a:schemeClr val="bg1"/>
                </a:solidFill>
                <a:latin typeface="Segoe UI" panose="020B0502040204020203" pitchFamily="34" charset="0"/>
                <a:ea typeface="Sathu" panose="00000400000000000000" charset="-34"/>
                <a:cs typeface="Segoe UI" panose="020B0502040204020203" pitchFamily="34" charset="0"/>
              </a:rPr>
              <a:t>Signal Transformation </a:t>
            </a:r>
          </a:p>
        </p:txBody>
      </p:sp>
      <p:grpSp>
        <p:nvGrpSpPr>
          <p:cNvPr id="63" name="组合 62"/>
          <p:cNvGrpSpPr/>
          <p:nvPr/>
        </p:nvGrpSpPr>
        <p:grpSpPr>
          <a:xfrm>
            <a:off x="2036445" y="2743200"/>
            <a:ext cx="1473200" cy="1511935"/>
            <a:chOff x="10148921" y="4368214"/>
            <a:chExt cx="719390" cy="878757"/>
          </a:xfrm>
        </p:grpSpPr>
        <p:sp>
          <p:nvSpPr>
            <p:cNvPr id="65" name="立方体 64"/>
            <p:cNvSpPr/>
            <p:nvPr/>
          </p:nvSpPr>
          <p:spPr>
            <a:xfrm flipH="1">
              <a:off x="10605731" y="4368214"/>
              <a:ext cx="262580" cy="878757"/>
            </a:xfrm>
            <a:prstGeom prst="cube">
              <a:avLst>
                <a:gd name="adj" fmla="val 76044"/>
              </a:avLst>
            </a:prstGeom>
            <a:ln w="19050"/>
            <a:effectLst>
              <a:outerShdw blurRad="50800" dist="381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zh-CN" altLang="en-US" sz="2400"/>
            </a:p>
          </p:txBody>
        </p:sp>
        <p:sp>
          <p:nvSpPr>
            <p:cNvPr id="66" name="任意形状 15"/>
            <p:cNvSpPr/>
            <p:nvPr/>
          </p:nvSpPr>
          <p:spPr>
            <a:xfrm>
              <a:off x="10148921" y="4797642"/>
              <a:ext cx="549181" cy="413853"/>
            </a:xfrm>
            <a:custGeom>
              <a:avLst/>
              <a:gdLst>
                <a:gd name="connsiteX0" fmla="*/ 666627 w 666627"/>
                <a:gd name="connsiteY0" fmla="*/ 56227 h 222444"/>
                <a:gd name="connsiteX1" fmla="*/ 436553 w 666627"/>
                <a:gd name="connsiteY1" fmla="*/ 9032 h 222444"/>
                <a:gd name="connsiteX2" fmla="*/ 153384 w 666627"/>
                <a:gd name="connsiteY2" fmla="*/ 215510 h 222444"/>
                <a:gd name="connsiteX3" fmla="*/ 0 w 666627"/>
                <a:gd name="connsiteY3" fmla="*/ 174214 h 222444"/>
                <a:gd name="connsiteX0-1" fmla="*/ 624481 w 624481"/>
                <a:gd name="connsiteY0-2" fmla="*/ 56227 h 340794"/>
                <a:gd name="connsiteX1-3" fmla="*/ 394407 w 624481"/>
                <a:gd name="connsiteY1-4" fmla="*/ 9032 h 340794"/>
                <a:gd name="connsiteX2-5" fmla="*/ 111238 w 624481"/>
                <a:gd name="connsiteY2-6" fmla="*/ 215510 h 340794"/>
                <a:gd name="connsiteX3-7" fmla="*/ 0 w 624481"/>
                <a:gd name="connsiteY3-8" fmla="*/ 340469 h 340794"/>
                <a:gd name="connsiteX0-9" fmla="*/ 624481 w 624481"/>
                <a:gd name="connsiteY0-10" fmla="*/ 66709 h 394469"/>
                <a:gd name="connsiteX1-11" fmla="*/ 394407 w 624481"/>
                <a:gd name="connsiteY1-12" fmla="*/ 19514 h 394469"/>
                <a:gd name="connsiteX2-13" fmla="*/ 223627 w 624481"/>
                <a:gd name="connsiteY2-14" fmla="*/ 373774 h 394469"/>
                <a:gd name="connsiteX3-15" fmla="*/ 0 w 624481"/>
                <a:gd name="connsiteY3-16" fmla="*/ 350951 h 39446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624481" h="394469">
                  <a:moveTo>
                    <a:pt x="624481" y="66709"/>
                  </a:moveTo>
                  <a:cubicBezTo>
                    <a:pt x="552214" y="29838"/>
                    <a:pt x="461216" y="-31663"/>
                    <a:pt x="394407" y="19514"/>
                  </a:cubicBezTo>
                  <a:cubicBezTo>
                    <a:pt x="327598" y="70691"/>
                    <a:pt x="289361" y="318535"/>
                    <a:pt x="223627" y="373774"/>
                  </a:cubicBezTo>
                  <a:cubicBezTo>
                    <a:pt x="157893" y="429013"/>
                    <a:pt x="25564" y="356850"/>
                    <a:pt x="0" y="35095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400"/>
            </a:p>
          </p:txBody>
        </p:sp>
      </p:grpSp>
      <p:graphicFrame>
        <p:nvGraphicFramePr>
          <p:cNvPr id="70" name="图表 69"/>
          <p:cNvGraphicFramePr/>
          <p:nvPr/>
        </p:nvGraphicFramePr>
        <p:xfrm>
          <a:off x="3765263" y="3096737"/>
          <a:ext cx="3758505" cy="10796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3480" y="2743200"/>
            <a:ext cx="1433195" cy="143319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170680" y="4029710"/>
            <a:ext cx="38912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>
                <a:solidFill>
                  <a:srgbClr val="C00000"/>
                </a:solidFill>
                <a:latin typeface="微软雅黑" charset="0"/>
                <a:ea typeface="微软雅黑" charset="0"/>
                <a:cs typeface="Segoe UI" panose="020B0502040204020203" pitchFamily="34" charset="0"/>
              </a:rPr>
              <a:t>Sinusoidal tone</a:t>
            </a:r>
          </a:p>
        </p:txBody>
      </p:sp>
      <p:sp>
        <p:nvSpPr>
          <p:cNvPr id="129" name="矩形 128"/>
          <p:cNvSpPr/>
          <p:nvPr/>
        </p:nvSpPr>
        <p:spPr>
          <a:xfrm>
            <a:off x="352558" y="1480085"/>
            <a:ext cx="11486884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2400" dirty="0">
                <a:latin typeface="微软雅黑" charset="0"/>
                <a:ea typeface="微软雅黑" charset="0"/>
                <a:cs typeface="微软雅黑" charset="0"/>
              </a:rPr>
              <a:t>RFID system simplifies the backscatter signal decoding by adopting a </a:t>
            </a:r>
            <a:r>
              <a:rPr lang="en-US" altLang="zh-CN" sz="2400" b="1" u="sng" dirty="0">
                <a:solidFill>
                  <a:srgbClr val="C00000"/>
                </a:solidFill>
                <a:latin typeface="微软雅黑" charset="0"/>
                <a:ea typeface="微软雅黑" charset="0"/>
                <a:cs typeface="微软雅黑" charset="0"/>
              </a:rPr>
              <a:t>sinusoidal tone as the carrier signal</a:t>
            </a:r>
            <a:endParaRPr lang="en-US" altLang="zh-CN" sz="2400" dirty="0"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31495" y="5490210"/>
            <a:ext cx="1112837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2800" b="1" dirty="0">
                <a:latin typeface="微软雅黑" charset="0"/>
                <a:ea typeface="微软雅黑" charset="0"/>
                <a:cs typeface="微软雅黑" charset="0"/>
              </a:rPr>
              <a:t>Transform the standard LoRa carrier signal into a constant sinusoidal tone !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197176"/>
            <a:ext cx="1219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Large </a:t>
            </a:r>
            <a:r>
              <a:rPr lang="zh-CN" altLang="en-US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quantity of deployed tags</a:t>
            </a:r>
          </a:p>
        </p:txBody>
      </p:sp>
      <p:sp>
        <p:nvSpPr>
          <p:cNvPr id="7" name="Title 1"/>
          <p:cNvSpPr txBox="1"/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5400" dirty="0">
                <a:solidFill>
                  <a:schemeClr val="bg1"/>
                </a:solidFill>
                <a:latin typeface="Segoe UI" panose="020B0502040204020203" pitchFamily="34" charset="0"/>
                <a:ea typeface="Sathu" panose="00000400000000000000" charset="-34"/>
                <a:cs typeface="Segoe UI" panose="020B0502040204020203" pitchFamily="34" charset="0"/>
              </a:rPr>
              <a:t>LoRa Primer</a:t>
            </a:r>
          </a:p>
        </p:txBody>
      </p:sp>
      <p:cxnSp>
        <p:nvCxnSpPr>
          <p:cNvPr id="25" name="直接连接符 24"/>
          <p:cNvCxnSpPr/>
          <p:nvPr/>
        </p:nvCxnSpPr>
        <p:spPr>
          <a:xfrm>
            <a:off x="1119505" y="2446020"/>
            <a:ext cx="1571625" cy="1593215"/>
          </a:xfrm>
          <a:prstGeom prst="line">
            <a:avLst/>
          </a:prstGeom>
          <a:ln w="635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4856480" y="2465705"/>
            <a:ext cx="1571625" cy="1593215"/>
          </a:xfrm>
          <a:prstGeom prst="line">
            <a:avLst/>
          </a:prstGeom>
          <a:ln w="635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/>
          <p:cNvCxnSpPr/>
          <p:nvPr/>
        </p:nvCxnSpPr>
        <p:spPr>
          <a:xfrm flipH="1" flipV="1">
            <a:off x="9706610" y="2515870"/>
            <a:ext cx="17145" cy="1463040"/>
          </a:xfrm>
          <a:prstGeom prst="line">
            <a:avLst/>
          </a:prstGeom>
          <a:ln w="63500">
            <a:solidFill>
              <a:srgbClr val="00206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/>
          <p:cNvCxnSpPr/>
          <p:nvPr/>
        </p:nvCxnSpPr>
        <p:spPr>
          <a:xfrm flipH="1" flipV="1">
            <a:off x="8479790" y="2473325"/>
            <a:ext cx="25400" cy="1498600"/>
          </a:xfrm>
          <a:prstGeom prst="line">
            <a:avLst/>
          </a:prstGeom>
          <a:ln w="63500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组合 13"/>
          <p:cNvGrpSpPr/>
          <p:nvPr/>
        </p:nvGrpSpPr>
        <p:grpSpPr>
          <a:xfrm>
            <a:off x="257175" y="1172210"/>
            <a:ext cx="7418070" cy="4230370"/>
            <a:chOff x="405" y="1846"/>
            <a:chExt cx="11682" cy="666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文本框 43"/>
                <p:cNvSpPr txBox="1"/>
                <p:nvPr/>
              </p:nvSpPr>
              <p:spPr>
                <a:xfrm>
                  <a:off x="10791" y="5125"/>
                  <a:ext cx="1296" cy="825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400" i="1">
                            <a:latin typeface="Cambria Math" charset="0"/>
                            <a:cs typeface="Cambria Math" charset="0"/>
                          </a:rPr>
                          <m:t>𝑡</m:t>
                        </m:r>
                      </m:oMath>
                    </m:oMathPara>
                  </a14:m>
                  <a:endParaRPr lang="en-US" altLang="zh-CN" sz="2400" i="1">
                    <a:latin typeface="Cambria Math" charset="0"/>
                    <a:cs typeface="Cambria Math" charset="0"/>
                  </a:endParaRPr>
                </a:p>
              </p:txBody>
            </p:sp>
          </mc:Choice>
          <mc:Fallback xmlns="">
            <p:sp>
              <p:nvSpPr>
                <p:cNvPr id="44" name="文本框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91" y="5125"/>
                  <a:ext cx="1296" cy="825"/>
                </a:xfrm>
                <a:prstGeom prst="rect">
                  <a:avLst/>
                </a:prstGeom>
                <a:blipFill rotWithShape="1">
                  <a:blip r:embed="rId3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 </a:t>
                  </a:r>
                </a:p>
              </p:txBody>
            </p:sp>
          </mc:Fallback>
        </mc:AlternateContent>
        <p:grpSp>
          <p:nvGrpSpPr>
            <p:cNvPr id="29" name="组合 28"/>
            <p:cNvGrpSpPr/>
            <p:nvPr/>
          </p:nvGrpSpPr>
          <p:grpSpPr>
            <a:xfrm>
              <a:off x="405" y="1846"/>
              <a:ext cx="11570" cy="6663"/>
              <a:chOff x="405" y="1846"/>
              <a:chExt cx="11570" cy="666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文本框 45"/>
                  <p:cNvSpPr txBox="1"/>
                  <p:nvPr/>
                </p:nvSpPr>
                <p:spPr>
                  <a:xfrm>
                    <a:off x="1070" y="1846"/>
                    <a:ext cx="1296" cy="825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lstStyle/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2400" i="1">
                              <a:latin typeface="Cambria Math" charset="0"/>
                              <a:cs typeface="Cambria Math" charset="0"/>
                            </a:rPr>
                            <m:t>𝑓</m:t>
                          </m:r>
                        </m:oMath>
                      </m:oMathPara>
                    </a14:m>
                    <a:endParaRPr lang="en-US" altLang="zh-CN" sz="2400" i="1">
                      <a:latin typeface="Cambria Math" charset="0"/>
                      <a:cs typeface="Cambria Math" charset="0"/>
                    </a:endParaRPr>
                  </a:p>
                </p:txBody>
              </p:sp>
            </mc:Choice>
            <mc:Fallback xmlns="">
              <p:sp>
                <p:nvSpPr>
                  <p:cNvPr id="46" name="文本框 4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70" y="1846"/>
                    <a:ext cx="1296" cy="825"/>
                  </a:xfrm>
                  <a:prstGeom prst="rect">
                    <a:avLst/>
                  </a:prstGeom>
                  <a:blipFill rotWithShape="1">
                    <a:blip r:embed="rId4"/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 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文本框 46"/>
                  <p:cNvSpPr txBox="1"/>
                  <p:nvPr/>
                </p:nvSpPr>
                <p:spPr>
                  <a:xfrm>
                    <a:off x="6955" y="1846"/>
                    <a:ext cx="1296" cy="825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lstStyle/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2400" i="1">
                              <a:latin typeface="Cambria Math" charset="0"/>
                              <a:cs typeface="Cambria Math" charset="0"/>
                            </a:rPr>
                            <m:t>𝑓</m:t>
                          </m:r>
                        </m:oMath>
                      </m:oMathPara>
                    </a14:m>
                    <a:endParaRPr lang="en-US" altLang="zh-CN" sz="2400" i="1">
                      <a:latin typeface="Cambria Math" charset="0"/>
                      <a:cs typeface="Cambria Math" charset="0"/>
                    </a:endParaRPr>
                  </a:p>
                </p:txBody>
              </p:sp>
            </mc:Choice>
            <mc:Fallback xmlns="">
              <p:sp>
                <p:nvSpPr>
                  <p:cNvPr id="47" name="文本框 4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55" y="1846"/>
                    <a:ext cx="1296" cy="825"/>
                  </a:xfrm>
                  <a:prstGeom prst="rect">
                    <a:avLst/>
                  </a:prstGeom>
                  <a:blipFill rotWithShape="1">
                    <a:blip r:embed="rId4"/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 </a:t>
                    </a:r>
                  </a:p>
                </p:txBody>
              </p:sp>
            </mc:Fallback>
          </mc:AlternateContent>
          <p:cxnSp>
            <p:nvCxnSpPr>
              <p:cNvPr id="2" name="直接箭头连接符 1"/>
              <p:cNvCxnSpPr/>
              <p:nvPr/>
            </p:nvCxnSpPr>
            <p:spPr>
              <a:xfrm>
                <a:off x="1734" y="5064"/>
                <a:ext cx="3993" cy="0"/>
              </a:xfrm>
              <a:prstGeom prst="straightConnector1">
                <a:avLst/>
              </a:prstGeom>
              <a:ln w="34925">
                <a:solidFill>
                  <a:schemeClr val="tx1">
                    <a:lumMod val="85000"/>
                    <a:lumOff val="15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" name="直接箭头连接符 2"/>
              <p:cNvCxnSpPr/>
              <p:nvPr/>
            </p:nvCxnSpPr>
            <p:spPr>
              <a:xfrm flipH="1" flipV="1">
                <a:off x="1701" y="2633"/>
                <a:ext cx="33" cy="4862"/>
              </a:xfrm>
              <a:prstGeom prst="straightConnector1">
                <a:avLst/>
              </a:prstGeom>
              <a:ln w="34925">
                <a:solidFill>
                  <a:schemeClr val="tx1">
                    <a:lumMod val="85000"/>
                    <a:lumOff val="15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" name="直接箭头连接符 3"/>
              <p:cNvCxnSpPr/>
              <p:nvPr/>
            </p:nvCxnSpPr>
            <p:spPr>
              <a:xfrm flipH="1" flipV="1">
                <a:off x="4281" y="3800"/>
                <a:ext cx="8" cy="2584"/>
              </a:xfrm>
              <a:prstGeom prst="straightConnector1">
                <a:avLst/>
              </a:prstGeom>
              <a:ln w="22225">
                <a:solidFill>
                  <a:schemeClr val="bg1">
                    <a:lumMod val="50000"/>
                  </a:schemeClr>
                </a:solidFill>
                <a:prstDash val="sysDash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直接箭头连接符 4"/>
              <p:cNvCxnSpPr/>
              <p:nvPr/>
            </p:nvCxnSpPr>
            <p:spPr>
              <a:xfrm>
                <a:off x="1734" y="6381"/>
                <a:ext cx="2529" cy="11"/>
              </a:xfrm>
              <a:prstGeom prst="straightConnector1">
                <a:avLst/>
              </a:prstGeom>
              <a:ln w="22225">
                <a:solidFill>
                  <a:schemeClr val="bg1">
                    <a:lumMod val="50000"/>
                  </a:schemeClr>
                </a:solidFill>
                <a:prstDash val="sysDash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直接箭头连接符 7"/>
              <p:cNvCxnSpPr/>
              <p:nvPr/>
            </p:nvCxnSpPr>
            <p:spPr>
              <a:xfrm>
                <a:off x="1701" y="3803"/>
                <a:ext cx="2529" cy="11"/>
              </a:xfrm>
              <a:prstGeom prst="straightConnector1">
                <a:avLst/>
              </a:prstGeom>
              <a:ln w="22225">
                <a:solidFill>
                  <a:schemeClr val="bg1">
                    <a:lumMod val="50000"/>
                  </a:schemeClr>
                </a:solidFill>
                <a:prstDash val="sysDash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8"/>
              <p:cNvCxnSpPr/>
              <p:nvPr/>
            </p:nvCxnSpPr>
            <p:spPr>
              <a:xfrm flipV="1">
                <a:off x="1733" y="3813"/>
                <a:ext cx="2526" cy="2541"/>
              </a:xfrm>
              <a:prstGeom prst="line">
                <a:avLst/>
              </a:prstGeom>
              <a:ln w="635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文本框 9"/>
                  <p:cNvSpPr txBox="1"/>
                  <p:nvPr/>
                </p:nvSpPr>
                <p:spPr>
                  <a:xfrm>
                    <a:off x="405" y="5912"/>
                    <a:ext cx="1296" cy="949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lstStyle/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i="1">
                              <a:latin typeface="Cambria Math" charset="0"/>
                              <a:cs typeface="Cambria Math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charset="0"/>
                                  <a:cs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 charset="0"/>
                                  <a:cs typeface="Cambria Math" charset="0"/>
                                </a:rPr>
                                <m:t>𝐵𝑊</m:t>
                              </m:r>
                            </m:num>
                            <m:den>
                              <m:r>
                                <a:rPr lang="en-US" altLang="zh-CN" i="1">
                                  <a:latin typeface="Cambria Math" charset="0"/>
                                  <a:cs typeface="Cambria Math" charset="0"/>
                                </a:rPr>
                                <m:t>2</m:t>
                              </m:r>
                            </m:den>
                          </m:f>
                        </m:oMath>
                      </m:oMathPara>
                    </a14:m>
                    <a:endParaRPr lang="zh-CN" altLang="en-US"/>
                  </a:p>
                </p:txBody>
              </p:sp>
            </mc:Choice>
            <mc:Fallback xmlns="">
              <p:sp>
                <p:nvSpPr>
                  <p:cNvPr id="10" name="文本框 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05" y="5912"/>
                    <a:ext cx="1296" cy="949"/>
                  </a:xfrm>
                  <a:prstGeom prst="rect">
                    <a:avLst/>
                  </a:prstGeom>
                  <a:blipFill rotWithShape="1">
                    <a:blip r:embed="rId5"/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 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文本框 10"/>
                  <p:cNvSpPr txBox="1"/>
                  <p:nvPr/>
                </p:nvSpPr>
                <p:spPr>
                  <a:xfrm>
                    <a:off x="437" y="3334"/>
                    <a:ext cx="1296" cy="949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lstStyle/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altLang="zh-CN" i="1">
                                  <a:latin typeface="Cambria Math" charset="0"/>
                                  <a:cs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 charset="0"/>
                                  <a:cs typeface="Cambria Math" charset="0"/>
                                </a:rPr>
                                <m:t>𝐵𝑊</m:t>
                              </m:r>
                            </m:num>
                            <m:den>
                              <m:r>
                                <a:rPr lang="en-US" altLang="zh-CN" i="1">
                                  <a:latin typeface="Cambria Math" charset="0"/>
                                  <a:cs typeface="Cambria Math" charset="0"/>
                                </a:rPr>
                                <m:t>2</m:t>
                              </m:r>
                            </m:den>
                          </m:f>
                        </m:oMath>
                      </m:oMathPara>
                    </a14:m>
                    <a:endParaRPr lang="zh-CN" altLang="en-US"/>
                  </a:p>
                </p:txBody>
              </p:sp>
            </mc:Choice>
            <mc:Fallback xmlns="">
              <p:sp>
                <p:nvSpPr>
                  <p:cNvPr id="11" name="文本框 1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37" y="3334"/>
                    <a:ext cx="1296" cy="949"/>
                  </a:xfrm>
                  <a:prstGeom prst="rect">
                    <a:avLst/>
                  </a:prstGeom>
                  <a:blipFill rotWithShape="1">
                    <a:blip r:embed="rId6"/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 </a:t>
                    </a:r>
                  </a:p>
                </p:txBody>
              </p:sp>
            </mc:Fallback>
          </mc:AlternateContent>
          <p:cxnSp>
            <p:nvCxnSpPr>
              <p:cNvPr id="12" name="直接箭头连接符 11"/>
              <p:cNvCxnSpPr/>
              <p:nvPr/>
            </p:nvCxnSpPr>
            <p:spPr>
              <a:xfrm>
                <a:off x="7620" y="5102"/>
                <a:ext cx="3993" cy="0"/>
              </a:xfrm>
              <a:prstGeom prst="straightConnector1">
                <a:avLst/>
              </a:prstGeom>
              <a:ln w="34925">
                <a:solidFill>
                  <a:schemeClr val="tx1">
                    <a:lumMod val="85000"/>
                    <a:lumOff val="15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箭头连接符 12"/>
              <p:cNvCxnSpPr/>
              <p:nvPr/>
            </p:nvCxnSpPr>
            <p:spPr>
              <a:xfrm flipH="1" flipV="1">
                <a:off x="7587" y="2671"/>
                <a:ext cx="33" cy="4862"/>
              </a:xfrm>
              <a:prstGeom prst="straightConnector1">
                <a:avLst/>
              </a:prstGeom>
              <a:ln w="34925">
                <a:solidFill>
                  <a:schemeClr val="tx1">
                    <a:lumMod val="85000"/>
                    <a:lumOff val="15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箭头连接符 14"/>
              <p:cNvCxnSpPr/>
              <p:nvPr/>
            </p:nvCxnSpPr>
            <p:spPr>
              <a:xfrm flipH="1" flipV="1">
                <a:off x="10167" y="3838"/>
                <a:ext cx="8" cy="2584"/>
              </a:xfrm>
              <a:prstGeom prst="straightConnector1">
                <a:avLst/>
              </a:prstGeom>
              <a:ln w="22225">
                <a:solidFill>
                  <a:schemeClr val="bg1">
                    <a:lumMod val="50000"/>
                  </a:schemeClr>
                </a:solidFill>
                <a:prstDash val="sysDash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接箭头连接符 15"/>
              <p:cNvCxnSpPr/>
              <p:nvPr/>
            </p:nvCxnSpPr>
            <p:spPr>
              <a:xfrm>
                <a:off x="7620" y="6419"/>
                <a:ext cx="2529" cy="11"/>
              </a:xfrm>
              <a:prstGeom prst="straightConnector1">
                <a:avLst/>
              </a:prstGeom>
              <a:ln w="22225">
                <a:solidFill>
                  <a:schemeClr val="bg1">
                    <a:lumMod val="50000"/>
                  </a:schemeClr>
                </a:solidFill>
                <a:prstDash val="sysDash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箭头连接符 16"/>
              <p:cNvCxnSpPr/>
              <p:nvPr/>
            </p:nvCxnSpPr>
            <p:spPr>
              <a:xfrm>
                <a:off x="7587" y="3841"/>
                <a:ext cx="2529" cy="11"/>
              </a:xfrm>
              <a:prstGeom prst="straightConnector1">
                <a:avLst/>
              </a:prstGeom>
              <a:ln w="22225">
                <a:solidFill>
                  <a:schemeClr val="bg1">
                    <a:lumMod val="50000"/>
                  </a:schemeClr>
                </a:solidFill>
                <a:prstDash val="sysDash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/>
              <p:cNvCxnSpPr/>
              <p:nvPr/>
            </p:nvCxnSpPr>
            <p:spPr>
              <a:xfrm flipV="1">
                <a:off x="7628" y="3838"/>
                <a:ext cx="1261" cy="1296"/>
              </a:xfrm>
              <a:prstGeom prst="line">
                <a:avLst/>
              </a:prstGeom>
              <a:ln w="635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文本框 18"/>
                  <p:cNvSpPr txBox="1"/>
                  <p:nvPr/>
                </p:nvSpPr>
                <p:spPr>
                  <a:xfrm>
                    <a:off x="6291" y="5950"/>
                    <a:ext cx="1296" cy="949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lstStyle/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i="1">
                              <a:latin typeface="Cambria Math" charset="0"/>
                              <a:cs typeface="Cambria Math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charset="0"/>
                                  <a:cs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 charset="0"/>
                                  <a:cs typeface="Cambria Math" charset="0"/>
                                </a:rPr>
                                <m:t>𝐵𝑊</m:t>
                              </m:r>
                            </m:num>
                            <m:den>
                              <m:r>
                                <a:rPr lang="en-US" altLang="zh-CN" i="1">
                                  <a:latin typeface="Cambria Math" charset="0"/>
                                  <a:cs typeface="Cambria Math" charset="0"/>
                                </a:rPr>
                                <m:t>2</m:t>
                              </m:r>
                            </m:den>
                          </m:f>
                        </m:oMath>
                      </m:oMathPara>
                    </a14:m>
                    <a:endParaRPr lang="zh-CN" altLang="en-US"/>
                  </a:p>
                </p:txBody>
              </p:sp>
            </mc:Choice>
            <mc:Fallback xmlns="">
              <p:sp>
                <p:nvSpPr>
                  <p:cNvPr id="19" name="文本框 1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91" y="5950"/>
                    <a:ext cx="1296" cy="949"/>
                  </a:xfrm>
                  <a:prstGeom prst="rect">
                    <a:avLst/>
                  </a:prstGeom>
                  <a:blipFill rotWithShape="1">
                    <a:blip r:embed="rId5"/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 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文本框 19"/>
                  <p:cNvSpPr txBox="1"/>
                  <p:nvPr/>
                </p:nvSpPr>
                <p:spPr>
                  <a:xfrm>
                    <a:off x="6323" y="3372"/>
                    <a:ext cx="1296" cy="949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lstStyle/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altLang="zh-CN" i="1">
                                  <a:latin typeface="Cambria Math" charset="0"/>
                                  <a:cs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 charset="0"/>
                                  <a:cs typeface="Cambria Math" charset="0"/>
                                </a:rPr>
                                <m:t>𝐵𝑊</m:t>
                              </m:r>
                            </m:num>
                            <m:den>
                              <m:r>
                                <a:rPr lang="en-US" altLang="zh-CN" i="1">
                                  <a:latin typeface="Cambria Math" charset="0"/>
                                  <a:cs typeface="Cambria Math" charset="0"/>
                                </a:rPr>
                                <m:t>2</m:t>
                              </m:r>
                            </m:den>
                          </m:f>
                        </m:oMath>
                      </m:oMathPara>
                    </a14:m>
                    <a:endParaRPr lang="zh-CN" altLang="en-US"/>
                  </a:p>
                </p:txBody>
              </p:sp>
            </mc:Choice>
            <mc:Fallback xmlns="">
              <p:sp>
                <p:nvSpPr>
                  <p:cNvPr id="20" name="文本框 1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323" y="3372"/>
                    <a:ext cx="1296" cy="949"/>
                  </a:xfrm>
                  <a:prstGeom prst="rect">
                    <a:avLst/>
                  </a:prstGeom>
                  <a:blipFill rotWithShape="1">
                    <a:blip r:embed="rId6"/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 </a:t>
                    </a:r>
                  </a:p>
                </p:txBody>
              </p:sp>
            </mc:Fallback>
          </mc:AlternateContent>
          <p:cxnSp>
            <p:nvCxnSpPr>
              <p:cNvPr id="21" name="直接箭头连接符 20"/>
              <p:cNvCxnSpPr/>
              <p:nvPr/>
            </p:nvCxnSpPr>
            <p:spPr>
              <a:xfrm flipH="1" flipV="1">
                <a:off x="8881" y="3852"/>
                <a:ext cx="8" cy="2584"/>
              </a:xfrm>
              <a:prstGeom prst="straightConnector1">
                <a:avLst/>
              </a:prstGeom>
              <a:ln w="22225">
                <a:solidFill>
                  <a:schemeClr val="bg1">
                    <a:lumMod val="50000"/>
                  </a:schemeClr>
                </a:solidFill>
                <a:prstDash val="sysDash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/>
            </p:nvCxnSpPr>
            <p:spPr>
              <a:xfrm flipV="1">
                <a:off x="8888" y="5134"/>
                <a:ext cx="1261" cy="1296"/>
              </a:xfrm>
              <a:prstGeom prst="line">
                <a:avLst/>
              </a:prstGeom>
              <a:ln w="635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文本框 22"/>
                  <p:cNvSpPr txBox="1"/>
                  <p:nvPr/>
                </p:nvSpPr>
                <p:spPr>
                  <a:xfrm>
                    <a:off x="6332" y="4675"/>
                    <a:ext cx="1296" cy="825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lstStyle/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2400" i="1">
                              <a:latin typeface="Cambria Math" charset="0"/>
                              <a:ea typeface="宋体" charset="0"/>
                              <a:cs typeface="Cambria Math" charset="0"/>
                            </a:rPr>
                            <m:t>0</m:t>
                          </m:r>
                        </m:oMath>
                      </m:oMathPara>
                    </a14:m>
                    <a:endParaRPr lang="en-US" altLang="zh-CN" sz="2400" i="1">
                      <a:latin typeface="Cambria Math" charset="0"/>
                      <a:ea typeface="宋体" charset="0"/>
                      <a:cs typeface="Cambria Math" charset="0"/>
                    </a:endParaRPr>
                  </a:p>
                </p:txBody>
              </p:sp>
            </mc:Choice>
            <mc:Fallback xmlns="">
              <p:sp>
                <p:nvSpPr>
                  <p:cNvPr id="23" name="文本框 2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332" y="4675"/>
                    <a:ext cx="1296" cy="825"/>
                  </a:xfrm>
                  <a:prstGeom prst="rect">
                    <a:avLst/>
                  </a:prstGeom>
                  <a:blipFill rotWithShape="1">
                    <a:blip r:embed="rId7"/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 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文本框 23"/>
                  <p:cNvSpPr txBox="1"/>
                  <p:nvPr/>
                </p:nvSpPr>
                <p:spPr>
                  <a:xfrm>
                    <a:off x="405" y="4651"/>
                    <a:ext cx="1296" cy="825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lstStyle/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2400" i="1">
                              <a:latin typeface="Cambria Math" charset="0"/>
                              <a:ea typeface="宋体" charset="0"/>
                              <a:cs typeface="Cambria Math" charset="0"/>
                            </a:rPr>
                            <m:t>0</m:t>
                          </m:r>
                        </m:oMath>
                      </m:oMathPara>
                    </a14:m>
                    <a:endParaRPr lang="en-US" altLang="zh-CN" sz="2400" i="1">
                      <a:latin typeface="Cambria Math" charset="0"/>
                      <a:ea typeface="宋体" charset="0"/>
                      <a:cs typeface="Cambria Math" charset="0"/>
                    </a:endParaRPr>
                  </a:p>
                </p:txBody>
              </p:sp>
            </mc:Choice>
            <mc:Fallback xmlns="">
              <p:sp>
                <p:nvSpPr>
                  <p:cNvPr id="24" name="文本框 2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05" y="4651"/>
                    <a:ext cx="1296" cy="825"/>
                  </a:xfrm>
                  <a:prstGeom prst="rect">
                    <a:avLst/>
                  </a:prstGeom>
                  <a:blipFill rotWithShape="1">
                    <a:blip r:embed="rId7"/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 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文本框 44"/>
                  <p:cNvSpPr txBox="1"/>
                  <p:nvPr/>
                </p:nvSpPr>
                <p:spPr>
                  <a:xfrm>
                    <a:off x="4663" y="5064"/>
                    <a:ext cx="1296" cy="825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lstStyle/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2400" i="1">
                              <a:latin typeface="Cambria Math" charset="0"/>
                              <a:cs typeface="Cambria Math" charset="0"/>
                            </a:rPr>
                            <m:t>𝑡</m:t>
                          </m:r>
                        </m:oMath>
                      </m:oMathPara>
                    </a14:m>
                    <a:endParaRPr lang="en-US" altLang="zh-CN" sz="2400" i="1">
                      <a:latin typeface="Cambria Math" charset="0"/>
                      <a:cs typeface="Cambria Math" charset="0"/>
                    </a:endParaRPr>
                  </a:p>
                </p:txBody>
              </p:sp>
            </mc:Choice>
            <mc:Fallback xmlns="">
              <p:sp>
                <p:nvSpPr>
                  <p:cNvPr id="45" name="文本框 4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63" y="5064"/>
                    <a:ext cx="1296" cy="825"/>
                  </a:xfrm>
                  <a:prstGeom prst="rect">
                    <a:avLst/>
                  </a:prstGeom>
                  <a:blipFill rotWithShape="1">
                    <a:blip r:embed="rId3"/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 </a:t>
                    </a:r>
                  </a:p>
                </p:txBody>
              </p:sp>
            </mc:Fallback>
          </mc:AlternateContent>
          <p:sp>
            <p:nvSpPr>
              <p:cNvPr id="54" name="文本框 53"/>
              <p:cNvSpPr txBox="1"/>
              <p:nvPr/>
            </p:nvSpPr>
            <p:spPr>
              <a:xfrm>
                <a:off x="959" y="7785"/>
                <a:ext cx="4012" cy="72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en-US" altLang="zh-CN" sz="2400" dirty="0">
                    <a:latin typeface="微软雅黑" charset="0"/>
                    <a:ea typeface="微软雅黑" charset="0"/>
                    <a:cs typeface="微软雅黑" charset="0"/>
                    <a:sym typeface="+mn-ea"/>
                  </a:rPr>
                  <a:t>(a) Symbol “00”</a:t>
                </a:r>
              </a:p>
            </p:txBody>
          </p:sp>
          <p:sp>
            <p:nvSpPr>
              <p:cNvPr id="55" name="文本框 54"/>
              <p:cNvSpPr txBox="1"/>
              <p:nvPr/>
            </p:nvSpPr>
            <p:spPr>
              <a:xfrm>
                <a:off x="6779" y="7785"/>
                <a:ext cx="5196" cy="72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en-US" altLang="zh-CN" sz="2400" dirty="0">
                    <a:latin typeface="微软雅黑" charset="0"/>
                    <a:ea typeface="微软雅黑" charset="0"/>
                    <a:cs typeface="微软雅黑" charset="0"/>
                    <a:sym typeface="+mn-ea"/>
                  </a:rPr>
                  <a:t>(b) Symbol “10”</a:t>
                </a:r>
              </a:p>
            </p:txBody>
          </p:sp>
        </p:grpSp>
      </p:grpSp>
      <p:grpSp>
        <p:nvGrpSpPr>
          <p:cNvPr id="58" name="组合 57"/>
          <p:cNvGrpSpPr/>
          <p:nvPr/>
        </p:nvGrpSpPr>
        <p:grpSpPr>
          <a:xfrm>
            <a:off x="7603490" y="1732915"/>
            <a:ext cx="4121785" cy="3670300"/>
            <a:chOff x="11974" y="3015"/>
            <a:chExt cx="6491" cy="5780"/>
          </a:xfrm>
        </p:grpSpPr>
        <p:sp>
          <p:nvSpPr>
            <p:cNvPr id="53" name="文本框 52"/>
            <p:cNvSpPr txBox="1"/>
            <p:nvPr/>
          </p:nvSpPr>
          <p:spPr>
            <a:xfrm rot="16200000">
              <a:off x="11184" y="4434"/>
              <a:ext cx="2208" cy="628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en-US" altLang="zh-CN" sz="2000" dirty="0">
                  <a:latin typeface="微软雅黑" charset="0"/>
                  <a:ea typeface="微软雅黑" charset="0"/>
                  <a:cs typeface="微软雅黑" charset="0"/>
                  <a:sym typeface="+mn-ea"/>
                </a:rPr>
                <a:t>Amplitude</a:t>
              </a:r>
            </a:p>
          </p:txBody>
        </p:sp>
        <p:grpSp>
          <p:nvGrpSpPr>
            <p:cNvPr id="57" name="组合 56"/>
            <p:cNvGrpSpPr/>
            <p:nvPr/>
          </p:nvGrpSpPr>
          <p:grpSpPr>
            <a:xfrm>
              <a:off x="12887" y="3015"/>
              <a:ext cx="5578" cy="5780"/>
              <a:chOff x="12887" y="3015"/>
              <a:chExt cx="5578" cy="5780"/>
            </a:xfrm>
          </p:grpSpPr>
          <p:cxnSp>
            <p:nvCxnSpPr>
              <p:cNvPr id="27" name="直接箭头连接符 26"/>
              <p:cNvCxnSpPr/>
              <p:nvPr/>
            </p:nvCxnSpPr>
            <p:spPr>
              <a:xfrm>
                <a:off x="12916" y="6541"/>
                <a:ext cx="5213" cy="10"/>
              </a:xfrm>
              <a:prstGeom prst="straightConnector1">
                <a:avLst/>
              </a:prstGeom>
              <a:ln w="34925">
                <a:solidFill>
                  <a:schemeClr val="tx1">
                    <a:lumMod val="85000"/>
                    <a:lumOff val="15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箭头连接符 27"/>
              <p:cNvCxnSpPr/>
              <p:nvPr/>
            </p:nvCxnSpPr>
            <p:spPr>
              <a:xfrm flipH="1" flipV="1">
                <a:off x="12887" y="3015"/>
                <a:ext cx="29" cy="3574"/>
              </a:xfrm>
              <a:prstGeom prst="straightConnector1">
                <a:avLst/>
              </a:prstGeom>
              <a:ln w="34925">
                <a:solidFill>
                  <a:schemeClr val="tx1">
                    <a:lumMod val="85000"/>
                    <a:lumOff val="15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接箭头连接符 38"/>
              <p:cNvCxnSpPr/>
              <p:nvPr/>
            </p:nvCxnSpPr>
            <p:spPr>
              <a:xfrm flipV="1">
                <a:off x="13863" y="6300"/>
                <a:ext cx="0" cy="214"/>
              </a:xfrm>
              <a:prstGeom prst="straightConnector1">
                <a:avLst/>
              </a:prstGeom>
              <a:ln w="34925">
                <a:solidFill>
                  <a:schemeClr val="tx1">
                    <a:lumMod val="85000"/>
                    <a:lumOff val="15000"/>
                  </a:schemeClr>
                </a:solidFill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接箭头连接符 39"/>
              <p:cNvCxnSpPr/>
              <p:nvPr/>
            </p:nvCxnSpPr>
            <p:spPr>
              <a:xfrm flipV="1">
                <a:off x="14830" y="6327"/>
                <a:ext cx="0" cy="214"/>
              </a:xfrm>
              <a:prstGeom prst="straightConnector1">
                <a:avLst/>
              </a:prstGeom>
              <a:ln w="34925">
                <a:solidFill>
                  <a:schemeClr val="tx1">
                    <a:lumMod val="85000"/>
                    <a:lumOff val="15000"/>
                  </a:schemeClr>
                </a:solidFill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接箭头连接符 40"/>
              <p:cNvCxnSpPr/>
              <p:nvPr/>
            </p:nvCxnSpPr>
            <p:spPr>
              <a:xfrm flipV="1">
                <a:off x="15796" y="6327"/>
                <a:ext cx="0" cy="214"/>
              </a:xfrm>
              <a:prstGeom prst="straightConnector1">
                <a:avLst/>
              </a:prstGeom>
              <a:ln w="34925">
                <a:solidFill>
                  <a:schemeClr val="tx1">
                    <a:lumMod val="85000"/>
                    <a:lumOff val="15000"/>
                  </a:schemeClr>
                </a:solidFill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箭头连接符 41"/>
              <p:cNvCxnSpPr/>
              <p:nvPr/>
            </p:nvCxnSpPr>
            <p:spPr>
              <a:xfrm flipV="1">
                <a:off x="16733" y="6300"/>
                <a:ext cx="0" cy="214"/>
              </a:xfrm>
              <a:prstGeom prst="straightConnector1">
                <a:avLst/>
              </a:prstGeom>
              <a:ln w="34925">
                <a:solidFill>
                  <a:schemeClr val="tx1">
                    <a:lumMod val="85000"/>
                    <a:lumOff val="15000"/>
                  </a:schemeClr>
                </a:solidFill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" name="文本框 49"/>
                  <p:cNvSpPr txBox="1"/>
                  <p:nvPr/>
                </p:nvSpPr>
                <p:spPr>
                  <a:xfrm>
                    <a:off x="17169" y="6584"/>
                    <a:ext cx="1296" cy="825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lstStyle/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2400" i="1">
                              <a:latin typeface="Cambria Math" charset="0"/>
                              <a:cs typeface="Cambria Math" charset="0"/>
                            </a:rPr>
                            <m:t>𝑓</m:t>
                          </m:r>
                        </m:oMath>
                      </m:oMathPara>
                    </a14:m>
                    <a:endParaRPr lang="en-US" altLang="zh-CN" sz="2400" i="1">
                      <a:latin typeface="Cambria Math" charset="0"/>
                      <a:cs typeface="Cambria Math" charset="0"/>
                    </a:endParaRPr>
                  </a:p>
                </p:txBody>
              </p:sp>
            </mc:Choice>
            <mc:Fallback xmlns="">
              <p:sp>
                <p:nvSpPr>
                  <p:cNvPr id="50" name="文本框 4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169" y="6584"/>
                    <a:ext cx="1296" cy="825"/>
                  </a:xfrm>
                  <a:prstGeom prst="rect">
                    <a:avLst/>
                  </a:prstGeom>
                  <a:blipFill rotWithShape="1">
                    <a:blip r:embed="rId4"/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 </a:t>
                    </a:r>
                  </a:p>
                </p:txBody>
              </p:sp>
            </mc:Fallback>
          </mc:AlternateContent>
          <p:sp>
            <p:nvSpPr>
              <p:cNvPr id="52" name="文本框 51"/>
              <p:cNvSpPr txBox="1"/>
              <p:nvPr/>
            </p:nvSpPr>
            <p:spPr>
              <a:xfrm>
                <a:off x="14912" y="6711"/>
                <a:ext cx="884" cy="628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altLang="zh-CN" sz="2000" dirty="0">
                    <a:latin typeface="微软雅黑" charset="0"/>
                    <a:ea typeface="微软雅黑" charset="0"/>
                    <a:cs typeface="微软雅黑" charset="0"/>
                    <a:sym typeface="+mn-ea"/>
                  </a:rPr>
                  <a:t>Bin</a:t>
                </a:r>
              </a:p>
            </p:txBody>
          </p:sp>
          <p:sp>
            <p:nvSpPr>
              <p:cNvPr id="56" name="文本框 55"/>
              <p:cNvSpPr txBox="1"/>
              <p:nvPr/>
            </p:nvSpPr>
            <p:spPr>
              <a:xfrm>
                <a:off x="13198" y="8071"/>
                <a:ext cx="5196" cy="72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en-US" altLang="zh-CN" sz="2400" dirty="0">
                    <a:latin typeface="微软雅黑" charset="0"/>
                    <a:ea typeface="微软雅黑" charset="0"/>
                    <a:cs typeface="微软雅黑" charset="0"/>
                    <a:sym typeface="+mn-ea"/>
                  </a:rPr>
                  <a:t>(c) FFT output</a:t>
                </a:r>
              </a:p>
            </p:txBody>
          </p:sp>
        </p:grpSp>
      </p:grpSp>
      <p:sp>
        <p:nvSpPr>
          <p:cNvPr id="60" name="文本框 59"/>
          <p:cNvSpPr txBox="1"/>
          <p:nvPr/>
        </p:nvSpPr>
        <p:spPr>
          <a:xfrm>
            <a:off x="277495" y="5772785"/>
            <a:ext cx="1199197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dirty="0">
                <a:latin typeface="微软雅黑" charset="0"/>
                <a:ea typeface="微软雅黑" charset="0"/>
                <a:cs typeface="微软雅黑" charset="0"/>
              </a:rPr>
              <a:t>The</a:t>
            </a:r>
            <a:r>
              <a:rPr lang="en-US" altLang="zh-CN" sz="2400" b="1" dirty="0">
                <a:latin typeface="微软雅黑" charset="0"/>
                <a:ea typeface="微软雅黑" charset="0"/>
                <a:cs typeface="微软雅黑" charset="0"/>
              </a:rPr>
              <a:t> location of peaks on the FFT Bin</a:t>
            </a:r>
            <a:r>
              <a:rPr lang="en-US" altLang="zh-CN" sz="2400" dirty="0">
                <a:latin typeface="微软雅黑" charset="0"/>
                <a:ea typeface="微软雅黑" charset="0"/>
                <a:cs typeface="微软雅黑" charset="0"/>
              </a:rPr>
              <a:t> is determined by</a:t>
            </a:r>
            <a:r>
              <a:rPr lang="en-US" altLang="zh-CN" sz="2400" u="sng" dirty="0">
                <a:solidFill>
                  <a:srgbClr val="C00000"/>
                </a:solidFill>
                <a:latin typeface="微软雅黑" charset="0"/>
                <a:ea typeface="微软雅黑" charset="0"/>
                <a:cs typeface="微软雅黑" charset="0"/>
              </a:rPr>
              <a:t> </a:t>
            </a:r>
            <a:r>
              <a:rPr lang="en-US" altLang="zh-CN" sz="2400" b="1" u="sng" dirty="0">
                <a:solidFill>
                  <a:srgbClr val="C00000"/>
                </a:solidFill>
                <a:latin typeface="微软雅黑" charset="0"/>
                <a:ea typeface="微软雅黑" charset="0"/>
                <a:cs typeface="微软雅黑" charset="0"/>
              </a:rPr>
              <a:t>the initial frequency</a:t>
            </a:r>
          </a:p>
          <a:p>
            <a:r>
              <a:rPr lang="en-US" altLang="zh-CN" sz="2400" b="1" u="sng" dirty="0">
                <a:solidFill>
                  <a:srgbClr val="C00000"/>
                </a:solidFill>
                <a:latin typeface="微软雅黑" charset="0"/>
                <a:ea typeface="微软雅黑" charset="0"/>
                <a:cs typeface="微软雅黑" charset="0"/>
              </a:rPr>
              <a:t>offset </a:t>
            </a:r>
            <a:r>
              <a:rPr lang="en-US" altLang="zh-CN" sz="2400" dirty="0">
                <a:latin typeface="微软雅黑" charset="0"/>
                <a:ea typeface="微软雅黑" charset="0"/>
                <a:cs typeface="微软雅黑" charset="0"/>
              </a:rPr>
              <a:t>of LoRa chirps.</a:t>
            </a:r>
          </a:p>
        </p:txBody>
      </p:sp>
      <p:sp>
        <p:nvSpPr>
          <p:cNvPr id="30" name="灯片编号占位符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197176"/>
            <a:ext cx="1219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Large </a:t>
            </a:r>
            <a:r>
              <a:rPr lang="zh-CN" altLang="en-US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quantity of deployed tags</a:t>
            </a:r>
          </a:p>
        </p:txBody>
      </p:sp>
      <p:sp>
        <p:nvSpPr>
          <p:cNvPr id="7" name="Title 1"/>
          <p:cNvSpPr txBox="1"/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5400" dirty="0">
                <a:solidFill>
                  <a:schemeClr val="bg1"/>
                </a:solidFill>
                <a:latin typeface="Segoe UI" panose="020B0502040204020203" pitchFamily="34" charset="0"/>
                <a:ea typeface="Sathu" panose="00000400000000000000" charset="-34"/>
                <a:cs typeface="Segoe UI" panose="020B0502040204020203" pitchFamily="34" charset="0"/>
              </a:rPr>
              <a:t>Signal Transformation</a:t>
            </a:r>
          </a:p>
        </p:txBody>
      </p:sp>
      <p:sp>
        <p:nvSpPr>
          <p:cNvPr id="70" name="矩形 69"/>
          <p:cNvSpPr/>
          <p:nvPr/>
        </p:nvSpPr>
        <p:spPr>
          <a:xfrm>
            <a:off x="556895" y="4011930"/>
            <a:ext cx="5981065" cy="21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/>
        </p:nvSpPr>
        <p:spPr>
          <a:xfrm>
            <a:off x="767715" y="1143000"/>
            <a:ext cx="10243185" cy="52114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6131" h="8207">
                <a:moveTo>
                  <a:pt x="0" y="4546"/>
                </a:moveTo>
                <a:lnTo>
                  <a:pt x="16131" y="4546"/>
                </a:lnTo>
                <a:lnTo>
                  <a:pt x="16131" y="8207"/>
                </a:lnTo>
                <a:lnTo>
                  <a:pt x="0" y="8207"/>
                </a:lnTo>
                <a:lnTo>
                  <a:pt x="0" y="4546"/>
                </a:lnTo>
                <a:close/>
                <a:moveTo>
                  <a:pt x="17" y="4546"/>
                </a:moveTo>
                <a:lnTo>
                  <a:pt x="5664" y="3446"/>
                </a:lnTo>
                <a:lnTo>
                  <a:pt x="10465" y="3446"/>
                </a:lnTo>
                <a:lnTo>
                  <a:pt x="16112" y="4546"/>
                </a:lnTo>
                <a:lnTo>
                  <a:pt x="17" y="4546"/>
                </a:lnTo>
                <a:close/>
                <a:moveTo>
                  <a:pt x="5671" y="0"/>
                </a:moveTo>
                <a:lnTo>
                  <a:pt x="10457" y="0"/>
                </a:lnTo>
                <a:lnTo>
                  <a:pt x="10457" y="3446"/>
                </a:lnTo>
                <a:lnTo>
                  <a:pt x="5671" y="3446"/>
                </a:lnTo>
                <a:lnTo>
                  <a:pt x="5671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67000"/>
            </a:schemeClr>
          </a:solidFill>
          <a:ln w="317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78" name="图片 77" descr="截屏2020-10-19下午11.31.58"/>
          <p:cNvPicPr/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45474" t="5090"/>
          <a:stretch>
            <a:fillRect/>
          </a:stretch>
        </p:blipFill>
        <p:spPr>
          <a:xfrm>
            <a:off x="6861175" y="4154805"/>
            <a:ext cx="3747135" cy="2089150"/>
          </a:xfrm>
          <a:prstGeom prst="rect">
            <a:avLst/>
          </a:prstGeom>
        </p:spPr>
      </p:pic>
      <p:pic>
        <p:nvPicPr>
          <p:cNvPr id="2" name="图片 1" descr="截屏2020-10-19下午11.31.5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5090" r="54484"/>
          <a:stretch>
            <a:fillRect/>
          </a:stretch>
        </p:blipFill>
        <p:spPr>
          <a:xfrm>
            <a:off x="1375410" y="4154805"/>
            <a:ext cx="3441700" cy="2199640"/>
          </a:xfrm>
          <a:prstGeom prst="rect">
            <a:avLst/>
          </a:prstGeom>
        </p:spPr>
      </p:pic>
      <p:grpSp>
        <p:nvGrpSpPr>
          <p:cNvPr id="85" name="组合 84"/>
          <p:cNvGrpSpPr/>
          <p:nvPr/>
        </p:nvGrpSpPr>
        <p:grpSpPr>
          <a:xfrm>
            <a:off x="556895" y="1360805"/>
            <a:ext cx="10935970" cy="1864360"/>
            <a:chOff x="848" y="2444"/>
            <a:chExt cx="17222" cy="2936"/>
          </a:xfrm>
        </p:grpSpPr>
        <p:pic>
          <p:nvPicPr>
            <p:cNvPr id="61" name="图片 60" descr="截屏2020-10-31下午6.30.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8" y="2444"/>
              <a:ext cx="4634" cy="2937"/>
            </a:xfrm>
            <a:prstGeom prst="rect">
              <a:avLst/>
            </a:prstGeom>
          </p:spPr>
        </p:pic>
        <p:pic>
          <p:nvPicPr>
            <p:cNvPr id="62" name="图片 61" descr="截屏2020-10-31下午6.30.49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53" y="2444"/>
              <a:ext cx="4786" cy="2937"/>
            </a:xfrm>
            <a:prstGeom prst="rect">
              <a:avLst/>
            </a:prstGeom>
          </p:spPr>
        </p:pic>
        <p:pic>
          <p:nvPicPr>
            <p:cNvPr id="63" name="图片 62" descr="截屏2020-10-31下午6.31.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484" y="2444"/>
              <a:ext cx="4586" cy="2937"/>
            </a:xfrm>
            <a:prstGeom prst="rect">
              <a:avLst/>
            </a:prstGeom>
          </p:spPr>
        </p:pic>
        <p:sp>
          <p:nvSpPr>
            <p:cNvPr id="65" name="乘号 64"/>
            <p:cNvSpPr/>
            <p:nvPr/>
          </p:nvSpPr>
          <p:spPr>
            <a:xfrm>
              <a:off x="5860" y="3342"/>
              <a:ext cx="615" cy="727"/>
            </a:xfrm>
            <a:prstGeom prst="mathMultiply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右箭头 67"/>
            <p:cNvSpPr/>
            <p:nvPr/>
          </p:nvSpPr>
          <p:spPr>
            <a:xfrm>
              <a:off x="12208" y="3420"/>
              <a:ext cx="866" cy="571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9" name="文本框 78"/>
          <p:cNvSpPr txBox="1"/>
          <p:nvPr/>
        </p:nvSpPr>
        <p:spPr>
          <a:xfrm>
            <a:off x="3647440" y="3549650"/>
            <a:ext cx="493331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  <a:latin typeface="微软雅黑" charset="0"/>
                <a:ea typeface="微软雅黑" charset="0"/>
                <a:cs typeface="Segoe UI" panose="020B0502040204020203" pitchFamily="34" charset="0"/>
                <a:sym typeface="+mn-ea"/>
              </a:rPr>
              <a:t>Generation of conjugate downchirp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4681855" y="4759325"/>
            <a:ext cx="3475355" cy="556260"/>
            <a:chOff x="0" y="15047"/>
            <a:chExt cx="5473" cy="876"/>
          </a:xfrm>
        </p:grpSpPr>
        <p:sp>
          <p:nvSpPr>
            <p:cNvPr id="80" name="左右箭头 79"/>
            <p:cNvSpPr/>
            <p:nvPr/>
          </p:nvSpPr>
          <p:spPr>
            <a:xfrm>
              <a:off x="213" y="15627"/>
              <a:ext cx="4151" cy="296"/>
            </a:xfrm>
            <a:prstGeom prst="leftRight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3" name="文本框 82"/>
            <p:cNvSpPr txBox="1"/>
            <p:nvPr/>
          </p:nvSpPr>
          <p:spPr>
            <a:xfrm>
              <a:off x="0" y="15047"/>
              <a:ext cx="5473" cy="5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b="1">
                  <a:solidFill>
                    <a:srgbClr val="C00000"/>
                  </a:solidFill>
                  <a:latin typeface="微软雅黑" charset="0"/>
                  <a:ea typeface="微软雅黑" charset="0"/>
                </a:rPr>
                <a:t>S</a:t>
              </a:r>
              <a:r>
                <a:rPr lang="zh-CN" altLang="en-US" b="1">
                  <a:solidFill>
                    <a:srgbClr val="C00000"/>
                  </a:solidFill>
                  <a:latin typeface="微软雅黑" charset="0"/>
                  <a:ea typeface="微软雅黑" charset="0"/>
                </a:rPr>
                <a:t>ymmetric to each other </a:t>
              </a: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598805" y="3981450"/>
            <a:ext cx="10893425" cy="2181860"/>
            <a:chOff x="915" y="4479"/>
            <a:chExt cx="17155" cy="3436"/>
          </a:xfrm>
        </p:grpSpPr>
        <p:pic>
          <p:nvPicPr>
            <p:cNvPr id="10" name="图片 9" descr="截屏2020-10-31下午6.48.4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206" y="4534"/>
              <a:ext cx="4864" cy="3074"/>
            </a:xfrm>
            <a:prstGeom prst="rect">
              <a:avLst/>
            </a:prstGeom>
          </p:spPr>
        </p:pic>
        <p:grpSp>
          <p:nvGrpSpPr>
            <p:cNvPr id="11" name="组合 10"/>
            <p:cNvGrpSpPr/>
            <p:nvPr/>
          </p:nvGrpSpPr>
          <p:grpSpPr>
            <a:xfrm>
              <a:off x="915" y="4794"/>
              <a:ext cx="4808" cy="2806"/>
              <a:chOff x="1023" y="4817"/>
              <a:chExt cx="4699" cy="2806"/>
            </a:xfrm>
          </p:grpSpPr>
          <p:pic>
            <p:nvPicPr>
              <p:cNvPr id="12" name="图片 11" descr="截屏2020-10-31下午6.47.09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23" y="4817"/>
                <a:ext cx="4693" cy="2806"/>
              </a:xfrm>
              <a:prstGeom prst="rect">
                <a:avLst/>
              </a:prstGeom>
            </p:spPr>
          </p:pic>
          <p:sp>
            <p:nvSpPr>
              <p:cNvPr id="13" name="矩形 12"/>
              <p:cNvSpPr/>
              <p:nvPr/>
            </p:nvSpPr>
            <p:spPr>
              <a:xfrm>
                <a:off x="5202" y="4857"/>
                <a:ext cx="520" cy="64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5196" y="6619"/>
                <a:ext cx="520" cy="64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5721" y="4479"/>
              <a:ext cx="6486" cy="3436"/>
              <a:chOff x="6793" y="4857"/>
              <a:chExt cx="6486" cy="3436"/>
            </a:xfrm>
          </p:grpSpPr>
          <p:grpSp>
            <p:nvGrpSpPr>
              <p:cNvPr id="16" name="组合 15"/>
              <p:cNvGrpSpPr/>
              <p:nvPr/>
            </p:nvGrpSpPr>
            <p:grpSpPr>
              <a:xfrm>
                <a:off x="6793" y="4857"/>
                <a:ext cx="6487" cy="3436"/>
                <a:chOff x="6645" y="4587"/>
                <a:chExt cx="6487" cy="3436"/>
              </a:xfrm>
            </p:grpSpPr>
            <p:pic>
              <p:nvPicPr>
                <p:cNvPr id="17" name="图片 16" descr="截屏2020-10-31下午6.48.27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784" y="4587"/>
                  <a:ext cx="6349" cy="3436"/>
                </a:xfrm>
                <a:prstGeom prst="rect">
                  <a:avLst/>
                </a:prstGeom>
              </p:spPr>
            </p:pic>
            <p:sp>
              <p:nvSpPr>
                <p:cNvPr id="18" name="矩形 17"/>
                <p:cNvSpPr/>
                <p:nvPr/>
              </p:nvSpPr>
              <p:spPr>
                <a:xfrm>
                  <a:off x="6645" y="5061"/>
                  <a:ext cx="362" cy="220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9" name="矩形 18"/>
              <p:cNvSpPr/>
              <p:nvPr/>
            </p:nvSpPr>
            <p:spPr>
              <a:xfrm>
                <a:off x="6993" y="6249"/>
                <a:ext cx="644" cy="7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0" name="乘号 19"/>
            <p:cNvSpPr/>
            <p:nvPr/>
          </p:nvSpPr>
          <p:spPr>
            <a:xfrm>
              <a:off x="6083" y="5707"/>
              <a:ext cx="615" cy="727"/>
            </a:xfrm>
            <a:prstGeom prst="mathMultiply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右箭头 20"/>
            <p:cNvSpPr/>
            <p:nvPr/>
          </p:nvSpPr>
          <p:spPr>
            <a:xfrm>
              <a:off x="12405" y="5769"/>
              <a:ext cx="866" cy="571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9" name="矩形 128"/>
          <p:cNvSpPr/>
          <p:nvPr/>
        </p:nvSpPr>
        <p:spPr>
          <a:xfrm>
            <a:off x="194310" y="4528185"/>
            <a:ext cx="12451080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charset="0"/>
              <a:buChar char=""/>
              <a:defRPr/>
            </a:pPr>
            <a:r>
              <a:rPr lang="en-US" altLang="zh-CN" sz="2400" dirty="0">
                <a:latin typeface="微软雅黑" charset="0"/>
                <a:ea typeface="微软雅黑" charset="0"/>
                <a:cs typeface="微软雅黑" charset="0"/>
              </a:rPr>
              <a:t>The backscatter signal is orders of magnitude weaker than the carrier signal.</a:t>
            </a:r>
          </a:p>
          <a:p>
            <a:pPr lvl="0" indent="0">
              <a:buFont typeface="Wingdings" panose="05000000000000000000" charset="0"/>
              <a:buNone/>
              <a:defRPr/>
            </a:pPr>
            <a:endParaRPr lang="en-US" altLang="zh-CN" sz="2400" dirty="0">
              <a:latin typeface="微软雅黑" charset="0"/>
              <a:ea typeface="微软雅黑" charset="0"/>
              <a:cs typeface="微软雅黑" charset="0"/>
            </a:endParaRPr>
          </a:p>
          <a:p>
            <a:pPr marL="342900" lvl="0" indent="-342900">
              <a:buFont typeface="Wingdings" panose="05000000000000000000" charset="0"/>
              <a:buChar char=""/>
              <a:defRPr/>
            </a:pPr>
            <a:r>
              <a:rPr lang="en-US" altLang="zh-CN" sz="2400" dirty="0">
                <a:latin typeface="微软雅黑" charset="0"/>
                <a:ea typeface="微软雅黑" charset="0"/>
                <a:cs typeface="微软雅黑" charset="0"/>
              </a:rPr>
              <a:t>We can </a:t>
            </a:r>
            <a:r>
              <a:rPr lang="en-US" altLang="zh-CN" sz="2400" b="1" dirty="0">
                <a:solidFill>
                  <a:srgbClr val="C00000"/>
                </a:solidFill>
                <a:latin typeface="微软雅黑" charset="0"/>
                <a:ea typeface="微软雅黑" charset="0"/>
                <a:cs typeface="微软雅黑" charset="0"/>
              </a:rPr>
              <a:t>first</a:t>
            </a:r>
            <a:r>
              <a:rPr lang="en-US" altLang="zh-CN" sz="2400" dirty="0">
                <a:latin typeface="微软雅黑" charset="0"/>
                <a:ea typeface="微软雅黑" charset="0"/>
                <a:cs typeface="微软雅黑" charset="0"/>
              </a:rPr>
              <a:t> leverage </a:t>
            </a:r>
            <a:r>
              <a:rPr lang="en-US" altLang="zh-CN" sz="2400" b="1" u="sng" dirty="0">
                <a:solidFill>
                  <a:srgbClr val="C00000"/>
                </a:solidFill>
                <a:latin typeface="微软雅黑" charset="0"/>
                <a:ea typeface="微软雅黑" charset="0"/>
                <a:cs typeface="微软雅黑" charset="0"/>
              </a:rPr>
              <a:t>capture effect </a:t>
            </a:r>
            <a:r>
              <a:rPr lang="en-US" altLang="zh-CN" sz="2400" dirty="0">
                <a:latin typeface="微软雅黑" charset="0"/>
                <a:ea typeface="微软雅黑" charset="0"/>
                <a:cs typeface="微软雅黑" charset="0"/>
              </a:rPr>
              <a:t>to demodulate the carrier LoRa chirps.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79" grpId="0"/>
      <p:bldP spid="79" grpId="1"/>
      <p:bldP spid="129" grpId="0"/>
      <p:bldP spid="12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197176"/>
            <a:ext cx="1219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Large </a:t>
            </a:r>
            <a:r>
              <a:rPr lang="zh-CN" altLang="en-US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quantity of deployed tags</a:t>
            </a:r>
          </a:p>
        </p:txBody>
      </p:sp>
      <p:sp>
        <p:nvSpPr>
          <p:cNvPr id="7" name="Title 1"/>
          <p:cNvSpPr txBox="1"/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5400" dirty="0">
                <a:solidFill>
                  <a:schemeClr val="bg1"/>
                </a:solidFill>
                <a:latin typeface="Segoe UI" panose="020B0502040204020203" pitchFamily="34" charset="0"/>
                <a:ea typeface="Sathu" panose="00000400000000000000" charset="-34"/>
                <a:cs typeface="Segoe UI" panose="020B0502040204020203" pitchFamily="34" charset="0"/>
              </a:rPr>
              <a:t>Amplitude Vs. Phase</a:t>
            </a:r>
          </a:p>
        </p:txBody>
      </p:sp>
      <p:grpSp>
        <p:nvGrpSpPr>
          <p:cNvPr id="29" name="组合 28"/>
          <p:cNvGrpSpPr/>
          <p:nvPr/>
        </p:nvGrpSpPr>
        <p:grpSpPr>
          <a:xfrm>
            <a:off x="695960" y="3591560"/>
            <a:ext cx="2827655" cy="876935"/>
            <a:chOff x="7470775" y="4333026"/>
            <a:chExt cx="2238542" cy="646009"/>
          </a:xfrm>
        </p:grpSpPr>
        <p:grpSp>
          <p:nvGrpSpPr>
            <p:cNvPr id="30" name="组合 29"/>
            <p:cNvGrpSpPr/>
            <p:nvPr/>
          </p:nvGrpSpPr>
          <p:grpSpPr>
            <a:xfrm>
              <a:off x="7470775" y="4337048"/>
              <a:ext cx="565529" cy="641987"/>
              <a:chOff x="7470775" y="4337048"/>
              <a:chExt cx="565529" cy="641987"/>
            </a:xfrm>
          </p:grpSpPr>
          <p:sp>
            <p:nvSpPr>
              <p:cNvPr id="31" name="任意多边形: 形状 18"/>
              <p:cNvSpPr/>
              <p:nvPr/>
            </p:nvSpPr>
            <p:spPr>
              <a:xfrm>
                <a:off x="7470775" y="4337048"/>
                <a:ext cx="285750" cy="339727"/>
              </a:xfrm>
              <a:custGeom>
                <a:avLst/>
                <a:gdLst>
                  <a:gd name="connsiteX0" fmla="*/ 0 w 285750"/>
                  <a:gd name="connsiteY0" fmla="*/ 339727 h 339727"/>
                  <a:gd name="connsiteX1" fmla="*/ 139700 w 285750"/>
                  <a:gd name="connsiteY1" fmla="*/ 2 h 339727"/>
                  <a:gd name="connsiteX2" fmla="*/ 285750 w 285750"/>
                  <a:gd name="connsiteY2" fmla="*/ 333377 h 33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0" h="339727">
                    <a:moveTo>
                      <a:pt x="0" y="339727"/>
                    </a:moveTo>
                    <a:cubicBezTo>
                      <a:pt x="46037" y="170393"/>
                      <a:pt x="92075" y="1060"/>
                      <a:pt x="139700" y="2"/>
                    </a:cubicBezTo>
                    <a:cubicBezTo>
                      <a:pt x="187325" y="-1056"/>
                      <a:pt x="285750" y="333377"/>
                      <a:pt x="285750" y="333377"/>
                    </a:cubicBezTo>
                  </a:path>
                </a:pathLst>
              </a:custGeom>
              <a:noFill/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任意多边形: 形状 19"/>
              <p:cNvSpPr/>
              <p:nvPr/>
            </p:nvSpPr>
            <p:spPr>
              <a:xfrm rot="10800000">
                <a:off x="7750554" y="4639308"/>
                <a:ext cx="285750" cy="339727"/>
              </a:xfrm>
              <a:custGeom>
                <a:avLst/>
                <a:gdLst>
                  <a:gd name="connsiteX0" fmla="*/ 0 w 285750"/>
                  <a:gd name="connsiteY0" fmla="*/ 339727 h 339727"/>
                  <a:gd name="connsiteX1" fmla="*/ 139700 w 285750"/>
                  <a:gd name="connsiteY1" fmla="*/ 2 h 339727"/>
                  <a:gd name="connsiteX2" fmla="*/ 285750 w 285750"/>
                  <a:gd name="connsiteY2" fmla="*/ 333377 h 33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0" h="339727">
                    <a:moveTo>
                      <a:pt x="0" y="339727"/>
                    </a:moveTo>
                    <a:cubicBezTo>
                      <a:pt x="46037" y="170393"/>
                      <a:pt x="92075" y="1060"/>
                      <a:pt x="139700" y="2"/>
                    </a:cubicBezTo>
                    <a:cubicBezTo>
                      <a:pt x="187325" y="-1056"/>
                      <a:pt x="285750" y="333377"/>
                      <a:pt x="285750" y="333377"/>
                    </a:cubicBezTo>
                  </a:path>
                </a:pathLst>
              </a:custGeom>
              <a:noFill/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3" name="组合 32"/>
            <p:cNvGrpSpPr/>
            <p:nvPr/>
          </p:nvGrpSpPr>
          <p:grpSpPr>
            <a:xfrm>
              <a:off x="8029328" y="4333026"/>
              <a:ext cx="565529" cy="641987"/>
              <a:chOff x="7470775" y="4337048"/>
              <a:chExt cx="565529" cy="641987"/>
            </a:xfrm>
          </p:grpSpPr>
          <p:sp>
            <p:nvSpPr>
              <p:cNvPr id="34" name="任意多边形: 形状 44"/>
              <p:cNvSpPr/>
              <p:nvPr/>
            </p:nvSpPr>
            <p:spPr>
              <a:xfrm>
                <a:off x="7470775" y="4337048"/>
                <a:ext cx="285750" cy="339727"/>
              </a:xfrm>
              <a:custGeom>
                <a:avLst/>
                <a:gdLst>
                  <a:gd name="connsiteX0" fmla="*/ 0 w 285750"/>
                  <a:gd name="connsiteY0" fmla="*/ 339727 h 339727"/>
                  <a:gd name="connsiteX1" fmla="*/ 139700 w 285750"/>
                  <a:gd name="connsiteY1" fmla="*/ 2 h 339727"/>
                  <a:gd name="connsiteX2" fmla="*/ 285750 w 285750"/>
                  <a:gd name="connsiteY2" fmla="*/ 333377 h 33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0" h="339727">
                    <a:moveTo>
                      <a:pt x="0" y="339727"/>
                    </a:moveTo>
                    <a:cubicBezTo>
                      <a:pt x="46037" y="170393"/>
                      <a:pt x="92075" y="1060"/>
                      <a:pt x="139700" y="2"/>
                    </a:cubicBezTo>
                    <a:cubicBezTo>
                      <a:pt x="187325" y="-1056"/>
                      <a:pt x="285750" y="333377"/>
                      <a:pt x="285750" y="333377"/>
                    </a:cubicBezTo>
                  </a:path>
                </a:pathLst>
              </a:custGeom>
              <a:noFill/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任意多边形: 形状 45"/>
              <p:cNvSpPr/>
              <p:nvPr/>
            </p:nvSpPr>
            <p:spPr>
              <a:xfrm rot="10800000">
                <a:off x="7750554" y="4639308"/>
                <a:ext cx="285750" cy="339727"/>
              </a:xfrm>
              <a:custGeom>
                <a:avLst/>
                <a:gdLst>
                  <a:gd name="connsiteX0" fmla="*/ 0 w 285750"/>
                  <a:gd name="connsiteY0" fmla="*/ 339727 h 339727"/>
                  <a:gd name="connsiteX1" fmla="*/ 139700 w 285750"/>
                  <a:gd name="connsiteY1" fmla="*/ 2 h 339727"/>
                  <a:gd name="connsiteX2" fmla="*/ 285750 w 285750"/>
                  <a:gd name="connsiteY2" fmla="*/ 333377 h 33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0" h="339727">
                    <a:moveTo>
                      <a:pt x="0" y="339727"/>
                    </a:moveTo>
                    <a:cubicBezTo>
                      <a:pt x="46037" y="170393"/>
                      <a:pt x="92075" y="1060"/>
                      <a:pt x="139700" y="2"/>
                    </a:cubicBezTo>
                    <a:cubicBezTo>
                      <a:pt x="187325" y="-1056"/>
                      <a:pt x="285750" y="333377"/>
                      <a:pt x="285750" y="333377"/>
                    </a:cubicBezTo>
                  </a:path>
                </a:pathLst>
              </a:custGeom>
              <a:noFill/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>
              <a:off x="8587881" y="4333027"/>
              <a:ext cx="565529" cy="641987"/>
              <a:chOff x="7470775" y="4337048"/>
              <a:chExt cx="565529" cy="641987"/>
            </a:xfrm>
          </p:grpSpPr>
          <p:sp>
            <p:nvSpPr>
              <p:cNvPr id="37" name="任意多边形: 形状 47"/>
              <p:cNvSpPr/>
              <p:nvPr/>
            </p:nvSpPr>
            <p:spPr>
              <a:xfrm>
                <a:off x="7470775" y="4337048"/>
                <a:ext cx="285750" cy="339727"/>
              </a:xfrm>
              <a:custGeom>
                <a:avLst/>
                <a:gdLst>
                  <a:gd name="connsiteX0" fmla="*/ 0 w 285750"/>
                  <a:gd name="connsiteY0" fmla="*/ 339727 h 339727"/>
                  <a:gd name="connsiteX1" fmla="*/ 139700 w 285750"/>
                  <a:gd name="connsiteY1" fmla="*/ 2 h 339727"/>
                  <a:gd name="connsiteX2" fmla="*/ 285750 w 285750"/>
                  <a:gd name="connsiteY2" fmla="*/ 333377 h 33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0" h="339727">
                    <a:moveTo>
                      <a:pt x="0" y="339727"/>
                    </a:moveTo>
                    <a:cubicBezTo>
                      <a:pt x="46037" y="170393"/>
                      <a:pt x="92075" y="1060"/>
                      <a:pt x="139700" y="2"/>
                    </a:cubicBezTo>
                    <a:cubicBezTo>
                      <a:pt x="187325" y="-1056"/>
                      <a:pt x="285750" y="333377"/>
                      <a:pt x="285750" y="333377"/>
                    </a:cubicBezTo>
                  </a:path>
                </a:pathLst>
              </a:custGeom>
              <a:noFill/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任意多边形: 形状 48"/>
              <p:cNvSpPr/>
              <p:nvPr/>
            </p:nvSpPr>
            <p:spPr>
              <a:xfrm rot="10800000">
                <a:off x="7750554" y="4639308"/>
                <a:ext cx="285750" cy="339727"/>
              </a:xfrm>
              <a:custGeom>
                <a:avLst/>
                <a:gdLst>
                  <a:gd name="connsiteX0" fmla="*/ 0 w 285750"/>
                  <a:gd name="connsiteY0" fmla="*/ 339727 h 339727"/>
                  <a:gd name="connsiteX1" fmla="*/ 139700 w 285750"/>
                  <a:gd name="connsiteY1" fmla="*/ 2 h 339727"/>
                  <a:gd name="connsiteX2" fmla="*/ 285750 w 285750"/>
                  <a:gd name="connsiteY2" fmla="*/ 333377 h 33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0" h="339727">
                    <a:moveTo>
                      <a:pt x="0" y="339727"/>
                    </a:moveTo>
                    <a:cubicBezTo>
                      <a:pt x="46037" y="170393"/>
                      <a:pt x="92075" y="1060"/>
                      <a:pt x="139700" y="2"/>
                    </a:cubicBezTo>
                    <a:cubicBezTo>
                      <a:pt x="187325" y="-1056"/>
                      <a:pt x="285750" y="333377"/>
                      <a:pt x="285750" y="333377"/>
                    </a:cubicBezTo>
                  </a:path>
                </a:pathLst>
              </a:custGeom>
              <a:noFill/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9" name="组合 38"/>
            <p:cNvGrpSpPr/>
            <p:nvPr/>
          </p:nvGrpSpPr>
          <p:grpSpPr>
            <a:xfrm>
              <a:off x="9143788" y="4333026"/>
              <a:ext cx="565529" cy="641987"/>
              <a:chOff x="7470775" y="4337048"/>
              <a:chExt cx="565529" cy="641987"/>
            </a:xfrm>
          </p:grpSpPr>
          <p:sp>
            <p:nvSpPr>
              <p:cNvPr id="40" name="任意多边形: 形状 50"/>
              <p:cNvSpPr/>
              <p:nvPr/>
            </p:nvSpPr>
            <p:spPr>
              <a:xfrm>
                <a:off x="7470775" y="4337048"/>
                <a:ext cx="285750" cy="339727"/>
              </a:xfrm>
              <a:custGeom>
                <a:avLst/>
                <a:gdLst>
                  <a:gd name="connsiteX0" fmla="*/ 0 w 285750"/>
                  <a:gd name="connsiteY0" fmla="*/ 339727 h 339727"/>
                  <a:gd name="connsiteX1" fmla="*/ 139700 w 285750"/>
                  <a:gd name="connsiteY1" fmla="*/ 2 h 339727"/>
                  <a:gd name="connsiteX2" fmla="*/ 285750 w 285750"/>
                  <a:gd name="connsiteY2" fmla="*/ 333377 h 33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0" h="339727">
                    <a:moveTo>
                      <a:pt x="0" y="339727"/>
                    </a:moveTo>
                    <a:cubicBezTo>
                      <a:pt x="46037" y="170393"/>
                      <a:pt x="92075" y="1060"/>
                      <a:pt x="139700" y="2"/>
                    </a:cubicBezTo>
                    <a:cubicBezTo>
                      <a:pt x="187325" y="-1056"/>
                      <a:pt x="285750" y="333377"/>
                      <a:pt x="285750" y="333377"/>
                    </a:cubicBezTo>
                  </a:path>
                </a:pathLst>
              </a:custGeom>
              <a:noFill/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" name="任意多边形: 形状 51"/>
              <p:cNvSpPr/>
              <p:nvPr/>
            </p:nvSpPr>
            <p:spPr>
              <a:xfrm rot="10800000">
                <a:off x="7750554" y="4639308"/>
                <a:ext cx="285750" cy="339727"/>
              </a:xfrm>
              <a:custGeom>
                <a:avLst/>
                <a:gdLst>
                  <a:gd name="connsiteX0" fmla="*/ 0 w 285750"/>
                  <a:gd name="connsiteY0" fmla="*/ 339727 h 339727"/>
                  <a:gd name="connsiteX1" fmla="*/ 139700 w 285750"/>
                  <a:gd name="connsiteY1" fmla="*/ 2 h 339727"/>
                  <a:gd name="connsiteX2" fmla="*/ 285750 w 285750"/>
                  <a:gd name="connsiteY2" fmla="*/ 333377 h 33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0" h="339727">
                    <a:moveTo>
                      <a:pt x="0" y="339727"/>
                    </a:moveTo>
                    <a:cubicBezTo>
                      <a:pt x="46037" y="170393"/>
                      <a:pt x="92075" y="1060"/>
                      <a:pt x="139700" y="2"/>
                    </a:cubicBezTo>
                    <a:cubicBezTo>
                      <a:pt x="187325" y="-1056"/>
                      <a:pt x="285750" y="333377"/>
                      <a:pt x="285750" y="333377"/>
                    </a:cubicBezTo>
                  </a:path>
                </a:pathLst>
              </a:custGeom>
              <a:noFill/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42" name="组合 41"/>
          <p:cNvGrpSpPr/>
          <p:nvPr/>
        </p:nvGrpSpPr>
        <p:grpSpPr>
          <a:xfrm>
            <a:off x="1033780" y="4671060"/>
            <a:ext cx="2827655" cy="876935"/>
            <a:chOff x="7470775" y="4333026"/>
            <a:chExt cx="2238542" cy="646009"/>
          </a:xfrm>
        </p:grpSpPr>
        <p:grpSp>
          <p:nvGrpSpPr>
            <p:cNvPr id="67" name="组合 66"/>
            <p:cNvGrpSpPr/>
            <p:nvPr/>
          </p:nvGrpSpPr>
          <p:grpSpPr>
            <a:xfrm>
              <a:off x="7470775" y="4337048"/>
              <a:ext cx="565529" cy="641987"/>
              <a:chOff x="7470775" y="4337048"/>
              <a:chExt cx="565529" cy="641987"/>
            </a:xfrm>
          </p:grpSpPr>
          <p:sp>
            <p:nvSpPr>
              <p:cNvPr id="8" name="任意多边形: 形状 64"/>
              <p:cNvSpPr/>
              <p:nvPr/>
            </p:nvSpPr>
            <p:spPr>
              <a:xfrm>
                <a:off x="7470775" y="4337048"/>
                <a:ext cx="285750" cy="339727"/>
              </a:xfrm>
              <a:custGeom>
                <a:avLst/>
                <a:gdLst>
                  <a:gd name="connsiteX0" fmla="*/ 0 w 285750"/>
                  <a:gd name="connsiteY0" fmla="*/ 339727 h 339727"/>
                  <a:gd name="connsiteX1" fmla="*/ 139700 w 285750"/>
                  <a:gd name="connsiteY1" fmla="*/ 2 h 339727"/>
                  <a:gd name="connsiteX2" fmla="*/ 285750 w 285750"/>
                  <a:gd name="connsiteY2" fmla="*/ 333377 h 33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0" h="339727">
                    <a:moveTo>
                      <a:pt x="0" y="339727"/>
                    </a:moveTo>
                    <a:cubicBezTo>
                      <a:pt x="46037" y="170393"/>
                      <a:pt x="92075" y="1060"/>
                      <a:pt x="139700" y="2"/>
                    </a:cubicBezTo>
                    <a:cubicBezTo>
                      <a:pt x="187325" y="-1056"/>
                      <a:pt x="285750" y="333377"/>
                      <a:pt x="285750" y="333377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任意多边形: 形状 65"/>
              <p:cNvSpPr/>
              <p:nvPr/>
            </p:nvSpPr>
            <p:spPr>
              <a:xfrm rot="10800000">
                <a:off x="7750554" y="4639308"/>
                <a:ext cx="285750" cy="339727"/>
              </a:xfrm>
              <a:custGeom>
                <a:avLst/>
                <a:gdLst>
                  <a:gd name="connsiteX0" fmla="*/ 0 w 285750"/>
                  <a:gd name="connsiteY0" fmla="*/ 339727 h 339727"/>
                  <a:gd name="connsiteX1" fmla="*/ 139700 w 285750"/>
                  <a:gd name="connsiteY1" fmla="*/ 2 h 339727"/>
                  <a:gd name="connsiteX2" fmla="*/ 285750 w 285750"/>
                  <a:gd name="connsiteY2" fmla="*/ 333377 h 33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0" h="339727">
                    <a:moveTo>
                      <a:pt x="0" y="339727"/>
                    </a:moveTo>
                    <a:cubicBezTo>
                      <a:pt x="46037" y="170393"/>
                      <a:pt x="92075" y="1060"/>
                      <a:pt x="139700" y="2"/>
                    </a:cubicBezTo>
                    <a:cubicBezTo>
                      <a:pt x="187325" y="-1056"/>
                      <a:pt x="285750" y="333377"/>
                      <a:pt x="285750" y="333377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8029328" y="4333026"/>
              <a:ext cx="565529" cy="641987"/>
              <a:chOff x="7470775" y="4337048"/>
              <a:chExt cx="565529" cy="641987"/>
            </a:xfrm>
          </p:grpSpPr>
          <p:sp>
            <p:nvSpPr>
              <p:cNvPr id="10" name="任意多边形: 形状 62"/>
              <p:cNvSpPr/>
              <p:nvPr/>
            </p:nvSpPr>
            <p:spPr>
              <a:xfrm>
                <a:off x="7470775" y="4337048"/>
                <a:ext cx="285750" cy="339727"/>
              </a:xfrm>
              <a:custGeom>
                <a:avLst/>
                <a:gdLst>
                  <a:gd name="connsiteX0" fmla="*/ 0 w 285750"/>
                  <a:gd name="connsiteY0" fmla="*/ 339727 h 339727"/>
                  <a:gd name="connsiteX1" fmla="*/ 139700 w 285750"/>
                  <a:gd name="connsiteY1" fmla="*/ 2 h 339727"/>
                  <a:gd name="connsiteX2" fmla="*/ 285750 w 285750"/>
                  <a:gd name="connsiteY2" fmla="*/ 333377 h 33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0" h="339727">
                    <a:moveTo>
                      <a:pt x="0" y="339727"/>
                    </a:moveTo>
                    <a:cubicBezTo>
                      <a:pt x="46037" y="170393"/>
                      <a:pt x="92075" y="1060"/>
                      <a:pt x="139700" y="2"/>
                    </a:cubicBezTo>
                    <a:cubicBezTo>
                      <a:pt x="187325" y="-1056"/>
                      <a:pt x="285750" y="333377"/>
                      <a:pt x="285750" y="333377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任意多边形: 形状 63"/>
              <p:cNvSpPr/>
              <p:nvPr/>
            </p:nvSpPr>
            <p:spPr>
              <a:xfrm rot="10800000">
                <a:off x="7750554" y="4639308"/>
                <a:ext cx="285750" cy="339727"/>
              </a:xfrm>
              <a:custGeom>
                <a:avLst/>
                <a:gdLst>
                  <a:gd name="connsiteX0" fmla="*/ 0 w 285750"/>
                  <a:gd name="connsiteY0" fmla="*/ 339727 h 339727"/>
                  <a:gd name="connsiteX1" fmla="*/ 139700 w 285750"/>
                  <a:gd name="connsiteY1" fmla="*/ 2 h 339727"/>
                  <a:gd name="connsiteX2" fmla="*/ 285750 w 285750"/>
                  <a:gd name="connsiteY2" fmla="*/ 333377 h 33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0" h="339727">
                    <a:moveTo>
                      <a:pt x="0" y="339727"/>
                    </a:moveTo>
                    <a:cubicBezTo>
                      <a:pt x="46037" y="170393"/>
                      <a:pt x="92075" y="1060"/>
                      <a:pt x="139700" y="2"/>
                    </a:cubicBezTo>
                    <a:cubicBezTo>
                      <a:pt x="187325" y="-1056"/>
                      <a:pt x="285750" y="333377"/>
                      <a:pt x="285750" y="333377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73" name="组合 72"/>
            <p:cNvGrpSpPr/>
            <p:nvPr/>
          </p:nvGrpSpPr>
          <p:grpSpPr>
            <a:xfrm>
              <a:off x="8587881" y="4333027"/>
              <a:ext cx="565529" cy="641987"/>
              <a:chOff x="7470775" y="4337048"/>
              <a:chExt cx="565529" cy="641987"/>
            </a:xfrm>
          </p:grpSpPr>
          <p:sp>
            <p:nvSpPr>
              <p:cNvPr id="75" name="任意多边形: 形状 60"/>
              <p:cNvSpPr/>
              <p:nvPr/>
            </p:nvSpPr>
            <p:spPr>
              <a:xfrm>
                <a:off x="7470775" y="4337048"/>
                <a:ext cx="285750" cy="339727"/>
              </a:xfrm>
              <a:custGeom>
                <a:avLst/>
                <a:gdLst>
                  <a:gd name="connsiteX0" fmla="*/ 0 w 285750"/>
                  <a:gd name="connsiteY0" fmla="*/ 339727 h 339727"/>
                  <a:gd name="connsiteX1" fmla="*/ 139700 w 285750"/>
                  <a:gd name="connsiteY1" fmla="*/ 2 h 339727"/>
                  <a:gd name="connsiteX2" fmla="*/ 285750 w 285750"/>
                  <a:gd name="connsiteY2" fmla="*/ 333377 h 33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0" h="339727">
                    <a:moveTo>
                      <a:pt x="0" y="339727"/>
                    </a:moveTo>
                    <a:cubicBezTo>
                      <a:pt x="46037" y="170393"/>
                      <a:pt x="92075" y="1060"/>
                      <a:pt x="139700" y="2"/>
                    </a:cubicBezTo>
                    <a:cubicBezTo>
                      <a:pt x="187325" y="-1056"/>
                      <a:pt x="285750" y="333377"/>
                      <a:pt x="285750" y="333377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任意多边形: 形状 61"/>
              <p:cNvSpPr/>
              <p:nvPr/>
            </p:nvSpPr>
            <p:spPr>
              <a:xfrm rot="10800000">
                <a:off x="7750554" y="4639308"/>
                <a:ext cx="285750" cy="339727"/>
              </a:xfrm>
              <a:custGeom>
                <a:avLst/>
                <a:gdLst>
                  <a:gd name="connsiteX0" fmla="*/ 0 w 285750"/>
                  <a:gd name="connsiteY0" fmla="*/ 339727 h 339727"/>
                  <a:gd name="connsiteX1" fmla="*/ 139700 w 285750"/>
                  <a:gd name="connsiteY1" fmla="*/ 2 h 339727"/>
                  <a:gd name="connsiteX2" fmla="*/ 285750 w 285750"/>
                  <a:gd name="connsiteY2" fmla="*/ 333377 h 33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0" h="339727">
                    <a:moveTo>
                      <a:pt x="0" y="339727"/>
                    </a:moveTo>
                    <a:cubicBezTo>
                      <a:pt x="46037" y="170393"/>
                      <a:pt x="92075" y="1060"/>
                      <a:pt x="139700" y="2"/>
                    </a:cubicBezTo>
                    <a:cubicBezTo>
                      <a:pt x="187325" y="-1056"/>
                      <a:pt x="285750" y="333377"/>
                      <a:pt x="285750" y="333377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9143788" y="4333026"/>
              <a:ext cx="565529" cy="641987"/>
              <a:chOff x="7470775" y="4337048"/>
              <a:chExt cx="565529" cy="641987"/>
            </a:xfrm>
          </p:grpSpPr>
          <p:sp>
            <p:nvSpPr>
              <p:cNvPr id="12" name="任意多边形: 形状 58"/>
              <p:cNvSpPr/>
              <p:nvPr/>
            </p:nvSpPr>
            <p:spPr>
              <a:xfrm>
                <a:off x="7470775" y="4337048"/>
                <a:ext cx="285750" cy="339727"/>
              </a:xfrm>
              <a:custGeom>
                <a:avLst/>
                <a:gdLst>
                  <a:gd name="connsiteX0" fmla="*/ 0 w 285750"/>
                  <a:gd name="connsiteY0" fmla="*/ 339727 h 339727"/>
                  <a:gd name="connsiteX1" fmla="*/ 139700 w 285750"/>
                  <a:gd name="connsiteY1" fmla="*/ 2 h 339727"/>
                  <a:gd name="connsiteX2" fmla="*/ 285750 w 285750"/>
                  <a:gd name="connsiteY2" fmla="*/ 333377 h 33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0" h="339727">
                    <a:moveTo>
                      <a:pt x="0" y="339727"/>
                    </a:moveTo>
                    <a:cubicBezTo>
                      <a:pt x="46037" y="170393"/>
                      <a:pt x="92075" y="1060"/>
                      <a:pt x="139700" y="2"/>
                    </a:cubicBezTo>
                    <a:cubicBezTo>
                      <a:pt x="187325" y="-1056"/>
                      <a:pt x="285750" y="333377"/>
                      <a:pt x="285750" y="333377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任意多边形: 形状 59"/>
              <p:cNvSpPr/>
              <p:nvPr/>
            </p:nvSpPr>
            <p:spPr>
              <a:xfrm rot="10800000">
                <a:off x="7750554" y="4639308"/>
                <a:ext cx="285750" cy="339727"/>
              </a:xfrm>
              <a:custGeom>
                <a:avLst/>
                <a:gdLst>
                  <a:gd name="connsiteX0" fmla="*/ 0 w 285750"/>
                  <a:gd name="connsiteY0" fmla="*/ 339727 h 339727"/>
                  <a:gd name="connsiteX1" fmla="*/ 139700 w 285750"/>
                  <a:gd name="connsiteY1" fmla="*/ 2 h 339727"/>
                  <a:gd name="connsiteX2" fmla="*/ 285750 w 285750"/>
                  <a:gd name="connsiteY2" fmla="*/ 333377 h 33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0" h="339727">
                    <a:moveTo>
                      <a:pt x="0" y="339727"/>
                    </a:moveTo>
                    <a:cubicBezTo>
                      <a:pt x="46037" y="170393"/>
                      <a:pt x="92075" y="1060"/>
                      <a:pt x="139700" y="2"/>
                    </a:cubicBezTo>
                    <a:cubicBezTo>
                      <a:pt x="187325" y="-1056"/>
                      <a:pt x="285750" y="333377"/>
                      <a:pt x="285750" y="333377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4" name="组合 13"/>
          <p:cNvGrpSpPr/>
          <p:nvPr/>
        </p:nvGrpSpPr>
        <p:grpSpPr>
          <a:xfrm>
            <a:off x="690245" y="4667250"/>
            <a:ext cx="2827655" cy="876935"/>
            <a:chOff x="7470775" y="4333026"/>
            <a:chExt cx="2238542" cy="646009"/>
          </a:xfrm>
        </p:grpSpPr>
        <p:grpSp>
          <p:nvGrpSpPr>
            <p:cNvPr id="15" name="组合 14"/>
            <p:cNvGrpSpPr/>
            <p:nvPr/>
          </p:nvGrpSpPr>
          <p:grpSpPr>
            <a:xfrm>
              <a:off x="7470775" y="4337048"/>
              <a:ext cx="565529" cy="641987"/>
              <a:chOff x="7470775" y="4337048"/>
              <a:chExt cx="565529" cy="641987"/>
            </a:xfrm>
          </p:grpSpPr>
          <p:sp>
            <p:nvSpPr>
              <p:cNvPr id="16" name="任意多边形: 形状 74"/>
              <p:cNvSpPr/>
              <p:nvPr/>
            </p:nvSpPr>
            <p:spPr>
              <a:xfrm>
                <a:off x="7470775" y="4337048"/>
                <a:ext cx="285750" cy="339727"/>
              </a:xfrm>
              <a:custGeom>
                <a:avLst/>
                <a:gdLst>
                  <a:gd name="connsiteX0" fmla="*/ 0 w 285750"/>
                  <a:gd name="connsiteY0" fmla="*/ 339727 h 339727"/>
                  <a:gd name="connsiteX1" fmla="*/ 139700 w 285750"/>
                  <a:gd name="connsiteY1" fmla="*/ 2 h 339727"/>
                  <a:gd name="connsiteX2" fmla="*/ 285750 w 285750"/>
                  <a:gd name="connsiteY2" fmla="*/ 333377 h 33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0" h="339727">
                    <a:moveTo>
                      <a:pt x="0" y="339727"/>
                    </a:moveTo>
                    <a:cubicBezTo>
                      <a:pt x="46037" y="170393"/>
                      <a:pt x="92075" y="1060"/>
                      <a:pt x="139700" y="2"/>
                    </a:cubicBezTo>
                    <a:cubicBezTo>
                      <a:pt x="187325" y="-1056"/>
                      <a:pt x="285750" y="333377"/>
                      <a:pt x="285750" y="333377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任意多边形: 形状 75"/>
              <p:cNvSpPr/>
              <p:nvPr/>
            </p:nvSpPr>
            <p:spPr>
              <a:xfrm rot="10800000">
                <a:off x="7750554" y="4639308"/>
                <a:ext cx="285750" cy="339727"/>
              </a:xfrm>
              <a:custGeom>
                <a:avLst/>
                <a:gdLst>
                  <a:gd name="connsiteX0" fmla="*/ 0 w 285750"/>
                  <a:gd name="connsiteY0" fmla="*/ 339727 h 339727"/>
                  <a:gd name="connsiteX1" fmla="*/ 139700 w 285750"/>
                  <a:gd name="connsiteY1" fmla="*/ 2 h 339727"/>
                  <a:gd name="connsiteX2" fmla="*/ 285750 w 285750"/>
                  <a:gd name="connsiteY2" fmla="*/ 333377 h 33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0" h="339727">
                    <a:moveTo>
                      <a:pt x="0" y="339727"/>
                    </a:moveTo>
                    <a:cubicBezTo>
                      <a:pt x="46037" y="170393"/>
                      <a:pt x="92075" y="1060"/>
                      <a:pt x="139700" y="2"/>
                    </a:cubicBezTo>
                    <a:cubicBezTo>
                      <a:pt x="187325" y="-1056"/>
                      <a:pt x="285750" y="333377"/>
                      <a:pt x="285750" y="333377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8029328" y="4333026"/>
              <a:ext cx="565529" cy="641987"/>
              <a:chOff x="7470775" y="4337048"/>
              <a:chExt cx="565529" cy="641987"/>
            </a:xfrm>
          </p:grpSpPr>
          <p:sp>
            <p:nvSpPr>
              <p:cNvPr id="19" name="任意多边形: 形状 72"/>
              <p:cNvSpPr/>
              <p:nvPr/>
            </p:nvSpPr>
            <p:spPr>
              <a:xfrm>
                <a:off x="7470775" y="4337048"/>
                <a:ext cx="285750" cy="339727"/>
              </a:xfrm>
              <a:custGeom>
                <a:avLst/>
                <a:gdLst>
                  <a:gd name="connsiteX0" fmla="*/ 0 w 285750"/>
                  <a:gd name="connsiteY0" fmla="*/ 339727 h 339727"/>
                  <a:gd name="connsiteX1" fmla="*/ 139700 w 285750"/>
                  <a:gd name="connsiteY1" fmla="*/ 2 h 339727"/>
                  <a:gd name="connsiteX2" fmla="*/ 285750 w 285750"/>
                  <a:gd name="connsiteY2" fmla="*/ 333377 h 33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0" h="339727">
                    <a:moveTo>
                      <a:pt x="0" y="339727"/>
                    </a:moveTo>
                    <a:cubicBezTo>
                      <a:pt x="46037" y="170393"/>
                      <a:pt x="92075" y="1060"/>
                      <a:pt x="139700" y="2"/>
                    </a:cubicBezTo>
                    <a:cubicBezTo>
                      <a:pt x="187325" y="-1056"/>
                      <a:pt x="285750" y="333377"/>
                      <a:pt x="285750" y="333377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任意多边形: 形状 73"/>
              <p:cNvSpPr/>
              <p:nvPr/>
            </p:nvSpPr>
            <p:spPr>
              <a:xfrm rot="10800000">
                <a:off x="7750554" y="4639308"/>
                <a:ext cx="285750" cy="339727"/>
              </a:xfrm>
              <a:custGeom>
                <a:avLst/>
                <a:gdLst>
                  <a:gd name="connsiteX0" fmla="*/ 0 w 285750"/>
                  <a:gd name="connsiteY0" fmla="*/ 339727 h 339727"/>
                  <a:gd name="connsiteX1" fmla="*/ 139700 w 285750"/>
                  <a:gd name="connsiteY1" fmla="*/ 2 h 339727"/>
                  <a:gd name="connsiteX2" fmla="*/ 285750 w 285750"/>
                  <a:gd name="connsiteY2" fmla="*/ 333377 h 33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0" h="339727">
                    <a:moveTo>
                      <a:pt x="0" y="339727"/>
                    </a:moveTo>
                    <a:cubicBezTo>
                      <a:pt x="46037" y="170393"/>
                      <a:pt x="92075" y="1060"/>
                      <a:pt x="139700" y="2"/>
                    </a:cubicBezTo>
                    <a:cubicBezTo>
                      <a:pt x="187325" y="-1056"/>
                      <a:pt x="285750" y="333377"/>
                      <a:pt x="285750" y="333377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3" name="组合 22"/>
            <p:cNvGrpSpPr/>
            <p:nvPr/>
          </p:nvGrpSpPr>
          <p:grpSpPr>
            <a:xfrm>
              <a:off x="8587881" y="4333027"/>
              <a:ext cx="565529" cy="641987"/>
              <a:chOff x="7470775" y="4337048"/>
              <a:chExt cx="565529" cy="641987"/>
            </a:xfrm>
          </p:grpSpPr>
          <p:sp>
            <p:nvSpPr>
              <p:cNvPr id="24" name="任意多边形: 形状 70"/>
              <p:cNvSpPr/>
              <p:nvPr/>
            </p:nvSpPr>
            <p:spPr>
              <a:xfrm>
                <a:off x="7470775" y="4337048"/>
                <a:ext cx="285750" cy="339727"/>
              </a:xfrm>
              <a:custGeom>
                <a:avLst/>
                <a:gdLst>
                  <a:gd name="connsiteX0" fmla="*/ 0 w 285750"/>
                  <a:gd name="connsiteY0" fmla="*/ 339727 h 339727"/>
                  <a:gd name="connsiteX1" fmla="*/ 139700 w 285750"/>
                  <a:gd name="connsiteY1" fmla="*/ 2 h 339727"/>
                  <a:gd name="connsiteX2" fmla="*/ 285750 w 285750"/>
                  <a:gd name="connsiteY2" fmla="*/ 333377 h 33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0" h="339727">
                    <a:moveTo>
                      <a:pt x="0" y="339727"/>
                    </a:moveTo>
                    <a:cubicBezTo>
                      <a:pt x="46037" y="170393"/>
                      <a:pt x="92075" y="1060"/>
                      <a:pt x="139700" y="2"/>
                    </a:cubicBezTo>
                    <a:cubicBezTo>
                      <a:pt x="187325" y="-1056"/>
                      <a:pt x="285750" y="333377"/>
                      <a:pt x="285750" y="333377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任意多边形: 形状 71"/>
              <p:cNvSpPr/>
              <p:nvPr/>
            </p:nvSpPr>
            <p:spPr>
              <a:xfrm rot="10800000">
                <a:off x="7750554" y="4639308"/>
                <a:ext cx="285750" cy="339727"/>
              </a:xfrm>
              <a:custGeom>
                <a:avLst/>
                <a:gdLst>
                  <a:gd name="connsiteX0" fmla="*/ 0 w 285750"/>
                  <a:gd name="connsiteY0" fmla="*/ 339727 h 339727"/>
                  <a:gd name="connsiteX1" fmla="*/ 139700 w 285750"/>
                  <a:gd name="connsiteY1" fmla="*/ 2 h 339727"/>
                  <a:gd name="connsiteX2" fmla="*/ 285750 w 285750"/>
                  <a:gd name="connsiteY2" fmla="*/ 333377 h 33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0" h="339727">
                    <a:moveTo>
                      <a:pt x="0" y="339727"/>
                    </a:moveTo>
                    <a:cubicBezTo>
                      <a:pt x="46037" y="170393"/>
                      <a:pt x="92075" y="1060"/>
                      <a:pt x="139700" y="2"/>
                    </a:cubicBezTo>
                    <a:cubicBezTo>
                      <a:pt x="187325" y="-1056"/>
                      <a:pt x="285750" y="333377"/>
                      <a:pt x="285750" y="333377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9143788" y="4333026"/>
              <a:ext cx="565529" cy="641987"/>
              <a:chOff x="7470775" y="4337048"/>
              <a:chExt cx="565529" cy="641987"/>
            </a:xfrm>
          </p:grpSpPr>
          <p:sp>
            <p:nvSpPr>
              <p:cNvPr id="28" name="任意多边形: 形状 68"/>
              <p:cNvSpPr/>
              <p:nvPr/>
            </p:nvSpPr>
            <p:spPr>
              <a:xfrm>
                <a:off x="7470775" y="4337048"/>
                <a:ext cx="285750" cy="339727"/>
              </a:xfrm>
              <a:custGeom>
                <a:avLst/>
                <a:gdLst>
                  <a:gd name="connsiteX0" fmla="*/ 0 w 285750"/>
                  <a:gd name="connsiteY0" fmla="*/ 339727 h 339727"/>
                  <a:gd name="connsiteX1" fmla="*/ 139700 w 285750"/>
                  <a:gd name="connsiteY1" fmla="*/ 2 h 339727"/>
                  <a:gd name="connsiteX2" fmla="*/ 285750 w 285750"/>
                  <a:gd name="connsiteY2" fmla="*/ 333377 h 33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0" h="339727">
                    <a:moveTo>
                      <a:pt x="0" y="339727"/>
                    </a:moveTo>
                    <a:cubicBezTo>
                      <a:pt x="46037" y="170393"/>
                      <a:pt x="92075" y="1060"/>
                      <a:pt x="139700" y="2"/>
                    </a:cubicBezTo>
                    <a:cubicBezTo>
                      <a:pt x="187325" y="-1056"/>
                      <a:pt x="285750" y="333377"/>
                      <a:pt x="285750" y="333377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9" name="任意多边形: 形状 69"/>
              <p:cNvSpPr/>
              <p:nvPr/>
            </p:nvSpPr>
            <p:spPr>
              <a:xfrm rot="10800000">
                <a:off x="7750554" y="4639308"/>
                <a:ext cx="285750" cy="339727"/>
              </a:xfrm>
              <a:custGeom>
                <a:avLst/>
                <a:gdLst>
                  <a:gd name="connsiteX0" fmla="*/ 0 w 285750"/>
                  <a:gd name="connsiteY0" fmla="*/ 339727 h 339727"/>
                  <a:gd name="connsiteX1" fmla="*/ 139700 w 285750"/>
                  <a:gd name="connsiteY1" fmla="*/ 2 h 339727"/>
                  <a:gd name="connsiteX2" fmla="*/ 285750 w 285750"/>
                  <a:gd name="connsiteY2" fmla="*/ 333377 h 33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0" h="339727">
                    <a:moveTo>
                      <a:pt x="0" y="339727"/>
                    </a:moveTo>
                    <a:cubicBezTo>
                      <a:pt x="46037" y="170393"/>
                      <a:pt x="92075" y="1060"/>
                      <a:pt x="139700" y="2"/>
                    </a:cubicBezTo>
                    <a:cubicBezTo>
                      <a:pt x="187325" y="-1056"/>
                      <a:pt x="285750" y="333377"/>
                      <a:pt x="285750" y="333377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00" name="组合 99"/>
          <p:cNvGrpSpPr/>
          <p:nvPr/>
        </p:nvGrpSpPr>
        <p:grpSpPr>
          <a:xfrm>
            <a:off x="677545" y="3997960"/>
            <a:ext cx="2827655" cy="1449705"/>
            <a:chOff x="7470775" y="4333026"/>
            <a:chExt cx="2238542" cy="646009"/>
          </a:xfrm>
        </p:grpSpPr>
        <p:grpSp>
          <p:nvGrpSpPr>
            <p:cNvPr id="101" name="组合 100"/>
            <p:cNvGrpSpPr/>
            <p:nvPr/>
          </p:nvGrpSpPr>
          <p:grpSpPr>
            <a:xfrm>
              <a:off x="7470775" y="4337048"/>
              <a:ext cx="565529" cy="641987"/>
              <a:chOff x="7470775" y="4337048"/>
              <a:chExt cx="565529" cy="641987"/>
            </a:xfrm>
          </p:grpSpPr>
          <p:sp>
            <p:nvSpPr>
              <p:cNvPr id="102" name="任意多边形: 形状 87"/>
              <p:cNvSpPr/>
              <p:nvPr/>
            </p:nvSpPr>
            <p:spPr>
              <a:xfrm>
                <a:off x="7470775" y="4337048"/>
                <a:ext cx="285750" cy="339727"/>
              </a:xfrm>
              <a:custGeom>
                <a:avLst/>
                <a:gdLst>
                  <a:gd name="connsiteX0" fmla="*/ 0 w 285750"/>
                  <a:gd name="connsiteY0" fmla="*/ 339727 h 339727"/>
                  <a:gd name="connsiteX1" fmla="*/ 139700 w 285750"/>
                  <a:gd name="connsiteY1" fmla="*/ 2 h 339727"/>
                  <a:gd name="connsiteX2" fmla="*/ 285750 w 285750"/>
                  <a:gd name="connsiteY2" fmla="*/ 333377 h 33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0" h="339727">
                    <a:moveTo>
                      <a:pt x="0" y="339727"/>
                    </a:moveTo>
                    <a:cubicBezTo>
                      <a:pt x="46037" y="170393"/>
                      <a:pt x="92075" y="1060"/>
                      <a:pt x="139700" y="2"/>
                    </a:cubicBezTo>
                    <a:cubicBezTo>
                      <a:pt x="187325" y="-1056"/>
                      <a:pt x="285750" y="333377"/>
                      <a:pt x="285750" y="333377"/>
                    </a:cubicBezTo>
                  </a:path>
                </a:pathLst>
              </a:custGeom>
              <a:noFill/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3" name="任意多边形: 形状 88"/>
              <p:cNvSpPr/>
              <p:nvPr/>
            </p:nvSpPr>
            <p:spPr>
              <a:xfrm rot="10800000">
                <a:off x="7750554" y="4639308"/>
                <a:ext cx="285750" cy="339727"/>
              </a:xfrm>
              <a:custGeom>
                <a:avLst/>
                <a:gdLst>
                  <a:gd name="connsiteX0" fmla="*/ 0 w 285750"/>
                  <a:gd name="connsiteY0" fmla="*/ 339727 h 339727"/>
                  <a:gd name="connsiteX1" fmla="*/ 139700 w 285750"/>
                  <a:gd name="connsiteY1" fmla="*/ 2 h 339727"/>
                  <a:gd name="connsiteX2" fmla="*/ 285750 w 285750"/>
                  <a:gd name="connsiteY2" fmla="*/ 333377 h 33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0" h="339727">
                    <a:moveTo>
                      <a:pt x="0" y="339727"/>
                    </a:moveTo>
                    <a:cubicBezTo>
                      <a:pt x="46037" y="170393"/>
                      <a:pt x="92075" y="1060"/>
                      <a:pt x="139700" y="2"/>
                    </a:cubicBezTo>
                    <a:cubicBezTo>
                      <a:pt x="187325" y="-1056"/>
                      <a:pt x="285750" y="333377"/>
                      <a:pt x="285750" y="333377"/>
                    </a:cubicBezTo>
                  </a:path>
                </a:pathLst>
              </a:custGeom>
              <a:noFill/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4" name="组合 103"/>
            <p:cNvGrpSpPr/>
            <p:nvPr/>
          </p:nvGrpSpPr>
          <p:grpSpPr>
            <a:xfrm>
              <a:off x="8029328" y="4333026"/>
              <a:ext cx="565529" cy="641987"/>
              <a:chOff x="7470775" y="4337048"/>
              <a:chExt cx="565529" cy="641987"/>
            </a:xfrm>
          </p:grpSpPr>
          <p:sp>
            <p:nvSpPr>
              <p:cNvPr id="105" name="任意多边形: 形状 85"/>
              <p:cNvSpPr/>
              <p:nvPr/>
            </p:nvSpPr>
            <p:spPr>
              <a:xfrm>
                <a:off x="7470775" y="4337048"/>
                <a:ext cx="285750" cy="339727"/>
              </a:xfrm>
              <a:custGeom>
                <a:avLst/>
                <a:gdLst>
                  <a:gd name="connsiteX0" fmla="*/ 0 w 285750"/>
                  <a:gd name="connsiteY0" fmla="*/ 339727 h 339727"/>
                  <a:gd name="connsiteX1" fmla="*/ 139700 w 285750"/>
                  <a:gd name="connsiteY1" fmla="*/ 2 h 339727"/>
                  <a:gd name="connsiteX2" fmla="*/ 285750 w 285750"/>
                  <a:gd name="connsiteY2" fmla="*/ 333377 h 33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0" h="339727">
                    <a:moveTo>
                      <a:pt x="0" y="339727"/>
                    </a:moveTo>
                    <a:cubicBezTo>
                      <a:pt x="46037" y="170393"/>
                      <a:pt x="92075" y="1060"/>
                      <a:pt x="139700" y="2"/>
                    </a:cubicBezTo>
                    <a:cubicBezTo>
                      <a:pt x="187325" y="-1056"/>
                      <a:pt x="285750" y="333377"/>
                      <a:pt x="285750" y="333377"/>
                    </a:cubicBezTo>
                  </a:path>
                </a:pathLst>
              </a:custGeom>
              <a:noFill/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6" name="任意多边形: 形状 86"/>
              <p:cNvSpPr/>
              <p:nvPr/>
            </p:nvSpPr>
            <p:spPr>
              <a:xfrm rot="10800000">
                <a:off x="7750554" y="4639308"/>
                <a:ext cx="285750" cy="339727"/>
              </a:xfrm>
              <a:custGeom>
                <a:avLst/>
                <a:gdLst>
                  <a:gd name="connsiteX0" fmla="*/ 0 w 285750"/>
                  <a:gd name="connsiteY0" fmla="*/ 339727 h 339727"/>
                  <a:gd name="connsiteX1" fmla="*/ 139700 w 285750"/>
                  <a:gd name="connsiteY1" fmla="*/ 2 h 339727"/>
                  <a:gd name="connsiteX2" fmla="*/ 285750 w 285750"/>
                  <a:gd name="connsiteY2" fmla="*/ 333377 h 33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0" h="339727">
                    <a:moveTo>
                      <a:pt x="0" y="339727"/>
                    </a:moveTo>
                    <a:cubicBezTo>
                      <a:pt x="46037" y="170393"/>
                      <a:pt x="92075" y="1060"/>
                      <a:pt x="139700" y="2"/>
                    </a:cubicBezTo>
                    <a:cubicBezTo>
                      <a:pt x="187325" y="-1056"/>
                      <a:pt x="285750" y="333377"/>
                      <a:pt x="285750" y="333377"/>
                    </a:cubicBezTo>
                  </a:path>
                </a:pathLst>
              </a:custGeom>
              <a:noFill/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7" name="组合 106"/>
            <p:cNvGrpSpPr/>
            <p:nvPr/>
          </p:nvGrpSpPr>
          <p:grpSpPr>
            <a:xfrm>
              <a:off x="8587881" y="4333027"/>
              <a:ext cx="565529" cy="641987"/>
              <a:chOff x="7470775" y="4337048"/>
              <a:chExt cx="565529" cy="641987"/>
            </a:xfrm>
          </p:grpSpPr>
          <p:sp>
            <p:nvSpPr>
              <p:cNvPr id="108" name="任意多边形: 形状 83"/>
              <p:cNvSpPr/>
              <p:nvPr/>
            </p:nvSpPr>
            <p:spPr>
              <a:xfrm>
                <a:off x="7470775" y="4337048"/>
                <a:ext cx="285750" cy="339727"/>
              </a:xfrm>
              <a:custGeom>
                <a:avLst/>
                <a:gdLst>
                  <a:gd name="connsiteX0" fmla="*/ 0 w 285750"/>
                  <a:gd name="connsiteY0" fmla="*/ 339727 h 339727"/>
                  <a:gd name="connsiteX1" fmla="*/ 139700 w 285750"/>
                  <a:gd name="connsiteY1" fmla="*/ 2 h 339727"/>
                  <a:gd name="connsiteX2" fmla="*/ 285750 w 285750"/>
                  <a:gd name="connsiteY2" fmla="*/ 333377 h 33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0" h="339727">
                    <a:moveTo>
                      <a:pt x="0" y="339727"/>
                    </a:moveTo>
                    <a:cubicBezTo>
                      <a:pt x="46037" y="170393"/>
                      <a:pt x="92075" y="1060"/>
                      <a:pt x="139700" y="2"/>
                    </a:cubicBezTo>
                    <a:cubicBezTo>
                      <a:pt x="187325" y="-1056"/>
                      <a:pt x="285750" y="333377"/>
                      <a:pt x="285750" y="333377"/>
                    </a:cubicBezTo>
                  </a:path>
                </a:pathLst>
              </a:custGeom>
              <a:noFill/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9" name="任意多边形: 形状 84"/>
              <p:cNvSpPr/>
              <p:nvPr/>
            </p:nvSpPr>
            <p:spPr>
              <a:xfrm rot="10800000">
                <a:off x="7750554" y="4639308"/>
                <a:ext cx="285750" cy="339727"/>
              </a:xfrm>
              <a:custGeom>
                <a:avLst/>
                <a:gdLst>
                  <a:gd name="connsiteX0" fmla="*/ 0 w 285750"/>
                  <a:gd name="connsiteY0" fmla="*/ 339727 h 339727"/>
                  <a:gd name="connsiteX1" fmla="*/ 139700 w 285750"/>
                  <a:gd name="connsiteY1" fmla="*/ 2 h 339727"/>
                  <a:gd name="connsiteX2" fmla="*/ 285750 w 285750"/>
                  <a:gd name="connsiteY2" fmla="*/ 333377 h 33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0" h="339727">
                    <a:moveTo>
                      <a:pt x="0" y="339727"/>
                    </a:moveTo>
                    <a:cubicBezTo>
                      <a:pt x="46037" y="170393"/>
                      <a:pt x="92075" y="1060"/>
                      <a:pt x="139700" y="2"/>
                    </a:cubicBezTo>
                    <a:cubicBezTo>
                      <a:pt x="187325" y="-1056"/>
                      <a:pt x="285750" y="333377"/>
                      <a:pt x="285750" y="333377"/>
                    </a:cubicBezTo>
                  </a:path>
                </a:pathLst>
              </a:custGeom>
              <a:noFill/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0" name="组合 109"/>
            <p:cNvGrpSpPr/>
            <p:nvPr/>
          </p:nvGrpSpPr>
          <p:grpSpPr>
            <a:xfrm>
              <a:off x="9143788" y="4333026"/>
              <a:ext cx="565529" cy="641987"/>
              <a:chOff x="7470775" y="4337048"/>
              <a:chExt cx="565529" cy="641987"/>
            </a:xfrm>
          </p:grpSpPr>
          <p:sp>
            <p:nvSpPr>
              <p:cNvPr id="111" name="任意多边形: 形状 81"/>
              <p:cNvSpPr/>
              <p:nvPr/>
            </p:nvSpPr>
            <p:spPr>
              <a:xfrm>
                <a:off x="7470775" y="4337048"/>
                <a:ext cx="285750" cy="339727"/>
              </a:xfrm>
              <a:custGeom>
                <a:avLst/>
                <a:gdLst>
                  <a:gd name="connsiteX0" fmla="*/ 0 w 285750"/>
                  <a:gd name="connsiteY0" fmla="*/ 339727 h 339727"/>
                  <a:gd name="connsiteX1" fmla="*/ 139700 w 285750"/>
                  <a:gd name="connsiteY1" fmla="*/ 2 h 339727"/>
                  <a:gd name="connsiteX2" fmla="*/ 285750 w 285750"/>
                  <a:gd name="connsiteY2" fmla="*/ 333377 h 33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0" h="339727">
                    <a:moveTo>
                      <a:pt x="0" y="339727"/>
                    </a:moveTo>
                    <a:cubicBezTo>
                      <a:pt x="46037" y="170393"/>
                      <a:pt x="92075" y="1060"/>
                      <a:pt x="139700" y="2"/>
                    </a:cubicBezTo>
                    <a:cubicBezTo>
                      <a:pt x="187325" y="-1056"/>
                      <a:pt x="285750" y="333377"/>
                      <a:pt x="285750" y="333377"/>
                    </a:cubicBezTo>
                  </a:path>
                </a:pathLst>
              </a:custGeom>
              <a:noFill/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2" name="任意多边形: 形状 82"/>
              <p:cNvSpPr/>
              <p:nvPr/>
            </p:nvSpPr>
            <p:spPr>
              <a:xfrm rot="10800000">
                <a:off x="7750554" y="4639308"/>
                <a:ext cx="285750" cy="339727"/>
              </a:xfrm>
              <a:custGeom>
                <a:avLst/>
                <a:gdLst>
                  <a:gd name="connsiteX0" fmla="*/ 0 w 285750"/>
                  <a:gd name="connsiteY0" fmla="*/ 339727 h 339727"/>
                  <a:gd name="connsiteX1" fmla="*/ 139700 w 285750"/>
                  <a:gd name="connsiteY1" fmla="*/ 2 h 339727"/>
                  <a:gd name="connsiteX2" fmla="*/ 285750 w 285750"/>
                  <a:gd name="connsiteY2" fmla="*/ 333377 h 33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0" h="339727">
                    <a:moveTo>
                      <a:pt x="0" y="339727"/>
                    </a:moveTo>
                    <a:cubicBezTo>
                      <a:pt x="46037" y="170393"/>
                      <a:pt x="92075" y="1060"/>
                      <a:pt x="139700" y="2"/>
                    </a:cubicBezTo>
                    <a:cubicBezTo>
                      <a:pt x="187325" y="-1056"/>
                      <a:pt x="285750" y="333377"/>
                      <a:pt x="285750" y="333377"/>
                    </a:cubicBezTo>
                  </a:path>
                </a:pathLst>
              </a:custGeom>
              <a:noFill/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25" name="组合 124"/>
          <p:cNvGrpSpPr/>
          <p:nvPr/>
        </p:nvGrpSpPr>
        <p:grpSpPr>
          <a:xfrm>
            <a:off x="555625" y="1761490"/>
            <a:ext cx="4410075" cy="1402080"/>
            <a:chOff x="685" y="4411"/>
            <a:chExt cx="6945" cy="2208"/>
          </a:xfrm>
        </p:grpSpPr>
        <p:grpSp>
          <p:nvGrpSpPr>
            <p:cNvPr id="123" name="组合 122"/>
            <p:cNvGrpSpPr/>
            <p:nvPr/>
          </p:nvGrpSpPr>
          <p:grpSpPr>
            <a:xfrm>
              <a:off x="3020" y="4411"/>
              <a:ext cx="4610" cy="1208"/>
              <a:chOff x="3020" y="4411"/>
              <a:chExt cx="4610" cy="1208"/>
            </a:xfrm>
          </p:grpSpPr>
          <p:cxnSp>
            <p:nvCxnSpPr>
              <p:cNvPr id="116" name="直接箭头连接符 115"/>
              <p:cNvCxnSpPr/>
              <p:nvPr/>
            </p:nvCxnSpPr>
            <p:spPr>
              <a:xfrm flipV="1">
                <a:off x="3020" y="4411"/>
                <a:ext cx="2000" cy="854"/>
              </a:xfrm>
              <a:prstGeom prst="straightConnector1">
                <a:avLst/>
              </a:prstGeom>
              <a:ln w="50800">
                <a:solidFill>
                  <a:srgbClr val="C0000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9" name="文本框 118"/>
              <p:cNvSpPr txBox="1"/>
              <p:nvPr/>
            </p:nvSpPr>
            <p:spPr>
              <a:xfrm>
                <a:off x="3758" y="4991"/>
                <a:ext cx="3873" cy="628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en-US" altLang="zh-CN" sz="2000" b="1" dirty="0">
                    <a:solidFill>
                      <a:srgbClr val="C00000"/>
                    </a:solidFill>
                    <a:latin typeface="微软雅黑" charset="0"/>
                    <a:ea typeface="微软雅黑" charset="0"/>
                    <a:cs typeface="Segoe UI" panose="020B0502040204020203" pitchFamily="34" charset="0"/>
                    <a:sym typeface="+mn-ea"/>
                  </a:rPr>
                  <a:t>Backscatter</a:t>
                </a:r>
              </a:p>
            </p:txBody>
          </p:sp>
        </p:grpSp>
        <p:grpSp>
          <p:nvGrpSpPr>
            <p:cNvPr id="122" name="组合 121"/>
            <p:cNvGrpSpPr/>
            <p:nvPr/>
          </p:nvGrpSpPr>
          <p:grpSpPr>
            <a:xfrm>
              <a:off x="685" y="5265"/>
              <a:ext cx="3414" cy="1354"/>
              <a:chOff x="685" y="5265"/>
              <a:chExt cx="3414" cy="1354"/>
            </a:xfrm>
          </p:grpSpPr>
          <p:cxnSp>
            <p:nvCxnSpPr>
              <p:cNvPr id="115" name="直接箭头连接符 114"/>
              <p:cNvCxnSpPr/>
              <p:nvPr/>
            </p:nvCxnSpPr>
            <p:spPr>
              <a:xfrm flipV="1">
                <a:off x="685" y="5265"/>
                <a:ext cx="2335" cy="1003"/>
              </a:xfrm>
              <a:prstGeom prst="straightConnector1">
                <a:avLst/>
              </a:prstGeom>
              <a:ln w="50800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0" name="文本框 119"/>
              <p:cNvSpPr txBox="1"/>
              <p:nvPr/>
            </p:nvSpPr>
            <p:spPr>
              <a:xfrm>
                <a:off x="1479" y="5991"/>
                <a:ext cx="2621" cy="628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en-US" altLang="zh-CN" sz="2000" b="1" dirty="0">
                    <a:solidFill>
                      <a:schemeClr val="bg1">
                        <a:lumMod val="50000"/>
                      </a:schemeClr>
                    </a:solidFill>
                    <a:latin typeface="微软雅黑" charset="0"/>
                    <a:ea typeface="微软雅黑" charset="0"/>
                    <a:cs typeface="Segoe UI" panose="020B0502040204020203" pitchFamily="34" charset="0"/>
                    <a:sym typeface="+mn-ea"/>
                  </a:rPr>
                  <a:t>Carrier</a:t>
                </a:r>
              </a:p>
            </p:txBody>
          </p:sp>
        </p:grpSp>
      </p:grpSp>
      <p:grpSp>
        <p:nvGrpSpPr>
          <p:cNvPr id="124" name="组合 123"/>
          <p:cNvGrpSpPr/>
          <p:nvPr/>
        </p:nvGrpSpPr>
        <p:grpSpPr>
          <a:xfrm>
            <a:off x="424180" y="1403985"/>
            <a:ext cx="2752090" cy="1123950"/>
            <a:chOff x="478" y="3848"/>
            <a:chExt cx="4334" cy="1770"/>
          </a:xfrm>
        </p:grpSpPr>
        <p:cxnSp>
          <p:nvCxnSpPr>
            <p:cNvPr id="117" name="直接箭头连接符 116"/>
            <p:cNvCxnSpPr/>
            <p:nvPr/>
          </p:nvCxnSpPr>
          <p:spPr>
            <a:xfrm flipV="1">
              <a:off x="478" y="3848"/>
              <a:ext cx="4334" cy="1771"/>
            </a:xfrm>
            <a:prstGeom prst="straightConnector1">
              <a:avLst/>
            </a:prstGeom>
            <a:ln w="50800">
              <a:solidFill>
                <a:srgbClr val="00206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文本框 120"/>
            <p:cNvSpPr txBox="1"/>
            <p:nvPr/>
          </p:nvSpPr>
          <p:spPr>
            <a:xfrm>
              <a:off x="906" y="3994"/>
              <a:ext cx="3873" cy="6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2000" b="1" dirty="0">
                  <a:solidFill>
                    <a:srgbClr val="002060"/>
                  </a:solidFill>
                  <a:latin typeface="微软雅黑" charset="0"/>
                  <a:ea typeface="微软雅黑" charset="0"/>
                  <a:cs typeface="Segoe UI" panose="020B0502040204020203" pitchFamily="34" charset="0"/>
                  <a:sym typeface="+mn-ea"/>
                </a:rPr>
                <a:t>Received</a:t>
              </a:r>
            </a:p>
          </p:txBody>
        </p:sp>
      </p:grpSp>
      <p:sp>
        <p:nvSpPr>
          <p:cNvPr id="54" name="文本框 53"/>
          <p:cNvSpPr txBox="1"/>
          <p:nvPr/>
        </p:nvSpPr>
        <p:spPr>
          <a:xfrm>
            <a:off x="0" y="5758180"/>
            <a:ext cx="400621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2000" b="1" u="sng">
                <a:solidFill>
                  <a:srgbClr val="268B0B"/>
                </a:solidFill>
                <a:latin typeface="微软雅黑" charset="0"/>
                <a:ea typeface="微软雅黑" charset="0"/>
              </a:rPr>
              <a:t>Constructive combination</a:t>
            </a:r>
            <a:r>
              <a:rPr lang="en-US" altLang="zh-CN" sz="2000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0"/>
                <a:ea typeface="微软雅黑" charset="0"/>
              </a:rPr>
              <a:t>:</a:t>
            </a:r>
          </a:p>
          <a:p>
            <a:pPr algn="ctr"/>
            <a:r>
              <a:rPr lang="en-US" altLang="zh-CN" sz="2000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0"/>
                <a:ea typeface="微软雅黑" charset="0"/>
              </a:rPr>
              <a:t> significant </a:t>
            </a:r>
            <a:r>
              <a:rPr lang="en-US" altLang="zh-CN" sz="2000" b="1" u="sng">
                <a:solidFill>
                  <a:srgbClr val="268B0B"/>
                </a:solidFill>
                <a:latin typeface="微软雅黑" charset="0"/>
                <a:ea typeface="微软雅黑" charset="0"/>
              </a:rPr>
              <a:t>amplitude variation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-0.02852 -0.00023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7.40741E-7 L -0.00013 0.09074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4537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6 L -0.00026 -0.06666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197176"/>
            <a:ext cx="1219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Large </a:t>
            </a:r>
            <a:r>
              <a:rPr lang="zh-CN" altLang="en-US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quantity of deployed tags</a:t>
            </a:r>
          </a:p>
        </p:txBody>
      </p:sp>
      <p:sp>
        <p:nvSpPr>
          <p:cNvPr id="7" name="Title 1"/>
          <p:cNvSpPr txBox="1"/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5400" dirty="0">
                <a:solidFill>
                  <a:schemeClr val="bg1"/>
                </a:solidFill>
                <a:latin typeface="Segoe UI" panose="020B0502040204020203" pitchFamily="34" charset="0"/>
                <a:ea typeface="Sathu" panose="00000400000000000000" charset="-34"/>
                <a:cs typeface="Segoe UI" panose="020B0502040204020203" pitchFamily="34" charset="0"/>
              </a:rPr>
              <a:t>Amplitude Vs. Phase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514985" y="2026285"/>
            <a:ext cx="4410075" cy="1402080"/>
            <a:chOff x="685" y="4411"/>
            <a:chExt cx="6945" cy="2208"/>
          </a:xfrm>
        </p:grpSpPr>
        <p:grpSp>
          <p:nvGrpSpPr>
            <p:cNvPr id="3" name="组合 2"/>
            <p:cNvGrpSpPr/>
            <p:nvPr/>
          </p:nvGrpSpPr>
          <p:grpSpPr>
            <a:xfrm>
              <a:off x="3020" y="4411"/>
              <a:ext cx="4610" cy="1208"/>
              <a:chOff x="3020" y="4411"/>
              <a:chExt cx="4610" cy="1208"/>
            </a:xfrm>
          </p:grpSpPr>
          <p:cxnSp>
            <p:nvCxnSpPr>
              <p:cNvPr id="4" name="直接箭头连接符 3"/>
              <p:cNvCxnSpPr/>
              <p:nvPr/>
            </p:nvCxnSpPr>
            <p:spPr>
              <a:xfrm flipV="1">
                <a:off x="3020" y="4411"/>
                <a:ext cx="2000" cy="854"/>
              </a:xfrm>
              <a:prstGeom prst="straightConnector1">
                <a:avLst/>
              </a:prstGeom>
              <a:ln w="50800">
                <a:solidFill>
                  <a:srgbClr val="C0000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" name="文本框 4"/>
              <p:cNvSpPr txBox="1"/>
              <p:nvPr/>
            </p:nvSpPr>
            <p:spPr>
              <a:xfrm>
                <a:off x="3758" y="4991"/>
                <a:ext cx="3873" cy="628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en-US" altLang="zh-CN" sz="2000" b="1" dirty="0">
                    <a:solidFill>
                      <a:srgbClr val="C00000"/>
                    </a:solidFill>
                    <a:latin typeface="微软雅黑" charset="0"/>
                    <a:ea typeface="微软雅黑" charset="0"/>
                    <a:cs typeface="Segoe UI" panose="020B0502040204020203" pitchFamily="34" charset="0"/>
                    <a:sym typeface="+mn-ea"/>
                  </a:rPr>
                  <a:t>Backscatter</a:t>
                </a:r>
              </a:p>
            </p:txBody>
          </p:sp>
        </p:grpSp>
        <p:grpSp>
          <p:nvGrpSpPr>
            <p:cNvPr id="20" name="组合 19"/>
            <p:cNvGrpSpPr/>
            <p:nvPr/>
          </p:nvGrpSpPr>
          <p:grpSpPr>
            <a:xfrm>
              <a:off x="685" y="5265"/>
              <a:ext cx="3414" cy="1354"/>
              <a:chOff x="685" y="5265"/>
              <a:chExt cx="3414" cy="1354"/>
            </a:xfrm>
          </p:grpSpPr>
          <p:cxnSp>
            <p:nvCxnSpPr>
              <p:cNvPr id="22" name="直接箭头连接符 21"/>
              <p:cNvCxnSpPr/>
              <p:nvPr/>
            </p:nvCxnSpPr>
            <p:spPr>
              <a:xfrm flipV="1">
                <a:off x="685" y="5265"/>
                <a:ext cx="2335" cy="1003"/>
              </a:xfrm>
              <a:prstGeom prst="straightConnector1">
                <a:avLst/>
              </a:prstGeom>
              <a:ln w="50800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文本框 25"/>
              <p:cNvSpPr txBox="1"/>
              <p:nvPr/>
            </p:nvSpPr>
            <p:spPr>
              <a:xfrm>
                <a:off x="1479" y="5991"/>
                <a:ext cx="2621" cy="628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en-US" altLang="zh-CN" sz="2000" b="1" dirty="0">
                    <a:solidFill>
                      <a:schemeClr val="bg1">
                        <a:lumMod val="50000"/>
                      </a:schemeClr>
                    </a:solidFill>
                    <a:latin typeface="微软雅黑" charset="0"/>
                    <a:ea typeface="微软雅黑" charset="0"/>
                    <a:cs typeface="Segoe UI" panose="020B0502040204020203" pitchFamily="34" charset="0"/>
                    <a:sym typeface="+mn-ea"/>
                  </a:rPr>
                  <a:t>Carrier</a:t>
                </a:r>
              </a:p>
            </p:txBody>
          </p:sp>
        </p:grpSp>
      </p:grpSp>
      <p:grpSp>
        <p:nvGrpSpPr>
          <p:cNvPr id="43" name="组合 42"/>
          <p:cNvGrpSpPr/>
          <p:nvPr/>
        </p:nvGrpSpPr>
        <p:grpSpPr>
          <a:xfrm>
            <a:off x="383540" y="1668780"/>
            <a:ext cx="2752090" cy="1123950"/>
            <a:chOff x="478" y="3848"/>
            <a:chExt cx="4334" cy="1770"/>
          </a:xfrm>
        </p:grpSpPr>
        <p:cxnSp>
          <p:nvCxnSpPr>
            <p:cNvPr id="44" name="直接箭头连接符 43"/>
            <p:cNvCxnSpPr/>
            <p:nvPr/>
          </p:nvCxnSpPr>
          <p:spPr>
            <a:xfrm flipV="1">
              <a:off x="478" y="3848"/>
              <a:ext cx="4334" cy="1771"/>
            </a:xfrm>
            <a:prstGeom prst="straightConnector1">
              <a:avLst/>
            </a:prstGeom>
            <a:ln w="50800">
              <a:solidFill>
                <a:srgbClr val="00206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/>
          </p:nvSpPr>
          <p:spPr>
            <a:xfrm>
              <a:off x="906" y="3994"/>
              <a:ext cx="3873" cy="6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2000" b="1" dirty="0">
                  <a:solidFill>
                    <a:srgbClr val="002060"/>
                  </a:solidFill>
                  <a:latin typeface="微软雅黑" charset="0"/>
                  <a:ea typeface="微软雅黑" charset="0"/>
                  <a:cs typeface="Segoe UI" panose="020B0502040204020203" pitchFamily="34" charset="0"/>
                  <a:sym typeface="+mn-ea"/>
                </a:rPr>
                <a:t>Received</a:t>
              </a: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661670" y="3936365"/>
            <a:ext cx="2827655" cy="1449705"/>
            <a:chOff x="7470775" y="4333026"/>
            <a:chExt cx="2238542" cy="646009"/>
          </a:xfrm>
        </p:grpSpPr>
        <p:grpSp>
          <p:nvGrpSpPr>
            <p:cNvPr id="47" name="组合 46"/>
            <p:cNvGrpSpPr/>
            <p:nvPr/>
          </p:nvGrpSpPr>
          <p:grpSpPr>
            <a:xfrm>
              <a:off x="7470775" y="4337048"/>
              <a:ext cx="565529" cy="641987"/>
              <a:chOff x="7470775" y="4337048"/>
              <a:chExt cx="565529" cy="641987"/>
            </a:xfrm>
          </p:grpSpPr>
          <p:sp>
            <p:nvSpPr>
              <p:cNvPr id="48" name="任意多边形: 形状 87"/>
              <p:cNvSpPr/>
              <p:nvPr/>
            </p:nvSpPr>
            <p:spPr>
              <a:xfrm>
                <a:off x="7470775" y="4337048"/>
                <a:ext cx="285750" cy="339727"/>
              </a:xfrm>
              <a:custGeom>
                <a:avLst/>
                <a:gdLst>
                  <a:gd name="connsiteX0" fmla="*/ 0 w 285750"/>
                  <a:gd name="connsiteY0" fmla="*/ 339727 h 339727"/>
                  <a:gd name="connsiteX1" fmla="*/ 139700 w 285750"/>
                  <a:gd name="connsiteY1" fmla="*/ 2 h 339727"/>
                  <a:gd name="connsiteX2" fmla="*/ 285750 w 285750"/>
                  <a:gd name="connsiteY2" fmla="*/ 333377 h 33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0" h="339727">
                    <a:moveTo>
                      <a:pt x="0" y="339727"/>
                    </a:moveTo>
                    <a:cubicBezTo>
                      <a:pt x="46037" y="170393"/>
                      <a:pt x="92075" y="1060"/>
                      <a:pt x="139700" y="2"/>
                    </a:cubicBezTo>
                    <a:cubicBezTo>
                      <a:pt x="187325" y="-1056"/>
                      <a:pt x="285750" y="333377"/>
                      <a:pt x="285750" y="333377"/>
                    </a:cubicBezTo>
                  </a:path>
                </a:pathLst>
              </a:custGeom>
              <a:noFill/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任意多边形: 形状 88"/>
              <p:cNvSpPr/>
              <p:nvPr/>
            </p:nvSpPr>
            <p:spPr>
              <a:xfrm rot="10800000">
                <a:off x="7750554" y="4639308"/>
                <a:ext cx="285750" cy="339727"/>
              </a:xfrm>
              <a:custGeom>
                <a:avLst/>
                <a:gdLst>
                  <a:gd name="connsiteX0" fmla="*/ 0 w 285750"/>
                  <a:gd name="connsiteY0" fmla="*/ 339727 h 339727"/>
                  <a:gd name="connsiteX1" fmla="*/ 139700 w 285750"/>
                  <a:gd name="connsiteY1" fmla="*/ 2 h 339727"/>
                  <a:gd name="connsiteX2" fmla="*/ 285750 w 285750"/>
                  <a:gd name="connsiteY2" fmla="*/ 333377 h 33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0" h="339727">
                    <a:moveTo>
                      <a:pt x="0" y="339727"/>
                    </a:moveTo>
                    <a:cubicBezTo>
                      <a:pt x="46037" y="170393"/>
                      <a:pt x="92075" y="1060"/>
                      <a:pt x="139700" y="2"/>
                    </a:cubicBezTo>
                    <a:cubicBezTo>
                      <a:pt x="187325" y="-1056"/>
                      <a:pt x="285750" y="333377"/>
                      <a:pt x="285750" y="333377"/>
                    </a:cubicBezTo>
                  </a:path>
                </a:pathLst>
              </a:custGeom>
              <a:noFill/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0" name="组合 49"/>
            <p:cNvGrpSpPr/>
            <p:nvPr/>
          </p:nvGrpSpPr>
          <p:grpSpPr>
            <a:xfrm>
              <a:off x="8029328" y="4333026"/>
              <a:ext cx="565529" cy="641987"/>
              <a:chOff x="7470775" y="4337048"/>
              <a:chExt cx="565529" cy="641987"/>
            </a:xfrm>
          </p:grpSpPr>
          <p:sp>
            <p:nvSpPr>
              <p:cNvPr id="51" name="任意多边形: 形状 85"/>
              <p:cNvSpPr/>
              <p:nvPr/>
            </p:nvSpPr>
            <p:spPr>
              <a:xfrm>
                <a:off x="7470775" y="4337048"/>
                <a:ext cx="285750" cy="339727"/>
              </a:xfrm>
              <a:custGeom>
                <a:avLst/>
                <a:gdLst>
                  <a:gd name="connsiteX0" fmla="*/ 0 w 285750"/>
                  <a:gd name="connsiteY0" fmla="*/ 339727 h 339727"/>
                  <a:gd name="connsiteX1" fmla="*/ 139700 w 285750"/>
                  <a:gd name="connsiteY1" fmla="*/ 2 h 339727"/>
                  <a:gd name="connsiteX2" fmla="*/ 285750 w 285750"/>
                  <a:gd name="connsiteY2" fmla="*/ 333377 h 33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0" h="339727">
                    <a:moveTo>
                      <a:pt x="0" y="339727"/>
                    </a:moveTo>
                    <a:cubicBezTo>
                      <a:pt x="46037" y="170393"/>
                      <a:pt x="92075" y="1060"/>
                      <a:pt x="139700" y="2"/>
                    </a:cubicBezTo>
                    <a:cubicBezTo>
                      <a:pt x="187325" y="-1056"/>
                      <a:pt x="285750" y="333377"/>
                      <a:pt x="285750" y="333377"/>
                    </a:cubicBezTo>
                  </a:path>
                </a:pathLst>
              </a:custGeom>
              <a:noFill/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任意多边形: 形状 86"/>
              <p:cNvSpPr/>
              <p:nvPr/>
            </p:nvSpPr>
            <p:spPr>
              <a:xfrm rot="10800000">
                <a:off x="7750554" y="4639308"/>
                <a:ext cx="285750" cy="339727"/>
              </a:xfrm>
              <a:custGeom>
                <a:avLst/>
                <a:gdLst>
                  <a:gd name="connsiteX0" fmla="*/ 0 w 285750"/>
                  <a:gd name="connsiteY0" fmla="*/ 339727 h 339727"/>
                  <a:gd name="connsiteX1" fmla="*/ 139700 w 285750"/>
                  <a:gd name="connsiteY1" fmla="*/ 2 h 339727"/>
                  <a:gd name="connsiteX2" fmla="*/ 285750 w 285750"/>
                  <a:gd name="connsiteY2" fmla="*/ 333377 h 33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0" h="339727">
                    <a:moveTo>
                      <a:pt x="0" y="339727"/>
                    </a:moveTo>
                    <a:cubicBezTo>
                      <a:pt x="46037" y="170393"/>
                      <a:pt x="92075" y="1060"/>
                      <a:pt x="139700" y="2"/>
                    </a:cubicBezTo>
                    <a:cubicBezTo>
                      <a:pt x="187325" y="-1056"/>
                      <a:pt x="285750" y="333377"/>
                      <a:pt x="285750" y="333377"/>
                    </a:cubicBezTo>
                  </a:path>
                </a:pathLst>
              </a:custGeom>
              <a:noFill/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3" name="组合 52"/>
            <p:cNvGrpSpPr/>
            <p:nvPr/>
          </p:nvGrpSpPr>
          <p:grpSpPr>
            <a:xfrm>
              <a:off x="8587881" y="4333027"/>
              <a:ext cx="565529" cy="641987"/>
              <a:chOff x="7470775" y="4337048"/>
              <a:chExt cx="565529" cy="641987"/>
            </a:xfrm>
          </p:grpSpPr>
          <p:sp>
            <p:nvSpPr>
              <p:cNvPr id="54" name="任意多边形: 形状 83"/>
              <p:cNvSpPr/>
              <p:nvPr/>
            </p:nvSpPr>
            <p:spPr>
              <a:xfrm>
                <a:off x="7470775" y="4337048"/>
                <a:ext cx="285750" cy="339727"/>
              </a:xfrm>
              <a:custGeom>
                <a:avLst/>
                <a:gdLst>
                  <a:gd name="connsiteX0" fmla="*/ 0 w 285750"/>
                  <a:gd name="connsiteY0" fmla="*/ 339727 h 339727"/>
                  <a:gd name="connsiteX1" fmla="*/ 139700 w 285750"/>
                  <a:gd name="connsiteY1" fmla="*/ 2 h 339727"/>
                  <a:gd name="connsiteX2" fmla="*/ 285750 w 285750"/>
                  <a:gd name="connsiteY2" fmla="*/ 333377 h 33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0" h="339727">
                    <a:moveTo>
                      <a:pt x="0" y="339727"/>
                    </a:moveTo>
                    <a:cubicBezTo>
                      <a:pt x="46037" y="170393"/>
                      <a:pt x="92075" y="1060"/>
                      <a:pt x="139700" y="2"/>
                    </a:cubicBezTo>
                    <a:cubicBezTo>
                      <a:pt x="187325" y="-1056"/>
                      <a:pt x="285750" y="333377"/>
                      <a:pt x="285750" y="333377"/>
                    </a:cubicBezTo>
                  </a:path>
                </a:pathLst>
              </a:custGeom>
              <a:noFill/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任意多边形: 形状 84"/>
              <p:cNvSpPr/>
              <p:nvPr/>
            </p:nvSpPr>
            <p:spPr>
              <a:xfrm rot="10800000">
                <a:off x="7750554" y="4639308"/>
                <a:ext cx="285750" cy="339727"/>
              </a:xfrm>
              <a:custGeom>
                <a:avLst/>
                <a:gdLst>
                  <a:gd name="connsiteX0" fmla="*/ 0 w 285750"/>
                  <a:gd name="connsiteY0" fmla="*/ 339727 h 339727"/>
                  <a:gd name="connsiteX1" fmla="*/ 139700 w 285750"/>
                  <a:gd name="connsiteY1" fmla="*/ 2 h 339727"/>
                  <a:gd name="connsiteX2" fmla="*/ 285750 w 285750"/>
                  <a:gd name="connsiteY2" fmla="*/ 333377 h 33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0" h="339727">
                    <a:moveTo>
                      <a:pt x="0" y="339727"/>
                    </a:moveTo>
                    <a:cubicBezTo>
                      <a:pt x="46037" y="170393"/>
                      <a:pt x="92075" y="1060"/>
                      <a:pt x="139700" y="2"/>
                    </a:cubicBezTo>
                    <a:cubicBezTo>
                      <a:pt x="187325" y="-1056"/>
                      <a:pt x="285750" y="333377"/>
                      <a:pt x="285750" y="333377"/>
                    </a:cubicBezTo>
                  </a:path>
                </a:pathLst>
              </a:custGeom>
              <a:noFill/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6" name="组合 55"/>
            <p:cNvGrpSpPr/>
            <p:nvPr/>
          </p:nvGrpSpPr>
          <p:grpSpPr>
            <a:xfrm>
              <a:off x="9143788" y="4333026"/>
              <a:ext cx="565529" cy="641987"/>
              <a:chOff x="7470775" y="4337048"/>
              <a:chExt cx="565529" cy="641987"/>
            </a:xfrm>
          </p:grpSpPr>
          <p:sp>
            <p:nvSpPr>
              <p:cNvPr id="57" name="任意多边形: 形状 81"/>
              <p:cNvSpPr/>
              <p:nvPr/>
            </p:nvSpPr>
            <p:spPr>
              <a:xfrm>
                <a:off x="7470775" y="4337048"/>
                <a:ext cx="285750" cy="339727"/>
              </a:xfrm>
              <a:custGeom>
                <a:avLst/>
                <a:gdLst>
                  <a:gd name="connsiteX0" fmla="*/ 0 w 285750"/>
                  <a:gd name="connsiteY0" fmla="*/ 339727 h 339727"/>
                  <a:gd name="connsiteX1" fmla="*/ 139700 w 285750"/>
                  <a:gd name="connsiteY1" fmla="*/ 2 h 339727"/>
                  <a:gd name="connsiteX2" fmla="*/ 285750 w 285750"/>
                  <a:gd name="connsiteY2" fmla="*/ 333377 h 33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0" h="339727">
                    <a:moveTo>
                      <a:pt x="0" y="339727"/>
                    </a:moveTo>
                    <a:cubicBezTo>
                      <a:pt x="46037" y="170393"/>
                      <a:pt x="92075" y="1060"/>
                      <a:pt x="139700" y="2"/>
                    </a:cubicBezTo>
                    <a:cubicBezTo>
                      <a:pt x="187325" y="-1056"/>
                      <a:pt x="285750" y="333377"/>
                      <a:pt x="285750" y="333377"/>
                    </a:cubicBezTo>
                  </a:path>
                </a:pathLst>
              </a:custGeom>
              <a:noFill/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任意多边形: 形状 82"/>
              <p:cNvSpPr/>
              <p:nvPr/>
            </p:nvSpPr>
            <p:spPr>
              <a:xfrm rot="10800000">
                <a:off x="7750554" y="4639308"/>
                <a:ext cx="285750" cy="339727"/>
              </a:xfrm>
              <a:custGeom>
                <a:avLst/>
                <a:gdLst>
                  <a:gd name="connsiteX0" fmla="*/ 0 w 285750"/>
                  <a:gd name="connsiteY0" fmla="*/ 339727 h 339727"/>
                  <a:gd name="connsiteX1" fmla="*/ 139700 w 285750"/>
                  <a:gd name="connsiteY1" fmla="*/ 2 h 339727"/>
                  <a:gd name="connsiteX2" fmla="*/ 285750 w 285750"/>
                  <a:gd name="connsiteY2" fmla="*/ 333377 h 33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0" h="339727">
                    <a:moveTo>
                      <a:pt x="0" y="339727"/>
                    </a:moveTo>
                    <a:cubicBezTo>
                      <a:pt x="46037" y="170393"/>
                      <a:pt x="92075" y="1060"/>
                      <a:pt x="139700" y="2"/>
                    </a:cubicBezTo>
                    <a:cubicBezTo>
                      <a:pt x="187325" y="-1056"/>
                      <a:pt x="285750" y="333377"/>
                      <a:pt x="285750" y="333377"/>
                    </a:cubicBezTo>
                  </a:path>
                </a:pathLst>
              </a:custGeom>
              <a:noFill/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59" name="组合 58"/>
          <p:cNvGrpSpPr/>
          <p:nvPr/>
        </p:nvGrpSpPr>
        <p:grpSpPr>
          <a:xfrm>
            <a:off x="4613275" y="2588260"/>
            <a:ext cx="3197860" cy="598170"/>
            <a:chOff x="-1459" y="6268"/>
            <a:chExt cx="5036" cy="942"/>
          </a:xfrm>
        </p:grpSpPr>
        <p:cxnSp>
          <p:nvCxnSpPr>
            <p:cNvPr id="60" name="直接箭头连接符 59"/>
            <p:cNvCxnSpPr/>
            <p:nvPr/>
          </p:nvCxnSpPr>
          <p:spPr>
            <a:xfrm flipH="1">
              <a:off x="-1459" y="6268"/>
              <a:ext cx="2144" cy="942"/>
            </a:xfrm>
            <a:prstGeom prst="straightConnector1">
              <a:avLst/>
            </a:prstGeom>
            <a:ln w="50800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文本框 60"/>
            <p:cNvSpPr txBox="1"/>
            <p:nvPr/>
          </p:nvSpPr>
          <p:spPr>
            <a:xfrm>
              <a:off x="-296" y="6582"/>
              <a:ext cx="3873" cy="6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2000" b="1" dirty="0">
                  <a:solidFill>
                    <a:srgbClr val="C00000"/>
                  </a:solidFill>
                  <a:latin typeface="微软雅黑" charset="0"/>
                  <a:ea typeface="微软雅黑" charset="0"/>
                  <a:cs typeface="Segoe UI" panose="020B0502040204020203" pitchFamily="34" charset="0"/>
                  <a:sym typeface="+mn-ea"/>
                </a:rPr>
                <a:t>Backscatter</a:t>
              </a: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5974715" y="1638300"/>
            <a:ext cx="2468880" cy="949960"/>
            <a:chOff x="685" y="4772"/>
            <a:chExt cx="3888" cy="1496"/>
          </a:xfrm>
        </p:grpSpPr>
        <p:cxnSp>
          <p:nvCxnSpPr>
            <p:cNvPr id="63" name="直接箭头连接符 62"/>
            <p:cNvCxnSpPr/>
            <p:nvPr/>
          </p:nvCxnSpPr>
          <p:spPr>
            <a:xfrm flipV="1">
              <a:off x="685" y="4772"/>
              <a:ext cx="3228" cy="1496"/>
            </a:xfrm>
            <a:prstGeom prst="straightConnector1">
              <a:avLst/>
            </a:prstGeom>
            <a:ln w="50800">
              <a:solidFill>
                <a:schemeClr val="bg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文本框 63"/>
            <p:cNvSpPr txBox="1"/>
            <p:nvPr/>
          </p:nvSpPr>
          <p:spPr>
            <a:xfrm>
              <a:off x="1952" y="5594"/>
              <a:ext cx="2621" cy="6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2000" b="1" dirty="0">
                  <a:solidFill>
                    <a:schemeClr val="bg1">
                      <a:lumMod val="50000"/>
                    </a:schemeClr>
                  </a:solidFill>
                  <a:latin typeface="微软雅黑" charset="0"/>
                  <a:ea typeface="微软雅黑" charset="0"/>
                  <a:cs typeface="Segoe UI" panose="020B0502040204020203" pitchFamily="34" charset="0"/>
                  <a:sym typeface="+mn-ea"/>
                </a:rPr>
                <a:t>Carrier</a:t>
              </a: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5133340" y="1753870"/>
            <a:ext cx="2459355" cy="658495"/>
            <a:chOff x="8084" y="2762"/>
            <a:chExt cx="3873" cy="1037"/>
          </a:xfrm>
        </p:grpSpPr>
        <p:cxnSp>
          <p:nvCxnSpPr>
            <p:cNvPr id="66" name="直接箭头连接符 65"/>
            <p:cNvCxnSpPr>
              <a:endCxn id="68" idx="2"/>
            </p:cNvCxnSpPr>
            <p:nvPr/>
          </p:nvCxnSpPr>
          <p:spPr>
            <a:xfrm flipV="1">
              <a:off x="9207" y="3390"/>
              <a:ext cx="814" cy="409"/>
            </a:xfrm>
            <a:prstGeom prst="straightConnector1">
              <a:avLst/>
            </a:prstGeom>
            <a:ln w="50800">
              <a:solidFill>
                <a:srgbClr val="00206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文本框 67"/>
            <p:cNvSpPr txBox="1"/>
            <p:nvPr/>
          </p:nvSpPr>
          <p:spPr>
            <a:xfrm>
              <a:off x="8084" y="2762"/>
              <a:ext cx="3873" cy="6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2000" b="1" dirty="0">
                  <a:solidFill>
                    <a:srgbClr val="002060"/>
                  </a:solidFill>
                  <a:latin typeface="微软雅黑" charset="0"/>
                  <a:ea typeface="微软雅黑" charset="0"/>
                  <a:cs typeface="Segoe UI" panose="020B0502040204020203" pitchFamily="34" charset="0"/>
                  <a:sym typeface="+mn-ea"/>
                </a:rPr>
                <a:t>Received</a:t>
              </a: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4795520" y="3513455"/>
            <a:ext cx="2541270" cy="823595"/>
            <a:chOff x="7470775" y="4333026"/>
            <a:chExt cx="2238542" cy="646009"/>
          </a:xfrm>
        </p:grpSpPr>
        <p:grpSp>
          <p:nvGrpSpPr>
            <p:cNvPr id="71" name="组合 70"/>
            <p:cNvGrpSpPr/>
            <p:nvPr/>
          </p:nvGrpSpPr>
          <p:grpSpPr>
            <a:xfrm>
              <a:off x="7470775" y="4337048"/>
              <a:ext cx="565529" cy="641987"/>
              <a:chOff x="7470775" y="4337048"/>
              <a:chExt cx="565529" cy="641987"/>
            </a:xfrm>
          </p:grpSpPr>
          <p:sp>
            <p:nvSpPr>
              <p:cNvPr id="74" name="任意多边形: 形状 18"/>
              <p:cNvSpPr/>
              <p:nvPr/>
            </p:nvSpPr>
            <p:spPr>
              <a:xfrm>
                <a:off x="7470775" y="4337048"/>
                <a:ext cx="285750" cy="339727"/>
              </a:xfrm>
              <a:custGeom>
                <a:avLst/>
                <a:gdLst>
                  <a:gd name="connsiteX0" fmla="*/ 0 w 285750"/>
                  <a:gd name="connsiteY0" fmla="*/ 339727 h 339727"/>
                  <a:gd name="connsiteX1" fmla="*/ 139700 w 285750"/>
                  <a:gd name="connsiteY1" fmla="*/ 2 h 339727"/>
                  <a:gd name="connsiteX2" fmla="*/ 285750 w 285750"/>
                  <a:gd name="connsiteY2" fmla="*/ 333377 h 33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0" h="339727">
                    <a:moveTo>
                      <a:pt x="0" y="339727"/>
                    </a:moveTo>
                    <a:cubicBezTo>
                      <a:pt x="46037" y="170393"/>
                      <a:pt x="92075" y="1060"/>
                      <a:pt x="139700" y="2"/>
                    </a:cubicBezTo>
                    <a:cubicBezTo>
                      <a:pt x="187325" y="-1056"/>
                      <a:pt x="285750" y="333377"/>
                      <a:pt x="285750" y="333377"/>
                    </a:cubicBezTo>
                  </a:path>
                </a:pathLst>
              </a:custGeom>
              <a:noFill/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任意多边形: 形状 19"/>
              <p:cNvSpPr/>
              <p:nvPr/>
            </p:nvSpPr>
            <p:spPr>
              <a:xfrm rot="10800000">
                <a:off x="7750554" y="4639308"/>
                <a:ext cx="285750" cy="339727"/>
              </a:xfrm>
              <a:custGeom>
                <a:avLst/>
                <a:gdLst>
                  <a:gd name="connsiteX0" fmla="*/ 0 w 285750"/>
                  <a:gd name="connsiteY0" fmla="*/ 339727 h 339727"/>
                  <a:gd name="connsiteX1" fmla="*/ 139700 w 285750"/>
                  <a:gd name="connsiteY1" fmla="*/ 2 h 339727"/>
                  <a:gd name="connsiteX2" fmla="*/ 285750 w 285750"/>
                  <a:gd name="connsiteY2" fmla="*/ 333377 h 33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0" h="339727">
                    <a:moveTo>
                      <a:pt x="0" y="339727"/>
                    </a:moveTo>
                    <a:cubicBezTo>
                      <a:pt x="46037" y="170393"/>
                      <a:pt x="92075" y="1060"/>
                      <a:pt x="139700" y="2"/>
                    </a:cubicBezTo>
                    <a:cubicBezTo>
                      <a:pt x="187325" y="-1056"/>
                      <a:pt x="285750" y="333377"/>
                      <a:pt x="285750" y="333377"/>
                    </a:cubicBezTo>
                  </a:path>
                </a:pathLst>
              </a:custGeom>
              <a:noFill/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78" name="组合 77"/>
            <p:cNvGrpSpPr/>
            <p:nvPr/>
          </p:nvGrpSpPr>
          <p:grpSpPr>
            <a:xfrm>
              <a:off x="8029328" y="4333026"/>
              <a:ext cx="565529" cy="641987"/>
              <a:chOff x="7470775" y="4337048"/>
              <a:chExt cx="565529" cy="641987"/>
            </a:xfrm>
          </p:grpSpPr>
          <p:sp>
            <p:nvSpPr>
              <p:cNvPr id="79" name="任意多边形: 形状 44"/>
              <p:cNvSpPr/>
              <p:nvPr/>
            </p:nvSpPr>
            <p:spPr>
              <a:xfrm>
                <a:off x="7470775" y="4337048"/>
                <a:ext cx="285750" cy="339727"/>
              </a:xfrm>
              <a:custGeom>
                <a:avLst/>
                <a:gdLst>
                  <a:gd name="connsiteX0" fmla="*/ 0 w 285750"/>
                  <a:gd name="connsiteY0" fmla="*/ 339727 h 339727"/>
                  <a:gd name="connsiteX1" fmla="*/ 139700 w 285750"/>
                  <a:gd name="connsiteY1" fmla="*/ 2 h 339727"/>
                  <a:gd name="connsiteX2" fmla="*/ 285750 w 285750"/>
                  <a:gd name="connsiteY2" fmla="*/ 333377 h 33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0" h="339727">
                    <a:moveTo>
                      <a:pt x="0" y="339727"/>
                    </a:moveTo>
                    <a:cubicBezTo>
                      <a:pt x="46037" y="170393"/>
                      <a:pt x="92075" y="1060"/>
                      <a:pt x="139700" y="2"/>
                    </a:cubicBezTo>
                    <a:cubicBezTo>
                      <a:pt x="187325" y="-1056"/>
                      <a:pt x="285750" y="333377"/>
                      <a:pt x="285750" y="333377"/>
                    </a:cubicBezTo>
                  </a:path>
                </a:pathLst>
              </a:custGeom>
              <a:noFill/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任意多边形: 形状 45"/>
              <p:cNvSpPr/>
              <p:nvPr/>
            </p:nvSpPr>
            <p:spPr>
              <a:xfrm rot="10800000">
                <a:off x="7750554" y="4639308"/>
                <a:ext cx="285750" cy="339727"/>
              </a:xfrm>
              <a:custGeom>
                <a:avLst/>
                <a:gdLst>
                  <a:gd name="connsiteX0" fmla="*/ 0 w 285750"/>
                  <a:gd name="connsiteY0" fmla="*/ 339727 h 339727"/>
                  <a:gd name="connsiteX1" fmla="*/ 139700 w 285750"/>
                  <a:gd name="connsiteY1" fmla="*/ 2 h 339727"/>
                  <a:gd name="connsiteX2" fmla="*/ 285750 w 285750"/>
                  <a:gd name="connsiteY2" fmla="*/ 333377 h 33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0" h="339727">
                    <a:moveTo>
                      <a:pt x="0" y="339727"/>
                    </a:moveTo>
                    <a:cubicBezTo>
                      <a:pt x="46037" y="170393"/>
                      <a:pt x="92075" y="1060"/>
                      <a:pt x="139700" y="2"/>
                    </a:cubicBezTo>
                    <a:cubicBezTo>
                      <a:pt x="187325" y="-1056"/>
                      <a:pt x="285750" y="333377"/>
                      <a:pt x="285750" y="333377"/>
                    </a:cubicBezTo>
                  </a:path>
                </a:pathLst>
              </a:custGeom>
              <a:noFill/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81" name="组合 80"/>
            <p:cNvGrpSpPr/>
            <p:nvPr/>
          </p:nvGrpSpPr>
          <p:grpSpPr>
            <a:xfrm>
              <a:off x="8587881" y="4333027"/>
              <a:ext cx="565529" cy="641987"/>
              <a:chOff x="7470775" y="4337048"/>
              <a:chExt cx="565529" cy="641987"/>
            </a:xfrm>
          </p:grpSpPr>
          <p:sp>
            <p:nvSpPr>
              <p:cNvPr id="82" name="任意多边形: 形状 47"/>
              <p:cNvSpPr/>
              <p:nvPr/>
            </p:nvSpPr>
            <p:spPr>
              <a:xfrm>
                <a:off x="7470775" y="4337048"/>
                <a:ext cx="285750" cy="339727"/>
              </a:xfrm>
              <a:custGeom>
                <a:avLst/>
                <a:gdLst>
                  <a:gd name="connsiteX0" fmla="*/ 0 w 285750"/>
                  <a:gd name="connsiteY0" fmla="*/ 339727 h 339727"/>
                  <a:gd name="connsiteX1" fmla="*/ 139700 w 285750"/>
                  <a:gd name="connsiteY1" fmla="*/ 2 h 339727"/>
                  <a:gd name="connsiteX2" fmla="*/ 285750 w 285750"/>
                  <a:gd name="connsiteY2" fmla="*/ 333377 h 33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0" h="339727">
                    <a:moveTo>
                      <a:pt x="0" y="339727"/>
                    </a:moveTo>
                    <a:cubicBezTo>
                      <a:pt x="46037" y="170393"/>
                      <a:pt x="92075" y="1060"/>
                      <a:pt x="139700" y="2"/>
                    </a:cubicBezTo>
                    <a:cubicBezTo>
                      <a:pt x="187325" y="-1056"/>
                      <a:pt x="285750" y="333377"/>
                      <a:pt x="285750" y="333377"/>
                    </a:cubicBezTo>
                  </a:path>
                </a:pathLst>
              </a:custGeom>
              <a:noFill/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3" name="任意多边形: 形状 48"/>
              <p:cNvSpPr/>
              <p:nvPr/>
            </p:nvSpPr>
            <p:spPr>
              <a:xfrm rot="10800000">
                <a:off x="7750554" y="4639308"/>
                <a:ext cx="285750" cy="339727"/>
              </a:xfrm>
              <a:custGeom>
                <a:avLst/>
                <a:gdLst>
                  <a:gd name="connsiteX0" fmla="*/ 0 w 285750"/>
                  <a:gd name="connsiteY0" fmla="*/ 339727 h 339727"/>
                  <a:gd name="connsiteX1" fmla="*/ 139700 w 285750"/>
                  <a:gd name="connsiteY1" fmla="*/ 2 h 339727"/>
                  <a:gd name="connsiteX2" fmla="*/ 285750 w 285750"/>
                  <a:gd name="connsiteY2" fmla="*/ 333377 h 33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0" h="339727">
                    <a:moveTo>
                      <a:pt x="0" y="339727"/>
                    </a:moveTo>
                    <a:cubicBezTo>
                      <a:pt x="46037" y="170393"/>
                      <a:pt x="92075" y="1060"/>
                      <a:pt x="139700" y="2"/>
                    </a:cubicBezTo>
                    <a:cubicBezTo>
                      <a:pt x="187325" y="-1056"/>
                      <a:pt x="285750" y="333377"/>
                      <a:pt x="285750" y="333377"/>
                    </a:cubicBezTo>
                  </a:path>
                </a:pathLst>
              </a:custGeom>
              <a:noFill/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84" name="组合 83"/>
            <p:cNvGrpSpPr/>
            <p:nvPr/>
          </p:nvGrpSpPr>
          <p:grpSpPr>
            <a:xfrm>
              <a:off x="9143788" y="4333026"/>
              <a:ext cx="565529" cy="641987"/>
              <a:chOff x="7470775" y="4337048"/>
              <a:chExt cx="565529" cy="641987"/>
            </a:xfrm>
          </p:grpSpPr>
          <p:sp>
            <p:nvSpPr>
              <p:cNvPr id="85" name="任意多边形: 形状 50"/>
              <p:cNvSpPr/>
              <p:nvPr/>
            </p:nvSpPr>
            <p:spPr>
              <a:xfrm>
                <a:off x="7470775" y="4337048"/>
                <a:ext cx="285750" cy="339727"/>
              </a:xfrm>
              <a:custGeom>
                <a:avLst/>
                <a:gdLst>
                  <a:gd name="connsiteX0" fmla="*/ 0 w 285750"/>
                  <a:gd name="connsiteY0" fmla="*/ 339727 h 339727"/>
                  <a:gd name="connsiteX1" fmla="*/ 139700 w 285750"/>
                  <a:gd name="connsiteY1" fmla="*/ 2 h 339727"/>
                  <a:gd name="connsiteX2" fmla="*/ 285750 w 285750"/>
                  <a:gd name="connsiteY2" fmla="*/ 333377 h 33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0" h="339727">
                    <a:moveTo>
                      <a:pt x="0" y="339727"/>
                    </a:moveTo>
                    <a:cubicBezTo>
                      <a:pt x="46037" y="170393"/>
                      <a:pt x="92075" y="1060"/>
                      <a:pt x="139700" y="2"/>
                    </a:cubicBezTo>
                    <a:cubicBezTo>
                      <a:pt x="187325" y="-1056"/>
                      <a:pt x="285750" y="333377"/>
                      <a:pt x="285750" y="333377"/>
                    </a:cubicBezTo>
                  </a:path>
                </a:pathLst>
              </a:custGeom>
              <a:noFill/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任意多边形: 形状 51"/>
              <p:cNvSpPr/>
              <p:nvPr/>
            </p:nvSpPr>
            <p:spPr>
              <a:xfrm rot="10800000">
                <a:off x="7750554" y="4639308"/>
                <a:ext cx="285750" cy="339727"/>
              </a:xfrm>
              <a:custGeom>
                <a:avLst/>
                <a:gdLst>
                  <a:gd name="connsiteX0" fmla="*/ 0 w 285750"/>
                  <a:gd name="connsiteY0" fmla="*/ 339727 h 339727"/>
                  <a:gd name="connsiteX1" fmla="*/ 139700 w 285750"/>
                  <a:gd name="connsiteY1" fmla="*/ 2 h 339727"/>
                  <a:gd name="connsiteX2" fmla="*/ 285750 w 285750"/>
                  <a:gd name="connsiteY2" fmla="*/ 333377 h 33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0" h="339727">
                    <a:moveTo>
                      <a:pt x="0" y="339727"/>
                    </a:moveTo>
                    <a:cubicBezTo>
                      <a:pt x="46037" y="170393"/>
                      <a:pt x="92075" y="1060"/>
                      <a:pt x="139700" y="2"/>
                    </a:cubicBezTo>
                    <a:cubicBezTo>
                      <a:pt x="187325" y="-1056"/>
                      <a:pt x="285750" y="333377"/>
                      <a:pt x="285750" y="333377"/>
                    </a:cubicBezTo>
                  </a:path>
                </a:pathLst>
              </a:custGeom>
              <a:noFill/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87" name="组合 86"/>
          <p:cNvGrpSpPr/>
          <p:nvPr/>
        </p:nvGrpSpPr>
        <p:grpSpPr>
          <a:xfrm>
            <a:off x="5133340" y="4592955"/>
            <a:ext cx="2541270" cy="823595"/>
            <a:chOff x="7470775" y="4333026"/>
            <a:chExt cx="2238542" cy="646009"/>
          </a:xfrm>
        </p:grpSpPr>
        <p:grpSp>
          <p:nvGrpSpPr>
            <p:cNvPr id="88" name="组合 87"/>
            <p:cNvGrpSpPr/>
            <p:nvPr/>
          </p:nvGrpSpPr>
          <p:grpSpPr>
            <a:xfrm>
              <a:off x="7470775" y="4337048"/>
              <a:ext cx="565529" cy="641987"/>
              <a:chOff x="7470775" y="4337048"/>
              <a:chExt cx="565529" cy="641987"/>
            </a:xfrm>
          </p:grpSpPr>
          <p:sp>
            <p:nvSpPr>
              <p:cNvPr id="89" name="任意多边形: 形状 64"/>
              <p:cNvSpPr/>
              <p:nvPr/>
            </p:nvSpPr>
            <p:spPr>
              <a:xfrm>
                <a:off x="7470775" y="4337048"/>
                <a:ext cx="285750" cy="339727"/>
              </a:xfrm>
              <a:custGeom>
                <a:avLst/>
                <a:gdLst>
                  <a:gd name="connsiteX0" fmla="*/ 0 w 285750"/>
                  <a:gd name="connsiteY0" fmla="*/ 339727 h 339727"/>
                  <a:gd name="connsiteX1" fmla="*/ 139700 w 285750"/>
                  <a:gd name="connsiteY1" fmla="*/ 2 h 339727"/>
                  <a:gd name="connsiteX2" fmla="*/ 285750 w 285750"/>
                  <a:gd name="connsiteY2" fmla="*/ 333377 h 33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0" h="339727">
                    <a:moveTo>
                      <a:pt x="0" y="339727"/>
                    </a:moveTo>
                    <a:cubicBezTo>
                      <a:pt x="46037" y="170393"/>
                      <a:pt x="92075" y="1060"/>
                      <a:pt x="139700" y="2"/>
                    </a:cubicBezTo>
                    <a:cubicBezTo>
                      <a:pt x="187325" y="-1056"/>
                      <a:pt x="285750" y="333377"/>
                      <a:pt x="285750" y="333377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" name="任意多边形: 形状 65"/>
              <p:cNvSpPr/>
              <p:nvPr/>
            </p:nvSpPr>
            <p:spPr>
              <a:xfrm rot="10800000">
                <a:off x="7750554" y="4639308"/>
                <a:ext cx="285750" cy="339727"/>
              </a:xfrm>
              <a:custGeom>
                <a:avLst/>
                <a:gdLst>
                  <a:gd name="connsiteX0" fmla="*/ 0 w 285750"/>
                  <a:gd name="connsiteY0" fmla="*/ 339727 h 339727"/>
                  <a:gd name="connsiteX1" fmla="*/ 139700 w 285750"/>
                  <a:gd name="connsiteY1" fmla="*/ 2 h 339727"/>
                  <a:gd name="connsiteX2" fmla="*/ 285750 w 285750"/>
                  <a:gd name="connsiteY2" fmla="*/ 333377 h 33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0" h="339727">
                    <a:moveTo>
                      <a:pt x="0" y="339727"/>
                    </a:moveTo>
                    <a:cubicBezTo>
                      <a:pt x="46037" y="170393"/>
                      <a:pt x="92075" y="1060"/>
                      <a:pt x="139700" y="2"/>
                    </a:cubicBezTo>
                    <a:cubicBezTo>
                      <a:pt x="187325" y="-1056"/>
                      <a:pt x="285750" y="333377"/>
                      <a:pt x="285750" y="333377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1" name="组合 90"/>
            <p:cNvGrpSpPr/>
            <p:nvPr/>
          </p:nvGrpSpPr>
          <p:grpSpPr>
            <a:xfrm>
              <a:off x="8029328" y="4333026"/>
              <a:ext cx="565529" cy="641987"/>
              <a:chOff x="7470775" y="4337048"/>
              <a:chExt cx="565529" cy="641987"/>
            </a:xfrm>
          </p:grpSpPr>
          <p:sp>
            <p:nvSpPr>
              <p:cNvPr id="92" name="任意多边形: 形状 62"/>
              <p:cNvSpPr/>
              <p:nvPr/>
            </p:nvSpPr>
            <p:spPr>
              <a:xfrm>
                <a:off x="7470775" y="4337048"/>
                <a:ext cx="285750" cy="339727"/>
              </a:xfrm>
              <a:custGeom>
                <a:avLst/>
                <a:gdLst>
                  <a:gd name="connsiteX0" fmla="*/ 0 w 285750"/>
                  <a:gd name="connsiteY0" fmla="*/ 339727 h 339727"/>
                  <a:gd name="connsiteX1" fmla="*/ 139700 w 285750"/>
                  <a:gd name="connsiteY1" fmla="*/ 2 h 339727"/>
                  <a:gd name="connsiteX2" fmla="*/ 285750 w 285750"/>
                  <a:gd name="connsiteY2" fmla="*/ 333377 h 33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0" h="339727">
                    <a:moveTo>
                      <a:pt x="0" y="339727"/>
                    </a:moveTo>
                    <a:cubicBezTo>
                      <a:pt x="46037" y="170393"/>
                      <a:pt x="92075" y="1060"/>
                      <a:pt x="139700" y="2"/>
                    </a:cubicBezTo>
                    <a:cubicBezTo>
                      <a:pt x="187325" y="-1056"/>
                      <a:pt x="285750" y="333377"/>
                      <a:pt x="285750" y="333377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3" name="任意多边形: 形状 63"/>
              <p:cNvSpPr/>
              <p:nvPr/>
            </p:nvSpPr>
            <p:spPr>
              <a:xfrm rot="10800000">
                <a:off x="7750554" y="4639308"/>
                <a:ext cx="285750" cy="339727"/>
              </a:xfrm>
              <a:custGeom>
                <a:avLst/>
                <a:gdLst>
                  <a:gd name="connsiteX0" fmla="*/ 0 w 285750"/>
                  <a:gd name="connsiteY0" fmla="*/ 339727 h 339727"/>
                  <a:gd name="connsiteX1" fmla="*/ 139700 w 285750"/>
                  <a:gd name="connsiteY1" fmla="*/ 2 h 339727"/>
                  <a:gd name="connsiteX2" fmla="*/ 285750 w 285750"/>
                  <a:gd name="connsiteY2" fmla="*/ 333377 h 33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0" h="339727">
                    <a:moveTo>
                      <a:pt x="0" y="339727"/>
                    </a:moveTo>
                    <a:cubicBezTo>
                      <a:pt x="46037" y="170393"/>
                      <a:pt x="92075" y="1060"/>
                      <a:pt x="139700" y="2"/>
                    </a:cubicBezTo>
                    <a:cubicBezTo>
                      <a:pt x="187325" y="-1056"/>
                      <a:pt x="285750" y="333377"/>
                      <a:pt x="285750" y="333377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4" name="组合 93"/>
            <p:cNvGrpSpPr/>
            <p:nvPr/>
          </p:nvGrpSpPr>
          <p:grpSpPr>
            <a:xfrm>
              <a:off x="8587881" y="4333027"/>
              <a:ext cx="565529" cy="641987"/>
              <a:chOff x="7470775" y="4337048"/>
              <a:chExt cx="565529" cy="641987"/>
            </a:xfrm>
          </p:grpSpPr>
          <p:sp>
            <p:nvSpPr>
              <p:cNvPr id="95" name="任意多边形: 形状 60"/>
              <p:cNvSpPr/>
              <p:nvPr/>
            </p:nvSpPr>
            <p:spPr>
              <a:xfrm>
                <a:off x="7470775" y="4337048"/>
                <a:ext cx="285750" cy="339727"/>
              </a:xfrm>
              <a:custGeom>
                <a:avLst/>
                <a:gdLst>
                  <a:gd name="connsiteX0" fmla="*/ 0 w 285750"/>
                  <a:gd name="connsiteY0" fmla="*/ 339727 h 339727"/>
                  <a:gd name="connsiteX1" fmla="*/ 139700 w 285750"/>
                  <a:gd name="connsiteY1" fmla="*/ 2 h 339727"/>
                  <a:gd name="connsiteX2" fmla="*/ 285750 w 285750"/>
                  <a:gd name="connsiteY2" fmla="*/ 333377 h 33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0" h="339727">
                    <a:moveTo>
                      <a:pt x="0" y="339727"/>
                    </a:moveTo>
                    <a:cubicBezTo>
                      <a:pt x="46037" y="170393"/>
                      <a:pt x="92075" y="1060"/>
                      <a:pt x="139700" y="2"/>
                    </a:cubicBezTo>
                    <a:cubicBezTo>
                      <a:pt x="187325" y="-1056"/>
                      <a:pt x="285750" y="333377"/>
                      <a:pt x="285750" y="333377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6" name="任意多边形: 形状 61"/>
              <p:cNvSpPr/>
              <p:nvPr/>
            </p:nvSpPr>
            <p:spPr>
              <a:xfrm rot="10800000">
                <a:off x="7750554" y="4639308"/>
                <a:ext cx="285750" cy="339727"/>
              </a:xfrm>
              <a:custGeom>
                <a:avLst/>
                <a:gdLst>
                  <a:gd name="connsiteX0" fmla="*/ 0 w 285750"/>
                  <a:gd name="connsiteY0" fmla="*/ 339727 h 339727"/>
                  <a:gd name="connsiteX1" fmla="*/ 139700 w 285750"/>
                  <a:gd name="connsiteY1" fmla="*/ 2 h 339727"/>
                  <a:gd name="connsiteX2" fmla="*/ 285750 w 285750"/>
                  <a:gd name="connsiteY2" fmla="*/ 333377 h 33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0" h="339727">
                    <a:moveTo>
                      <a:pt x="0" y="339727"/>
                    </a:moveTo>
                    <a:cubicBezTo>
                      <a:pt x="46037" y="170393"/>
                      <a:pt x="92075" y="1060"/>
                      <a:pt x="139700" y="2"/>
                    </a:cubicBezTo>
                    <a:cubicBezTo>
                      <a:pt x="187325" y="-1056"/>
                      <a:pt x="285750" y="333377"/>
                      <a:pt x="285750" y="333377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7" name="组合 96"/>
            <p:cNvGrpSpPr/>
            <p:nvPr/>
          </p:nvGrpSpPr>
          <p:grpSpPr>
            <a:xfrm>
              <a:off x="9143788" y="4333026"/>
              <a:ext cx="565529" cy="641987"/>
              <a:chOff x="7470775" y="4337048"/>
              <a:chExt cx="565529" cy="641987"/>
            </a:xfrm>
          </p:grpSpPr>
          <p:sp>
            <p:nvSpPr>
              <p:cNvPr id="98" name="任意多边形: 形状 58"/>
              <p:cNvSpPr/>
              <p:nvPr/>
            </p:nvSpPr>
            <p:spPr>
              <a:xfrm>
                <a:off x="7470775" y="4337048"/>
                <a:ext cx="285750" cy="339727"/>
              </a:xfrm>
              <a:custGeom>
                <a:avLst/>
                <a:gdLst>
                  <a:gd name="connsiteX0" fmla="*/ 0 w 285750"/>
                  <a:gd name="connsiteY0" fmla="*/ 339727 h 339727"/>
                  <a:gd name="connsiteX1" fmla="*/ 139700 w 285750"/>
                  <a:gd name="connsiteY1" fmla="*/ 2 h 339727"/>
                  <a:gd name="connsiteX2" fmla="*/ 285750 w 285750"/>
                  <a:gd name="connsiteY2" fmla="*/ 333377 h 33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0" h="339727">
                    <a:moveTo>
                      <a:pt x="0" y="339727"/>
                    </a:moveTo>
                    <a:cubicBezTo>
                      <a:pt x="46037" y="170393"/>
                      <a:pt x="92075" y="1060"/>
                      <a:pt x="139700" y="2"/>
                    </a:cubicBezTo>
                    <a:cubicBezTo>
                      <a:pt x="187325" y="-1056"/>
                      <a:pt x="285750" y="333377"/>
                      <a:pt x="285750" y="333377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3" name="任意多边形: 形状 59"/>
              <p:cNvSpPr/>
              <p:nvPr/>
            </p:nvSpPr>
            <p:spPr>
              <a:xfrm rot="10800000">
                <a:off x="7750554" y="4639308"/>
                <a:ext cx="285750" cy="339727"/>
              </a:xfrm>
              <a:custGeom>
                <a:avLst/>
                <a:gdLst>
                  <a:gd name="connsiteX0" fmla="*/ 0 w 285750"/>
                  <a:gd name="connsiteY0" fmla="*/ 339727 h 339727"/>
                  <a:gd name="connsiteX1" fmla="*/ 139700 w 285750"/>
                  <a:gd name="connsiteY1" fmla="*/ 2 h 339727"/>
                  <a:gd name="connsiteX2" fmla="*/ 285750 w 285750"/>
                  <a:gd name="connsiteY2" fmla="*/ 333377 h 33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0" h="339727">
                    <a:moveTo>
                      <a:pt x="0" y="339727"/>
                    </a:moveTo>
                    <a:cubicBezTo>
                      <a:pt x="46037" y="170393"/>
                      <a:pt x="92075" y="1060"/>
                      <a:pt x="139700" y="2"/>
                    </a:cubicBezTo>
                    <a:cubicBezTo>
                      <a:pt x="187325" y="-1056"/>
                      <a:pt x="285750" y="333377"/>
                      <a:pt x="285750" y="333377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cxnSp>
        <p:nvCxnSpPr>
          <p:cNvPr id="114" name="直接连接符 113"/>
          <p:cNvCxnSpPr/>
          <p:nvPr/>
        </p:nvCxnSpPr>
        <p:spPr>
          <a:xfrm>
            <a:off x="4699357" y="4437776"/>
            <a:ext cx="3166745" cy="0"/>
          </a:xfrm>
          <a:prstGeom prst="line">
            <a:avLst/>
          </a:prstGeom>
          <a:ln w="38100" cmpd="sng">
            <a:solidFill>
              <a:srgbClr val="00206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文本框 117"/>
          <p:cNvSpPr txBox="1"/>
          <p:nvPr/>
        </p:nvSpPr>
        <p:spPr>
          <a:xfrm>
            <a:off x="0" y="5758180"/>
            <a:ext cx="400621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2000" b="1" u="sng">
                <a:solidFill>
                  <a:srgbClr val="268B0B"/>
                </a:solidFill>
                <a:latin typeface="微软雅黑" charset="0"/>
                <a:ea typeface="微软雅黑" charset="0"/>
              </a:rPr>
              <a:t>Constructive combination</a:t>
            </a:r>
            <a:r>
              <a:rPr lang="en-US" altLang="zh-CN" sz="2000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0"/>
                <a:ea typeface="微软雅黑" charset="0"/>
              </a:rPr>
              <a:t>:</a:t>
            </a:r>
          </a:p>
          <a:p>
            <a:pPr algn="ctr"/>
            <a:r>
              <a:rPr lang="en-US" altLang="zh-CN" sz="2000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0"/>
                <a:ea typeface="微软雅黑" charset="0"/>
              </a:rPr>
              <a:t> significant </a:t>
            </a:r>
            <a:r>
              <a:rPr lang="en-US" altLang="zh-CN" sz="2000" b="1" u="sng">
                <a:solidFill>
                  <a:srgbClr val="268B0B"/>
                </a:solidFill>
                <a:latin typeface="微软雅黑" charset="0"/>
                <a:ea typeface="微软雅黑" charset="0"/>
              </a:rPr>
              <a:t>amplitude variation</a:t>
            </a:r>
          </a:p>
        </p:txBody>
      </p:sp>
      <p:sp>
        <p:nvSpPr>
          <p:cNvPr id="126" name="文本框 125"/>
          <p:cNvSpPr txBox="1"/>
          <p:nvPr/>
        </p:nvSpPr>
        <p:spPr>
          <a:xfrm>
            <a:off x="4092575" y="5758180"/>
            <a:ext cx="400621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2000" b="1" u="sng">
                <a:solidFill>
                  <a:srgbClr val="268B0B"/>
                </a:solidFill>
                <a:latin typeface="微软雅黑" charset="0"/>
                <a:ea typeface="微软雅黑" charset="0"/>
              </a:rPr>
              <a:t>Destructive combination</a:t>
            </a:r>
            <a:r>
              <a:rPr lang="en-US" altLang="zh-CN" sz="2000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0"/>
                <a:ea typeface="微软雅黑" charset="0"/>
              </a:rPr>
              <a:t>:</a:t>
            </a:r>
          </a:p>
          <a:p>
            <a:pPr algn="ctr"/>
            <a:r>
              <a:rPr lang="en-US" altLang="zh-CN" sz="2000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0"/>
                <a:ea typeface="微软雅黑" charset="0"/>
              </a:rPr>
              <a:t> significant </a:t>
            </a:r>
            <a:r>
              <a:rPr lang="en-US" altLang="zh-CN" sz="2000" b="1" u="sng">
                <a:solidFill>
                  <a:srgbClr val="268B0B"/>
                </a:solidFill>
                <a:latin typeface="微软雅黑" charset="0"/>
                <a:ea typeface="微软雅黑" charset="0"/>
              </a:rPr>
              <a:t>amplitude variation</a:t>
            </a: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7.40741E-7 L -0.00013 0.0907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453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0.00039 -0.0662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3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197176"/>
            <a:ext cx="1219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Large </a:t>
            </a:r>
            <a:r>
              <a:rPr lang="zh-CN" altLang="en-US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quantity of deployed tags</a:t>
            </a:r>
          </a:p>
        </p:txBody>
      </p:sp>
      <p:sp>
        <p:nvSpPr>
          <p:cNvPr id="7" name="Title 1"/>
          <p:cNvSpPr txBox="1"/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5400" dirty="0">
                <a:solidFill>
                  <a:schemeClr val="bg1"/>
                </a:solidFill>
                <a:latin typeface="Segoe UI" panose="020B0502040204020203" pitchFamily="34" charset="0"/>
                <a:ea typeface="Sathu" panose="00000400000000000000" charset="-34"/>
                <a:cs typeface="Segoe UI" panose="020B0502040204020203" pitchFamily="34" charset="0"/>
              </a:rPr>
              <a:t>Amplitude Vs. Phase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514985" y="2026285"/>
            <a:ext cx="4410075" cy="1402080"/>
            <a:chOff x="685" y="4411"/>
            <a:chExt cx="6945" cy="2208"/>
          </a:xfrm>
        </p:grpSpPr>
        <p:grpSp>
          <p:nvGrpSpPr>
            <p:cNvPr id="3" name="组合 2"/>
            <p:cNvGrpSpPr/>
            <p:nvPr/>
          </p:nvGrpSpPr>
          <p:grpSpPr>
            <a:xfrm>
              <a:off x="3020" y="4411"/>
              <a:ext cx="4610" cy="1208"/>
              <a:chOff x="3020" y="4411"/>
              <a:chExt cx="4610" cy="1208"/>
            </a:xfrm>
          </p:grpSpPr>
          <p:cxnSp>
            <p:nvCxnSpPr>
              <p:cNvPr id="4" name="直接箭头连接符 3"/>
              <p:cNvCxnSpPr/>
              <p:nvPr/>
            </p:nvCxnSpPr>
            <p:spPr>
              <a:xfrm flipV="1">
                <a:off x="3020" y="4411"/>
                <a:ext cx="2000" cy="854"/>
              </a:xfrm>
              <a:prstGeom prst="straightConnector1">
                <a:avLst/>
              </a:prstGeom>
              <a:ln w="50800">
                <a:solidFill>
                  <a:srgbClr val="C0000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" name="文本框 4"/>
              <p:cNvSpPr txBox="1"/>
              <p:nvPr/>
            </p:nvSpPr>
            <p:spPr>
              <a:xfrm>
                <a:off x="3758" y="4991"/>
                <a:ext cx="3873" cy="628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en-US" altLang="zh-CN" sz="2000" b="1" dirty="0">
                    <a:solidFill>
                      <a:srgbClr val="C00000"/>
                    </a:solidFill>
                    <a:latin typeface="微软雅黑" charset="0"/>
                    <a:ea typeface="微软雅黑" charset="0"/>
                    <a:cs typeface="Segoe UI" panose="020B0502040204020203" pitchFamily="34" charset="0"/>
                    <a:sym typeface="+mn-ea"/>
                  </a:rPr>
                  <a:t>Backscatter</a:t>
                </a:r>
              </a:p>
            </p:txBody>
          </p:sp>
        </p:grpSp>
        <p:grpSp>
          <p:nvGrpSpPr>
            <p:cNvPr id="20" name="组合 19"/>
            <p:cNvGrpSpPr/>
            <p:nvPr/>
          </p:nvGrpSpPr>
          <p:grpSpPr>
            <a:xfrm>
              <a:off x="685" y="5265"/>
              <a:ext cx="3414" cy="1354"/>
              <a:chOff x="685" y="5265"/>
              <a:chExt cx="3414" cy="1354"/>
            </a:xfrm>
          </p:grpSpPr>
          <p:cxnSp>
            <p:nvCxnSpPr>
              <p:cNvPr id="22" name="直接箭头连接符 21"/>
              <p:cNvCxnSpPr/>
              <p:nvPr/>
            </p:nvCxnSpPr>
            <p:spPr>
              <a:xfrm flipV="1">
                <a:off x="685" y="5265"/>
                <a:ext cx="2335" cy="1003"/>
              </a:xfrm>
              <a:prstGeom prst="straightConnector1">
                <a:avLst/>
              </a:prstGeom>
              <a:ln w="50800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文本框 25"/>
              <p:cNvSpPr txBox="1"/>
              <p:nvPr/>
            </p:nvSpPr>
            <p:spPr>
              <a:xfrm>
                <a:off x="1479" y="5991"/>
                <a:ext cx="2621" cy="628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en-US" altLang="zh-CN" sz="2000" b="1" dirty="0">
                    <a:solidFill>
                      <a:schemeClr val="bg1">
                        <a:lumMod val="50000"/>
                      </a:schemeClr>
                    </a:solidFill>
                    <a:latin typeface="微软雅黑" charset="0"/>
                    <a:ea typeface="微软雅黑" charset="0"/>
                    <a:cs typeface="Segoe UI" panose="020B0502040204020203" pitchFamily="34" charset="0"/>
                    <a:sym typeface="+mn-ea"/>
                  </a:rPr>
                  <a:t>Carrier</a:t>
                </a:r>
              </a:p>
            </p:txBody>
          </p:sp>
        </p:grpSp>
      </p:grpSp>
      <p:grpSp>
        <p:nvGrpSpPr>
          <p:cNvPr id="43" name="组合 42"/>
          <p:cNvGrpSpPr/>
          <p:nvPr/>
        </p:nvGrpSpPr>
        <p:grpSpPr>
          <a:xfrm>
            <a:off x="383540" y="1668780"/>
            <a:ext cx="2752090" cy="1123950"/>
            <a:chOff x="478" y="3848"/>
            <a:chExt cx="4334" cy="1770"/>
          </a:xfrm>
        </p:grpSpPr>
        <p:cxnSp>
          <p:nvCxnSpPr>
            <p:cNvPr id="44" name="直接箭头连接符 43"/>
            <p:cNvCxnSpPr/>
            <p:nvPr/>
          </p:nvCxnSpPr>
          <p:spPr>
            <a:xfrm flipV="1">
              <a:off x="478" y="3848"/>
              <a:ext cx="4334" cy="1771"/>
            </a:xfrm>
            <a:prstGeom prst="straightConnector1">
              <a:avLst/>
            </a:prstGeom>
            <a:ln w="50800">
              <a:solidFill>
                <a:srgbClr val="00206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/>
          </p:nvSpPr>
          <p:spPr>
            <a:xfrm>
              <a:off x="906" y="3994"/>
              <a:ext cx="3873" cy="6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2000" b="1" dirty="0">
                  <a:solidFill>
                    <a:srgbClr val="002060"/>
                  </a:solidFill>
                  <a:latin typeface="微软雅黑" charset="0"/>
                  <a:ea typeface="微软雅黑" charset="0"/>
                  <a:cs typeface="Segoe UI" panose="020B0502040204020203" pitchFamily="34" charset="0"/>
                  <a:sym typeface="+mn-ea"/>
                </a:rPr>
                <a:t>Received</a:t>
              </a: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655320" y="3712210"/>
            <a:ext cx="2827655" cy="1449705"/>
            <a:chOff x="7470775" y="4333026"/>
            <a:chExt cx="2238542" cy="646009"/>
          </a:xfrm>
        </p:grpSpPr>
        <p:grpSp>
          <p:nvGrpSpPr>
            <p:cNvPr id="47" name="组合 46"/>
            <p:cNvGrpSpPr/>
            <p:nvPr/>
          </p:nvGrpSpPr>
          <p:grpSpPr>
            <a:xfrm>
              <a:off x="7470775" y="4337048"/>
              <a:ext cx="565529" cy="641987"/>
              <a:chOff x="7470775" y="4337048"/>
              <a:chExt cx="565529" cy="641987"/>
            </a:xfrm>
          </p:grpSpPr>
          <p:sp>
            <p:nvSpPr>
              <p:cNvPr id="48" name="任意多边形: 形状 87"/>
              <p:cNvSpPr/>
              <p:nvPr/>
            </p:nvSpPr>
            <p:spPr>
              <a:xfrm>
                <a:off x="7470775" y="4337048"/>
                <a:ext cx="285750" cy="339727"/>
              </a:xfrm>
              <a:custGeom>
                <a:avLst/>
                <a:gdLst>
                  <a:gd name="connsiteX0" fmla="*/ 0 w 285750"/>
                  <a:gd name="connsiteY0" fmla="*/ 339727 h 339727"/>
                  <a:gd name="connsiteX1" fmla="*/ 139700 w 285750"/>
                  <a:gd name="connsiteY1" fmla="*/ 2 h 339727"/>
                  <a:gd name="connsiteX2" fmla="*/ 285750 w 285750"/>
                  <a:gd name="connsiteY2" fmla="*/ 333377 h 33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0" h="339727">
                    <a:moveTo>
                      <a:pt x="0" y="339727"/>
                    </a:moveTo>
                    <a:cubicBezTo>
                      <a:pt x="46037" y="170393"/>
                      <a:pt x="92075" y="1060"/>
                      <a:pt x="139700" y="2"/>
                    </a:cubicBezTo>
                    <a:cubicBezTo>
                      <a:pt x="187325" y="-1056"/>
                      <a:pt x="285750" y="333377"/>
                      <a:pt x="285750" y="333377"/>
                    </a:cubicBezTo>
                  </a:path>
                </a:pathLst>
              </a:custGeom>
              <a:noFill/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任意多边形: 形状 88"/>
              <p:cNvSpPr/>
              <p:nvPr/>
            </p:nvSpPr>
            <p:spPr>
              <a:xfrm rot="10800000">
                <a:off x="7750554" y="4639308"/>
                <a:ext cx="285750" cy="339727"/>
              </a:xfrm>
              <a:custGeom>
                <a:avLst/>
                <a:gdLst>
                  <a:gd name="connsiteX0" fmla="*/ 0 w 285750"/>
                  <a:gd name="connsiteY0" fmla="*/ 339727 h 339727"/>
                  <a:gd name="connsiteX1" fmla="*/ 139700 w 285750"/>
                  <a:gd name="connsiteY1" fmla="*/ 2 h 339727"/>
                  <a:gd name="connsiteX2" fmla="*/ 285750 w 285750"/>
                  <a:gd name="connsiteY2" fmla="*/ 333377 h 33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0" h="339727">
                    <a:moveTo>
                      <a:pt x="0" y="339727"/>
                    </a:moveTo>
                    <a:cubicBezTo>
                      <a:pt x="46037" y="170393"/>
                      <a:pt x="92075" y="1060"/>
                      <a:pt x="139700" y="2"/>
                    </a:cubicBezTo>
                    <a:cubicBezTo>
                      <a:pt x="187325" y="-1056"/>
                      <a:pt x="285750" y="333377"/>
                      <a:pt x="285750" y="333377"/>
                    </a:cubicBezTo>
                  </a:path>
                </a:pathLst>
              </a:custGeom>
              <a:noFill/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0" name="组合 49"/>
            <p:cNvGrpSpPr/>
            <p:nvPr/>
          </p:nvGrpSpPr>
          <p:grpSpPr>
            <a:xfrm>
              <a:off x="8029328" y="4333026"/>
              <a:ext cx="565529" cy="641987"/>
              <a:chOff x="7470775" y="4337048"/>
              <a:chExt cx="565529" cy="641987"/>
            </a:xfrm>
          </p:grpSpPr>
          <p:sp>
            <p:nvSpPr>
              <p:cNvPr id="51" name="任意多边形: 形状 85"/>
              <p:cNvSpPr/>
              <p:nvPr/>
            </p:nvSpPr>
            <p:spPr>
              <a:xfrm>
                <a:off x="7470775" y="4337048"/>
                <a:ext cx="285750" cy="339727"/>
              </a:xfrm>
              <a:custGeom>
                <a:avLst/>
                <a:gdLst>
                  <a:gd name="connsiteX0" fmla="*/ 0 w 285750"/>
                  <a:gd name="connsiteY0" fmla="*/ 339727 h 339727"/>
                  <a:gd name="connsiteX1" fmla="*/ 139700 w 285750"/>
                  <a:gd name="connsiteY1" fmla="*/ 2 h 339727"/>
                  <a:gd name="connsiteX2" fmla="*/ 285750 w 285750"/>
                  <a:gd name="connsiteY2" fmla="*/ 333377 h 33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0" h="339727">
                    <a:moveTo>
                      <a:pt x="0" y="339727"/>
                    </a:moveTo>
                    <a:cubicBezTo>
                      <a:pt x="46037" y="170393"/>
                      <a:pt x="92075" y="1060"/>
                      <a:pt x="139700" y="2"/>
                    </a:cubicBezTo>
                    <a:cubicBezTo>
                      <a:pt x="187325" y="-1056"/>
                      <a:pt x="285750" y="333377"/>
                      <a:pt x="285750" y="333377"/>
                    </a:cubicBezTo>
                  </a:path>
                </a:pathLst>
              </a:custGeom>
              <a:noFill/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任意多边形: 形状 86"/>
              <p:cNvSpPr/>
              <p:nvPr/>
            </p:nvSpPr>
            <p:spPr>
              <a:xfrm rot="10800000">
                <a:off x="7750554" y="4639308"/>
                <a:ext cx="285750" cy="339727"/>
              </a:xfrm>
              <a:custGeom>
                <a:avLst/>
                <a:gdLst>
                  <a:gd name="connsiteX0" fmla="*/ 0 w 285750"/>
                  <a:gd name="connsiteY0" fmla="*/ 339727 h 339727"/>
                  <a:gd name="connsiteX1" fmla="*/ 139700 w 285750"/>
                  <a:gd name="connsiteY1" fmla="*/ 2 h 339727"/>
                  <a:gd name="connsiteX2" fmla="*/ 285750 w 285750"/>
                  <a:gd name="connsiteY2" fmla="*/ 333377 h 33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0" h="339727">
                    <a:moveTo>
                      <a:pt x="0" y="339727"/>
                    </a:moveTo>
                    <a:cubicBezTo>
                      <a:pt x="46037" y="170393"/>
                      <a:pt x="92075" y="1060"/>
                      <a:pt x="139700" y="2"/>
                    </a:cubicBezTo>
                    <a:cubicBezTo>
                      <a:pt x="187325" y="-1056"/>
                      <a:pt x="285750" y="333377"/>
                      <a:pt x="285750" y="333377"/>
                    </a:cubicBezTo>
                  </a:path>
                </a:pathLst>
              </a:custGeom>
              <a:noFill/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3" name="组合 52"/>
            <p:cNvGrpSpPr/>
            <p:nvPr/>
          </p:nvGrpSpPr>
          <p:grpSpPr>
            <a:xfrm>
              <a:off x="8587881" y="4333027"/>
              <a:ext cx="565529" cy="641987"/>
              <a:chOff x="7470775" y="4337048"/>
              <a:chExt cx="565529" cy="641987"/>
            </a:xfrm>
          </p:grpSpPr>
          <p:sp>
            <p:nvSpPr>
              <p:cNvPr id="54" name="任意多边形: 形状 83"/>
              <p:cNvSpPr/>
              <p:nvPr/>
            </p:nvSpPr>
            <p:spPr>
              <a:xfrm>
                <a:off x="7470775" y="4337048"/>
                <a:ext cx="285750" cy="339727"/>
              </a:xfrm>
              <a:custGeom>
                <a:avLst/>
                <a:gdLst>
                  <a:gd name="connsiteX0" fmla="*/ 0 w 285750"/>
                  <a:gd name="connsiteY0" fmla="*/ 339727 h 339727"/>
                  <a:gd name="connsiteX1" fmla="*/ 139700 w 285750"/>
                  <a:gd name="connsiteY1" fmla="*/ 2 h 339727"/>
                  <a:gd name="connsiteX2" fmla="*/ 285750 w 285750"/>
                  <a:gd name="connsiteY2" fmla="*/ 333377 h 33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0" h="339727">
                    <a:moveTo>
                      <a:pt x="0" y="339727"/>
                    </a:moveTo>
                    <a:cubicBezTo>
                      <a:pt x="46037" y="170393"/>
                      <a:pt x="92075" y="1060"/>
                      <a:pt x="139700" y="2"/>
                    </a:cubicBezTo>
                    <a:cubicBezTo>
                      <a:pt x="187325" y="-1056"/>
                      <a:pt x="285750" y="333377"/>
                      <a:pt x="285750" y="333377"/>
                    </a:cubicBezTo>
                  </a:path>
                </a:pathLst>
              </a:custGeom>
              <a:noFill/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任意多边形: 形状 84"/>
              <p:cNvSpPr/>
              <p:nvPr/>
            </p:nvSpPr>
            <p:spPr>
              <a:xfrm rot="10800000">
                <a:off x="7750554" y="4639308"/>
                <a:ext cx="285750" cy="339727"/>
              </a:xfrm>
              <a:custGeom>
                <a:avLst/>
                <a:gdLst>
                  <a:gd name="connsiteX0" fmla="*/ 0 w 285750"/>
                  <a:gd name="connsiteY0" fmla="*/ 339727 h 339727"/>
                  <a:gd name="connsiteX1" fmla="*/ 139700 w 285750"/>
                  <a:gd name="connsiteY1" fmla="*/ 2 h 339727"/>
                  <a:gd name="connsiteX2" fmla="*/ 285750 w 285750"/>
                  <a:gd name="connsiteY2" fmla="*/ 333377 h 33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0" h="339727">
                    <a:moveTo>
                      <a:pt x="0" y="339727"/>
                    </a:moveTo>
                    <a:cubicBezTo>
                      <a:pt x="46037" y="170393"/>
                      <a:pt x="92075" y="1060"/>
                      <a:pt x="139700" y="2"/>
                    </a:cubicBezTo>
                    <a:cubicBezTo>
                      <a:pt x="187325" y="-1056"/>
                      <a:pt x="285750" y="333377"/>
                      <a:pt x="285750" y="333377"/>
                    </a:cubicBezTo>
                  </a:path>
                </a:pathLst>
              </a:custGeom>
              <a:noFill/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6" name="组合 55"/>
            <p:cNvGrpSpPr/>
            <p:nvPr/>
          </p:nvGrpSpPr>
          <p:grpSpPr>
            <a:xfrm>
              <a:off x="9143788" y="4333026"/>
              <a:ext cx="565529" cy="641987"/>
              <a:chOff x="7470775" y="4337048"/>
              <a:chExt cx="565529" cy="641987"/>
            </a:xfrm>
          </p:grpSpPr>
          <p:sp>
            <p:nvSpPr>
              <p:cNvPr id="57" name="任意多边形: 形状 81"/>
              <p:cNvSpPr/>
              <p:nvPr/>
            </p:nvSpPr>
            <p:spPr>
              <a:xfrm>
                <a:off x="7470775" y="4337048"/>
                <a:ext cx="285750" cy="339727"/>
              </a:xfrm>
              <a:custGeom>
                <a:avLst/>
                <a:gdLst>
                  <a:gd name="connsiteX0" fmla="*/ 0 w 285750"/>
                  <a:gd name="connsiteY0" fmla="*/ 339727 h 339727"/>
                  <a:gd name="connsiteX1" fmla="*/ 139700 w 285750"/>
                  <a:gd name="connsiteY1" fmla="*/ 2 h 339727"/>
                  <a:gd name="connsiteX2" fmla="*/ 285750 w 285750"/>
                  <a:gd name="connsiteY2" fmla="*/ 333377 h 33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0" h="339727">
                    <a:moveTo>
                      <a:pt x="0" y="339727"/>
                    </a:moveTo>
                    <a:cubicBezTo>
                      <a:pt x="46037" y="170393"/>
                      <a:pt x="92075" y="1060"/>
                      <a:pt x="139700" y="2"/>
                    </a:cubicBezTo>
                    <a:cubicBezTo>
                      <a:pt x="187325" y="-1056"/>
                      <a:pt x="285750" y="333377"/>
                      <a:pt x="285750" y="333377"/>
                    </a:cubicBezTo>
                  </a:path>
                </a:pathLst>
              </a:custGeom>
              <a:noFill/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任意多边形: 形状 82"/>
              <p:cNvSpPr/>
              <p:nvPr/>
            </p:nvSpPr>
            <p:spPr>
              <a:xfrm rot="10800000">
                <a:off x="7750554" y="4639308"/>
                <a:ext cx="285750" cy="339727"/>
              </a:xfrm>
              <a:custGeom>
                <a:avLst/>
                <a:gdLst>
                  <a:gd name="connsiteX0" fmla="*/ 0 w 285750"/>
                  <a:gd name="connsiteY0" fmla="*/ 339727 h 339727"/>
                  <a:gd name="connsiteX1" fmla="*/ 139700 w 285750"/>
                  <a:gd name="connsiteY1" fmla="*/ 2 h 339727"/>
                  <a:gd name="connsiteX2" fmla="*/ 285750 w 285750"/>
                  <a:gd name="connsiteY2" fmla="*/ 333377 h 33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0" h="339727">
                    <a:moveTo>
                      <a:pt x="0" y="339727"/>
                    </a:moveTo>
                    <a:cubicBezTo>
                      <a:pt x="46037" y="170393"/>
                      <a:pt x="92075" y="1060"/>
                      <a:pt x="139700" y="2"/>
                    </a:cubicBezTo>
                    <a:cubicBezTo>
                      <a:pt x="187325" y="-1056"/>
                      <a:pt x="285750" y="333377"/>
                      <a:pt x="285750" y="333377"/>
                    </a:cubicBezTo>
                  </a:path>
                </a:pathLst>
              </a:custGeom>
              <a:noFill/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59" name="组合 58"/>
          <p:cNvGrpSpPr/>
          <p:nvPr/>
        </p:nvGrpSpPr>
        <p:grpSpPr>
          <a:xfrm>
            <a:off x="4613275" y="2588260"/>
            <a:ext cx="3197860" cy="598170"/>
            <a:chOff x="-1459" y="6268"/>
            <a:chExt cx="5036" cy="942"/>
          </a:xfrm>
        </p:grpSpPr>
        <p:cxnSp>
          <p:nvCxnSpPr>
            <p:cNvPr id="60" name="直接箭头连接符 59"/>
            <p:cNvCxnSpPr/>
            <p:nvPr/>
          </p:nvCxnSpPr>
          <p:spPr>
            <a:xfrm flipH="1">
              <a:off x="-1459" y="6268"/>
              <a:ext cx="2144" cy="942"/>
            </a:xfrm>
            <a:prstGeom prst="straightConnector1">
              <a:avLst/>
            </a:prstGeom>
            <a:ln w="50800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文本框 60"/>
            <p:cNvSpPr txBox="1"/>
            <p:nvPr/>
          </p:nvSpPr>
          <p:spPr>
            <a:xfrm>
              <a:off x="-296" y="6582"/>
              <a:ext cx="3873" cy="6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2000" b="1" dirty="0">
                  <a:solidFill>
                    <a:srgbClr val="C00000"/>
                  </a:solidFill>
                  <a:latin typeface="微软雅黑" charset="0"/>
                  <a:ea typeface="微软雅黑" charset="0"/>
                  <a:cs typeface="Segoe UI" panose="020B0502040204020203" pitchFamily="34" charset="0"/>
                  <a:sym typeface="+mn-ea"/>
                </a:rPr>
                <a:t>Backscatter</a:t>
              </a: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5974715" y="1638300"/>
            <a:ext cx="2468880" cy="949960"/>
            <a:chOff x="685" y="4772"/>
            <a:chExt cx="3888" cy="1496"/>
          </a:xfrm>
        </p:grpSpPr>
        <p:cxnSp>
          <p:nvCxnSpPr>
            <p:cNvPr id="63" name="直接箭头连接符 62"/>
            <p:cNvCxnSpPr/>
            <p:nvPr/>
          </p:nvCxnSpPr>
          <p:spPr>
            <a:xfrm flipV="1">
              <a:off x="685" y="4772"/>
              <a:ext cx="3228" cy="1496"/>
            </a:xfrm>
            <a:prstGeom prst="straightConnector1">
              <a:avLst/>
            </a:prstGeom>
            <a:ln w="50800">
              <a:solidFill>
                <a:schemeClr val="bg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文本框 63"/>
            <p:cNvSpPr txBox="1"/>
            <p:nvPr/>
          </p:nvSpPr>
          <p:spPr>
            <a:xfrm>
              <a:off x="1952" y="5594"/>
              <a:ext cx="2621" cy="6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2000" b="1" dirty="0">
                  <a:solidFill>
                    <a:schemeClr val="bg1">
                      <a:lumMod val="50000"/>
                    </a:schemeClr>
                  </a:solidFill>
                  <a:latin typeface="微软雅黑" charset="0"/>
                  <a:ea typeface="微软雅黑" charset="0"/>
                  <a:cs typeface="Segoe UI" panose="020B0502040204020203" pitchFamily="34" charset="0"/>
                  <a:sym typeface="+mn-ea"/>
                </a:rPr>
                <a:t>Carrier</a:t>
              </a: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5133340" y="1753870"/>
            <a:ext cx="2459355" cy="658495"/>
            <a:chOff x="8084" y="2762"/>
            <a:chExt cx="3873" cy="1037"/>
          </a:xfrm>
        </p:grpSpPr>
        <p:cxnSp>
          <p:nvCxnSpPr>
            <p:cNvPr id="66" name="直接箭头连接符 65"/>
            <p:cNvCxnSpPr>
              <a:endCxn id="68" idx="2"/>
            </p:cNvCxnSpPr>
            <p:nvPr/>
          </p:nvCxnSpPr>
          <p:spPr>
            <a:xfrm flipV="1">
              <a:off x="9207" y="3390"/>
              <a:ext cx="814" cy="409"/>
            </a:xfrm>
            <a:prstGeom prst="straightConnector1">
              <a:avLst/>
            </a:prstGeom>
            <a:ln w="50800">
              <a:solidFill>
                <a:srgbClr val="00206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文本框 67"/>
            <p:cNvSpPr txBox="1"/>
            <p:nvPr/>
          </p:nvSpPr>
          <p:spPr>
            <a:xfrm>
              <a:off x="8084" y="2762"/>
              <a:ext cx="3873" cy="6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2000" b="1" dirty="0">
                  <a:solidFill>
                    <a:srgbClr val="002060"/>
                  </a:solidFill>
                  <a:latin typeface="微软雅黑" charset="0"/>
                  <a:ea typeface="微软雅黑" charset="0"/>
                  <a:cs typeface="Segoe UI" panose="020B0502040204020203" pitchFamily="34" charset="0"/>
                  <a:sym typeface="+mn-ea"/>
                </a:rPr>
                <a:t>Received</a:t>
              </a:r>
            </a:p>
          </p:txBody>
        </p:sp>
      </p:grpSp>
      <p:cxnSp>
        <p:nvCxnSpPr>
          <p:cNvPr id="114" name="直接连接符 113"/>
          <p:cNvCxnSpPr/>
          <p:nvPr/>
        </p:nvCxnSpPr>
        <p:spPr>
          <a:xfrm>
            <a:off x="4512032" y="4399041"/>
            <a:ext cx="3166745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5" name="组合 114"/>
          <p:cNvGrpSpPr/>
          <p:nvPr/>
        </p:nvGrpSpPr>
        <p:grpSpPr>
          <a:xfrm>
            <a:off x="9745345" y="2079625"/>
            <a:ext cx="2468880" cy="949960"/>
            <a:chOff x="685" y="4772"/>
            <a:chExt cx="3888" cy="1496"/>
          </a:xfrm>
        </p:grpSpPr>
        <p:cxnSp>
          <p:nvCxnSpPr>
            <p:cNvPr id="116" name="直接箭头连接符 115"/>
            <p:cNvCxnSpPr/>
            <p:nvPr/>
          </p:nvCxnSpPr>
          <p:spPr>
            <a:xfrm flipV="1">
              <a:off x="685" y="4772"/>
              <a:ext cx="3228" cy="1496"/>
            </a:xfrm>
            <a:prstGeom prst="straightConnector1">
              <a:avLst/>
            </a:prstGeom>
            <a:ln w="50800">
              <a:solidFill>
                <a:schemeClr val="bg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文本框 116"/>
            <p:cNvSpPr txBox="1"/>
            <p:nvPr/>
          </p:nvSpPr>
          <p:spPr>
            <a:xfrm>
              <a:off x="1952" y="5594"/>
              <a:ext cx="2621" cy="6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2000" b="1" dirty="0">
                  <a:solidFill>
                    <a:schemeClr val="bg1">
                      <a:lumMod val="50000"/>
                    </a:schemeClr>
                  </a:solidFill>
                  <a:latin typeface="微软雅黑" charset="0"/>
                  <a:ea typeface="微软雅黑" charset="0"/>
                  <a:cs typeface="Segoe UI" panose="020B0502040204020203" pitchFamily="34" charset="0"/>
                  <a:sym typeface="+mn-ea"/>
                </a:rPr>
                <a:t>Carrier</a:t>
              </a:r>
            </a:p>
          </p:txBody>
        </p:sp>
      </p:grpSp>
      <p:grpSp>
        <p:nvGrpSpPr>
          <p:cNvPr id="118" name="组合 117"/>
          <p:cNvGrpSpPr/>
          <p:nvPr/>
        </p:nvGrpSpPr>
        <p:grpSpPr>
          <a:xfrm>
            <a:off x="7811135" y="2239010"/>
            <a:ext cx="2459355" cy="947420"/>
            <a:chOff x="-2455" y="5023"/>
            <a:chExt cx="3873" cy="1492"/>
          </a:xfrm>
        </p:grpSpPr>
        <p:cxnSp>
          <p:nvCxnSpPr>
            <p:cNvPr id="119" name="直接箭头连接符 118"/>
            <p:cNvCxnSpPr/>
            <p:nvPr/>
          </p:nvCxnSpPr>
          <p:spPr>
            <a:xfrm flipH="1" flipV="1">
              <a:off x="-1079" y="5023"/>
              <a:ext cx="1670" cy="1199"/>
            </a:xfrm>
            <a:prstGeom prst="straightConnector1">
              <a:avLst/>
            </a:prstGeom>
            <a:ln w="50800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文本框 119"/>
            <p:cNvSpPr txBox="1"/>
            <p:nvPr/>
          </p:nvSpPr>
          <p:spPr>
            <a:xfrm>
              <a:off x="-2455" y="5887"/>
              <a:ext cx="3873" cy="6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2000" b="1" dirty="0">
                  <a:solidFill>
                    <a:srgbClr val="C00000"/>
                  </a:solidFill>
                  <a:latin typeface="微软雅黑" charset="0"/>
                  <a:ea typeface="微软雅黑" charset="0"/>
                  <a:cs typeface="Segoe UI" panose="020B0502040204020203" pitchFamily="34" charset="0"/>
                  <a:sym typeface="+mn-ea"/>
                </a:rPr>
                <a:t>Backscatter</a:t>
              </a:r>
            </a:p>
          </p:txBody>
        </p:sp>
      </p:grpSp>
      <p:grpSp>
        <p:nvGrpSpPr>
          <p:cNvPr id="121" name="组合 120"/>
          <p:cNvGrpSpPr/>
          <p:nvPr/>
        </p:nvGrpSpPr>
        <p:grpSpPr>
          <a:xfrm>
            <a:off x="9170670" y="1298575"/>
            <a:ext cx="2459355" cy="1701800"/>
            <a:chOff x="8302" y="1119"/>
            <a:chExt cx="3873" cy="2680"/>
          </a:xfrm>
        </p:grpSpPr>
        <p:cxnSp>
          <p:nvCxnSpPr>
            <p:cNvPr id="122" name="直接箭头连接符 121"/>
            <p:cNvCxnSpPr/>
            <p:nvPr/>
          </p:nvCxnSpPr>
          <p:spPr>
            <a:xfrm flipV="1">
              <a:off x="9207" y="1119"/>
              <a:ext cx="1571" cy="2680"/>
            </a:xfrm>
            <a:prstGeom prst="straightConnector1">
              <a:avLst/>
            </a:prstGeom>
            <a:ln w="50800">
              <a:solidFill>
                <a:srgbClr val="00206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文本框 122"/>
            <p:cNvSpPr txBox="1"/>
            <p:nvPr/>
          </p:nvSpPr>
          <p:spPr>
            <a:xfrm>
              <a:off x="8302" y="1561"/>
              <a:ext cx="3873" cy="6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2000" b="1" dirty="0">
                  <a:solidFill>
                    <a:srgbClr val="002060"/>
                  </a:solidFill>
                  <a:latin typeface="微软雅黑" charset="0"/>
                  <a:ea typeface="微软雅黑" charset="0"/>
                  <a:cs typeface="Segoe UI" panose="020B0502040204020203" pitchFamily="34" charset="0"/>
                  <a:sym typeface="+mn-ea"/>
                </a:rPr>
                <a:t>Received</a:t>
              </a:r>
            </a:p>
          </p:txBody>
        </p:sp>
      </p:grpSp>
      <p:cxnSp>
        <p:nvCxnSpPr>
          <p:cNvPr id="124" name="直接连接符 123"/>
          <p:cNvCxnSpPr/>
          <p:nvPr/>
        </p:nvCxnSpPr>
        <p:spPr>
          <a:xfrm flipH="1" flipV="1">
            <a:off x="10701020" y="1287780"/>
            <a:ext cx="1101725" cy="776605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直接连接符 124"/>
          <p:cNvCxnSpPr/>
          <p:nvPr/>
        </p:nvCxnSpPr>
        <p:spPr>
          <a:xfrm flipV="1">
            <a:off x="8656955" y="1304290"/>
            <a:ext cx="2044065" cy="94869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8" name="组合 177"/>
          <p:cNvGrpSpPr/>
          <p:nvPr/>
        </p:nvGrpSpPr>
        <p:grpSpPr>
          <a:xfrm>
            <a:off x="8684895" y="3428365"/>
            <a:ext cx="2827655" cy="876935"/>
            <a:chOff x="7470775" y="4333026"/>
            <a:chExt cx="2238542" cy="646009"/>
          </a:xfrm>
        </p:grpSpPr>
        <p:grpSp>
          <p:nvGrpSpPr>
            <p:cNvPr id="179" name="组合 178"/>
            <p:cNvGrpSpPr/>
            <p:nvPr/>
          </p:nvGrpSpPr>
          <p:grpSpPr>
            <a:xfrm>
              <a:off x="7470775" y="4337048"/>
              <a:ext cx="565529" cy="641987"/>
              <a:chOff x="7470775" y="4337048"/>
              <a:chExt cx="565529" cy="641987"/>
            </a:xfrm>
          </p:grpSpPr>
          <p:sp>
            <p:nvSpPr>
              <p:cNvPr id="180" name="任意多边形: 形状 18"/>
              <p:cNvSpPr/>
              <p:nvPr/>
            </p:nvSpPr>
            <p:spPr>
              <a:xfrm>
                <a:off x="7470775" y="4337048"/>
                <a:ext cx="285750" cy="339727"/>
              </a:xfrm>
              <a:custGeom>
                <a:avLst/>
                <a:gdLst>
                  <a:gd name="connsiteX0" fmla="*/ 0 w 285750"/>
                  <a:gd name="connsiteY0" fmla="*/ 339727 h 339727"/>
                  <a:gd name="connsiteX1" fmla="*/ 139700 w 285750"/>
                  <a:gd name="connsiteY1" fmla="*/ 2 h 339727"/>
                  <a:gd name="connsiteX2" fmla="*/ 285750 w 285750"/>
                  <a:gd name="connsiteY2" fmla="*/ 333377 h 33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0" h="339727">
                    <a:moveTo>
                      <a:pt x="0" y="339727"/>
                    </a:moveTo>
                    <a:cubicBezTo>
                      <a:pt x="46037" y="170393"/>
                      <a:pt x="92075" y="1060"/>
                      <a:pt x="139700" y="2"/>
                    </a:cubicBezTo>
                    <a:cubicBezTo>
                      <a:pt x="187325" y="-1056"/>
                      <a:pt x="285750" y="333377"/>
                      <a:pt x="285750" y="333377"/>
                    </a:cubicBezTo>
                  </a:path>
                </a:pathLst>
              </a:custGeom>
              <a:noFill/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1" name="任意多边形: 形状 19"/>
              <p:cNvSpPr/>
              <p:nvPr/>
            </p:nvSpPr>
            <p:spPr>
              <a:xfrm rot="10800000">
                <a:off x="7750554" y="4639308"/>
                <a:ext cx="285750" cy="339727"/>
              </a:xfrm>
              <a:custGeom>
                <a:avLst/>
                <a:gdLst>
                  <a:gd name="connsiteX0" fmla="*/ 0 w 285750"/>
                  <a:gd name="connsiteY0" fmla="*/ 339727 h 339727"/>
                  <a:gd name="connsiteX1" fmla="*/ 139700 w 285750"/>
                  <a:gd name="connsiteY1" fmla="*/ 2 h 339727"/>
                  <a:gd name="connsiteX2" fmla="*/ 285750 w 285750"/>
                  <a:gd name="connsiteY2" fmla="*/ 333377 h 33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0" h="339727">
                    <a:moveTo>
                      <a:pt x="0" y="339727"/>
                    </a:moveTo>
                    <a:cubicBezTo>
                      <a:pt x="46037" y="170393"/>
                      <a:pt x="92075" y="1060"/>
                      <a:pt x="139700" y="2"/>
                    </a:cubicBezTo>
                    <a:cubicBezTo>
                      <a:pt x="187325" y="-1056"/>
                      <a:pt x="285750" y="333377"/>
                      <a:pt x="285750" y="333377"/>
                    </a:cubicBezTo>
                  </a:path>
                </a:pathLst>
              </a:custGeom>
              <a:noFill/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82" name="组合 181"/>
            <p:cNvGrpSpPr/>
            <p:nvPr/>
          </p:nvGrpSpPr>
          <p:grpSpPr>
            <a:xfrm>
              <a:off x="8029328" y="4333026"/>
              <a:ext cx="565529" cy="641987"/>
              <a:chOff x="7470775" y="4337048"/>
              <a:chExt cx="565529" cy="641987"/>
            </a:xfrm>
          </p:grpSpPr>
          <p:sp>
            <p:nvSpPr>
              <p:cNvPr id="183" name="任意多边形: 形状 44"/>
              <p:cNvSpPr/>
              <p:nvPr/>
            </p:nvSpPr>
            <p:spPr>
              <a:xfrm>
                <a:off x="7470775" y="4337048"/>
                <a:ext cx="285750" cy="339727"/>
              </a:xfrm>
              <a:custGeom>
                <a:avLst/>
                <a:gdLst>
                  <a:gd name="connsiteX0" fmla="*/ 0 w 285750"/>
                  <a:gd name="connsiteY0" fmla="*/ 339727 h 339727"/>
                  <a:gd name="connsiteX1" fmla="*/ 139700 w 285750"/>
                  <a:gd name="connsiteY1" fmla="*/ 2 h 339727"/>
                  <a:gd name="connsiteX2" fmla="*/ 285750 w 285750"/>
                  <a:gd name="connsiteY2" fmla="*/ 333377 h 33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0" h="339727">
                    <a:moveTo>
                      <a:pt x="0" y="339727"/>
                    </a:moveTo>
                    <a:cubicBezTo>
                      <a:pt x="46037" y="170393"/>
                      <a:pt x="92075" y="1060"/>
                      <a:pt x="139700" y="2"/>
                    </a:cubicBezTo>
                    <a:cubicBezTo>
                      <a:pt x="187325" y="-1056"/>
                      <a:pt x="285750" y="333377"/>
                      <a:pt x="285750" y="333377"/>
                    </a:cubicBezTo>
                  </a:path>
                </a:pathLst>
              </a:custGeom>
              <a:noFill/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4" name="任意多边形: 形状 45"/>
              <p:cNvSpPr/>
              <p:nvPr/>
            </p:nvSpPr>
            <p:spPr>
              <a:xfrm rot="10800000">
                <a:off x="7750554" y="4639308"/>
                <a:ext cx="285750" cy="339727"/>
              </a:xfrm>
              <a:custGeom>
                <a:avLst/>
                <a:gdLst>
                  <a:gd name="connsiteX0" fmla="*/ 0 w 285750"/>
                  <a:gd name="connsiteY0" fmla="*/ 339727 h 339727"/>
                  <a:gd name="connsiteX1" fmla="*/ 139700 w 285750"/>
                  <a:gd name="connsiteY1" fmla="*/ 2 h 339727"/>
                  <a:gd name="connsiteX2" fmla="*/ 285750 w 285750"/>
                  <a:gd name="connsiteY2" fmla="*/ 333377 h 33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0" h="339727">
                    <a:moveTo>
                      <a:pt x="0" y="339727"/>
                    </a:moveTo>
                    <a:cubicBezTo>
                      <a:pt x="46037" y="170393"/>
                      <a:pt x="92075" y="1060"/>
                      <a:pt x="139700" y="2"/>
                    </a:cubicBezTo>
                    <a:cubicBezTo>
                      <a:pt x="187325" y="-1056"/>
                      <a:pt x="285750" y="333377"/>
                      <a:pt x="285750" y="333377"/>
                    </a:cubicBezTo>
                  </a:path>
                </a:pathLst>
              </a:custGeom>
              <a:noFill/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85" name="组合 184"/>
            <p:cNvGrpSpPr/>
            <p:nvPr/>
          </p:nvGrpSpPr>
          <p:grpSpPr>
            <a:xfrm>
              <a:off x="8587881" y="4333027"/>
              <a:ext cx="565529" cy="641987"/>
              <a:chOff x="7470775" y="4337048"/>
              <a:chExt cx="565529" cy="641987"/>
            </a:xfrm>
          </p:grpSpPr>
          <p:sp>
            <p:nvSpPr>
              <p:cNvPr id="186" name="任意多边形: 形状 47"/>
              <p:cNvSpPr/>
              <p:nvPr/>
            </p:nvSpPr>
            <p:spPr>
              <a:xfrm>
                <a:off x="7470775" y="4337048"/>
                <a:ext cx="285750" cy="339727"/>
              </a:xfrm>
              <a:custGeom>
                <a:avLst/>
                <a:gdLst>
                  <a:gd name="connsiteX0" fmla="*/ 0 w 285750"/>
                  <a:gd name="connsiteY0" fmla="*/ 339727 h 339727"/>
                  <a:gd name="connsiteX1" fmla="*/ 139700 w 285750"/>
                  <a:gd name="connsiteY1" fmla="*/ 2 h 339727"/>
                  <a:gd name="connsiteX2" fmla="*/ 285750 w 285750"/>
                  <a:gd name="connsiteY2" fmla="*/ 333377 h 33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0" h="339727">
                    <a:moveTo>
                      <a:pt x="0" y="339727"/>
                    </a:moveTo>
                    <a:cubicBezTo>
                      <a:pt x="46037" y="170393"/>
                      <a:pt x="92075" y="1060"/>
                      <a:pt x="139700" y="2"/>
                    </a:cubicBezTo>
                    <a:cubicBezTo>
                      <a:pt x="187325" y="-1056"/>
                      <a:pt x="285750" y="333377"/>
                      <a:pt x="285750" y="333377"/>
                    </a:cubicBezTo>
                  </a:path>
                </a:pathLst>
              </a:custGeom>
              <a:noFill/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7" name="任意多边形: 形状 48"/>
              <p:cNvSpPr/>
              <p:nvPr/>
            </p:nvSpPr>
            <p:spPr>
              <a:xfrm rot="10800000">
                <a:off x="7750554" y="4639308"/>
                <a:ext cx="285750" cy="339727"/>
              </a:xfrm>
              <a:custGeom>
                <a:avLst/>
                <a:gdLst>
                  <a:gd name="connsiteX0" fmla="*/ 0 w 285750"/>
                  <a:gd name="connsiteY0" fmla="*/ 339727 h 339727"/>
                  <a:gd name="connsiteX1" fmla="*/ 139700 w 285750"/>
                  <a:gd name="connsiteY1" fmla="*/ 2 h 339727"/>
                  <a:gd name="connsiteX2" fmla="*/ 285750 w 285750"/>
                  <a:gd name="connsiteY2" fmla="*/ 333377 h 33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0" h="339727">
                    <a:moveTo>
                      <a:pt x="0" y="339727"/>
                    </a:moveTo>
                    <a:cubicBezTo>
                      <a:pt x="46037" y="170393"/>
                      <a:pt x="92075" y="1060"/>
                      <a:pt x="139700" y="2"/>
                    </a:cubicBezTo>
                    <a:cubicBezTo>
                      <a:pt x="187325" y="-1056"/>
                      <a:pt x="285750" y="333377"/>
                      <a:pt x="285750" y="333377"/>
                    </a:cubicBezTo>
                  </a:path>
                </a:pathLst>
              </a:custGeom>
              <a:noFill/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88" name="组合 187"/>
            <p:cNvGrpSpPr/>
            <p:nvPr/>
          </p:nvGrpSpPr>
          <p:grpSpPr>
            <a:xfrm>
              <a:off x="9143788" y="4333026"/>
              <a:ext cx="565529" cy="641987"/>
              <a:chOff x="7470775" y="4337048"/>
              <a:chExt cx="565529" cy="641987"/>
            </a:xfrm>
          </p:grpSpPr>
          <p:sp>
            <p:nvSpPr>
              <p:cNvPr id="189" name="任意多边形: 形状 50"/>
              <p:cNvSpPr/>
              <p:nvPr/>
            </p:nvSpPr>
            <p:spPr>
              <a:xfrm>
                <a:off x="7470775" y="4337048"/>
                <a:ext cx="285750" cy="339727"/>
              </a:xfrm>
              <a:custGeom>
                <a:avLst/>
                <a:gdLst>
                  <a:gd name="connsiteX0" fmla="*/ 0 w 285750"/>
                  <a:gd name="connsiteY0" fmla="*/ 339727 h 339727"/>
                  <a:gd name="connsiteX1" fmla="*/ 139700 w 285750"/>
                  <a:gd name="connsiteY1" fmla="*/ 2 h 339727"/>
                  <a:gd name="connsiteX2" fmla="*/ 285750 w 285750"/>
                  <a:gd name="connsiteY2" fmla="*/ 333377 h 33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0" h="339727">
                    <a:moveTo>
                      <a:pt x="0" y="339727"/>
                    </a:moveTo>
                    <a:cubicBezTo>
                      <a:pt x="46037" y="170393"/>
                      <a:pt x="92075" y="1060"/>
                      <a:pt x="139700" y="2"/>
                    </a:cubicBezTo>
                    <a:cubicBezTo>
                      <a:pt x="187325" y="-1056"/>
                      <a:pt x="285750" y="333377"/>
                      <a:pt x="285750" y="333377"/>
                    </a:cubicBezTo>
                  </a:path>
                </a:pathLst>
              </a:custGeom>
              <a:noFill/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0" name="任意多边形: 形状 51"/>
              <p:cNvSpPr/>
              <p:nvPr/>
            </p:nvSpPr>
            <p:spPr>
              <a:xfrm rot="10800000">
                <a:off x="7750554" y="4639308"/>
                <a:ext cx="285750" cy="339727"/>
              </a:xfrm>
              <a:custGeom>
                <a:avLst/>
                <a:gdLst>
                  <a:gd name="connsiteX0" fmla="*/ 0 w 285750"/>
                  <a:gd name="connsiteY0" fmla="*/ 339727 h 339727"/>
                  <a:gd name="connsiteX1" fmla="*/ 139700 w 285750"/>
                  <a:gd name="connsiteY1" fmla="*/ 2 h 339727"/>
                  <a:gd name="connsiteX2" fmla="*/ 285750 w 285750"/>
                  <a:gd name="connsiteY2" fmla="*/ 333377 h 33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0" h="339727">
                    <a:moveTo>
                      <a:pt x="0" y="339727"/>
                    </a:moveTo>
                    <a:cubicBezTo>
                      <a:pt x="46037" y="170393"/>
                      <a:pt x="92075" y="1060"/>
                      <a:pt x="139700" y="2"/>
                    </a:cubicBezTo>
                    <a:cubicBezTo>
                      <a:pt x="187325" y="-1056"/>
                      <a:pt x="285750" y="333377"/>
                      <a:pt x="285750" y="333377"/>
                    </a:cubicBezTo>
                  </a:path>
                </a:pathLst>
              </a:custGeom>
              <a:noFill/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91" name="组合 190"/>
          <p:cNvGrpSpPr/>
          <p:nvPr/>
        </p:nvGrpSpPr>
        <p:grpSpPr>
          <a:xfrm>
            <a:off x="9022715" y="4507865"/>
            <a:ext cx="2827655" cy="876935"/>
            <a:chOff x="7470775" y="4333026"/>
            <a:chExt cx="2238542" cy="646009"/>
          </a:xfrm>
        </p:grpSpPr>
        <p:grpSp>
          <p:nvGrpSpPr>
            <p:cNvPr id="192" name="组合 191"/>
            <p:cNvGrpSpPr/>
            <p:nvPr/>
          </p:nvGrpSpPr>
          <p:grpSpPr>
            <a:xfrm>
              <a:off x="7470775" y="4337048"/>
              <a:ext cx="565529" cy="641987"/>
              <a:chOff x="7470775" y="4337048"/>
              <a:chExt cx="565529" cy="641987"/>
            </a:xfrm>
          </p:grpSpPr>
          <p:sp>
            <p:nvSpPr>
              <p:cNvPr id="193" name="任意多边形: 形状 64"/>
              <p:cNvSpPr/>
              <p:nvPr/>
            </p:nvSpPr>
            <p:spPr>
              <a:xfrm>
                <a:off x="7470775" y="4337048"/>
                <a:ext cx="285750" cy="339727"/>
              </a:xfrm>
              <a:custGeom>
                <a:avLst/>
                <a:gdLst>
                  <a:gd name="connsiteX0" fmla="*/ 0 w 285750"/>
                  <a:gd name="connsiteY0" fmla="*/ 339727 h 339727"/>
                  <a:gd name="connsiteX1" fmla="*/ 139700 w 285750"/>
                  <a:gd name="connsiteY1" fmla="*/ 2 h 339727"/>
                  <a:gd name="connsiteX2" fmla="*/ 285750 w 285750"/>
                  <a:gd name="connsiteY2" fmla="*/ 333377 h 33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0" h="339727">
                    <a:moveTo>
                      <a:pt x="0" y="339727"/>
                    </a:moveTo>
                    <a:cubicBezTo>
                      <a:pt x="46037" y="170393"/>
                      <a:pt x="92075" y="1060"/>
                      <a:pt x="139700" y="2"/>
                    </a:cubicBezTo>
                    <a:cubicBezTo>
                      <a:pt x="187325" y="-1056"/>
                      <a:pt x="285750" y="333377"/>
                      <a:pt x="285750" y="333377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4" name="任意多边形: 形状 65"/>
              <p:cNvSpPr/>
              <p:nvPr/>
            </p:nvSpPr>
            <p:spPr>
              <a:xfrm rot="10800000">
                <a:off x="7750554" y="4639308"/>
                <a:ext cx="285750" cy="339727"/>
              </a:xfrm>
              <a:custGeom>
                <a:avLst/>
                <a:gdLst>
                  <a:gd name="connsiteX0" fmla="*/ 0 w 285750"/>
                  <a:gd name="connsiteY0" fmla="*/ 339727 h 339727"/>
                  <a:gd name="connsiteX1" fmla="*/ 139700 w 285750"/>
                  <a:gd name="connsiteY1" fmla="*/ 2 h 339727"/>
                  <a:gd name="connsiteX2" fmla="*/ 285750 w 285750"/>
                  <a:gd name="connsiteY2" fmla="*/ 333377 h 33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0" h="339727">
                    <a:moveTo>
                      <a:pt x="0" y="339727"/>
                    </a:moveTo>
                    <a:cubicBezTo>
                      <a:pt x="46037" y="170393"/>
                      <a:pt x="92075" y="1060"/>
                      <a:pt x="139700" y="2"/>
                    </a:cubicBezTo>
                    <a:cubicBezTo>
                      <a:pt x="187325" y="-1056"/>
                      <a:pt x="285750" y="333377"/>
                      <a:pt x="285750" y="333377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95" name="组合 194"/>
            <p:cNvGrpSpPr/>
            <p:nvPr/>
          </p:nvGrpSpPr>
          <p:grpSpPr>
            <a:xfrm>
              <a:off x="8029328" y="4333026"/>
              <a:ext cx="565529" cy="641987"/>
              <a:chOff x="7470775" y="4337048"/>
              <a:chExt cx="565529" cy="641987"/>
            </a:xfrm>
          </p:grpSpPr>
          <p:sp>
            <p:nvSpPr>
              <p:cNvPr id="196" name="任意多边形: 形状 62"/>
              <p:cNvSpPr/>
              <p:nvPr/>
            </p:nvSpPr>
            <p:spPr>
              <a:xfrm>
                <a:off x="7470775" y="4337048"/>
                <a:ext cx="285750" cy="339727"/>
              </a:xfrm>
              <a:custGeom>
                <a:avLst/>
                <a:gdLst>
                  <a:gd name="connsiteX0" fmla="*/ 0 w 285750"/>
                  <a:gd name="connsiteY0" fmla="*/ 339727 h 339727"/>
                  <a:gd name="connsiteX1" fmla="*/ 139700 w 285750"/>
                  <a:gd name="connsiteY1" fmla="*/ 2 h 339727"/>
                  <a:gd name="connsiteX2" fmla="*/ 285750 w 285750"/>
                  <a:gd name="connsiteY2" fmla="*/ 333377 h 33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0" h="339727">
                    <a:moveTo>
                      <a:pt x="0" y="339727"/>
                    </a:moveTo>
                    <a:cubicBezTo>
                      <a:pt x="46037" y="170393"/>
                      <a:pt x="92075" y="1060"/>
                      <a:pt x="139700" y="2"/>
                    </a:cubicBezTo>
                    <a:cubicBezTo>
                      <a:pt x="187325" y="-1056"/>
                      <a:pt x="285750" y="333377"/>
                      <a:pt x="285750" y="333377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7" name="任意多边形: 形状 63"/>
              <p:cNvSpPr/>
              <p:nvPr/>
            </p:nvSpPr>
            <p:spPr>
              <a:xfrm rot="10800000">
                <a:off x="7750554" y="4639308"/>
                <a:ext cx="285750" cy="339727"/>
              </a:xfrm>
              <a:custGeom>
                <a:avLst/>
                <a:gdLst>
                  <a:gd name="connsiteX0" fmla="*/ 0 w 285750"/>
                  <a:gd name="connsiteY0" fmla="*/ 339727 h 339727"/>
                  <a:gd name="connsiteX1" fmla="*/ 139700 w 285750"/>
                  <a:gd name="connsiteY1" fmla="*/ 2 h 339727"/>
                  <a:gd name="connsiteX2" fmla="*/ 285750 w 285750"/>
                  <a:gd name="connsiteY2" fmla="*/ 333377 h 33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0" h="339727">
                    <a:moveTo>
                      <a:pt x="0" y="339727"/>
                    </a:moveTo>
                    <a:cubicBezTo>
                      <a:pt x="46037" y="170393"/>
                      <a:pt x="92075" y="1060"/>
                      <a:pt x="139700" y="2"/>
                    </a:cubicBezTo>
                    <a:cubicBezTo>
                      <a:pt x="187325" y="-1056"/>
                      <a:pt x="285750" y="333377"/>
                      <a:pt x="285750" y="333377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98" name="组合 197"/>
            <p:cNvGrpSpPr/>
            <p:nvPr/>
          </p:nvGrpSpPr>
          <p:grpSpPr>
            <a:xfrm>
              <a:off x="8587881" y="4333027"/>
              <a:ext cx="565529" cy="641987"/>
              <a:chOff x="7470775" y="4337048"/>
              <a:chExt cx="565529" cy="641987"/>
            </a:xfrm>
          </p:grpSpPr>
          <p:sp>
            <p:nvSpPr>
              <p:cNvPr id="199" name="任意多边形: 形状 60"/>
              <p:cNvSpPr/>
              <p:nvPr/>
            </p:nvSpPr>
            <p:spPr>
              <a:xfrm>
                <a:off x="7470775" y="4337048"/>
                <a:ext cx="285750" cy="339727"/>
              </a:xfrm>
              <a:custGeom>
                <a:avLst/>
                <a:gdLst>
                  <a:gd name="connsiteX0" fmla="*/ 0 w 285750"/>
                  <a:gd name="connsiteY0" fmla="*/ 339727 h 339727"/>
                  <a:gd name="connsiteX1" fmla="*/ 139700 w 285750"/>
                  <a:gd name="connsiteY1" fmla="*/ 2 h 339727"/>
                  <a:gd name="connsiteX2" fmla="*/ 285750 w 285750"/>
                  <a:gd name="connsiteY2" fmla="*/ 333377 h 33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0" h="339727">
                    <a:moveTo>
                      <a:pt x="0" y="339727"/>
                    </a:moveTo>
                    <a:cubicBezTo>
                      <a:pt x="46037" y="170393"/>
                      <a:pt x="92075" y="1060"/>
                      <a:pt x="139700" y="2"/>
                    </a:cubicBezTo>
                    <a:cubicBezTo>
                      <a:pt x="187325" y="-1056"/>
                      <a:pt x="285750" y="333377"/>
                      <a:pt x="285750" y="333377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0" name="任意多边形: 形状 61"/>
              <p:cNvSpPr/>
              <p:nvPr/>
            </p:nvSpPr>
            <p:spPr>
              <a:xfrm rot="10800000">
                <a:off x="7750554" y="4639308"/>
                <a:ext cx="285750" cy="339727"/>
              </a:xfrm>
              <a:custGeom>
                <a:avLst/>
                <a:gdLst>
                  <a:gd name="connsiteX0" fmla="*/ 0 w 285750"/>
                  <a:gd name="connsiteY0" fmla="*/ 339727 h 339727"/>
                  <a:gd name="connsiteX1" fmla="*/ 139700 w 285750"/>
                  <a:gd name="connsiteY1" fmla="*/ 2 h 339727"/>
                  <a:gd name="connsiteX2" fmla="*/ 285750 w 285750"/>
                  <a:gd name="connsiteY2" fmla="*/ 333377 h 33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0" h="339727">
                    <a:moveTo>
                      <a:pt x="0" y="339727"/>
                    </a:moveTo>
                    <a:cubicBezTo>
                      <a:pt x="46037" y="170393"/>
                      <a:pt x="92075" y="1060"/>
                      <a:pt x="139700" y="2"/>
                    </a:cubicBezTo>
                    <a:cubicBezTo>
                      <a:pt x="187325" y="-1056"/>
                      <a:pt x="285750" y="333377"/>
                      <a:pt x="285750" y="333377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01" name="组合 200"/>
            <p:cNvGrpSpPr/>
            <p:nvPr/>
          </p:nvGrpSpPr>
          <p:grpSpPr>
            <a:xfrm>
              <a:off x="9143788" y="4333026"/>
              <a:ext cx="565529" cy="641987"/>
              <a:chOff x="7470775" y="4337048"/>
              <a:chExt cx="565529" cy="641987"/>
            </a:xfrm>
          </p:grpSpPr>
          <p:sp>
            <p:nvSpPr>
              <p:cNvPr id="202" name="任意多边形: 形状 58"/>
              <p:cNvSpPr/>
              <p:nvPr/>
            </p:nvSpPr>
            <p:spPr>
              <a:xfrm>
                <a:off x="7470775" y="4337048"/>
                <a:ext cx="285750" cy="339727"/>
              </a:xfrm>
              <a:custGeom>
                <a:avLst/>
                <a:gdLst>
                  <a:gd name="connsiteX0" fmla="*/ 0 w 285750"/>
                  <a:gd name="connsiteY0" fmla="*/ 339727 h 339727"/>
                  <a:gd name="connsiteX1" fmla="*/ 139700 w 285750"/>
                  <a:gd name="connsiteY1" fmla="*/ 2 h 339727"/>
                  <a:gd name="connsiteX2" fmla="*/ 285750 w 285750"/>
                  <a:gd name="connsiteY2" fmla="*/ 333377 h 33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0" h="339727">
                    <a:moveTo>
                      <a:pt x="0" y="339727"/>
                    </a:moveTo>
                    <a:cubicBezTo>
                      <a:pt x="46037" y="170393"/>
                      <a:pt x="92075" y="1060"/>
                      <a:pt x="139700" y="2"/>
                    </a:cubicBezTo>
                    <a:cubicBezTo>
                      <a:pt x="187325" y="-1056"/>
                      <a:pt x="285750" y="333377"/>
                      <a:pt x="285750" y="333377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3" name="任意多边形: 形状 59"/>
              <p:cNvSpPr/>
              <p:nvPr/>
            </p:nvSpPr>
            <p:spPr>
              <a:xfrm rot="10800000">
                <a:off x="7750554" y="4639308"/>
                <a:ext cx="285750" cy="339727"/>
              </a:xfrm>
              <a:custGeom>
                <a:avLst/>
                <a:gdLst>
                  <a:gd name="connsiteX0" fmla="*/ 0 w 285750"/>
                  <a:gd name="connsiteY0" fmla="*/ 339727 h 339727"/>
                  <a:gd name="connsiteX1" fmla="*/ 139700 w 285750"/>
                  <a:gd name="connsiteY1" fmla="*/ 2 h 339727"/>
                  <a:gd name="connsiteX2" fmla="*/ 285750 w 285750"/>
                  <a:gd name="connsiteY2" fmla="*/ 333377 h 33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0" h="339727">
                    <a:moveTo>
                      <a:pt x="0" y="339727"/>
                    </a:moveTo>
                    <a:cubicBezTo>
                      <a:pt x="46037" y="170393"/>
                      <a:pt x="92075" y="1060"/>
                      <a:pt x="139700" y="2"/>
                    </a:cubicBezTo>
                    <a:cubicBezTo>
                      <a:pt x="187325" y="-1056"/>
                      <a:pt x="285750" y="333377"/>
                      <a:pt x="285750" y="333377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04" name="组合 203"/>
          <p:cNvGrpSpPr/>
          <p:nvPr/>
        </p:nvGrpSpPr>
        <p:grpSpPr>
          <a:xfrm>
            <a:off x="8867775" y="4507865"/>
            <a:ext cx="2827655" cy="876935"/>
            <a:chOff x="7470775" y="4333026"/>
            <a:chExt cx="2238542" cy="646009"/>
          </a:xfrm>
        </p:grpSpPr>
        <p:grpSp>
          <p:nvGrpSpPr>
            <p:cNvPr id="205" name="组合 204"/>
            <p:cNvGrpSpPr/>
            <p:nvPr/>
          </p:nvGrpSpPr>
          <p:grpSpPr>
            <a:xfrm>
              <a:off x="7470775" y="4337048"/>
              <a:ext cx="565529" cy="641987"/>
              <a:chOff x="7470775" y="4337048"/>
              <a:chExt cx="565529" cy="641987"/>
            </a:xfrm>
          </p:grpSpPr>
          <p:sp>
            <p:nvSpPr>
              <p:cNvPr id="206" name="任意多边形: 形状 74"/>
              <p:cNvSpPr/>
              <p:nvPr/>
            </p:nvSpPr>
            <p:spPr>
              <a:xfrm>
                <a:off x="7470775" y="4337048"/>
                <a:ext cx="285750" cy="339727"/>
              </a:xfrm>
              <a:custGeom>
                <a:avLst/>
                <a:gdLst>
                  <a:gd name="connsiteX0" fmla="*/ 0 w 285750"/>
                  <a:gd name="connsiteY0" fmla="*/ 339727 h 339727"/>
                  <a:gd name="connsiteX1" fmla="*/ 139700 w 285750"/>
                  <a:gd name="connsiteY1" fmla="*/ 2 h 339727"/>
                  <a:gd name="connsiteX2" fmla="*/ 285750 w 285750"/>
                  <a:gd name="connsiteY2" fmla="*/ 333377 h 33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0" h="339727">
                    <a:moveTo>
                      <a:pt x="0" y="339727"/>
                    </a:moveTo>
                    <a:cubicBezTo>
                      <a:pt x="46037" y="170393"/>
                      <a:pt x="92075" y="1060"/>
                      <a:pt x="139700" y="2"/>
                    </a:cubicBezTo>
                    <a:cubicBezTo>
                      <a:pt x="187325" y="-1056"/>
                      <a:pt x="285750" y="333377"/>
                      <a:pt x="285750" y="333377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7" name="任意多边形: 形状 75"/>
              <p:cNvSpPr/>
              <p:nvPr/>
            </p:nvSpPr>
            <p:spPr>
              <a:xfrm rot="10800000">
                <a:off x="7750554" y="4639308"/>
                <a:ext cx="285750" cy="339727"/>
              </a:xfrm>
              <a:custGeom>
                <a:avLst/>
                <a:gdLst>
                  <a:gd name="connsiteX0" fmla="*/ 0 w 285750"/>
                  <a:gd name="connsiteY0" fmla="*/ 339727 h 339727"/>
                  <a:gd name="connsiteX1" fmla="*/ 139700 w 285750"/>
                  <a:gd name="connsiteY1" fmla="*/ 2 h 339727"/>
                  <a:gd name="connsiteX2" fmla="*/ 285750 w 285750"/>
                  <a:gd name="connsiteY2" fmla="*/ 333377 h 33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0" h="339727">
                    <a:moveTo>
                      <a:pt x="0" y="339727"/>
                    </a:moveTo>
                    <a:cubicBezTo>
                      <a:pt x="46037" y="170393"/>
                      <a:pt x="92075" y="1060"/>
                      <a:pt x="139700" y="2"/>
                    </a:cubicBezTo>
                    <a:cubicBezTo>
                      <a:pt x="187325" y="-1056"/>
                      <a:pt x="285750" y="333377"/>
                      <a:pt x="285750" y="333377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08" name="组合 207"/>
            <p:cNvGrpSpPr/>
            <p:nvPr/>
          </p:nvGrpSpPr>
          <p:grpSpPr>
            <a:xfrm>
              <a:off x="8029328" y="4333026"/>
              <a:ext cx="565529" cy="641987"/>
              <a:chOff x="7470775" y="4337048"/>
              <a:chExt cx="565529" cy="641987"/>
            </a:xfrm>
          </p:grpSpPr>
          <p:sp>
            <p:nvSpPr>
              <p:cNvPr id="209" name="任意多边形: 形状 72"/>
              <p:cNvSpPr/>
              <p:nvPr/>
            </p:nvSpPr>
            <p:spPr>
              <a:xfrm>
                <a:off x="7470775" y="4337048"/>
                <a:ext cx="285750" cy="339727"/>
              </a:xfrm>
              <a:custGeom>
                <a:avLst/>
                <a:gdLst>
                  <a:gd name="connsiteX0" fmla="*/ 0 w 285750"/>
                  <a:gd name="connsiteY0" fmla="*/ 339727 h 339727"/>
                  <a:gd name="connsiteX1" fmla="*/ 139700 w 285750"/>
                  <a:gd name="connsiteY1" fmla="*/ 2 h 339727"/>
                  <a:gd name="connsiteX2" fmla="*/ 285750 w 285750"/>
                  <a:gd name="connsiteY2" fmla="*/ 333377 h 33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0" h="339727">
                    <a:moveTo>
                      <a:pt x="0" y="339727"/>
                    </a:moveTo>
                    <a:cubicBezTo>
                      <a:pt x="46037" y="170393"/>
                      <a:pt x="92075" y="1060"/>
                      <a:pt x="139700" y="2"/>
                    </a:cubicBezTo>
                    <a:cubicBezTo>
                      <a:pt x="187325" y="-1056"/>
                      <a:pt x="285750" y="333377"/>
                      <a:pt x="285750" y="333377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0" name="任意多边形: 形状 73"/>
              <p:cNvSpPr/>
              <p:nvPr/>
            </p:nvSpPr>
            <p:spPr>
              <a:xfrm rot="10800000">
                <a:off x="7750554" y="4639308"/>
                <a:ext cx="285750" cy="339727"/>
              </a:xfrm>
              <a:custGeom>
                <a:avLst/>
                <a:gdLst>
                  <a:gd name="connsiteX0" fmla="*/ 0 w 285750"/>
                  <a:gd name="connsiteY0" fmla="*/ 339727 h 339727"/>
                  <a:gd name="connsiteX1" fmla="*/ 139700 w 285750"/>
                  <a:gd name="connsiteY1" fmla="*/ 2 h 339727"/>
                  <a:gd name="connsiteX2" fmla="*/ 285750 w 285750"/>
                  <a:gd name="connsiteY2" fmla="*/ 333377 h 33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0" h="339727">
                    <a:moveTo>
                      <a:pt x="0" y="339727"/>
                    </a:moveTo>
                    <a:cubicBezTo>
                      <a:pt x="46037" y="170393"/>
                      <a:pt x="92075" y="1060"/>
                      <a:pt x="139700" y="2"/>
                    </a:cubicBezTo>
                    <a:cubicBezTo>
                      <a:pt x="187325" y="-1056"/>
                      <a:pt x="285750" y="333377"/>
                      <a:pt x="285750" y="333377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11" name="组合 210"/>
            <p:cNvGrpSpPr/>
            <p:nvPr/>
          </p:nvGrpSpPr>
          <p:grpSpPr>
            <a:xfrm>
              <a:off x="8587881" y="4333027"/>
              <a:ext cx="565529" cy="641987"/>
              <a:chOff x="7470775" y="4337048"/>
              <a:chExt cx="565529" cy="641987"/>
            </a:xfrm>
          </p:grpSpPr>
          <p:sp>
            <p:nvSpPr>
              <p:cNvPr id="212" name="任意多边形: 形状 70"/>
              <p:cNvSpPr/>
              <p:nvPr/>
            </p:nvSpPr>
            <p:spPr>
              <a:xfrm>
                <a:off x="7470775" y="4337048"/>
                <a:ext cx="285750" cy="339727"/>
              </a:xfrm>
              <a:custGeom>
                <a:avLst/>
                <a:gdLst>
                  <a:gd name="connsiteX0" fmla="*/ 0 w 285750"/>
                  <a:gd name="connsiteY0" fmla="*/ 339727 h 339727"/>
                  <a:gd name="connsiteX1" fmla="*/ 139700 w 285750"/>
                  <a:gd name="connsiteY1" fmla="*/ 2 h 339727"/>
                  <a:gd name="connsiteX2" fmla="*/ 285750 w 285750"/>
                  <a:gd name="connsiteY2" fmla="*/ 333377 h 33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0" h="339727">
                    <a:moveTo>
                      <a:pt x="0" y="339727"/>
                    </a:moveTo>
                    <a:cubicBezTo>
                      <a:pt x="46037" y="170393"/>
                      <a:pt x="92075" y="1060"/>
                      <a:pt x="139700" y="2"/>
                    </a:cubicBezTo>
                    <a:cubicBezTo>
                      <a:pt x="187325" y="-1056"/>
                      <a:pt x="285750" y="333377"/>
                      <a:pt x="285750" y="333377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3" name="任意多边形: 形状 71"/>
              <p:cNvSpPr/>
              <p:nvPr/>
            </p:nvSpPr>
            <p:spPr>
              <a:xfrm rot="10800000">
                <a:off x="7750554" y="4639308"/>
                <a:ext cx="285750" cy="339727"/>
              </a:xfrm>
              <a:custGeom>
                <a:avLst/>
                <a:gdLst>
                  <a:gd name="connsiteX0" fmla="*/ 0 w 285750"/>
                  <a:gd name="connsiteY0" fmla="*/ 339727 h 339727"/>
                  <a:gd name="connsiteX1" fmla="*/ 139700 w 285750"/>
                  <a:gd name="connsiteY1" fmla="*/ 2 h 339727"/>
                  <a:gd name="connsiteX2" fmla="*/ 285750 w 285750"/>
                  <a:gd name="connsiteY2" fmla="*/ 333377 h 33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0" h="339727">
                    <a:moveTo>
                      <a:pt x="0" y="339727"/>
                    </a:moveTo>
                    <a:cubicBezTo>
                      <a:pt x="46037" y="170393"/>
                      <a:pt x="92075" y="1060"/>
                      <a:pt x="139700" y="2"/>
                    </a:cubicBezTo>
                    <a:cubicBezTo>
                      <a:pt x="187325" y="-1056"/>
                      <a:pt x="285750" y="333377"/>
                      <a:pt x="285750" y="333377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14" name="组合 213"/>
            <p:cNvGrpSpPr/>
            <p:nvPr/>
          </p:nvGrpSpPr>
          <p:grpSpPr>
            <a:xfrm>
              <a:off x="9143788" y="4333026"/>
              <a:ext cx="565529" cy="641987"/>
              <a:chOff x="7470775" y="4337048"/>
              <a:chExt cx="565529" cy="641987"/>
            </a:xfrm>
          </p:grpSpPr>
          <p:sp>
            <p:nvSpPr>
              <p:cNvPr id="215" name="任意多边形: 形状 68"/>
              <p:cNvSpPr/>
              <p:nvPr/>
            </p:nvSpPr>
            <p:spPr>
              <a:xfrm>
                <a:off x="7470775" y="4337048"/>
                <a:ext cx="285750" cy="339727"/>
              </a:xfrm>
              <a:custGeom>
                <a:avLst/>
                <a:gdLst>
                  <a:gd name="connsiteX0" fmla="*/ 0 w 285750"/>
                  <a:gd name="connsiteY0" fmla="*/ 339727 h 339727"/>
                  <a:gd name="connsiteX1" fmla="*/ 139700 w 285750"/>
                  <a:gd name="connsiteY1" fmla="*/ 2 h 339727"/>
                  <a:gd name="connsiteX2" fmla="*/ 285750 w 285750"/>
                  <a:gd name="connsiteY2" fmla="*/ 333377 h 33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0" h="339727">
                    <a:moveTo>
                      <a:pt x="0" y="339727"/>
                    </a:moveTo>
                    <a:cubicBezTo>
                      <a:pt x="46037" y="170393"/>
                      <a:pt x="92075" y="1060"/>
                      <a:pt x="139700" y="2"/>
                    </a:cubicBezTo>
                    <a:cubicBezTo>
                      <a:pt x="187325" y="-1056"/>
                      <a:pt x="285750" y="333377"/>
                      <a:pt x="285750" y="333377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6" name="任意多边形: 形状 69"/>
              <p:cNvSpPr/>
              <p:nvPr/>
            </p:nvSpPr>
            <p:spPr>
              <a:xfrm rot="10800000">
                <a:off x="7750554" y="4639308"/>
                <a:ext cx="285750" cy="339727"/>
              </a:xfrm>
              <a:custGeom>
                <a:avLst/>
                <a:gdLst>
                  <a:gd name="connsiteX0" fmla="*/ 0 w 285750"/>
                  <a:gd name="connsiteY0" fmla="*/ 339727 h 339727"/>
                  <a:gd name="connsiteX1" fmla="*/ 139700 w 285750"/>
                  <a:gd name="connsiteY1" fmla="*/ 2 h 339727"/>
                  <a:gd name="connsiteX2" fmla="*/ 285750 w 285750"/>
                  <a:gd name="connsiteY2" fmla="*/ 333377 h 33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0" h="339727">
                    <a:moveTo>
                      <a:pt x="0" y="339727"/>
                    </a:moveTo>
                    <a:cubicBezTo>
                      <a:pt x="46037" y="170393"/>
                      <a:pt x="92075" y="1060"/>
                      <a:pt x="139700" y="2"/>
                    </a:cubicBezTo>
                    <a:cubicBezTo>
                      <a:pt x="187325" y="-1056"/>
                      <a:pt x="285750" y="333377"/>
                      <a:pt x="285750" y="333377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17" name="组合 216"/>
          <p:cNvGrpSpPr/>
          <p:nvPr/>
        </p:nvGrpSpPr>
        <p:grpSpPr>
          <a:xfrm>
            <a:off x="8793480" y="3961765"/>
            <a:ext cx="2827655" cy="1007110"/>
            <a:chOff x="7470775" y="4333026"/>
            <a:chExt cx="2238542" cy="646009"/>
          </a:xfrm>
        </p:grpSpPr>
        <p:grpSp>
          <p:nvGrpSpPr>
            <p:cNvPr id="218" name="组合 217"/>
            <p:cNvGrpSpPr/>
            <p:nvPr/>
          </p:nvGrpSpPr>
          <p:grpSpPr>
            <a:xfrm>
              <a:off x="7470775" y="4337048"/>
              <a:ext cx="565529" cy="641987"/>
              <a:chOff x="7470775" y="4337048"/>
              <a:chExt cx="565529" cy="641987"/>
            </a:xfrm>
          </p:grpSpPr>
          <p:sp>
            <p:nvSpPr>
              <p:cNvPr id="219" name="任意多边形: 形状 87"/>
              <p:cNvSpPr/>
              <p:nvPr/>
            </p:nvSpPr>
            <p:spPr>
              <a:xfrm>
                <a:off x="7470775" y="4337048"/>
                <a:ext cx="285750" cy="339727"/>
              </a:xfrm>
              <a:custGeom>
                <a:avLst/>
                <a:gdLst>
                  <a:gd name="connsiteX0" fmla="*/ 0 w 285750"/>
                  <a:gd name="connsiteY0" fmla="*/ 339727 h 339727"/>
                  <a:gd name="connsiteX1" fmla="*/ 139700 w 285750"/>
                  <a:gd name="connsiteY1" fmla="*/ 2 h 339727"/>
                  <a:gd name="connsiteX2" fmla="*/ 285750 w 285750"/>
                  <a:gd name="connsiteY2" fmla="*/ 333377 h 33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0" h="339727">
                    <a:moveTo>
                      <a:pt x="0" y="339727"/>
                    </a:moveTo>
                    <a:cubicBezTo>
                      <a:pt x="46037" y="170393"/>
                      <a:pt x="92075" y="1060"/>
                      <a:pt x="139700" y="2"/>
                    </a:cubicBezTo>
                    <a:cubicBezTo>
                      <a:pt x="187325" y="-1056"/>
                      <a:pt x="285750" y="333377"/>
                      <a:pt x="285750" y="333377"/>
                    </a:cubicBezTo>
                  </a:path>
                </a:pathLst>
              </a:custGeom>
              <a:noFill/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0" name="任意多边形: 形状 88"/>
              <p:cNvSpPr/>
              <p:nvPr/>
            </p:nvSpPr>
            <p:spPr>
              <a:xfrm rot="10800000">
                <a:off x="7750554" y="4639308"/>
                <a:ext cx="285750" cy="339727"/>
              </a:xfrm>
              <a:custGeom>
                <a:avLst/>
                <a:gdLst>
                  <a:gd name="connsiteX0" fmla="*/ 0 w 285750"/>
                  <a:gd name="connsiteY0" fmla="*/ 339727 h 339727"/>
                  <a:gd name="connsiteX1" fmla="*/ 139700 w 285750"/>
                  <a:gd name="connsiteY1" fmla="*/ 2 h 339727"/>
                  <a:gd name="connsiteX2" fmla="*/ 285750 w 285750"/>
                  <a:gd name="connsiteY2" fmla="*/ 333377 h 33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0" h="339727">
                    <a:moveTo>
                      <a:pt x="0" y="339727"/>
                    </a:moveTo>
                    <a:cubicBezTo>
                      <a:pt x="46037" y="170393"/>
                      <a:pt x="92075" y="1060"/>
                      <a:pt x="139700" y="2"/>
                    </a:cubicBezTo>
                    <a:cubicBezTo>
                      <a:pt x="187325" y="-1056"/>
                      <a:pt x="285750" y="333377"/>
                      <a:pt x="285750" y="333377"/>
                    </a:cubicBezTo>
                  </a:path>
                </a:pathLst>
              </a:custGeom>
              <a:noFill/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21" name="组合 220"/>
            <p:cNvGrpSpPr/>
            <p:nvPr/>
          </p:nvGrpSpPr>
          <p:grpSpPr>
            <a:xfrm>
              <a:off x="8029328" y="4333026"/>
              <a:ext cx="565529" cy="641987"/>
              <a:chOff x="7470775" y="4337048"/>
              <a:chExt cx="565529" cy="641987"/>
            </a:xfrm>
          </p:grpSpPr>
          <p:sp>
            <p:nvSpPr>
              <p:cNvPr id="222" name="任意多边形: 形状 85"/>
              <p:cNvSpPr/>
              <p:nvPr/>
            </p:nvSpPr>
            <p:spPr>
              <a:xfrm>
                <a:off x="7470775" y="4337048"/>
                <a:ext cx="285750" cy="339727"/>
              </a:xfrm>
              <a:custGeom>
                <a:avLst/>
                <a:gdLst>
                  <a:gd name="connsiteX0" fmla="*/ 0 w 285750"/>
                  <a:gd name="connsiteY0" fmla="*/ 339727 h 339727"/>
                  <a:gd name="connsiteX1" fmla="*/ 139700 w 285750"/>
                  <a:gd name="connsiteY1" fmla="*/ 2 h 339727"/>
                  <a:gd name="connsiteX2" fmla="*/ 285750 w 285750"/>
                  <a:gd name="connsiteY2" fmla="*/ 333377 h 33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0" h="339727">
                    <a:moveTo>
                      <a:pt x="0" y="339727"/>
                    </a:moveTo>
                    <a:cubicBezTo>
                      <a:pt x="46037" y="170393"/>
                      <a:pt x="92075" y="1060"/>
                      <a:pt x="139700" y="2"/>
                    </a:cubicBezTo>
                    <a:cubicBezTo>
                      <a:pt x="187325" y="-1056"/>
                      <a:pt x="285750" y="333377"/>
                      <a:pt x="285750" y="333377"/>
                    </a:cubicBezTo>
                  </a:path>
                </a:pathLst>
              </a:custGeom>
              <a:noFill/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3" name="任意多边形: 形状 86"/>
              <p:cNvSpPr/>
              <p:nvPr/>
            </p:nvSpPr>
            <p:spPr>
              <a:xfrm rot="10800000">
                <a:off x="7750554" y="4639308"/>
                <a:ext cx="285750" cy="339727"/>
              </a:xfrm>
              <a:custGeom>
                <a:avLst/>
                <a:gdLst>
                  <a:gd name="connsiteX0" fmla="*/ 0 w 285750"/>
                  <a:gd name="connsiteY0" fmla="*/ 339727 h 339727"/>
                  <a:gd name="connsiteX1" fmla="*/ 139700 w 285750"/>
                  <a:gd name="connsiteY1" fmla="*/ 2 h 339727"/>
                  <a:gd name="connsiteX2" fmla="*/ 285750 w 285750"/>
                  <a:gd name="connsiteY2" fmla="*/ 333377 h 33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0" h="339727">
                    <a:moveTo>
                      <a:pt x="0" y="339727"/>
                    </a:moveTo>
                    <a:cubicBezTo>
                      <a:pt x="46037" y="170393"/>
                      <a:pt x="92075" y="1060"/>
                      <a:pt x="139700" y="2"/>
                    </a:cubicBezTo>
                    <a:cubicBezTo>
                      <a:pt x="187325" y="-1056"/>
                      <a:pt x="285750" y="333377"/>
                      <a:pt x="285750" y="333377"/>
                    </a:cubicBezTo>
                  </a:path>
                </a:pathLst>
              </a:custGeom>
              <a:noFill/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24" name="组合 223"/>
            <p:cNvGrpSpPr/>
            <p:nvPr/>
          </p:nvGrpSpPr>
          <p:grpSpPr>
            <a:xfrm>
              <a:off x="8587881" y="4333027"/>
              <a:ext cx="565529" cy="641987"/>
              <a:chOff x="7470775" y="4337048"/>
              <a:chExt cx="565529" cy="641987"/>
            </a:xfrm>
          </p:grpSpPr>
          <p:sp>
            <p:nvSpPr>
              <p:cNvPr id="225" name="任意多边形: 形状 83"/>
              <p:cNvSpPr/>
              <p:nvPr/>
            </p:nvSpPr>
            <p:spPr>
              <a:xfrm>
                <a:off x="7470775" y="4337048"/>
                <a:ext cx="285750" cy="339727"/>
              </a:xfrm>
              <a:custGeom>
                <a:avLst/>
                <a:gdLst>
                  <a:gd name="connsiteX0" fmla="*/ 0 w 285750"/>
                  <a:gd name="connsiteY0" fmla="*/ 339727 h 339727"/>
                  <a:gd name="connsiteX1" fmla="*/ 139700 w 285750"/>
                  <a:gd name="connsiteY1" fmla="*/ 2 h 339727"/>
                  <a:gd name="connsiteX2" fmla="*/ 285750 w 285750"/>
                  <a:gd name="connsiteY2" fmla="*/ 333377 h 33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0" h="339727">
                    <a:moveTo>
                      <a:pt x="0" y="339727"/>
                    </a:moveTo>
                    <a:cubicBezTo>
                      <a:pt x="46037" y="170393"/>
                      <a:pt x="92075" y="1060"/>
                      <a:pt x="139700" y="2"/>
                    </a:cubicBezTo>
                    <a:cubicBezTo>
                      <a:pt x="187325" y="-1056"/>
                      <a:pt x="285750" y="333377"/>
                      <a:pt x="285750" y="333377"/>
                    </a:cubicBezTo>
                  </a:path>
                </a:pathLst>
              </a:custGeom>
              <a:noFill/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6" name="任意多边形: 形状 84"/>
              <p:cNvSpPr/>
              <p:nvPr/>
            </p:nvSpPr>
            <p:spPr>
              <a:xfrm rot="10800000">
                <a:off x="7750554" y="4639308"/>
                <a:ext cx="285750" cy="339727"/>
              </a:xfrm>
              <a:custGeom>
                <a:avLst/>
                <a:gdLst>
                  <a:gd name="connsiteX0" fmla="*/ 0 w 285750"/>
                  <a:gd name="connsiteY0" fmla="*/ 339727 h 339727"/>
                  <a:gd name="connsiteX1" fmla="*/ 139700 w 285750"/>
                  <a:gd name="connsiteY1" fmla="*/ 2 h 339727"/>
                  <a:gd name="connsiteX2" fmla="*/ 285750 w 285750"/>
                  <a:gd name="connsiteY2" fmla="*/ 333377 h 33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0" h="339727">
                    <a:moveTo>
                      <a:pt x="0" y="339727"/>
                    </a:moveTo>
                    <a:cubicBezTo>
                      <a:pt x="46037" y="170393"/>
                      <a:pt x="92075" y="1060"/>
                      <a:pt x="139700" y="2"/>
                    </a:cubicBezTo>
                    <a:cubicBezTo>
                      <a:pt x="187325" y="-1056"/>
                      <a:pt x="285750" y="333377"/>
                      <a:pt x="285750" y="333377"/>
                    </a:cubicBezTo>
                  </a:path>
                </a:pathLst>
              </a:custGeom>
              <a:noFill/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27" name="组合 226"/>
            <p:cNvGrpSpPr/>
            <p:nvPr/>
          </p:nvGrpSpPr>
          <p:grpSpPr>
            <a:xfrm>
              <a:off x="9143788" y="4333026"/>
              <a:ext cx="565529" cy="641987"/>
              <a:chOff x="7470775" y="4337048"/>
              <a:chExt cx="565529" cy="641987"/>
            </a:xfrm>
          </p:grpSpPr>
          <p:sp>
            <p:nvSpPr>
              <p:cNvPr id="228" name="任意多边形: 形状 81"/>
              <p:cNvSpPr/>
              <p:nvPr/>
            </p:nvSpPr>
            <p:spPr>
              <a:xfrm>
                <a:off x="7470775" y="4337048"/>
                <a:ext cx="285750" cy="339727"/>
              </a:xfrm>
              <a:custGeom>
                <a:avLst/>
                <a:gdLst>
                  <a:gd name="connsiteX0" fmla="*/ 0 w 285750"/>
                  <a:gd name="connsiteY0" fmla="*/ 339727 h 339727"/>
                  <a:gd name="connsiteX1" fmla="*/ 139700 w 285750"/>
                  <a:gd name="connsiteY1" fmla="*/ 2 h 339727"/>
                  <a:gd name="connsiteX2" fmla="*/ 285750 w 285750"/>
                  <a:gd name="connsiteY2" fmla="*/ 333377 h 33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0" h="339727">
                    <a:moveTo>
                      <a:pt x="0" y="339727"/>
                    </a:moveTo>
                    <a:cubicBezTo>
                      <a:pt x="46037" y="170393"/>
                      <a:pt x="92075" y="1060"/>
                      <a:pt x="139700" y="2"/>
                    </a:cubicBezTo>
                    <a:cubicBezTo>
                      <a:pt x="187325" y="-1056"/>
                      <a:pt x="285750" y="333377"/>
                      <a:pt x="285750" y="333377"/>
                    </a:cubicBezTo>
                  </a:path>
                </a:pathLst>
              </a:custGeom>
              <a:noFill/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9" name="任意多边形: 形状 82"/>
              <p:cNvSpPr/>
              <p:nvPr/>
            </p:nvSpPr>
            <p:spPr>
              <a:xfrm rot="10800000">
                <a:off x="7750554" y="4639308"/>
                <a:ext cx="285750" cy="339727"/>
              </a:xfrm>
              <a:custGeom>
                <a:avLst/>
                <a:gdLst>
                  <a:gd name="connsiteX0" fmla="*/ 0 w 285750"/>
                  <a:gd name="connsiteY0" fmla="*/ 339727 h 339727"/>
                  <a:gd name="connsiteX1" fmla="*/ 139700 w 285750"/>
                  <a:gd name="connsiteY1" fmla="*/ 2 h 339727"/>
                  <a:gd name="connsiteX2" fmla="*/ 285750 w 285750"/>
                  <a:gd name="connsiteY2" fmla="*/ 333377 h 33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0" h="339727">
                    <a:moveTo>
                      <a:pt x="0" y="339727"/>
                    </a:moveTo>
                    <a:cubicBezTo>
                      <a:pt x="46037" y="170393"/>
                      <a:pt x="92075" y="1060"/>
                      <a:pt x="139700" y="2"/>
                    </a:cubicBezTo>
                    <a:cubicBezTo>
                      <a:pt x="187325" y="-1056"/>
                      <a:pt x="285750" y="333377"/>
                      <a:pt x="285750" y="333377"/>
                    </a:cubicBezTo>
                  </a:path>
                </a:pathLst>
              </a:custGeom>
              <a:noFill/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30" name="文本框 229"/>
          <p:cNvSpPr txBox="1"/>
          <p:nvPr/>
        </p:nvSpPr>
        <p:spPr>
          <a:xfrm>
            <a:off x="0" y="5758180"/>
            <a:ext cx="400621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2000" b="1" u="sng">
                <a:solidFill>
                  <a:srgbClr val="268B0B"/>
                </a:solidFill>
                <a:latin typeface="微软雅黑" charset="0"/>
                <a:ea typeface="微软雅黑" charset="0"/>
              </a:rPr>
              <a:t>Constructive combination</a:t>
            </a:r>
            <a:r>
              <a:rPr lang="en-US" altLang="zh-CN" sz="2000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0"/>
                <a:ea typeface="微软雅黑" charset="0"/>
              </a:rPr>
              <a:t>:</a:t>
            </a:r>
          </a:p>
          <a:p>
            <a:pPr algn="ctr"/>
            <a:r>
              <a:rPr lang="en-US" altLang="zh-CN" sz="2000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0"/>
                <a:ea typeface="微软雅黑" charset="0"/>
              </a:rPr>
              <a:t> significant </a:t>
            </a:r>
            <a:r>
              <a:rPr lang="en-US" altLang="zh-CN" sz="2000" b="1" u="sng">
                <a:solidFill>
                  <a:srgbClr val="268B0B"/>
                </a:solidFill>
                <a:latin typeface="微软雅黑" charset="0"/>
                <a:ea typeface="微软雅黑" charset="0"/>
              </a:rPr>
              <a:t>amplitude variation</a:t>
            </a:r>
          </a:p>
        </p:txBody>
      </p:sp>
      <p:sp>
        <p:nvSpPr>
          <p:cNvPr id="231" name="文本框 230"/>
          <p:cNvSpPr txBox="1"/>
          <p:nvPr/>
        </p:nvSpPr>
        <p:spPr>
          <a:xfrm>
            <a:off x="4092575" y="5758180"/>
            <a:ext cx="400621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2000" b="1" u="sng">
                <a:solidFill>
                  <a:srgbClr val="268B0B"/>
                </a:solidFill>
                <a:latin typeface="微软雅黑" charset="0"/>
                <a:ea typeface="微软雅黑" charset="0"/>
              </a:rPr>
              <a:t>Destructive combination</a:t>
            </a:r>
            <a:r>
              <a:rPr lang="en-US" altLang="zh-CN" sz="2000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0"/>
                <a:ea typeface="微软雅黑" charset="0"/>
              </a:rPr>
              <a:t>:</a:t>
            </a:r>
          </a:p>
          <a:p>
            <a:pPr algn="ctr"/>
            <a:r>
              <a:rPr lang="en-US" altLang="zh-CN" sz="2000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0"/>
                <a:ea typeface="微软雅黑" charset="0"/>
              </a:rPr>
              <a:t> significant </a:t>
            </a:r>
            <a:r>
              <a:rPr lang="en-US" altLang="zh-CN" sz="2000" b="1" u="sng">
                <a:solidFill>
                  <a:srgbClr val="268B0B"/>
                </a:solidFill>
                <a:latin typeface="微软雅黑" charset="0"/>
                <a:ea typeface="微软雅黑" charset="0"/>
              </a:rPr>
              <a:t>amplitude variation</a:t>
            </a:r>
          </a:p>
        </p:txBody>
      </p:sp>
      <p:sp>
        <p:nvSpPr>
          <p:cNvPr id="232" name="文本框 231"/>
          <p:cNvSpPr txBox="1"/>
          <p:nvPr/>
        </p:nvSpPr>
        <p:spPr>
          <a:xfrm>
            <a:off x="8382000" y="5912485"/>
            <a:ext cx="400621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2000" b="1" u="sng">
                <a:solidFill>
                  <a:srgbClr val="C00000"/>
                </a:solidFill>
                <a:latin typeface="微软雅黑" charset="0"/>
                <a:ea typeface="微软雅黑" charset="0"/>
              </a:rPr>
              <a:t>Phase variation</a:t>
            </a: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013125 -0.001296 " pathEditMode="relative" rAng="0" ptsTypes="">
                                      <p:cBhvr>
                                        <p:cTn id="27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7.40741E-7 L -0.00013 0.09074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453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6 L -0.00026 -0.06666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197176"/>
            <a:ext cx="1219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Large </a:t>
            </a:r>
            <a:r>
              <a:rPr lang="zh-CN" altLang="en-US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quantity of deployed tags</a:t>
            </a:r>
          </a:p>
        </p:txBody>
      </p:sp>
      <p:sp>
        <p:nvSpPr>
          <p:cNvPr id="7" name="Title 1"/>
          <p:cNvSpPr txBox="1"/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5400" dirty="0">
                <a:solidFill>
                  <a:schemeClr val="bg1"/>
                </a:solidFill>
                <a:latin typeface="Segoe UI" panose="020B0502040204020203" pitchFamily="34" charset="0"/>
                <a:ea typeface="Sathu" panose="00000400000000000000" charset="-34"/>
                <a:cs typeface="Segoe UI" panose="020B0502040204020203" pitchFamily="34" charset="0"/>
              </a:rPr>
              <a:t>Phase Jumping</a:t>
            </a:r>
          </a:p>
        </p:txBody>
      </p:sp>
      <p:pic>
        <p:nvPicPr>
          <p:cNvPr id="3" name="图片 2" descr="截屏2020-10-31下午7.18.49"/>
          <p:cNvPicPr>
            <a:picLocks noChangeAspect="1"/>
          </p:cNvPicPr>
          <p:nvPr/>
        </p:nvPicPr>
        <p:blipFill>
          <a:blip r:embed="rId3"/>
          <a:srcRect b="21959"/>
          <a:stretch>
            <a:fillRect/>
          </a:stretch>
        </p:blipFill>
        <p:spPr>
          <a:xfrm>
            <a:off x="1330325" y="2595880"/>
            <a:ext cx="10323830" cy="1401445"/>
          </a:xfrm>
          <a:prstGeom prst="rect">
            <a:avLst/>
          </a:prstGeom>
        </p:spPr>
      </p:pic>
      <p:grpSp>
        <p:nvGrpSpPr>
          <p:cNvPr id="46" name="组合 45"/>
          <p:cNvGrpSpPr/>
          <p:nvPr/>
        </p:nvGrpSpPr>
        <p:grpSpPr>
          <a:xfrm>
            <a:off x="3242310" y="2677160"/>
            <a:ext cx="8145780" cy="1226820"/>
            <a:chOff x="4691" y="3143"/>
            <a:chExt cx="12828" cy="1932"/>
          </a:xfrm>
        </p:grpSpPr>
        <p:sp>
          <p:nvSpPr>
            <p:cNvPr id="4" name="矩形 3"/>
            <p:cNvSpPr/>
            <p:nvPr/>
          </p:nvSpPr>
          <p:spPr>
            <a:xfrm>
              <a:off x="4691" y="3143"/>
              <a:ext cx="429" cy="1933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7762" y="3143"/>
              <a:ext cx="429" cy="1933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10900" y="3143"/>
              <a:ext cx="429" cy="1933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>
              <a:off x="13990" y="3143"/>
              <a:ext cx="429" cy="1933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>
              <a:off x="17091" y="3143"/>
              <a:ext cx="429" cy="1933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294005" y="1819275"/>
            <a:ext cx="11094720" cy="582930"/>
            <a:chOff x="48" y="2250"/>
            <a:chExt cx="17472" cy="918"/>
          </a:xfrm>
        </p:grpSpPr>
        <p:pic>
          <p:nvPicPr>
            <p:cNvPr id="2" name="图片 1" descr="截屏2020-10-31下午7.17.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80" y="2404"/>
              <a:ext cx="15840" cy="611"/>
            </a:xfrm>
            <a:prstGeom prst="rect">
              <a:avLst/>
            </a:prstGeom>
          </p:spPr>
        </p:pic>
        <p:sp>
          <p:nvSpPr>
            <p:cNvPr id="51" name="文本框 50"/>
            <p:cNvSpPr txBox="1"/>
            <p:nvPr/>
          </p:nvSpPr>
          <p:spPr>
            <a:xfrm>
              <a:off x="48" y="2250"/>
              <a:ext cx="1632" cy="91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3200" dirty="0">
                  <a:latin typeface="微软雅黑" charset="0"/>
                  <a:ea typeface="微软雅黑" charset="0"/>
                  <a:cs typeface="微软雅黑" charset="0"/>
                  <a:sym typeface="+mn-ea"/>
                </a:rPr>
                <a:t>Tag</a:t>
              </a:r>
              <a:endParaRPr lang="en-US" altLang="zh-CN" sz="3200" baseline="-25000" dirty="0">
                <a:latin typeface="微软雅黑" charset="0"/>
                <a:ea typeface="微软雅黑" charset="0"/>
                <a:cs typeface="微软雅黑" charset="0"/>
                <a:sym typeface="+mn-ea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5598795" y="2677160"/>
            <a:ext cx="5298440" cy="1878330"/>
            <a:chOff x="8817" y="3108"/>
            <a:chExt cx="8344" cy="2958"/>
          </a:xfrm>
        </p:grpSpPr>
        <p:grpSp>
          <p:nvGrpSpPr>
            <p:cNvPr id="53" name="组合 52"/>
            <p:cNvGrpSpPr/>
            <p:nvPr/>
          </p:nvGrpSpPr>
          <p:grpSpPr>
            <a:xfrm>
              <a:off x="8817" y="3108"/>
              <a:ext cx="3843" cy="2958"/>
              <a:chOff x="8402" y="3143"/>
              <a:chExt cx="3843" cy="2958"/>
            </a:xfrm>
          </p:grpSpPr>
          <p:sp>
            <p:nvSpPr>
              <p:cNvPr id="43" name="矩形 42"/>
              <p:cNvSpPr/>
              <p:nvPr/>
            </p:nvSpPr>
            <p:spPr>
              <a:xfrm>
                <a:off x="9595" y="3152"/>
                <a:ext cx="429" cy="1933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  <a:alpha val="3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矩形 43"/>
              <p:cNvSpPr/>
              <p:nvPr/>
            </p:nvSpPr>
            <p:spPr>
              <a:xfrm>
                <a:off x="8611" y="3152"/>
                <a:ext cx="429" cy="1933"/>
              </a:xfrm>
              <a:prstGeom prst="rect">
                <a:avLst/>
              </a:prstGeom>
              <a:solidFill>
                <a:srgbClr val="268B0B">
                  <a:alpha val="3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矩形 44"/>
              <p:cNvSpPr/>
              <p:nvPr/>
            </p:nvSpPr>
            <p:spPr>
              <a:xfrm>
                <a:off x="11594" y="3143"/>
                <a:ext cx="429" cy="1933"/>
              </a:xfrm>
              <a:prstGeom prst="rect">
                <a:avLst/>
              </a:prstGeom>
              <a:solidFill>
                <a:srgbClr val="268B0B">
                  <a:alpha val="3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文本框 46"/>
              <p:cNvSpPr txBox="1"/>
              <p:nvPr/>
            </p:nvSpPr>
            <p:spPr>
              <a:xfrm>
                <a:off x="8402" y="5076"/>
                <a:ext cx="849" cy="1016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altLang="zh-CN" sz="3600" b="1" dirty="0">
                    <a:solidFill>
                      <a:srgbClr val="268B0B"/>
                    </a:solidFill>
                    <a:latin typeface="微软雅黑" charset="0"/>
                    <a:ea typeface="微软雅黑" charset="0"/>
                    <a:cs typeface="微软雅黑" charset="0"/>
                    <a:sym typeface="+mn-ea"/>
                  </a:rPr>
                  <a:t>t</a:t>
                </a:r>
                <a:r>
                  <a:rPr lang="en-US" altLang="zh-CN" sz="3600" b="1" baseline="-25000" dirty="0">
                    <a:solidFill>
                      <a:srgbClr val="268B0B"/>
                    </a:solidFill>
                    <a:latin typeface="微软雅黑" charset="0"/>
                    <a:ea typeface="微软雅黑" charset="0"/>
                    <a:cs typeface="微软雅黑" charset="0"/>
                    <a:sym typeface="+mn-ea"/>
                  </a:rPr>
                  <a:t>A</a:t>
                </a:r>
              </a:p>
            </p:txBody>
          </p:sp>
          <p:sp>
            <p:nvSpPr>
              <p:cNvPr id="49" name="文本框 48"/>
              <p:cNvSpPr txBox="1"/>
              <p:nvPr/>
            </p:nvSpPr>
            <p:spPr>
              <a:xfrm>
                <a:off x="9386" y="5085"/>
                <a:ext cx="1224" cy="1016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en-US" altLang="zh-CN" sz="3600" b="1" dirty="0">
                    <a:solidFill>
                      <a:schemeClr val="accent2">
                        <a:lumMod val="75000"/>
                      </a:schemeClr>
                    </a:solidFill>
                    <a:latin typeface="微软雅黑" charset="0"/>
                    <a:ea typeface="微软雅黑" charset="0"/>
                    <a:cs typeface="微软雅黑" charset="0"/>
                    <a:sym typeface="+mn-ea"/>
                  </a:rPr>
                  <a:t>t</a:t>
                </a:r>
                <a:r>
                  <a:rPr lang="en-US" altLang="zh-CN" sz="3600" b="1" baseline="-25000" dirty="0">
                    <a:solidFill>
                      <a:schemeClr val="accent2">
                        <a:lumMod val="75000"/>
                      </a:schemeClr>
                    </a:solidFill>
                    <a:latin typeface="微软雅黑" charset="0"/>
                    <a:ea typeface="微软雅黑" charset="0"/>
                    <a:cs typeface="微软雅黑" charset="0"/>
                    <a:sym typeface="+mn-ea"/>
                  </a:rPr>
                  <a:t>B</a:t>
                </a:r>
              </a:p>
            </p:txBody>
          </p:sp>
          <p:sp>
            <p:nvSpPr>
              <p:cNvPr id="50" name="文本框 49"/>
              <p:cNvSpPr txBox="1"/>
              <p:nvPr/>
            </p:nvSpPr>
            <p:spPr>
              <a:xfrm>
                <a:off x="11385" y="5085"/>
                <a:ext cx="860" cy="1016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altLang="zh-CN" sz="3600" b="1" dirty="0">
                    <a:solidFill>
                      <a:srgbClr val="268B0B"/>
                    </a:solidFill>
                    <a:latin typeface="微软雅黑" charset="0"/>
                    <a:ea typeface="微软雅黑" charset="0"/>
                    <a:cs typeface="微软雅黑" charset="0"/>
                    <a:sym typeface="+mn-ea"/>
                  </a:rPr>
                  <a:t>t</a:t>
                </a:r>
                <a:r>
                  <a:rPr lang="en-US" altLang="zh-CN" sz="3600" b="1" baseline="-25000" dirty="0">
                    <a:solidFill>
                      <a:srgbClr val="268B0B"/>
                    </a:solidFill>
                    <a:latin typeface="微软雅黑" charset="0"/>
                    <a:ea typeface="微软雅黑" charset="0"/>
                    <a:cs typeface="微软雅黑" charset="0"/>
                    <a:sym typeface="+mn-ea"/>
                  </a:rPr>
                  <a:t>C</a:t>
                </a:r>
              </a:p>
            </p:txBody>
          </p:sp>
        </p:grpSp>
        <p:sp>
          <p:nvSpPr>
            <p:cNvPr id="54" name="文本框 53"/>
            <p:cNvSpPr txBox="1"/>
            <p:nvPr/>
          </p:nvSpPr>
          <p:spPr>
            <a:xfrm>
              <a:off x="13161" y="5244"/>
              <a:ext cx="4000" cy="82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800" b="1">
                  <a:solidFill>
                    <a:srgbClr val="C00000"/>
                  </a:solidFill>
                  <a:latin typeface="微软雅黑" charset="0"/>
                  <a:ea typeface="微软雅黑" charset="0"/>
                </a:rPr>
                <a:t>false alarm</a:t>
              </a:r>
            </a:p>
          </p:txBody>
        </p:sp>
      </p:grpSp>
      <p:sp>
        <p:nvSpPr>
          <p:cNvPr id="56" name="文本框 55"/>
          <p:cNvSpPr txBox="1"/>
          <p:nvPr/>
        </p:nvSpPr>
        <p:spPr>
          <a:xfrm>
            <a:off x="441960" y="4831080"/>
            <a:ext cx="1169543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buNone/>
            </a:pPr>
            <a:r>
              <a:rPr lang="en-US" altLang="zh-CN" sz="2400" b="1" u="sng" dirty="0">
                <a:solidFill>
                  <a:srgbClr val="C00000"/>
                </a:solidFill>
                <a:latin typeface="微软雅黑" charset="0"/>
                <a:ea typeface="微软雅黑" charset="0"/>
                <a:cs typeface="微软雅黑" charset="0"/>
              </a:rPr>
              <a:t>Phase jumping </a:t>
            </a:r>
            <a:r>
              <a:rPr lang="en-US" altLang="zh-CN" sz="2400" dirty="0">
                <a:latin typeface="微软雅黑" charset="0"/>
                <a:ea typeface="微软雅黑" charset="0"/>
                <a:cs typeface="微软雅黑" charset="0"/>
              </a:rPr>
              <a:t>caused by ON-OFF switching could serve as a clue to detect the presence of the backscatter signal.</a:t>
            </a:r>
          </a:p>
        </p:txBody>
      </p:sp>
      <p:sp>
        <p:nvSpPr>
          <p:cNvPr id="59" name="文本框 58"/>
          <p:cNvSpPr txBox="1"/>
          <p:nvPr/>
        </p:nvSpPr>
        <p:spPr>
          <a:xfrm>
            <a:off x="441960" y="5888990"/>
            <a:ext cx="777684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buNone/>
            </a:pPr>
            <a:r>
              <a:rPr lang="en-US" altLang="zh-CN" sz="2400" dirty="0">
                <a:latin typeface="微软雅黑" charset="0"/>
                <a:ea typeface="微软雅黑" charset="0"/>
                <a:cs typeface="微软雅黑" charset="0"/>
                <a:sym typeface="+mn-ea"/>
              </a:rPr>
              <a:t>Before decoding, we need to eliminate </a:t>
            </a:r>
            <a:r>
              <a:rPr lang="en-US" altLang="zh-CN" sz="2400" b="1" u="sng" dirty="0">
                <a:solidFill>
                  <a:srgbClr val="C00000"/>
                </a:solidFill>
                <a:latin typeface="微软雅黑" charset="0"/>
                <a:ea typeface="微软雅黑" charset="0"/>
                <a:cs typeface="微软雅黑" charset="0"/>
                <a:sym typeface="+mn-ea"/>
              </a:rPr>
              <a:t>false alarms.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1306830" y="1313815"/>
            <a:ext cx="2152650" cy="1014095"/>
            <a:chOff x="2058" y="2069"/>
            <a:chExt cx="3390" cy="1597"/>
          </a:xfrm>
        </p:grpSpPr>
        <p:sp>
          <p:nvSpPr>
            <p:cNvPr id="8" name="文本框 7"/>
            <p:cNvSpPr txBox="1"/>
            <p:nvPr/>
          </p:nvSpPr>
          <p:spPr>
            <a:xfrm>
              <a:off x="2764" y="2069"/>
              <a:ext cx="1988" cy="72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l">
                <a:buNone/>
              </a:pPr>
              <a:r>
                <a:rPr lang="en-US" altLang="zh-CN" sz="2400" b="1" dirty="0">
                  <a:solidFill>
                    <a:srgbClr val="C00000"/>
                  </a:solidFill>
                  <a:latin typeface="微软雅黑" charset="0"/>
                  <a:ea typeface="微软雅黑" charset="0"/>
                  <a:cs typeface="微软雅黑" charset="0"/>
                  <a:sym typeface="+mn-ea"/>
                </a:rPr>
                <a:t>Carrier </a:t>
              </a:r>
              <a:endParaRPr lang="en-US" altLang="zh-CN" sz="2400" b="1" u="sng" dirty="0">
                <a:solidFill>
                  <a:srgbClr val="C00000"/>
                </a:solidFill>
                <a:latin typeface="微软雅黑" charset="0"/>
                <a:ea typeface="微软雅黑" charset="0"/>
                <a:cs typeface="微软雅黑" charset="0"/>
                <a:sym typeface="+mn-ea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2058" y="2794"/>
              <a:ext cx="3391" cy="872"/>
            </a:xfrm>
            <a:prstGeom prst="rect">
              <a:avLst/>
            </a:prstGeom>
            <a:noFill/>
            <a:ln w="50800"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6761480" y="1313815"/>
            <a:ext cx="3086100" cy="1014095"/>
            <a:chOff x="10648" y="2069"/>
            <a:chExt cx="4860" cy="1597"/>
          </a:xfrm>
        </p:grpSpPr>
        <p:sp>
          <p:nvSpPr>
            <p:cNvPr id="9" name="文本框 8"/>
            <p:cNvSpPr txBox="1"/>
            <p:nvPr/>
          </p:nvSpPr>
          <p:spPr>
            <a:xfrm>
              <a:off x="10648" y="2069"/>
              <a:ext cx="4860" cy="72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l">
                <a:buNone/>
              </a:pPr>
              <a:r>
                <a:rPr lang="en-US" altLang="zh-CN" sz="2400" b="1" dirty="0">
                  <a:solidFill>
                    <a:srgbClr val="C00000"/>
                  </a:solidFill>
                  <a:latin typeface="微软雅黑" charset="0"/>
                  <a:ea typeface="微软雅黑" charset="0"/>
                  <a:cs typeface="微软雅黑" charset="0"/>
                  <a:sym typeface="+mn-ea"/>
                </a:rPr>
                <a:t>Carrier+Backscatter</a:t>
              </a:r>
              <a:endParaRPr lang="en-US" altLang="zh-CN" sz="2400" b="1" u="sng" dirty="0">
                <a:solidFill>
                  <a:srgbClr val="C00000"/>
                </a:solidFill>
                <a:latin typeface="微软雅黑" charset="0"/>
                <a:ea typeface="微软雅黑" charset="0"/>
                <a:cs typeface="微软雅黑" charset="0"/>
                <a:sym typeface="+mn-ea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11315" y="2794"/>
              <a:ext cx="3653" cy="872"/>
            </a:xfrm>
            <a:prstGeom prst="rect">
              <a:avLst/>
            </a:prstGeom>
            <a:noFill/>
            <a:ln w="50800"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灯片编号占位符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197176"/>
            <a:ext cx="1219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Large </a:t>
            </a:r>
            <a:r>
              <a:rPr lang="zh-CN" altLang="en-US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quantity of deployed tags</a:t>
            </a:r>
          </a:p>
        </p:txBody>
      </p:sp>
      <p:sp>
        <p:nvSpPr>
          <p:cNvPr id="7" name="Title 1"/>
          <p:cNvSpPr txBox="1"/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5400" dirty="0">
                <a:solidFill>
                  <a:schemeClr val="bg1"/>
                </a:solidFill>
                <a:latin typeface="Segoe UI" panose="020B0502040204020203" pitchFamily="34" charset="0"/>
                <a:ea typeface="Sathu" panose="00000400000000000000" charset="-34"/>
                <a:cs typeface="Segoe UI" panose="020B0502040204020203" pitchFamily="34" charset="0"/>
              </a:rPr>
              <a:t>False Alarms Elimination</a:t>
            </a:r>
          </a:p>
        </p:txBody>
      </p:sp>
      <p:pic>
        <p:nvPicPr>
          <p:cNvPr id="10" name="图片 9" descr="截屏2020-10-31下午7.49.13"/>
          <p:cNvPicPr>
            <a:picLocks noChangeAspect="1"/>
          </p:cNvPicPr>
          <p:nvPr/>
        </p:nvPicPr>
        <p:blipFill>
          <a:blip r:embed="rId3"/>
          <a:srcRect b="27554"/>
          <a:stretch>
            <a:fillRect/>
          </a:stretch>
        </p:blipFill>
        <p:spPr>
          <a:xfrm>
            <a:off x="2064385" y="3998595"/>
            <a:ext cx="7430770" cy="1382395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1008380" y="1305560"/>
            <a:ext cx="4080510" cy="2296795"/>
            <a:chOff x="2160" y="3074"/>
            <a:chExt cx="5811" cy="3853"/>
          </a:xfrm>
        </p:grpSpPr>
        <p:pic>
          <p:nvPicPr>
            <p:cNvPr id="8" name="图片 7" descr="截屏2020-10-31下午7.47.5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60" y="3111"/>
              <a:ext cx="5619" cy="3817"/>
            </a:xfrm>
            <a:prstGeom prst="rect">
              <a:avLst/>
            </a:prstGeom>
          </p:spPr>
        </p:pic>
        <p:sp>
          <p:nvSpPr>
            <p:cNvPr id="11" name="矩形 10"/>
            <p:cNvSpPr/>
            <p:nvPr/>
          </p:nvSpPr>
          <p:spPr>
            <a:xfrm>
              <a:off x="7375" y="3074"/>
              <a:ext cx="597" cy="8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7375" y="5354"/>
              <a:ext cx="597" cy="8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6163945" y="1305560"/>
            <a:ext cx="4298315" cy="2297430"/>
            <a:chOff x="9707" y="2056"/>
            <a:chExt cx="7380" cy="4110"/>
          </a:xfrm>
        </p:grpSpPr>
        <p:grpSp>
          <p:nvGrpSpPr>
            <p:cNvPr id="16" name="组合 15"/>
            <p:cNvGrpSpPr/>
            <p:nvPr/>
          </p:nvGrpSpPr>
          <p:grpSpPr>
            <a:xfrm>
              <a:off x="9707" y="2056"/>
              <a:ext cx="7381" cy="4111"/>
              <a:chOff x="11305" y="2984"/>
              <a:chExt cx="6933" cy="3930"/>
            </a:xfrm>
          </p:grpSpPr>
          <p:pic>
            <p:nvPicPr>
              <p:cNvPr id="9" name="图片 8" descr="截屏2020-10-31下午7.48.1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540" y="2984"/>
                <a:ext cx="6699" cy="3931"/>
              </a:xfrm>
              <a:prstGeom prst="rect">
                <a:avLst/>
              </a:prstGeom>
            </p:spPr>
          </p:pic>
          <p:sp>
            <p:nvSpPr>
              <p:cNvPr id="14" name="矩形 13"/>
              <p:cNvSpPr/>
              <p:nvPr/>
            </p:nvSpPr>
            <p:spPr>
              <a:xfrm>
                <a:off x="11305" y="3503"/>
                <a:ext cx="476" cy="24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11505" y="4438"/>
                <a:ext cx="632" cy="8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1" name="矩形 20"/>
            <p:cNvSpPr/>
            <p:nvPr/>
          </p:nvSpPr>
          <p:spPr>
            <a:xfrm>
              <a:off x="14377" y="4064"/>
              <a:ext cx="429" cy="3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/>
          </p:nvSpPr>
          <p:spPr>
            <a:xfrm>
              <a:off x="14997" y="4064"/>
              <a:ext cx="429" cy="3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13493" y="4026"/>
              <a:ext cx="444" cy="3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434340" y="1733550"/>
            <a:ext cx="11613515" cy="4464685"/>
            <a:chOff x="684" y="2730"/>
            <a:chExt cx="18289" cy="7031"/>
          </a:xfrm>
        </p:grpSpPr>
        <p:sp>
          <p:nvSpPr>
            <p:cNvPr id="17" name="椭圆 16"/>
            <p:cNvSpPr/>
            <p:nvPr/>
          </p:nvSpPr>
          <p:spPr>
            <a:xfrm>
              <a:off x="4876" y="2952"/>
              <a:ext cx="340" cy="340"/>
            </a:xfrm>
            <a:prstGeom prst="ellipse">
              <a:avLst/>
            </a:prstGeom>
            <a:solidFill>
              <a:schemeClr val="accent2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17"/>
            <p:cNvSpPr/>
            <p:nvPr/>
          </p:nvSpPr>
          <p:spPr>
            <a:xfrm>
              <a:off x="4876" y="4261"/>
              <a:ext cx="340" cy="340"/>
            </a:xfrm>
            <a:prstGeom prst="ellipse">
              <a:avLst/>
            </a:prstGeom>
            <a:solidFill>
              <a:schemeClr val="accent2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椭圆 18"/>
            <p:cNvSpPr/>
            <p:nvPr/>
          </p:nvSpPr>
          <p:spPr>
            <a:xfrm>
              <a:off x="9245" y="7216"/>
              <a:ext cx="340" cy="340"/>
            </a:xfrm>
            <a:prstGeom prst="ellipse">
              <a:avLst/>
            </a:prstGeom>
            <a:solidFill>
              <a:schemeClr val="accent2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684" y="9036"/>
              <a:ext cx="18289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2400" dirty="0">
                  <a:latin typeface="微软雅黑" charset="0"/>
                  <a:ea typeface="微软雅黑" charset="0"/>
                  <a:cs typeface="微软雅黑" charset="0"/>
                </a:rPr>
                <a:t>(1) Caused by signal transformation </a:t>
              </a:r>
              <a:r>
                <a:rPr lang="en-US" altLang="zh-CN" sz="2400" b="1" u="sng" dirty="0">
                  <a:solidFill>
                    <a:schemeClr val="accent2">
                      <a:lumMod val="7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</a:rPr>
                <a:t>at the boundary of different LoRa chirps</a:t>
              </a:r>
            </a:p>
          </p:txBody>
        </p:sp>
        <p:sp>
          <p:nvSpPr>
            <p:cNvPr id="34" name="椭圆 33"/>
            <p:cNvSpPr/>
            <p:nvPr/>
          </p:nvSpPr>
          <p:spPr>
            <a:xfrm>
              <a:off x="13799" y="2730"/>
              <a:ext cx="340" cy="340"/>
            </a:xfrm>
            <a:prstGeom prst="ellipse">
              <a:avLst/>
            </a:prstGeom>
            <a:solidFill>
              <a:schemeClr val="accent2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椭圆 34"/>
            <p:cNvSpPr/>
            <p:nvPr/>
          </p:nvSpPr>
          <p:spPr>
            <a:xfrm>
              <a:off x="13799" y="4039"/>
              <a:ext cx="340" cy="340"/>
            </a:xfrm>
            <a:prstGeom prst="ellipse">
              <a:avLst/>
            </a:prstGeom>
            <a:solidFill>
              <a:schemeClr val="accent2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434340" y="1559560"/>
            <a:ext cx="11322685" cy="5201920"/>
            <a:chOff x="684" y="2456"/>
            <a:chExt cx="17831" cy="8192"/>
          </a:xfrm>
        </p:grpSpPr>
        <p:sp>
          <p:nvSpPr>
            <p:cNvPr id="28" name="文本框 27"/>
            <p:cNvSpPr txBox="1"/>
            <p:nvPr/>
          </p:nvSpPr>
          <p:spPr>
            <a:xfrm>
              <a:off x="684" y="9923"/>
              <a:ext cx="17831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2400" dirty="0">
                  <a:latin typeface="微软雅黑" charset="0"/>
                  <a:ea typeface="微软雅黑" charset="0"/>
                  <a:cs typeface="微软雅黑" charset="0"/>
                </a:rPr>
                <a:t>(2) Caused by </a:t>
              </a:r>
              <a:r>
                <a:rPr lang="en-US" altLang="zh-CN" sz="2400" b="1" u="sng" dirty="0">
                  <a:solidFill>
                    <a:srgbClr val="268B0B"/>
                  </a:solidFill>
                  <a:latin typeface="微软雅黑" charset="0"/>
                  <a:ea typeface="微软雅黑" charset="0"/>
                  <a:cs typeface="微软雅黑" charset="0"/>
                </a:rPr>
                <a:t>frequency wrapping within each LoRa chirp</a:t>
              </a:r>
            </a:p>
          </p:txBody>
        </p:sp>
        <p:grpSp>
          <p:nvGrpSpPr>
            <p:cNvPr id="48" name="组合 47"/>
            <p:cNvGrpSpPr/>
            <p:nvPr/>
          </p:nvGrpSpPr>
          <p:grpSpPr>
            <a:xfrm>
              <a:off x="4469" y="2456"/>
              <a:ext cx="10255" cy="5350"/>
              <a:chOff x="4469" y="2456"/>
              <a:chExt cx="10255" cy="5350"/>
            </a:xfrm>
          </p:grpSpPr>
          <p:sp>
            <p:nvSpPr>
              <p:cNvPr id="30" name="椭圆 29"/>
              <p:cNvSpPr/>
              <p:nvPr/>
            </p:nvSpPr>
            <p:spPr>
              <a:xfrm>
                <a:off x="4469" y="2531"/>
                <a:ext cx="340" cy="340"/>
              </a:xfrm>
              <a:prstGeom prst="ellipse">
                <a:avLst/>
              </a:prstGeom>
              <a:solidFill>
                <a:srgbClr val="268B0B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椭圆 30"/>
              <p:cNvSpPr/>
              <p:nvPr/>
            </p:nvSpPr>
            <p:spPr>
              <a:xfrm>
                <a:off x="4469" y="4506"/>
                <a:ext cx="340" cy="340"/>
              </a:xfrm>
              <a:prstGeom prst="ellipse">
                <a:avLst/>
              </a:prstGeom>
              <a:solidFill>
                <a:srgbClr val="268B0B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椭圆 31"/>
              <p:cNvSpPr/>
              <p:nvPr/>
            </p:nvSpPr>
            <p:spPr>
              <a:xfrm>
                <a:off x="13459" y="2456"/>
                <a:ext cx="340" cy="340"/>
              </a:xfrm>
              <a:prstGeom prst="ellipse">
                <a:avLst/>
              </a:prstGeom>
              <a:solidFill>
                <a:srgbClr val="268B0B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椭圆 32"/>
              <p:cNvSpPr/>
              <p:nvPr/>
            </p:nvSpPr>
            <p:spPr>
              <a:xfrm>
                <a:off x="13459" y="4506"/>
                <a:ext cx="340" cy="340"/>
              </a:xfrm>
              <a:prstGeom prst="ellipse">
                <a:avLst/>
              </a:prstGeom>
              <a:solidFill>
                <a:srgbClr val="268B0B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椭圆 36"/>
              <p:cNvSpPr/>
              <p:nvPr/>
            </p:nvSpPr>
            <p:spPr>
              <a:xfrm>
                <a:off x="5474" y="2531"/>
                <a:ext cx="340" cy="340"/>
              </a:xfrm>
              <a:prstGeom prst="ellipse">
                <a:avLst/>
              </a:prstGeom>
              <a:solidFill>
                <a:srgbClr val="268B0B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椭圆 37"/>
              <p:cNvSpPr/>
              <p:nvPr/>
            </p:nvSpPr>
            <p:spPr>
              <a:xfrm>
                <a:off x="5474" y="4506"/>
                <a:ext cx="340" cy="340"/>
              </a:xfrm>
              <a:prstGeom prst="ellipse">
                <a:avLst/>
              </a:prstGeom>
              <a:solidFill>
                <a:srgbClr val="268B0B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椭圆 38"/>
              <p:cNvSpPr/>
              <p:nvPr/>
            </p:nvSpPr>
            <p:spPr>
              <a:xfrm>
                <a:off x="14384" y="2456"/>
                <a:ext cx="340" cy="340"/>
              </a:xfrm>
              <a:prstGeom prst="ellipse">
                <a:avLst/>
              </a:prstGeom>
              <a:solidFill>
                <a:srgbClr val="268B0B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椭圆 39"/>
              <p:cNvSpPr/>
              <p:nvPr/>
            </p:nvSpPr>
            <p:spPr>
              <a:xfrm>
                <a:off x="14384" y="4506"/>
                <a:ext cx="340" cy="340"/>
              </a:xfrm>
              <a:prstGeom prst="ellipse">
                <a:avLst/>
              </a:prstGeom>
              <a:solidFill>
                <a:srgbClr val="268B0B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" name="椭圆 40"/>
              <p:cNvSpPr/>
              <p:nvPr/>
            </p:nvSpPr>
            <p:spPr>
              <a:xfrm>
                <a:off x="10593" y="7466"/>
                <a:ext cx="340" cy="340"/>
              </a:xfrm>
              <a:prstGeom prst="ellipse">
                <a:avLst/>
              </a:prstGeom>
              <a:solidFill>
                <a:srgbClr val="268B0B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椭圆 41"/>
              <p:cNvSpPr/>
              <p:nvPr/>
            </p:nvSpPr>
            <p:spPr>
              <a:xfrm>
                <a:off x="8610" y="7466"/>
                <a:ext cx="340" cy="340"/>
              </a:xfrm>
              <a:prstGeom prst="ellipse">
                <a:avLst/>
              </a:prstGeom>
              <a:solidFill>
                <a:srgbClr val="268B0B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65" name="乘号 64"/>
          <p:cNvSpPr/>
          <p:nvPr/>
        </p:nvSpPr>
        <p:spPr>
          <a:xfrm>
            <a:off x="5683250" y="2094230"/>
            <a:ext cx="390525" cy="461645"/>
          </a:xfrm>
          <a:prstGeom prst="mathMultipl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右箭头 67"/>
          <p:cNvSpPr/>
          <p:nvPr/>
        </p:nvSpPr>
        <p:spPr>
          <a:xfrm rot="5400000">
            <a:off x="5629910" y="3452495"/>
            <a:ext cx="549910" cy="362585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8" name="图片 57" descr="截屏2020-10-31下午7.49.13"/>
          <p:cNvPicPr>
            <a:picLocks noChangeAspect="1"/>
          </p:cNvPicPr>
          <p:nvPr/>
        </p:nvPicPr>
        <p:blipFill>
          <a:blip r:embed="rId3"/>
          <a:srcRect t="78303"/>
          <a:stretch>
            <a:fillRect/>
          </a:stretch>
        </p:blipFill>
        <p:spPr>
          <a:xfrm>
            <a:off x="1995805" y="5230495"/>
            <a:ext cx="7430770" cy="414020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970" y="-143510"/>
            <a:ext cx="12220575" cy="701484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7145" y="-149860"/>
            <a:ext cx="12189460" cy="7026910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2" name="图片 31"/>
          <p:cNvPicPr/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9572698" y="4097641"/>
            <a:ext cx="1994400" cy="1994400"/>
          </a:xfrm>
          <a:prstGeom prst="ellipse">
            <a:avLst/>
          </a:prstGeom>
          <a:ln w="38100">
            <a:solidFill>
              <a:srgbClr val="D2C4D9"/>
            </a:solidFill>
          </a:ln>
        </p:spPr>
      </p:pic>
      <p:pic>
        <p:nvPicPr>
          <p:cNvPr id="5" name="图片 4"/>
          <p:cNvPicPr/>
          <p:nvPr/>
        </p:nvPicPr>
        <p:blipFill>
          <a:blip r:embed="rId5"/>
          <a:stretch>
            <a:fillRect/>
          </a:stretch>
        </p:blipFill>
        <p:spPr>
          <a:xfrm>
            <a:off x="7898765" y="1085850"/>
            <a:ext cx="1994400" cy="1994400"/>
          </a:xfrm>
          <a:prstGeom prst="ellipse">
            <a:avLst/>
          </a:prstGeom>
          <a:ln w="38100">
            <a:solidFill>
              <a:srgbClr val="D2C4D9"/>
            </a:solidFill>
          </a:ln>
        </p:spPr>
      </p:pic>
      <p:pic>
        <p:nvPicPr>
          <p:cNvPr id="8" name="图片 7"/>
          <p:cNvPicPr/>
          <p:nvPr/>
        </p:nvPicPr>
        <p:blipFill>
          <a:blip r:embed="rId6"/>
          <a:stretch>
            <a:fillRect/>
          </a:stretch>
        </p:blipFill>
        <p:spPr>
          <a:xfrm>
            <a:off x="2436492" y="4097349"/>
            <a:ext cx="1994400" cy="1994400"/>
          </a:xfrm>
          <a:prstGeom prst="ellipse">
            <a:avLst/>
          </a:prstGeom>
          <a:ln w="38100">
            <a:solidFill>
              <a:srgbClr val="D2C4D9"/>
            </a:solidFill>
          </a:ln>
        </p:spPr>
      </p:pic>
      <p:pic>
        <p:nvPicPr>
          <p:cNvPr id="35" name="图片 34"/>
          <p:cNvPicPr/>
          <p:nvPr/>
        </p:nvPicPr>
        <p:blipFill>
          <a:blip r:embed="rId7"/>
          <a:stretch>
            <a:fillRect/>
          </a:stretch>
        </p:blipFill>
        <p:spPr>
          <a:xfrm>
            <a:off x="4044315" y="1085850"/>
            <a:ext cx="1994400" cy="1994400"/>
          </a:xfrm>
          <a:prstGeom prst="ellipse">
            <a:avLst/>
          </a:prstGeom>
          <a:ln w="38100">
            <a:solidFill>
              <a:srgbClr val="D2C4D9"/>
            </a:solidFill>
          </a:ln>
        </p:spPr>
      </p:pic>
      <p:pic>
        <p:nvPicPr>
          <p:cNvPr id="13" name="图片 12"/>
          <p:cNvPicPr/>
          <p:nvPr/>
        </p:nvPicPr>
        <p:blipFill>
          <a:blip r:embed="rId8"/>
          <a:stretch>
            <a:fillRect/>
          </a:stretch>
        </p:blipFill>
        <p:spPr>
          <a:xfrm>
            <a:off x="6149975" y="4097655"/>
            <a:ext cx="1994400" cy="1994400"/>
          </a:xfrm>
          <a:prstGeom prst="ellipse">
            <a:avLst/>
          </a:prstGeom>
          <a:ln w="38100">
            <a:solidFill>
              <a:srgbClr val="D2C4D9"/>
            </a:solidFill>
          </a:ln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8940" y="1085858"/>
            <a:ext cx="1994338" cy="1994338"/>
          </a:xfrm>
          <a:prstGeom prst="ellipse">
            <a:avLst/>
          </a:prstGeom>
          <a:ln w="38100">
            <a:solidFill>
              <a:srgbClr val="D2C4D9"/>
            </a:solidFill>
          </a:ln>
        </p:spPr>
      </p:pic>
      <p:sp>
        <p:nvSpPr>
          <p:cNvPr id="17" name="矩形 16"/>
          <p:cNvSpPr/>
          <p:nvPr/>
        </p:nvSpPr>
        <p:spPr>
          <a:xfrm>
            <a:off x="803138" y="3390778"/>
            <a:ext cx="183388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D2C4D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Automated </a:t>
            </a:r>
          </a:p>
          <a:p>
            <a:pPr algn="ctr"/>
            <a:r>
              <a:rPr lang="zh-CN" altLang="en-US" sz="2400" b="1" dirty="0">
                <a:solidFill>
                  <a:srgbClr val="D2C4D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Factory</a:t>
            </a:r>
          </a:p>
        </p:txBody>
      </p:sp>
      <p:sp>
        <p:nvSpPr>
          <p:cNvPr id="18" name="矩形 17"/>
          <p:cNvSpPr/>
          <p:nvPr/>
        </p:nvSpPr>
        <p:spPr>
          <a:xfrm>
            <a:off x="5248808" y="3390778"/>
            <a:ext cx="146494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D2C4D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Logistics</a:t>
            </a:r>
          </a:p>
        </p:txBody>
      </p:sp>
      <p:sp>
        <p:nvSpPr>
          <p:cNvPr id="19" name="矩形 18"/>
          <p:cNvSpPr/>
          <p:nvPr/>
        </p:nvSpPr>
        <p:spPr>
          <a:xfrm>
            <a:off x="9280674" y="3390778"/>
            <a:ext cx="69850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D2C4D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HCI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/>
      <p:bldP spid="18" grpId="0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197176"/>
            <a:ext cx="1219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Large </a:t>
            </a:r>
            <a:r>
              <a:rPr lang="zh-CN" altLang="en-US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quantity of deployed tags</a:t>
            </a:r>
          </a:p>
        </p:txBody>
      </p:sp>
      <p:sp>
        <p:nvSpPr>
          <p:cNvPr id="7" name="Title 1"/>
          <p:cNvSpPr txBox="1"/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5400" dirty="0">
                <a:solidFill>
                  <a:schemeClr val="bg1"/>
                </a:solidFill>
                <a:latin typeface="Segoe UI" panose="020B0502040204020203" pitchFamily="34" charset="0"/>
                <a:ea typeface="Sathu" panose="00000400000000000000" charset="-34"/>
                <a:cs typeface="Segoe UI" panose="020B0502040204020203" pitchFamily="34" charset="0"/>
              </a:rPr>
              <a:t>Phase Alignment</a:t>
            </a:r>
          </a:p>
        </p:txBody>
      </p:sp>
      <p:grpSp>
        <p:nvGrpSpPr>
          <p:cNvPr id="77" name="组合 76"/>
          <p:cNvGrpSpPr/>
          <p:nvPr/>
        </p:nvGrpSpPr>
        <p:grpSpPr>
          <a:xfrm>
            <a:off x="276225" y="1408430"/>
            <a:ext cx="11094720" cy="582930"/>
            <a:chOff x="48" y="2250"/>
            <a:chExt cx="17472" cy="918"/>
          </a:xfrm>
        </p:grpSpPr>
        <p:pic>
          <p:nvPicPr>
            <p:cNvPr id="78" name="图片 77" descr="截屏2020-10-31下午7.17.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80" y="2404"/>
              <a:ext cx="15840" cy="611"/>
            </a:xfrm>
            <a:prstGeom prst="rect">
              <a:avLst/>
            </a:prstGeom>
          </p:spPr>
        </p:pic>
        <p:sp>
          <p:nvSpPr>
            <p:cNvPr id="79" name="文本框 78"/>
            <p:cNvSpPr txBox="1"/>
            <p:nvPr/>
          </p:nvSpPr>
          <p:spPr>
            <a:xfrm>
              <a:off x="48" y="2250"/>
              <a:ext cx="1632" cy="91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3200" dirty="0">
                  <a:latin typeface="微软雅黑" charset="0"/>
                  <a:ea typeface="微软雅黑" charset="0"/>
                  <a:cs typeface="微软雅黑" charset="0"/>
                  <a:sym typeface="+mn-ea"/>
                </a:rPr>
                <a:t>Tag</a:t>
              </a:r>
              <a:endParaRPr lang="en-US" altLang="zh-CN" sz="3200" baseline="-25000" dirty="0">
                <a:latin typeface="微软雅黑" charset="0"/>
                <a:ea typeface="微软雅黑" charset="0"/>
                <a:cs typeface="微软雅黑" charset="0"/>
                <a:sym typeface="+mn-ea"/>
              </a:endParaRPr>
            </a:p>
          </p:txBody>
        </p:sp>
      </p:grpSp>
      <p:grpSp>
        <p:nvGrpSpPr>
          <p:cNvPr id="105" name="组合 104"/>
          <p:cNvGrpSpPr/>
          <p:nvPr/>
        </p:nvGrpSpPr>
        <p:grpSpPr>
          <a:xfrm>
            <a:off x="1312545" y="2398395"/>
            <a:ext cx="10323830" cy="2060575"/>
            <a:chOff x="2095" y="2907"/>
            <a:chExt cx="16258" cy="3245"/>
          </a:xfrm>
        </p:grpSpPr>
        <p:pic>
          <p:nvPicPr>
            <p:cNvPr id="70" name="图片 69" descr="截屏2020-10-31下午7.18.49"/>
            <p:cNvPicPr>
              <a:picLocks noChangeAspect="1"/>
            </p:cNvPicPr>
            <p:nvPr/>
          </p:nvPicPr>
          <p:blipFill>
            <a:blip r:embed="rId4"/>
            <a:srcRect b="21959"/>
            <a:stretch>
              <a:fillRect/>
            </a:stretch>
          </p:blipFill>
          <p:spPr>
            <a:xfrm>
              <a:off x="2095" y="2907"/>
              <a:ext cx="16258" cy="2207"/>
            </a:xfrm>
            <a:prstGeom prst="rect">
              <a:avLst/>
            </a:prstGeom>
          </p:spPr>
        </p:pic>
        <p:grpSp>
          <p:nvGrpSpPr>
            <p:cNvPr id="71" name="组合 70"/>
            <p:cNvGrpSpPr/>
            <p:nvPr/>
          </p:nvGrpSpPr>
          <p:grpSpPr>
            <a:xfrm>
              <a:off x="5106" y="3035"/>
              <a:ext cx="12828" cy="1932"/>
              <a:chOff x="4691" y="3143"/>
              <a:chExt cx="12828" cy="1932"/>
            </a:xfrm>
          </p:grpSpPr>
          <p:sp>
            <p:nvSpPr>
              <p:cNvPr id="72" name="矩形 71"/>
              <p:cNvSpPr/>
              <p:nvPr/>
            </p:nvSpPr>
            <p:spPr>
              <a:xfrm>
                <a:off x="4691" y="3143"/>
                <a:ext cx="429" cy="1933"/>
              </a:xfrm>
              <a:prstGeom prst="rect">
                <a:avLst/>
              </a:prstGeom>
              <a:solidFill>
                <a:schemeClr val="tx1">
                  <a:lumMod val="95000"/>
                  <a:lumOff val="5000"/>
                  <a:alpha val="3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矩形 72"/>
              <p:cNvSpPr/>
              <p:nvPr/>
            </p:nvSpPr>
            <p:spPr>
              <a:xfrm>
                <a:off x="7762" y="3143"/>
                <a:ext cx="429" cy="1933"/>
              </a:xfrm>
              <a:prstGeom prst="rect">
                <a:avLst/>
              </a:prstGeom>
              <a:solidFill>
                <a:schemeClr val="tx1">
                  <a:lumMod val="95000"/>
                  <a:lumOff val="5000"/>
                  <a:alpha val="3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矩形 73"/>
              <p:cNvSpPr/>
              <p:nvPr/>
            </p:nvSpPr>
            <p:spPr>
              <a:xfrm>
                <a:off x="10900" y="3143"/>
                <a:ext cx="429" cy="1933"/>
              </a:xfrm>
              <a:prstGeom prst="rect">
                <a:avLst/>
              </a:prstGeom>
              <a:solidFill>
                <a:schemeClr val="tx1">
                  <a:lumMod val="95000"/>
                  <a:lumOff val="5000"/>
                  <a:alpha val="3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矩形 74"/>
              <p:cNvSpPr/>
              <p:nvPr/>
            </p:nvSpPr>
            <p:spPr>
              <a:xfrm>
                <a:off x="13990" y="3143"/>
                <a:ext cx="429" cy="1933"/>
              </a:xfrm>
              <a:prstGeom prst="rect">
                <a:avLst/>
              </a:prstGeom>
              <a:solidFill>
                <a:schemeClr val="tx1">
                  <a:lumMod val="95000"/>
                  <a:lumOff val="5000"/>
                  <a:alpha val="3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矩形 75"/>
              <p:cNvSpPr/>
              <p:nvPr/>
            </p:nvSpPr>
            <p:spPr>
              <a:xfrm>
                <a:off x="17091" y="3143"/>
                <a:ext cx="429" cy="1933"/>
              </a:xfrm>
              <a:prstGeom prst="rect">
                <a:avLst/>
              </a:prstGeom>
              <a:solidFill>
                <a:schemeClr val="tx1">
                  <a:lumMod val="95000"/>
                  <a:lumOff val="5000"/>
                  <a:alpha val="3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80" name="组合 79"/>
            <p:cNvGrpSpPr/>
            <p:nvPr/>
          </p:nvGrpSpPr>
          <p:grpSpPr>
            <a:xfrm>
              <a:off x="8745" y="3035"/>
              <a:ext cx="8344" cy="3117"/>
              <a:chOff x="8745" y="3108"/>
              <a:chExt cx="8344" cy="3117"/>
            </a:xfrm>
          </p:grpSpPr>
          <p:grpSp>
            <p:nvGrpSpPr>
              <p:cNvPr id="81" name="组合 80"/>
              <p:cNvGrpSpPr/>
              <p:nvPr/>
            </p:nvGrpSpPr>
            <p:grpSpPr>
              <a:xfrm>
                <a:off x="8745" y="3108"/>
                <a:ext cx="3843" cy="3117"/>
                <a:chOff x="8330" y="3143"/>
                <a:chExt cx="3843" cy="3117"/>
              </a:xfrm>
            </p:grpSpPr>
            <p:sp>
              <p:nvSpPr>
                <p:cNvPr id="82" name="矩形 81"/>
                <p:cNvSpPr/>
                <p:nvPr/>
              </p:nvSpPr>
              <p:spPr>
                <a:xfrm>
                  <a:off x="9595" y="3152"/>
                  <a:ext cx="429" cy="1933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  <a:alpha val="3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3" name="矩形 82"/>
                <p:cNvSpPr/>
                <p:nvPr/>
              </p:nvSpPr>
              <p:spPr>
                <a:xfrm>
                  <a:off x="8611" y="3152"/>
                  <a:ext cx="429" cy="1933"/>
                </a:xfrm>
                <a:prstGeom prst="rect">
                  <a:avLst/>
                </a:prstGeom>
                <a:solidFill>
                  <a:srgbClr val="268B0B">
                    <a:alpha val="33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4" name="矩形 83"/>
                <p:cNvSpPr/>
                <p:nvPr/>
              </p:nvSpPr>
              <p:spPr>
                <a:xfrm>
                  <a:off x="11594" y="3143"/>
                  <a:ext cx="429" cy="1933"/>
                </a:xfrm>
                <a:prstGeom prst="rect">
                  <a:avLst/>
                </a:prstGeom>
                <a:solidFill>
                  <a:srgbClr val="268B0B">
                    <a:alpha val="33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5" name="文本框 84"/>
                <p:cNvSpPr txBox="1"/>
                <p:nvPr/>
              </p:nvSpPr>
              <p:spPr>
                <a:xfrm>
                  <a:off x="8330" y="5235"/>
                  <a:ext cx="849" cy="1016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r>
                    <a:rPr lang="en-US" altLang="zh-CN" sz="3600" b="1" dirty="0">
                      <a:solidFill>
                        <a:srgbClr val="268B0B"/>
                      </a:solidFill>
                      <a:latin typeface="微软雅黑" charset="0"/>
                      <a:ea typeface="微软雅黑" charset="0"/>
                      <a:cs typeface="微软雅黑" charset="0"/>
                      <a:sym typeface="+mn-ea"/>
                    </a:rPr>
                    <a:t>t</a:t>
                  </a:r>
                  <a:r>
                    <a:rPr lang="en-US" altLang="zh-CN" sz="3600" b="1" baseline="-25000" dirty="0">
                      <a:solidFill>
                        <a:srgbClr val="268B0B"/>
                      </a:solidFill>
                      <a:latin typeface="微软雅黑" charset="0"/>
                      <a:ea typeface="微软雅黑" charset="0"/>
                      <a:cs typeface="微软雅黑" charset="0"/>
                      <a:sym typeface="+mn-ea"/>
                    </a:rPr>
                    <a:t>A</a:t>
                  </a:r>
                </a:p>
              </p:txBody>
            </p:sp>
            <p:sp>
              <p:nvSpPr>
                <p:cNvPr id="86" name="文本框 85"/>
                <p:cNvSpPr txBox="1"/>
                <p:nvPr/>
              </p:nvSpPr>
              <p:spPr>
                <a:xfrm>
                  <a:off x="9314" y="5244"/>
                  <a:ext cx="1288" cy="1016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r>
                    <a:rPr lang="en-US" altLang="zh-CN" sz="3600" b="1" dirty="0">
                      <a:solidFill>
                        <a:schemeClr val="accent2">
                          <a:lumMod val="75000"/>
                        </a:schemeClr>
                      </a:solidFill>
                      <a:latin typeface="微软雅黑" charset="0"/>
                      <a:ea typeface="微软雅黑" charset="0"/>
                      <a:cs typeface="微软雅黑" charset="0"/>
                      <a:sym typeface="+mn-ea"/>
                    </a:rPr>
                    <a:t>t</a:t>
                  </a:r>
                  <a:r>
                    <a:rPr lang="en-US" altLang="zh-CN" sz="3600" b="1" baseline="-25000" dirty="0">
                      <a:solidFill>
                        <a:schemeClr val="accent2">
                          <a:lumMod val="75000"/>
                        </a:schemeClr>
                      </a:solidFill>
                      <a:latin typeface="微软雅黑" charset="0"/>
                      <a:ea typeface="微软雅黑" charset="0"/>
                      <a:cs typeface="微软雅黑" charset="0"/>
                      <a:sym typeface="+mn-ea"/>
                    </a:rPr>
                    <a:t>B</a:t>
                  </a:r>
                </a:p>
              </p:txBody>
            </p:sp>
            <p:sp>
              <p:nvSpPr>
                <p:cNvPr id="87" name="文本框 86"/>
                <p:cNvSpPr txBox="1"/>
                <p:nvPr/>
              </p:nvSpPr>
              <p:spPr>
                <a:xfrm>
                  <a:off x="11313" y="5244"/>
                  <a:ext cx="860" cy="1016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r>
                    <a:rPr lang="en-US" altLang="zh-CN" sz="3600" b="1" dirty="0">
                      <a:solidFill>
                        <a:srgbClr val="268B0B"/>
                      </a:solidFill>
                      <a:latin typeface="微软雅黑" charset="0"/>
                      <a:ea typeface="微软雅黑" charset="0"/>
                      <a:cs typeface="微软雅黑" charset="0"/>
                      <a:sym typeface="+mn-ea"/>
                    </a:rPr>
                    <a:t>t</a:t>
                  </a:r>
                  <a:r>
                    <a:rPr lang="en-US" altLang="zh-CN" sz="3600" b="1" baseline="-25000" dirty="0">
                      <a:solidFill>
                        <a:srgbClr val="268B0B"/>
                      </a:solidFill>
                      <a:latin typeface="微软雅黑" charset="0"/>
                      <a:ea typeface="微软雅黑" charset="0"/>
                      <a:cs typeface="微软雅黑" charset="0"/>
                      <a:sym typeface="+mn-ea"/>
                    </a:rPr>
                    <a:t>C</a:t>
                  </a:r>
                </a:p>
              </p:txBody>
            </p:sp>
          </p:grpSp>
          <p:sp>
            <p:nvSpPr>
              <p:cNvPr id="88" name="文本框 87"/>
              <p:cNvSpPr txBox="1"/>
              <p:nvPr/>
            </p:nvSpPr>
            <p:spPr>
              <a:xfrm>
                <a:off x="13089" y="5403"/>
                <a:ext cx="4000" cy="822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zh-CN" altLang="en-US" sz="2800" b="1">
                    <a:solidFill>
                      <a:srgbClr val="C00000"/>
                    </a:solidFill>
                    <a:latin typeface="微软雅黑" charset="0"/>
                    <a:ea typeface="微软雅黑" charset="0"/>
                  </a:rPr>
                  <a:t>false alarm</a:t>
                </a:r>
              </a:p>
            </p:txBody>
          </p:sp>
        </p:grpSp>
      </p:grpSp>
      <p:pic>
        <p:nvPicPr>
          <p:cNvPr id="93" name="图片 92" descr="截屏2020-10-31下午8.25.0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2545" y="2430145"/>
            <a:ext cx="10263505" cy="1369695"/>
          </a:xfrm>
          <a:prstGeom prst="rect">
            <a:avLst/>
          </a:prstGeom>
        </p:spPr>
      </p:pic>
      <p:grpSp>
        <p:nvGrpSpPr>
          <p:cNvPr id="104" name="组合 103"/>
          <p:cNvGrpSpPr/>
          <p:nvPr/>
        </p:nvGrpSpPr>
        <p:grpSpPr>
          <a:xfrm>
            <a:off x="3194050" y="2501265"/>
            <a:ext cx="8145780" cy="1943735"/>
            <a:chOff x="5106" y="5752"/>
            <a:chExt cx="12828" cy="3061"/>
          </a:xfrm>
        </p:grpSpPr>
        <p:sp>
          <p:nvSpPr>
            <p:cNvPr id="94" name="矩形 93"/>
            <p:cNvSpPr/>
            <p:nvPr/>
          </p:nvSpPr>
          <p:spPr>
            <a:xfrm>
              <a:off x="5106" y="5752"/>
              <a:ext cx="429" cy="1933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" name="矩形 94"/>
            <p:cNvSpPr/>
            <p:nvPr/>
          </p:nvSpPr>
          <p:spPr>
            <a:xfrm>
              <a:off x="8177" y="5752"/>
              <a:ext cx="429" cy="1933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6" name="矩形 95"/>
            <p:cNvSpPr/>
            <p:nvPr/>
          </p:nvSpPr>
          <p:spPr>
            <a:xfrm>
              <a:off x="11315" y="5752"/>
              <a:ext cx="429" cy="1933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7" name="矩形 96"/>
            <p:cNvSpPr/>
            <p:nvPr/>
          </p:nvSpPr>
          <p:spPr>
            <a:xfrm>
              <a:off x="14405" y="5752"/>
              <a:ext cx="429" cy="1933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8" name="矩形 97"/>
            <p:cNvSpPr/>
            <p:nvPr/>
          </p:nvSpPr>
          <p:spPr>
            <a:xfrm>
              <a:off x="17506" y="5752"/>
              <a:ext cx="429" cy="1933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9" name="矩形 98"/>
            <p:cNvSpPr/>
            <p:nvPr/>
          </p:nvSpPr>
          <p:spPr>
            <a:xfrm>
              <a:off x="9027" y="5752"/>
              <a:ext cx="429" cy="1933"/>
            </a:xfrm>
            <a:prstGeom prst="rect">
              <a:avLst/>
            </a:prstGeom>
            <a:solidFill>
              <a:srgbClr val="268B0B">
                <a:alpha val="3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0" name="矩形 99"/>
            <p:cNvSpPr/>
            <p:nvPr/>
          </p:nvSpPr>
          <p:spPr>
            <a:xfrm>
              <a:off x="12009" y="5752"/>
              <a:ext cx="429" cy="1933"/>
            </a:xfrm>
            <a:prstGeom prst="rect">
              <a:avLst/>
            </a:prstGeom>
            <a:solidFill>
              <a:srgbClr val="268B0B">
                <a:alpha val="3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1" name="文本框 100"/>
            <p:cNvSpPr txBox="1"/>
            <p:nvPr/>
          </p:nvSpPr>
          <p:spPr>
            <a:xfrm>
              <a:off x="8817" y="7788"/>
              <a:ext cx="849" cy="1016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en-US" altLang="zh-CN" sz="3600" b="1" dirty="0">
                  <a:solidFill>
                    <a:srgbClr val="268B0B"/>
                  </a:solidFill>
                  <a:latin typeface="微软雅黑" charset="0"/>
                  <a:ea typeface="微软雅黑" charset="0"/>
                  <a:cs typeface="微软雅黑" charset="0"/>
                  <a:sym typeface="+mn-ea"/>
                </a:rPr>
                <a:t>t</a:t>
              </a:r>
              <a:r>
                <a:rPr lang="en-US" altLang="zh-CN" sz="3600" b="1" baseline="-25000" dirty="0">
                  <a:solidFill>
                    <a:srgbClr val="268B0B"/>
                  </a:solidFill>
                  <a:latin typeface="微软雅黑" charset="0"/>
                  <a:ea typeface="微软雅黑" charset="0"/>
                  <a:cs typeface="微软雅黑" charset="0"/>
                  <a:sym typeface="+mn-ea"/>
                </a:rPr>
                <a:t>A</a:t>
              </a:r>
            </a:p>
          </p:txBody>
        </p:sp>
        <p:sp>
          <p:nvSpPr>
            <p:cNvPr id="102" name="文本框 101"/>
            <p:cNvSpPr txBox="1"/>
            <p:nvPr/>
          </p:nvSpPr>
          <p:spPr>
            <a:xfrm>
              <a:off x="11800" y="7797"/>
              <a:ext cx="860" cy="1016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en-US" altLang="zh-CN" sz="3600" b="1" dirty="0">
                  <a:solidFill>
                    <a:srgbClr val="268B0B"/>
                  </a:solidFill>
                  <a:latin typeface="微软雅黑" charset="0"/>
                  <a:ea typeface="微软雅黑" charset="0"/>
                  <a:cs typeface="微软雅黑" charset="0"/>
                  <a:sym typeface="+mn-ea"/>
                </a:rPr>
                <a:t>t</a:t>
              </a:r>
              <a:r>
                <a:rPr lang="en-US" altLang="zh-CN" sz="3600" b="1" baseline="-25000" dirty="0">
                  <a:solidFill>
                    <a:srgbClr val="268B0B"/>
                  </a:solidFill>
                  <a:latin typeface="微软雅黑" charset="0"/>
                  <a:ea typeface="微软雅黑" charset="0"/>
                  <a:cs typeface="微软雅黑" charset="0"/>
                  <a:sym typeface="+mn-ea"/>
                </a:rPr>
                <a:t>C</a:t>
              </a:r>
            </a:p>
          </p:txBody>
        </p:sp>
        <p:sp>
          <p:nvSpPr>
            <p:cNvPr id="103" name="文本框 102"/>
            <p:cNvSpPr txBox="1"/>
            <p:nvPr/>
          </p:nvSpPr>
          <p:spPr>
            <a:xfrm>
              <a:off x="13161" y="7982"/>
              <a:ext cx="4000" cy="82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800" b="1">
                  <a:solidFill>
                    <a:srgbClr val="268B0B"/>
                  </a:solidFill>
                  <a:latin typeface="微软雅黑" charset="0"/>
                  <a:ea typeface="微软雅黑" charset="0"/>
                </a:rPr>
                <a:t>false alarm</a:t>
              </a:r>
            </a:p>
          </p:txBody>
        </p:sp>
      </p:grpSp>
      <p:sp>
        <p:nvSpPr>
          <p:cNvPr id="106" name="文本框 105"/>
          <p:cNvSpPr txBox="1"/>
          <p:nvPr/>
        </p:nvSpPr>
        <p:spPr>
          <a:xfrm>
            <a:off x="461645" y="4598035"/>
            <a:ext cx="1187323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dirty="0">
                <a:latin typeface="微软雅黑" charset="0"/>
                <a:ea typeface="微软雅黑" charset="0"/>
                <a:cs typeface="微软雅黑" charset="0"/>
              </a:rPr>
              <a:t>(1) Eliminating flase alarms caused by signal transformation </a:t>
            </a:r>
            <a:r>
              <a:rPr lang="en-US" altLang="zh-CN" sz="2400" b="1" u="sng" dirty="0">
                <a:solidFill>
                  <a:schemeClr val="accent2">
                    <a:lumMod val="7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at the boundary </a:t>
            </a:r>
          </a:p>
          <a:p>
            <a:r>
              <a:rPr lang="en-US" altLang="zh-CN" sz="2400" b="1" u="sng" dirty="0">
                <a:solidFill>
                  <a:schemeClr val="accent2">
                    <a:lumMod val="7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of each LoRa chirp</a:t>
            </a:r>
          </a:p>
        </p:txBody>
      </p:sp>
      <p:pic>
        <p:nvPicPr>
          <p:cNvPr id="107" name="图片 106" descr="截屏2020-10-31下午8.34.0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1910" y="2446020"/>
            <a:ext cx="10293985" cy="1338580"/>
          </a:xfrm>
          <a:prstGeom prst="rect">
            <a:avLst/>
          </a:prstGeom>
        </p:spPr>
      </p:pic>
      <p:sp>
        <p:nvSpPr>
          <p:cNvPr id="108" name="文本框 107"/>
          <p:cNvSpPr txBox="1"/>
          <p:nvPr/>
        </p:nvSpPr>
        <p:spPr>
          <a:xfrm>
            <a:off x="405130" y="4598035"/>
            <a:ext cx="1187323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dirty="0">
                <a:latin typeface="微软雅黑" charset="0"/>
                <a:ea typeface="微软雅黑" charset="0"/>
                <a:cs typeface="微软雅黑" charset="0"/>
              </a:rPr>
              <a:t>(2) Eliminating flase alarms caused by the </a:t>
            </a:r>
            <a:r>
              <a:rPr lang="en-US" altLang="zh-CN" sz="2400" b="1" u="sng" dirty="0">
                <a:solidFill>
                  <a:srgbClr val="268B0B"/>
                </a:solidFill>
                <a:latin typeface="微软雅黑" charset="0"/>
                <a:ea typeface="微软雅黑" charset="0"/>
                <a:cs typeface="微软雅黑" charset="0"/>
                <a:sym typeface="+mn-ea"/>
              </a:rPr>
              <a:t>frequency wrapping within the LoRa chirp</a:t>
            </a:r>
          </a:p>
        </p:txBody>
      </p:sp>
      <p:grpSp>
        <p:nvGrpSpPr>
          <p:cNvPr id="116" name="组合 115"/>
          <p:cNvGrpSpPr/>
          <p:nvPr/>
        </p:nvGrpSpPr>
        <p:grpSpPr>
          <a:xfrm>
            <a:off x="3194050" y="2501265"/>
            <a:ext cx="8834755" cy="1923415"/>
            <a:chOff x="5078" y="8917"/>
            <a:chExt cx="13913" cy="3029"/>
          </a:xfrm>
        </p:grpSpPr>
        <p:sp>
          <p:nvSpPr>
            <p:cNvPr id="109" name="矩形 108"/>
            <p:cNvSpPr/>
            <p:nvPr/>
          </p:nvSpPr>
          <p:spPr>
            <a:xfrm>
              <a:off x="5078" y="8917"/>
              <a:ext cx="429" cy="1898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0" name="矩形 109"/>
            <p:cNvSpPr/>
            <p:nvPr/>
          </p:nvSpPr>
          <p:spPr>
            <a:xfrm>
              <a:off x="8149" y="8917"/>
              <a:ext cx="429" cy="1897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1" name="矩形 110"/>
            <p:cNvSpPr/>
            <p:nvPr/>
          </p:nvSpPr>
          <p:spPr>
            <a:xfrm>
              <a:off x="11295" y="8918"/>
              <a:ext cx="429" cy="1896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2" name="矩形 111"/>
            <p:cNvSpPr/>
            <p:nvPr/>
          </p:nvSpPr>
          <p:spPr>
            <a:xfrm>
              <a:off x="14377" y="8918"/>
              <a:ext cx="429" cy="1896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3" name="矩形 112"/>
            <p:cNvSpPr/>
            <p:nvPr/>
          </p:nvSpPr>
          <p:spPr>
            <a:xfrm>
              <a:off x="17478" y="8918"/>
              <a:ext cx="429" cy="1897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5" name="文本框 114"/>
            <p:cNvSpPr txBox="1"/>
            <p:nvPr/>
          </p:nvSpPr>
          <p:spPr>
            <a:xfrm>
              <a:off x="12362" y="11124"/>
              <a:ext cx="6629" cy="82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2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charset="0"/>
                  <a:ea typeface="微软雅黑" charset="0"/>
                </a:rPr>
                <a:t>Without false alarms !</a:t>
              </a:r>
            </a:p>
          </p:txBody>
        </p:sp>
      </p:grpSp>
      <p:sp>
        <p:nvSpPr>
          <p:cNvPr id="10" name="矩形 9"/>
          <p:cNvSpPr/>
          <p:nvPr/>
        </p:nvSpPr>
        <p:spPr>
          <a:xfrm>
            <a:off x="6159500" y="2116455"/>
            <a:ext cx="538480" cy="2481580"/>
          </a:xfrm>
          <a:prstGeom prst="rect">
            <a:avLst/>
          </a:prstGeom>
          <a:noFill/>
          <a:ln w="508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5535295" y="2116455"/>
            <a:ext cx="2478405" cy="2481580"/>
            <a:chOff x="8717" y="3333"/>
            <a:chExt cx="3903" cy="3908"/>
          </a:xfrm>
        </p:grpSpPr>
        <p:sp>
          <p:nvSpPr>
            <p:cNvPr id="2" name="矩形 1"/>
            <p:cNvSpPr/>
            <p:nvPr/>
          </p:nvSpPr>
          <p:spPr>
            <a:xfrm>
              <a:off x="8717" y="3333"/>
              <a:ext cx="848" cy="3908"/>
            </a:xfrm>
            <a:prstGeom prst="rect">
              <a:avLst/>
            </a:prstGeom>
            <a:noFill/>
            <a:ln w="50800"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/>
          </p:nvSpPr>
          <p:spPr>
            <a:xfrm>
              <a:off x="11772" y="3333"/>
              <a:ext cx="848" cy="3908"/>
            </a:xfrm>
            <a:prstGeom prst="rect">
              <a:avLst/>
            </a:prstGeom>
            <a:noFill/>
            <a:ln w="50800"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/>
      <p:bldP spid="108" grpId="0"/>
      <p:bldP spid="10" grpId="0" animBg="1"/>
      <p:bldP spid="10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197176"/>
            <a:ext cx="1219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Large </a:t>
            </a:r>
            <a:r>
              <a:rPr lang="zh-CN" altLang="en-US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quantity of deployed tags</a:t>
            </a:r>
          </a:p>
        </p:txBody>
      </p:sp>
      <p:sp>
        <p:nvSpPr>
          <p:cNvPr id="7" name="Title 1"/>
          <p:cNvSpPr txBox="1"/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5400" dirty="0">
                <a:solidFill>
                  <a:schemeClr val="bg1"/>
                </a:solidFill>
                <a:latin typeface="Segoe UI" panose="020B0502040204020203" pitchFamily="34" charset="0"/>
                <a:ea typeface="Sathu" panose="00000400000000000000" charset="-34"/>
                <a:cs typeface="Segoe UI" panose="020B0502040204020203" pitchFamily="34" charset="0"/>
              </a:rPr>
              <a:t>Signal Reconstrction &amp; Decoding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/>
              <p:cNvSpPr txBox="1"/>
              <p:nvPr/>
            </p:nvSpPr>
            <p:spPr>
              <a:xfrm>
                <a:off x="173355" y="1274445"/>
                <a:ext cx="12159615" cy="175895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l"/>
                <a:r>
                  <a:rPr lang="en-US" altLang="zh-CN" sz="2400" dirty="0">
                    <a:latin typeface="微软雅黑" charset="0"/>
                    <a:ea typeface="微软雅黑" charset="0"/>
                    <a:cs typeface="微软雅黑" charset="0"/>
                  </a:rPr>
                  <a:t>The transformed sinusoidal tone can be reconstructed as:  </a:t>
                </a:r>
                <a14:m>
                  <m:oMath xmlns:m="http://schemas.openxmlformats.org/officeDocument/2006/math">
                    <m:r>
                      <a:rPr lang="en-US" altLang="zh-CN" sz="2400" b="1" i="1" dirty="0">
                        <a:solidFill>
                          <a:srgbClr val="C00000"/>
                        </a:solidFill>
                        <a:latin typeface="Cambria Math" charset="0"/>
                        <a:ea typeface="微软雅黑" charset="0"/>
                        <a:cs typeface="Cambria Math" charset="0"/>
                      </a:rPr>
                      <m:t>𝑺</m:t>
                    </m:r>
                    <m:r>
                      <a:rPr lang="en-US" altLang="zh-CN" sz="2400" b="1" i="1" dirty="0">
                        <a:solidFill>
                          <a:srgbClr val="C00000"/>
                        </a:solidFill>
                        <a:latin typeface="Cambria Math" charset="0"/>
                        <a:ea typeface="宋体" charset="0"/>
                        <a:cs typeface="Cambria Math" charset="0"/>
                      </a:rPr>
                      <m:t>=</m:t>
                    </m:r>
                    <m:sSub>
                      <m:sSubPr>
                        <m:ctrlPr>
                          <a:rPr lang="en-US" altLang="zh-CN" sz="2400" b="1" i="1" dirty="0">
                            <a:solidFill>
                              <a:srgbClr val="C00000"/>
                            </a:solidFill>
                            <a:latin typeface="Cambria Math" charset="0"/>
                            <a:ea typeface="微软雅黑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altLang="zh-CN" sz="2400" b="1" i="1" dirty="0">
                            <a:solidFill>
                              <a:srgbClr val="C00000"/>
                            </a:solidFill>
                            <a:latin typeface="Cambria Math" charset="0"/>
                            <a:ea typeface="微软雅黑" charset="0"/>
                            <a:cs typeface="Cambria Math" charset="0"/>
                          </a:rPr>
                          <m:t>𝑨</m:t>
                        </m:r>
                      </m:e>
                      <m:sub>
                        <m:r>
                          <a:rPr lang="en-US" altLang="zh-CN" sz="2400" b="1" i="1" dirty="0">
                            <a:solidFill>
                              <a:srgbClr val="C00000"/>
                            </a:solidFill>
                            <a:latin typeface="Cambria Math" charset="0"/>
                            <a:ea typeface="微软雅黑" charset="0"/>
                            <a:cs typeface="Cambria Math" charset="0"/>
                          </a:rPr>
                          <m:t>𝒊</m:t>
                        </m:r>
                      </m:sub>
                    </m:sSub>
                    <m:sSub>
                      <m:sSubPr>
                        <m:ctrlPr>
                          <a:rPr lang="en-US" altLang="zh-CN" sz="2400" b="1" i="1" dirty="0">
                            <a:solidFill>
                              <a:srgbClr val="C00000"/>
                            </a:solidFill>
                            <a:latin typeface="Cambria Math" charset="0"/>
                            <a:ea typeface="微软雅黑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altLang="zh-CN" sz="2400" b="1" i="1" dirty="0">
                            <a:solidFill>
                              <a:srgbClr val="C00000"/>
                            </a:solidFill>
                            <a:latin typeface="Cambria Math" charset="0"/>
                            <a:ea typeface="宋体" charset="0"/>
                            <a:cs typeface="Cambria Math" charset="0"/>
                          </a:rPr>
                          <m:t>∅</m:t>
                        </m:r>
                      </m:e>
                      <m:sub>
                        <m:r>
                          <a:rPr lang="en-US" altLang="zh-CN" sz="2400" b="1" i="1" dirty="0">
                            <a:solidFill>
                              <a:srgbClr val="C00000"/>
                            </a:solidFill>
                            <a:latin typeface="Cambria Math" charset="0"/>
                            <a:ea typeface="微软雅黑" charset="0"/>
                            <a:cs typeface="Cambria Math" charset="0"/>
                          </a:rPr>
                          <m:t>𝒊</m:t>
                        </m:r>
                      </m:sub>
                    </m:sSub>
                  </m:oMath>
                </a14:m>
                <a:endParaRPr lang="en-US" altLang="zh-CN" sz="2400" b="1" i="1" dirty="0">
                  <a:solidFill>
                    <a:srgbClr val="C00000"/>
                  </a:solidFill>
                  <a:latin typeface="微软雅黑" charset="0"/>
                  <a:ea typeface="微软雅黑" charset="0"/>
                  <a:cs typeface="微软雅黑" charset="0"/>
                </a:endParaRPr>
              </a:p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1" i="1" dirty="0">
                            <a:solidFill>
                              <a:srgbClr val="C00000"/>
                            </a:solidFill>
                            <a:latin typeface="Cambria Math" charset="0"/>
                            <a:ea typeface="微软雅黑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altLang="zh-CN" sz="2400" b="1" i="1" dirty="0">
                            <a:solidFill>
                              <a:srgbClr val="C00000"/>
                            </a:solidFill>
                            <a:latin typeface="Cambria Math" charset="0"/>
                            <a:ea typeface="微软雅黑" charset="0"/>
                            <a:cs typeface="Cambria Math" charset="0"/>
                          </a:rPr>
                          <m:t>𝑨</m:t>
                        </m:r>
                      </m:e>
                      <m:sub>
                        <m:r>
                          <a:rPr lang="en-US" altLang="zh-CN" sz="2400" b="1" i="1" dirty="0">
                            <a:solidFill>
                              <a:srgbClr val="C00000"/>
                            </a:solidFill>
                            <a:latin typeface="Cambria Math" charset="0"/>
                            <a:ea typeface="微软雅黑" charset="0"/>
                            <a:cs typeface="Cambria Math" charset="0"/>
                          </a:rPr>
                          <m:t>𝒊</m:t>
                        </m:r>
                      </m:sub>
                    </m:sSub>
                    <m:r>
                      <a:rPr lang="en-US" altLang="zh-CN" sz="24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charset="0"/>
                        <a:ea typeface="微软雅黑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en-US" altLang="zh-CN" sz="2400" dirty="0">
                    <a:solidFill>
                      <a:schemeClr val="tx1"/>
                    </a:solidFill>
                    <a:latin typeface="微软雅黑" charset="0"/>
                    <a:ea typeface="微软雅黑" charset="0"/>
                    <a:cs typeface="微软雅黑" charset="0"/>
                  </a:rPr>
                  <a:t>is the</a:t>
                </a:r>
                <a:r>
                  <a:rPr lang="en-US" altLang="zh-CN" sz="2400" b="1" dirty="0">
                    <a:solidFill>
                      <a:srgbClr val="C00000"/>
                    </a:solidFill>
                    <a:latin typeface="微软雅黑" charset="0"/>
                    <a:ea typeface="微软雅黑" charset="0"/>
                    <a:cs typeface="微软雅黑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1" i="1" dirty="0">
                            <a:solidFill>
                              <a:schemeClr val="tx1"/>
                            </a:solidFill>
                            <a:latin typeface="Cambria Math" charset="0"/>
                            <a:ea typeface="微软雅黑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altLang="zh-CN" sz="2400" b="1" i="1" dirty="0">
                            <a:solidFill>
                              <a:schemeClr val="tx1"/>
                            </a:solidFill>
                            <a:latin typeface="Cambria Math" charset="0"/>
                            <a:ea typeface="微软雅黑" charset="0"/>
                            <a:cs typeface="Cambria Math" charset="0"/>
                          </a:rPr>
                          <m:t>𝒊</m:t>
                        </m:r>
                      </m:e>
                      <m:sup>
                        <m:r>
                          <a:rPr lang="en-US" altLang="zh-CN" sz="2400" b="1" i="1" dirty="0">
                            <a:solidFill>
                              <a:schemeClr val="tx1"/>
                            </a:solidFill>
                            <a:latin typeface="Cambria Math" charset="0"/>
                            <a:ea typeface="微软雅黑" charset="0"/>
                            <a:cs typeface="Cambria Math" charset="0"/>
                          </a:rPr>
                          <m:t>𝒕𝒉</m:t>
                        </m:r>
                      </m:sup>
                    </m:sSup>
                  </m:oMath>
                </a14:m>
                <a:r>
                  <a:rPr lang="en-US" altLang="zh-CN" sz="2400" b="1" dirty="0">
                    <a:solidFill>
                      <a:srgbClr val="C00000"/>
                    </a:solidFill>
                    <a:latin typeface="微软雅黑" charset="0"/>
                    <a:ea typeface="微软雅黑" charset="0"/>
                    <a:cs typeface="微软雅黑" charset="0"/>
                  </a:rPr>
                  <a:t> </a:t>
                </a:r>
                <a:r>
                  <a:rPr lang="en-US" altLang="zh-CN" sz="2400" b="1" u="sng" dirty="0">
                    <a:solidFill>
                      <a:srgbClr val="C00000"/>
                    </a:solidFill>
                    <a:latin typeface="微软雅黑" charset="0"/>
                    <a:ea typeface="微软雅黑" charset="0"/>
                    <a:cs typeface="微软雅黑" charset="0"/>
                  </a:rPr>
                  <a:t>amplitude sample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微软雅黑" charset="0"/>
                    <a:ea typeface="微软雅黑" charset="0"/>
                    <a:cs typeface="微软雅黑" charset="0"/>
                  </a:rPr>
                  <a:t> on the transformed sinusoidal tone</a:t>
                </a:r>
                <a:endParaRPr lang="en-US" altLang="zh-CN" sz="2400" b="1" dirty="0">
                  <a:solidFill>
                    <a:schemeClr val="accent2">
                      <a:lumMod val="7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</a:endParaRPr>
              </a:p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1" i="1" dirty="0">
                            <a:solidFill>
                              <a:srgbClr val="C00000"/>
                            </a:solidFill>
                            <a:latin typeface="Cambria Math" charset="0"/>
                            <a:ea typeface="微软雅黑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altLang="zh-CN" sz="2400" b="1" i="1" dirty="0">
                            <a:solidFill>
                              <a:srgbClr val="C00000"/>
                            </a:solidFill>
                            <a:latin typeface="Cambria Math" charset="0"/>
                            <a:ea typeface="宋体" charset="0"/>
                            <a:cs typeface="Cambria Math" charset="0"/>
                          </a:rPr>
                          <m:t>∅</m:t>
                        </m:r>
                      </m:e>
                      <m:sub>
                        <m:r>
                          <a:rPr lang="en-US" altLang="zh-CN" sz="2400" b="1" i="1" dirty="0">
                            <a:solidFill>
                              <a:srgbClr val="C00000"/>
                            </a:solidFill>
                            <a:latin typeface="Cambria Math" charset="0"/>
                            <a:ea typeface="微软雅黑" charset="0"/>
                            <a:cs typeface="Cambria Math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en-US" altLang="zh-CN" sz="2400" b="1" dirty="0">
                    <a:solidFill>
                      <a:schemeClr val="accent2">
                        <a:lumMod val="75000"/>
                      </a:schemeClr>
                    </a:solidFill>
                    <a:latin typeface="微软雅黑" charset="0"/>
                    <a:ea typeface="微软雅黑" charset="0"/>
                    <a:cs typeface="微软雅黑" charset="0"/>
                  </a:rPr>
                  <a:t> </a:t>
                </a:r>
                <a:r>
                  <a:rPr lang="en-US" altLang="zh-CN" sz="2400" b="1" dirty="0">
                    <a:solidFill>
                      <a:schemeClr val="tx1"/>
                    </a:solidFill>
                    <a:latin typeface="微软雅黑" charset="0"/>
                    <a:ea typeface="微软雅黑" charset="0"/>
                    <a:cs typeface="微软雅黑" charset="0"/>
                  </a:rPr>
                  <a:t>is the </a:t>
                </a:r>
                <a:r>
                  <a:rPr lang="en-US" altLang="zh-CN" sz="2400" b="1" u="sng" dirty="0">
                    <a:solidFill>
                      <a:srgbClr val="C00000"/>
                    </a:solidFill>
                    <a:latin typeface="微软雅黑" charset="0"/>
                    <a:ea typeface="微软雅黑" charset="0"/>
                    <a:cs typeface="微软雅黑" charset="0"/>
                  </a:rPr>
                  <a:t>phase difference</a:t>
                </a:r>
                <a:r>
                  <a:rPr lang="en-US" altLang="zh-CN" sz="2400" b="1" dirty="0">
                    <a:solidFill>
                      <a:schemeClr val="tx1"/>
                    </a:solidFill>
                    <a:latin typeface="微软雅黑" charset="0"/>
                    <a:ea typeface="微软雅黑" charset="0"/>
                    <a:cs typeface="微软雅黑" charset="0"/>
                  </a:rPr>
                  <a:t> between the</a:t>
                </a:r>
                <a:r>
                  <a:rPr lang="en-US" altLang="zh-CN" sz="2400" b="1" dirty="0">
                    <a:solidFill>
                      <a:schemeClr val="tx1"/>
                    </a:solidFill>
                    <a:latin typeface="微软雅黑" charset="0"/>
                    <a:ea typeface="微软雅黑" charset="0"/>
                    <a:cs typeface="微软雅黑" charset="0"/>
                    <a:sym typeface="+mn-ea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1" i="1" dirty="0">
                            <a:solidFill>
                              <a:schemeClr val="tx1"/>
                            </a:solidFill>
                            <a:latin typeface="Cambria Math" charset="0"/>
                            <a:ea typeface="微软雅黑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altLang="zh-CN" sz="2400" b="1" i="1" dirty="0">
                            <a:solidFill>
                              <a:schemeClr val="tx1"/>
                            </a:solidFill>
                            <a:latin typeface="Cambria Math" charset="0"/>
                            <a:ea typeface="微软雅黑" charset="0"/>
                            <a:cs typeface="Cambria Math" charset="0"/>
                          </a:rPr>
                          <m:t>𝒊</m:t>
                        </m:r>
                      </m:e>
                      <m:sup>
                        <m:r>
                          <a:rPr lang="en-US" altLang="zh-CN" sz="2400" b="1" i="1" dirty="0">
                            <a:solidFill>
                              <a:schemeClr val="tx1"/>
                            </a:solidFill>
                            <a:latin typeface="Cambria Math" charset="0"/>
                            <a:ea typeface="微软雅黑" charset="0"/>
                            <a:cs typeface="Cambria Math" charset="0"/>
                          </a:rPr>
                          <m:t>𝒕𝒉</m:t>
                        </m:r>
                      </m:sup>
                    </m:sSup>
                  </m:oMath>
                </a14:m>
                <a:r>
                  <a:rPr lang="en-US" altLang="zh-CN" sz="2400" b="1" dirty="0">
                    <a:solidFill>
                      <a:schemeClr val="tx1"/>
                    </a:solidFill>
                    <a:latin typeface="微软雅黑" charset="0"/>
                    <a:ea typeface="微软雅黑" charset="0"/>
                    <a:cs typeface="微软雅黑" charset="0"/>
                    <a:sym typeface="+mn-ea"/>
                  </a:rPr>
                  <a:t> phase sample on this </a:t>
                </a:r>
                <a:r>
                  <a:rPr lang="en-US" altLang="zh-CN" sz="2400" b="1" dirty="0">
                    <a:solidFill>
                      <a:schemeClr val="tx1"/>
                    </a:solidFill>
                    <a:latin typeface="微软雅黑" charset="0"/>
                    <a:ea typeface="微软雅黑" charset="0"/>
                    <a:cs typeface="微软雅黑" charset="0"/>
                  </a:rPr>
                  <a:t>transformed sinusoidal tone and that on a reference sinusoidal tone</a:t>
                </a:r>
              </a:p>
            </p:txBody>
          </p:sp>
        </mc:Choice>
        <mc:Fallback xmlns="">
          <p:sp>
            <p:nvSpPr>
              <p:cNvPr id="25" name="文本框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355" y="1274445"/>
                <a:ext cx="12159615" cy="175895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 </a:t>
                </a:r>
              </a:p>
            </p:txBody>
          </p:sp>
        </mc:Fallback>
      </mc:AlternateContent>
      <p:pic>
        <p:nvPicPr>
          <p:cNvPr id="2" name="图片 1" descr="截屏2020-10-31下午9.04.5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290" y="3260725"/>
            <a:ext cx="3727450" cy="344932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2468880" y="3478530"/>
            <a:ext cx="1202055" cy="1483995"/>
            <a:chOff x="3888" y="5478"/>
            <a:chExt cx="1893" cy="2337"/>
          </a:xfrm>
        </p:grpSpPr>
        <p:sp>
          <p:nvSpPr>
            <p:cNvPr id="18" name="椭圆 17"/>
            <p:cNvSpPr/>
            <p:nvPr/>
          </p:nvSpPr>
          <p:spPr>
            <a:xfrm>
              <a:off x="4957" y="5478"/>
              <a:ext cx="340" cy="340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椭圆 2"/>
            <p:cNvSpPr/>
            <p:nvPr/>
          </p:nvSpPr>
          <p:spPr>
            <a:xfrm>
              <a:off x="5441" y="6489"/>
              <a:ext cx="340" cy="340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" name="直接连接符 3"/>
            <p:cNvCxnSpPr/>
            <p:nvPr/>
          </p:nvCxnSpPr>
          <p:spPr>
            <a:xfrm flipH="1">
              <a:off x="4649" y="5781"/>
              <a:ext cx="457" cy="1535"/>
            </a:xfrm>
            <a:prstGeom prst="line">
              <a:avLst/>
            </a:prstGeom>
            <a:ln w="3175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 flipH="1">
              <a:off x="4649" y="6763"/>
              <a:ext cx="801" cy="553"/>
            </a:xfrm>
            <a:prstGeom prst="line">
              <a:avLst/>
            </a:prstGeom>
            <a:ln w="3175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文本框 8"/>
                <p:cNvSpPr txBox="1"/>
                <p:nvPr/>
              </p:nvSpPr>
              <p:spPr>
                <a:xfrm>
                  <a:off x="3888" y="6763"/>
                  <a:ext cx="975" cy="1052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3200" b="1" i="1" dirty="0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微软雅黑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CN" sz="3200" b="1" i="1" dirty="0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宋体" charset="0"/>
                                <a:cs typeface="Cambria Math" charset="0"/>
                              </a:rPr>
                              <m:t>∅</m:t>
                            </m:r>
                          </m:e>
                          <m:sub>
                            <m:r>
                              <a:rPr lang="en-US" altLang="zh-CN" sz="3200" b="1" i="1" dirty="0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微软雅黑" charset="0"/>
                                <a:cs typeface="Cambria Math" charset="0"/>
                              </a:rPr>
                              <m:t>𝒊</m:t>
                            </m:r>
                          </m:sub>
                        </m:sSub>
                      </m:oMath>
                    </m:oMathPara>
                  </a14:m>
                  <a:endParaRPr lang="en-US" altLang="zh-CN" sz="3200" b="1" i="1" dirty="0">
                    <a:solidFill>
                      <a:srgbClr val="C00000"/>
                    </a:solidFill>
                    <a:latin typeface="Cambria Math" charset="0"/>
                    <a:ea typeface="微软雅黑" charset="0"/>
                    <a:cs typeface="Cambria Math" charset="0"/>
                  </a:endParaRPr>
                </a:p>
              </p:txBody>
            </p:sp>
          </mc:Choice>
          <mc:Fallback xmlns="">
            <p:sp>
              <p:nvSpPr>
                <p:cNvPr id="9" name="文本框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88" y="6763"/>
                  <a:ext cx="975" cy="1052"/>
                </a:xfrm>
                <a:prstGeom prst="rect">
                  <a:avLst/>
                </a:prstGeom>
                <a:blipFill rotWithShape="1">
                  <a:blip r:embed="rId5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 </a:t>
                  </a:r>
                </a:p>
              </p:txBody>
            </p:sp>
          </mc:Fallback>
        </mc:AlternateContent>
      </p:grpSp>
      <p:sp>
        <p:nvSpPr>
          <p:cNvPr id="15" name="矩形 14"/>
          <p:cNvSpPr/>
          <p:nvPr/>
        </p:nvSpPr>
        <p:spPr>
          <a:xfrm>
            <a:off x="9971405" y="7185660"/>
            <a:ext cx="23622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" b="1">
              <a:solidFill>
                <a:srgbClr val="FF0000"/>
              </a:solidFill>
            </a:endParaRPr>
          </a:p>
        </p:txBody>
      </p:sp>
      <p:pic>
        <p:nvPicPr>
          <p:cNvPr id="48" name="图片 47" descr="截屏2020-10-31下午9.13.5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4490" y="3260725"/>
            <a:ext cx="3660775" cy="3262630"/>
          </a:xfrm>
          <a:prstGeom prst="rect">
            <a:avLst/>
          </a:prstGeom>
        </p:spPr>
      </p:pic>
      <p:pic>
        <p:nvPicPr>
          <p:cNvPr id="50" name="图片 49" descr="截屏2020-10-31下午9.15.48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92235" y="3502025"/>
            <a:ext cx="2194560" cy="2252345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9069705" y="3598545"/>
            <a:ext cx="1988185" cy="2085975"/>
            <a:chOff x="14283" y="5667"/>
            <a:chExt cx="3131" cy="3285"/>
          </a:xfrm>
        </p:grpSpPr>
        <p:sp>
          <p:nvSpPr>
            <p:cNvPr id="11" name="椭圆 10"/>
            <p:cNvSpPr/>
            <p:nvPr/>
          </p:nvSpPr>
          <p:spPr>
            <a:xfrm>
              <a:off x="16398" y="5667"/>
              <a:ext cx="1016" cy="936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14283" y="7865"/>
              <a:ext cx="1016" cy="936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3" name="直接连接符 12"/>
            <p:cNvCxnSpPr/>
            <p:nvPr/>
          </p:nvCxnSpPr>
          <p:spPr>
            <a:xfrm flipV="1">
              <a:off x="14790" y="6105"/>
              <a:ext cx="2161" cy="2219"/>
            </a:xfrm>
            <a:prstGeom prst="line">
              <a:avLst/>
            </a:prstGeom>
            <a:ln w="38100" cmpd="sng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文本框 13"/>
            <p:cNvSpPr txBox="1"/>
            <p:nvPr/>
          </p:nvSpPr>
          <p:spPr>
            <a:xfrm>
              <a:off x="15703" y="5667"/>
              <a:ext cx="523" cy="628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en-US" altLang="zh-CN" sz="2000" b="1" dirty="0">
                  <a:solidFill>
                    <a:srgbClr val="C00000"/>
                  </a:solidFill>
                  <a:latin typeface="微软雅黑" charset="0"/>
                  <a:ea typeface="微软雅黑" charset="0"/>
                  <a:cs typeface="微软雅黑" charset="0"/>
                  <a:sym typeface="+mn-ea"/>
                </a:rPr>
                <a:t>L</a:t>
              </a:r>
              <a:endParaRPr lang="en-US" altLang="zh-CN" sz="2000" b="1" baseline="-25000" dirty="0">
                <a:solidFill>
                  <a:srgbClr val="C00000"/>
                </a:solidFill>
                <a:latin typeface="微软雅黑" charset="0"/>
                <a:ea typeface="微软雅黑" charset="0"/>
                <a:cs typeface="微软雅黑" charset="0"/>
                <a:sym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5478" y="8324"/>
              <a:ext cx="597" cy="628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en-US" altLang="zh-CN" sz="2000" b="1" dirty="0">
                  <a:solidFill>
                    <a:srgbClr val="C00000"/>
                  </a:solidFill>
                  <a:latin typeface="微软雅黑" charset="0"/>
                  <a:ea typeface="微软雅黑" charset="0"/>
                  <a:cs typeface="微软雅黑" charset="0"/>
                  <a:sym typeface="+mn-ea"/>
                </a:rPr>
                <a:t>H</a:t>
              </a:r>
              <a:endParaRPr lang="en-US" altLang="zh-CN" sz="2000" b="1" baseline="-25000" dirty="0">
                <a:solidFill>
                  <a:srgbClr val="C00000"/>
                </a:solidFill>
                <a:latin typeface="微软雅黑" charset="0"/>
                <a:ea typeface="微软雅黑" charset="0"/>
                <a:cs typeface="微软雅黑" charset="0"/>
                <a:sym typeface="+mn-ea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4994275" y="3598545"/>
            <a:ext cx="2829560" cy="2388870"/>
            <a:chOff x="7865" y="5667"/>
            <a:chExt cx="4456" cy="3762"/>
          </a:xfrm>
        </p:grpSpPr>
        <p:grpSp>
          <p:nvGrpSpPr>
            <p:cNvPr id="5" name="组合 4"/>
            <p:cNvGrpSpPr/>
            <p:nvPr/>
          </p:nvGrpSpPr>
          <p:grpSpPr>
            <a:xfrm>
              <a:off x="7918" y="5667"/>
              <a:ext cx="4350" cy="3148"/>
              <a:chOff x="7918" y="5667"/>
              <a:chExt cx="4350" cy="3148"/>
            </a:xfrm>
          </p:grpSpPr>
          <p:grpSp>
            <p:nvGrpSpPr>
              <p:cNvPr id="24" name="组合 23"/>
              <p:cNvGrpSpPr/>
              <p:nvPr/>
            </p:nvGrpSpPr>
            <p:grpSpPr>
              <a:xfrm>
                <a:off x="9271" y="5667"/>
                <a:ext cx="1643" cy="1371"/>
                <a:chOff x="9196" y="7361"/>
                <a:chExt cx="1643" cy="1371"/>
              </a:xfrm>
            </p:grpSpPr>
            <p:pic>
              <p:nvPicPr>
                <p:cNvPr id="22" name="图片 21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9227" r="89984">
                              <a14:foregroundMark x1="9227" y1="27308" x2="9937" y2="80673"/>
                              <a14:foregroundMark x1="49054" y1="27596" x2="67114" y2="27596"/>
                              <a14:foregroundMark x1="49763" y1="25769" x2="55994" y2="25769"/>
                              <a14:foregroundMark x1="53707" y1="25192" x2="53470" y2="22788"/>
                              <a14:foregroundMark x1="52050" y1="23077" x2="53707" y2="23077"/>
                              <a14:foregroundMark x1="66877" y1="44808" x2="71530" y2="64712"/>
                              <a14:foregroundMark x1="67350" y1="45673" x2="76262" y2="65865"/>
                              <a14:foregroundMark x1="89353" y1="14904" x2="89590" y2="51442"/>
                              <a14:foregroundMark x1="81940" y1="74327" x2="81940" y2="80096"/>
                              <a14:foregroundMark x1="85174" y1="83077" x2="83202" y2="83365"/>
                              <a14:foregroundMark x1="66325" y1="47212" x2="73817" y2="62308"/>
                              <a14:foregroundMark x1="67114" y1="46346" x2="76735" y2="63462"/>
                              <a14:foregroundMark x1="50315" y1="79519" x2="70820" y2="77019"/>
                              <a14:foregroundMark x1="67114" y1="43846" x2="79259" y2="58942"/>
                              <a14:foregroundMark x1="68612" y1="39712" x2="78707" y2="58365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9196" y="7361"/>
                  <a:ext cx="1643" cy="1371"/>
                </a:xfrm>
                <a:prstGeom prst="rect">
                  <a:avLst/>
                </a:prstGeom>
              </p:spPr>
            </p:pic>
            <p:sp>
              <p:nvSpPr>
                <p:cNvPr id="23" name="矩形 22"/>
                <p:cNvSpPr/>
                <p:nvPr/>
              </p:nvSpPr>
              <p:spPr>
                <a:xfrm>
                  <a:off x="9567" y="7955"/>
                  <a:ext cx="305" cy="33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6" name="文本框 15"/>
                <p:cNvSpPr txBox="1"/>
                <p:nvPr/>
              </p:nvSpPr>
              <p:spPr>
                <a:xfrm>
                  <a:off x="9421" y="7943"/>
                  <a:ext cx="690" cy="3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900" b="1">
                      <a:solidFill>
                        <a:srgbClr val="FF0000"/>
                      </a:solidFill>
                    </a:rPr>
                    <a:t>Tag</a:t>
                  </a:r>
                </a:p>
              </p:txBody>
            </p:sp>
          </p:grpSp>
          <p:grpSp>
            <p:nvGrpSpPr>
              <p:cNvPr id="34" name="组合 33"/>
              <p:cNvGrpSpPr/>
              <p:nvPr/>
            </p:nvGrpSpPr>
            <p:grpSpPr>
              <a:xfrm>
                <a:off x="7918" y="7815"/>
                <a:ext cx="4350" cy="1000"/>
                <a:chOff x="13380" y="5950"/>
                <a:chExt cx="4350" cy="1000"/>
              </a:xfrm>
            </p:grpSpPr>
            <p:cxnSp>
              <p:nvCxnSpPr>
                <p:cNvPr id="26" name="直接连接符 25"/>
                <p:cNvCxnSpPr/>
                <p:nvPr/>
              </p:nvCxnSpPr>
              <p:spPr>
                <a:xfrm flipV="1">
                  <a:off x="13380" y="5953"/>
                  <a:ext cx="491" cy="3"/>
                </a:xfrm>
                <a:prstGeom prst="line">
                  <a:avLst/>
                </a:prstGeom>
                <a:ln w="412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/>
                <p:cNvCxnSpPr/>
                <p:nvPr/>
              </p:nvCxnSpPr>
              <p:spPr>
                <a:xfrm flipH="1">
                  <a:off x="13860" y="5953"/>
                  <a:ext cx="11" cy="989"/>
                </a:xfrm>
                <a:prstGeom prst="line">
                  <a:avLst/>
                </a:prstGeom>
                <a:ln w="412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连接符 28"/>
                <p:cNvCxnSpPr/>
                <p:nvPr/>
              </p:nvCxnSpPr>
              <p:spPr>
                <a:xfrm flipV="1">
                  <a:off x="13860" y="6939"/>
                  <a:ext cx="491" cy="3"/>
                </a:xfrm>
                <a:prstGeom prst="line">
                  <a:avLst/>
                </a:prstGeom>
                <a:ln w="412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直接连接符 29"/>
                <p:cNvCxnSpPr/>
                <p:nvPr/>
              </p:nvCxnSpPr>
              <p:spPr>
                <a:xfrm flipH="1">
                  <a:off x="14340" y="5956"/>
                  <a:ext cx="11" cy="989"/>
                </a:xfrm>
                <a:prstGeom prst="line">
                  <a:avLst/>
                </a:prstGeom>
                <a:ln w="412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直接连接符 30"/>
                <p:cNvCxnSpPr/>
                <p:nvPr/>
              </p:nvCxnSpPr>
              <p:spPr>
                <a:xfrm flipV="1">
                  <a:off x="14338" y="5950"/>
                  <a:ext cx="491" cy="3"/>
                </a:xfrm>
                <a:prstGeom prst="line">
                  <a:avLst/>
                </a:prstGeom>
                <a:ln w="412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31"/>
                <p:cNvCxnSpPr/>
                <p:nvPr/>
              </p:nvCxnSpPr>
              <p:spPr>
                <a:xfrm flipH="1">
                  <a:off x="14818" y="5950"/>
                  <a:ext cx="11" cy="989"/>
                </a:xfrm>
                <a:prstGeom prst="line">
                  <a:avLst/>
                </a:prstGeom>
                <a:ln w="412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直接连接符 32"/>
                <p:cNvCxnSpPr/>
                <p:nvPr/>
              </p:nvCxnSpPr>
              <p:spPr>
                <a:xfrm flipV="1">
                  <a:off x="14818" y="6936"/>
                  <a:ext cx="491" cy="3"/>
                </a:xfrm>
                <a:prstGeom prst="line">
                  <a:avLst/>
                </a:prstGeom>
                <a:ln w="412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直接连接符 34"/>
                <p:cNvCxnSpPr/>
                <p:nvPr/>
              </p:nvCxnSpPr>
              <p:spPr>
                <a:xfrm flipH="1">
                  <a:off x="15298" y="5953"/>
                  <a:ext cx="11" cy="989"/>
                </a:xfrm>
                <a:prstGeom prst="line">
                  <a:avLst/>
                </a:prstGeom>
                <a:ln w="412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35"/>
                <p:cNvCxnSpPr/>
                <p:nvPr/>
              </p:nvCxnSpPr>
              <p:spPr>
                <a:xfrm flipV="1">
                  <a:off x="15309" y="5956"/>
                  <a:ext cx="491" cy="3"/>
                </a:xfrm>
                <a:prstGeom prst="line">
                  <a:avLst/>
                </a:prstGeom>
                <a:ln w="412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连接符 36"/>
                <p:cNvCxnSpPr/>
                <p:nvPr/>
              </p:nvCxnSpPr>
              <p:spPr>
                <a:xfrm flipH="1">
                  <a:off x="15789" y="5956"/>
                  <a:ext cx="11" cy="989"/>
                </a:xfrm>
                <a:prstGeom prst="line">
                  <a:avLst/>
                </a:prstGeom>
                <a:ln w="412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37"/>
                <p:cNvCxnSpPr/>
                <p:nvPr/>
              </p:nvCxnSpPr>
              <p:spPr>
                <a:xfrm flipV="1">
                  <a:off x="15789" y="6942"/>
                  <a:ext cx="491" cy="3"/>
                </a:xfrm>
                <a:prstGeom prst="line">
                  <a:avLst/>
                </a:prstGeom>
                <a:ln w="412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接连接符 38"/>
                <p:cNvCxnSpPr/>
                <p:nvPr/>
              </p:nvCxnSpPr>
              <p:spPr>
                <a:xfrm flipH="1">
                  <a:off x="16269" y="5959"/>
                  <a:ext cx="11" cy="989"/>
                </a:xfrm>
                <a:prstGeom prst="line">
                  <a:avLst/>
                </a:prstGeom>
                <a:ln w="412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接连接符 39"/>
                <p:cNvCxnSpPr/>
                <p:nvPr/>
              </p:nvCxnSpPr>
              <p:spPr>
                <a:xfrm flipV="1">
                  <a:off x="16269" y="5959"/>
                  <a:ext cx="491" cy="3"/>
                </a:xfrm>
                <a:prstGeom prst="line">
                  <a:avLst/>
                </a:prstGeom>
                <a:ln w="412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接连接符 40"/>
                <p:cNvCxnSpPr/>
                <p:nvPr/>
              </p:nvCxnSpPr>
              <p:spPr>
                <a:xfrm flipH="1">
                  <a:off x="16749" y="5959"/>
                  <a:ext cx="11" cy="989"/>
                </a:xfrm>
                <a:prstGeom prst="line">
                  <a:avLst/>
                </a:prstGeom>
                <a:ln w="412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接连接符 41"/>
                <p:cNvCxnSpPr/>
                <p:nvPr/>
              </p:nvCxnSpPr>
              <p:spPr>
                <a:xfrm flipV="1">
                  <a:off x="16749" y="6945"/>
                  <a:ext cx="491" cy="3"/>
                </a:xfrm>
                <a:prstGeom prst="line">
                  <a:avLst/>
                </a:prstGeom>
                <a:ln w="412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直接连接符 42"/>
                <p:cNvCxnSpPr/>
                <p:nvPr/>
              </p:nvCxnSpPr>
              <p:spPr>
                <a:xfrm flipH="1">
                  <a:off x="17229" y="5962"/>
                  <a:ext cx="11" cy="989"/>
                </a:xfrm>
                <a:prstGeom prst="line">
                  <a:avLst/>
                </a:prstGeom>
                <a:ln w="412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接连接符 43"/>
                <p:cNvCxnSpPr/>
                <p:nvPr/>
              </p:nvCxnSpPr>
              <p:spPr>
                <a:xfrm flipV="1">
                  <a:off x="17240" y="5962"/>
                  <a:ext cx="491" cy="3"/>
                </a:xfrm>
                <a:prstGeom prst="line">
                  <a:avLst/>
                </a:prstGeom>
                <a:ln w="412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直接连接符 44"/>
                <p:cNvCxnSpPr/>
                <p:nvPr/>
              </p:nvCxnSpPr>
              <p:spPr>
                <a:xfrm flipH="1">
                  <a:off x="17720" y="5962"/>
                  <a:ext cx="11" cy="989"/>
                </a:xfrm>
                <a:prstGeom prst="line">
                  <a:avLst/>
                </a:prstGeom>
                <a:ln w="412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6" name="组合 55"/>
            <p:cNvGrpSpPr/>
            <p:nvPr/>
          </p:nvGrpSpPr>
          <p:grpSpPr>
            <a:xfrm>
              <a:off x="7865" y="7237"/>
              <a:ext cx="4456" cy="2192"/>
              <a:chOff x="7865" y="7237"/>
              <a:chExt cx="4456" cy="2192"/>
            </a:xfrm>
          </p:grpSpPr>
          <p:sp>
            <p:nvSpPr>
              <p:cNvPr id="21" name="文本框 20"/>
              <p:cNvSpPr txBox="1"/>
              <p:nvPr/>
            </p:nvSpPr>
            <p:spPr>
              <a:xfrm>
                <a:off x="7865" y="7237"/>
                <a:ext cx="597" cy="628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altLang="zh-CN" sz="2000" b="1" dirty="0">
                    <a:solidFill>
                      <a:srgbClr val="C00000"/>
                    </a:solidFill>
                    <a:latin typeface="微软雅黑" charset="0"/>
                    <a:ea typeface="微软雅黑" charset="0"/>
                    <a:cs typeface="微软雅黑" charset="0"/>
                    <a:sym typeface="+mn-ea"/>
                  </a:rPr>
                  <a:t>H</a:t>
                </a:r>
                <a:endParaRPr lang="en-US" altLang="zh-CN" sz="2000" b="1" baseline="-25000" dirty="0">
                  <a:solidFill>
                    <a:srgbClr val="C00000"/>
                  </a:solidFill>
                  <a:latin typeface="微软雅黑" charset="0"/>
                  <a:ea typeface="微软雅黑" charset="0"/>
                  <a:cs typeface="微软雅黑" charset="0"/>
                  <a:sym typeface="+mn-ea"/>
                </a:endParaRPr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>
                <a:off x="8823" y="7237"/>
                <a:ext cx="597" cy="628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altLang="zh-CN" sz="2000" b="1" dirty="0">
                    <a:solidFill>
                      <a:srgbClr val="C00000"/>
                    </a:solidFill>
                    <a:latin typeface="微软雅黑" charset="0"/>
                    <a:ea typeface="微软雅黑" charset="0"/>
                    <a:cs typeface="微软雅黑" charset="0"/>
                    <a:sym typeface="+mn-ea"/>
                  </a:rPr>
                  <a:t>H</a:t>
                </a:r>
                <a:endParaRPr lang="en-US" altLang="zh-CN" sz="2000" b="1" baseline="-25000" dirty="0">
                  <a:solidFill>
                    <a:srgbClr val="C00000"/>
                  </a:solidFill>
                  <a:latin typeface="微软雅黑" charset="0"/>
                  <a:ea typeface="微软雅黑" charset="0"/>
                  <a:cs typeface="微软雅黑" charset="0"/>
                  <a:sym typeface="+mn-ea"/>
                </a:endParaRPr>
              </a:p>
            </p:txBody>
          </p:sp>
          <p:sp>
            <p:nvSpPr>
              <p:cNvPr id="46" name="文本框 45"/>
              <p:cNvSpPr txBox="1"/>
              <p:nvPr/>
            </p:nvSpPr>
            <p:spPr>
              <a:xfrm>
                <a:off x="9796" y="7237"/>
                <a:ext cx="597" cy="628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altLang="zh-CN" sz="2000" b="1" dirty="0">
                    <a:solidFill>
                      <a:srgbClr val="C00000"/>
                    </a:solidFill>
                    <a:latin typeface="微软雅黑" charset="0"/>
                    <a:ea typeface="微软雅黑" charset="0"/>
                    <a:cs typeface="微软雅黑" charset="0"/>
                    <a:sym typeface="+mn-ea"/>
                  </a:rPr>
                  <a:t>H</a:t>
                </a:r>
                <a:endParaRPr lang="en-US" altLang="zh-CN" sz="2000" b="1" baseline="-25000" dirty="0">
                  <a:solidFill>
                    <a:srgbClr val="C00000"/>
                  </a:solidFill>
                  <a:latin typeface="微软雅黑" charset="0"/>
                  <a:ea typeface="微软雅黑" charset="0"/>
                  <a:cs typeface="微软雅黑" charset="0"/>
                  <a:sym typeface="+mn-ea"/>
                </a:endParaRPr>
              </a:p>
            </p:txBody>
          </p:sp>
          <p:sp>
            <p:nvSpPr>
              <p:cNvPr id="47" name="文本框 46"/>
              <p:cNvSpPr txBox="1"/>
              <p:nvPr/>
            </p:nvSpPr>
            <p:spPr>
              <a:xfrm>
                <a:off x="10754" y="7237"/>
                <a:ext cx="597" cy="628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altLang="zh-CN" sz="2000" b="1" dirty="0">
                    <a:solidFill>
                      <a:srgbClr val="C00000"/>
                    </a:solidFill>
                    <a:latin typeface="微软雅黑" charset="0"/>
                    <a:ea typeface="微软雅黑" charset="0"/>
                    <a:cs typeface="微软雅黑" charset="0"/>
                    <a:sym typeface="+mn-ea"/>
                  </a:rPr>
                  <a:t>H</a:t>
                </a:r>
                <a:endParaRPr lang="en-US" altLang="zh-CN" sz="2000" b="1" baseline="-25000" dirty="0">
                  <a:solidFill>
                    <a:srgbClr val="C00000"/>
                  </a:solidFill>
                  <a:latin typeface="微软雅黑" charset="0"/>
                  <a:ea typeface="微软雅黑" charset="0"/>
                  <a:cs typeface="微软雅黑" charset="0"/>
                  <a:sym typeface="+mn-ea"/>
                </a:endParaRPr>
              </a:p>
            </p:txBody>
          </p:sp>
          <p:sp>
            <p:nvSpPr>
              <p:cNvPr id="49" name="文本框 48"/>
              <p:cNvSpPr txBox="1"/>
              <p:nvPr/>
            </p:nvSpPr>
            <p:spPr>
              <a:xfrm>
                <a:off x="11725" y="7237"/>
                <a:ext cx="597" cy="628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altLang="zh-CN" sz="2000" b="1" dirty="0">
                    <a:solidFill>
                      <a:srgbClr val="C00000"/>
                    </a:solidFill>
                    <a:latin typeface="微软雅黑" charset="0"/>
                    <a:ea typeface="微软雅黑" charset="0"/>
                    <a:cs typeface="微软雅黑" charset="0"/>
                    <a:sym typeface="+mn-ea"/>
                  </a:rPr>
                  <a:t>H</a:t>
                </a:r>
                <a:endParaRPr lang="en-US" altLang="zh-CN" sz="2000" b="1" baseline="-25000" dirty="0">
                  <a:solidFill>
                    <a:srgbClr val="C00000"/>
                  </a:solidFill>
                  <a:latin typeface="微软雅黑" charset="0"/>
                  <a:ea typeface="微软雅黑" charset="0"/>
                  <a:cs typeface="微软雅黑" charset="0"/>
                  <a:sym typeface="+mn-ea"/>
                </a:endParaRPr>
              </a:p>
            </p:txBody>
          </p:sp>
          <p:sp>
            <p:nvSpPr>
              <p:cNvPr id="51" name="文本框 50"/>
              <p:cNvSpPr txBox="1"/>
              <p:nvPr/>
            </p:nvSpPr>
            <p:spPr>
              <a:xfrm>
                <a:off x="8407" y="8801"/>
                <a:ext cx="523" cy="628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altLang="zh-CN" sz="2000" b="1" dirty="0">
                    <a:solidFill>
                      <a:srgbClr val="C00000"/>
                    </a:solidFill>
                    <a:latin typeface="微软雅黑" charset="0"/>
                    <a:ea typeface="微软雅黑" charset="0"/>
                    <a:cs typeface="微软雅黑" charset="0"/>
                    <a:sym typeface="+mn-ea"/>
                  </a:rPr>
                  <a:t>L</a:t>
                </a:r>
                <a:endParaRPr lang="en-US" altLang="zh-CN" sz="2000" b="1" baseline="-25000" dirty="0">
                  <a:solidFill>
                    <a:srgbClr val="C00000"/>
                  </a:solidFill>
                  <a:latin typeface="微软雅黑" charset="0"/>
                  <a:ea typeface="微软雅黑" charset="0"/>
                  <a:cs typeface="微软雅黑" charset="0"/>
                  <a:sym typeface="+mn-ea"/>
                </a:endParaRPr>
              </a:p>
            </p:txBody>
          </p:sp>
          <p:sp>
            <p:nvSpPr>
              <p:cNvPr id="52" name="文本框 51"/>
              <p:cNvSpPr txBox="1"/>
              <p:nvPr/>
            </p:nvSpPr>
            <p:spPr>
              <a:xfrm>
                <a:off x="9365" y="8801"/>
                <a:ext cx="523" cy="628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altLang="zh-CN" sz="2000" b="1" dirty="0">
                    <a:solidFill>
                      <a:srgbClr val="C00000"/>
                    </a:solidFill>
                    <a:latin typeface="微软雅黑" charset="0"/>
                    <a:ea typeface="微软雅黑" charset="0"/>
                    <a:cs typeface="微软雅黑" charset="0"/>
                    <a:sym typeface="+mn-ea"/>
                  </a:rPr>
                  <a:t>L</a:t>
                </a:r>
                <a:endParaRPr lang="en-US" altLang="zh-CN" sz="2000" b="1" baseline="-25000" dirty="0">
                  <a:solidFill>
                    <a:srgbClr val="C00000"/>
                  </a:solidFill>
                  <a:latin typeface="微软雅黑" charset="0"/>
                  <a:ea typeface="微软雅黑" charset="0"/>
                  <a:cs typeface="微软雅黑" charset="0"/>
                  <a:sym typeface="+mn-ea"/>
                </a:endParaRPr>
              </a:p>
            </p:txBody>
          </p:sp>
          <p:sp>
            <p:nvSpPr>
              <p:cNvPr id="53" name="文本框 52"/>
              <p:cNvSpPr txBox="1"/>
              <p:nvPr/>
            </p:nvSpPr>
            <p:spPr>
              <a:xfrm>
                <a:off x="10338" y="8801"/>
                <a:ext cx="523" cy="628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altLang="zh-CN" sz="2000" b="1" dirty="0">
                    <a:solidFill>
                      <a:srgbClr val="C00000"/>
                    </a:solidFill>
                    <a:latin typeface="微软雅黑" charset="0"/>
                    <a:ea typeface="微软雅黑" charset="0"/>
                    <a:cs typeface="微软雅黑" charset="0"/>
                    <a:sym typeface="+mn-ea"/>
                  </a:rPr>
                  <a:t>L</a:t>
                </a:r>
                <a:endParaRPr lang="en-US" altLang="zh-CN" sz="2000" b="1" baseline="-25000" dirty="0">
                  <a:solidFill>
                    <a:srgbClr val="C00000"/>
                  </a:solidFill>
                  <a:latin typeface="微软雅黑" charset="0"/>
                  <a:ea typeface="微软雅黑" charset="0"/>
                  <a:cs typeface="微软雅黑" charset="0"/>
                  <a:sym typeface="+mn-ea"/>
                </a:endParaRPr>
              </a:p>
            </p:txBody>
          </p:sp>
          <p:sp>
            <p:nvSpPr>
              <p:cNvPr id="54" name="文本框 53"/>
              <p:cNvSpPr txBox="1"/>
              <p:nvPr/>
            </p:nvSpPr>
            <p:spPr>
              <a:xfrm>
                <a:off x="11296" y="8801"/>
                <a:ext cx="523" cy="628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altLang="zh-CN" sz="2000" b="1" dirty="0">
                    <a:solidFill>
                      <a:srgbClr val="C00000"/>
                    </a:solidFill>
                    <a:latin typeface="微软雅黑" charset="0"/>
                    <a:ea typeface="微软雅黑" charset="0"/>
                    <a:cs typeface="微软雅黑" charset="0"/>
                    <a:sym typeface="+mn-ea"/>
                  </a:rPr>
                  <a:t>L</a:t>
                </a:r>
                <a:endParaRPr lang="en-US" altLang="zh-CN" sz="2000" b="1" baseline="-25000" dirty="0">
                  <a:solidFill>
                    <a:srgbClr val="C00000"/>
                  </a:solidFill>
                  <a:latin typeface="微软雅黑" charset="0"/>
                  <a:ea typeface="微软雅黑" charset="0"/>
                  <a:cs typeface="微软雅黑" charset="0"/>
                  <a:sym typeface="+mn-ea"/>
                </a:endParaRPr>
              </a:p>
            </p:txBody>
          </p:sp>
        </p:grpSp>
      </p:grpSp>
      <p:sp>
        <p:nvSpPr>
          <p:cNvPr id="17" name="灯片编号占位符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197176"/>
            <a:ext cx="1219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Large </a:t>
            </a:r>
            <a:r>
              <a:rPr lang="zh-CN" altLang="en-US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quantity of deployed tags</a:t>
            </a:r>
          </a:p>
        </p:txBody>
      </p:sp>
      <p:sp>
        <p:nvSpPr>
          <p:cNvPr id="7" name="Title 1"/>
          <p:cNvSpPr txBox="1"/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5400" dirty="0">
                <a:solidFill>
                  <a:schemeClr val="bg1"/>
                </a:solidFill>
                <a:latin typeface="Segoe UI" panose="020B0502040204020203" pitchFamily="34" charset="0"/>
                <a:ea typeface="Sathu" panose="00000400000000000000" charset="-34"/>
                <a:cs typeface="Segoe UI" panose="020B0502040204020203" pitchFamily="34" charset="0"/>
              </a:rPr>
              <a:t>Multiple Tags</a:t>
            </a:r>
          </a:p>
        </p:txBody>
      </p:sp>
      <p:grpSp>
        <p:nvGrpSpPr>
          <p:cNvPr id="66" name="组合 65"/>
          <p:cNvGrpSpPr/>
          <p:nvPr/>
        </p:nvGrpSpPr>
        <p:grpSpPr>
          <a:xfrm>
            <a:off x="2918460" y="2998470"/>
            <a:ext cx="1042670" cy="2083435"/>
            <a:chOff x="9271" y="5667"/>
            <a:chExt cx="1642" cy="3281"/>
          </a:xfrm>
        </p:grpSpPr>
        <p:grpSp>
          <p:nvGrpSpPr>
            <p:cNvPr id="24" name="组合 23"/>
            <p:cNvGrpSpPr/>
            <p:nvPr/>
          </p:nvGrpSpPr>
          <p:grpSpPr>
            <a:xfrm>
              <a:off x="9271" y="5667"/>
              <a:ext cx="1643" cy="1371"/>
              <a:chOff x="9196" y="7361"/>
              <a:chExt cx="1643" cy="1371"/>
            </a:xfrm>
          </p:grpSpPr>
          <p:pic>
            <p:nvPicPr>
              <p:cNvPr id="22" name="图片 21"/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9227" r="89984">
                            <a14:foregroundMark x1="9227" y1="27308" x2="9937" y2="80673"/>
                            <a14:foregroundMark x1="49054" y1="27596" x2="67114" y2="27596"/>
                            <a14:foregroundMark x1="49763" y1="25769" x2="55994" y2="25769"/>
                            <a14:foregroundMark x1="53707" y1="25192" x2="53470" y2="22788"/>
                            <a14:foregroundMark x1="52050" y1="23077" x2="53707" y2="23077"/>
                            <a14:foregroundMark x1="66877" y1="44808" x2="71530" y2="64712"/>
                            <a14:foregroundMark x1="67350" y1="45673" x2="76262" y2="65865"/>
                            <a14:foregroundMark x1="89353" y1="14904" x2="89590" y2="51442"/>
                            <a14:foregroundMark x1="81940" y1="74327" x2="81940" y2="80096"/>
                            <a14:foregroundMark x1="85174" y1="83077" x2="83202" y2="83365"/>
                            <a14:foregroundMark x1="66325" y1="47212" x2="73817" y2="62308"/>
                            <a14:foregroundMark x1="67114" y1="46346" x2="76735" y2="63462"/>
                            <a14:foregroundMark x1="50315" y1="79519" x2="70820" y2="77019"/>
                            <a14:foregroundMark x1="67114" y1="43846" x2="79259" y2="58942"/>
                            <a14:foregroundMark x1="68612" y1="39712" x2="78707" y2="5836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196" y="7361"/>
                <a:ext cx="1643" cy="1371"/>
              </a:xfrm>
              <a:prstGeom prst="rect">
                <a:avLst/>
              </a:prstGeom>
            </p:spPr>
          </p:pic>
          <p:sp>
            <p:nvSpPr>
              <p:cNvPr id="23" name="矩形 22"/>
              <p:cNvSpPr/>
              <p:nvPr/>
            </p:nvSpPr>
            <p:spPr>
              <a:xfrm>
                <a:off x="9567" y="7955"/>
                <a:ext cx="305" cy="3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文本框 15"/>
              <p:cNvSpPr txBox="1"/>
              <p:nvPr/>
            </p:nvSpPr>
            <p:spPr>
              <a:xfrm>
                <a:off x="9421" y="7943"/>
                <a:ext cx="690" cy="3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900" b="1">
                    <a:solidFill>
                      <a:srgbClr val="FF0000"/>
                    </a:solidFill>
                  </a:rPr>
                  <a:t>Tag</a:t>
                </a:r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9271" y="7578"/>
              <a:ext cx="1643" cy="1371"/>
              <a:chOff x="9196" y="7361"/>
              <a:chExt cx="1643" cy="1371"/>
            </a:xfrm>
          </p:grpSpPr>
          <p:pic>
            <p:nvPicPr>
              <p:cNvPr id="55" name="图片 54"/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9227" r="89984">
                            <a14:foregroundMark x1="9227" y1="27308" x2="9937" y2="80673"/>
                            <a14:foregroundMark x1="49054" y1="27596" x2="67114" y2="27596"/>
                            <a14:foregroundMark x1="49763" y1="25769" x2="55994" y2="25769"/>
                            <a14:foregroundMark x1="53707" y1="25192" x2="53470" y2="22788"/>
                            <a14:foregroundMark x1="52050" y1="23077" x2="53707" y2="23077"/>
                            <a14:foregroundMark x1="66877" y1="44808" x2="71530" y2="64712"/>
                            <a14:foregroundMark x1="67350" y1="45673" x2="76262" y2="65865"/>
                            <a14:foregroundMark x1="89353" y1="14904" x2="89590" y2="51442"/>
                            <a14:foregroundMark x1="81940" y1="74327" x2="81940" y2="80096"/>
                            <a14:foregroundMark x1="85174" y1="83077" x2="83202" y2="83365"/>
                            <a14:foregroundMark x1="66325" y1="47212" x2="73817" y2="62308"/>
                            <a14:foregroundMark x1="67114" y1="46346" x2="76735" y2="63462"/>
                            <a14:foregroundMark x1="50315" y1="79519" x2="70820" y2="77019"/>
                            <a14:foregroundMark x1="67114" y1="43846" x2="79259" y2="58942"/>
                            <a14:foregroundMark x1="68612" y1="39712" x2="78707" y2="5836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196" y="7361"/>
                <a:ext cx="1643" cy="1371"/>
              </a:xfrm>
              <a:prstGeom prst="rect">
                <a:avLst/>
              </a:prstGeom>
            </p:spPr>
          </p:pic>
          <p:sp>
            <p:nvSpPr>
              <p:cNvPr id="58" name="矩形 57"/>
              <p:cNvSpPr/>
              <p:nvPr/>
            </p:nvSpPr>
            <p:spPr>
              <a:xfrm>
                <a:off x="9567" y="7955"/>
                <a:ext cx="305" cy="3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文本框 58"/>
              <p:cNvSpPr txBox="1"/>
              <p:nvPr/>
            </p:nvSpPr>
            <p:spPr>
              <a:xfrm>
                <a:off x="9421" y="7943"/>
                <a:ext cx="690" cy="3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900" b="1">
                    <a:solidFill>
                      <a:srgbClr val="FF0000"/>
                    </a:solidFill>
                  </a:rPr>
                  <a:t>Tag</a:t>
                </a:r>
              </a:p>
            </p:txBody>
          </p:sp>
        </p:grpSp>
      </p:grpSp>
      <p:pic>
        <p:nvPicPr>
          <p:cNvPr id="61" name="图片 60" descr="截屏2020-11-01上午9.33.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5865" y="2660650"/>
            <a:ext cx="3660140" cy="3184525"/>
          </a:xfrm>
          <a:prstGeom prst="rect">
            <a:avLst/>
          </a:prstGeom>
        </p:spPr>
      </p:pic>
      <p:pic>
        <p:nvPicPr>
          <p:cNvPr id="62" name="图片 61" descr="截屏2020-11-01上午9.35.1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21375" y="2878455"/>
            <a:ext cx="2459355" cy="2204720"/>
          </a:xfrm>
          <a:prstGeom prst="rect">
            <a:avLst/>
          </a:prstGeom>
        </p:spPr>
      </p:pic>
      <p:grpSp>
        <p:nvGrpSpPr>
          <p:cNvPr id="79" name="组合 78"/>
          <p:cNvGrpSpPr/>
          <p:nvPr/>
        </p:nvGrpSpPr>
        <p:grpSpPr>
          <a:xfrm>
            <a:off x="6028055" y="2787015"/>
            <a:ext cx="2378710" cy="2566670"/>
            <a:chOff x="14168" y="5334"/>
            <a:chExt cx="3746" cy="4042"/>
          </a:xfrm>
        </p:grpSpPr>
        <p:cxnSp>
          <p:nvCxnSpPr>
            <p:cNvPr id="70" name="直接连接符 69"/>
            <p:cNvCxnSpPr/>
            <p:nvPr/>
          </p:nvCxnSpPr>
          <p:spPr>
            <a:xfrm>
              <a:off x="14776" y="7893"/>
              <a:ext cx="2410" cy="313"/>
            </a:xfrm>
            <a:prstGeom prst="line">
              <a:avLst/>
            </a:prstGeom>
            <a:ln w="38100" cmpd="sng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8" name="组合 77"/>
            <p:cNvGrpSpPr/>
            <p:nvPr/>
          </p:nvGrpSpPr>
          <p:grpSpPr>
            <a:xfrm>
              <a:off x="14168" y="5334"/>
              <a:ext cx="3746" cy="4043"/>
              <a:chOff x="14168" y="5334"/>
              <a:chExt cx="3746" cy="4043"/>
            </a:xfrm>
          </p:grpSpPr>
          <p:sp>
            <p:nvSpPr>
              <p:cNvPr id="63" name="椭圆 62"/>
              <p:cNvSpPr/>
              <p:nvPr/>
            </p:nvSpPr>
            <p:spPr>
              <a:xfrm>
                <a:off x="16554" y="6191"/>
                <a:ext cx="1016" cy="936"/>
              </a:xfrm>
              <a:prstGeom prst="ellipse">
                <a:avLst/>
              </a:prstGeom>
              <a:noFill/>
              <a:ln w="38100"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64" name="直接连接符 63"/>
              <p:cNvCxnSpPr/>
              <p:nvPr/>
            </p:nvCxnSpPr>
            <p:spPr>
              <a:xfrm>
                <a:off x="14664" y="5994"/>
                <a:ext cx="2474" cy="542"/>
              </a:xfrm>
              <a:prstGeom prst="line">
                <a:avLst/>
              </a:prstGeom>
              <a:ln w="38100" cmpd="sng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文本框 64"/>
              <p:cNvSpPr txBox="1"/>
              <p:nvPr/>
            </p:nvSpPr>
            <p:spPr>
              <a:xfrm>
                <a:off x="15184" y="5334"/>
                <a:ext cx="758" cy="628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altLang="zh-CN" sz="2000" b="1" dirty="0">
                    <a:solidFill>
                      <a:srgbClr val="C00000"/>
                    </a:solidFill>
                    <a:latin typeface="微软雅黑" charset="0"/>
                    <a:ea typeface="微软雅黑" charset="0"/>
                    <a:cs typeface="微软雅黑" charset="0"/>
                    <a:sym typeface="+mn-ea"/>
                  </a:rPr>
                  <a:t>LL</a:t>
                </a:r>
                <a:endParaRPr lang="en-US" altLang="zh-CN" sz="2000" b="1" baseline="-25000" dirty="0">
                  <a:solidFill>
                    <a:srgbClr val="C00000"/>
                  </a:solidFill>
                  <a:latin typeface="微软雅黑" charset="0"/>
                  <a:ea typeface="微软雅黑" charset="0"/>
                  <a:cs typeface="微软雅黑" charset="0"/>
                  <a:sym typeface="+mn-ea"/>
                </a:endParaRPr>
              </a:p>
            </p:txBody>
          </p:sp>
          <p:sp>
            <p:nvSpPr>
              <p:cNvPr id="67" name="椭圆 66"/>
              <p:cNvSpPr/>
              <p:nvPr/>
            </p:nvSpPr>
            <p:spPr>
              <a:xfrm>
                <a:off x="16630" y="7740"/>
                <a:ext cx="1016" cy="936"/>
              </a:xfrm>
              <a:prstGeom prst="ellipse">
                <a:avLst/>
              </a:prstGeom>
              <a:noFill/>
              <a:ln w="38100"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67"/>
              <p:cNvSpPr/>
              <p:nvPr/>
            </p:nvSpPr>
            <p:spPr>
              <a:xfrm>
                <a:off x="14168" y="5581"/>
                <a:ext cx="1016" cy="936"/>
              </a:xfrm>
              <a:prstGeom prst="ellipse">
                <a:avLst/>
              </a:prstGeom>
              <a:noFill/>
              <a:ln w="38100"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68"/>
              <p:cNvSpPr/>
              <p:nvPr/>
            </p:nvSpPr>
            <p:spPr>
              <a:xfrm>
                <a:off x="14331" y="7466"/>
                <a:ext cx="1016" cy="936"/>
              </a:xfrm>
              <a:prstGeom prst="ellipse">
                <a:avLst/>
              </a:prstGeom>
              <a:noFill/>
              <a:ln w="38100"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73" name="直接连接符 72"/>
              <p:cNvCxnSpPr/>
              <p:nvPr/>
            </p:nvCxnSpPr>
            <p:spPr>
              <a:xfrm>
                <a:off x="17082" y="6611"/>
                <a:ext cx="56" cy="1671"/>
              </a:xfrm>
              <a:prstGeom prst="line">
                <a:avLst/>
              </a:prstGeom>
              <a:ln w="38100" cmpd="sng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直接连接符 73"/>
              <p:cNvCxnSpPr/>
              <p:nvPr/>
            </p:nvCxnSpPr>
            <p:spPr>
              <a:xfrm>
                <a:off x="14648" y="5994"/>
                <a:ext cx="143" cy="1905"/>
              </a:xfrm>
              <a:prstGeom prst="line">
                <a:avLst/>
              </a:prstGeom>
              <a:ln w="38100" cmpd="sng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文本框 74"/>
              <p:cNvSpPr txBox="1"/>
              <p:nvPr/>
            </p:nvSpPr>
            <p:spPr>
              <a:xfrm>
                <a:off x="17082" y="5667"/>
                <a:ext cx="832" cy="628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altLang="zh-CN" sz="2000" b="1" dirty="0">
                    <a:solidFill>
                      <a:srgbClr val="C00000"/>
                    </a:solidFill>
                    <a:latin typeface="微软雅黑" charset="0"/>
                    <a:ea typeface="微软雅黑" charset="0"/>
                    <a:cs typeface="微软雅黑" charset="0"/>
                    <a:sym typeface="+mn-ea"/>
                  </a:rPr>
                  <a:t>HL</a:t>
                </a:r>
                <a:endParaRPr lang="en-US" altLang="zh-CN" sz="2000" b="1" baseline="-25000" dirty="0">
                  <a:solidFill>
                    <a:srgbClr val="C00000"/>
                  </a:solidFill>
                  <a:latin typeface="微软雅黑" charset="0"/>
                  <a:ea typeface="微软雅黑" charset="0"/>
                  <a:cs typeface="微软雅黑" charset="0"/>
                  <a:sym typeface="+mn-ea"/>
                </a:endParaRPr>
              </a:p>
            </p:txBody>
          </p:sp>
          <p:sp>
            <p:nvSpPr>
              <p:cNvPr id="76" name="文本框 75"/>
              <p:cNvSpPr txBox="1"/>
              <p:nvPr/>
            </p:nvSpPr>
            <p:spPr>
              <a:xfrm>
                <a:off x="14648" y="8402"/>
                <a:ext cx="832" cy="628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altLang="zh-CN" sz="2000" b="1" dirty="0">
                    <a:solidFill>
                      <a:srgbClr val="C00000"/>
                    </a:solidFill>
                    <a:latin typeface="微软雅黑" charset="0"/>
                    <a:ea typeface="微软雅黑" charset="0"/>
                    <a:cs typeface="微软雅黑" charset="0"/>
                    <a:sym typeface="+mn-ea"/>
                  </a:rPr>
                  <a:t>LH</a:t>
                </a:r>
                <a:endParaRPr lang="en-US" altLang="zh-CN" sz="2000" b="1" baseline="-25000" dirty="0">
                  <a:solidFill>
                    <a:srgbClr val="C00000"/>
                  </a:solidFill>
                  <a:latin typeface="微软雅黑" charset="0"/>
                  <a:ea typeface="微软雅黑" charset="0"/>
                  <a:cs typeface="微软雅黑" charset="0"/>
                  <a:sym typeface="+mn-ea"/>
                </a:endParaRPr>
              </a:p>
            </p:txBody>
          </p:sp>
          <p:sp>
            <p:nvSpPr>
              <p:cNvPr id="77" name="文本框 76"/>
              <p:cNvSpPr txBox="1"/>
              <p:nvPr/>
            </p:nvSpPr>
            <p:spPr>
              <a:xfrm>
                <a:off x="17008" y="8749"/>
                <a:ext cx="906" cy="628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altLang="zh-CN" sz="2000" b="1" dirty="0">
                    <a:solidFill>
                      <a:srgbClr val="C00000"/>
                    </a:solidFill>
                    <a:latin typeface="微软雅黑" charset="0"/>
                    <a:ea typeface="微软雅黑" charset="0"/>
                    <a:cs typeface="微软雅黑" charset="0"/>
                    <a:sym typeface="+mn-ea"/>
                  </a:rPr>
                  <a:t>HH</a:t>
                </a:r>
                <a:endParaRPr lang="en-US" altLang="zh-CN" sz="2000" b="1" baseline="-25000" dirty="0">
                  <a:solidFill>
                    <a:srgbClr val="C00000"/>
                  </a:solidFill>
                  <a:latin typeface="微软雅黑" charset="0"/>
                  <a:ea typeface="微软雅黑" charset="0"/>
                  <a:cs typeface="微软雅黑" charset="0"/>
                  <a:sym typeface="+mn-ea"/>
                </a:endParaRPr>
              </a:p>
            </p:txBody>
          </p:sp>
        </p:grpSp>
      </p:grpSp>
      <p:sp>
        <p:nvSpPr>
          <p:cNvPr id="5" name="文本框 4"/>
          <p:cNvSpPr txBox="1"/>
          <p:nvPr/>
        </p:nvSpPr>
        <p:spPr>
          <a:xfrm>
            <a:off x="173355" y="1274445"/>
            <a:ext cx="1215961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 algn="l">
              <a:buFont typeface="Wingdings" panose="05000000000000000000" charset="0"/>
              <a:buChar char=""/>
            </a:pPr>
            <a:r>
              <a:rPr lang="en-US" altLang="zh-CN" sz="2400" dirty="0">
                <a:latin typeface="微软雅黑" charset="0"/>
                <a:ea typeface="微软雅黑" charset="0"/>
                <a:cs typeface="微软雅黑" charset="0"/>
              </a:rPr>
              <a:t>Multiple Aloba tags abide by the </a:t>
            </a:r>
            <a:r>
              <a:rPr lang="en-US" altLang="zh-CN" sz="2400" b="1" u="sng" dirty="0">
                <a:solidFill>
                  <a:srgbClr val="C00000"/>
                </a:solidFill>
                <a:latin typeface="微软雅黑" charset="0"/>
                <a:ea typeface="微软雅黑" charset="0"/>
                <a:cs typeface="微软雅黑" charset="0"/>
              </a:rPr>
              <a:t>time-domain ALOHA protocol.</a:t>
            </a:r>
          </a:p>
          <a:p>
            <a:pPr marL="342900" indent="-342900" algn="l">
              <a:buFont typeface="Wingdings" panose="05000000000000000000" charset="0"/>
              <a:buChar char=""/>
            </a:pPr>
            <a:r>
              <a:rPr lang="en-US" altLang="zh-CN" sz="2400" dirty="0">
                <a:solidFill>
                  <a:schemeClr val="tx1"/>
                </a:solidFill>
                <a:latin typeface="微软雅黑" charset="0"/>
                <a:ea typeface="微软雅黑" charset="0"/>
                <a:cs typeface="微软雅黑" charset="0"/>
              </a:rPr>
              <a:t>Our demodulation scheme can be used to decode collided multiple tags.</a:t>
            </a:r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197176"/>
            <a:ext cx="1219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Large </a:t>
            </a:r>
            <a:r>
              <a:rPr lang="zh-CN" altLang="en-US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quantity of deployed tags</a:t>
            </a:r>
          </a:p>
        </p:txBody>
      </p:sp>
      <p:sp>
        <p:nvSpPr>
          <p:cNvPr id="7" name="Title 1"/>
          <p:cNvSpPr txBox="1"/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5400" dirty="0">
                <a:solidFill>
                  <a:schemeClr val="bg1"/>
                </a:solidFill>
                <a:latin typeface="Segoe UI" panose="020B0502040204020203" pitchFamily="34" charset="0"/>
                <a:ea typeface="Sathu" panose="00000400000000000000" charset="-34"/>
                <a:cs typeface="Segoe UI" panose="020B0502040204020203" pitchFamily="34" charset="0"/>
              </a:rPr>
              <a:t>Multiple Tags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73355" y="1274445"/>
            <a:ext cx="1215961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 algn="l">
              <a:buFont typeface="Wingdings" panose="05000000000000000000" charset="0"/>
              <a:buChar char=""/>
            </a:pPr>
            <a:r>
              <a:rPr lang="en-US" altLang="zh-CN" sz="2400" dirty="0">
                <a:latin typeface="微软雅黑" charset="0"/>
                <a:ea typeface="微软雅黑" charset="0"/>
                <a:cs typeface="微软雅黑" charset="0"/>
              </a:rPr>
              <a:t>Multiple Aloba tags abide by the </a:t>
            </a:r>
            <a:r>
              <a:rPr lang="en-US" altLang="zh-CN" sz="2400" b="1" u="sng" dirty="0">
                <a:solidFill>
                  <a:srgbClr val="C00000"/>
                </a:solidFill>
                <a:latin typeface="微软雅黑" charset="0"/>
                <a:ea typeface="微软雅黑" charset="0"/>
                <a:cs typeface="微软雅黑" charset="0"/>
              </a:rPr>
              <a:t>time-domain ALOHA protocol.</a:t>
            </a:r>
          </a:p>
          <a:p>
            <a:pPr marL="342900" indent="-342900" algn="l">
              <a:buFont typeface="Wingdings" panose="05000000000000000000" charset="0"/>
              <a:buChar char=""/>
            </a:pPr>
            <a:r>
              <a:rPr lang="en-US" altLang="zh-CN" sz="2400" dirty="0">
                <a:solidFill>
                  <a:schemeClr val="tx1"/>
                </a:solidFill>
                <a:latin typeface="微软雅黑" charset="0"/>
                <a:ea typeface="微软雅黑" charset="0"/>
                <a:cs typeface="微软雅黑" charset="0"/>
              </a:rPr>
              <a:t>Our demodulation scheme can be used to decode collided multiple tags.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3075940" y="2524125"/>
            <a:ext cx="1042670" cy="3225800"/>
            <a:chOff x="9323" y="4963"/>
            <a:chExt cx="1642" cy="5080"/>
          </a:xfrm>
        </p:grpSpPr>
        <p:grpSp>
          <p:nvGrpSpPr>
            <p:cNvPr id="2" name="组合 1"/>
            <p:cNvGrpSpPr/>
            <p:nvPr/>
          </p:nvGrpSpPr>
          <p:grpSpPr>
            <a:xfrm>
              <a:off x="9323" y="4963"/>
              <a:ext cx="1643" cy="1371"/>
              <a:chOff x="9196" y="7361"/>
              <a:chExt cx="1643" cy="1371"/>
            </a:xfrm>
          </p:grpSpPr>
          <p:pic>
            <p:nvPicPr>
              <p:cNvPr id="3" name="图片 2"/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9227" r="89984">
                            <a14:foregroundMark x1="9227" y1="27308" x2="9937" y2="80673"/>
                            <a14:foregroundMark x1="49054" y1="27596" x2="67114" y2="27596"/>
                            <a14:foregroundMark x1="49763" y1="25769" x2="55994" y2="25769"/>
                            <a14:foregroundMark x1="53707" y1="25192" x2="53470" y2="22788"/>
                            <a14:foregroundMark x1="52050" y1="23077" x2="53707" y2="23077"/>
                            <a14:foregroundMark x1="66877" y1="44808" x2="71530" y2="64712"/>
                            <a14:foregroundMark x1="67350" y1="45673" x2="76262" y2="65865"/>
                            <a14:foregroundMark x1="89353" y1="14904" x2="89590" y2="51442"/>
                            <a14:foregroundMark x1="81940" y1="74327" x2="81940" y2="80096"/>
                            <a14:foregroundMark x1="85174" y1="83077" x2="83202" y2="83365"/>
                            <a14:foregroundMark x1="66325" y1="47212" x2="73817" y2="62308"/>
                            <a14:foregroundMark x1="67114" y1="46346" x2="76735" y2="63462"/>
                            <a14:foregroundMark x1="50315" y1="79519" x2="70820" y2="77019"/>
                            <a14:foregroundMark x1="67114" y1="43846" x2="79259" y2="58942"/>
                            <a14:foregroundMark x1="68612" y1="39712" x2="78707" y2="5836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196" y="7361"/>
                <a:ext cx="1643" cy="1371"/>
              </a:xfrm>
              <a:prstGeom prst="rect">
                <a:avLst/>
              </a:prstGeom>
            </p:spPr>
          </p:pic>
          <p:sp>
            <p:nvSpPr>
              <p:cNvPr id="4" name="矩形 3"/>
              <p:cNvSpPr/>
              <p:nvPr/>
            </p:nvSpPr>
            <p:spPr>
              <a:xfrm>
                <a:off x="9567" y="7955"/>
                <a:ext cx="305" cy="3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文本框 7"/>
              <p:cNvSpPr txBox="1"/>
              <p:nvPr/>
            </p:nvSpPr>
            <p:spPr>
              <a:xfrm>
                <a:off x="9421" y="7943"/>
                <a:ext cx="690" cy="3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900" b="1">
                    <a:solidFill>
                      <a:srgbClr val="FF0000"/>
                    </a:solidFill>
                  </a:rPr>
                  <a:t>Tag</a:t>
                </a:r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9323" y="6874"/>
              <a:ext cx="1643" cy="1371"/>
              <a:chOff x="9196" y="7361"/>
              <a:chExt cx="1643" cy="1371"/>
            </a:xfrm>
          </p:grpSpPr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9227" r="89984">
                            <a14:foregroundMark x1="9227" y1="27308" x2="9937" y2="80673"/>
                            <a14:foregroundMark x1="49054" y1="27596" x2="67114" y2="27596"/>
                            <a14:foregroundMark x1="49763" y1="25769" x2="55994" y2="25769"/>
                            <a14:foregroundMark x1="53707" y1="25192" x2="53470" y2="22788"/>
                            <a14:foregroundMark x1="52050" y1="23077" x2="53707" y2="23077"/>
                            <a14:foregroundMark x1="66877" y1="44808" x2="71530" y2="64712"/>
                            <a14:foregroundMark x1="67350" y1="45673" x2="76262" y2="65865"/>
                            <a14:foregroundMark x1="89353" y1="14904" x2="89590" y2="51442"/>
                            <a14:foregroundMark x1="81940" y1="74327" x2="81940" y2="80096"/>
                            <a14:foregroundMark x1="85174" y1="83077" x2="83202" y2="83365"/>
                            <a14:foregroundMark x1="66325" y1="47212" x2="73817" y2="62308"/>
                            <a14:foregroundMark x1="67114" y1="46346" x2="76735" y2="63462"/>
                            <a14:foregroundMark x1="50315" y1="79519" x2="70820" y2="77019"/>
                            <a14:foregroundMark x1="67114" y1="43846" x2="79259" y2="58942"/>
                            <a14:foregroundMark x1="68612" y1="39712" x2="78707" y2="5836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196" y="7361"/>
                <a:ext cx="1643" cy="1371"/>
              </a:xfrm>
              <a:prstGeom prst="rect">
                <a:avLst/>
              </a:prstGeom>
            </p:spPr>
          </p:pic>
          <p:sp>
            <p:nvSpPr>
              <p:cNvPr id="11" name="矩形 10"/>
              <p:cNvSpPr/>
              <p:nvPr/>
            </p:nvSpPr>
            <p:spPr>
              <a:xfrm>
                <a:off x="9567" y="7955"/>
                <a:ext cx="305" cy="3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文本框 11"/>
              <p:cNvSpPr txBox="1"/>
              <p:nvPr/>
            </p:nvSpPr>
            <p:spPr>
              <a:xfrm>
                <a:off x="9421" y="7943"/>
                <a:ext cx="690" cy="3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900" b="1">
                    <a:solidFill>
                      <a:srgbClr val="FF0000"/>
                    </a:solidFill>
                  </a:rPr>
                  <a:t>Tag</a:t>
                </a:r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>
              <a:off x="9323" y="8673"/>
              <a:ext cx="1643" cy="1371"/>
              <a:chOff x="9196" y="7361"/>
              <a:chExt cx="1643" cy="1371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9227" r="89984">
                            <a14:foregroundMark x1="9227" y1="27308" x2="9937" y2="80673"/>
                            <a14:foregroundMark x1="49054" y1="27596" x2="67114" y2="27596"/>
                            <a14:foregroundMark x1="49763" y1="25769" x2="55994" y2="25769"/>
                            <a14:foregroundMark x1="53707" y1="25192" x2="53470" y2="22788"/>
                            <a14:foregroundMark x1="52050" y1="23077" x2="53707" y2="23077"/>
                            <a14:foregroundMark x1="66877" y1="44808" x2="71530" y2="64712"/>
                            <a14:foregroundMark x1="67350" y1="45673" x2="76262" y2="65865"/>
                            <a14:foregroundMark x1="89353" y1="14904" x2="89590" y2="51442"/>
                            <a14:foregroundMark x1="81940" y1="74327" x2="81940" y2="80096"/>
                            <a14:foregroundMark x1="85174" y1="83077" x2="83202" y2="83365"/>
                            <a14:foregroundMark x1="66325" y1="47212" x2="73817" y2="62308"/>
                            <a14:foregroundMark x1="67114" y1="46346" x2="76735" y2="63462"/>
                            <a14:foregroundMark x1="50315" y1="79519" x2="70820" y2="77019"/>
                            <a14:foregroundMark x1="67114" y1="43846" x2="79259" y2="58942"/>
                            <a14:foregroundMark x1="68612" y1="39712" x2="78707" y2="5836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196" y="7361"/>
                <a:ext cx="1643" cy="1371"/>
              </a:xfrm>
              <a:prstGeom prst="rect">
                <a:avLst/>
              </a:prstGeom>
            </p:spPr>
          </p:pic>
          <p:sp>
            <p:nvSpPr>
              <p:cNvPr id="18" name="矩形 17"/>
              <p:cNvSpPr/>
              <p:nvPr/>
            </p:nvSpPr>
            <p:spPr>
              <a:xfrm>
                <a:off x="9567" y="7955"/>
                <a:ext cx="305" cy="3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文本框 18"/>
              <p:cNvSpPr txBox="1"/>
              <p:nvPr/>
            </p:nvSpPr>
            <p:spPr>
              <a:xfrm>
                <a:off x="9421" y="7943"/>
                <a:ext cx="690" cy="3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900" b="1">
                    <a:solidFill>
                      <a:srgbClr val="FF0000"/>
                    </a:solidFill>
                  </a:rPr>
                  <a:t>Tag</a:t>
                </a:r>
              </a:p>
            </p:txBody>
          </p:sp>
        </p:grpSp>
      </p:grpSp>
      <p:pic>
        <p:nvPicPr>
          <p:cNvPr id="80" name="图片 79" descr="截屏2020-11-01上午9.47.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9355" y="2639060"/>
            <a:ext cx="3702050" cy="3217545"/>
          </a:xfrm>
          <a:prstGeom prst="rect">
            <a:avLst/>
          </a:prstGeom>
        </p:spPr>
      </p:pic>
      <p:pic>
        <p:nvPicPr>
          <p:cNvPr id="20" name="图片 19" descr="截屏2020-11-01上午9.48.0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41035" y="2757805"/>
            <a:ext cx="2760980" cy="2499995"/>
          </a:xfrm>
          <a:prstGeom prst="rect">
            <a:avLst/>
          </a:prstGeom>
        </p:spPr>
      </p:pic>
      <p:grpSp>
        <p:nvGrpSpPr>
          <p:cNvPr id="42" name="组合 41"/>
          <p:cNvGrpSpPr/>
          <p:nvPr/>
        </p:nvGrpSpPr>
        <p:grpSpPr>
          <a:xfrm>
            <a:off x="5781040" y="2639060"/>
            <a:ext cx="2720340" cy="2729865"/>
            <a:chOff x="13583" y="5144"/>
            <a:chExt cx="4284" cy="4299"/>
          </a:xfrm>
        </p:grpSpPr>
        <p:sp>
          <p:nvSpPr>
            <p:cNvPr id="26" name="椭圆 25"/>
            <p:cNvSpPr/>
            <p:nvPr/>
          </p:nvSpPr>
          <p:spPr>
            <a:xfrm>
              <a:off x="13899" y="5478"/>
              <a:ext cx="784" cy="788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椭圆 26"/>
            <p:cNvSpPr/>
            <p:nvPr/>
          </p:nvSpPr>
          <p:spPr>
            <a:xfrm>
              <a:off x="14875" y="5701"/>
              <a:ext cx="784" cy="788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椭圆 27"/>
            <p:cNvSpPr/>
            <p:nvPr/>
          </p:nvSpPr>
          <p:spPr>
            <a:xfrm>
              <a:off x="15766" y="6391"/>
              <a:ext cx="784" cy="788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椭圆 28"/>
            <p:cNvSpPr/>
            <p:nvPr/>
          </p:nvSpPr>
          <p:spPr>
            <a:xfrm>
              <a:off x="14576" y="6829"/>
              <a:ext cx="784" cy="788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椭圆 29"/>
            <p:cNvSpPr/>
            <p:nvPr/>
          </p:nvSpPr>
          <p:spPr>
            <a:xfrm>
              <a:off x="14495" y="7617"/>
              <a:ext cx="784" cy="788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椭圆 30"/>
            <p:cNvSpPr/>
            <p:nvPr/>
          </p:nvSpPr>
          <p:spPr>
            <a:xfrm>
              <a:off x="15210" y="7885"/>
              <a:ext cx="784" cy="788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椭圆 31"/>
            <p:cNvSpPr/>
            <p:nvPr/>
          </p:nvSpPr>
          <p:spPr>
            <a:xfrm>
              <a:off x="16614" y="7179"/>
              <a:ext cx="784" cy="788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椭圆 32"/>
            <p:cNvSpPr/>
            <p:nvPr/>
          </p:nvSpPr>
          <p:spPr>
            <a:xfrm>
              <a:off x="16823" y="8245"/>
              <a:ext cx="784" cy="788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14545" y="5144"/>
              <a:ext cx="993" cy="628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en-US" altLang="zh-CN" sz="2000" b="1" dirty="0">
                  <a:solidFill>
                    <a:srgbClr val="C00000"/>
                  </a:solidFill>
                  <a:latin typeface="微软雅黑" charset="0"/>
                  <a:ea typeface="微软雅黑" charset="0"/>
                  <a:cs typeface="微软雅黑" charset="0"/>
                  <a:sym typeface="+mn-ea"/>
                </a:rPr>
                <a:t>LLL</a:t>
              </a:r>
              <a:endParaRPr lang="en-US" altLang="zh-CN" sz="2000" b="1" baseline="-25000" dirty="0">
                <a:solidFill>
                  <a:srgbClr val="C00000"/>
                </a:solidFill>
                <a:latin typeface="微软雅黑" charset="0"/>
                <a:ea typeface="微软雅黑" charset="0"/>
                <a:cs typeface="微软雅黑" charset="0"/>
                <a:sym typeface="+mn-ea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13583" y="6989"/>
              <a:ext cx="1067" cy="628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en-US" altLang="zh-CN" sz="2000" b="1" dirty="0">
                  <a:solidFill>
                    <a:srgbClr val="C00000"/>
                  </a:solidFill>
                  <a:latin typeface="微软雅黑" charset="0"/>
                  <a:ea typeface="微软雅黑" charset="0"/>
                  <a:cs typeface="微软雅黑" charset="0"/>
                  <a:sym typeface="+mn-ea"/>
                </a:rPr>
                <a:t>LHL</a:t>
              </a:r>
              <a:endParaRPr lang="en-US" altLang="zh-CN" sz="2000" b="1" baseline="-25000" dirty="0">
                <a:solidFill>
                  <a:srgbClr val="C00000"/>
                </a:solidFill>
                <a:latin typeface="微软雅黑" charset="0"/>
                <a:ea typeface="微软雅黑" charset="0"/>
                <a:cs typeface="微软雅黑" charset="0"/>
                <a:sym typeface="+mn-ea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13583" y="7885"/>
              <a:ext cx="1067" cy="628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en-US" altLang="zh-CN" sz="2000" b="1" dirty="0">
                  <a:solidFill>
                    <a:srgbClr val="C00000"/>
                  </a:solidFill>
                  <a:latin typeface="微软雅黑" charset="0"/>
                  <a:ea typeface="微软雅黑" charset="0"/>
                  <a:cs typeface="微软雅黑" charset="0"/>
                  <a:sym typeface="+mn-ea"/>
                </a:rPr>
                <a:t>HLL</a:t>
              </a:r>
              <a:endParaRPr lang="en-US" altLang="zh-CN" sz="2000" b="1" baseline="-25000" dirty="0">
                <a:solidFill>
                  <a:srgbClr val="C00000"/>
                </a:solidFill>
                <a:latin typeface="微软雅黑" charset="0"/>
                <a:ea typeface="微软雅黑" charset="0"/>
                <a:cs typeface="微软雅黑" charset="0"/>
                <a:sym typeface="+mn-ea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14471" y="8627"/>
              <a:ext cx="1141" cy="628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en-US" altLang="zh-CN" sz="2000" b="1" dirty="0">
                  <a:solidFill>
                    <a:srgbClr val="C00000"/>
                  </a:solidFill>
                  <a:latin typeface="微软雅黑" charset="0"/>
                  <a:ea typeface="微软雅黑" charset="0"/>
                  <a:cs typeface="微软雅黑" charset="0"/>
                  <a:sym typeface="+mn-ea"/>
                </a:rPr>
                <a:t>HHL</a:t>
              </a:r>
              <a:endParaRPr lang="en-US" altLang="zh-CN" sz="2000" b="1" baseline="-25000" dirty="0">
                <a:solidFill>
                  <a:srgbClr val="C00000"/>
                </a:solidFill>
                <a:latin typeface="微软雅黑" charset="0"/>
                <a:ea typeface="微软雅黑" charset="0"/>
                <a:cs typeface="微软雅黑" charset="0"/>
                <a:sym typeface="+mn-ea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16176" y="5763"/>
              <a:ext cx="1141" cy="628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en-US" altLang="zh-CN" sz="2000" b="1" dirty="0">
                  <a:solidFill>
                    <a:srgbClr val="C00000"/>
                  </a:solidFill>
                  <a:latin typeface="微软雅黑" charset="0"/>
                  <a:ea typeface="微软雅黑" charset="0"/>
                  <a:cs typeface="微软雅黑" charset="0"/>
                  <a:sym typeface="+mn-ea"/>
                </a:rPr>
                <a:t>LHH</a:t>
              </a:r>
              <a:endParaRPr lang="en-US" altLang="zh-CN" sz="2000" b="1" baseline="-25000" dirty="0">
                <a:solidFill>
                  <a:srgbClr val="C00000"/>
                </a:solidFill>
                <a:latin typeface="微软雅黑" charset="0"/>
                <a:ea typeface="微软雅黑" charset="0"/>
                <a:cs typeface="微软雅黑" charset="0"/>
                <a:sym typeface="+mn-ea"/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16727" y="6551"/>
              <a:ext cx="1141" cy="6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2000" b="1" dirty="0">
                  <a:solidFill>
                    <a:srgbClr val="C00000"/>
                  </a:solidFill>
                  <a:latin typeface="微软雅黑" charset="0"/>
                  <a:ea typeface="微软雅黑" charset="0"/>
                  <a:cs typeface="微软雅黑" charset="0"/>
                  <a:sym typeface="+mn-ea"/>
                </a:rPr>
                <a:t>HLH</a:t>
              </a:r>
              <a:endParaRPr lang="en-US" altLang="zh-CN" sz="2000" b="1" baseline="-25000" dirty="0">
                <a:solidFill>
                  <a:srgbClr val="C00000"/>
                </a:solidFill>
                <a:latin typeface="微软雅黑" charset="0"/>
                <a:ea typeface="微软雅黑" charset="0"/>
                <a:cs typeface="微软雅黑" charset="0"/>
                <a:sym typeface="+mn-ea"/>
              </a:endParaRP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15826" y="8815"/>
              <a:ext cx="1215" cy="628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en-US" altLang="zh-CN" sz="2000" b="1" dirty="0">
                  <a:solidFill>
                    <a:srgbClr val="C00000"/>
                  </a:solidFill>
                  <a:latin typeface="微软雅黑" charset="0"/>
                  <a:ea typeface="微软雅黑" charset="0"/>
                  <a:cs typeface="微软雅黑" charset="0"/>
                  <a:sym typeface="+mn-ea"/>
                </a:rPr>
                <a:t>HHH</a:t>
              </a:r>
              <a:endParaRPr lang="en-US" altLang="zh-CN" sz="2000" b="1" baseline="-25000" dirty="0">
                <a:solidFill>
                  <a:srgbClr val="C00000"/>
                </a:solidFill>
                <a:latin typeface="微软雅黑" charset="0"/>
                <a:ea typeface="微软雅黑" charset="0"/>
                <a:cs typeface="微软雅黑" charset="0"/>
                <a:sym typeface="+mn-ea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15473" y="5412"/>
              <a:ext cx="1067" cy="628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en-US" altLang="zh-CN" sz="2000" b="1" dirty="0">
                  <a:solidFill>
                    <a:srgbClr val="C00000"/>
                  </a:solidFill>
                  <a:latin typeface="微软雅黑" charset="0"/>
                  <a:ea typeface="微软雅黑" charset="0"/>
                  <a:cs typeface="微软雅黑" charset="0"/>
                  <a:sym typeface="+mn-ea"/>
                </a:rPr>
                <a:t>LLH</a:t>
              </a:r>
              <a:endParaRPr lang="en-US" altLang="zh-CN" sz="2000" b="1" baseline="-25000" dirty="0">
                <a:solidFill>
                  <a:srgbClr val="C00000"/>
                </a:solidFill>
                <a:latin typeface="微软雅黑" charset="0"/>
                <a:ea typeface="微软雅黑" charset="0"/>
                <a:cs typeface="微软雅黑" charset="0"/>
                <a:sym typeface="+mn-ea"/>
              </a:endParaRPr>
            </a:p>
          </p:txBody>
        </p:sp>
      </p:grpSp>
      <p:sp>
        <p:nvSpPr>
          <p:cNvPr id="21" name="灯片编号占位符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-190501" y="0"/>
            <a:ext cx="1241161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2674703" y="2597199"/>
            <a:ext cx="71473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D6C1D9"/>
                </a:solidFill>
                <a:latin typeface="Segoe UI" panose="020B0502040204020203" pitchFamily="34" charset="0"/>
                <a:ea typeface="微软雅黑" charset="-122"/>
                <a:cs typeface="Segoe UI" panose="020B0502040204020203" pitchFamily="34" charset="0"/>
              </a:rPr>
              <a:t>Aloba Tag Design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440180" y="4005580"/>
            <a:ext cx="96158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charset="0"/>
              <a:buChar char=""/>
            </a:pPr>
            <a:r>
              <a:rPr sz="2400" b="1" dirty="0">
                <a:solidFill>
                  <a:srgbClr val="D6C1D9"/>
                </a:solidFill>
                <a:latin typeface="Segoe UI" panose="020B0502040204020203" pitchFamily="34" charset="0"/>
                <a:ea typeface="微软雅黑" charset="-122"/>
                <a:cs typeface="Segoe UI" panose="020B0502040204020203" pitchFamily="34" charset="0"/>
              </a:rPr>
              <a:t>Low-power LoRa Packet Detection</a:t>
            </a:r>
          </a:p>
          <a:p>
            <a:pPr marL="342900" indent="-342900" algn="ctr">
              <a:buFont typeface="Wingdings" panose="05000000000000000000" charset="0"/>
              <a:buChar char=""/>
            </a:pPr>
            <a:endParaRPr sz="2400" b="1" dirty="0">
              <a:solidFill>
                <a:srgbClr val="D6C1D9"/>
              </a:solidFill>
              <a:latin typeface="Segoe UI" panose="020B0502040204020203" pitchFamily="34" charset="0"/>
              <a:ea typeface="微软雅黑" charset="-122"/>
              <a:cs typeface="Segoe UI" panose="020B0502040204020203" pitchFamily="34" charset="0"/>
            </a:endParaRPr>
          </a:p>
          <a:p>
            <a:pPr marL="342900" indent="-342900" algn="ctr">
              <a:buFont typeface="Wingdings" panose="05000000000000000000" charset="0"/>
              <a:buChar char=""/>
            </a:pPr>
            <a:r>
              <a:rPr sz="2400" b="1" dirty="0">
                <a:solidFill>
                  <a:srgbClr val="D6C1D9"/>
                </a:solidFill>
                <a:latin typeface="Segoe UI" panose="020B0502040204020203" pitchFamily="34" charset="0"/>
                <a:ea typeface="微软雅黑" charset="-122"/>
                <a:cs typeface="Segoe UI" panose="020B0502040204020203" pitchFamily="34" charset="0"/>
              </a:rPr>
              <a:t>Modulation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197176"/>
            <a:ext cx="1219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Large </a:t>
            </a:r>
            <a:r>
              <a:rPr lang="zh-CN" altLang="en-US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quantity of deployed tags</a:t>
            </a:r>
          </a:p>
        </p:txBody>
      </p:sp>
      <p:sp>
        <p:nvSpPr>
          <p:cNvPr id="7" name="Title 1"/>
          <p:cNvSpPr txBox="1"/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5400" dirty="0">
                <a:solidFill>
                  <a:schemeClr val="bg1"/>
                </a:solidFill>
                <a:latin typeface="Segoe UI" panose="020B0502040204020203" pitchFamily="34" charset="0"/>
                <a:ea typeface="Sathu" panose="00000400000000000000" charset="-34"/>
                <a:cs typeface="Segoe UI" panose="020B0502040204020203" pitchFamily="34" charset="0"/>
                <a:sym typeface="+mn-ea"/>
              </a:rPr>
              <a:t>LoRa Packet Detection</a:t>
            </a:r>
            <a:endParaRPr lang="en-US" altLang="zh-CN" sz="5400" dirty="0">
              <a:solidFill>
                <a:schemeClr val="bg1"/>
              </a:solidFill>
              <a:latin typeface="Segoe UI" panose="020B0502040204020203" pitchFamily="34" charset="0"/>
              <a:ea typeface="Sathu" panose="00000400000000000000" charset="-34"/>
              <a:cs typeface="Segoe UI" panose="020B0502040204020203" pitchFamily="3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2385" y="1274445"/>
            <a:ext cx="1215961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 algn="l">
              <a:buFont typeface="Wingdings" panose="05000000000000000000" charset="0"/>
              <a:buChar char=""/>
            </a:pPr>
            <a:r>
              <a:rPr lang="en-US" altLang="zh-CN" sz="2400" dirty="0">
                <a:latin typeface="微软雅黑" charset="0"/>
                <a:ea typeface="微软雅黑" charset="0"/>
                <a:cs typeface="微软雅黑" charset="0"/>
              </a:rPr>
              <a:t>Unique pattern of LoRa symbols </a:t>
            </a:r>
            <a:r>
              <a:rPr lang="en-US" altLang="zh-CN" sz="2400" dirty="0">
                <a:solidFill>
                  <a:schemeClr val="tx1"/>
                </a:solidFill>
                <a:latin typeface="微软雅黑" charset="0"/>
                <a:ea typeface="微软雅黑" charset="0"/>
                <a:cs typeface="微软雅黑" charset="0"/>
              </a:rPr>
              <a:t>in the LoRa preamble: </a:t>
            </a:r>
            <a:r>
              <a:rPr lang="en-US" altLang="zh-CN" sz="2400" b="1" u="sng" dirty="0">
                <a:solidFill>
                  <a:srgbClr val="C00000"/>
                </a:solidFill>
                <a:latin typeface="微软雅黑" charset="0"/>
                <a:ea typeface="微软雅黑" charset="0"/>
                <a:cs typeface="微软雅黑" charset="0"/>
              </a:rPr>
              <a:t>ten consecutive up-chirps</a:t>
            </a:r>
            <a:r>
              <a:rPr lang="en-US" altLang="zh-CN" sz="2400" dirty="0">
                <a:solidFill>
                  <a:schemeClr val="tx1"/>
                </a:solidFill>
                <a:latin typeface="微软雅黑" charset="0"/>
                <a:ea typeface="微软雅黑" charset="0"/>
                <a:cs typeface="微软雅黑" charset="0"/>
              </a:rPr>
              <a:t> with zero initial frequency offset.</a:t>
            </a:r>
          </a:p>
          <a:p>
            <a:pPr marL="342900" indent="-342900" algn="l">
              <a:buFont typeface="Wingdings" panose="05000000000000000000" charset="0"/>
              <a:buChar char=""/>
            </a:pPr>
            <a:r>
              <a:rPr lang="en-US" altLang="zh-CN" sz="2400" dirty="0">
                <a:solidFill>
                  <a:schemeClr val="tx1"/>
                </a:solidFill>
                <a:latin typeface="微软雅黑" charset="0"/>
                <a:ea typeface="微软雅黑" charset="0"/>
                <a:cs typeface="微软雅黑" charset="0"/>
              </a:rPr>
              <a:t>Passing through a low pass filter, the ten consecutive up-chirps on a LoRa preamble will lead to </a:t>
            </a:r>
            <a:r>
              <a:rPr lang="en-US" altLang="zh-CN" sz="2400" b="1" u="sng" dirty="0">
                <a:solidFill>
                  <a:srgbClr val="C00000"/>
                </a:solidFill>
                <a:latin typeface="微软雅黑" charset="0"/>
                <a:ea typeface="微软雅黑" charset="0"/>
                <a:cs typeface="微软雅黑" charset="0"/>
              </a:rPr>
              <a:t>ten equally spaced RSS pulses</a:t>
            </a:r>
            <a:r>
              <a:rPr lang="en-US" altLang="zh-CN" sz="2400" b="1" dirty="0">
                <a:solidFill>
                  <a:srgbClr val="C00000"/>
                </a:solidFill>
                <a:latin typeface="微软雅黑" charset="0"/>
                <a:ea typeface="微软雅黑" charset="0"/>
                <a:cs typeface="微软雅黑" charset="0"/>
              </a:rPr>
              <a:t>.</a:t>
            </a:r>
          </a:p>
        </p:txBody>
      </p:sp>
      <p:pic>
        <p:nvPicPr>
          <p:cNvPr id="15" name="内容占位符 4"/>
          <p:cNvPicPr>
            <a:picLocks noChangeAspect="1"/>
          </p:cNvPicPr>
          <p:nvPr/>
        </p:nvPicPr>
        <p:blipFill rotWithShape="1">
          <a:blip r:embed="rId3"/>
          <a:srcRect l="78222" r="3157" b="27012"/>
          <a:stretch>
            <a:fillRect/>
          </a:stretch>
        </p:blipFill>
        <p:spPr>
          <a:xfrm>
            <a:off x="10657840" y="3862070"/>
            <a:ext cx="1096645" cy="130746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047" y="4573358"/>
            <a:ext cx="431301" cy="431301"/>
          </a:xfrm>
          <a:prstGeom prst="rect">
            <a:avLst/>
          </a:prstGeom>
        </p:spPr>
      </p:pic>
      <p:sp>
        <p:nvSpPr>
          <p:cNvPr id="44" name="矩形 43"/>
          <p:cNvSpPr/>
          <p:nvPr/>
        </p:nvSpPr>
        <p:spPr>
          <a:xfrm>
            <a:off x="9982835" y="4573357"/>
            <a:ext cx="559724" cy="36792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8" name="文本框 107"/>
          <p:cNvSpPr txBox="1"/>
          <p:nvPr/>
        </p:nvSpPr>
        <p:spPr>
          <a:xfrm>
            <a:off x="10214610" y="5097145"/>
            <a:ext cx="198374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LoRa Tx</a:t>
            </a:r>
          </a:p>
        </p:txBody>
      </p:sp>
      <p:cxnSp>
        <p:nvCxnSpPr>
          <p:cNvPr id="21" name="直接连接符 20"/>
          <p:cNvCxnSpPr/>
          <p:nvPr/>
        </p:nvCxnSpPr>
        <p:spPr>
          <a:xfrm flipH="1" flipV="1">
            <a:off x="9246235" y="3295015"/>
            <a:ext cx="736600" cy="1278255"/>
          </a:xfrm>
          <a:prstGeom prst="line">
            <a:avLst/>
          </a:prstGeom>
          <a:ln w="381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/>
          <p:cNvCxnSpPr/>
          <p:nvPr/>
        </p:nvCxnSpPr>
        <p:spPr>
          <a:xfrm flipH="1">
            <a:off x="9327515" y="5004435"/>
            <a:ext cx="655320" cy="1318260"/>
          </a:xfrm>
          <a:prstGeom prst="line">
            <a:avLst/>
          </a:prstGeom>
          <a:ln w="381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组合 62"/>
          <p:cNvGrpSpPr/>
          <p:nvPr/>
        </p:nvGrpSpPr>
        <p:grpSpPr>
          <a:xfrm>
            <a:off x="32385" y="3039110"/>
            <a:ext cx="9269095" cy="3618230"/>
            <a:chOff x="51" y="4786"/>
            <a:chExt cx="14597" cy="5698"/>
          </a:xfrm>
        </p:grpSpPr>
        <p:grpSp>
          <p:nvGrpSpPr>
            <p:cNvPr id="60" name="组合 59"/>
            <p:cNvGrpSpPr/>
            <p:nvPr/>
          </p:nvGrpSpPr>
          <p:grpSpPr>
            <a:xfrm>
              <a:off x="5888" y="4786"/>
              <a:ext cx="8673" cy="2522"/>
              <a:chOff x="4204" y="4786"/>
              <a:chExt cx="9325" cy="3168"/>
            </a:xfrm>
          </p:grpSpPr>
          <p:pic>
            <p:nvPicPr>
              <p:cNvPr id="99" name="图片 98"/>
              <p:cNvPicPr>
                <a:picLocks noChangeAspect="1"/>
              </p:cNvPicPr>
              <p:nvPr/>
            </p:nvPicPr>
            <p:blipFill>
              <a:blip r:embed="rId5"/>
              <a:srcRect b="50287"/>
              <a:stretch>
                <a:fillRect/>
              </a:stretch>
            </p:blipFill>
            <p:spPr>
              <a:xfrm>
                <a:off x="4340" y="4786"/>
                <a:ext cx="9189" cy="2813"/>
              </a:xfrm>
              <a:prstGeom prst="rect">
                <a:avLst/>
              </a:prstGeom>
            </p:spPr>
          </p:pic>
          <p:sp>
            <p:nvSpPr>
              <p:cNvPr id="45" name="矩形 44"/>
              <p:cNvSpPr/>
              <p:nvPr/>
            </p:nvSpPr>
            <p:spPr>
              <a:xfrm>
                <a:off x="4204" y="5292"/>
                <a:ext cx="484" cy="26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46" name="文本框 45"/>
              <p:cNvSpPr txBox="1"/>
              <p:nvPr/>
            </p:nvSpPr>
            <p:spPr>
              <a:xfrm rot="16200000">
                <a:off x="3457" y="5559"/>
                <a:ext cx="1977" cy="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/>
                  <a:t>Freq  (KHz)</a:t>
                </a:r>
              </a:p>
            </p:txBody>
          </p:sp>
        </p:grpSp>
        <p:sp>
          <p:nvSpPr>
            <p:cNvPr id="50" name="左弧形箭头 49"/>
            <p:cNvSpPr/>
            <p:nvPr/>
          </p:nvSpPr>
          <p:spPr>
            <a:xfrm>
              <a:off x="4694" y="5385"/>
              <a:ext cx="1265" cy="4213"/>
            </a:xfrm>
            <a:prstGeom prst="curvedRightArrow">
              <a:avLst/>
            </a:prstGeom>
            <a:gradFill>
              <a:gsLst>
                <a:gs pos="0">
                  <a:srgbClr val="E30000">
                    <a:alpha val="25000"/>
                  </a:srgbClr>
                </a:gs>
                <a:gs pos="100000">
                  <a:srgbClr val="760303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310" y="6374"/>
              <a:ext cx="4384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rgbClr val="C00000"/>
                  </a:solidFill>
                  <a:latin typeface="微软雅黑" charset="0"/>
                  <a:ea typeface="微软雅黑" charset="0"/>
                  <a:cs typeface="微软雅黑" charset="0"/>
                  <a:sym typeface="+mn-ea"/>
                </a:rPr>
                <a:t>Low-pass filter</a:t>
              </a:r>
            </a:p>
          </p:txBody>
        </p:sp>
        <p:grpSp>
          <p:nvGrpSpPr>
            <p:cNvPr id="57" name="组合 56"/>
            <p:cNvGrpSpPr/>
            <p:nvPr/>
          </p:nvGrpSpPr>
          <p:grpSpPr>
            <a:xfrm>
              <a:off x="5959" y="8525"/>
              <a:ext cx="8689" cy="1959"/>
              <a:chOff x="4178" y="8592"/>
              <a:chExt cx="9351" cy="2415"/>
            </a:xfrm>
          </p:grpSpPr>
          <p:pic>
            <p:nvPicPr>
              <p:cNvPr id="53" name="图片 52"/>
              <p:cNvPicPr>
                <a:picLocks noChangeAspect="1"/>
              </p:cNvPicPr>
              <p:nvPr/>
            </p:nvPicPr>
            <p:blipFill>
              <a:blip r:embed="rId5"/>
              <a:srcRect t="55057" b="5954"/>
              <a:stretch>
                <a:fillRect/>
              </a:stretch>
            </p:blipFill>
            <p:spPr>
              <a:xfrm>
                <a:off x="4340" y="8801"/>
                <a:ext cx="9189" cy="2206"/>
              </a:xfrm>
              <a:prstGeom prst="rect">
                <a:avLst/>
              </a:prstGeom>
            </p:spPr>
          </p:pic>
          <p:sp>
            <p:nvSpPr>
              <p:cNvPr id="56" name="矩形 55"/>
              <p:cNvSpPr/>
              <p:nvPr/>
            </p:nvSpPr>
            <p:spPr>
              <a:xfrm>
                <a:off x="4178" y="9060"/>
                <a:ext cx="484" cy="12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4" name="文本框 53"/>
              <p:cNvSpPr txBox="1"/>
              <p:nvPr/>
            </p:nvSpPr>
            <p:spPr>
              <a:xfrm rot="16200000">
                <a:off x="3758" y="9157"/>
                <a:ext cx="1598" cy="4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/>
                  <a:t>RSSI</a:t>
                </a:r>
              </a:p>
            </p:txBody>
          </p:sp>
        </p:grpSp>
        <p:pic>
          <p:nvPicPr>
            <p:cNvPr id="61" name="图片 60" descr="截屏2020-11-01上午10.34.5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45" y="7106"/>
              <a:ext cx="6595" cy="1472"/>
            </a:xfrm>
            <a:prstGeom prst="rect">
              <a:avLst/>
            </a:prstGeom>
          </p:spPr>
        </p:pic>
        <p:sp>
          <p:nvSpPr>
            <p:cNvPr id="62" name="文本框 61"/>
            <p:cNvSpPr txBox="1"/>
            <p:nvPr/>
          </p:nvSpPr>
          <p:spPr>
            <a:xfrm>
              <a:off x="51" y="7348"/>
              <a:ext cx="4776" cy="1307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en-US" altLang="zh-CN" sz="1600">
                  <a:latin typeface="微软雅黑" charset="0"/>
                  <a:ea typeface="微软雅黑" charset="0"/>
                </a:rPr>
                <a:t>moving average filter</a:t>
              </a:r>
            </a:p>
            <a:p>
              <a:pPr algn="ctr"/>
              <a:r>
                <a:rPr lang="en-US" altLang="zh-CN" sz="1600">
                  <a:latin typeface="微软雅黑" charset="0"/>
                  <a:ea typeface="微软雅黑" charset="0"/>
                </a:rPr>
                <a:t>window size=5</a:t>
              </a:r>
            </a:p>
            <a:p>
              <a:pPr algn="ctr"/>
              <a:r>
                <a:rPr lang="en-US" altLang="zh-CN" sz="1600">
                  <a:latin typeface="微软雅黑" charset="0"/>
                  <a:ea typeface="微软雅黑" charset="0"/>
                </a:rPr>
                <a:t>cutting-off frequency=30KHz</a:t>
              </a:r>
            </a:p>
          </p:txBody>
        </p:sp>
      </p:grpSp>
      <p:sp>
        <p:nvSpPr>
          <p:cNvPr id="11" name="矩形 10"/>
          <p:cNvSpPr/>
          <p:nvPr/>
        </p:nvSpPr>
        <p:spPr>
          <a:xfrm>
            <a:off x="4357370" y="3039110"/>
            <a:ext cx="1794510" cy="1276985"/>
          </a:xfrm>
          <a:prstGeom prst="rect">
            <a:avLst/>
          </a:prstGeom>
          <a:noFill/>
          <a:ln w="63500">
            <a:solidFill>
              <a:srgbClr val="268B0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bldLvl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197176"/>
            <a:ext cx="1219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Large </a:t>
            </a:r>
            <a:r>
              <a:rPr lang="zh-CN" altLang="en-US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quantity of deployed tags</a:t>
            </a:r>
          </a:p>
        </p:txBody>
      </p:sp>
      <p:sp>
        <p:nvSpPr>
          <p:cNvPr id="7" name="Title 1"/>
          <p:cNvSpPr txBox="1"/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5400" dirty="0">
                <a:solidFill>
                  <a:schemeClr val="bg1"/>
                </a:solidFill>
                <a:latin typeface="Segoe UI" panose="020B0502040204020203" pitchFamily="34" charset="0"/>
                <a:ea typeface="Sathu" panose="00000400000000000000" charset="-34"/>
                <a:cs typeface="Segoe UI" panose="020B0502040204020203" pitchFamily="34" charset="0"/>
                <a:sym typeface="+mn-ea"/>
              </a:rPr>
              <a:t>OOK Modulation</a:t>
            </a:r>
            <a:endParaRPr lang="en-US" altLang="zh-CN" sz="5400" dirty="0">
              <a:solidFill>
                <a:schemeClr val="bg1"/>
              </a:solidFill>
              <a:latin typeface="Segoe UI" panose="020B0502040204020203" pitchFamily="34" charset="0"/>
              <a:ea typeface="Sathu" panose="00000400000000000000" charset="-34"/>
              <a:cs typeface="Segoe UI" panose="020B0502040204020203" pitchFamily="3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2385" y="1274445"/>
            <a:ext cx="1215961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 algn="l">
              <a:buFont typeface="Wingdings" panose="05000000000000000000" charset="0"/>
              <a:buChar char=""/>
            </a:pPr>
            <a:r>
              <a:rPr lang="en-US" altLang="zh-CN" sz="2400" b="1" u="sng" dirty="0">
                <a:solidFill>
                  <a:srgbClr val="C00000"/>
                </a:solidFill>
                <a:latin typeface="微软雅黑" charset="0"/>
                <a:ea typeface="微软雅黑" charset="0"/>
                <a:cs typeface="微软雅黑" charset="0"/>
              </a:rPr>
              <a:t>OOK Modulation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: reflecting the signal when transmitting a bit one, and absorbing the signal when transmitting a bit zero.</a:t>
            </a:r>
          </a:p>
        </p:txBody>
      </p:sp>
      <p:pic>
        <p:nvPicPr>
          <p:cNvPr id="4" name="图片 3" descr="截屏2020-11-01上午10.47.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7615" y="2104390"/>
            <a:ext cx="4669155" cy="4371975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-190501" y="0"/>
            <a:ext cx="1241161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2441658" y="3105834"/>
            <a:ext cx="71473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D6C1D9"/>
                </a:solidFill>
                <a:latin typeface="Segoe UI" panose="020B0502040204020203" pitchFamily="34" charset="0"/>
                <a:ea typeface="微软雅黑" charset="-122"/>
                <a:cs typeface="Segoe UI" panose="020B0502040204020203" pitchFamily="34" charset="0"/>
              </a:rPr>
              <a:t>Evaluation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27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197176"/>
            <a:ext cx="1219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Large </a:t>
            </a:r>
            <a:r>
              <a:rPr lang="zh-CN" altLang="en-US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quantity of deployed tags</a:t>
            </a:r>
          </a:p>
        </p:txBody>
      </p:sp>
      <p:sp>
        <p:nvSpPr>
          <p:cNvPr id="7" name="Title 1"/>
          <p:cNvSpPr txBox="1"/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5400" dirty="0">
                <a:solidFill>
                  <a:schemeClr val="bg1"/>
                </a:solidFill>
                <a:latin typeface="Segoe UI" panose="020B0502040204020203" pitchFamily="34" charset="0"/>
                <a:ea typeface="Sathu" panose="00000400000000000000" charset="-34"/>
                <a:cs typeface="Segoe UI" panose="020B0502040204020203" pitchFamily="34" charset="0"/>
                <a:sym typeface="+mn-ea"/>
              </a:rPr>
              <a:t>Implementation</a:t>
            </a:r>
            <a:endParaRPr lang="en-US" altLang="zh-CN" sz="5400" dirty="0">
              <a:solidFill>
                <a:schemeClr val="bg1"/>
              </a:solidFill>
              <a:latin typeface="Segoe UI" panose="020B0502040204020203" pitchFamily="34" charset="0"/>
              <a:ea typeface="Sathu" panose="00000400000000000000" charset="-34"/>
              <a:cs typeface="Segoe UI" panose="020B0502040204020203" pitchFamily="3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2385" y="1274445"/>
            <a:ext cx="12159615" cy="3046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 algn="l">
              <a:buFont typeface="Wingdings" panose="05000000000000000000" charset="0"/>
              <a:buChar char=""/>
            </a:pPr>
            <a:r>
              <a:rPr lang="en-US" altLang="zh-CN" sz="2400" b="1" u="sng" dirty="0">
                <a:solidFill>
                  <a:srgbClr val="C00000"/>
                </a:solidFill>
                <a:latin typeface="微软雅黑" charset="0"/>
                <a:ea typeface="微软雅黑" charset="0"/>
                <a:cs typeface="微软雅黑" charset="0"/>
              </a:rPr>
              <a:t>LoRa transmitter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: a STM32L083RZ board carrying a Semtech SX1276 chip,  3 dBi gain omni-directional antenna</a:t>
            </a:r>
          </a:p>
          <a:p>
            <a:pPr marL="342900" indent="-342900" algn="l">
              <a:buFont typeface="Wingdings" panose="05000000000000000000" charset="0"/>
              <a:buChar char=""/>
            </a:pPr>
            <a:r>
              <a:rPr lang="en-US" altLang="zh-CN" sz="2400" b="1" u="sng" dirty="0">
                <a:solidFill>
                  <a:srgbClr val="C00000"/>
                </a:solidFill>
                <a:latin typeface="微软雅黑" charset="0"/>
                <a:ea typeface="微软雅黑" charset="0"/>
                <a:cs typeface="微软雅黑" charset="0"/>
                <a:sym typeface="+mn-ea"/>
              </a:rPr>
              <a:t>LoRa gateway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0"/>
                <a:ea typeface="微软雅黑" charset="0"/>
                <a:cs typeface="微软雅黑" charset="0"/>
                <a:sym typeface="+mn-ea"/>
              </a:rPr>
              <a:t>: an USRP N210 equipped with 3 dBi gain omni-directional antenna, 10 MHz sampling 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rate</a:t>
            </a:r>
          </a:p>
          <a:p>
            <a:pPr marL="342900" indent="-342900" algn="just">
              <a:buFont typeface="Wingdings" panose="05000000000000000000" charset="0"/>
              <a:buChar char=""/>
            </a:pPr>
            <a:r>
              <a:rPr lang="en-US" altLang="zh-CN" sz="2400" b="1" u="sng" dirty="0">
                <a:solidFill>
                  <a:srgbClr val="C00000"/>
                </a:solidFill>
                <a:latin typeface="微软雅黑" charset="0"/>
                <a:ea typeface="微软雅黑" charset="0"/>
                <a:cs typeface="微软雅黑" charset="0"/>
                <a:sym typeface="+mn-ea"/>
              </a:rPr>
              <a:t>Tag hardware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0"/>
                <a:ea typeface="微软雅黑" charset="0"/>
                <a:cs typeface="微软雅黑" charset="0"/>
                <a:sym typeface="+mn-ea"/>
              </a:rPr>
              <a:t>: 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a single-layer PCB, the packet detection module uses one omni-directional antenna with 3 dBi gain, a DE0-Nano-SoC FPGA with an ultra low-power ADC, WISP 5.0 for OOK modulation</a:t>
            </a:r>
          </a:p>
          <a:p>
            <a:pPr marL="342900" indent="-342900" algn="l">
              <a:buFont typeface="Wingdings" panose="05000000000000000000" charset="0"/>
              <a:buChar char=""/>
            </a:pPr>
            <a:endParaRPr lang="en-US" altLang="zh-CN" sz="2400" dirty="0">
              <a:solidFill>
                <a:schemeClr val="tx1">
                  <a:lumMod val="95000"/>
                  <a:lumOff val="5000"/>
                </a:schemeClr>
              </a:solidFill>
              <a:latin typeface="微软雅黑" charset="0"/>
              <a:ea typeface="微软雅黑" charset="0"/>
              <a:cs typeface="微软雅黑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23975" y="6149340"/>
            <a:ext cx="281114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0"/>
                <a:ea typeface="微软雅黑" charset="0"/>
                <a:cs typeface="微软雅黑" charset="0"/>
                <a:sym typeface="+mn-ea"/>
              </a:rPr>
              <a:t>LoRa transmitter</a:t>
            </a:r>
            <a:endParaRPr lang="en-US" altLang="zh-CN" sz="2400" dirty="0">
              <a:solidFill>
                <a:schemeClr val="tx1">
                  <a:lumMod val="95000"/>
                  <a:lumOff val="5000"/>
                </a:schemeClr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487670" y="6149340"/>
            <a:ext cx="281114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0"/>
                <a:ea typeface="微软雅黑" charset="0"/>
                <a:cs typeface="微软雅黑" charset="0"/>
                <a:sym typeface="+mn-ea"/>
              </a:rPr>
              <a:t>LoRa gateway</a:t>
            </a:r>
            <a:endParaRPr lang="en-US" altLang="zh-CN" sz="2400" dirty="0">
              <a:solidFill>
                <a:schemeClr val="tx1">
                  <a:lumMod val="95000"/>
                  <a:lumOff val="5000"/>
                </a:schemeClr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921115" y="6149340"/>
            <a:ext cx="281114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0"/>
                <a:ea typeface="微软雅黑" charset="0"/>
                <a:cs typeface="微软雅黑" charset="0"/>
                <a:sym typeface="+mn-ea"/>
              </a:rPr>
              <a:t>Tag hardware</a:t>
            </a:r>
            <a:endParaRPr lang="en-US" altLang="zh-CN" sz="2400" dirty="0">
              <a:solidFill>
                <a:schemeClr val="tx1">
                  <a:lumMod val="95000"/>
                  <a:lumOff val="5000"/>
                </a:schemeClr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485130" y="3562985"/>
            <a:ext cx="2319020" cy="3091815"/>
          </a:xfrm>
          <a:prstGeom prst="rect">
            <a:avLst/>
          </a:prstGeom>
        </p:spPr>
      </p:pic>
      <p:pic>
        <p:nvPicPr>
          <p:cNvPr id="11" name="图片 10" descr="截屏2020-11-01上午10.47.25"/>
          <p:cNvPicPr>
            <a:picLocks noChangeAspect="1"/>
          </p:cNvPicPr>
          <p:nvPr/>
        </p:nvPicPr>
        <p:blipFill>
          <a:blip r:embed="rId4"/>
          <a:srcRect l="6348" t="4607" r="6090" b="23061"/>
          <a:stretch>
            <a:fillRect/>
          </a:stretch>
        </p:blipFill>
        <p:spPr>
          <a:xfrm>
            <a:off x="8799830" y="3949700"/>
            <a:ext cx="2842260" cy="2199640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28</a:t>
            </a:fld>
            <a:endParaRPr lang="zh-CN" altLang="en-US"/>
          </a:p>
        </p:txBody>
      </p:sp>
      <p:pic>
        <p:nvPicPr>
          <p:cNvPr id="12" name="图片 11" descr="WechatIMG1299"/>
          <p:cNvPicPr>
            <a:picLocks noChangeAspect="1"/>
          </p:cNvPicPr>
          <p:nvPr/>
        </p:nvPicPr>
        <p:blipFill>
          <a:blip r:embed="rId5"/>
          <a:srcRect l="19057" t="8270" r="37879" b="21149"/>
          <a:stretch>
            <a:fillRect/>
          </a:stretch>
        </p:blipFill>
        <p:spPr>
          <a:xfrm rot="16200000">
            <a:off x="2086610" y="3227705"/>
            <a:ext cx="1828165" cy="3762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" grpId="0"/>
      <p:bldP spid="5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197176"/>
            <a:ext cx="1219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Large </a:t>
            </a:r>
            <a:r>
              <a:rPr lang="zh-CN" altLang="en-US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quantity of deployed tags</a:t>
            </a:r>
          </a:p>
        </p:txBody>
      </p:sp>
      <p:sp>
        <p:nvSpPr>
          <p:cNvPr id="7" name="Title 1"/>
          <p:cNvSpPr txBox="1"/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5400" dirty="0">
                <a:solidFill>
                  <a:schemeClr val="bg1"/>
                </a:solidFill>
                <a:latin typeface="Segoe UI" panose="020B0502040204020203" pitchFamily="34" charset="0"/>
                <a:ea typeface="Sathu" panose="00000400000000000000" charset="-34"/>
                <a:cs typeface="Segoe UI" panose="020B0502040204020203" pitchFamily="34" charset="0"/>
                <a:sym typeface="+mn-ea"/>
              </a:rPr>
              <a:t>Setup</a:t>
            </a:r>
            <a:endParaRPr lang="en-US" altLang="zh-CN" sz="5400" dirty="0">
              <a:solidFill>
                <a:schemeClr val="bg1"/>
              </a:solidFill>
              <a:latin typeface="Segoe UI" panose="020B0502040204020203" pitchFamily="34" charset="0"/>
              <a:ea typeface="Sathu" panose="00000400000000000000" charset="-34"/>
              <a:cs typeface="Segoe UI" panose="020B0502040204020203" pitchFamily="3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2385" y="1274445"/>
            <a:ext cx="12159615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 algn="l">
              <a:buFont typeface="Wingdings" panose="05000000000000000000" charset="0"/>
              <a:buChar char=""/>
            </a:pPr>
            <a:r>
              <a:rPr lang="en-US" altLang="zh-CN" sz="2400" b="1" u="sng" dirty="0">
                <a:solidFill>
                  <a:srgbClr val="C00000"/>
                </a:solidFill>
                <a:latin typeface="微软雅黑" charset="0"/>
                <a:ea typeface="微软雅黑" charset="0"/>
                <a:cs typeface="微软雅黑" charset="0"/>
              </a:rPr>
              <a:t>Channel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: 902.5 MHZ; </a:t>
            </a:r>
            <a:r>
              <a:rPr lang="en-US" altLang="zh-CN" sz="2400" b="1" u="sng" dirty="0">
                <a:solidFill>
                  <a:srgbClr val="C00000"/>
                </a:solidFill>
                <a:latin typeface="微软雅黑" charset="0"/>
                <a:ea typeface="微软雅黑" charset="0"/>
                <a:cs typeface="微软雅黑" charset="0"/>
              </a:rPr>
              <a:t>Payload length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0"/>
                <a:ea typeface="微软雅黑" charset="0"/>
                <a:cs typeface="微软雅黑" charset="0"/>
                <a:sym typeface="+mn-ea"/>
              </a:rPr>
              <a:t>: 20 LoRa symbols</a:t>
            </a:r>
            <a:endParaRPr lang="en-US" altLang="zh-CN" sz="2400" dirty="0">
              <a:solidFill>
                <a:schemeClr val="tx1">
                  <a:lumMod val="95000"/>
                  <a:lumOff val="5000"/>
                </a:schemeClr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marL="342900" indent="-342900" algn="l">
              <a:buFont typeface="Wingdings" panose="05000000000000000000" charset="0"/>
              <a:buChar char=""/>
            </a:pPr>
            <a:r>
              <a:rPr lang="en-US" altLang="zh-CN" sz="2400" b="1" u="sng" dirty="0">
                <a:solidFill>
                  <a:srgbClr val="C00000"/>
                </a:solidFill>
                <a:latin typeface="微软雅黑" charset="0"/>
                <a:ea typeface="微软雅黑" charset="0"/>
                <a:cs typeface="微软雅黑" charset="0"/>
                <a:sym typeface="+mn-ea"/>
              </a:rPr>
              <a:t>Default SF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0"/>
                <a:ea typeface="微软雅黑" charset="0"/>
                <a:cs typeface="微软雅黑" charset="0"/>
                <a:sym typeface="+mn-ea"/>
              </a:rPr>
              <a:t>: 7; </a:t>
            </a:r>
            <a:r>
              <a:rPr lang="en-US" altLang="zh-CN" sz="2400" b="1" u="sng" dirty="0">
                <a:solidFill>
                  <a:srgbClr val="C00000"/>
                </a:solidFill>
                <a:latin typeface="微软雅黑" charset="0"/>
                <a:ea typeface="微软雅黑" charset="0"/>
                <a:cs typeface="微软雅黑" charset="0"/>
                <a:sym typeface="+mn-ea"/>
              </a:rPr>
              <a:t>BW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0"/>
                <a:ea typeface="微软雅黑" charset="0"/>
                <a:cs typeface="微软雅黑" charset="0"/>
                <a:sym typeface="+mn-ea"/>
              </a:rPr>
              <a:t>: 125 KHz; </a:t>
            </a:r>
            <a:r>
              <a:rPr lang="en-US" altLang="zh-CN" sz="2400" b="1" u="sng" dirty="0">
                <a:solidFill>
                  <a:srgbClr val="C00000"/>
                </a:solidFill>
                <a:latin typeface="微软雅黑" charset="0"/>
                <a:ea typeface="微软雅黑" charset="0"/>
                <a:cs typeface="微软雅黑" charset="0"/>
                <a:sym typeface="+mn-ea"/>
              </a:rPr>
              <a:t>Coding rate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0"/>
                <a:ea typeface="微软雅黑" charset="0"/>
                <a:cs typeface="微软雅黑" charset="0"/>
                <a:sym typeface="+mn-ea"/>
              </a:rPr>
              <a:t>: 1; </a:t>
            </a:r>
            <a:endParaRPr lang="en-US" altLang="zh-CN" sz="2400" dirty="0">
              <a:solidFill>
                <a:schemeClr val="tx1">
                  <a:lumMod val="95000"/>
                  <a:lumOff val="5000"/>
                </a:schemeClr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marL="342900" indent="-342900" algn="just">
              <a:buFont typeface="Wingdings" panose="05000000000000000000" charset="0"/>
              <a:buChar char=""/>
            </a:pPr>
            <a:r>
              <a:rPr lang="en-US" altLang="zh-CN" sz="2400" b="1" u="sng" dirty="0">
                <a:solidFill>
                  <a:srgbClr val="C00000"/>
                </a:solidFill>
                <a:latin typeface="微软雅黑" charset="0"/>
                <a:ea typeface="微软雅黑" charset="0"/>
                <a:cs typeface="微软雅黑" charset="0"/>
                <a:sym typeface="+mn-ea"/>
              </a:rPr>
              <a:t>Scenario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0"/>
                <a:ea typeface="微软雅黑" charset="0"/>
                <a:cs typeface="微软雅黑" charset="0"/>
                <a:sym typeface="+mn-ea"/>
              </a:rPr>
              <a:t>: 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indoors (classroom, hallway and warehouse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0"/>
                <a:ea typeface="微软雅黑" charset="0"/>
                <a:cs typeface="微软雅黑" charset="0"/>
                <a:sym typeface="+mn-ea"/>
              </a:rPr>
              <a:t>) and outdoors (open road, square and parking lot)</a:t>
            </a:r>
          </a:p>
          <a:p>
            <a:pPr marL="342900" indent="-342900" algn="just">
              <a:buFont typeface="Wingdings" panose="05000000000000000000" charset="0"/>
              <a:buChar char=""/>
            </a:pPr>
            <a:r>
              <a:rPr lang="en-US" altLang="zh-CN" sz="2400" b="1" u="sng" dirty="0">
                <a:solidFill>
                  <a:srgbClr val="C00000"/>
                </a:solidFill>
                <a:latin typeface="微软雅黑" charset="0"/>
                <a:ea typeface="微软雅黑" charset="0"/>
                <a:cs typeface="微软雅黑" charset="0"/>
                <a:sym typeface="+mn-ea"/>
              </a:rPr>
              <a:t>Metric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0"/>
                <a:ea typeface="微软雅黑" charset="0"/>
                <a:cs typeface="微软雅黑" charset="0"/>
                <a:sym typeface="+mn-ea"/>
              </a:rPr>
              <a:t>: throughput and maximum backscatter range</a:t>
            </a:r>
          </a:p>
        </p:txBody>
      </p:sp>
      <p:pic>
        <p:nvPicPr>
          <p:cNvPr id="4" name="图片 3" descr="截屏2020-10-20上午1.04.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6115" y="3329305"/>
            <a:ext cx="4258945" cy="3266440"/>
          </a:xfrm>
          <a:prstGeom prst="rect">
            <a:avLst/>
          </a:prstGeom>
        </p:spPr>
      </p:pic>
      <p:pic>
        <p:nvPicPr>
          <p:cNvPr id="2" name="图片 1" descr="截屏2020-10-20上午1.03.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145" y="3329305"/>
            <a:ext cx="6144260" cy="3268980"/>
          </a:xfrm>
          <a:prstGeom prst="rect">
            <a:avLst/>
          </a:prstGeom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29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970" y="-143510"/>
            <a:ext cx="12220575" cy="701484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23069" b="21219"/>
          <a:stretch>
            <a:fillRect/>
          </a:stretch>
        </p:blipFill>
        <p:spPr>
          <a:xfrm>
            <a:off x="131445" y="195580"/>
            <a:ext cx="1508125" cy="84074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6" name="任意多边形 5"/>
          <p:cNvSpPr/>
          <p:nvPr/>
        </p:nvSpPr>
        <p:spPr>
          <a:xfrm>
            <a:off x="-13970" y="-160655"/>
            <a:ext cx="12190730" cy="703199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9198" h="11074">
                <a:moveTo>
                  <a:pt x="1970" y="9680"/>
                </a:moveTo>
                <a:cubicBezTo>
                  <a:pt x="1970" y="9214"/>
                  <a:pt x="3224" y="8836"/>
                  <a:pt x="4771" y="8836"/>
                </a:cubicBezTo>
                <a:cubicBezTo>
                  <a:pt x="6317" y="8836"/>
                  <a:pt x="7571" y="9214"/>
                  <a:pt x="7571" y="9680"/>
                </a:cubicBezTo>
                <a:cubicBezTo>
                  <a:pt x="7571" y="10146"/>
                  <a:pt x="6317" y="10524"/>
                  <a:pt x="4771" y="10524"/>
                </a:cubicBezTo>
                <a:cubicBezTo>
                  <a:pt x="3224" y="10524"/>
                  <a:pt x="1970" y="10146"/>
                  <a:pt x="1970" y="9680"/>
                </a:cubicBezTo>
                <a:close/>
                <a:moveTo>
                  <a:pt x="6287" y="6773"/>
                </a:moveTo>
                <a:cubicBezTo>
                  <a:pt x="6287" y="6515"/>
                  <a:pt x="6761" y="6307"/>
                  <a:pt x="7347" y="6307"/>
                </a:cubicBezTo>
                <a:cubicBezTo>
                  <a:pt x="7932" y="6307"/>
                  <a:pt x="8406" y="6515"/>
                  <a:pt x="8406" y="6773"/>
                </a:cubicBezTo>
                <a:cubicBezTo>
                  <a:pt x="8406" y="7030"/>
                  <a:pt x="7932" y="7238"/>
                  <a:pt x="7347" y="7238"/>
                </a:cubicBezTo>
                <a:cubicBezTo>
                  <a:pt x="6761" y="7238"/>
                  <a:pt x="6287" y="7030"/>
                  <a:pt x="6287" y="6773"/>
                </a:cubicBezTo>
                <a:close/>
                <a:moveTo>
                  <a:pt x="9193" y="2594"/>
                </a:moveTo>
                <a:cubicBezTo>
                  <a:pt x="9193" y="2187"/>
                  <a:pt x="9760" y="1858"/>
                  <a:pt x="10460" y="1858"/>
                </a:cubicBezTo>
                <a:cubicBezTo>
                  <a:pt x="11160" y="1858"/>
                  <a:pt x="11727" y="2187"/>
                  <a:pt x="11727" y="2594"/>
                </a:cubicBezTo>
                <a:cubicBezTo>
                  <a:pt x="11727" y="3000"/>
                  <a:pt x="11160" y="3329"/>
                  <a:pt x="10460" y="3329"/>
                </a:cubicBezTo>
                <a:cubicBezTo>
                  <a:pt x="9760" y="3329"/>
                  <a:pt x="9193" y="3000"/>
                  <a:pt x="9193" y="2594"/>
                </a:cubicBezTo>
                <a:close/>
                <a:moveTo>
                  <a:pt x="0" y="0"/>
                </a:moveTo>
                <a:lnTo>
                  <a:pt x="19198" y="0"/>
                </a:lnTo>
                <a:lnTo>
                  <a:pt x="19198" y="11074"/>
                </a:lnTo>
                <a:lnTo>
                  <a:pt x="0" y="11074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1180465" y="5395595"/>
            <a:ext cx="3663950" cy="1183640"/>
          </a:xfrm>
          <a:prstGeom prst="ellipse">
            <a:avLst/>
          </a:prstGeom>
          <a:noFill/>
          <a:ln w="60325">
            <a:solidFill>
              <a:srgbClr val="D2C4D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5014595" y="5609590"/>
            <a:ext cx="2299970" cy="755650"/>
            <a:chOff x="7897" y="8834"/>
            <a:chExt cx="3622" cy="1190"/>
          </a:xfrm>
        </p:grpSpPr>
        <p:pic>
          <p:nvPicPr>
            <p:cNvPr id="18" name="图片 17" descr="xuanzhuanzhuanhuan-2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7897" y="8834"/>
              <a:ext cx="1196" cy="1190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9339" y="9067"/>
              <a:ext cx="2181" cy="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2400" b="1" dirty="0">
                  <a:solidFill>
                    <a:srgbClr val="D6C1D9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Rotation</a:t>
              </a:r>
            </a:p>
          </p:txBody>
        </p:sp>
      </p:grpSp>
      <p:sp>
        <p:nvSpPr>
          <p:cNvPr id="21" name="椭圆 20"/>
          <p:cNvSpPr/>
          <p:nvPr/>
        </p:nvSpPr>
        <p:spPr>
          <a:xfrm>
            <a:off x="3920490" y="3787775"/>
            <a:ext cx="1461770" cy="691515"/>
          </a:xfrm>
          <a:prstGeom prst="ellipse">
            <a:avLst/>
          </a:prstGeom>
          <a:noFill/>
          <a:ln w="60325">
            <a:solidFill>
              <a:srgbClr val="D2C4D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1335405" y="3733165"/>
            <a:ext cx="2356485" cy="800100"/>
            <a:chOff x="2103" y="5879"/>
            <a:chExt cx="3711" cy="1260"/>
          </a:xfrm>
        </p:grpSpPr>
        <p:pic>
          <p:nvPicPr>
            <p:cNvPr id="16" name="图片 15" descr="zhendong"/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4554" y="5879"/>
              <a:ext cx="1261" cy="1261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/>
          </p:nvSpPr>
          <p:spPr>
            <a:xfrm>
              <a:off x="2103" y="6147"/>
              <a:ext cx="2293" cy="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2400" b="1" dirty="0">
                  <a:solidFill>
                    <a:srgbClr val="D6C1D9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Vibration</a:t>
              </a:r>
            </a:p>
          </p:txBody>
        </p:sp>
      </p:grpSp>
      <p:sp>
        <p:nvSpPr>
          <p:cNvPr id="23" name="椭圆 22"/>
          <p:cNvSpPr/>
          <p:nvPr/>
        </p:nvSpPr>
        <p:spPr>
          <a:xfrm>
            <a:off x="5773420" y="976630"/>
            <a:ext cx="1706880" cy="1007745"/>
          </a:xfrm>
          <a:prstGeom prst="ellipse">
            <a:avLst/>
          </a:prstGeom>
          <a:noFill/>
          <a:ln w="60325">
            <a:solidFill>
              <a:srgbClr val="D2C4D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3692525" y="1036955"/>
            <a:ext cx="1871980" cy="887730"/>
            <a:chOff x="5815" y="1633"/>
            <a:chExt cx="2948" cy="1398"/>
          </a:xfrm>
        </p:grpSpPr>
        <p:pic>
          <p:nvPicPr>
            <p:cNvPr id="17" name="图片 16" descr="zaosheng"/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7365" y="1633"/>
              <a:ext cx="1398" cy="1398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/>
          </p:nvSpPr>
          <p:spPr>
            <a:xfrm>
              <a:off x="5815" y="1970"/>
              <a:ext cx="1550" cy="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400" b="1" dirty="0">
                  <a:solidFill>
                    <a:srgbClr val="D6C1D9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Noise</a:t>
              </a:r>
            </a:p>
          </p:txBody>
        </p:sp>
      </p:grpSp>
      <p:sp>
        <p:nvSpPr>
          <p:cNvPr id="25" name="文本框 24"/>
          <p:cNvSpPr txBox="1"/>
          <p:nvPr/>
        </p:nvSpPr>
        <p:spPr>
          <a:xfrm>
            <a:off x="4253865" y="2299335"/>
            <a:ext cx="77546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Wingdings" panose="05000000000000000000" charset="0"/>
              <a:buChar char=""/>
            </a:pPr>
            <a:r>
              <a:rPr lang="en-US" altLang="zh-CN" sz="3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</a:t>
            </a:r>
            <a:r>
              <a:rPr lang="zh-CN" altLang="en-US" sz="3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oderate-throughput (tens of Kbps)</a:t>
            </a:r>
          </a:p>
        </p:txBody>
      </p:sp>
      <p:pic>
        <p:nvPicPr>
          <p:cNvPr id="27" name="图片 26" descr="fushe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8231505" y="3733165"/>
            <a:ext cx="1505585" cy="1505585"/>
          </a:xfrm>
          <a:prstGeom prst="rect">
            <a:avLst/>
          </a:prstGeom>
        </p:spPr>
      </p:pic>
      <p:pic>
        <p:nvPicPr>
          <p:cNvPr id="28" name="图片 27" descr="dupin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8300720" y="3803015"/>
            <a:ext cx="1366520" cy="1366520"/>
          </a:xfrm>
          <a:prstGeom prst="rect">
            <a:avLst/>
          </a:prstGeom>
        </p:spPr>
      </p:pic>
      <p:pic>
        <p:nvPicPr>
          <p:cNvPr id="29" name="图片 28" descr="baozha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8215630" y="3693160"/>
            <a:ext cx="1582420" cy="1476375"/>
          </a:xfrm>
          <a:prstGeom prst="rect">
            <a:avLst/>
          </a:prstGeom>
        </p:spPr>
      </p:pic>
      <p:pic>
        <p:nvPicPr>
          <p:cNvPr id="30" name="图片 29" descr="01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8163560" y="3627120"/>
            <a:ext cx="1634490" cy="161163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24155" y="195580"/>
            <a:ext cx="88544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200" b="1" u="sng" dirty="0">
                <a:solidFill>
                  <a:srgbClr val="D2C4D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Keeping track of the status of machines: 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4253865" y="2882900"/>
            <a:ext cx="77546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Wingdings" panose="05000000000000000000" charset="0"/>
              <a:buChar char=""/>
            </a:pPr>
            <a:r>
              <a:rPr lang="en-US" sz="3200" b="1" dirty="0">
                <a:solidFill>
                  <a:srgbClr val="B8602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</a:t>
            </a:r>
            <a:r>
              <a:rPr lang="zh-CN" altLang="en-US" sz="3200" b="1" dirty="0">
                <a:solidFill>
                  <a:srgbClr val="B8602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ow-power and long-range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21" grpId="0" bldLvl="0" animBg="1"/>
      <p:bldP spid="23" grpId="0" bldLvl="0" animBg="1"/>
      <p:bldP spid="25" grpId="0"/>
      <p:bldP spid="9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197176"/>
            <a:ext cx="1219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Large </a:t>
            </a:r>
            <a:r>
              <a:rPr lang="zh-CN" altLang="en-US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quantity of deployed tags</a:t>
            </a:r>
          </a:p>
        </p:txBody>
      </p:sp>
      <p:sp>
        <p:nvSpPr>
          <p:cNvPr id="7" name="Title 1"/>
          <p:cNvSpPr txBox="1"/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5400" dirty="0">
                <a:solidFill>
                  <a:schemeClr val="bg1"/>
                </a:solidFill>
                <a:latin typeface="Segoe UI" panose="020B0502040204020203" pitchFamily="34" charset="0"/>
                <a:ea typeface="Sathu" panose="00000400000000000000" charset="-34"/>
                <a:cs typeface="Segoe UI" panose="020B0502040204020203" pitchFamily="34" charset="0"/>
              </a:rPr>
              <a:t>Link Throughput</a:t>
            </a:r>
          </a:p>
        </p:txBody>
      </p:sp>
      <p:pic>
        <p:nvPicPr>
          <p:cNvPr id="3" name="图片 2" descr="截屏2020-11-01上午11.32.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0810" y="1234440"/>
            <a:ext cx="8853170" cy="395033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51460" y="5736590"/>
            <a:ext cx="1215961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 algn="l">
              <a:buFont typeface="Wingdings" panose="05000000000000000000" charset="0"/>
              <a:buChar char=""/>
            </a:pPr>
            <a:r>
              <a:rPr lang="en-US" altLang="zh-CN" sz="2400" dirty="0">
                <a:solidFill>
                  <a:schemeClr val="tx1"/>
                </a:solidFill>
                <a:latin typeface="微软雅黑" charset="0"/>
                <a:ea typeface="微软雅黑" charset="0"/>
                <a:cs typeface="微软雅黑" charset="0"/>
              </a:rPr>
              <a:t>The link throughput</a:t>
            </a:r>
            <a:r>
              <a:rPr lang="en-US" altLang="zh-CN" sz="2400" u="sng" dirty="0">
                <a:solidFill>
                  <a:schemeClr val="tx1"/>
                </a:solidFill>
                <a:latin typeface="微软雅黑" charset="0"/>
                <a:ea typeface="微软雅黑" charset="0"/>
                <a:cs typeface="微软雅黑" charset="0"/>
              </a:rPr>
              <a:t> </a:t>
            </a:r>
            <a:r>
              <a:rPr lang="en-US" altLang="zh-CN" sz="2400" b="1" u="sng" dirty="0">
                <a:solidFill>
                  <a:srgbClr val="268B0B"/>
                </a:solidFill>
                <a:latin typeface="微软雅黑" charset="0"/>
                <a:ea typeface="微软雅黑" charset="0"/>
                <a:cs typeface="微软雅黑" charset="0"/>
              </a:rPr>
              <a:t>decreases with increasing</a:t>
            </a:r>
            <a:r>
              <a:rPr lang="en-US" altLang="zh-CN" sz="2400" dirty="0">
                <a:latin typeface="微软雅黑" charset="0"/>
                <a:ea typeface="微软雅黑" charset="0"/>
                <a:cs typeface="微软雅黑" charset="0"/>
              </a:rPr>
              <a:t> tag-to-source distance</a:t>
            </a:r>
          </a:p>
        </p:txBody>
      </p:sp>
      <p:grpSp>
        <p:nvGrpSpPr>
          <p:cNvPr id="28" name="组合 27"/>
          <p:cNvGrpSpPr/>
          <p:nvPr/>
        </p:nvGrpSpPr>
        <p:grpSpPr>
          <a:xfrm>
            <a:off x="1970405" y="1346200"/>
            <a:ext cx="8164195" cy="3218815"/>
            <a:chOff x="3103" y="2120"/>
            <a:chExt cx="12857" cy="5069"/>
          </a:xfrm>
        </p:grpSpPr>
        <p:sp>
          <p:nvSpPr>
            <p:cNvPr id="17" name="任意多边形 20"/>
            <p:cNvSpPr/>
            <p:nvPr/>
          </p:nvSpPr>
          <p:spPr>
            <a:xfrm flipH="1">
              <a:off x="3103" y="2240"/>
              <a:ext cx="3607" cy="1689"/>
            </a:xfrm>
            <a:custGeom>
              <a:avLst/>
              <a:gdLst>
                <a:gd name="connsiteX0" fmla="*/ 0 w 2315817"/>
                <a:gd name="connsiteY0" fmla="*/ 675861 h 675861"/>
                <a:gd name="connsiteX1" fmla="*/ 1162878 w 2315817"/>
                <a:gd name="connsiteY1" fmla="*/ 467139 h 675861"/>
                <a:gd name="connsiteX2" fmla="*/ 2315817 w 2315817"/>
                <a:gd name="connsiteY2" fmla="*/ 0 h 675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15817" h="675861">
                  <a:moveTo>
                    <a:pt x="0" y="675861"/>
                  </a:moveTo>
                  <a:cubicBezTo>
                    <a:pt x="388454" y="627821"/>
                    <a:pt x="776909" y="579782"/>
                    <a:pt x="1162878" y="467139"/>
                  </a:cubicBezTo>
                  <a:cubicBezTo>
                    <a:pt x="1548847" y="354496"/>
                    <a:pt x="1932332" y="177248"/>
                    <a:pt x="2315817" y="0"/>
                  </a:cubicBezTo>
                </a:path>
              </a:pathLst>
            </a:custGeom>
            <a:noFill/>
            <a:ln w="38100">
              <a:solidFill>
                <a:srgbClr val="268B0B"/>
              </a:solidFill>
              <a:headEnd type="triangle" w="lg" len="lg"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任意多边形 20"/>
            <p:cNvSpPr/>
            <p:nvPr/>
          </p:nvSpPr>
          <p:spPr>
            <a:xfrm flipH="1">
              <a:off x="7796" y="2240"/>
              <a:ext cx="3607" cy="1689"/>
            </a:xfrm>
            <a:custGeom>
              <a:avLst/>
              <a:gdLst>
                <a:gd name="connsiteX0" fmla="*/ 0 w 2315817"/>
                <a:gd name="connsiteY0" fmla="*/ 675861 h 675861"/>
                <a:gd name="connsiteX1" fmla="*/ 1162878 w 2315817"/>
                <a:gd name="connsiteY1" fmla="*/ 467139 h 675861"/>
                <a:gd name="connsiteX2" fmla="*/ 2315817 w 2315817"/>
                <a:gd name="connsiteY2" fmla="*/ 0 h 675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15817" h="675861">
                  <a:moveTo>
                    <a:pt x="0" y="675861"/>
                  </a:moveTo>
                  <a:cubicBezTo>
                    <a:pt x="388454" y="627821"/>
                    <a:pt x="776909" y="579782"/>
                    <a:pt x="1162878" y="467139"/>
                  </a:cubicBezTo>
                  <a:cubicBezTo>
                    <a:pt x="1548847" y="354496"/>
                    <a:pt x="1932332" y="177248"/>
                    <a:pt x="2315817" y="0"/>
                  </a:cubicBezTo>
                </a:path>
              </a:pathLst>
            </a:custGeom>
            <a:noFill/>
            <a:ln w="38100">
              <a:solidFill>
                <a:srgbClr val="268B0B"/>
              </a:solidFill>
              <a:headEnd type="triangle" w="lg" len="lg"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任意多边形 20"/>
            <p:cNvSpPr/>
            <p:nvPr/>
          </p:nvSpPr>
          <p:spPr>
            <a:xfrm flipH="1">
              <a:off x="12354" y="2120"/>
              <a:ext cx="3607" cy="1689"/>
            </a:xfrm>
            <a:custGeom>
              <a:avLst/>
              <a:gdLst>
                <a:gd name="connsiteX0" fmla="*/ 0 w 2315817"/>
                <a:gd name="connsiteY0" fmla="*/ 675861 h 675861"/>
                <a:gd name="connsiteX1" fmla="*/ 1162878 w 2315817"/>
                <a:gd name="connsiteY1" fmla="*/ 467139 h 675861"/>
                <a:gd name="connsiteX2" fmla="*/ 2315817 w 2315817"/>
                <a:gd name="connsiteY2" fmla="*/ 0 h 675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15817" h="675861">
                  <a:moveTo>
                    <a:pt x="0" y="675861"/>
                  </a:moveTo>
                  <a:cubicBezTo>
                    <a:pt x="388454" y="627821"/>
                    <a:pt x="776909" y="579782"/>
                    <a:pt x="1162878" y="467139"/>
                  </a:cubicBezTo>
                  <a:cubicBezTo>
                    <a:pt x="1548847" y="354496"/>
                    <a:pt x="1932332" y="177248"/>
                    <a:pt x="2315817" y="0"/>
                  </a:cubicBezTo>
                </a:path>
              </a:pathLst>
            </a:custGeom>
            <a:noFill/>
            <a:ln w="38100">
              <a:solidFill>
                <a:srgbClr val="268B0B"/>
              </a:solidFill>
              <a:headEnd type="triangle" w="lg" len="lg"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20"/>
            <p:cNvSpPr/>
            <p:nvPr/>
          </p:nvSpPr>
          <p:spPr>
            <a:xfrm flipH="1">
              <a:off x="3103" y="5501"/>
              <a:ext cx="3607" cy="1689"/>
            </a:xfrm>
            <a:custGeom>
              <a:avLst/>
              <a:gdLst>
                <a:gd name="connsiteX0" fmla="*/ 0 w 2315817"/>
                <a:gd name="connsiteY0" fmla="*/ 675861 h 675861"/>
                <a:gd name="connsiteX1" fmla="*/ 1162878 w 2315817"/>
                <a:gd name="connsiteY1" fmla="*/ 467139 h 675861"/>
                <a:gd name="connsiteX2" fmla="*/ 2315817 w 2315817"/>
                <a:gd name="connsiteY2" fmla="*/ 0 h 675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15817" h="675861">
                  <a:moveTo>
                    <a:pt x="0" y="675861"/>
                  </a:moveTo>
                  <a:cubicBezTo>
                    <a:pt x="388454" y="627821"/>
                    <a:pt x="776909" y="579782"/>
                    <a:pt x="1162878" y="467139"/>
                  </a:cubicBezTo>
                  <a:cubicBezTo>
                    <a:pt x="1548847" y="354496"/>
                    <a:pt x="1932332" y="177248"/>
                    <a:pt x="2315817" y="0"/>
                  </a:cubicBezTo>
                </a:path>
              </a:pathLst>
            </a:custGeom>
            <a:noFill/>
            <a:ln w="38100">
              <a:solidFill>
                <a:srgbClr val="268B0B"/>
              </a:solidFill>
              <a:headEnd type="triangle" w="lg" len="lg"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任意多边形 20"/>
            <p:cNvSpPr/>
            <p:nvPr/>
          </p:nvSpPr>
          <p:spPr>
            <a:xfrm flipH="1">
              <a:off x="7705" y="5423"/>
              <a:ext cx="3607" cy="1689"/>
            </a:xfrm>
            <a:custGeom>
              <a:avLst/>
              <a:gdLst>
                <a:gd name="connsiteX0" fmla="*/ 0 w 2315817"/>
                <a:gd name="connsiteY0" fmla="*/ 675861 h 675861"/>
                <a:gd name="connsiteX1" fmla="*/ 1162878 w 2315817"/>
                <a:gd name="connsiteY1" fmla="*/ 467139 h 675861"/>
                <a:gd name="connsiteX2" fmla="*/ 2315817 w 2315817"/>
                <a:gd name="connsiteY2" fmla="*/ 0 h 675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15817" h="675861">
                  <a:moveTo>
                    <a:pt x="0" y="675861"/>
                  </a:moveTo>
                  <a:cubicBezTo>
                    <a:pt x="388454" y="627821"/>
                    <a:pt x="776909" y="579782"/>
                    <a:pt x="1162878" y="467139"/>
                  </a:cubicBezTo>
                  <a:cubicBezTo>
                    <a:pt x="1548847" y="354496"/>
                    <a:pt x="1932332" y="177248"/>
                    <a:pt x="2315817" y="0"/>
                  </a:cubicBezTo>
                </a:path>
              </a:pathLst>
            </a:custGeom>
            <a:noFill/>
            <a:ln w="38100">
              <a:solidFill>
                <a:srgbClr val="268B0B"/>
              </a:solidFill>
              <a:headEnd type="triangle" w="lg" len="lg"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任意多边形 21"/>
            <p:cNvSpPr/>
            <p:nvPr/>
          </p:nvSpPr>
          <p:spPr>
            <a:xfrm flipH="1">
              <a:off x="12159" y="5501"/>
              <a:ext cx="3607" cy="1689"/>
            </a:xfrm>
            <a:custGeom>
              <a:avLst/>
              <a:gdLst>
                <a:gd name="connsiteX0" fmla="*/ 0 w 2315817"/>
                <a:gd name="connsiteY0" fmla="*/ 675861 h 675861"/>
                <a:gd name="connsiteX1" fmla="*/ 1162878 w 2315817"/>
                <a:gd name="connsiteY1" fmla="*/ 467139 h 675861"/>
                <a:gd name="connsiteX2" fmla="*/ 2315817 w 2315817"/>
                <a:gd name="connsiteY2" fmla="*/ 0 h 675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15817" h="675861">
                  <a:moveTo>
                    <a:pt x="0" y="675861"/>
                  </a:moveTo>
                  <a:cubicBezTo>
                    <a:pt x="388454" y="627821"/>
                    <a:pt x="776909" y="579782"/>
                    <a:pt x="1162878" y="467139"/>
                  </a:cubicBezTo>
                  <a:cubicBezTo>
                    <a:pt x="1548847" y="354496"/>
                    <a:pt x="1932332" y="177248"/>
                    <a:pt x="2315817" y="0"/>
                  </a:cubicBezTo>
                </a:path>
              </a:pathLst>
            </a:custGeom>
            <a:noFill/>
            <a:ln w="38100">
              <a:solidFill>
                <a:srgbClr val="268B0B"/>
              </a:solidFill>
              <a:headEnd type="triangle" w="lg" len="lg"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251460" y="6196965"/>
            <a:ext cx="1215961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 algn="l">
              <a:buFont typeface="Wingdings" panose="05000000000000000000" charset="0"/>
              <a:buChar char=""/>
            </a:pPr>
            <a:r>
              <a:rPr lang="en-US" altLang="zh-CN" sz="2400" dirty="0">
                <a:solidFill>
                  <a:schemeClr val="tx1"/>
                </a:solidFill>
                <a:latin typeface="微软雅黑" charset="0"/>
                <a:ea typeface="微软雅黑" charset="0"/>
                <a:cs typeface="微软雅黑" charset="0"/>
              </a:rPr>
              <a:t>The </a:t>
            </a:r>
            <a:r>
              <a:rPr lang="en-US" altLang="zh-CN" sz="2400" b="1" u="sng" dirty="0">
                <a:solidFill>
                  <a:srgbClr val="268B0B"/>
                </a:solidFill>
                <a:latin typeface="微软雅黑" charset="0"/>
                <a:ea typeface="微软雅黑" charset="0"/>
                <a:cs typeface="微软雅黑" charset="0"/>
              </a:rPr>
              <a:t>performance gain </a:t>
            </a:r>
            <a:r>
              <a:rPr lang="en-US" altLang="zh-CN" sz="2400" dirty="0">
                <a:solidFill>
                  <a:schemeClr val="tx1"/>
                </a:solidFill>
                <a:latin typeface="微软雅黑" charset="0"/>
                <a:ea typeface="微软雅黑" charset="0"/>
                <a:cs typeface="微软雅黑" charset="0"/>
              </a:rPr>
              <a:t>of Aloba</a:t>
            </a:r>
            <a:r>
              <a:rPr lang="en-US" altLang="zh-CN" sz="2400" b="1" dirty="0">
                <a:solidFill>
                  <a:srgbClr val="C00000"/>
                </a:solidFill>
                <a:latin typeface="微软雅黑" charset="0"/>
                <a:ea typeface="微软雅黑" charset="0"/>
                <a:cs typeface="微软雅黑" charset="0"/>
              </a:rPr>
              <a:t> </a:t>
            </a:r>
            <a:r>
              <a:rPr lang="en-US" altLang="zh-CN" sz="2400" dirty="0">
                <a:latin typeface="微软雅黑" charset="0"/>
                <a:ea typeface="微软雅黑" charset="0"/>
                <a:cs typeface="微软雅黑" charset="0"/>
              </a:rPr>
              <a:t>is mainly within </a:t>
            </a:r>
            <a:r>
              <a:rPr lang="en-US" altLang="zh-CN" sz="2400" b="1" u="sng" dirty="0">
                <a:solidFill>
                  <a:srgbClr val="268B0B"/>
                </a:solidFill>
                <a:latin typeface="微软雅黑" charset="0"/>
                <a:ea typeface="微软雅黑" charset="0"/>
                <a:cs typeface="微软雅黑" charset="0"/>
              </a:rPr>
              <a:t>short and medium range</a:t>
            </a:r>
          </a:p>
        </p:txBody>
      </p:sp>
      <p:sp>
        <p:nvSpPr>
          <p:cNvPr id="24" name="矩形 23"/>
          <p:cNvSpPr/>
          <p:nvPr/>
        </p:nvSpPr>
        <p:spPr>
          <a:xfrm>
            <a:off x="7240905" y="3234690"/>
            <a:ext cx="3190875" cy="1950085"/>
          </a:xfrm>
          <a:prstGeom prst="rect">
            <a:avLst/>
          </a:prstGeom>
          <a:noFill/>
          <a:ln w="50800">
            <a:solidFill>
              <a:srgbClr val="268B0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251460" y="5276215"/>
            <a:ext cx="1215961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 algn="l">
              <a:buFont typeface="Wingdings" panose="05000000000000000000" charset="0"/>
              <a:buChar char=""/>
            </a:pPr>
            <a:r>
              <a:rPr lang="en-US" altLang="zh-CN" sz="2400" u="sng" dirty="0">
                <a:solidFill>
                  <a:schemeClr val="tx1"/>
                </a:solidFill>
                <a:latin typeface="微软雅黑" charset="0"/>
                <a:ea typeface="微软雅黑" charset="0"/>
                <a:cs typeface="微软雅黑" charset="0"/>
              </a:rPr>
              <a:t>The </a:t>
            </a:r>
            <a:r>
              <a:rPr lang="en-US" altLang="zh-CN" sz="2400" b="1" u="sng" dirty="0">
                <a:solidFill>
                  <a:srgbClr val="268B0B"/>
                </a:solidFill>
                <a:latin typeface="微软雅黑" charset="0"/>
                <a:ea typeface="微软雅黑" charset="0"/>
                <a:cs typeface="微软雅黑" charset="0"/>
              </a:rPr>
              <a:t>link throughput</a:t>
            </a:r>
            <a:r>
              <a:rPr lang="en-US" altLang="zh-CN" sz="2400" b="1" u="sng" dirty="0">
                <a:solidFill>
                  <a:srgbClr val="C00000"/>
                </a:solidFill>
                <a:latin typeface="微软雅黑" charset="0"/>
                <a:ea typeface="微软雅黑" charset="0"/>
                <a:cs typeface="微软雅黑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微软雅黑" charset="0"/>
                <a:ea typeface="微软雅黑" charset="0"/>
                <a:cs typeface="微软雅黑" charset="0"/>
              </a:rPr>
              <a:t>o</a:t>
            </a:r>
            <a:r>
              <a:rPr lang="en-US" altLang="zh-CN" sz="2400" dirty="0">
                <a:latin typeface="微软雅黑" charset="0"/>
                <a:ea typeface="微软雅黑" charset="0"/>
                <a:cs typeface="微软雅黑" charset="0"/>
              </a:rPr>
              <a:t>f Aloba is </a:t>
            </a:r>
            <a:r>
              <a:rPr lang="en-US" altLang="zh-CN" sz="2400" b="1" u="sng" dirty="0">
                <a:solidFill>
                  <a:srgbClr val="268B0B"/>
                </a:solidFill>
                <a:latin typeface="微软雅黑" charset="0"/>
                <a:ea typeface="微软雅黑" charset="0"/>
                <a:cs typeface="微软雅黑" charset="0"/>
              </a:rPr>
              <a:t>10.4×–52.4×</a:t>
            </a:r>
            <a:r>
              <a:rPr lang="en-US" altLang="zh-CN" sz="2400" dirty="0">
                <a:latin typeface="微软雅黑" charset="0"/>
                <a:ea typeface="微软雅黑" charset="0"/>
                <a:cs typeface="微软雅黑" charset="0"/>
              </a:rPr>
              <a:t> higher than that of PLoRa</a:t>
            </a:r>
            <a:endParaRPr lang="en-US" altLang="zh-CN" sz="2400" dirty="0">
              <a:solidFill>
                <a:schemeClr val="tx1">
                  <a:lumMod val="95000"/>
                  <a:lumOff val="5000"/>
                </a:schemeClr>
              </a:solidFill>
              <a:latin typeface="微软雅黑" charset="0"/>
              <a:ea typeface="微软雅黑" charset="0"/>
              <a:cs typeface="微软雅黑" charset="0"/>
              <a:sym typeface="+mn-ea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1970405" y="1234440"/>
            <a:ext cx="6274435" cy="3519170"/>
            <a:chOff x="3103" y="1944"/>
            <a:chExt cx="9881" cy="5542"/>
          </a:xfrm>
        </p:grpSpPr>
        <p:sp>
          <p:nvSpPr>
            <p:cNvPr id="10" name="矩形 9"/>
            <p:cNvSpPr/>
            <p:nvPr/>
          </p:nvSpPr>
          <p:spPr>
            <a:xfrm>
              <a:off x="3103" y="1945"/>
              <a:ext cx="630" cy="2282"/>
            </a:xfrm>
            <a:prstGeom prst="rect">
              <a:avLst/>
            </a:prstGeom>
            <a:solidFill>
              <a:srgbClr val="268B0B">
                <a:alpha val="45000"/>
              </a:srgbClr>
            </a:solidFill>
            <a:ln w="3492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3103" y="5204"/>
              <a:ext cx="630" cy="2282"/>
            </a:xfrm>
            <a:prstGeom prst="rect">
              <a:avLst/>
            </a:prstGeom>
            <a:solidFill>
              <a:srgbClr val="268B0B">
                <a:alpha val="45000"/>
              </a:srgbClr>
            </a:solidFill>
            <a:ln w="3492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7705" y="1945"/>
              <a:ext cx="630" cy="2282"/>
            </a:xfrm>
            <a:prstGeom prst="rect">
              <a:avLst/>
            </a:prstGeom>
            <a:solidFill>
              <a:srgbClr val="268B0B">
                <a:alpha val="45000"/>
              </a:srgbClr>
            </a:solidFill>
            <a:ln w="3492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12354" y="1944"/>
              <a:ext cx="630" cy="2282"/>
            </a:xfrm>
            <a:prstGeom prst="rect">
              <a:avLst/>
            </a:prstGeom>
            <a:solidFill>
              <a:srgbClr val="268B0B">
                <a:alpha val="45000"/>
              </a:srgbClr>
            </a:solidFill>
            <a:ln w="3492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472440" y="1235075"/>
            <a:ext cx="1215961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buFont typeface="Wingdings" panose="05000000000000000000" charset="0"/>
              <a:buNone/>
            </a:pPr>
            <a:r>
              <a:rPr lang="en-US" altLang="zh-CN" sz="2400" b="1" u="sng" dirty="0">
                <a:solidFill>
                  <a:srgbClr val="C00000"/>
                </a:solidFill>
                <a:latin typeface="微软雅黑" charset="0"/>
                <a:ea typeface="微软雅黑" charset="0"/>
                <a:cs typeface="微软雅黑" charset="0"/>
              </a:rPr>
              <a:t>PLoRa (SIGCOMM 2018)</a:t>
            </a:r>
            <a:r>
              <a:rPr lang="en-US" altLang="zh-CN" sz="2400" dirty="0">
                <a:solidFill>
                  <a:schemeClr val="tx1"/>
                </a:solidFill>
                <a:latin typeface="微软雅黑" charset="0"/>
                <a:ea typeface="微软雅黑" charset="0"/>
                <a:cs typeface="微软雅黑" charset="0"/>
              </a:rPr>
              <a:t> </a:t>
            </a:r>
            <a:r>
              <a:rPr lang="en-US" altLang="zh-CN" sz="2400" dirty="0">
                <a:sym typeface="+mn-ea"/>
              </a:rPr>
              <a:t>encodes only one bit per LoRa symbol; </a:t>
            </a:r>
            <a:r>
              <a:rPr lang="en-US" altLang="zh-CN" sz="2400" dirty="0">
                <a:solidFill>
                  <a:schemeClr val="tx1"/>
                </a:solidFill>
                <a:latin typeface="微软雅黑" charset="0"/>
                <a:ea typeface="微软雅黑" charset="0"/>
                <a:cs typeface="微软雅黑" charset="0"/>
              </a:rPr>
              <a:t> </a:t>
            </a:r>
          </a:p>
          <a:p>
            <a:pPr indent="0" algn="l">
              <a:buFont typeface="Wingdings" panose="05000000000000000000" charset="0"/>
              <a:buNone/>
            </a:pPr>
            <a:r>
              <a:rPr lang="en-US" altLang="zh-CN" sz="2400" dirty="0">
                <a:sym typeface="+mn-ea"/>
              </a:rPr>
              <a:t>The link throughput of </a:t>
            </a:r>
            <a:r>
              <a:rPr lang="en-US" altLang="zh-CN" sz="2400" b="1" u="sng" dirty="0">
                <a:solidFill>
                  <a:srgbClr val="C00000"/>
                </a:solidFill>
                <a:sym typeface="+mn-ea"/>
              </a:rPr>
              <a:t>Aloba</a:t>
            </a:r>
            <a:r>
              <a:rPr lang="en-US" altLang="zh-CN" sz="2400" dirty="0">
                <a:sym typeface="+mn-ea"/>
              </a:rPr>
              <a:t> is determined by the switch rate of  OOK operation</a:t>
            </a:r>
            <a:endParaRPr lang="en-US" altLang="zh-CN" sz="2400" dirty="0">
              <a:solidFill>
                <a:schemeClr val="tx1">
                  <a:lumMod val="95000"/>
                  <a:lumOff val="5000"/>
                </a:schemeClr>
              </a:solidFill>
              <a:latin typeface="微软雅黑" charset="0"/>
              <a:ea typeface="微软雅黑" charset="0"/>
              <a:cs typeface="微软雅黑" charset="0"/>
              <a:sym typeface="+mn-ea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30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4" grpId="0" animBg="1"/>
      <p:bldP spid="5" grpId="0"/>
      <p:bldP spid="2" grpId="0"/>
      <p:bldP spid="2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197176"/>
            <a:ext cx="1219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Large </a:t>
            </a:r>
            <a:r>
              <a:rPr lang="zh-CN" altLang="en-US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quantity of deployed tags</a:t>
            </a:r>
          </a:p>
        </p:txBody>
      </p:sp>
      <p:sp>
        <p:nvSpPr>
          <p:cNvPr id="7" name="Title 1"/>
          <p:cNvSpPr txBox="1"/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5400" dirty="0">
                <a:solidFill>
                  <a:schemeClr val="bg1"/>
                </a:solidFill>
                <a:latin typeface="Segoe UI" panose="020B0502040204020203" pitchFamily="34" charset="0"/>
                <a:ea typeface="Sathu" panose="00000400000000000000" charset="-34"/>
                <a:cs typeface="Segoe UI" panose="020B0502040204020203" pitchFamily="34" charset="0"/>
              </a:rPr>
              <a:t>Different Settings</a:t>
            </a:r>
          </a:p>
        </p:txBody>
      </p:sp>
      <p:pic>
        <p:nvPicPr>
          <p:cNvPr id="29" name="图片 28" descr="截屏2020-11-01下午12.09.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5915" y="1264285"/>
            <a:ext cx="8665845" cy="399034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51460" y="5254625"/>
            <a:ext cx="1215961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 algn="l">
              <a:buFont typeface="Wingdings" panose="05000000000000000000" charset="0"/>
              <a:buChar char=""/>
            </a:pPr>
            <a:r>
              <a:rPr lang="en-US" altLang="zh-CN" sz="2400" dirty="0">
                <a:latin typeface="微软雅黑" charset="0"/>
                <a:ea typeface="微软雅黑" charset="0"/>
                <a:cs typeface="微软雅黑" charset="0"/>
              </a:rPr>
              <a:t>The performance of Aloba is </a:t>
            </a:r>
            <a:r>
              <a:rPr lang="en-US" altLang="zh-CN" sz="2400" b="1" u="sng" dirty="0">
                <a:solidFill>
                  <a:srgbClr val="268B0B"/>
                </a:solidFill>
                <a:latin typeface="微软雅黑" charset="0"/>
                <a:ea typeface="微软雅黑" charset="0"/>
                <a:cs typeface="微软雅黑" charset="0"/>
              </a:rPr>
              <a:t>reliable</a:t>
            </a:r>
            <a:r>
              <a:rPr lang="en-US" altLang="zh-CN" sz="2400" dirty="0">
                <a:latin typeface="微软雅黑" charset="0"/>
                <a:ea typeface="微软雅黑" charset="0"/>
                <a:cs typeface="微软雅黑" charset="0"/>
              </a:rPr>
              <a:t> in different LoRa parameter settings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251460" y="5715000"/>
            <a:ext cx="1215961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 algn="l">
              <a:buFont typeface="Wingdings" panose="05000000000000000000" charset="0"/>
              <a:buChar char=""/>
            </a:pPr>
            <a:r>
              <a:rPr lang="en-US" altLang="zh-CN" sz="2400" dirty="0">
                <a:latin typeface="微软雅黑" charset="0"/>
                <a:ea typeface="微软雅黑" charset="0"/>
                <a:cs typeface="微软雅黑" charset="0"/>
              </a:rPr>
              <a:t>Aloba can achieve </a:t>
            </a:r>
            <a:r>
              <a:rPr lang="en-US" altLang="zh-CN" sz="2400" b="1" u="sng" dirty="0">
                <a:solidFill>
                  <a:srgbClr val="268B0B"/>
                </a:solidFill>
                <a:latin typeface="微软雅黑" charset="0"/>
                <a:ea typeface="微软雅黑" charset="0"/>
                <a:cs typeface="微软雅黑" charset="0"/>
              </a:rPr>
              <a:t>flexible throughput and backscatter range</a:t>
            </a:r>
            <a:r>
              <a:rPr lang="en-US" altLang="zh-CN" sz="2400" dirty="0">
                <a:latin typeface="微软雅黑" charset="0"/>
                <a:ea typeface="微软雅黑" charset="0"/>
                <a:cs typeface="微软雅黑" charset="0"/>
              </a:rPr>
              <a:t> by adjusting</a:t>
            </a:r>
          </a:p>
          <a:p>
            <a:pPr indent="0" algn="l">
              <a:buFont typeface="Wingdings" panose="05000000000000000000" charset="0"/>
              <a:buNone/>
            </a:pPr>
            <a:r>
              <a:rPr lang="en-US" altLang="zh-CN" sz="2400" dirty="0">
                <a:latin typeface="微软雅黑" charset="0"/>
                <a:ea typeface="微软雅黑" charset="0"/>
                <a:cs typeface="微软雅黑" charset="0"/>
              </a:rPr>
              <a:t>    the tag's switch rate</a:t>
            </a:r>
          </a:p>
        </p:txBody>
      </p:sp>
      <p:grpSp>
        <p:nvGrpSpPr>
          <p:cNvPr id="30" name="组合 29"/>
          <p:cNvGrpSpPr/>
          <p:nvPr/>
        </p:nvGrpSpPr>
        <p:grpSpPr>
          <a:xfrm>
            <a:off x="1970405" y="1235075"/>
            <a:ext cx="5339715" cy="3232785"/>
            <a:chOff x="3103" y="1945"/>
            <a:chExt cx="8409" cy="5091"/>
          </a:xfrm>
        </p:grpSpPr>
        <p:sp>
          <p:nvSpPr>
            <p:cNvPr id="16" name="矩形 15"/>
            <p:cNvSpPr/>
            <p:nvPr/>
          </p:nvSpPr>
          <p:spPr>
            <a:xfrm>
              <a:off x="3103" y="1945"/>
              <a:ext cx="3824" cy="416"/>
            </a:xfrm>
            <a:prstGeom prst="rect">
              <a:avLst/>
            </a:prstGeom>
            <a:solidFill>
              <a:srgbClr val="268B0B">
                <a:alpha val="45000"/>
              </a:srgbClr>
            </a:solidFill>
            <a:ln w="3492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/>
          </p:nvSpPr>
          <p:spPr>
            <a:xfrm>
              <a:off x="3103" y="6620"/>
              <a:ext cx="3824" cy="416"/>
            </a:xfrm>
            <a:prstGeom prst="rect">
              <a:avLst/>
            </a:prstGeom>
            <a:solidFill>
              <a:srgbClr val="268B0B">
                <a:alpha val="45000"/>
              </a:srgbClr>
            </a:solidFill>
            <a:ln w="3492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>
              <a:off x="7688" y="1945"/>
              <a:ext cx="3824" cy="416"/>
            </a:xfrm>
            <a:prstGeom prst="rect">
              <a:avLst/>
            </a:prstGeom>
            <a:solidFill>
              <a:srgbClr val="268B0B">
                <a:alpha val="45000"/>
              </a:srgbClr>
            </a:solidFill>
            <a:ln w="3492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>
              <a:off x="7688" y="6204"/>
              <a:ext cx="3824" cy="416"/>
            </a:xfrm>
            <a:prstGeom prst="rect">
              <a:avLst/>
            </a:prstGeom>
            <a:solidFill>
              <a:srgbClr val="268B0B">
                <a:alpha val="45000"/>
              </a:srgbClr>
            </a:solidFill>
            <a:ln w="3492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929880" y="1318895"/>
            <a:ext cx="2289810" cy="3235960"/>
            <a:chOff x="12488" y="2077"/>
            <a:chExt cx="3606" cy="5096"/>
          </a:xfrm>
        </p:grpSpPr>
        <p:sp>
          <p:nvSpPr>
            <p:cNvPr id="31" name="任意多边形 20"/>
            <p:cNvSpPr/>
            <p:nvPr/>
          </p:nvSpPr>
          <p:spPr>
            <a:xfrm flipH="1">
              <a:off x="12488" y="5485"/>
              <a:ext cx="3607" cy="1689"/>
            </a:xfrm>
            <a:custGeom>
              <a:avLst/>
              <a:gdLst>
                <a:gd name="connsiteX0" fmla="*/ 0 w 2315817"/>
                <a:gd name="connsiteY0" fmla="*/ 675861 h 675861"/>
                <a:gd name="connsiteX1" fmla="*/ 1162878 w 2315817"/>
                <a:gd name="connsiteY1" fmla="*/ 467139 h 675861"/>
                <a:gd name="connsiteX2" fmla="*/ 2315817 w 2315817"/>
                <a:gd name="connsiteY2" fmla="*/ 0 h 675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15817" h="675861">
                  <a:moveTo>
                    <a:pt x="0" y="675861"/>
                  </a:moveTo>
                  <a:cubicBezTo>
                    <a:pt x="388454" y="627821"/>
                    <a:pt x="776909" y="579782"/>
                    <a:pt x="1162878" y="467139"/>
                  </a:cubicBezTo>
                  <a:cubicBezTo>
                    <a:pt x="1548847" y="354496"/>
                    <a:pt x="1932332" y="177248"/>
                    <a:pt x="2315817" y="0"/>
                  </a:cubicBezTo>
                </a:path>
              </a:pathLst>
            </a:custGeom>
            <a:noFill/>
            <a:ln w="38100">
              <a:solidFill>
                <a:srgbClr val="268B0B"/>
              </a:solidFill>
              <a:headEnd type="triangle" w="lg" len="lg"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20"/>
            <p:cNvSpPr/>
            <p:nvPr/>
          </p:nvSpPr>
          <p:spPr>
            <a:xfrm>
              <a:off x="12488" y="2077"/>
              <a:ext cx="3607" cy="1689"/>
            </a:xfrm>
            <a:custGeom>
              <a:avLst/>
              <a:gdLst>
                <a:gd name="connsiteX0" fmla="*/ 0 w 2315817"/>
                <a:gd name="connsiteY0" fmla="*/ 675861 h 675861"/>
                <a:gd name="connsiteX1" fmla="*/ 1162878 w 2315817"/>
                <a:gd name="connsiteY1" fmla="*/ 467139 h 675861"/>
                <a:gd name="connsiteX2" fmla="*/ 2315817 w 2315817"/>
                <a:gd name="connsiteY2" fmla="*/ 0 h 675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15817" h="675861">
                  <a:moveTo>
                    <a:pt x="0" y="675861"/>
                  </a:moveTo>
                  <a:cubicBezTo>
                    <a:pt x="388454" y="627821"/>
                    <a:pt x="776909" y="579782"/>
                    <a:pt x="1162878" y="467139"/>
                  </a:cubicBezTo>
                  <a:cubicBezTo>
                    <a:pt x="1548847" y="354496"/>
                    <a:pt x="1932332" y="177248"/>
                    <a:pt x="2315817" y="0"/>
                  </a:cubicBezTo>
                </a:path>
              </a:pathLst>
            </a:custGeom>
            <a:noFill/>
            <a:ln w="38100">
              <a:solidFill>
                <a:srgbClr val="268B0B"/>
              </a:solidFill>
              <a:headEnd type="none" w="lg" len="lg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31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197176"/>
            <a:ext cx="1219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Large </a:t>
            </a:r>
            <a:r>
              <a:rPr lang="zh-CN" altLang="en-US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quantity of deployed tags</a:t>
            </a:r>
          </a:p>
        </p:txBody>
      </p:sp>
      <p:sp>
        <p:nvSpPr>
          <p:cNvPr id="7" name="Title 1"/>
          <p:cNvSpPr txBox="1"/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5400" dirty="0">
                <a:solidFill>
                  <a:schemeClr val="bg1"/>
                </a:solidFill>
                <a:latin typeface="Segoe UI" panose="020B0502040204020203" pitchFamily="34" charset="0"/>
                <a:ea typeface="Sathu" panose="00000400000000000000" charset="-34"/>
                <a:cs typeface="Segoe UI" panose="020B0502040204020203" pitchFamily="34" charset="0"/>
              </a:rPr>
              <a:t>Indoor Experiments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90195" y="1256030"/>
            <a:ext cx="1215961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 algn="l">
              <a:buFont typeface="Wingdings" panose="05000000000000000000" charset="0"/>
              <a:buChar char=""/>
            </a:pPr>
            <a:r>
              <a:rPr lang="en-US" altLang="zh-CN" sz="2400" dirty="0">
                <a:latin typeface="微软雅黑" charset="0"/>
                <a:ea typeface="微软雅黑" charset="0"/>
                <a:cs typeface="微软雅黑" charset="0"/>
              </a:rPr>
              <a:t>Penetrating one concrete wall</a:t>
            </a:r>
          </a:p>
        </p:txBody>
      </p:sp>
      <p:pic>
        <p:nvPicPr>
          <p:cNvPr id="3" name="图片 2" descr="截屏2020-11-07上午2.56.0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585" y="2108200"/>
            <a:ext cx="4210050" cy="3215005"/>
          </a:xfrm>
          <a:prstGeom prst="rect">
            <a:avLst/>
          </a:prstGeom>
        </p:spPr>
      </p:pic>
      <p:pic>
        <p:nvPicPr>
          <p:cNvPr id="5" name="图片 4" descr="截屏2020-11-07上午2.56.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0420" y="2108200"/>
            <a:ext cx="4153535" cy="3067685"/>
          </a:xfrm>
          <a:prstGeom prst="rect">
            <a:avLst/>
          </a:prstGeom>
        </p:spPr>
      </p:pic>
      <p:pic>
        <p:nvPicPr>
          <p:cNvPr id="8" name="图片 7" descr="截屏2020-11-07上午2.56.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570" y="1716405"/>
            <a:ext cx="4450080" cy="39179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90195" y="5562600"/>
            <a:ext cx="1215961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 algn="l">
              <a:buFont typeface="Wingdings" panose="05000000000000000000" charset="0"/>
              <a:buChar char=""/>
            </a:pPr>
            <a:r>
              <a:rPr lang="en-US" altLang="zh-CN" sz="2400" dirty="0">
                <a:latin typeface="微软雅黑" charset="0"/>
                <a:ea typeface="微软雅黑" charset="0"/>
                <a:cs typeface="微软雅黑" charset="0"/>
              </a:rPr>
              <a:t>Backscatter range </a:t>
            </a:r>
            <a:r>
              <a:rPr lang="en-US" altLang="zh-CN" sz="2400" b="1" u="sng" dirty="0">
                <a:solidFill>
                  <a:srgbClr val="268B0B"/>
                </a:solidFill>
                <a:latin typeface="微软雅黑" charset="0"/>
                <a:ea typeface="微软雅黑" charset="0"/>
                <a:cs typeface="微软雅黑" charset="0"/>
              </a:rPr>
              <a:t>decreases with the tag-to-source distance</a:t>
            </a:r>
            <a:r>
              <a:rPr lang="en-US" altLang="zh-CN" sz="2400" dirty="0">
                <a:latin typeface="微软雅黑" charset="0"/>
                <a:ea typeface="微软雅黑" charset="0"/>
                <a:cs typeface="微软雅黑" charset="0"/>
              </a:rPr>
              <a:t>.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290195" y="6022975"/>
            <a:ext cx="1215961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 algn="l">
              <a:buFont typeface="Wingdings" panose="05000000000000000000" charset="0"/>
              <a:buChar char=""/>
            </a:pPr>
            <a:r>
              <a:rPr lang="en-US" altLang="zh-CN" sz="2400" b="1" u="sng" dirty="0">
                <a:solidFill>
                  <a:srgbClr val="268B0B"/>
                </a:solidFill>
                <a:latin typeface="微软雅黑" charset="0"/>
                <a:ea typeface="微软雅黑" charset="0"/>
                <a:cs typeface="微软雅黑" charset="0"/>
              </a:rPr>
              <a:t>Adjust the switch rate</a:t>
            </a:r>
            <a:r>
              <a:rPr lang="en-US" altLang="zh-CN" sz="2400" dirty="0">
                <a:latin typeface="微软雅黑" charset="0"/>
                <a:ea typeface="微软雅黑" charset="0"/>
                <a:cs typeface="微软雅黑" charset="0"/>
              </a:rPr>
              <a:t> to balance the data rate and backscatter range</a:t>
            </a:r>
          </a:p>
        </p:txBody>
      </p:sp>
      <p:sp>
        <p:nvSpPr>
          <p:cNvPr id="17" name="任意多边形 20"/>
          <p:cNvSpPr/>
          <p:nvPr/>
        </p:nvSpPr>
        <p:spPr>
          <a:xfrm flipV="1">
            <a:off x="1830070" y="3333750"/>
            <a:ext cx="2290445" cy="1072515"/>
          </a:xfrm>
          <a:custGeom>
            <a:avLst/>
            <a:gdLst>
              <a:gd name="connsiteX0" fmla="*/ 0 w 2315817"/>
              <a:gd name="connsiteY0" fmla="*/ 675861 h 675861"/>
              <a:gd name="connsiteX1" fmla="*/ 1162878 w 2315817"/>
              <a:gd name="connsiteY1" fmla="*/ 467139 h 675861"/>
              <a:gd name="connsiteX2" fmla="*/ 2315817 w 2315817"/>
              <a:gd name="connsiteY2" fmla="*/ 0 h 67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15817" h="675861">
                <a:moveTo>
                  <a:pt x="0" y="675861"/>
                </a:moveTo>
                <a:cubicBezTo>
                  <a:pt x="388454" y="627821"/>
                  <a:pt x="776909" y="579782"/>
                  <a:pt x="1162878" y="467139"/>
                </a:cubicBezTo>
                <a:cubicBezTo>
                  <a:pt x="1548847" y="354496"/>
                  <a:pt x="1932332" y="177248"/>
                  <a:pt x="2315817" y="0"/>
                </a:cubicBezTo>
              </a:path>
            </a:pathLst>
          </a:custGeom>
          <a:noFill/>
          <a:ln w="50800">
            <a:solidFill>
              <a:srgbClr val="268B0B"/>
            </a:solidFill>
            <a:headEnd type="none" w="lg" len="lg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任意多边形 20"/>
          <p:cNvSpPr/>
          <p:nvPr/>
        </p:nvSpPr>
        <p:spPr>
          <a:xfrm flipV="1">
            <a:off x="6831965" y="2765425"/>
            <a:ext cx="2290445" cy="1072515"/>
          </a:xfrm>
          <a:custGeom>
            <a:avLst/>
            <a:gdLst>
              <a:gd name="connsiteX0" fmla="*/ 0 w 2315817"/>
              <a:gd name="connsiteY0" fmla="*/ 675861 h 675861"/>
              <a:gd name="connsiteX1" fmla="*/ 1162878 w 2315817"/>
              <a:gd name="connsiteY1" fmla="*/ 467139 h 675861"/>
              <a:gd name="connsiteX2" fmla="*/ 2315817 w 2315817"/>
              <a:gd name="connsiteY2" fmla="*/ 0 h 67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15817" h="675861">
                <a:moveTo>
                  <a:pt x="0" y="675861"/>
                </a:moveTo>
                <a:cubicBezTo>
                  <a:pt x="388454" y="627821"/>
                  <a:pt x="776909" y="579782"/>
                  <a:pt x="1162878" y="467139"/>
                </a:cubicBezTo>
                <a:cubicBezTo>
                  <a:pt x="1548847" y="354496"/>
                  <a:pt x="1932332" y="177248"/>
                  <a:pt x="2315817" y="0"/>
                </a:cubicBezTo>
              </a:path>
            </a:pathLst>
          </a:custGeom>
          <a:noFill/>
          <a:ln w="50800">
            <a:solidFill>
              <a:srgbClr val="268B0B"/>
            </a:solidFill>
            <a:headEnd type="none" w="lg" len="lg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任意多边形 21"/>
          <p:cNvSpPr/>
          <p:nvPr/>
        </p:nvSpPr>
        <p:spPr>
          <a:xfrm rot="21120000">
            <a:off x="6768465" y="2482215"/>
            <a:ext cx="2290445" cy="1072515"/>
          </a:xfrm>
          <a:custGeom>
            <a:avLst/>
            <a:gdLst>
              <a:gd name="connsiteX0" fmla="*/ 0 w 2315817"/>
              <a:gd name="connsiteY0" fmla="*/ 675861 h 675861"/>
              <a:gd name="connsiteX1" fmla="*/ 1162878 w 2315817"/>
              <a:gd name="connsiteY1" fmla="*/ 467139 h 675861"/>
              <a:gd name="connsiteX2" fmla="*/ 2315817 w 2315817"/>
              <a:gd name="connsiteY2" fmla="*/ 0 h 67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15817" h="675861">
                <a:moveTo>
                  <a:pt x="0" y="675861"/>
                </a:moveTo>
                <a:cubicBezTo>
                  <a:pt x="388454" y="627821"/>
                  <a:pt x="776909" y="579782"/>
                  <a:pt x="1162878" y="467139"/>
                </a:cubicBezTo>
                <a:cubicBezTo>
                  <a:pt x="1548847" y="354496"/>
                  <a:pt x="1932332" y="177248"/>
                  <a:pt x="2315817" y="0"/>
                </a:cubicBezTo>
              </a:path>
            </a:pathLst>
          </a:custGeom>
          <a:noFill/>
          <a:ln w="50800">
            <a:solidFill>
              <a:srgbClr val="268B0B"/>
            </a:solidFill>
            <a:headEnd type="none" w="lg" len="lg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32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7" grpId="0" bldLvl="0" animBg="1"/>
      <p:bldP spid="12" grpId="0" bldLvl="0" animBg="1"/>
      <p:bldP spid="22" grpId="0" bldLvl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-190501" y="0"/>
            <a:ext cx="1241161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2441658" y="3105834"/>
            <a:ext cx="71473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D6C1D9"/>
                </a:solidFill>
                <a:latin typeface="Segoe UI" panose="020B0502040204020203" pitchFamily="34" charset="0"/>
                <a:ea typeface="微软雅黑" charset="-122"/>
                <a:cs typeface="Segoe UI" panose="020B0502040204020203" pitchFamily="34" charset="0"/>
              </a:rPr>
              <a:t>Conclusion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33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197176"/>
            <a:ext cx="1219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Large </a:t>
            </a:r>
            <a:r>
              <a:rPr lang="zh-CN" altLang="en-US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quantity of deployed tags</a:t>
            </a:r>
          </a:p>
        </p:txBody>
      </p:sp>
      <p:sp>
        <p:nvSpPr>
          <p:cNvPr id="7" name="Title 1"/>
          <p:cNvSpPr txBox="1"/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5400" dirty="0">
                <a:solidFill>
                  <a:schemeClr val="bg1"/>
                </a:solidFill>
                <a:latin typeface="Segoe UI" panose="020B0502040204020203" pitchFamily="34" charset="0"/>
                <a:ea typeface="Sathu" panose="00000400000000000000" charset="-34"/>
                <a:cs typeface="Segoe UI" panose="020B0502040204020203" pitchFamily="34" charset="0"/>
              </a:rPr>
              <a:t>Conclusion</a:t>
            </a:r>
            <a:endParaRPr lang="zh-CN" altLang="en-US" sz="5400" dirty="0">
              <a:solidFill>
                <a:schemeClr val="bg1"/>
              </a:solidFill>
              <a:latin typeface="Segoe UI" panose="020B0502040204020203" pitchFamily="34" charset="0"/>
              <a:ea typeface="Sathu" panose="00000400000000000000" charset="-34"/>
              <a:cs typeface="Segoe UI" panose="020B0502040204020203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18185" y="1570990"/>
            <a:ext cx="1161034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 algn="l">
              <a:buFont typeface="Wingdings" panose="05000000000000000000" pitchFamily="2" charset="2"/>
              <a:buChar char="l"/>
            </a:pPr>
            <a:r>
              <a:rPr lang="en-US" altLang="zh-CN" sz="2400" b="1" dirty="0">
                <a:latin typeface="Arial Bold" panose="020B0604020202090204" charset="0"/>
                <a:ea typeface="微软雅黑" charset="0"/>
                <a:cs typeface="Arial Bold" panose="020B0604020202090204" charset="0"/>
                <a:sym typeface="+mn-ea"/>
              </a:rPr>
              <a:t>Aloba leverages ON-OFF Keying to provide flexible data rate and transmission range for different IoT applications and deployments.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718185" y="2829560"/>
            <a:ext cx="1161034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 algn="l">
              <a:buFont typeface="Wingdings" panose="05000000000000000000" pitchFamily="2" charset="2"/>
              <a:buChar char="l"/>
            </a:pPr>
            <a:r>
              <a:rPr lang="en-US" altLang="zh-CN" sz="2400" b="1" dirty="0">
                <a:latin typeface="Arial Bold" panose="020B0604020202090204" charset="0"/>
                <a:ea typeface="微软雅黑" charset="0"/>
                <a:cs typeface="Arial Bold" panose="020B0604020202090204" charset="0"/>
                <a:sym typeface="+mn-ea"/>
              </a:rPr>
              <a:t>Our design can pick up the ambient LoRa transmissions from other interfering signals and decode the backscatter signal from their superposition.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718185" y="4431665"/>
            <a:ext cx="1091882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 algn="l">
              <a:buFont typeface="Wingdings" panose="05000000000000000000" pitchFamily="2" charset="2"/>
              <a:buChar char="l"/>
            </a:pPr>
            <a:r>
              <a:rPr lang="en-US" altLang="zh-CN" sz="2400" b="1" dirty="0">
                <a:latin typeface="Arial Bold" panose="020B0604020202090204" charset="0"/>
                <a:ea typeface="微软雅黑" charset="0"/>
                <a:cs typeface="Arial Bold" panose="020B0604020202090204" charset="0"/>
                <a:sym typeface="+mn-ea"/>
              </a:rPr>
              <a:t>Evaluation results demonstrate that Aloba can achieve various data rates (39.5 – 199.4 Kbps) at various distances (50–200 m) in the wild.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34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90501" y="0"/>
            <a:ext cx="1241161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3230880" y="2041525"/>
            <a:ext cx="3581400" cy="1106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6600" b="1" dirty="0">
                <a:solidFill>
                  <a:srgbClr val="D6C1D9"/>
                </a:solidFill>
                <a:latin typeface="Segoe UI" panose="020B0502040204020203" pitchFamily="34" charset="0"/>
                <a:ea typeface="微软雅黑" charset="-122"/>
                <a:cs typeface="Segoe UI" panose="020B0502040204020203" pitchFamily="34" charset="0"/>
              </a:rPr>
              <a:t>Thanks</a:t>
            </a:r>
          </a:p>
        </p:txBody>
      </p:sp>
      <p:sp>
        <p:nvSpPr>
          <p:cNvPr id="9" name="Subtitle 2"/>
          <p:cNvSpPr txBox="1"/>
          <p:nvPr/>
        </p:nvSpPr>
        <p:spPr>
          <a:xfrm>
            <a:off x="676275" y="5216525"/>
            <a:ext cx="10677525" cy="23177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altLang="zh-CN" sz="2400" b="1" dirty="0" err="1" smtClean="0">
                <a:solidFill>
                  <a:srgbClr val="D6C1D9"/>
                </a:solidFill>
                <a:latin typeface="Segoe UI" panose="020B0502040204020203" pitchFamily="34" charset="0"/>
                <a:ea typeface="Seravek" panose="020B0503040000020004" charset="0"/>
                <a:cs typeface="Segoe UI" panose="020B0502040204020203" pitchFamily="34" charset="0"/>
              </a:rPr>
              <a:t>guoxz@mail.tsinghua.edu.cn</a:t>
            </a:r>
            <a:endParaRPr lang="en-US" altLang="zh-CN" sz="2400" b="1" dirty="0">
              <a:solidFill>
                <a:srgbClr val="D6C1D9"/>
              </a:solidFill>
              <a:latin typeface="Segoe UI" panose="020B0502040204020203" pitchFamily="34" charset="0"/>
              <a:ea typeface="Seravek" panose="020B0503040000020004" charset="0"/>
              <a:cs typeface="Segoe UI" panose="020B0502040204020203" pitchFamily="3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202" y="400739"/>
            <a:ext cx="1412837" cy="1407035"/>
          </a:xfrm>
          <a:prstGeom prst="ellipse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5662295" y="3515995"/>
            <a:ext cx="3581400" cy="1106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6600" b="1" dirty="0">
                <a:solidFill>
                  <a:srgbClr val="D6C1D9"/>
                </a:solidFill>
                <a:latin typeface="Segoe UI" panose="020B0502040204020203" pitchFamily="34" charset="0"/>
                <a:ea typeface="微软雅黑" charset="-122"/>
                <a:cs typeface="Segoe UI" panose="020B0502040204020203" pitchFamily="34" charset="0"/>
              </a:rPr>
              <a:t>Q &amp; A</a:t>
            </a:r>
          </a:p>
        </p:txBody>
      </p:sp>
      <p:sp>
        <p:nvSpPr>
          <p:cNvPr id="6" name="矩形 5"/>
          <p:cNvSpPr/>
          <p:nvPr/>
        </p:nvSpPr>
        <p:spPr>
          <a:xfrm>
            <a:off x="1187450" y="3340735"/>
            <a:ext cx="9817735" cy="99695"/>
          </a:xfrm>
          <a:prstGeom prst="rect">
            <a:avLst/>
          </a:prstGeom>
          <a:solidFill>
            <a:srgbClr val="D2C4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35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0581" y="1283055"/>
            <a:ext cx="2006728" cy="1999994"/>
          </a:xfrm>
          <a:prstGeom prst="ellipse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197176"/>
            <a:ext cx="1219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Large </a:t>
            </a:r>
            <a:r>
              <a:rPr lang="zh-CN" altLang="en-US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quantity of deployed tags</a:t>
            </a:r>
          </a:p>
        </p:txBody>
      </p:sp>
      <p:sp>
        <p:nvSpPr>
          <p:cNvPr id="7" name="Title 1"/>
          <p:cNvSpPr txBox="1"/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5400" dirty="0">
                <a:solidFill>
                  <a:schemeClr val="bg1"/>
                </a:solidFill>
                <a:latin typeface="Segoe UI" panose="020B0502040204020203" pitchFamily="34" charset="0"/>
                <a:ea typeface="Sathu" panose="00000400000000000000" charset="-34"/>
                <a:cs typeface="Segoe UI" panose="020B0502040204020203" pitchFamily="34" charset="0"/>
              </a:rPr>
              <a:t>Backscatter Communication</a:t>
            </a:r>
            <a:endParaRPr lang="zh-CN" altLang="en-US" sz="5400" dirty="0">
              <a:solidFill>
                <a:schemeClr val="bg1"/>
              </a:solidFill>
              <a:latin typeface="Segoe UI" panose="020B0502040204020203" pitchFamily="34" charset="0"/>
              <a:ea typeface="Sathu" panose="00000400000000000000" charset="-34"/>
              <a:cs typeface="Segoe UI" panose="020B0502040204020203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9975" y="1285883"/>
            <a:ext cx="1994338" cy="1994338"/>
          </a:xfrm>
          <a:prstGeom prst="ellipse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39252" y="1282526"/>
            <a:ext cx="2001053" cy="2001053"/>
          </a:xfrm>
          <a:prstGeom prst="ellipse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1309233" y="3557783"/>
            <a:ext cx="23451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Automated Factory</a:t>
            </a:r>
          </a:p>
        </p:txBody>
      </p:sp>
      <p:sp>
        <p:nvSpPr>
          <p:cNvPr id="24" name="矩形 23"/>
          <p:cNvSpPr/>
          <p:nvPr/>
        </p:nvSpPr>
        <p:spPr>
          <a:xfrm>
            <a:off x="5615203" y="3557783"/>
            <a:ext cx="11544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latin typeface="Segoe UI" panose="020B0502040204020203" pitchFamily="34" charset="0"/>
                <a:cs typeface="Segoe UI" panose="020B0502040204020203" pitchFamily="34" charset="0"/>
              </a:rPr>
              <a:t>Logistics</a:t>
            </a:r>
            <a:endParaRPr lang="zh-CN" alt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9647069" y="3557783"/>
            <a:ext cx="5950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latin typeface="Segoe UI" panose="020B0502040204020203" pitchFamily="34" charset="0"/>
                <a:cs typeface="Segoe UI" panose="020B0502040204020203" pitchFamily="34" charset="0"/>
              </a:rPr>
              <a:t>HCI</a:t>
            </a:r>
            <a:endParaRPr lang="zh-CN" alt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424939" y="5814569"/>
            <a:ext cx="11342507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10210"/>
            <a:r>
              <a:rPr lang="en-US" altLang="zh-CN" sz="24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Backscatter communication technology </a:t>
            </a:r>
            <a:r>
              <a:rPr lang="en-US" altLang="zh-CN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has been widely used in various</a:t>
            </a:r>
            <a:r>
              <a:rPr lang="en-US" altLang="zh-CN" sz="24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sensing and tracking </a:t>
            </a:r>
            <a:r>
              <a:rPr lang="en-US" altLang="zh-CN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applications!</a:t>
            </a:r>
          </a:p>
        </p:txBody>
      </p:sp>
      <p:grpSp>
        <p:nvGrpSpPr>
          <p:cNvPr id="3" name="Group 224"/>
          <p:cNvGrpSpPr>
            <a:grpSpLocks noChangeAspect="1"/>
          </p:cNvGrpSpPr>
          <p:nvPr/>
        </p:nvGrpSpPr>
        <p:grpSpPr>
          <a:xfrm flipH="1">
            <a:off x="7485108" y="3873680"/>
            <a:ext cx="1826803" cy="1700648"/>
            <a:chOff x="2187993" y="1961649"/>
            <a:chExt cx="2010647" cy="1849795"/>
          </a:xfrm>
        </p:grpSpPr>
        <p:pic>
          <p:nvPicPr>
            <p:cNvPr id="5" name="Picture 2" descr="https://sc01.alicdn.com/kf/HTB130njLXXXXXXZXpXXq6xXFXXXU/226477990/HTB130njLXXXXXXZXpXXq6xXFXXXU.jpg"/>
            <p:cNvPicPr>
              <a:picLocks noChangeAspect="1" noChangeArrowheads="1"/>
            </p:cNvPicPr>
            <p:nvPr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2187993" y="1961649"/>
              <a:ext cx="2010647" cy="18497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" name="Group 226"/>
            <p:cNvGrpSpPr>
              <a:grpSpLocks noChangeAspect="1"/>
            </p:cNvGrpSpPr>
            <p:nvPr/>
          </p:nvGrpSpPr>
          <p:grpSpPr>
            <a:xfrm>
              <a:off x="3376731" y="2891369"/>
              <a:ext cx="144875" cy="548640"/>
              <a:chOff x="1122220" y="2609850"/>
              <a:chExt cx="420914" cy="1593999"/>
            </a:xfrm>
            <a:scene3d>
              <a:camera prst="isometricOffAxis2Right">
                <a:rot lat="1063044" lon="18390204" rev="0"/>
              </a:camera>
              <a:lightRig rig="threePt" dir="t"/>
            </a:scene3d>
          </p:grpSpPr>
          <p:sp>
            <p:nvSpPr>
              <p:cNvPr id="9" name="Rectangle 318"/>
              <p:cNvSpPr/>
              <p:nvPr/>
            </p:nvSpPr>
            <p:spPr>
              <a:xfrm>
                <a:off x="1122220" y="2609850"/>
                <a:ext cx="420914" cy="1593999"/>
              </a:xfrm>
              <a:prstGeom prst="rect">
                <a:avLst/>
              </a:prstGeom>
              <a:noFill/>
              <a:ln w="254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" name="Elbow Connector 6"/>
              <p:cNvCxnSpPr/>
              <p:nvPr/>
            </p:nvCxnSpPr>
            <p:spPr>
              <a:xfrm>
                <a:off x="1188412" y="2743200"/>
                <a:ext cx="295647" cy="165100"/>
              </a:xfrm>
              <a:prstGeom prst="bentConnector3">
                <a:avLst>
                  <a:gd name="adj1" fmla="val 95642"/>
                </a:avLst>
              </a:prstGeom>
              <a:ln w="254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Elbow Connector 7"/>
              <p:cNvCxnSpPr/>
              <p:nvPr/>
            </p:nvCxnSpPr>
            <p:spPr>
              <a:xfrm flipH="1">
                <a:off x="1188412" y="2910681"/>
                <a:ext cx="295647" cy="165100"/>
              </a:xfrm>
              <a:prstGeom prst="bentConnector3">
                <a:avLst>
                  <a:gd name="adj1" fmla="val 95642"/>
                </a:avLst>
              </a:prstGeom>
              <a:ln w="254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Elbow Connector 8"/>
              <p:cNvCxnSpPr/>
              <p:nvPr/>
            </p:nvCxnSpPr>
            <p:spPr>
              <a:xfrm>
                <a:off x="1188412" y="3075781"/>
                <a:ext cx="295647" cy="165100"/>
              </a:xfrm>
              <a:prstGeom prst="bentConnector3">
                <a:avLst>
                  <a:gd name="adj1" fmla="val 95642"/>
                </a:avLst>
              </a:prstGeom>
              <a:ln w="254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Elbow Connector 9"/>
              <p:cNvCxnSpPr/>
              <p:nvPr/>
            </p:nvCxnSpPr>
            <p:spPr>
              <a:xfrm flipH="1">
                <a:off x="1183819" y="3244596"/>
                <a:ext cx="295647" cy="165100"/>
              </a:xfrm>
              <a:prstGeom prst="bentConnector3">
                <a:avLst>
                  <a:gd name="adj1" fmla="val 95642"/>
                </a:avLst>
              </a:prstGeom>
              <a:ln w="254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Elbow Connector 10"/>
              <p:cNvCxnSpPr/>
              <p:nvPr/>
            </p:nvCxnSpPr>
            <p:spPr>
              <a:xfrm>
                <a:off x="1185835" y="3411738"/>
                <a:ext cx="295647" cy="165100"/>
              </a:xfrm>
              <a:prstGeom prst="bentConnector3">
                <a:avLst>
                  <a:gd name="adj1" fmla="val 95642"/>
                </a:avLst>
              </a:prstGeom>
              <a:ln w="254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Elbow Connector 11"/>
              <p:cNvCxnSpPr/>
              <p:nvPr/>
            </p:nvCxnSpPr>
            <p:spPr>
              <a:xfrm flipH="1">
                <a:off x="1185835" y="3579840"/>
                <a:ext cx="295647" cy="165100"/>
              </a:xfrm>
              <a:prstGeom prst="bentConnector3">
                <a:avLst>
                  <a:gd name="adj1" fmla="val 95642"/>
                </a:avLst>
              </a:prstGeom>
              <a:ln w="254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Elbow Connector 12"/>
              <p:cNvCxnSpPr/>
              <p:nvPr/>
            </p:nvCxnSpPr>
            <p:spPr>
              <a:xfrm>
                <a:off x="1185835" y="3744940"/>
                <a:ext cx="295647" cy="165100"/>
              </a:xfrm>
              <a:prstGeom prst="bentConnector3">
                <a:avLst>
                  <a:gd name="adj1" fmla="val 95642"/>
                </a:avLst>
              </a:prstGeom>
              <a:ln w="254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Elbow Connector 13"/>
              <p:cNvCxnSpPr/>
              <p:nvPr/>
            </p:nvCxnSpPr>
            <p:spPr>
              <a:xfrm flipH="1">
                <a:off x="1185835" y="3913552"/>
                <a:ext cx="295647" cy="165100"/>
              </a:xfrm>
              <a:prstGeom prst="bentConnector3">
                <a:avLst>
                  <a:gd name="adj1" fmla="val 95642"/>
                </a:avLst>
              </a:prstGeom>
              <a:ln w="254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Elbow Connector 14"/>
              <p:cNvCxnSpPr/>
              <p:nvPr/>
            </p:nvCxnSpPr>
            <p:spPr>
              <a:xfrm flipH="1" flipV="1">
                <a:off x="1185835" y="3913552"/>
                <a:ext cx="295647" cy="165100"/>
              </a:xfrm>
              <a:prstGeom prst="bentConnector3">
                <a:avLst>
                  <a:gd name="adj1" fmla="val 95642"/>
                </a:avLst>
              </a:prstGeom>
              <a:ln w="254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227"/>
            <p:cNvGrpSpPr>
              <a:grpSpLocks noChangeAspect="1"/>
            </p:cNvGrpSpPr>
            <p:nvPr/>
          </p:nvGrpSpPr>
          <p:grpSpPr>
            <a:xfrm>
              <a:off x="3642810" y="2787027"/>
              <a:ext cx="144875" cy="548640"/>
              <a:chOff x="1122220" y="2609850"/>
              <a:chExt cx="420914" cy="1593999"/>
            </a:xfrm>
            <a:scene3d>
              <a:camera prst="isometricOffAxis2Right">
                <a:rot lat="1063044" lon="18390204" rev="0"/>
              </a:camera>
              <a:lightRig rig="threePt" dir="t"/>
            </a:scene3d>
          </p:grpSpPr>
          <p:sp>
            <p:nvSpPr>
              <p:cNvPr id="41" name="Rectangle 245"/>
              <p:cNvSpPr/>
              <p:nvPr/>
            </p:nvSpPr>
            <p:spPr>
              <a:xfrm>
                <a:off x="1122220" y="2609850"/>
                <a:ext cx="420914" cy="1593999"/>
              </a:xfrm>
              <a:prstGeom prst="rect">
                <a:avLst/>
              </a:prstGeom>
              <a:noFill/>
              <a:ln w="254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2" name="Elbow Connector 17"/>
              <p:cNvCxnSpPr/>
              <p:nvPr/>
            </p:nvCxnSpPr>
            <p:spPr>
              <a:xfrm>
                <a:off x="1188412" y="2743200"/>
                <a:ext cx="295647" cy="165100"/>
              </a:xfrm>
              <a:prstGeom prst="bentConnector3">
                <a:avLst>
                  <a:gd name="adj1" fmla="val 95642"/>
                </a:avLst>
              </a:prstGeom>
              <a:ln w="254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Elbow Connector 18"/>
              <p:cNvCxnSpPr/>
              <p:nvPr/>
            </p:nvCxnSpPr>
            <p:spPr>
              <a:xfrm flipH="1">
                <a:off x="1188412" y="2910681"/>
                <a:ext cx="295647" cy="165100"/>
              </a:xfrm>
              <a:prstGeom prst="bentConnector3">
                <a:avLst>
                  <a:gd name="adj1" fmla="val 95642"/>
                </a:avLst>
              </a:prstGeom>
              <a:ln w="254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Elbow Connector 19"/>
              <p:cNvCxnSpPr/>
              <p:nvPr/>
            </p:nvCxnSpPr>
            <p:spPr>
              <a:xfrm>
                <a:off x="1188412" y="3075781"/>
                <a:ext cx="295647" cy="165100"/>
              </a:xfrm>
              <a:prstGeom prst="bentConnector3">
                <a:avLst>
                  <a:gd name="adj1" fmla="val 95642"/>
                </a:avLst>
              </a:prstGeom>
              <a:ln w="254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Elbow Connector 20"/>
              <p:cNvCxnSpPr/>
              <p:nvPr/>
            </p:nvCxnSpPr>
            <p:spPr>
              <a:xfrm flipH="1">
                <a:off x="1183819" y="3244596"/>
                <a:ext cx="295647" cy="165100"/>
              </a:xfrm>
              <a:prstGeom prst="bentConnector3">
                <a:avLst>
                  <a:gd name="adj1" fmla="val 95642"/>
                </a:avLst>
              </a:prstGeom>
              <a:ln w="254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Elbow Connector 21"/>
              <p:cNvCxnSpPr/>
              <p:nvPr/>
            </p:nvCxnSpPr>
            <p:spPr>
              <a:xfrm>
                <a:off x="1185835" y="3411738"/>
                <a:ext cx="295647" cy="165100"/>
              </a:xfrm>
              <a:prstGeom prst="bentConnector3">
                <a:avLst>
                  <a:gd name="adj1" fmla="val 95642"/>
                </a:avLst>
              </a:prstGeom>
              <a:ln w="254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Elbow Connector 22"/>
              <p:cNvCxnSpPr/>
              <p:nvPr/>
            </p:nvCxnSpPr>
            <p:spPr>
              <a:xfrm flipH="1">
                <a:off x="1185835" y="3579840"/>
                <a:ext cx="295647" cy="165100"/>
              </a:xfrm>
              <a:prstGeom prst="bentConnector3">
                <a:avLst>
                  <a:gd name="adj1" fmla="val 95642"/>
                </a:avLst>
              </a:prstGeom>
              <a:ln w="254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Elbow Connector 23"/>
              <p:cNvCxnSpPr/>
              <p:nvPr/>
            </p:nvCxnSpPr>
            <p:spPr>
              <a:xfrm>
                <a:off x="1185835" y="3744940"/>
                <a:ext cx="295647" cy="165100"/>
              </a:xfrm>
              <a:prstGeom prst="bentConnector3">
                <a:avLst>
                  <a:gd name="adj1" fmla="val 95642"/>
                </a:avLst>
              </a:prstGeom>
              <a:ln w="254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Elbow Connector 24"/>
              <p:cNvCxnSpPr/>
              <p:nvPr/>
            </p:nvCxnSpPr>
            <p:spPr>
              <a:xfrm flipH="1">
                <a:off x="1185835" y="3913552"/>
                <a:ext cx="295647" cy="165100"/>
              </a:xfrm>
              <a:prstGeom prst="bentConnector3">
                <a:avLst>
                  <a:gd name="adj1" fmla="val 95642"/>
                </a:avLst>
              </a:prstGeom>
              <a:ln w="254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Elbow Connector 25"/>
              <p:cNvCxnSpPr/>
              <p:nvPr/>
            </p:nvCxnSpPr>
            <p:spPr>
              <a:xfrm flipH="1" flipV="1">
                <a:off x="1185835" y="3913552"/>
                <a:ext cx="295647" cy="165100"/>
              </a:xfrm>
              <a:prstGeom prst="bentConnector3">
                <a:avLst>
                  <a:gd name="adj1" fmla="val 95642"/>
                </a:avLst>
              </a:prstGeom>
              <a:ln w="254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228"/>
            <p:cNvGrpSpPr>
              <a:grpSpLocks noChangeAspect="1"/>
            </p:cNvGrpSpPr>
            <p:nvPr/>
          </p:nvGrpSpPr>
          <p:grpSpPr>
            <a:xfrm>
              <a:off x="3894375" y="2677749"/>
              <a:ext cx="144875" cy="548640"/>
              <a:chOff x="1122220" y="2609850"/>
              <a:chExt cx="420914" cy="1593999"/>
            </a:xfrm>
            <a:scene3d>
              <a:camera prst="isometricOffAxis2Right">
                <a:rot lat="1063044" lon="18390204" rev="0"/>
              </a:camera>
              <a:lightRig rig="threePt" dir="t"/>
            </a:scene3d>
          </p:grpSpPr>
          <p:sp>
            <p:nvSpPr>
              <p:cNvPr id="28" name="Rectangle 231"/>
              <p:cNvSpPr/>
              <p:nvPr/>
            </p:nvSpPr>
            <p:spPr>
              <a:xfrm>
                <a:off x="1122220" y="2609850"/>
                <a:ext cx="420914" cy="1593999"/>
              </a:xfrm>
              <a:prstGeom prst="rect">
                <a:avLst/>
              </a:prstGeom>
              <a:noFill/>
              <a:ln w="254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" name="Elbow Connector 28"/>
              <p:cNvCxnSpPr/>
              <p:nvPr/>
            </p:nvCxnSpPr>
            <p:spPr>
              <a:xfrm>
                <a:off x="1188412" y="2743200"/>
                <a:ext cx="295647" cy="165100"/>
              </a:xfrm>
              <a:prstGeom prst="bentConnector3">
                <a:avLst>
                  <a:gd name="adj1" fmla="val 95642"/>
                </a:avLst>
              </a:prstGeom>
              <a:ln w="254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Elbow Connector 29"/>
              <p:cNvCxnSpPr/>
              <p:nvPr/>
            </p:nvCxnSpPr>
            <p:spPr>
              <a:xfrm flipH="1">
                <a:off x="1188412" y="2910681"/>
                <a:ext cx="295647" cy="165100"/>
              </a:xfrm>
              <a:prstGeom prst="bentConnector3">
                <a:avLst>
                  <a:gd name="adj1" fmla="val 95642"/>
                </a:avLst>
              </a:prstGeom>
              <a:ln w="254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Elbow Connector 30"/>
              <p:cNvCxnSpPr/>
              <p:nvPr/>
            </p:nvCxnSpPr>
            <p:spPr>
              <a:xfrm>
                <a:off x="1188412" y="3075781"/>
                <a:ext cx="295647" cy="165100"/>
              </a:xfrm>
              <a:prstGeom prst="bentConnector3">
                <a:avLst>
                  <a:gd name="adj1" fmla="val 95642"/>
                </a:avLst>
              </a:prstGeom>
              <a:ln w="254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Elbow Connector 31"/>
              <p:cNvCxnSpPr/>
              <p:nvPr/>
            </p:nvCxnSpPr>
            <p:spPr>
              <a:xfrm flipH="1">
                <a:off x="1183819" y="3244596"/>
                <a:ext cx="295647" cy="165100"/>
              </a:xfrm>
              <a:prstGeom prst="bentConnector3">
                <a:avLst>
                  <a:gd name="adj1" fmla="val 95642"/>
                </a:avLst>
              </a:prstGeom>
              <a:ln w="254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Elbow Connector 32"/>
              <p:cNvCxnSpPr/>
              <p:nvPr/>
            </p:nvCxnSpPr>
            <p:spPr>
              <a:xfrm>
                <a:off x="1185835" y="3411738"/>
                <a:ext cx="295647" cy="165100"/>
              </a:xfrm>
              <a:prstGeom prst="bentConnector3">
                <a:avLst>
                  <a:gd name="adj1" fmla="val 95642"/>
                </a:avLst>
              </a:prstGeom>
              <a:ln w="254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Elbow Connector 33"/>
              <p:cNvCxnSpPr/>
              <p:nvPr/>
            </p:nvCxnSpPr>
            <p:spPr>
              <a:xfrm flipH="1">
                <a:off x="1185835" y="3579840"/>
                <a:ext cx="295647" cy="165100"/>
              </a:xfrm>
              <a:prstGeom prst="bentConnector3">
                <a:avLst>
                  <a:gd name="adj1" fmla="val 95642"/>
                </a:avLst>
              </a:prstGeom>
              <a:ln w="254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Elbow Connector 34"/>
              <p:cNvCxnSpPr/>
              <p:nvPr/>
            </p:nvCxnSpPr>
            <p:spPr>
              <a:xfrm>
                <a:off x="1185835" y="3744940"/>
                <a:ext cx="295647" cy="165100"/>
              </a:xfrm>
              <a:prstGeom prst="bentConnector3">
                <a:avLst>
                  <a:gd name="adj1" fmla="val 95642"/>
                </a:avLst>
              </a:prstGeom>
              <a:ln w="254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Elbow Connector 35"/>
              <p:cNvCxnSpPr/>
              <p:nvPr/>
            </p:nvCxnSpPr>
            <p:spPr>
              <a:xfrm flipH="1">
                <a:off x="1185835" y="3913552"/>
                <a:ext cx="295647" cy="165100"/>
              </a:xfrm>
              <a:prstGeom prst="bentConnector3">
                <a:avLst>
                  <a:gd name="adj1" fmla="val 95642"/>
                </a:avLst>
              </a:prstGeom>
              <a:ln w="254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Elbow Connector 36"/>
              <p:cNvCxnSpPr/>
              <p:nvPr/>
            </p:nvCxnSpPr>
            <p:spPr>
              <a:xfrm flipH="1" flipV="1">
                <a:off x="1185835" y="3913552"/>
                <a:ext cx="295647" cy="165100"/>
              </a:xfrm>
              <a:prstGeom prst="bentConnector3">
                <a:avLst>
                  <a:gd name="adj1" fmla="val 95642"/>
                </a:avLst>
              </a:prstGeom>
              <a:ln w="254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3" name="组合 62"/>
          <p:cNvGrpSpPr/>
          <p:nvPr/>
        </p:nvGrpSpPr>
        <p:grpSpPr>
          <a:xfrm>
            <a:off x="1808480" y="4146550"/>
            <a:ext cx="1473200" cy="1511935"/>
            <a:chOff x="10148921" y="4368214"/>
            <a:chExt cx="719390" cy="878757"/>
          </a:xfrm>
        </p:grpSpPr>
        <p:sp>
          <p:nvSpPr>
            <p:cNvPr id="65" name="立方体 64"/>
            <p:cNvSpPr/>
            <p:nvPr/>
          </p:nvSpPr>
          <p:spPr>
            <a:xfrm flipH="1">
              <a:off x="10605731" y="4368214"/>
              <a:ext cx="262580" cy="878757"/>
            </a:xfrm>
            <a:prstGeom prst="cube">
              <a:avLst>
                <a:gd name="adj" fmla="val 76044"/>
              </a:avLst>
            </a:prstGeom>
            <a:ln w="19050"/>
            <a:effectLst>
              <a:outerShdw blurRad="50800" dist="381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zh-CN" altLang="en-US" sz="2400"/>
            </a:p>
          </p:txBody>
        </p:sp>
        <p:sp>
          <p:nvSpPr>
            <p:cNvPr id="66" name="任意形状 15"/>
            <p:cNvSpPr/>
            <p:nvPr/>
          </p:nvSpPr>
          <p:spPr>
            <a:xfrm>
              <a:off x="10148921" y="4797642"/>
              <a:ext cx="549181" cy="413853"/>
            </a:xfrm>
            <a:custGeom>
              <a:avLst/>
              <a:gdLst>
                <a:gd name="connsiteX0" fmla="*/ 666627 w 666627"/>
                <a:gd name="connsiteY0" fmla="*/ 56227 h 222444"/>
                <a:gd name="connsiteX1" fmla="*/ 436553 w 666627"/>
                <a:gd name="connsiteY1" fmla="*/ 9032 h 222444"/>
                <a:gd name="connsiteX2" fmla="*/ 153384 w 666627"/>
                <a:gd name="connsiteY2" fmla="*/ 215510 h 222444"/>
                <a:gd name="connsiteX3" fmla="*/ 0 w 666627"/>
                <a:gd name="connsiteY3" fmla="*/ 174214 h 222444"/>
                <a:gd name="connsiteX0-1" fmla="*/ 624481 w 624481"/>
                <a:gd name="connsiteY0-2" fmla="*/ 56227 h 340794"/>
                <a:gd name="connsiteX1-3" fmla="*/ 394407 w 624481"/>
                <a:gd name="connsiteY1-4" fmla="*/ 9032 h 340794"/>
                <a:gd name="connsiteX2-5" fmla="*/ 111238 w 624481"/>
                <a:gd name="connsiteY2-6" fmla="*/ 215510 h 340794"/>
                <a:gd name="connsiteX3-7" fmla="*/ 0 w 624481"/>
                <a:gd name="connsiteY3-8" fmla="*/ 340469 h 340794"/>
                <a:gd name="connsiteX0-9" fmla="*/ 624481 w 624481"/>
                <a:gd name="connsiteY0-10" fmla="*/ 66709 h 394469"/>
                <a:gd name="connsiteX1-11" fmla="*/ 394407 w 624481"/>
                <a:gd name="connsiteY1-12" fmla="*/ 19514 h 394469"/>
                <a:gd name="connsiteX2-13" fmla="*/ 223627 w 624481"/>
                <a:gd name="connsiteY2-14" fmla="*/ 373774 h 394469"/>
                <a:gd name="connsiteX3-15" fmla="*/ 0 w 624481"/>
                <a:gd name="connsiteY3-16" fmla="*/ 350951 h 39446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624481" h="394469">
                  <a:moveTo>
                    <a:pt x="624481" y="66709"/>
                  </a:moveTo>
                  <a:cubicBezTo>
                    <a:pt x="552214" y="29838"/>
                    <a:pt x="461216" y="-31663"/>
                    <a:pt x="394407" y="19514"/>
                  </a:cubicBezTo>
                  <a:cubicBezTo>
                    <a:pt x="327598" y="70691"/>
                    <a:pt x="289361" y="318535"/>
                    <a:pt x="223627" y="373774"/>
                  </a:cubicBezTo>
                  <a:cubicBezTo>
                    <a:pt x="157893" y="429013"/>
                    <a:pt x="25564" y="356850"/>
                    <a:pt x="0" y="35095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400"/>
            </a:p>
          </p:txBody>
        </p:sp>
      </p:grpSp>
      <p:graphicFrame>
        <p:nvGraphicFramePr>
          <p:cNvPr id="70" name="图表 69"/>
          <p:cNvGraphicFramePr/>
          <p:nvPr/>
        </p:nvGraphicFramePr>
        <p:xfrm>
          <a:off x="3537298" y="4500087"/>
          <a:ext cx="3758505" cy="10796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14" name="图片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17665" y="4038600"/>
            <a:ext cx="577850" cy="577850"/>
          </a:xfrm>
          <a:prstGeom prst="rect">
            <a:avLst/>
          </a:prstGeom>
        </p:spPr>
      </p:pic>
      <p:sp>
        <p:nvSpPr>
          <p:cNvPr id="15" name="灯片编号占位符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197176"/>
            <a:ext cx="1219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Large </a:t>
            </a:r>
            <a:r>
              <a:rPr lang="zh-CN" altLang="en-US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quantity of deployed tags</a:t>
            </a:r>
          </a:p>
        </p:txBody>
      </p:sp>
      <p:sp>
        <p:nvSpPr>
          <p:cNvPr id="7" name="Title 1"/>
          <p:cNvSpPr txBox="1"/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5400" dirty="0">
                <a:solidFill>
                  <a:schemeClr val="bg1"/>
                </a:solidFill>
                <a:latin typeface="Segoe UI" panose="020B0502040204020203" pitchFamily="34" charset="0"/>
                <a:ea typeface="Sathu" panose="00000400000000000000" charset="-34"/>
                <a:cs typeface="Segoe UI" panose="020B0502040204020203" pitchFamily="34" charset="0"/>
              </a:rPr>
              <a:t>State of the arts </a:t>
            </a:r>
          </a:p>
        </p:txBody>
      </p:sp>
      <p:grpSp>
        <p:nvGrpSpPr>
          <p:cNvPr id="77" name="组合 76"/>
          <p:cNvGrpSpPr/>
          <p:nvPr/>
        </p:nvGrpSpPr>
        <p:grpSpPr>
          <a:xfrm>
            <a:off x="2353310" y="5507990"/>
            <a:ext cx="8746490" cy="1071245"/>
            <a:chOff x="3706" y="8674"/>
            <a:chExt cx="13774" cy="1687"/>
          </a:xfrm>
        </p:grpSpPr>
        <p:cxnSp>
          <p:nvCxnSpPr>
            <p:cNvPr id="3" name="直接箭头连接符 2"/>
            <p:cNvCxnSpPr/>
            <p:nvPr/>
          </p:nvCxnSpPr>
          <p:spPr>
            <a:xfrm flipV="1">
              <a:off x="3839" y="8908"/>
              <a:ext cx="13641" cy="14"/>
            </a:xfrm>
            <a:prstGeom prst="straightConnector1">
              <a:avLst/>
            </a:prstGeom>
            <a:ln w="38100" cap="sq">
              <a:solidFill>
                <a:srgbClr val="40404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接箭头连接符 3"/>
            <p:cNvCxnSpPr/>
            <p:nvPr/>
          </p:nvCxnSpPr>
          <p:spPr>
            <a:xfrm flipV="1">
              <a:off x="6827" y="8809"/>
              <a:ext cx="1" cy="113"/>
            </a:xfrm>
            <a:prstGeom prst="straightConnector1">
              <a:avLst/>
            </a:prstGeom>
            <a:ln w="22225" cap="sq">
              <a:solidFill>
                <a:srgbClr val="40404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箭头连接符 8"/>
            <p:cNvCxnSpPr/>
            <p:nvPr/>
          </p:nvCxnSpPr>
          <p:spPr>
            <a:xfrm flipV="1">
              <a:off x="6972" y="8674"/>
              <a:ext cx="1" cy="237"/>
            </a:xfrm>
            <a:prstGeom prst="straightConnector1">
              <a:avLst/>
            </a:prstGeom>
            <a:ln w="22225" cap="sq">
              <a:solidFill>
                <a:srgbClr val="40404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箭头连接符 9"/>
            <p:cNvCxnSpPr/>
            <p:nvPr/>
          </p:nvCxnSpPr>
          <p:spPr>
            <a:xfrm flipV="1">
              <a:off x="10088" y="8674"/>
              <a:ext cx="1" cy="237"/>
            </a:xfrm>
            <a:prstGeom prst="straightConnector1">
              <a:avLst/>
            </a:prstGeom>
            <a:ln w="22225" cap="sq">
              <a:solidFill>
                <a:srgbClr val="40404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箭头连接符 10"/>
            <p:cNvCxnSpPr/>
            <p:nvPr/>
          </p:nvCxnSpPr>
          <p:spPr>
            <a:xfrm flipV="1">
              <a:off x="13218" y="8674"/>
              <a:ext cx="1" cy="237"/>
            </a:xfrm>
            <a:prstGeom prst="straightConnector1">
              <a:avLst/>
            </a:prstGeom>
            <a:ln w="22225" cap="sq">
              <a:solidFill>
                <a:srgbClr val="40404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箭头连接符 11"/>
            <p:cNvCxnSpPr/>
            <p:nvPr/>
          </p:nvCxnSpPr>
          <p:spPr>
            <a:xfrm flipV="1">
              <a:off x="6663" y="8809"/>
              <a:ext cx="1" cy="113"/>
            </a:xfrm>
            <a:prstGeom prst="straightConnector1">
              <a:avLst/>
            </a:prstGeom>
            <a:ln w="22225" cap="sq">
              <a:solidFill>
                <a:srgbClr val="40404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箭头连接符 13"/>
            <p:cNvCxnSpPr/>
            <p:nvPr/>
          </p:nvCxnSpPr>
          <p:spPr>
            <a:xfrm flipV="1">
              <a:off x="6481" y="8809"/>
              <a:ext cx="1" cy="113"/>
            </a:xfrm>
            <a:prstGeom prst="straightConnector1">
              <a:avLst/>
            </a:prstGeom>
            <a:ln w="22225" cap="sq">
              <a:solidFill>
                <a:srgbClr val="40404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箭头连接符 14"/>
            <p:cNvCxnSpPr/>
            <p:nvPr/>
          </p:nvCxnSpPr>
          <p:spPr>
            <a:xfrm flipV="1">
              <a:off x="6269" y="8809"/>
              <a:ext cx="1" cy="113"/>
            </a:xfrm>
            <a:prstGeom prst="straightConnector1">
              <a:avLst/>
            </a:prstGeom>
            <a:ln w="22225" cap="sq">
              <a:solidFill>
                <a:srgbClr val="40404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箭头连接符 19"/>
            <p:cNvCxnSpPr/>
            <p:nvPr/>
          </p:nvCxnSpPr>
          <p:spPr>
            <a:xfrm flipV="1">
              <a:off x="6011" y="8809"/>
              <a:ext cx="1" cy="113"/>
            </a:xfrm>
            <a:prstGeom prst="straightConnector1">
              <a:avLst/>
            </a:prstGeom>
            <a:ln w="22225" cap="sq">
              <a:solidFill>
                <a:srgbClr val="40404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箭头连接符 21"/>
            <p:cNvCxnSpPr/>
            <p:nvPr/>
          </p:nvCxnSpPr>
          <p:spPr>
            <a:xfrm flipV="1">
              <a:off x="5738" y="8809"/>
              <a:ext cx="1" cy="113"/>
            </a:xfrm>
            <a:prstGeom prst="straightConnector1">
              <a:avLst/>
            </a:prstGeom>
            <a:ln w="22225" cap="sq">
              <a:solidFill>
                <a:srgbClr val="40404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箭头连接符 22"/>
            <p:cNvCxnSpPr/>
            <p:nvPr/>
          </p:nvCxnSpPr>
          <p:spPr>
            <a:xfrm flipV="1">
              <a:off x="5329" y="8809"/>
              <a:ext cx="1" cy="113"/>
            </a:xfrm>
            <a:prstGeom prst="straightConnector1">
              <a:avLst/>
            </a:prstGeom>
            <a:ln w="22225" cap="sq">
              <a:solidFill>
                <a:srgbClr val="40404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箭头连接符 23"/>
            <p:cNvCxnSpPr/>
            <p:nvPr/>
          </p:nvCxnSpPr>
          <p:spPr>
            <a:xfrm flipV="1">
              <a:off x="4778" y="8798"/>
              <a:ext cx="1" cy="113"/>
            </a:xfrm>
            <a:prstGeom prst="straightConnector1">
              <a:avLst/>
            </a:prstGeom>
            <a:ln w="22225" cap="sq">
              <a:solidFill>
                <a:srgbClr val="40404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箭头连接符 24"/>
            <p:cNvCxnSpPr/>
            <p:nvPr/>
          </p:nvCxnSpPr>
          <p:spPr>
            <a:xfrm flipV="1">
              <a:off x="9962" y="8798"/>
              <a:ext cx="1" cy="113"/>
            </a:xfrm>
            <a:prstGeom prst="straightConnector1">
              <a:avLst/>
            </a:prstGeom>
            <a:ln w="22225" cap="sq">
              <a:solidFill>
                <a:srgbClr val="40404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箭头连接符 25"/>
            <p:cNvCxnSpPr/>
            <p:nvPr/>
          </p:nvCxnSpPr>
          <p:spPr>
            <a:xfrm flipV="1">
              <a:off x="7896" y="8798"/>
              <a:ext cx="1" cy="113"/>
            </a:xfrm>
            <a:prstGeom prst="straightConnector1">
              <a:avLst/>
            </a:prstGeom>
            <a:ln w="22225" cap="sq">
              <a:solidFill>
                <a:srgbClr val="40404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箭头连接符 26"/>
            <p:cNvCxnSpPr/>
            <p:nvPr/>
          </p:nvCxnSpPr>
          <p:spPr>
            <a:xfrm flipV="1">
              <a:off x="8851" y="8798"/>
              <a:ext cx="1" cy="113"/>
            </a:xfrm>
            <a:prstGeom prst="straightConnector1">
              <a:avLst/>
            </a:prstGeom>
            <a:ln w="22225" cap="sq">
              <a:solidFill>
                <a:srgbClr val="40404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箭头连接符 27"/>
            <p:cNvCxnSpPr/>
            <p:nvPr/>
          </p:nvCxnSpPr>
          <p:spPr>
            <a:xfrm flipV="1">
              <a:off x="8467" y="8798"/>
              <a:ext cx="1" cy="113"/>
            </a:xfrm>
            <a:prstGeom prst="straightConnector1">
              <a:avLst/>
            </a:prstGeom>
            <a:ln w="22225" cap="sq">
              <a:solidFill>
                <a:srgbClr val="40404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箭头连接符 28"/>
            <p:cNvCxnSpPr/>
            <p:nvPr/>
          </p:nvCxnSpPr>
          <p:spPr>
            <a:xfrm flipV="1">
              <a:off x="9169" y="8798"/>
              <a:ext cx="1" cy="113"/>
            </a:xfrm>
            <a:prstGeom prst="straightConnector1">
              <a:avLst/>
            </a:prstGeom>
            <a:ln w="22225" cap="sq">
              <a:solidFill>
                <a:srgbClr val="40404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箭头连接符 29"/>
            <p:cNvCxnSpPr/>
            <p:nvPr/>
          </p:nvCxnSpPr>
          <p:spPr>
            <a:xfrm flipV="1">
              <a:off x="9407" y="8798"/>
              <a:ext cx="1" cy="113"/>
            </a:xfrm>
            <a:prstGeom prst="straightConnector1">
              <a:avLst/>
            </a:prstGeom>
            <a:ln w="22225" cap="sq">
              <a:solidFill>
                <a:srgbClr val="40404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箭头连接符 30"/>
            <p:cNvCxnSpPr/>
            <p:nvPr/>
          </p:nvCxnSpPr>
          <p:spPr>
            <a:xfrm flipV="1">
              <a:off x="9599" y="8798"/>
              <a:ext cx="1" cy="113"/>
            </a:xfrm>
            <a:prstGeom prst="straightConnector1">
              <a:avLst/>
            </a:prstGeom>
            <a:ln w="22225" cap="sq">
              <a:solidFill>
                <a:srgbClr val="40404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箭头连接符 32"/>
            <p:cNvCxnSpPr/>
            <p:nvPr/>
          </p:nvCxnSpPr>
          <p:spPr>
            <a:xfrm flipV="1">
              <a:off x="9781" y="8809"/>
              <a:ext cx="1" cy="113"/>
            </a:xfrm>
            <a:prstGeom prst="straightConnector1">
              <a:avLst/>
            </a:prstGeom>
            <a:ln w="22225" cap="sq">
              <a:solidFill>
                <a:srgbClr val="40404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箭头连接符 33"/>
            <p:cNvCxnSpPr/>
            <p:nvPr/>
          </p:nvCxnSpPr>
          <p:spPr>
            <a:xfrm flipV="1">
              <a:off x="11034" y="8798"/>
              <a:ext cx="1" cy="113"/>
            </a:xfrm>
            <a:prstGeom prst="straightConnector1">
              <a:avLst/>
            </a:prstGeom>
            <a:ln w="22225" cap="sq">
              <a:solidFill>
                <a:srgbClr val="40404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箭头连接符 36"/>
            <p:cNvCxnSpPr/>
            <p:nvPr/>
          </p:nvCxnSpPr>
          <p:spPr>
            <a:xfrm flipV="1">
              <a:off x="11590" y="8798"/>
              <a:ext cx="1" cy="113"/>
            </a:xfrm>
            <a:prstGeom prst="straightConnector1">
              <a:avLst/>
            </a:prstGeom>
            <a:ln w="22225" cap="sq">
              <a:solidFill>
                <a:srgbClr val="40404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箭头连接符 37"/>
            <p:cNvCxnSpPr/>
            <p:nvPr/>
          </p:nvCxnSpPr>
          <p:spPr>
            <a:xfrm flipV="1">
              <a:off x="11970" y="8798"/>
              <a:ext cx="1" cy="113"/>
            </a:xfrm>
            <a:prstGeom prst="straightConnector1">
              <a:avLst/>
            </a:prstGeom>
            <a:ln w="22225" cap="sq">
              <a:solidFill>
                <a:srgbClr val="40404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箭头连接符 38"/>
            <p:cNvCxnSpPr/>
            <p:nvPr/>
          </p:nvCxnSpPr>
          <p:spPr>
            <a:xfrm flipV="1">
              <a:off x="12271" y="8798"/>
              <a:ext cx="1" cy="113"/>
            </a:xfrm>
            <a:prstGeom prst="straightConnector1">
              <a:avLst/>
            </a:prstGeom>
            <a:ln w="22225" cap="sq">
              <a:solidFill>
                <a:srgbClr val="40404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箭头连接符 39"/>
            <p:cNvCxnSpPr/>
            <p:nvPr/>
          </p:nvCxnSpPr>
          <p:spPr>
            <a:xfrm flipV="1">
              <a:off x="12539" y="8798"/>
              <a:ext cx="1" cy="113"/>
            </a:xfrm>
            <a:prstGeom prst="straightConnector1">
              <a:avLst/>
            </a:prstGeom>
            <a:ln w="22225" cap="sq">
              <a:solidFill>
                <a:srgbClr val="40404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箭头连接符 40"/>
            <p:cNvCxnSpPr/>
            <p:nvPr/>
          </p:nvCxnSpPr>
          <p:spPr>
            <a:xfrm flipV="1">
              <a:off x="12744" y="8798"/>
              <a:ext cx="1" cy="113"/>
            </a:xfrm>
            <a:prstGeom prst="straightConnector1">
              <a:avLst/>
            </a:prstGeom>
            <a:ln w="22225" cap="sq">
              <a:solidFill>
                <a:srgbClr val="40404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箭头连接符 41"/>
            <p:cNvCxnSpPr/>
            <p:nvPr/>
          </p:nvCxnSpPr>
          <p:spPr>
            <a:xfrm flipV="1">
              <a:off x="12924" y="8798"/>
              <a:ext cx="1" cy="113"/>
            </a:xfrm>
            <a:prstGeom prst="straightConnector1">
              <a:avLst/>
            </a:prstGeom>
            <a:ln w="22225" cap="sq">
              <a:solidFill>
                <a:srgbClr val="40404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箭头连接符 42"/>
            <p:cNvCxnSpPr/>
            <p:nvPr/>
          </p:nvCxnSpPr>
          <p:spPr>
            <a:xfrm flipV="1">
              <a:off x="13071" y="8798"/>
              <a:ext cx="1" cy="113"/>
            </a:xfrm>
            <a:prstGeom prst="straightConnector1">
              <a:avLst/>
            </a:prstGeom>
            <a:ln w="22225" cap="sq">
              <a:solidFill>
                <a:srgbClr val="40404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箭头连接符 44"/>
            <p:cNvCxnSpPr/>
            <p:nvPr/>
          </p:nvCxnSpPr>
          <p:spPr>
            <a:xfrm flipV="1">
              <a:off x="14166" y="8798"/>
              <a:ext cx="1" cy="113"/>
            </a:xfrm>
            <a:prstGeom prst="straightConnector1">
              <a:avLst/>
            </a:prstGeom>
            <a:ln w="22225" cap="sq">
              <a:solidFill>
                <a:srgbClr val="40404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箭头连接符 45"/>
            <p:cNvCxnSpPr/>
            <p:nvPr/>
          </p:nvCxnSpPr>
          <p:spPr>
            <a:xfrm flipV="1">
              <a:off x="14717" y="8798"/>
              <a:ext cx="1" cy="113"/>
            </a:xfrm>
            <a:prstGeom prst="straightConnector1">
              <a:avLst/>
            </a:prstGeom>
            <a:ln w="22225" cap="sq">
              <a:solidFill>
                <a:srgbClr val="40404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箭头连接符 46"/>
            <p:cNvCxnSpPr/>
            <p:nvPr/>
          </p:nvCxnSpPr>
          <p:spPr>
            <a:xfrm flipV="1">
              <a:off x="15103" y="8798"/>
              <a:ext cx="1" cy="113"/>
            </a:xfrm>
            <a:prstGeom prst="straightConnector1">
              <a:avLst/>
            </a:prstGeom>
            <a:ln w="22225" cap="sq">
              <a:solidFill>
                <a:srgbClr val="40404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箭头连接符 47"/>
            <p:cNvCxnSpPr/>
            <p:nvPr/>
          </p:nvCxnSpPr>
          <p:spPr>
            <a:xfrm flipV="1">
              <a:off x="15430" y="8798"/>
              <a:ext cx="1" cy="113"/>
            </a:xfrm>
            <a:prstGeom prst="straightConnector1">
              <a:avLst/>
            </a:prstGeom>
            <a:ln w="22225" cap="sq">
              <a:solidFill>
                <a:srgbClr val="40404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文本框 59"/>
            <p:cNvSpPr txBox="1"/>
            <p:nvPr/>
          </p:nvSpPr>
          <p:spPr>
            <a:xfrm>
              <a:off x="6482" y="8922"/>
              <a:ext cx="2032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>
                  <a:solidFill>
                    <a:schemeClr val="bg2">
                      <a:lumMod val="25000"/>
                    </a:schemeClr>
                  </a:solidFill>
                </a:rPr>
                <a:t>10</a:t>
              </a:r>
              <a:r>
                <a:rPr lang="en-US" altLang="zh-CN" sz="2400" baseline="30000">
                  <a:solidFill>
                    <a:schemeClr val="bg2">
                      <a:lumMod val="25000"/>
                    </a:schemeClr>
                  </a:solidFill>
                </a:rPr>
                <a:t>4</a:t>
              </a:r>
            </a:p>
          </p:txBody>
        </p:sp>
        <p:sp>
          <p:nvSpPr>
            <p:cNvPr id="62" name="文本框 61"/>
            <p:cNvSpPr txBox="1"/>
            <p:nvPr/>
          </p:nvSpPr>
          <p:spPr>
            <a:xfrm>
              <a:off x="9558" y="8922"/>
              <a:ext cx="2032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>
                  <a:solidFill>
                    <a:schemeClr val="bg2">
                      <a:lumMod val="25000"/>
                    </a:schemeClr>
                  </a:solidFill>
                </a:rPr>
                <a:t>10</a:t>
              </a:r>
              <a:r>
                <a:rPr lang="en-US" altLang="zh-CN" sz="2400" baseline="30000">
                  <a:solidFill>
                    <a:schemeClr val="bg2">
                      <a:lumMod val="25000"/>
                    </a:schemeClr>
                  </a:solidFill>
                </a:rPr>
                <a:t>5</a:t>
              </a: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12539" y="8922"/>
              <a:ext cx="2032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>
                  <a:solidFill>
                    <a:schemeClr val="bg2">
                      <a:lumMod val="25000"/>
                    </a:schemeClr>
                  </a:solidFill>
                </a:rPr>
                <a:t>10</a:t>
              </a:r>
              <a:r>
                <a:rPr lang="en-US" altLang="zh-CN" sz="2400" baseline="30000">
                  <a:solidFill>
                    <a:schemeClr val="bg2">
                      <a:lumMod val="25000"/>
                    </a:schemeClr>
                  </a:solidFill>
                </a:rPr>
                <a:t>6</a:t>
              </a: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3706" y="8911"/>
              <a:ext cx="2032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>
                  <a:solidFill>
                    <a:schemeClr val="bg2">
                      <a:lumMod val="25000"/>
                    </a:schemeClr>
                  </a:solidFill>
                </a:rPr>
                <a:t>10</a:t>
              </a:r>
              <a:r>
                <a:rPr lang="en-US" altLang="zh-CN" sz="2400" baseline="30000">
                  <a:solidFill>
                    <a:schemeClr val="bg2">
                      <a:lumMod val="25000"/>
                    </a:schemeClr>
                  </a:solidFill>
                </a:rPr>
                <a:t>3</a:t>
              </a:r>
            </a:p>
          </p:txBody>
        </p:sp>
        <p:sp>
          <p:nvSpPr>
            <p:cNvPr id="72" name="文本框 71"/>
            <p:cNvSpPr txBox="1"/>
            <p:nvPr/>
          </p:nvSpPr>
          <p:spPr>
            <a:xfrm>
              <a:off x="7896" y="9636"/>
              <a:ext cx="415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>
                  <a:solidFill>
                    <a:schemeClr val="bg2">
                      <a:lumMod val="25000"/>
                    </a:schemeClr>
                  </a:solidFill>
                </a:rPr>
                <a:t>Throughput (bps)</a:t>
              </a:r>
              <a:endParaRPr lang="en-US" altLang="zh-CN" sz="2400" baseline="3000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78" name="组合 77"/>
          <p:cNvGrpSpPr/>
          <p:nvPr/>
        </p:nvGrpSpPr>
        <p:grpSpPr>
          <a:xfrm>
            <a:off x="1060450" y="1148080"/>
            <a:ext cx="2067560" cy="4744085"/>
            <a:chOff x="1670" y="1808"/>
            <a:chExt cx="3256" cy="7471"/>
          </a:xfrm>
        </p:grpSpPr>
        <p:cxnSp>
          <p:nvCxnSpPr>
            <p:cNvPr id="49" name="直接箭头连接符 48"/>
            <p:cNvCxnSpPr/>
            <p:nvPr/>
          </p:nvCxnSpPr>
          <p:spPr>
            <a:xfrm flipH="1" flipV="1">
              <a:off x="3814" y="1808"/>
              <a:ext cx="25" cy="7114"/>
            </a:xfrm>
            <a:prstGeom prst="straightConnector1">
              <a:avLst/>
            </a:prstGeom>
            <a:ln w="38100" cap="sq">
              <a:solidFill>
                <a:srgbClr val="40404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箭头连接符 50"/>
            <p:cNvCxnSpPr/>
            <p:nvPr/>
          </p:nvCxnSpPr>
          <p:spPr>
            <a:xfrm rot="5400000" flipV="1">
              <a:off x="3957" y="7693"/>
              <a:ext cx="1" cy="237"/>
            </a:xfrm>
            <a:prstGeom prst="straightConnector1">
              <a:avLst/>
            </a:prstGeom>
            <a:ln w="22225" cap="sq">
              <a:solidFill>
                <a:srgbClr val="40404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箭头连接符 52"/>
            <p:cNvCxnSpPr/>
            <p:nvPr/>
          </p:nvCxnSpPr>
          <p:spPr>
            <a:xfrm rot="5400000" flipV="1">
              <a:off x="3957" y="6568"/>
              <a:ext cx="1" cy="237"/>
            </a:xfrm>
            <a:prstGeom prst="straightConnector1">
              <a:avLst/>
            </a:prstGeom>
            <a:ln w="22225" cap="sq">
              <a:solidFill>
                <a:srgbClr val="40404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箭头连接符 53"/>
            <p:cNvCxnSpPr/>
            <p:nvPr/>
          </p:nvCxnSpPr>
          <p:spPr>
            <a:xfrm rot="5400000" flipV="1">
              <a:off x="3957" y="5463"/>
              <a:ext cx="1" cy="237"/>
            </a:xfrm>
            <a:prstGeom prst="straightConnector1">
              <a:avLst/>
            </a:prstGeom>
            <a:ln w="22225" cap="sq">
              <a:solidFill>
                <a:srgbClr val="40404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箭头连接符 54"/>
            <p:cNvCxnSpPr/>
            <p:nvPr/>
          </p:nvCxnSpPr>
          <p:spPr>
            <a:xfrm rot="5400000" flipV="1">
              <a:off x="3957" y="4337"/>
              <a:ext cx="1" cy="237"/>
            </a:xfrm>
            <a:prstGeom prst="straightConnector1">
              <a:avLst/>
            </a:prstGeom>
            <a:ln w="22225" cap="sq">
              <a:solidFill>
                <a:srgbClr val="40404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箭头连接符 55"/>
            <p:cNvCxnSpPr/>
            <p:nvPr/>
          </p:nvCxnSpPr>
          <p:spPr>
            <a:xfrm rot="5400000" flipV="1">
              <a:off x="3910" y="3232"/>
              <a:ext cx="1" cy="237"/>
            </a:xfrm>
            <a:prstGeom prst="straightConnector1">
              <a:avLst/>
            </a:prstGeom>
            <a:ln w="22225" cap="sq">
              <a:solidFill>
                <a:srgbClr val="40404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箭头连接符 56"/>
            <p:cNvCxnSpPr/>
            <p:nvPr/>
          </p:nvCxnSpPr>
          <p:spPr>
            <a:xfrm rot="5400000" flipV="1">
              <a:off x="3910" y="2675"/>
              <a:ext cx="1" cy="237"/>
            </a:xfrm>
            <a:prstGeom prst="straightConnector1">
              <a:avLst/>
            </a:prstGeom>
            <a:ln w="22225" cap="sq">
              <a:solidFill>
                <a:srgbClr val="40404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箭头连接符 57"/>
            <p:cNvCxnSpPr/>
            <p:nvPr/>
          </p:nvCxnSpPr>
          <p:spPr>
            <a:xfrm>
              <a:off x="3659" y="2996"/>
              <a:ext cx="242" cy="157"/>
            </a:xfrm>
            <a:prstGeom prst="straightConnector1">
              <a:avLst/>
            </a:prstGeom>
            <a:ln w="22225" cap="sq">
              <a:solidFill>
                <a:srgbClr val="40404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箭头连接符 58"/>
            <p:cNvCxnSpPr/>
            <p:nvPr/>
          </p:nvCxnSpPr>
          <p:spPr>
            <a:xfrm>
              <a:off x="3694" y="2911"/>
              <a:ext cx="242" cy="157"/>
            </a:xfrm>
            <a:prstGeom prst="straightConnector1">
              <a:avLst/>
            </a:prstGeom>
            <a:ln w="22225" cap="sq">
              <a:solidFill>
                <a:srgbClr val="40404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文本框 63"/>
            <p:cNvSpPr txBox="1"/>
            <p:nvPr/>
          </p:nvSpPr>
          <p:spPr>
            <a:xfrm>
              <a:off x="2565" y="7449"/>
              <a:ext cx="2032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>
                  <a:solidFill>
                    <a:schemeClr val="bg2">
                      <a:lumMod val="25000"/>
                    </a:schemeClr>
                  </a:solidFill>
                </a:rPr>
                <a:t>100</a:t>
              </a:r>
              <a:endParaRPr lang="en-US" altLang="zh-CN" sz="2400" baseline="3000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5" name="文本框 64"/>
            <p:cNvSpPr txBox="1"/>
            <p:nvPr/>
          </p:nvSpPr>
          <p:spPr>
            <a:xfrm>
              <a:off x="2565" y="6324"/>
              <a:ext cx="2032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>
                  <a:solidFill>
                    <a:schemeClr val="bg2">
                      <a:lumMod val="25000"/>
                    </a:schemeClr>
                  </a:solidFill>
                </a:rPr>
                <a:t>200</a:t>
              </a:r>
              <a:endParaRPr lang="en-US" altLang="zh-CN" sz="2400" baseline="3000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2565" y="5219"/>
              <a:ext cx="2032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>
                  <a:solidFill>
                    <a:schemeClr val="bg2">
                      <a:lumMod val="25000"/>
                    </a:schemeClr>
                  </a:solidFill>
                </a:rPr>
                <a:t>300</a:t>
              </a:r>
              <a:endParaRPr lang="en-US" altLang="zh-CN" sz="2400" baseline="3000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7" name="文本框 66"/>
            <p:cNvSpPr txBox="1"/>
            <p:nvPr/>
          </p:nvSpPr>
          <p:spPr>
            <a:xfrm>
              <a:off x="2565" y="4093"/>
              <a:ext cx="2032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>
                  <a:solidFill>
                    <a:schemeClr val="bg2">
                      <a:lumMod val="25000"/>
                    </a:schemeClr>
                  </a:solidFill>
                </a:rPr>
                <a:t>400</a:t>
              </a:r>
              <a:endParaRPr lang="en-US" altLang="zh-CN" sz="2400" baseline="3000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8" name="文本框 67"/>
            <p:cNvSpPr txBox="1"/>
            <p:nvPr/>
          </p:nvSpPr>
          <p:spPr>
            <a:xfrm>
              <a:off x="2565" y="2988"/>
              <a:ext cx="2032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>
                  <a:solidFill>
                    <a:schemeClr val="bg2">
                      <a:lumMod val="25000"/>
                    </a:schemeClr>
                  </a:solidFill>
                </a:rPr>
                <a:t>500</a:t>
              </a:r>
              <a:endParaRPr lang="en-US" altLang="zh-CN" sz="2400" baseline="3000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9" name="文本框 68"/>
            <p:cNvSpPr txBox="1"/>
            <p:nvPr/>
          </p:nvSpPr>
          <p:spPr>
            <a:xfrm>
              <a:off x="2395" y="2343"/>
              <a:ext cx="2032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>
                  <a:solidFill>
                    <a:schemeClr val="bg2">
                      <a:lumMod val="25000"/>
                    </a:schemeClr>
                  </a:solidFill>
                </a:rPr>
                <a:t>1000</a:t>
              </a:r>
              <a:endParaRPr lang="en-US" altLang="zh-CN" sz="2400" baseline="3000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70" name="文本框 69"/>
            <p:cNvSpPr txBox="1"/>
            <p:nvPr/>
          </p:nvSpPr>
          <p:spPr>
            <a:xfrm>
              <a:off x="2894" y="8554"/>
              <a:ext cx="2032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>
                  <a:solidFill>
                    <a:schemeClr val="bg2">
                      <a:lumMod val="25000"/>
                    </a:schemeClr>
                  </a:solidFill>
                </a:rPr>
                <a:t>0</a:t>
              </a:r>
              <a:endParaRPr lang="en-US" altLang="zh-CN" sz="2400" baseline="3000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75" name="文本框 74"/>
            <p:cNvSpPr txBox="1"/>
            <p:nvPr/>
          </p:nvSpPr>
          <p:spPr>
            <a:xfrm rot="16200000">
              <a:off x="721" y="5766"/>
              <a:ext cx="2622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>
                  <a:solidFill>
                    <a:schemeClr val="bg2">
                      <a:lumMod val="25000"/>
                    </a:schemeClr>
                  </a:solidFill>
                </a:rPr>
                <a:t>Range (m)</a:t>
              </a:r>
              <a:endParaRPr lang="en-US" altLang="zh-CN" sz="2400" baseline="3000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98" name="组合 97"/>
          <p:cNvGrpSpPr/>
          <p:nvPr/>
        </p:nvGrpSpPr>
        <p:grpSpPr>
          <a:xfrm>
            <a:off x="2437765" y="4770120"/>
            <a:ext cx="1315720" cy="816610"/>
            <a:chOff x="3839" y="7512"/>
            <a:chExt cx="2072" cy="1286"/>
          </a:xfrm>
        </p:grpSpPr>
        <p:sp>
          <p:nvSpPr>
            <p:cNvPr id="80" name="椭圆 79"/>
            <p:cNvSpPr/>
            <p:nvPr/>
          </p:nvSpPr>
          <p:spPr>
            <a:xfrm>
              <a:off x="3839" y="8458"/>
              <a:ext cx="340" cy="34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8" name="文本框 87"/>
            <p:cNvSpPr txBox="1"/>
            <p:nvPr/>
          </p:nvSpPr>
          <p:spPr>
            <a:xfrm>
              <a:off x="3901" y="7512"/>
              <a:ext cx="201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solidFill>
                    <a:schemeClr val="accent2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WiFi</a:t>
              </a:r>
              <a:endParaRPr lang="en-US" altLang="zh-CN" sz="1400" b="1">
                <a:solidFill>
                  <a:schemeClr val="accent2">
                    <a:lumMod val="50000"/>
                  </a:schemeClr>
                </a:solidFill>
              </a:endParaRPr>
            </a:p>
            <a:p>
              <a:r>
                <a:rPr lang="en-US" altLang="zh-CN" sz="1400" b="1" dirty="0">
                  <a:solidFill>
                    <a:schemeClr val="accent2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Backscatter</a:t>
              </a: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275965" y="5125720"/>
            <a:ext cx="1593215" cy="521970"/>
            <a:chOff x="5159" y="8072"/>
            <a:chExt cx="2509" cy="822"/>
          </a:xfrm>
        </p:grpSpPr>
        <p:sp>
          <p:nvSpPr>
            <p:cNvPr id="81" name="椭圆 80"/>
            <p:cNvSpPr/>
            <p:nvPr/>
          </p:nvSpPr>
          <p:spPr>
            <a:xfrm>
              <a:off x="5159" y="8334"/>
              <a:ext cx="340" cy="34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9" name="文本框 88"/>
            <p:cNvSpPr txBox="1"/>
            <p:nvPr/>
          </p:nvSpPr>
          <p:spPr>
            <a:xfrm>
              <a:off x="5658" y="8072"/>
              <a:ext cx="201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>
                  <a:solidFill>
                    <a:schemeClr val="accent2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FM</a:t>
              </a:r>
            </a:p>
            <a:p>
              <a:r>
                <a:rPr lang="en-US" altLang="zh-CN" sz="1400" b="1" dirty="0">
                  <a:solidFill>
                    <a:schemeClr val="accent2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Backscatter</a:t>
              </a:r>
            </a:p>
          </p:txBody>
        </p:sp>
      </p:grpSp>
      <p:grpSp>
        <p:nvGrpSpPr>
          <p:cNvPr id="101" name="组合 100"/>
          <p:cNvGrpSpPr/>
          <p:nvPr/>
        </p:nvGrpSpPr>
        <p:grpSpPr>
          <a:xfrm>
            <a:off x="5822315" y="4959985"/>
            <a:ext cx="1276350" cy="548005"/>
            <a:chOff x="9169" y="7811"/>
            <a:chExt cx="2010" cy="863"/>
          </a:xfrm>
        </p:grpSpPr>
        <p:sp>
          <p:nvSpPr>
            <p:cNvPr id="83" name="椭圆 82"/>
            <p:cNvSpPr/>
            <p:nvPr/>
          </p:nvSpPr>
          <p:spPr>
            <a:xfrm>
              <a:off x="9599" y="8334"/>
              <a:ext cx="340" cy="34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2" name="文本框 91"/>
            <p:cNvSpPr txBox="1"/>
            <p:nvPr/>
          </p:nvSpPr>
          <p:spPr>
            <a:xfrm>
              <a:off x="9169" y="7811"/>
              <a:ext cx="2011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>
                  <a:solidFill>
                    <a:schemeClr val="accent2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FreeRider</a:t>
              </a:r>
              <a:endParaRPr lang="en-US" altLang="zh-CN" sz="1400" b="1" dirty="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00" name="组合 99"/>
          <p:cNvGrpSpPr/>
          <p:nvPr/>
        </p:nvGrpSpPr>
        <p:grpSpPr>
          <a:xfrm>
            <a:off x="4738370" y="4986020"/>
            <a:ext cx="1276350" cy="661670"/>
            <a:chOff x="7462" y="7852"/>
            <a:chExt cx="2010" cy="1042"/>
          </a:xfrm>
        </p:grpSpPr>
        <p:sp>
          <p:nvSpPr>
            <p:cNvPr id="82" name="椭圆 81"/>
            <p:cNvSpPr/>
            <p:nvPr/>
          </p:nvSpPr>
          <p:spPr>
            <a:xfrm>
              <a:off x="8999" y="8554"/>
              <a:ext cx="340" cy="34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3" name="文本框 92"/>
            <p:cNvSpPr txBox="1"/>
            <p:nvPr/>
          </p:nvSpPr>
          <p:spPr>
            <a:xfrm>
              <a:off x="7462" y="7852"/>
              <a:ext cx="201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400" b="1">
                  <a:solidFill>
                    <a:schemeClr val="accent2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FS Backscatter</a:t>
              </a:r>
              <a:endParaRPr lang="en-US" altLang="zh-CN" sz="1400" b="1" dirty="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02" name="组合 101"/>
          <p:cNvGrpSpPr/>
          <p:nvPr/>
        </p:nvGrpSpPr>
        <p:grpSpPr>
          <a:xfrm>
            <a:off x="6654165" y="4806950"/>
            <a:ext cx="1276350" cy="563880"/>
            <a:chOff x="10479" y="7570"/>
            <a:chExt cx="2010" cy="888"/>
          </a:xfrm>
        </p:grpSpPr>
        <p:sp>
          <p:nvSpPr>
            <p:cNvPr id="84" name="椭圆 83"/>
            <p:cNvSpPr/>
            <p:nvPr/>
          </p:nvSpPr>
          <p:spPr>
            <a:xfrm>
              <a:off x="10865" y="8118"/>
              <a:ext cx="340" cy="34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4" name="文本框 93"/>
            <p:cNvSpPr txBox="1"/>
            <p:nvPr/>
          </p:nvSpPr>
          <p:spPr>
            <a:xfrm>
              <a:off x="10479" y="7570"/>
              <a:ext cx="2011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>
                  <a:solidFill>
                    <a:schemeClr val="accent2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HitchHike</a:t>
              </a:r>
              <a:endParaRPr lang="en-US" altLang="zh-CN" sz="1400" b="1" dirty="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03" name="组合 102"/>
          <p:cNvGrpSpPr/>
          <p:nvPr/>
        </p:nvGrpSpPr>
        <p:grpSpPr>
          <a:xfrm>
            <a:off x="7792720" y="4909820"/>
            <a:ext cx="1276350" cy="676910"/>
            <a:chOff x="12272" y="7732"/>
            <a:chExt cx="2010" cy="1066"/>
          </a:xfrm>
        </p:grpSpPr>
        <p:sp>
          <p:nvSpPr>
            <p:cNvPr id="85" name="椭圆 84"/>
            <p:cNvSpPr/>
            <p:nvPr/>
          </p:nvSpPr>
          <p:spPr>
            <a:xfrm>
              <a:off x="12539" y="8458"/>
              <a:ext cx="340" cy="34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12272" y="7732"/>
              <a:ext cx="201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>
                  <a:solidFill>
                    <a:schemeClr val="accent2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Turbo</a:t>
              </a:r>
            </a:p>
            <a:p>
              <a:r>
                <a:rPr lang="en-US" altLang="zh-CN" sz="1400" b="1" dirty="0">
                  <a:solidFill>
                    <a:schemeClr val="accent2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charging</a:t>
              </a:r>
            </a:p>
          </p:txBody>
        </p:sp>
      </p:grpSp>
      <p:grpSp>
        <p:nvGrpSpPr>
          <p:cNvPr id="104" name="组合 103"/>
          <p:cNvGrpSpPr/>
          <p:nvPr/>
        </p:nvGrpSpPr>
        <p:grpSpPr>
          <a:xfrm>
            <a:off x="8707120" y="4806950"/>
            <a:ext cx="1276350" cy="701040"/>
            <a:chOff x="13712" y="7570"/>
            <a:chExt cx="2010" cy="1104"/>
          </a:xfrm>
        </p:grpSpPr>
        <p:sp>
          <p:nvSpPr>
            <p:cNvPr id="86" name="椭圆 85"/>
            <p:cNvSpPr/>
            <p:nvPr/>
          </p:nvSpPr>
          <p:spPr>
            <a:xfrm>
              <a:off x="13826" y="8334"/>
              <a:ext cx="340" cy="34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13712" y="7570"/>
              <a:ext cx="201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>
                  <a:solidFill>
                    <a:schemeClr val="accent2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Passive </a:t>
              </a:r>
            </a:p>
            <a:p>
              <a:r>
                <a:rPr lang="en-US" altLang="zh-CN" sz="1400" b="1">
                  <a:solidFill>
                    <a:schemeClr val="accent2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WiFi</a:t>
              </a:r>
              <a:endParaRPr lang="en-US" altLang="zh-CN" sz="1400" b="1" dirty="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05" name="组合 104"/>
          <p:cNvGrpSpPr/>
          <p:nvPr/>
        </p:nvGrpSpPr>
        <p:grpSpPr>
          <a:xfrm>
            <a:off x="9483090" y="5001895"/>
            <a:ext cx="1492250" cy="591820"/>
            <a:chOff x="14934" y="7877"/>
            <a:chExt cx="2350" cy="932"/>
          </a:xfrm>
        </p:grpSpPr>
        <p:sp>
          <p:nvSpPr>
            <p:cNvPr id="87" name="椭圆 86"/>
            <p:cNvSpPr/>
            <p:nvPr/>
          </p:nvSpPr>
          <p:spPr>
            <a:xfrm>
              <a:off x="14934" y="8469"/>
              <a:ext cx="340" cy="34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7" name="文本框 96"/>
            <p:cNvSpPr txBox="1"/>
            <p:nvPr/>
          </p:nvSpPr>
          <p:spPr>
            <a:xfrm>
              <a:off x="15274" y="7877"/>
              <a:ext cx="201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>
                  <a:solidFill>
                    <a:schemeClr val="accent2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OFDMA Backscatter</a:t>
              </a:r>
              <a:endParaRPr lang="en-US" altLang="zh-CN" sz="1400" b="1" dirty="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06" name="矩形 105"/>
          <p:cNvSpPr/>
          <p:nvPr/>
        </p:nvSpPr>
        <p:spPr>
          <a:xfrm>
            <a:off x="2345690" y="4807585"/>
            <a:ext cx="8484235" cy="920750"/>
          </a:xfrm>
          <a:prstGeom prst="rect">
            <a:avLst/>
          </a:prstGeom>
          <a:solidFill>
            <a:schemeClr val="accent1">
              <a:alpha val="10000"/>
            </a:schemeClr>
          </a:solidFill>
          <a:ln w="34925" cmpd="sng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7" name="组合 116"/>
          <p:cNvGrpSpPr/>
          <p:nvPr/>
        </p:nvGrpSpPr>
        <p:grpSpPr>
          <a:xfrm>
            <a:off x="2588260" y="1626870"/>
            <a:ext cx="2932430" cy="3645535"/>
            <a:chOff x="4076" y="2562"/>
            <a:chExt cx="4618" cy="5741"/>
          </a:xfrm>
        </p:grpSpPr>
        <p:sp>
          <p:nvSpPr>
            <p:cNvPr id="107" name="菱形 106"/>
            <p:cNvSpPr/>
            <p:nvPr/>
          </p:nvSpPr>
          <p:spPr>
            <a:xfrm>
              <a:off x="8240" y="7877"/>
              <a:ext cx="454" cy="426"/>
            </a:xfrm>
            <a:prstGeom prst="diamond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8" name="菱形 107"/>
            <p:cNvSpPr/>
            <p:nvPr/>
          </p:nvSpPr>
          <p:spPr>
            <a:xfrm>
              <a:off x="7669" y="6687"/>
              <a:ext cx="454" cy="426"/>
            </a:xfrm>
            <a:prstGeom prst="diamond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9" name="菱形 108"/>
            <p:cNvSpPr/>
            <p:nvPr/>
          </p:nvSpPr>
          <p:spPr>
            <a:xfrm>
              <a:off x="6828" y="5898"/>
              <a:ext cx="454" cy="426"/>
            </a:xfrm>
            <a:prstGeom prst="diamond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0" name="菱形 109"/>
            <p:cNvSpPr/>
            <p:nvPr/>
          </p:nvSpPr>
          <p:spPr>
            <a:xfrm>
              <a:off x="6011" y="4455"/>
              <a:ext cx="454" cy="426"/>
            </a:xfrm>
            <a:prstGeom prst="diamond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1" name="菱形 110"/>
            <p:cNvSpPr/>
            <p:nvPr/>
          </p:nvSpPr>
          <p:spPr>
            <a:xfrm>
              <a:off x="5045" y="3068"/>
              <a:ext cx="454" cy="426"/>
            </a:xfrm>
            <a:prstGeom prst="diamond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5" name="文本框 114"/>
            <p:cNvSpPr txBox="1"/>
            <p:nvPr/>
          </p:nvSpPr>
          <p:spPr>
            <a:xfrm>
              <a:off x="4652" y="3563"/>
              <a:ext cx="201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400" b="1">
                  <a:solidFill>
                    <a:srgbClr val="00B05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LoRa</a:t>
              </a:r>
            </a:p>
            <a:p>
              <a:pPr algn="l"/>
              <a:r>
                <a:rPr lang="en-US" altLang="zh-CN" sz="1400" b="1" dirty="0">
                  <a:solidFill>
                    <a:srgbClr val="00B05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Backscatter</a:t>
              </a:r>
            </a:p>
          </p:txBody>
        </p:sp>
        <p:sp>
          <p:nvSpPr>
            <p:cNvPr id="116" name="菱形 115"/>
            <p:cNvSpPr/>
            <p:nvPr/>
          </p:nvSpPr>
          <p:spPr>
            <a:xfrm>
              <a:off x="4076" y="2562"/>
              <a:ext cx="454" cy="426"/>
            </a:xfrm>
            <a:prstGeom prst="diamond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8" name="组合 127"/>
          <p:cNvGrpSpPr/>
          <p:nvPr/>
        </p:nvGrpSpPr>
        <p:grpSpPr>
          <a:xfrm>
            <a:off x="2256155" y="1626870"/>
            <a:ext cx="2224405" cy="3528060"/>
            <a:chOff x="3553" y="2562"/>
            <a:chExt cx="3503" cy="5556"/>
          </a:xfrm>
        </p:grpSpPr>
        <p:grpSp>
          <p:nvGrpSpPr>
            <p:cNvPr id="126" name="组合 125"/>
            <p:cNvGrpSpPr/>
            <p:nvPr/>
          </p:nvGrpSpPr>
          <p:grpSpPr>
            <a:xfrm>
              <a:off x="3553" y="2562"/>
              <a:ext cx="2813" cy="5556"/>
              <a:chOff x="3553" y="2562"/>
              <a:chExt cx="2813" cy="5556"/>
            </a:xfrm>
          </p:grpSpPr>
          <p:sp>
            <p:nvSpPr>
              <p:cNvPr id="118" name="菱形 117"/>
              <p:cNvSpPr/>
              <p:nvPr/>
            </p:nvSpPr>
            <p:spPr>
              <a:xfrm>
                <a:off x="5912" y="7692"/>
                <a:ext cx="454" cy="426"/>
              </a:xfrm>
              <a:prstGeom prst="diamond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9" name="菱形 118"/>
              <p:cNvSpPr/>
              <p:nvPr/>
            </p:nvSpPr>
            <p:spPr>
              <a:xfrm>
                <a:off x="5658" y="7014"/>
                <a:ext cx="454" cy="426"/>
              </a:xfrm>
              <a:prstGeom prst="diamond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菱形 119"/>
              <p:cNvSpPr/>
              <p:nvPr/>
            </p:nvSpPr>
            <p:spPr>
              <a:xfrm>
                <a:off x="5204" y="6324"/>
                <a:ext cx="454" cy="426"/>
              </a:xfrm>
              <a:prstGeom prst="diamond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1" name="菱形 120"/>
              <p:cNvSpPr/>
              <p:nvPr/>
            </p:nvSpPr>
            <p:spPr>
              <a:xfrm>
                <a:off x="4679" y="5694"/>
                <a:ext cx="454" cy="426"/>
              </a:xfrm>
              <a:prstGeom prst="diamond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2" name="菱形 121"/>
              <p:cNvSpPr/>
              <p:nvPr/>
            </p:nvSpPr>
            <p:spPr>
              <a:xfrm>
                <a:off x="4143" y="5219"/>
                <a:ext cx="454" cy="426"/>
              </a:xfrm>
              <a:prstGeom prst="diamond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3" name="菱形 122"/>
              <p:cNvSpPr/>
              <p:nvPr/>
            </p:nvSpPr>
            <p:spPr>
              <a:xfrm>
                <a:off x="3901" y="4242"/>
                <a:ext cx="454" cy="426"/>
              </a:xfrm>
              <a:prstGeom prst="diamond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4" name="菱形 123"/>
              <p:cNvSpPr/>
              <p:nvPr/>
            </p:nvSpPr>
            <p:spPr>
              <a:xfrm>
                <a:off x="3706" y="3137"/>
                <a:ext cx="454" cy="426"/>
              </a:xfrm>
              <a:prstGeom prst="diamond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5" name="菱形 124"/>
              <p:cNvSpPr/>
              <p:nvPr/>
            </p:nvSpPr>
            <p:spPr>
              <a:xfrm>
                <a:off x="3553" y="2562"/>
                <a:ext cx="454" cy="426"/>
              </a:xfrm>
              <a:prstGeom prst="diamond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27" name="文本框 126"/>
            <p:cNvSpPr txBox="1"/>
            <p:nvPr/>
          </p:nvSpPr>
          <p:spPr>
            <a:xfrm>
              <a:off x="5045" y="5461"/>
              <a:ext cx="2011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400" b="1">
                  <a:solidFill>
                    <a:srgbClr val="00B05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PLoRa</a:t>
              </a:r>
              <a:endParaRPr lang="en-US" altLang="zh-CN" sz="14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29" name="矩形 128"/>
          <p:cNvSpPr/>
          <p:nvPr/>
        </p:nvSpPr>
        <p:spPr>
          <a:xfrm>
            <a:off x="2283460" y="1487805"/>
            <a:ext cx="1948180" cy="4631690"/>
          </a:xfrm>
          <a:prstGeom prst="rect">
            <a:avLst/>
          </a:prstGeom>
          <a:solidFill>
            <a:srgbClr val="7030A0">
              <a:alpha val="8000"/>
            </a:srgbClr>
          </a:solidFill>
          <a:ln w="28575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0" name="矩形 129"/>
          <p:cNvSpPr/>
          <p:nvPr/>
        </p:nvSpPr>
        <p:spPr>
          <a:xfrm>
            <a:off x="5876925" y="4309745"/>
            <a:ext cx="546163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10210"/>
            <a:r>
              <a:rPr lang="en-US" altLang="zh-CN" sz="2400" b="1" dirty="0">
                <a:solidFill>
                  <a:schemeClr val="bg2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High throughput but short range</a:t>
            </a:r>
          </a:p>
        </p:txBody>
      </p:sp>
      <p:sp>
        <p:nvSpPr>
          <p:cNvPr id="131" name="矩形 130"/>
          <p:cNvSpPr/>
          <p:nvPr/>
        </p:nvSpPr>
        <p:spPr>
          <a:xfrm>
            <a:off x="3856990" y="1313815"/>
            <a:ext cx="546163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10210"/>
            <a:r>
              <a:rPr lang="en-US" altLang="zh-CN" sz="2400" b="1" dirty="0">
                <a:solidFill>
                  <a:schemeClr val="bg2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Long range but low throughput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5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25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  <p:bldP spid="129" grpId="0" animBg="1"/>
      <p:bldP spid="130" grpId="0"/>
      <p:bldP spid="1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197176"/>
            <a:ext cx="1219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Large </a:t>
            </a:r>
            <a:r>
              <a:rPr lang="zh-CN" altLang="en-US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quantity of deployed tags</a:t>
            </a:r>
          </a:p>
        </p:txBody>
      </p:sp>
      <p:sp>
        <p:nvSpPr>
          <p:cNvPr id="7" name="Title 1"/>
          <p:cNvSpPr txBox="1"/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5400" dirty="0">
                <a:solidFill>
                  <a:schemeClr val="bg1"/>
                </a:solidFill>
                <a:latin typeface="Segoe UI" panose="020B0502040204020203" pitchFamily="34" charset="0"/>
                <a:ea typeface="Sathu" panose="00000400000000000000" charset="-34"/>
                <a:cs typeface="Segoe UI" panose="020B0502040204020203" pitchFamily="34" charset="0"/>
              </a:rPr>
              <a:t>State of the arts </a:t>
            </a:r>
          </a:p>
        </p:txBody>
      </p:sp>
      <p:grpSp>
        <p:nvGrpSpPr>
          <p:cNvPr id="77" name="组合 76"/>
          <p:cNvGrpSpPr/>
          <p:nvPr/>
        </p:nvGrpSpPr>
        <p:grpSpPr>
          <a:xfrm>
            <a:off x="2353310" y="5507990"/>
            <a:ext cx="8746490" cy="1071245"/>
            <a:chOff x="3706" y="8674"/>
            <a:chExt cx="13774" cy="1687"/>
          </a:xfrm>
        </p:grpSpPr>
        <p:cxnSp>
          <p:nvCxnSpPr>
            <p:cNvPr id="3" name="直接箭头连接符 2"/>
            <p:cNvCxnSpPr/>
            <p:nvPr/>
          </p:nvCxnSpPr>
          <p:spPr>
            <a:xfrm flipV="1">
              <a:off x="3839" y="8908"/>
              <a:ext cx="13641" cy="14"/>
            </a:xfrm>
            <a:prstGeom prst="straightConnector1">
              <a:avLst/>
            </a:prstGeom>
            <a:ln w="38100" cap="sq">
              <a:solidFill>
                <a:srgbClr val="40404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接箭头连接符 3"/>
            <p:cNvCxnSpPr/>
            <p:nvPr/>
          </p:nvCxnSpPr>
          <p:spPr>
            <a:xfrm flipV="1">
              <a:off x="6827" y="8809"/>
              <a:ext cx="1" cy="113"/>
            </a:xfrm>
            <a:prstGeom prst="straightConnector1">
              <a:avLst/>
            </a:prstGeom>
            <a:ln w="22225" cap="sq">
              <a:solidFill>
                <a:srgbClr val="40404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箭头连接符 8"/>
            <p:cNvCxnSpPr/>
            <p:nvPr/>
          </p:nvCxnSpPr>
          <p:spPr>
            <a:xfrm flipV="1">
              <a:off x="6972" y="8674"/>
              <a:ext cx="1" cy="237"/>
            </a:xfrm>
            <a:prstGeom prst="straightConnector1">
              <a:avLst/>
            </a:prstGeom>
            <a:ln w="22225" cap="sq">
              <a:solidFill>
                <a:srgbClr val="40404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箭头连接符 9"/>
            <p:cNvCxnSpPr/>
            <p:nvPr/>
          </p:nvCxnSpPr>
          <p:spPr>
            <a:xfrm flipV="1">
              <a:off x="10088" y="8674"/>
              <a:ext cx="1" cy="237"/>
            </a:xfrm>
            <a:prstGeom prst="straightConnector1">
              <a:avLst/>
            </a:prstGeom>
            <a:ln w="22225" cap="sq">
              <a:solidFill>
                <a:srgbClr val="40404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箭头连接符 10"/>
            <p:cNvCxnSpPr/>
            <p:nvPr/>
          </p:nvCxnSpPr>
          <p:spPr>
            <a:xfrm flipV="1">
              <a:off x="13218" y="8674"/>
              <a:ext cx="1" cy="237"/>
            </a:xfrm>
            <a:prstGeom prst="straightConnector1">
              <a:avLst/>
            </a:prstGeom>
            <a:ln w="22225" cap="sq">
              <a:solidFill>
                <a:srgbClr val="40404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箭头连接符 11"/>
            <p:cNvCxnSpPr/>
            <p:nvPr/>
          </p:nvCxnSpPr>
          <p:spPr>
            <a:xfrm flipV="1">
              <a:off x="6663" y="8809"/>
              <a:ext cx="1" cy="113"/>
            </a:xfrm>
            <a:prstGeom prst="straightConnector1">
              <a:avLst/>
            </a:prstGeom>
            <a:ln w="22225" cap="sq">
              <a:solidFill>
                <a:srgbClr val="40404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箭头连接符 13"/>
            <p:cNvCxnSpPr/>
            <p:nvPr/>
          </p:nvCxnSpPr>
          <p:spPr>
            <a:xfrm flipV="1">
              <a:off x="6481" y="8809"/>
              <a:ext cx="1" cy="113"/>
            </a:xfrm>
            <a:prstGeom prst="straightConnector1">
              <a:avLst/>
            </a:prstGeom>
            <a:ln w="22225" cap="sq">
              <a:solidFill>
                <a:srgbClr val="40404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箭头连接符 14"/>
            <p:cNvCxnSpPr/>
            <p:nvPr/>
          </p:nvCxnSpPr>
          <p:spPr>
            <a:xfrm flipV="1">
              <a:off x="6269" y="8809"/>
              <a:ext cx="1" cy="113"/>
            </a:xfrm>
            <a:prstGeom prst="straightConnector1">
              <a:avLst/>
            </a:prstGeom>
            <a:ln w="22225" cap="sq">
              <a:solidFill>
                <a:srgbClr val="40404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箭头连接符 19"/>
            <p:cNvCxnSpPr/>
            <p:nvPr/>
          </p:nvCxnSpPr>
          <p:spPr>
            <a:xfrm flipV="1">
              <a:off x="6011" y="8809"/>
              <a:ext cx="1" cy="113"/>
            </a:xfrm>
            <a:prstGeom prst="straightConnector1">
              <a:avLst/>
            </a:prstGeom>
            <a:ln w="22225" cap="sq">
              <a:solidFill>
                <a:srgbClr val="40404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箭头连接符 21"/>
            <p:cNvCxnSpPr/>
            <p:nvPr/>
          </p:nvCxnSpPr>
          <p:spPr>
            <a:xfrm flipV="1">
              <a:off x="5738" y="8809"/>
              <a:ext cx="1" cy="113"/>
            </a:xfrm>
            <a:prstGeom prst="straightConnector1">
              <a:avLst/>
            </a:prstGeom>
            <a:ln w="22225" cap="sq">
              <a:solidFill>
                <a:srgbClr val="40404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箭头连接符 22"/>
            <p:cNvCxnSpPr/>
            <p:nvPr/>
          </p:nvCxnSpPr>
          <p:spPr>
            <a:xfrm flipV="1">
              <a:off x="5329" y="8809"/>
              <a:ext cx="1" cy="113"/>
            </a:xfrm>
            <a:prstGeom prst="straightConnector1">
              <a:avLst/>
            </a:prstGeom>
            <a:ln w="22225" cap="sq">
              <a:solidFill>
                <a:srgbClr val="40404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箭头连接符 23"/>
            <p:cNvCxnSpPr/>
            <p:nvPr/>
          </p:nvCxnSpPr>
          <p:spPr>
            <a:xfrm flipV="1">
              <a:off x="4778" y="8798"/>
              <a:ext cx="1" cy="113"/>
            </a:xfrm>
            <a:prstGeom prst="straightConnector1">
              <a:avLst/>
            </a:prstGeom>
            <a:ln w="22225" cap="sq">
              <a:solidFill>
                <a:srgbClr val="40404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箭头连接符 24"/>
            <p:cNvCxnSpPr/>
            <p:nvPr/>
          </p:nvCxnSpPr>
          <p:spPr>
            <a:xfrm flipV="1">
              <a:off x="9962" y="8798"/>
              <a:ext cx="1" cy="113"/>
            </a:xfrm>
            <a:prstGeom prst="straightConnector1">
              <a:avLst/>
            </a:prstGeom>
            <a:ln w="22225" cap="sq">
              <a:solidFill>
                <a:srgbClr val="40404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箭头连接符 25"/>
            <p:cNvCxnSpPr/>
            <p:nvPr/>
          </p:nvCxnSpPr>
          <p:spPr>
            <a:xfrm flipV="1">
              <a:off x="7896" y="8798"/>
              <a:ext cx="1" cy="113"/>
            </a:xfrm>
            <a:prstGeom prst="straightConnector1">
              <a:avLst/>
            </a:prstGeom>
            <a:ln w="22225" cap="sq">
              <a:solidFill>
                <a:srgbClr val="40404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箭头连接符 26"/>
            <p:cNvCxnSpPr/>
            <p:nvPr/>
          </p:nvCxnSpPr>
          <p:spPr>
            <a:xfrm flipV="1">
              <a:off x="8851" y="8798"/>
              <a:ext cx="1" cy="113"/>
            </a:xfrm>
            <a:prstGeom prst="straightConnector1">
              <a:avLst/>
            </a:prstGeom>
            <a:ln w="22225" cap="sq">
              <a:solidFill>
                <a:srgbClr val="40404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箭头连接符 27"/>
            <p:cNvCxnSpPr/>
            <p:nvPr/>
          </p:nvCxnSpPr>
          <p:spPr>
            <a:xfrm flipV="1">
              <a:off x="8467" y="8798"/>
              <a:ext cx="1" cy="113"/>
            </a:xfrm>
            <a:prstGeom prst="straightConnector1">
              <a:avLst/>
            </a:prstGeom>
            <a:ln w="22225" cap="sq">
              <a:solidFill>
                <a:srgbClr val="40404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箭头连接符 28"/>
            <p:cNvCxnSpPr/>
            <p:nvPr/>
          </p:nvCxnSpPr>
          <p:spPr>
            <a:xfrm flipV="1">
              <a:off x="9169" y="8798"/>
              <a:ext cx="1" cy="113"/>
            </a:xfrm>
            <a:prstGeom prst="straightConnector1">
              <a:avLst/>
            </a:prstGeom>
            <a:ln w="22225" cap="sq">
              <a:solidFill>
                <a:srgbClr val="40404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箭头连接符 29"/>
            <p:cNvCxnSpPr/>
            <p:nvPr/>
          </p:nvCxnSpPr>
          <p:spPr>
            <a:xfrm flipV="1">
              <a:off x="9407" y="8798"/>
              <a:ext cx="1" cy="113"/>
            </a:xfrm>
            <a:prstGeom prst="straightConnector1">
              <a:avLst/>
            </a:prstGeom>
            <a:ln w="22225" cap="sq">
              <a:solidFill>
                <a:srgbClr val="40404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箭头连接符 30"/>
            <p:cNvCxnSpPr/>
            <p:nvPr/>
          </p:nvCxnSpPr>
          <p:spPr>
            <a:xfrm flipV="1">
              <a:off x="9599" y="8798"/>
              <a:ext cx="1" cy="113"/>
            </a:xfrm>
            <a:prstGeom prst="straightConnector1">
              <a:avLst/>
            </a:prstGeom>
            <a:ln w="22225" cap="sq">
              <a:solidFill>
                <a:srgbClr val="40404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箭头连接符 32"/>
            <p:cNvCxnSpPr/>
            <p:nvPr/>
          </p:nvCxnSpPr>
          <p:spPr>
            <a:xfrm flipV="1">
              <a:off x="9781" y="8809"/>
              <a:ext cx="1" cy="113"/>
            </a:xfrm>
            <a:prstGeom prst="straightConnector1">
              <a:avLst/>
            </a:prstGeom>
            <a:ln w="22225" cap="sq">
              <a:solidFill>
                <a:srgbClr val="40404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箭头连接符 33"/>
            <p:cNvCxnSpPr/>
            <p:nvPr/>
          </p:nvCxnSpPr>
          <p:spPr>
            <a:xfrm flipV="1">
              <a:off x="11034" y="8798"/>
              <a:ext cx="1" cy="113"/>
            </a:xfrm>
            <a:prstGeom prst="straightConnector1">
              <a:avLst/>
            </a:prstGeom>
            <a:ln w="22225" cap="sq">
              <a:solidFill>
                <a:srgbClr val="40404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箭头连接符 36"/>
            <p:cNvCxnSpPr/>
            <p:nvPr/>
          </p:nvCxnSpPr>
          <p:spPr>
            <a:xfrm flipV="1">
              <a:off x="11590" y="8798"/>
              <a:ext cx="1" cy="113"/>
            </a:xfrm>
            <a:prstGeom prst="straightConnector1">
              <a:avLst/>
            </a:prstGeom>
            <a:ln w="22225" cap="sq">
              <a:solidFill>
                <a:srgbClr val="40404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箭头连接符 37"/>
            <p:cNvCxnSpPr/>
            <p:nvPr/>
          </p:nvCxnSpPr>
          <p:spPr>
            <a:xfrm flipV="1">
              <a:off x="11970" y="8798"/>
              <a:ext cx="1" cy="113"/>
            </a:xfrm>
            <a:prstGeom prst="straightConnector1">
              <a:avLst/>
            </a:prstGeom>
            <a:ln w="22225" cap="sq">
              <a:solidFill>
                <a:srgbClr val="40404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箭头连接符 38"/>
            <p:cNvCxnSpPr/>
            <p:nvPr/>
          </p:nvCxnSpPr>
          <p:spPr>
            <a:xfrm flipV="1">
              <a:off x="12271" y="8798"/>
              <a:ext cx="1" cy="113"/>
            </a:xfrm>
            <a:prstGeom prst="straightConnector1">
              <a:avLst/>
            </a:prstGeom>
            <a:ln w="22225" cap="sq">
              <a:solidFill>
                <a:srgbClr val="40404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箭头连接符 39"/>
            <p:cNvCxnSpPr/>
            <p:nvPr/>
          </p:nvCxnSpPr>
          <p:spPr>
            <a:xfrm flipV="1">
              <a:off x="12539" y="8798"/>
              <a:ext cx="1" cy="113"/>
            </a:xfrm>
            <a:prstGeom prst="straightConnector1">
              <a:avLst/>
            </a:prstGeom>
            <a:ln w="22225" cap="sq">
              <a:solidFill>
                <a:srgbClr val="40404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箭头连接符 40"/>
            <p:cNvCxnSpPr/>
            <p:nvPr/>
          </p:nvCxnSpPr>
          <p:spPr>
            <a:xfrm flipV="1">
              <a:off x="12744" y="8798"/>
              <a:ext cx="1" cy="113"/>
            </a:xfrm>
            <a:prstGeom prst="straightConnector1">
              <a:avLst/>
            </a:prstGeom>
            <a:ln w="22225" cap="sq">
              <a:solidFill>
                <a:srgbClr val="40404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箭头连接符 41"/>
            <p:cNvCxnSpPr/>
            <p:nvPr/>
          </p:nvCxnSpPr>
          <p:spPr>
            <a:xfrm flipV="1">
              <a:off x="12924" y="8798"/>
              <a:ext cx="1" cy="113"/>
            </a:xfrm>
            <a:prstGeom prst="straightConnector1">
              <a:avLst/>
            </a:prstGeom>
            <a:ln w="22225" cap="sq">
              <a:solidFill>
                <a:srgbClr val="40404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箭头连接符 42"/>
            <p:cNvCxnSpPr/>
            <p:nvPr/>
          </p:nvCxnSpPr>
          <p:spPr>
            <a:xfrm flipV="1">
              <a:off x="13071" y="8798"/>
              <a:ext cx="1" cy="113"/>
            </a:xfrm>
            <a:prstGeom prst="straightConnector1">
              <a:avLst/>
            </a:prstGeom>
            <a:ln w="22225" cap="sq">
              <a:solidFill>
                <a:srgbClr val="40404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箭头连接符 44"/>
            <p:cNvCxnSpPr/>
            <p:nvPr/>
          </p:nvCxnSpPr>
          <p:spPr>
            <a:xfrm flipV="1">
              <a:off x="14166" y="8798"/>
              <a:ext cx="1" cy="113"/>
            </a:xfrm>
            <a:prstGeom prst="straightConnector1">
              <a:avLst/>
            </a:prstGeom>
            <a:ln w="22225" cap="sq">
              <a:solidFill>
                <a:srgbClr val="40404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箭头连接符 45"/>
            <p:cNvCxnSpPr/>
            <p:nvPr/>
          </p:nvCxnSpPr>
          <p:spPr>
            <a:xfrm flipV="1">
              <a:off x="14717" y="8798"/>
              <a:ext cx="1" cy="113"/>
            </a:xfrm>
            <a:prstGeom prst="straightConnector1">
              <a:avLst/>
            </a:prstGeom>
            <a:ln w="22225" cap="sq">
              <a:solidFill>
                <a:srgbClr val="40404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箭头连接符 46"/>
            <p:cNvCxnSpPr/>
            <p:nvPr/>
          </p:nvCxnSpPr>
          <p:spPr>
            <a:xfrm flipV="1">
              <a:off x="15103" y="8798"/>
              <a:ext cx="1" cy="113"/>
            </a:xfrm>
            <a:prstGeom prst="straightConnector1">
              <a:avLst/>
            </a:prstGeom>
            <a:ln w="22225" cap="sq">
              <a:solidFill>
                <a:srgbClr val="40404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箭头连接符 47"/>
            <p:cNvCxnSpPr/>
            <p:nvPr/>
          </p:nvCxnSpPr>
          <p:spPr>
            <a:xfrm flipV="1">
              <a:off x="15430" y="8798"/>
              <a:ext cx="1" cy="113"/>
            </a:xfrm>
            <a:prstGeom prst="straightConnector1">
              <a:avLst/>
            </a:prstGeom>
            <a:ln w="22225" cap="sq">
              <a:solidFill>
                <a:srgbClr val="40404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文本框 59"/>
            <p:cNvSpPr txBox="1"/>
            <p:nvPr/>
          </p:nvSpPr>
          <p:spPr>
            <a:xfrm>
              <a:off x="6482" y="8922"/>
              <a:ext cx="2032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>
                  <a:solidFill>
                    <a:schemeClr val="bg2">
                      <a:lumMod val="25000"/>
                    </a:schemeClr>
                  </a:solidFill>
                </a:rPr>
                <a:t>10</a:t>
              </a:r>
              <a:r>
                <a:rPr lang="en-US" altLang="zh-CN" sz="2400" baseline="30000">
                  <a:solidFill>
                    <a:schemeClr val="bg2">
                      <a:lumMod val="25000"/>
                    </a:schemeClr>
                  </a:solidFill>
                </a:rPr>
                <a:t>4</a:t>
              </a:r>
            </a:p>
          </p:txBody>
        </p:sp>
        <p:sp>
          <p:nvSpPr>
            <p:cNvPr id="62" name="文本框 61"/>
            <p:cNvSpPr txBox="1"/>
            <p:nvPr/>
          </p:nvSpPr>
          <p:spPr>
            <a:xfrm>
              <a:off x="9558" y="8922"/>
              <a:ext cx="2032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>
                  <a:solidFill>
                    <a:schemeClr val="bg2">
                      <a:lumMod val="25000"/>
                    </a:schemeClr>
                  </a:solidFill>
                </a:rPr>
                <a:t>10</a:t>
              </a:r>
              <a:r>
                <a:rPr lang="en-US" altLang="zh-CN" sz="2400" baseline="30000">
                  <a:solidFill>
                    <a:schemeClr val="bg2">
                      <a:lumMod val="25000"/>
                    </a:schemeClr>
                  </a:solidFill>
                </a:rPr>
                <a:t>5</a:t>
              </a: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12539" y="8922"/>
              <a:ext cx="2032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>
                  <a:solidFill>
                    <a:schemeClr val="bg2">
                      <a:lumMod val="25000"/>
                    </a:schemeClr>
                  </a:solidFill>
                </a:rPr>
                <a:t>10</a:t>
              </a:r>
              <a:r>
                <a:rPr lang="en-US" altLang="zh-CN" sz="2400" baseline="30000">
                  <a:solidFill>
                    <a:schemeClr val="bg2">
                      <a:lumMod val="25000"/>
                    </a:schemeClr>
                  </a:solidFill>
                </a:rPr>
                <a:t>6</a:t>
              </a: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3706" y="8911"/>
              <a:ext cx="2032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>
                  <a:solidFill>
                    <a:schemeClr val="bg2">
                      <a:lumMod val="25000"/>
                    </a:schemeClr>
                  </a:solidFill>
                </a:rPr>
                <a:t>10</a:t>
              </a:r>
              <a:r>
                <a:rPr lang="en-US" altLang="zh-CN" sz="2400" baseline="30000">
                  <a:solidFill>
                    <a:schemeClr val="bg2">
                      <a:lumMod val="25000"/>
                    </a:schemeClr>
                  </a:solidFill>
                </a:rPr>
                <a:t>3</a:t>
              </a:r>
            </a:p>
          </p:txBody>
        </p:sp>
        <p:sp>
          <p:nvSpPr>
            <p:cNvPr id="72" name="文本框 71"/>
            <p:cNvSpPr txBox="1"/>
            <p:nvPr/>
          </p:nvSpPr>
          <p:spPr>
            <a:xfrm>
              <a:off x="7896" y="9636"/>
              <a:ext cx="415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>
                  <a:solidFill>
                    <a:schemeClr val="bg2">
                      <a:lumMod val="25000"/>
                    </a:schemeClr>
                  </a:solidFill>
                </a:rPr>
                <a:t>Throughput (bps)</a:t>
              </a:r>
              <a:endParaRPr lang="en-US" altLang="zh-CN" sz="2400" baseline="3000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78" name="组合 77"/>
          <p:cNvGrpSpPr/>
          <p:nvPr/>
        </p:nvGrpSpPr>
        <p:grpSpPr>
          <a:xfrm>
            <a:off x="1060450" y="1148080"/>
            <a:ext cx="2067560" cy="4744085"/>
            <a:chOff x="1670" y="1808"/>
            <a:chExt cx="3256" cy="7471"/>
          </a:xfrm>
        </p:grpSpPr>
        <p:cxnSp>
          <p:nvCxnSpPr>
            <p:cNvPr id="49" name="直接箭头连接符 48"/>
            <p:cNvCxnSpPr/>
            <p:nvPr/>
          </p:nvCxnSpPr>
          <p:spPr>
            <a:xfrm flipH="1" flipV="1">
              <a:off x="3814" y="1808"/>
              <a:ext cx="25" cy="7114"/>
            </a:xfrm>
            <a:prstGeom prst="straightConnector1">
              <a:avLst/>
            </a:prstGeom>
            <a:ln w="38100" cap="sq">
              <a:solidFill>
                <a:srgbClr val="40404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箭头连接符 50"/>
            <p:cNvCxnSpPr/>
            <p:nvPr/>
          </p:nvCxnSpPr>
          <p:spPr>
            <a:xfrm rot="5400000" flipV="1">
              <a:off x="3957" y="7693"/>
              <a:ext cx="1" cy="237"/>
            </a:xfrm>
            <a:prstGeom prst="straightConnector1">
              <a:avLst/>
            </a:prstGeom>
            <a:ln w="22225" cap="sq">
              <a:solidFill>
                <a:srgbClr val="40404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箭头连接符 52"/>
            <p:cNvCxnSpPr/>
            <p:nvPr/>
          </p:nvCxnSpPr>
          <p:spPr>
            <a:xfrm rot="5400000" flipV="1">
              <a:off x="3957" y="6568"/>
              <a:ext cx="1" cy="237"/>
            </a:xfrm>
            <a:prstGeom prst="straightConnector1">
              <a:avLst/>
            </a:prstGeom>
            <a:ln w="22225" cap="sq">
              <a:solidFill>
                <a:srgbClr val="40404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箭头连接符 53"/>
            <p:cNvCxnSpPr/>
            <p:nvPr/>
          </p:nvCxnSpPr>
          <p:spPr>
            <a:xfrm rot="5400000" flipV="1">
              <a:off x="3957" y="5463"/>
              <a:ext cx="1" cy="237"/>
            </a:xfrm>
            <a:prstGeom prst="straightConnector1">
              <a:avLst/>
            </a:prstGeom>
            <a:ln w="22225" cap="sq">
              <a:solidFill>
                <a:srgbClr val="40404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箭头连接符 54"/>
            <p:cNvCxnSpPr/>
            <p:nvPr/>
          </p:nvCxnSpPr>
          <p:spPr>
            <a:xfrm rot="5400000" flipV="1">
              <a:off x="3957" y="4337"/>
              <a:ext cx="1" cy="237"/>
            </a:xfrm>
            <a:prstGeom prst="straightConnector1">
              <a:avLst/>
            </a:prstGeom>
            <a:ln w="22225" cap="sq">
              <a:solidFill>
                <a:srgbClr val="40404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箭头连接符 55"/>
            <p:cNvCxnSpPr/>
            <p:nvPr/>
          </p:nvCxnSpPr>
          <p:spPr>
            <a:xfrm rot="5400000" flipV="1">
              <a:off x="3910" y="3232"/>
              <a:ext cx="1" cy="237"/>
            </a:xfrm>
            <a:prstGeom prst="straightConnector1">
              <a:avLst/>
            </a:prstGeom>
            <a:ln w="22225" cap="sq">
              <a:solidFill>
                <a:srgbClr val="40404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箭头连接符 56"/>
            <p:cNvCxnSpPr/>
            <p:nvPr/>
          </p:nvCxnSpPr>
          <p:spPr>
            <a:xfrm rot="5400000" flipV="1">
              <a:off x="3910" y="2675"/>
              <a:ext cx="1" cy="237"/>
            </a:xfrm>
            <a:prstGeom prst="straightConnector1">
              <a:avLst/>
            </a:prstGeom>
            <a:ln w="22225" cap="sq">
              <a:solidFill>
                <a:srgbClr val="40404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箭头连接符 57"/>
            <p:cNvCxnSpPr/>
            <p:nvPr/>
          </p:nvCxnSpPr>
          <p:spPr>
            <a:xfrm>
              <a:off x="3659" y="2996"/>
              <a:ext cx="242" cy="157"/>
            </a:xfrm>
            <a:prstGeom prst="straightConnector1">
              <a:avLst/>
            </a:prstGeom>
            <a:ln w="22225" cap="sq">
              <a:solidFill>
                <a:srgbClr val="40404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箭头连接符 58"/>
            <p:cNvCxnSpPr/>
            <p:nvPr/>
          </p:nvCxnSpPr>
          <p:spPr>
            <a:xfrm>
              <a:off x="3694" y="2911"/>
              <a:ext cx="242" cy="157"/>
            </a:xfrm>
            <a:prstGeom prst="straightConnector1">
              <a:avLst/>
            </a:prstGeom>
            <a:ln w="22225" cap="sq">
              <a:solidFill>
                <a:srgbClr val="40404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文本框 63"/>
            <p:cNvSpPr txBox="1"/>
            <p:nvPr/>
          </p:nvSpPr>
          <p:spPr>
            <a:xfrm>
              <a:off x="2565" y="7449"/>
              <a:ext cx="2032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>
                  <a:solidFill>
                    <a:schemeClr val="bg2">
                      <a:lumMod val="25000"/>
                    </a:schemeClr>
                  </a:solidFill>
                </a:rPr>
                <a:t>100</a:t>
              </a:r>
              <a:endParaRPr lang="en-US" altLang="zh-CN" sz="2400" baseline="3000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5" name="文本框 64"/>
            <p:cNvSpPr txBox="1"/>
            <p:nvPr/>
          </p:nvSpPr>
          <p:spPr>
            <a:xfrm>
              <a:off x="2565" y="6324"/>
              <a:ext cx="2032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>
                  <a:solidFill>
                    <a:schemeClr val="bg2">
                      <a:lumMod val="25000"/>
                    </a:schemeClr>
                  </a:solidFill>
                </a:rPr>
                <a:t>200</a:t>
              </a:r>
              <a:endParaRPr lang="en-US" altLang="zh-CN" sz="2400" baseline="3000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2565" y="5219"/>
              <a:ext cx="2032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>
                  <a:solidFill>
                    <a:schemeClr val="bg2">
                      <a:lumMod val="25000"/>
                    </a:schemeClr>
                  </a:solidFill>
                </a:rPr>
                <a:t>300</a:t>
              </a:r>
              <a:endParaRPr lang="en-US" altLang="zh-CN" sz="2400" baseline="3000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7" name="文本框 66"/>
            <p:cNvSpPr txBox="1"/>
            <p:nvPr/>
          </p:nvSpPr>
          <p:spPr>
            <a:xfrm>
              <a:off x="2565" y="4093"/>
              <a:ext cx="2032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>
                  <a:solidFill>
                    <a:schemeClr val="bg2">
                      <a:lumMod val="25000"/>
                    </a:schemeClr>
                  </a:solidFill>
                </a:rPr>
                <a:t>400</a:t>
              </a:r>
              <a:endParaRPr lang="en-US" altLang="zh-CN" sz="2400" baseline="3000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8" name="文本框 67"/>
            <p:cNvSpPr txBox="1"/>
            <p:nvPr/>
          </p:nvSpPr>
          <p:spPr>
            <a:xfrm>
              <a:off x="2565" y="2988"/>
              <a:ext cx="2032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>
                  <a:solidFill>
                    <a:schemeClr val="bg2">
                      <a:lumMod val="25000"/>
                    </a:schemeClr>
                  </a:solidFill>
                </a:rPr>
                <a:t>500</a:t>
              </a:r>
              <a:endParaRPr lang="en-US" altLang="zh-CN" sz="2400" baseline="3000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9" name="文本框 68"/>
            <p:cNvSpPr txBox="1"/>
            <p:nvPr/>
          </p:nvSpPr>
          <p:spPr>
            <a:xfrm>
              <a:off x="2395" y="2343"/>
              <a:ext cx="2032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>
                  <a:solidFill>
                    <a:schemeClr val="bg2">
                      <a:lumMod val="25000"/>
                    </a:schemeClr>
                  </a:solidFill>
                </a:rPr>
                <a:t>1000</a:t>
              </a:r>
              <a:endParaRPr lang="en-US" altLang="zh-CN" sz="2400" baseline="3000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70" name="文本框 69"/>
            <p:cNvSpPr txBox="1"/>
            <p:nvPr/>
          </p:nvSpPr>
          <p:spPr>
            <a:xfrm>
              <a:off x="2894" y="8554"/>
              <a:ext cx="2032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>
                  <a:solidFill>
                    <a:schemeClr val="bg2">
                      <a:lumMod val="25000"/>
                    </a:schemeClr>
                  </a:solidFill>
                </a:rPr>
                <a:t>0</a:t>
              </a:r>
              <a:endParaRPr lang="en-US" altLang="zh-CN" sz="2400" baseline="3000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75" name="文本框 74"/>
            <p:cNvSpPr txBox="1"/>
            <p:nvPr/>
          </p:nvSpPr>
          <p:spPr>
            <a:xfrm rot="16200000">
              <a:off x="721" y="5766"/>
              <a:ext cx="2622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>
                  <a:solidFill>
                    <a:schemeClr val="bg2">
                      <a:lumMod val="25000"/>
                    </a:schemeClr>
                  </a:solidFill>
                </a:rPr>
                <a:t>Range (m)</a:t>
              </a:r>
              <a:endParaRPr lang="en-US" altLang="zh-CN" sz="2400" baseline="3000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98" name="组合 97"/>
          <p:cNvGrpSpPr/>
          <p:nvPr/>
        </p:nvGrpSpPr>
        <p:grpSpPr>
          <a:xfrm>
            <a:off x="2437765" y="4770120"/>
            <a:ext cx="1315720" cy="816610"/>
            <a:chOff x="3839" y="7512"/>
            <a:chExt cx="2072" cy="1286"/>
          </a:xfrm>
        </p:grpSpPr>
        <p:sp>
          <p:nvSpPr>
            <p:cNvPr id="80" name="椭圆 79"/>
            <p:cNvSpPr/>
            <p:nvPr/>
          </p:nvSpPr>
          <p:spPr>
            <a:xfrm>
              <a:off x="3839" y="8458"/>
              <a:ext cx="340" cy="34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8" name="文本框 87"/>
            <p:cNvSpPr txBox="1"/>
            <p:nvPr/>
          </p:nvSpPr>
          <p:spPr>
            <a:xfrm>
              <a:off x="3901" y="7512"/>
              <a:ext cx="201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solidFill>
                    <a:schemeClr val="accent2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WiFi</a:t>
              </a:r>
              <a:endParaRPr lang="en-US" altLang="zh-CN" sz="1400" b="1">
                <a:solidFill>
                  <a:schemeClr val="accent2">
                    <a:lumMod val="50000"/>
                  </a:schemeClr>
                </a:solidFill>
              </a:endParaRPr>
            </a:p>
            <a:p>
              <a:r>
                <a:rPr lang="en-US" altLang="zh-CN" sz="1400" b="1" dirty="0">
                  <a:solidFill>
                    <a:schemeClr val="accent2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Backscatter</a:t>
              </a: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275965" y="5125720"/>
            <a:ext cx="1593215" cy="521970"/>
            <a:chOff x="5159" y="8072"/>
            <a:chExt cx="2509" cy="822"/>
          </a:xfrm>
        </p:grpSpPr>
        <p:sp>
          <p:nvSpPr>
            <p:cNvPr id="81" name="椭圆 80"/>
            <p:cNvSpPr/>
            <p:nvPr/>
          </p:nvSpPr>
          <p:spPr>
            <a:xfrm>
              <a:off x="5159" y="8334"/>
              <a:ext cx="340" cy="34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9" name="文本框 88"/>
            <p:cNvSpPr txBox="1"/>
            <p:nvPr/>
          </p:nvSpPr>
          <p:spPr>
            <a:xfrm>
              <a:off x="5658" y="8072"/>
              <a:ext cx="201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>
                  <a:solidFill>
                    <a:schemeClr val="accent2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FM</a:t>
              </a:r>
            </a:p>
            <a:p>
              <a:r>
                <a:rPr lang="en-US" altLang="zh-CN" sz="1400" b="1" dirty="0">
                  <a:solidFill>
                    <a:schemeClr val="accent2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Backscatter</a:t>
              </a:r>
            </a:p>
          </p:txBody>
        </p:sp>
      </p:grpSp>
      <p:grpSp>
        <p:nvGrpSpPr>
          <p:cNvPr id="101" name="组合 100"/>
          <p:cNvGrpSpPr/>
          <p:nvPr/>
        </p:nvGrpSpPr>
        <p:grpSpPr>
          <a:xfrm>
            <a:off x="5822315" y="4959985"/>
            <a:ext cx="1276350" cy="548005"/>
            <a:chOff x="9169" y="7811"/>
            <a:chExt cx="2010" cy="863"/>
          </a:xfrm>
        </p:grpSpPr>
        <p:sp>
          <p:nvSpPr>
            <p:cNvPr id="83" name="椭圆 82"/>
            <p:cNvSpPr/>
            <p:nvPr/>
          </p:nvSpPr>
          <p:spPr>
            <a:xfrm>
              <a:off x="9599" y="8334"/>
              <a:ext cx="340" cy="34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2" name="文本框 91"/>
            <p:cNvSpPr txBox="1"/>
            <p:nvPr/>
          </p:nvSpPr>
          <p:spPr>
            <a:xfrm>
              <a:off x="9169" y="7811"/>
              <a:ext cx="2011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>
                  <a:solidFill>
                    <a:schemeClr val="accent2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FreeRider</a:t>
              </a:r>
              <a:endParaRPr lang="en-US" altLang="zh-CN" sz="1400" b="1" dirty="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00" name="组合 99"/>
          <p:cNvGrpSpPr/>
          <p:nvPr/>
        </p:nvGrpSpPr>
        <p:grpSpPr>
          <a:xfrm>
            <a:off x="4738370" y="4986020"/>
            <a:ext cx="1276350" cy="661670"/>
            <a:chOff x="7462" y="7852"/>
            <a:chExt cx="2010" cy="1042"/>
          </a:xfrm>
        </p:grpSpPr>
        <p:sp>
          <p:nvSpPr>
            <p:cNvPr id="82" name="椭圆 81"/>
            <p:cNvSpPr/>
            <p:nvPr/>
          </p:nvSpPr>
          <p:spPr>
            <a:xfrm>
              <a:off x="8999" y="8554"/>
              <a:ext cx="340" cy="34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3" name="文本框 92"/>
            <p:cNvSpPr txBox="1"/>
            <p:nvPr/>
          </p:nvSpPr>
          <p:spPr>
            <a:xfrm>
              <a:off x="7462" y="7852"/>
              <a:ext cx="201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400" b="1">
                  <a:solidFill>
                    <a:schemeClr val="accent2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FS Backscatter</a:t>
              </a:r>
              <a:endParaRPr lang="en-US" altLang="zh-CN" sz="1400" b="1" dirty="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02" name="组合 101"/>
          <p:cNvGrpSpPr/>
          <p:nvPr/>
        </p:nvGrpSpPr>
        <p:grpSpPr>
          <a:xfrm>
            <a:off x="6654165" y="4806950"/>
            <a:ext cx="1276350" cy="563880"/>
            <a:chOff x="10479" y="7570"/>
            <a:chExt cx="2010" cy="888"/>
          </a:xfrm>
        </p:grpSpPr>
        <p:sp>
          <p:nvSpPr>
            <p:cNvPr id="84" name="椭圆 83"/>
            <p:cNvSpPr/>
            <p:nvPr/>
          </p:nvSpPr>
          <p:spPr>
            <a:xfrm>
              <a:off x="10865" y="8118"/>
              <a:ext cx="340" cy="34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4" name="文本框 93"/>
            <p:cNvSpPr txBox="1"/>
            <p:nvPr/>
          </p:nvSpPr>
          <p:spPr>
            <a:xfrm>
              <a:off x="10479" y="7570"/>
              <a:ext cx="2011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>
                  <a:solidFill>
                    <a:schemeClr val="accent2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HitchHike</a:t>
              </a:r>
              <a:endParaRPr lang="en-US" altLang="zh-CN" sz="1400" b="1" dirty="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03" name="组合 102"/>
          <p:cNvGrpSpPr/>
          <p:nvPr/>
        </p:nvGrpSpPr>
        <p:grpSpPr>
          <a:xfrm>
            <a:off x="7792720" y="4909820"/>
            <a:ext cx="1276350" cy="676910"/>
            <a:chOff x="12272" y="7732"/>
            <a:chExt cx="2010" cy="1066"/>
          </a:xfrm>
        </p:grpSpPr>
        <p:sp>
          <p:nvSpPr>
            <p:cNvPr id="85" name="椭圆 84"/>
            <p:cNvSpPr/>
            <p:nvPr/>
          </p:nvSpPr>
          <p:spPr>
            <a:xfrm>
              <a:off x="12539" y="8458"/>
              <a:ext cx="340" cy="34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12272" y="7732"/>
              <a:ext cx="201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>
                  <a:solidFill>
                    <a:schemeClr val="accent2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Turbo</a:t>
              </a:r>
            </a:p>
            <a:p>
              <a:r>
                <a:rPr lang="en-US" altLang="zh-CN" sz="1400" b="1" dirty="0">
                  <a:solidFill>
                    <a:schemeClr val="accent2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charging</a:t>
              </a:r>
            </a:p>
          </p:txBody>
        </p:sp>
      </p:grpSp>
      <p:grpSp>
        <p:nvGrpSpPr>
          <p:cNvPr id="104" name="组合 103"/>
          <p:cNvGrpSpPr/>
          <p:nvPr/>
        </p:nvGrpSpPr>
        <p:grpSpPr>
          <a:xfrm>
            <a:off x="8707120" y="4806950"/>
            <a:ext cx="1276350" cy="701040"/>
            <a:chOff x="13712" y="7570"/>
            <a:chExt cx="2010" cy="1104"/>
          </a:xfrm>
        </p:grpSpPr>
        <p:sp>
          <p:nvSpPr>
            <p:cNvPr id="86" name="椭圆 85"/>
            <p:cNvSpPr/>
            <p:nvPr/>
          </p:nvSpPr>
          <p:spPr>
            <a:xfrm>
              <a:off x="13826" y="8334"/>
              <a:ext cx="340" cy="34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13712" y="7570"/>
              <a:ext cx="201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>
                  <a:solidFill>
                    <a:schemeClr val="accent2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Passive </a:t>
              </a:r>
            </a:p>
            <a:p>
              <a:r>
                <a:rPr lang="en-US" altLang="zh-CN" sz="1400" b="1">
                  <a:solidFill>
                    <a:schemeClr val="accent2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WiFi</a:t>
              </a:r>
              <a:endParaRPr lang="en-US" altLang="zh-CN" sz="1400" b="1" dirty="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05" name="组合 104"/>
          <p:cNvGrpSpPr/>
          <p:nvPr/>
        </p:nvGrpSpPr>
        <p:grpSpPr>
          <a:xfrm>
            <a:off x="9483090" y="5001895"/>
            <a:ext cx="1492250" cy="591820"/>
            <a:chOff x="14934" y="7877"/>
            <a:chExt cx="2350" cy="932"/>
          </a:xfrm>
        </p:grpSpPr>
        <p:sp>
          <p:nvSpPr>
            <p:cNvPr id="87" name="椭圆 86"/>
            <p:cNvSpPr/>
            <p:nvPr/>
          </p:nvSpPr>
          <p:spPr>
            <a:xfrm>
              <a:off x="14934" y="8469"/>
              <a:ext cx="340" cy="34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7" name="文本框 96"/>
            <p:cNvSpPr txBox="1"/>
            <p:nvPr/>
          </p:nvSpPr>
          <p:spPr>
            <a:xfrm>
              <a:off x="15274" y="7877"/>
              <a:ext cx="201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>
                  <a:solidFill>
                    <a:schemeClr val="accent2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OFDMA Backscatter</a:t>
              </a:r>
              <a:endParaRPr lang="en-US" altLang="zh-CN" sz="1400" b="1" dirty="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06" name="矩形 105"/>
          <p:cNvSpPr/>
          <p:nvPr/>
        </p:nvSpPr>
        <p:spPr>
          <a:xfrm>
            <a:off x="2345690" y="4807585"/>
            <a:ext cx="8484235" cy="920750"/>
          </a:xfrm>
          <a:prstGeom prst="rect">
            <a:avLst/>
          </a:prstGeom>
          <a:solidFill>
            <a:schemeClr val="accent1">
              <a:alpha val="10000"/>
            </a:schemeClr>
          </a:solidFill>
          <a:ln w="34925" cmpd="sng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7" name="组合 116"/>
          <p:cNvGrpSpPr/>
          <p:nvPr/>
        </p:nvGrpSpPr>
        <p:grpSpPr>
          <a:xfrm>
            <a:off x="2588260" y="1626870"/>
            <a:ext cx="2932430" cy="3645535"/>
            <a:chOff x="4076" y="2562"/>
            <a:chExt cx="4618" cy="5741"/>
          </a:xfrm>
        </p:grpSpPr>
        <p:sp>
          <p:nvSpPr>
            <p:cNvPr id="107" name="菱形 106"/>
            <p:cNvSpPr/>
            <p:nvPr/>
          </p:nvSpPr>
          <p:spPr>
            <a:xfrm>
              <a:off x="8240" y="7877"/>
              <a:ext cx="454" cy="426"/>
            </a:xfrm>
            <a:prstGeom prst="diamond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8" name="菱形 107"/>
            <p:cNvSpPr/>
            <p:nvPr/>
          </p:nvSpPr>
          <p:spPr>
            <a:xfrm>
              <a:off x="7669" y="6687"/>
              <a:ext cx="454" cy="426"/>
            </a:xfrm>
            <a:prstGeom prst="diamond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9" name="菱形 108"/>
            <p:cNvSpPr/>
            <p:nvPr/>
          </p:nvSpPr>
          <p:spPr>
            <a:xfrm>
              <a:off x="6828" y="5898"/>
              <a:ext cx="454" cy="426"/>
            </a:xfrm>
            <a:prstGeom prst="diamond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0" name="菱形 109"/>
            <p:cNvSpPr/>
            <p:nvPr/>
          </p:nvSpPr>
          <p:spPr>
            <a:xfrm>
              <a:off x="6011" y="4455"/>
              <a:ext cx="454" cy="426"/>
            </a:xfrm>
            <a:prstGeom prst="diamond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1" name="菱形 110"/>
            <p:cNvSpPr/>
            <p:nvPr/>
          </p:nvSpPr>
          <p:spPr>
            <a:xfrm>
              <a:off x="5045" y="3068"/>
              <a:ext cx="454" cy="426"/>
            </a:xfrm>
            <a:prstGeom prst="diamond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5" name="文本框 114"/>
            <p:cNvSpPr txBox="1"/>
            <p:nvPr/>
          </p:nvSpPr>
          <p:spPr>
            <a:xfrm>
              <a:off x="4652" y="3563"/>
              <a:ext cx="201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400" b="1">
                  <a:solidFill>
                    <a:srgbClr val="00B05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LoRa</a:t>
              </a:r>
            </a:p>
            <a:p>
              <a:pPr algn="l"/>
              <a:r>
                <a:rPr lang="en-US" altLang="zh-CN" sz="1400" b="1" dirty="0">
                  <a:solidFill>
                    <a:srgbClr val="00B05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Backscatter</a:t>
              </a:r>
            </a:p>
          </p:txBody>
        </p:sp>
        <p:sp>
          <p:nvSpPr>
            <p:cNvPr id="116" name="菱形 115"/>
            <p:cNvSpPr/>
            <p:nvPr/>
          </p:nvSpPr>
          <p:spPr>
            <a:xfrm>
              <a:off x="4076" y="2562"/>
              <a:ext cx="454" cy="426"/>
            </a:xfrm>
            <a:prstGeom prst="diamond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8" name="组合 127"/>
          <p:cNvGrpSpPr/>
          <p:nvPr/>
        </p:nvGrpSpPr>
        <p:grpSpPr>
          <a:xfrm>
            <a:off x="2256155" y="1626870"/>
            <a:ext cx="2224405" cy="3528060"/>
            <a:chOff x="3553" y="2562"/>
            <a:chExt cx="3503" cy="5556"/>
          </a:xfrm>
        </p:grpSpPr>
        <p:grpSp>
          <p:nvGrpSpPr>
            <p:cNvPr id="126" name="组合 125"/>
            <p:cNvGrpSpPr/>
            <p:nvPr/>
          </p:nvGrpSpPr>
          <p:grpSpPr>
            <a:xfrm>
              <a:off x="3553" y="2562"/>
              <a:ext cx="2813" cy="5556"/>
              <a:chOff x="3553" y="2562"/>
              <a:chExt cx="2813" cy="5556"/>
            </a:xfrm>
          </p:grpSpPr>
          <p:sp>
            <p:nvSpPr>
              <p:cNvPr id="118" name="菱形 117"/>
              <p:cNvSpPr/>
              <p:nvPr/>
            </p:nvSpPr>
            <p:spPr>
              <a:xfrm>
                <a:off x="5912" y="7692"/>
                <a:ext cx="454" cy="426"/>
              </a:xfrm>
              <a:prstGeom prst="diamond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9" name="菱形 118"/>
              <p:cNvSpPr/>
              <p:nvPr/>
            </p:nvSpPr>
            <p:spPr>
              <a:xfrm>
                <a:off x="5658" y="7014"/>
                <a:ext cx="454" cy="426"/>
              </a:xfrm>
              <a:prstGeom prst="diamond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菱形 119"/>
              <p:cNvSpPr/>
              <p:nvPr/>
            </p:nvSpPr>
            <p:spPr>
              <a:xfrm>
                <a:off x="5204" y="6324"/>
                <a:ext cx="454" cy="426"/>
              </a:xfrm>
              <a:prstGeom prst="diamond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1" name="菱形 120"/>
              <p:cNvSpPr/>
              <p:nvPr/>
            </p:nvSpPr>
            <p:spPr>
              <a:xfrm>
                <a:off x="4679" y="5694"/>
                <a:ext cx="454" cy="426"/>
              </a:xfrm>
              <a:prstGeom prst="diamond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2" name="菱形 121"/>
              <p:cNvSpPr/>
              <p:nvPr/>
            </p:nvSpPr>
            <p:spPr>
              <a:xfrm>
                <a:off x="4143" y="5219"/>
                <a:ext cx="454" cy="426"/>
              </a:xfrm>
              <a:prstGeom prst="diamond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3" name="菱形 122"/>
              <p:cNvSpPr/>
              <p:nvPr/>
            </p:nvSpPr>
            <p:spPr>
              <a:xfrm>
                <a:off x="3901" y="4242"/>
                <a:ext cx="454" cy="426"/>
              </a:xfrm>
              <a:prstGeom prst="diamond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4" name="菱形 123"/>
              <p:cNvSpPr/>
              <p:nvPr/>
            </p:nvSpPr>
            <p:spPr>
              <a:xfrm>
                <a:off x="3706" y="3137"/>
                <a:ext cx="454" cy="426"/>
              </a:xfrm>
              <a:prstGeom prst="diamond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5" name="菱形 124"/>
              <p:cNvSpPr/>
              <p:nvPr/>
            </p:nvSpPr>
            <p:spPr>
              <a:xfrm>
                <a:off x="3553" y="2562"/>
                <a:ext cx="454" cy="426"/>
              </a:xfrm>
              <a:prstGeom prst="diamond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27" name="文本框 126"/>
            <p:cNvSpPr txBox="1"/>
            <p:nvPr/>
          </p:nvSpPr>
          <p:spPr>
            <a:xfrm>
              <a:off x="5045" y="5461"/>
              <a:ext cx="2011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400" b="1">
                  <a:solidFill>
                    <a:srgbClr val="00B05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PLoRa</a:t>
              </a:r>
              <a:endParaRPr lang="en-US" altLang="zh-CN" sz="14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29" name="矩形 128"/>
          <p:cNvSpPr/>
          <p:nvPr/>
        </p:nvSpPr>
        <p:spPr>
          <a:xfrm>
            <a:off x="2283460" y="1487805"/>
            <a:ext cx="1948180" cy="4631690"/>
          </a:xfrm>
          <a:prstGeom prst="rect">
            <a:avLst/>
          </a:prstGeom>
          <a:solidFill>
            <a:srgbClr val="7030A0">
              <a:alpha val="8000"/>
            </a:srgbClr>
          </a:solidFill>
          <a:ln w="28575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0" name="矩形 129"/>
          <p:cNvSpPr/>
          <p:nvPr/>
        </p:nvSpPr>
        <p:spPr>
          <a:xfrm>
            <a:off x="5876925" y="4309745"/>
            <a:ext cx="546163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10210"/>
            <a:r>
              <a:rPr lang="en-US" altLang="zh-CN" sz="2400" b="1" dirty="0">
                <a:solidFill>
                  <a:schemeClr val="bg2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High throughput but short range</a:t>
            </a:r>
          </a:p>
        </p:txBody>
      </p:sp>
      <p:sp>
        <p:nvSpPr>
          <p:cNvPr id="131" name="矩形 130"/>
          <p:cNvSpPr/>
          <p:nvPr/>
        </p:nvSpPr>
        <p:spPr>
          <a:xfrm>
            <a:off x="3856990" y="1313815"/>
            <a:ext cx="546163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10210"/>
            <a:r>
              <a:rPr lang="en-US" altLang="zh-CN" sz="2400" b="1" dirty="0">
                <a:solidFill>
                  <a:schemeClr val="bg2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Long range but low throughput</a:t>
            </a:r>
          </a:p>
        </p:txBody>
      </p:sp>
      <p:grpSp>
        <p:nvGrpSpPr>
          <p:cNvPr id="148" name="组合 147"/>
          <p:cNvGrpSpPr/>
          <p:nvPr/>
        </p:nvGrpSpPr>
        <p:grpSpPr>
          <a:xfrm>
            <a:off x="4947920" y="2538730"/>
            <a:ext cx="2444750" cy="1642110"/>
            <a:chOff x="7792" y="3998"/>
            <a:chExt cx="3850" cy="2586"/>
          </a:xfrm>
        </p:grpSpPr>
        <p:grpSp>
          <p:nvGrpSpPr>
            <p:cNvPr id="145" name="组合 144"/>
            <p:cNvGrpSpPr/>
            <p:nvPr/>
          </p:nvGrpSpPr>
          <p:grpSpPr>
            <a:xfrm>
              <a:off x="7792" y="4578"/>
              <a:ext cx="3851" cy="2006"/>
              <a:chOff x="11425" y="3068"/>
              <a:chExt cx="3851" cy="2006"/>
            </a:xfrm>
          </p:grpSpPr>
          <p:pic>
            <p:nvPicPr>
              <p:cNvPr id="139" name="图片 13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425" y="3068"/>
                <a:ext cx="3849" cy="2007"/>
              </a:xfrm>
              <a:prstGeom prst="rect">
                <a:avLst/>
              </a:prstGeom>
            </p:spPr>
          </p:pic>
          <p:sp>
            <p:nvSpPr>
              <p:cNvPr id="144" name="矩形 143"/>
              <p:cNvSpPr/>
              <p:nvPr/>
            </p:nvSpPr>
            <p:spPr>
              <a:xfrm>
                <a:off x="11426" y="3068"/>
                <a:ext cx="3850" cy="2007"/>
              </a:xfrm>
              <a:prstGeom prst="rect">
                <a:avLst/>
              </a:prstGeom>
              <a:solidFill>
                <a:schemeClr val="bg2">
                  <a:lumMod val="10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33" name="矩形 132"/>
            <p:cNvSpPr/>
            <p:nvPr/>
          </p:nvSpPr>
          <p:spPr>
            <a:xfrm>
              <a:off x="7792" y="4579"/>
              <a:ext cx="3851" cy="2005"/>
            </a:xfrm>
            <a:prstGeom prst="rect">
              <a:avLst/>
            </a:prstGeom>
            <a:noFill/>
            <a:ln w="31750"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2" name="五角星 131"/>
            <p:cNvSpPr/>
            <p:nvPr/>
          </p:nvSpPr>
          <p:spPr>
            <a:xfrm>
              <a:off x="9473" y="5219"/>
              <a:ext cx="519" cy="531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6" name="文本框 145"/>
            <p:cNvSpPr txBox="1"/>
            <p:nvPr/>
          </p:nvSpPr>
          <p:spPr>
            <a:xfrm>
              <a:off x="7793" y="3998"/>
              <a:ext cx="3778" cy="58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l"/>
              <a:r>
                <a:rPr lang="en-US" altLang="zh-CN" b="1" dirty="0">
                  <a:solidFill>
                    <a:schemeClr val="bg2">
                      <a:lumMod val="1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  <a:sym typeface="+mn-ea"/>
                </a:rPr>
                <a:t>Industrial application</a:t>
              </a:r>
            </a:p>
          </p:txBody>
        </p:sp>
        <p:sp>
          <p:nvSpPr>
            <p:cNvPr id="147" name="文本框 146"/>
            <p:cNvSpPr txBox="1"/>
            <p:nvPr/>
          </p:nvSpPr>
          <p:spPr>
            <a:xfrm>
              <a:off x="9114" y="5821"/>
              <a:ext cx="1238" cy="58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l"/>
              <a:r>
                <a:rPr lang="en-US" altLang="zh-CN" b="1" dirty="0">
                  <a:solidFill>
                    <a:srgbClr val="C00000"/>
                  </a:solidFill>
                  <a:latin typeface="Segoe UI" panose="020B0502040204020203" pitchFamily="34" charset="0"/>
                  <a:cs typeface="Segoe UI" panose="020B0502040204020203" pitchFamily="34" charset="0"/>
                  <a:sym typeface="+mn-ea"/>
                </a:rPr>
                <a:t>Aloba</a:t>
              </a:r>
            </a:p>
          </p:txBody>
        </p:sp>
      </p:grp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/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" name="组合 187"/>
          <p:cNvGrpSpPr/>
          <p:nvPr/>
        </p:nvGrpSpPr>
        <p:grpSpPr>
          <a:xfrm>
            <a:off x="908050" y="4564380"/>
            <a:ext cx="11148695" cy="990600"/>
            <a:chOff x="1430" y="7188"/>
            <a:chExt cx="17557" cy="1560"/>
          </a:xfrm>
        </p:grpSpPr>
        <p:pic>
          <p:nvPicPr>
            <p:cNvPr id="17" name="图片 16" descr="截屏2020-11-10上午7.44.4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30" y="7188"/>
              <a:ext cx="15733" cy="1560"/>
            </a:xfrm>
            <a:prstGeom prst="rect">
              <a:avLst/>
            </a:prstGeom>
            <a:ln>
              <a:noFill/>
            </a:ln>
          </p:spPr>
        </p:pic>
        <p:sp>
          <p:nvSpPr>
            <p:cNvPr id="179" name="矩形 178"/>
            <p:cNvSpPr/>
            <p:nvPr/>
          </p:nvSpPr>
          <p:spPr>
            <a:xfrm>
              <a:off x="17233" y="7410"/>
              <a:ext cx="1755" cy="7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10210"/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(c)</a:t>
              </a:r>
            </a:p>
          </p:txBody>
        </p:sp>
      </p:grpSp>
      <p:sp>
        <p:nvSpPr>
          <p:cNvPr id="6" name="矩形 5"/>
          <p:cNvSpPr/>
          <p:nvPr/>
        </p:nvSpPr>
        <p:spPr>
          <a:xfrm>
            <a:off x="0" y="197176"/>
            <a:ext cx="1219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Large </a:t>
            </a:r>
            <a:r>
              <a:rPr lang="zh-CN" altLang="en-US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quantity of deployed tags</a:t>
            </a:r>
          </a:p>
        </p:txBody>
      </p:sp>
      <p:sp>
        <p:nvSpPr>
          <p:cNvPr id="7" name="Title 1"/>
          <p:cNvSpPr txBox="1"/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5400" dirty="0">
                <a:solidFill>
                  <a:schemeClr val="bg1"/>
                </a:solidFill>
                <a:latin typeface="Segoe UI" panose="020B0502040204020203" pitchFamily="34" charset="0"/>
                <a:ea typeface="Sathu" panose="00000400000000000000" charset="-34"/>
                <a:cs typeface="Segoe UI" panose="020B0502040204020203" pitchFamily="34" charset="0"/>
              </a:rPr>
              <a:t>Rethinking OOK </a:t>
            </a:r>
          </a:p>
        </p:txBody>
      </p:sp>
      <p:grpSp>
        <p:nvGrpSpPr>
          <p:cNvPr id="168" name="组合 167"/>
          <p:cNvGrpSpPr/>
          <p:nvPr/>
        </p:nvGrpSpPr>
        <p:grpSpPr>
          <a:xfrm>
            <a:off x="979805" y="4539615"/>
            <a:ext cx="9825355" cy="1022985"/>
            <a:chOff x="1648" y="7887"/>
            <a:chExt cx="15473" cy="2428"/>
          </a:xfrm>
        </p:grpSpPr>
        <p:cxnSp>
          <p:nvCxnSpPr>
            <p:cNvPr id="44" name="直接连接符 43"/>
            <p:cNvCxnSpPr/>
            <p:nvPr/>
          </p:nvCxnSpPr>
          <p:spPr>
            <a:xfrm>
              <a:off x="1840" y="8308"/>
              <a:ext cx="2421" cy="23"/>
            </a:xfrm>
            <a:prstGeom prst="line">
              <a:avLst/>
            </a:prstGeom>
            <a:ln w="60325">
              <a:solidFill>
                <a:srgbClr val="268B0B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直接连接符 113"/>
            <p:cNvCxnSpPr/>
            <p:nvPr/>
          </p:nvCxnSpPr>
          <p:spPr>
            <a:xfrm>
              <a:off x="4261" y="7926"/>
              <a:ext cx="2590" cy="28"/>
            </a:xfrm>
            <a:prstGeom prst="line">
              <a:avLst/>
            </a:prstGeom>
            <a:ln w="60325">
              <a:solidFill>
                <a:srgbClr val="268B0B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直接连接符 134"/>
            <p:cNvCxnSpPr/>
            <p:nvPr/>
          </p:nvCxnSpPr>
          <p:spPr>
            <a:xfrm>
              <a:off x="6859" y="8280"/>
              <a:ext cx="2590" cy="28"/>
            </a:xfrm>
            <a:prstGeom prst="line">
              <a:avLst/>
            </a:prstGeom>
            <a:ln w="60325">
              <a:solidFill>
                <a:srgbClr val="268B0B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直接连接符 135"/>
            <p:cNvCxnSpPr/>
            <p:nvPr/>
          </p:nvCxnSpPr>
          <p:spPr>
            <a:xfrm>
              <a:off x="6859" y="9867"/>
              <a:ext cx="2590" cy="28"/>
            </a:xfrm>
            <a:prstGeom prst="line">
              <a:avLst/>
            </a:prstGeom>
            <a:ln w="60325">
              <a:solidFill>
                <a:srgbClr val="268B0B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直接连接符 136"/>
            <p:cNvCxnSpPr/>
            <p:nvPr/>
          </p:nvCxnSpPr>
          <p:spPr>
            <a:xfrm>
              <a:off x="4246" y="10276"/>
              <a:ext cx="2590" cy="28"/>
            </a:xfrm>
            <a:prstGeom prst="line">
              <a:avLst/>
            </a:prstGeom>
            <a:ln w="60325">
              <a:solidFill>
                <a:srgbClr val="268B0B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直接连接符 137"/>
            <p:cNvCxnSpPr/>
            <p:nvPr/>
          </p:nvCxnSpPr>
          <p:spPr>
            <a:xfrm>
              <a:off x="1648" y="9839"/>
              <a:ext cx="2590" cy="28"/>
            </a:xfrm>
            <a:prstGeom prst="line">
              <a:avLst/>
            </a:prstGeom>
            <a:ln w="60325">
              <a:solidFill>
                <a:srgbClr val="268B0B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直接连接符 139"/>
            <p:cNvCxnSpPr/>
            <p:nvPr/>
          </p:nvCxnSpPr>
          <p:spPr>
            <a:xfrm>
              <a:off x="9390" y="7926"/>
              <a:ext cx="2590" cy="28"/>
            </a:xfrm>
            <a:prstGeom prst="line">
              <a:avLst/>
            </a:prstGeom>
            <a:ln w="60325">
              <a:solidFill>
                <a:srgbClr val="268B0B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直接连接符 140"/>
            <p:cNvCxnSpPr/>
            <p:nvPr/>
          </p:nvCxnSpPr>
          <p:spPr>
            <a:xfrm>
              <a:off x="9413" y="10248"/>
              <a:ext cx="2590" cy="28"/>
            </a:xfrm>
            <a:prstGeom prst="line">
              <a:avLst/>
            </a:prstGeom>
            <a:ln w="60325">
              <a:solidFill>
                <a:srgbClr val="268B0B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直接连接符 141"/>
            <p:cNvCxnSpPr/>
            <p:nvPr/>
          </p:nvCxnSpPr>
          <p:spPr>
            <a:xfrm>
              <a:off x="11910" y="8280"/>
              <a:ext cx="2590" cy="28"/>
            </a:xfrm>
            <a:prstGeom prst="line">
              <a:avLst/>
            </a:prstGeom>
            <a:ln w="60325">
              <a:solidFill>
                <a:srgbClr val="268B0B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直接连接符 142"/>
            <p:cNvCxnSpPr/>
            <p:nvPr/>
          </p:nvCxnSpPr>
          <p:spPr>
            <a:xfrm>
              <a:off x="11918" y="9839"/>
              <a:ext cx="2590" cy="28"/>
            </a:xfrm>
            <a:prstGeom prst="line">
              <a:avLst/>
            </a:prstGeom>
            <a:ln w="60325">
              <a:solidFill>
                <a:srgbClr val="268B0B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直接连接符 148"/>
            <p:cNvCxnSpPr/>
            <p:nvPr/>
          </p:nvCxnSpPr>
          <p:spPr>
            <a:xfrm>
              <a:off x="14531" y="7954"/>
              <a:ext cx="2590" cy="28"/>
            </a:xfrm>
            <a:prstGeom prst="line">
              <a:avLst/>
            </a:prstGeom>
            <a:ln w="60325">
              <a:solidFill>
                <a:srgbClr val="268B0B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直接连接符 149"/>
            <p:cNvCxnSpPr/>
            <p:nvPr/>
          </p:nvCxnSpPr>
          <p:spPr>
            <a:xfrm>
              <a:off x="14531" y="10220"/>
              <a:ext cx="2590" cy="28"/>
            </a:xfrm>
            <a:prstGeom prst="line">
              <a:avLst/>
            </a:prstGeom>
            <a:ln w="60325">
              <a:solidFill>
                <a:srgbClr val="268B0B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直接连接符 150"/>
            <p:cNvCxnSpPr/>
            <p:nvPr/>
          </p:nvCxnSpPr>
          <p:spPr>
            <a:xfrm flipH="1">
              <a:off x="4259" y="7926"/>
              <a:ext cx="2" cy="421"/>
            </a:xfrm>
            <a:prstGeom prst="line">
              <a:avLst/>
            </a:prstGeom>
            <a:ln w="60325">
              <a:solidFill>
                <a:srgbClr val="268B0B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直接连接符 151"/>
            <p:cNvCxnSpPr/>
            <p:nvPr/>
          </p:nvCxnSpPr>
          <p:spPr>
            <a:xfrm flipH="1">
              <a:off x="6834" y="7887"/>
              <a:ext cx="2" cy="421"/>
            </a:xfrm>
            <a:prstGeom prst="line">
              <a:avLst/>
            </a:prstGeom>
            <a:ln w="60325">
              <a:solidFill>
                <a:srgbClr val="268B0B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直接连接符 152"/>
            <p:cNvCxnSpPr/>
            <p:nvPr/>
          </p:nvCxnSpPr>
          <p:spPr>
            <a:xfrm flipH="1">
              <a:off x="6832" y="9867"/>
              <a:ext cx="2" cy="421"/>
            </a:xfrm>
            <a:prstGeom prst="line">
              <a:avLst/>
            </a:prstGeom>
            <a:ln w="60325">
              <a:solidFill>
                <a:srgbClr val="268B0B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直接连接符 153"/>
            <p:cNvCxnSpPr/>
            <p:nvPr/>
          </p:nvCxnSpPr>
          <p:spPr>
            <a:xfrm flipH="1">
              <a:off x="4244" y="9895"/>
              <a:ext cx="2" cy="421"/>
            </a:xfrm>
            <a:prstGeom prst="line">
              <a:avLst/>
            </a:prstGeom>
            <a:ln w="60325">
              <a:solidFill>
                <a:srgbClr val="268B0B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直接连接符 154"/>
            <p:cNvCxnSpPr/>
            <p:nvPr/>
          </p:nvCxnSpPr>
          <p:spPr>
            <a:xfrm flipH="1">
              <a:off x="9400" y="7910"/>
              <a:ext cx="2" cy="421"/>
            </a:xfrm>
            <a:prstGeom prst="line">
              <a:avLst/>
            </a:prstGeom>
            <a:ln w="60325">
              <a:solidFill>
                <a:srgbClr val="268B0B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直接连接符 155"/>
            <p:cNvCxnSpPr/>
            <p:nvPr/>
          </p:nvCxnSpPr>
          <p:spPr>
            <a:xfrm flipH="1">
              <a:off x="11931" y="7910"/>
              <a:ext cx="2" cy="421"/>
            </a:xfrm>
            <a:prstGeom prst="line">
              <a:avLst/>
            </a:prstGeom>
            <a:ln w="60325">
              <a:solidFill>
                <a:srgbClr val="268B0B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直接连接符 156"/>
            <p:cNvCxnSpPr/>
            <p:nvPr/>
          </p:nvCxnSpPr>
          <p:spPr>
            <a:xfrm flipH="1">
              <a:off x="11933" y="9799"/>
              <a:ext cx="2" cy="421"/>
            </a:xfrm>
            <a:prstGeom prst="line">
              <a:avLst/>
            </a:prstGeom>
            <a:ln w="60325">
              <a:solidFill>
                <a:srgbClr val="268B0B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直接连接符 157"/>
            <p:cNvCxnSpPr/>
            <p:nvPr/>
          </p:nvCxnSpPr>
          <p:spPr>
            <a:xfrm flipH="1">
              <a:off x="9388" y="9839"/>
              <a:ext cx="2" cy="421"/>
            </a:xfrm>
            <a:prstGeom prst="line">
              <a:avLst/>
            </a:prstGeom>
            <a:ln w="60325">
              <a:solidFill>
                <a:srgbClr val="268B0B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直接连接符 158"/>
            <p:cNvCxnSpPr/>
            <p:nvPr/>
          </p:nvCxnSpPr>
          <p:spPr>
            <a:xfrm flipH="1">
              <a:off x="14531" y="7887"/>
              <a:ext cx="2" cy="421"/>
            </a:xfrm>
            <a:prstGeom prst="line">
              <a:avLst/>
            </a:prstGeom>
            <a:ln w="60325">
              <a:solidFill>
                <a:srgbClr val="268B0B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直接连接符 159"/>
            <p:cNvCxnSpPr/>
            <p:nvPr/>
          </p:nvCxnSpPr>
          <p:spPr>
            <a:xfrm flipH="1">
              <a:off x="14498" y="9855"/>
              <a:ext cx="2" cy="421"/>
            </a:xfrm>
            <a:prstGeom prst="line">
              <a:avLst/>
            </a:prstGeom>
            <a:ln w="60325">
              <a:solidFill>
                <a:srgbClr val="268B0B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7" name="组合 166"/>
          <p:cNvGrpSpPr/>
          <p:nvPr/>
        </p:nvGrpSpPr>
        <p:grpSpPr>
          <a:xfrm>
            <a:off x="2495550" y="4351020"/>
            <a:ext cx="6840855" cy="1272540"/>
            <a:chOff x="3985" y="7443"/>
            <a:chExt cx="10773" cy="3022"/>
          </a:xfrm>
        </p:grpSpPr>
        <p:sp>
          <p:nvSpPr>
            <p:cNvPr id="161" name="矩形 160"/>
            <p:cNvSpPr/>
            <p:nvPr/>
          </p:nvSpPr>
          <p:spPr>
            <a:xfrm>
              <a:off x="3985" y="7443"/>
              <a:ext cx="519" cy="3022"/>
            </a:xfrm>
            <a:prstGeom prst="rect">
              <a:avLst/>
            </a:prstGeom>
            <a:solidFill>
              <a:schemeClr val="accent2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2" name="矩形 161"/>
            <p:cNvSpPr/>
            <p:nvPr/>
          </p:nvSpPr>
          <p:spPr>
            <a:xfrm>
              <a:off x="6588" y="7443"/>
              <a:ext cx="519" cy="3022"/>
            </a:xfrm>
            <a:prstGeom prst="rect">
              <a:avLst/>
            </a:prstGeom>
            <a:solidFill>
              <a:schemeClr val="accent2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3" name="矩形 162"/>
            <p:cNvSpPr/>
            <p:nvPr/>
          </p:nvSpPr>
          <p:spPr>
            <a:xfrm>
              <a:off x="9142" y="7443"/>
              <a:ext cx="519" cy="3022"/>
            </a:xfrm>
            <a:prstGeom prst="rect">
              <a:avLst/>
            </a:prstGeom>
            <a:solidFill>
              <a:schemeClr val="accent2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4" name="矩形 163"/>
            <p:cNvSpPr/>
            <p:nvPr/>
          </p:nvSpPr>
          <p:spPr>
            <a:xfrm>
              <a:off x="11745" y="7443"/>
              <a:ext cx="519" cy="3022"/>
            </a:xfrm>
            <a:prstGeom prst="rect">
              <a:avLst/>
            </a:prstGeom>
            <a:solidFill>
              <a:schemeClr val="accent2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5" name="矩形 164"/>
            <p:cNvSpPr/>
            <p:nvPr/>
          </p:nvSpPr>
          <p:spPr>
            <a:xfrm>
              <a:off x="14239" y="7443"/>
              <a:ext cx="519" cy="3022"/>
            </a:xfrm>
            <a:prstGeom prst="rect">
              <a:avLst/>
            </a:prstGeom>
            <a:solidFill>
              <a:schemeClr val="accent2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7" name="组合 186"/>
          <p:cNvGrpSpPr/>
          <p:nvPr/>
        </p:nvGrpSpPr>
        <p:grpSpPr>
          <a:xfrm>
            <a:off x="890905" y="3418205"/>
            <a:ext cx="11165840" cy="760730"/>
            <a:chOff x="1403" y="5383"/>
            <a:chExt cx="17584" cy="1198"/>
          </a:xfrm>
        </p:grpSpPr>
        <p:pic>
          <p:nvPicPr>
            <p:cNvPr id="16" name="图片 15" descr="截屏2020-11-10上午7.44.3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3" y="5383"/>
              <a:ext cx="15901" cy="1198"/>
            </a:xfrm>
            <a:prstGeom prst="rect">
              <a:avLst/>
            </a:prstGeom>
          </p:spPr>
        </p:pic>
        <p:grpSp>
          <p:nvGrpSpPr>
            <p:cNvPr id="175" name="组合 174"/>
            <p:cNvGrpSpPr/>
            <p:nvPr/>
          </p:nvGrpSpPr>
          <p:grpSpPr>
            <a:xfrm>
              <a:off x="1960" y="5450"/>
              <a:ext cx="14800" cy="1131"/>
              <a:chOff x="2092" y="5625"/>
              <a:chExt cx="14800" cy="1431"/>
            </a:xfrm>
          </p:grpSpPr>
          <p:sp>
            <p:nvSpPr>
              <p:cNvPr id="169" name="矩形 168"/>
              <p:cNvSpPr/>
              <p:nvPr/>
            </p:nvSpPr>
            <p:spPr>
              <a:xfrm>
                <a:off x="2092" y="6139"/>
                <a:ext cx="1755" cy="9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410210"/>
                <a:r>
                  <a:rPr lang="en-US" altLang="zh-CN" sz="2400" b="1" dirty="0">
                    <a:solidFill>
                      <a:schemeClr val="bg2">
                        <a:lumMod val="10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OFF</a:t>
                </a:r>
              </a:p>
            </p:txBody>
          </p:sp>
          <p:sp>
            <p:nvSpPr>
              <p:cNvPr id="170" name="矩形 169"/>
              <p:cNvSpPr/>
              <p:nvPr/>
            </p:nvSpPr>
            <p:spPr>
              <a:xfrm>
                <a:off x="4679" y="5625"/>
                <a:ext cx="1755" cy="9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410210"/>
                <a:r>
                  <a:rPr lang="en-US" altLang="zh-CN" sz="2400" b="1" dirty="0">
                    <a:solidFill>
                      <a:schemeClr val="bg2">
                        <a:lumMod val="10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ON</a:t>
                </a:r>
              </a:p>
            </p:txBody>
          </p:sp>
          <p:sp>
            <p:nvSpPr>
              <p:cNvPr id="171" name="矩形 170"/>
              <p:cNvSpPr/>
              <p:nvPr/>
            </p:nvSpPr>
            <p:spPr>
              <a:xfrm>
                <a:off x="7303" y="6139"/>
                <a:ext cx="1755" cy="9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410210"/>
                <a:r>
                  <a:rPr lang="en-US" altLang="zh-CN" sz="2400" b="1" dirty="0">
                    <a:solidFill>
                      <a:schemeClr val="bg2">
                        <a:lumMod val="10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OFF</a:t>
                </a:r>
              </a:p>
            </p:txBody>
          </p:sp>
          <p:sp>
            <p:nvSpPr>
              <p:cNvPr id="172" name="矩形 171"/>
              <p:cNvSpPr/>
              <p:nvPr/>
            </p:nvSpPr>
            <p:spPr>
              <a:xfrm>
                <a:off x="9890" y="5625"/>
                <a:ext cx="1755" cy="9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410210"/>
                <a:r>
                  <a:rPr lang="en-US" altLang="zh-CN" sz="2400" b="1" dirty="0">
                    <a:solidFill>
                      <a:schemeClr val="bg2">
                        <a:lumMod val="10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ON</a:t>
                </a:r>
              </a:p>
            </p:txBody>
          </p:sp>
          <p:sp>
            <p:nvSpPr>
              <p:cNvPr id="173" name="矩形 172"/>
              <p:cNvSpPr/>
              <p:nvPr/>
            </p:nvSpPr>
            <p:spPr>
              <a:xfrm>
                <a:off x="12550" y="6139"/>
                <a:ext cx="1755" cy="9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410210"/>
                <a:r>
                  <a:rPr lang="en-US" altLang="zh-CN" sz="2400" b="1" dirty="0">
                    <a:solidFill>
                      <a:schemeClr val="bg2">
                        <a:lumMod val="10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OFF</a:t>
                </a:r>
              </a:p>
            </p:txBody>
          </p:sp>
          <p:sp>
            <p:nvSpPr>
              <p:cNvPr id="174" name="矩形 173"/>
              <p:cNvSpPr/>
              <p:nvPr/>
            </p:nvSpPr>
            <p:spPr>
              <a:xfrm>
                <a:off x="15137" y="5625"/>
                <a:ext cx="1755" cy="9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410210"/>
                <a:r>
                  <a:rPr lang="en-US" altLang="zh-CN" sz="2400" b="1" dirty="0">
                    <a:solidFill>
                      <a:schemeClr val="bg2">
                        <a:lumMod val="10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ON</a:t>
                </a:r>
              </a:p>
            </p:txBody>
          </p:sp>
        </p:grpSp>
        <p:sp>
          <p:nvSpPr>
            <p:cNvPr id="176" name="矩形 175"/>
            <p:cNvSpPr/>
            <p:nvPr/>
          </p:nvSpPr>
          <p:spPr>
            <a:xfrm>
              <a:off x="17233" y="5620"/>
              <a:ext cx="1755" cy="7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10210"/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(b)</a:t>
              </a:r>
            </a:p>
          </p:txBody>
        </p:sp>
      </p:grpSp>
      <p:grpSp>
        <p:nvGrpSpPr>
          <p:cNvPr id="186" name="组合 185"/>
          <p:cNvGrpSpPr/>
          <p:nvPr/>
        </p:nvGrpSpPr>
        <p:grpSpPr>
          <a:xfrm>
            <a:off x="639445" y="2252980"/>
            <a:ext cx="11417300" cy="955040"/>
            <a:chOff x="1007" y="3548"/>
            <a:chExt cx="17980" cy="1504"/>
          </a:xfrm>
        </p:grpSpPr>
        <p:pic>
          <p:nvPicPr>
            <p:cNvPr id="13" name="图片 12" descr="截屏2020-11-10上午7.44.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7" y="3548"/>
              <a:ext cx="16341" cy="1504"/>
            </a:xfrm>
            <a:prstGeom prst="rect">
              <a:avLst/>
            </a:prstGeom>
          </p:spPr>
        </p:pic>
        <p:sp>
          <p:nvSpPr>
            <p:cNvPr id="177" name="矩形 176"/>
            <p:cNvSpPr/>
            <p:nvPr/>
          </p:nvSpPr>
          <p:spPr>
            <a:xfrm>
              <a:off x="17233" y="4326"/>
              <a:ext cx="1755" cy="7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10210"/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(a)</a:t>
              </a:r>
            </a:p>
          </p:txBody>
        </p:sp>
      </p:grpSp>
      <p:sp>
        <p:nvSpPr>
          <p:cNvPr id="180" name="矩形 179"/>
          <p:cNvSpPr/>
          <p:nvPr/>
        </p:nvSpPr>
        <p:spPr>
          <a:xfrm>
            <a:off x="501650" y="5782310"/>
            <a:ext cx="10875645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10210"/>
            <a:r>
              <a:rPr lang="en-US" altLang="zh-CN" sz="2000" dirty="0">
                <a:solidFill>
                  <a:schemeClr val="bg2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(a) Carrier signal;           (b) OOF modulation;          (c) Received signal  </a:t>
            </a:r>
          </a:p>
        </p:txBody>
      </p:sp>
      <p:sp>
        <p:nvSpPr>
          <p:cNvPr id="183" name="矩形 182"/>
          <p:cNvSpPr/>
          <p:nvPr/>
        </p:nvSpPr>
        <p:spPr>
          <a:xfrm>
            <a:off x="153670" y="6180455"/>
            <a:ext cx="12102465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charset="0"/>
              <a:buChar char=""/>
              <a:defRPr/>
            </a:pPr>
            <a:r>
              <a:rPr lang="zh-CN" altLang="en-US" sz="2400">
                <a:sym typeface="+mn-ea"/>
              </a:rPr>
              <a:t>Compared with the amplitude, </a:t>
            </a:r>
            <a:r>
              <a:rPr lang="zh-CN" altLang="en-US" sz="2400" b="1" u="sng">
                <a:solidFill>
                  <a:srgbClr val="C00000"/>
                </a:solidFill>
                <a:sym typeface="+mn-ea"/>
              </a:rPr>
              <a:t>the receiving sensitivity of phase </a:t>
            </a:r>
            <a:r>
              <a:rPr lang="en-US" altLang="zh-CN" sz="2400" b="1" u="sng">
                <a:solidFill>
                  <a:srgbClr val="C00000"/>
                </a:solidFill>
                <a:sym typeface="+mn-ea"/>
              </a:rPr>
              <a:t>variation</a:t>
            </a:r>
            <a:r>
              <a:rPr lang="zh-CN" altLang="en-US" sz="2400">
                <a:sym typeface="+mn-ea"/>
              </a:rPr>
              <a:t> is higher</a:t>
            </a:r>
            <a:endParaRPr lang="zh-CN" altLang="en-US" sz="2400"/>
          </a:p>
          <a:p>
            <a:pPr lvl="0">
              <a:defRPr/>
            </a:pPr>
            <a:endParaRPr lang="en-US" altLang="zh-CN" sz="2400" dirty="0"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84" name="矩形 183"/>
          <p:cNvSpPr/>
          <p:nvPr/>
        </p:nvSpPr>
        <p:spPr>
          <a:xfrm>
            <a:off x="153670" y="1291590"/>
            <a:ext cx="12102465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charset="0"/>
              <a:buChar char=""/>
              <a:defRPr/>
            </a:pPr>
            <a:r>
              <a:rPr lang="en-US" sz="2400" b="1" u="sng">
                <a:solidFill>
                  <a:srgbClr val="C00000"/>
                </a:solidFill>
                <a:sym typeface="+mn-ea"/>
              </a:rPr>
              <a:t>OOK (ON-OFF keying)</a:t>
            </a:r>
            <a:r>
              <a:rPr lang="en-US" sz="2400">
                <a:solidFill>
                  <a:schemeClr val="tx1"/>
                </a:solidFill>
                <a:sym typeface="+mn-ea"/>
              </a:rPr>
              <a:t> </a:t>
            </a:r>
            <a:r>
              <a:rPr lang="en-US" sz="2400">
                <a:sym typeface="+mn-ea"/>
              </a:rPr>
              <a:t>modulation </a:t>
            </a:r>
            <a:r>
              <a:rPr sz="2400">
                <a:sym typeface="+mn-ea"/>
              </a:rPr>
              <a:t>enables the backsactter signal to work </a:t>
            </a:r>
            <a:r>
              <a:rPr sz="2400" b="1" u="sng">
                <a:solidFill>
                  <a:srgbClr val="C00000"/>
                </a:solidFill>
                <a:sym typeface="+mn-ea"/>
              </a:rPr>
              <a:t>in the same frequency band </a:t>
            </a:r>
            <a:r>
              <a:rPr sz="2400">
                <a:sym typeface="+mn-ea"/>
              </a:rPr>
              <a:t> </a:t>
            </a:r>
            <a:r>
              <a:rPr lang="en-US" sz="2400">
                <a:sym typeface="+mn-ea"/>
              </a:rPr>
              <a:t>with the</a:t>
            </a:r>
            <a:r>
              <a:rPr sz="2400">
                <a:sym typeface="+mn-ea"/>
              </a:rPr>
              <a:t> carrier signal</a:t>
            </a:r>
          </a:p>
        </p:txBody>
      </p:sp>
      <p:sp>
        <p:nvSpPr>
          <p:cNvPr id="189" name="灯片编号占位符 18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" grpId="0"/>
      <p:bldP spid="18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197176"/>
            <a:ext cx="1219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Large </a:t>
            </a:r>
            <a:r>
              <a:rPr lang="zh-CN" altLang="en-US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quantity of deployed tags</a:t>
            </a:r>
          </a:p>
        </p:txBody>
      </p:sp>
      <p:sp>
        <p:nvSpPr>
          <p:cNvPr id="7" name="Title 1"/>
          <p:cNvSpPr txBox="1"/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5400" dirty="0">
                <a:solidFill>
                  <a:schemeClr val="bg1"/>
                </a:solidFill>
                <a:latin typeface="Segoe UI" panose="020B0502040204020203" pitchFamily="34" charset="0"/>
                <a:ea typeface="Sathu" panose="00000400000000000000" charset="-34"/>
                <a:cs typeface="Segoe UI" panose="020B0502040204020203" pitchFamily="34" charset="0"/>
              </a:rPr>
              <a:t>Aloba </a:t>
            </a:r>
          </a:p>
        </p:txBody>
      </p:sp>
      <p:grpSp>
        <p:nvGrpSpPr>
          <p:cNvPr id="50" name="组合 49"/>
          <p:cNvGrpSpPr/>
          <p:nvPr/>
        </p:nvGrpSpPr>
        <p:grpSpPr>
          <a:xfrm>
            <a:off x="1930400" y="1252220"/>
            <a:ext cx="7857490" cy="4288790"/>
            <a:chOff x="3040" y="1972"/>
            <a:chExt cx="12374" cy="6754"/>
          </a:xfrm>
        </p:grpSpPr>
        <p:pic>
          <p:nvPicPr>
            <p:cNvPr id="31" name="图片 30" descr="截屏2020-11-15上午9.01.3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10" y="2150"/>
              <a:ext cx="11737" cy="6576"/>
            </a:xfrm>
            <a:prstGeom prst="rect">
              <a:avLst/>
            </a:prstGeom>
          </p:spPr>
        </p:pic>
        <p:pic>
          <p:nvPicPr>
            <p:cNvPr id="35" name="图片 34" descr="截屏2020-11-15上午9.03.2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38" y="3895"/>
              <a:ext cx="791" cy="530"/>
            </a:xfrm>
            <a:prstGeom prst="rect">
              <a:avLst/>
            </a:prstGeom>
          </p:spPr>
        </p:pic>
        <p:pic>
          <p:nvPicPr>
            <p:cNvPr id="37" name="图片 36" descr="截屏2020-11-15上午9.03.2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881" y="2557"/>
              <a:ext cx="791" cy="530"/>
            </a:xfrm>
            <a:prstGeom prst="rect">
              <a:avLst/>
            </a:prstGeom>
          </p:spPr>
        </p:pic>
        <p:pic>
          <p:nvPicPr>
            <p:cNvPr id="38" name="图片 37" descr="截屏2020-11-15上午9.03.2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950" y="3934"/>
              <a:ext cx="791" cy="530"/>
            </a:xfrm>
            <a:prstGeom prst="rect">
              <a:avLst/>
            </a:prstGeom>
          </p:spPr>
        </p:pic>
        <p:pic>
          <p:nvPicPr>
            <p:cNvPr id="40" name="图片 39" descr="截屏2020-11-15上午9.06.05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928" y="2856"/>
              <a:ext cx="942" cy="1039"/>
            </a:xfrm>
            <a:prstGeom prst="rect">
              <a:avLst/>
            </a:prstGeom>
          </p:spPr>
        </p:pic>
        <p:pic>
          <p:nvPicPr>
            <p:cNvPr id="41" name="图片 40" descr="截屏2020-10-31下午3.39.5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40" y="2071"/>
              <a:ext cx="12374" cy="6654"/>
            </a:xfrm>
            <a:prstGeom prst="rect">
              <a:avLst/>
            </a:prstGeom>
          </p:spPr>
        </p:pic>
        <p:sp>
          <p:nvSpPr>
            <p:cNvPr id="44" name="平行四边形 43"/>
            <p:cNvSpPr/>
            <p:nvPr/>
          </p:nvSpPr>
          <p:spPr>
            <a:xfrm flipH="1">
              <a:off x="7879" y="3255"/>
              <a:ext cx="1989" cy="537"/>
            </a:xfrm>
            <a:prstGeom prst="parallelogram">
              <a:avLst>
                <a:gd name="adj" fmla="val 4506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平行四边形 44"/>
            <p:cNvSpPr/>
            <p:nvPr/>
          </p:nvSpPr>
          <p:spPr>
            <a:xfrm>
              <a:off x="11660" y="1972"/>
              <a:ext cx="1941" cy="537"/>
            </a:xfrm>
            <a:prstGeom prst="parallelogram">
              <a:avLst>
                <a:gd name="adj" fmla="val 363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平行四边形 45"/>
            <p:cNvSpPr/>
            <p:nvPr/>
          </p:nvSpPr>
          <p:spPr>
            <a:xfrm flipH="1">
              <a:off x="8294" y="3934"/>
              <a:ext cx="1793" cy="537"/>
            </a:xfrm>
            <a:prstGeom prst="parallelogram">
              <a:avLst>
                <a:gd name="adj" fmla="val 4506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平行四边形 46"/>
            <p:cNvSpPr/>
            <p:nvPr/>
          </p:nvSpPr>
          <p:spPr>
            <a:xfrm>
              <a:off x="11611" y="2602"/>
              <a:ext cx="1330" cy="537"/>
            </a:xfrm>
            <a:prstGeom prst="parallelogram">
              <a:avLst>
                <a:gd name="adj" fmla="val 363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平行四边形 47"/>
            <p:cNvSpPr/>
            <p:nvPr/>
          </p:nvSpPr>
          <p:spPr>
            <a:xfrm>
              <a:off x="13600" y="3927"/>
              <a:ext cx="1704" cy="1006"/>
            </a:xfrm>
            <a:prstGeom prst="parallelogram">
              <a:avLst>
                <a:gd name="adj" fmla="val 363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9" name="平行四边形 48"/>
          <p:cNvSpPr/>
          <p:nvPr/>
        </p:nvSpPr>
        <p:spPr>
          <a:xfrm>
            <a:off x="8966200" y="1993265"/>
            <a:ext cx="932815" cy="638810"/>
          </a:xfrm>
          <a:prstGeom prst="parallelogram">
            <a:avLst>
              <a:gd name="adj" fmla="val 404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9" name="组合 58"/>
          <p:cNvGrpSpPr/>
          <p:nvPr/>
        </p:nvGrpSpPr>
        <p:grpSpPr>
          <a:xfrm>
            <a:off x="5423535" y="1689100"/>
            <a:ext cx="3937000" cy="1145540"/>
            <a:chOff x="8541" y="2660"/>
            <a:chExt cx="6200" cy="1804"/>
          </a:xfrm>
        </p:grpSpPr>
        <p:pic>
          <p:nvPicPr>
            <p:cNvPr id="51" name="图片 50" descr="截屏2020-11-15上午9.14.3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41" y="3930"/>
              <a:ext cx="793" cy="534"/>
            </a:xfrm>
            <a:prstGeom prst="rect">
              <a:avLst/>
            </a:prstGeom>
          </p:spPr>
        </p:pic>
        <p:pic>
          <p:nvPicPr>
            <p:cNvPr id="52" name="图片 51" descr="截屏2020-11-15上午9.14.3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896" y="2660"/>
              <a:ext cx="793" cy="534"/>
            </a:xfrm>
            <a:prstGeom prst="rect">
              <a:avLst/>
            </a:prstGeom>
          </p:spPr>
        </p:pic>
        <p:pic>
          <p:nvPicPr>
            <p:cNvPr id="53" name="图片 52" descr="截屏2020-11-15上午9.14.3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949" y="3930"/>
              <a:ext cx="793" cy="534"/>
            </a:xfrm>
            <a:prstGeom prst="rect">
              <a:avLst/>
            </a:prstGeom>
          </p:spPr>
        </p:pic>
      </p:grpSp>
      <p:grpSp>
        <p:nvGrpSpPr>
          <p:cNvPr id="60" name="组合 59"/>
          <p:cNvGrpSpPr/>
          <p:nvPr/>
        </p:nvGrpSpPr>
        <p:grpSpPr>
          <a:xfrm>
            <a:off x="5038725" y="1265555"/>
            <a:ext cx="5564505" cy="1291590"/>
            <a:chOff x="7935" y="1993"/>
            <a:chExt cx="8763" cy="2034"/>
          </a:xfrm>
        </p:grpSpPr>
        <p:sp>
          <p:nvSpPr>
            <p:cNvPr id="54" name="文本框 53"/>
            <p:cNvSpPr txBox="1"/>
            <p:nvPr/>
          </p:nvSpPr>
          <p:spPr>
            <a:xfrm>
              <a:off x="7935" y="3341"/>
              <a:ext cx="2360" cy="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700" b="1">
                  <a:latin typeface="Arial Bold" panose="020B0604020202090204" charset="0"/>
                  <a:cs typeface="Arial Bold" panose="020B0604020202090204" charset="0"/>
                </a:rPr>
                <a:t>LoRa </a:t>
              </a:r>
              <a:r>
                <a:rPr lang="en-US" altLang="zh-CN" sz="1600" b="1">
                  <a:latin typeface="Arial Bold" panose="020B0604020202090204" charset="0"/>
                  <a:cs typeface="Arial Bold" panose="020B0604020202090204" charset="0"/>
                </a:rPr>
                <a:t>node</a:t>
              </a:r>
            </a:p>
          </p:txBody>
        </p:sp>
        <p:sp>
          <p:nvSpPr>
            <p:cNvPr id="55" name="文本框 54"/>
            <p:cNvSpPr txBox="1"/>
            <p:nvPr/>
          </p:nvSpPr>
          <p:spPr>
            <a:xfrm>
              <a:off x="11642" y="1993"/>
              <a:ext cx="2360" cy="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700" b="1">
                  <a:latin typeface="Arial Bold" panose="020B0604020202090204" charset="0"/>
                  <a:cs typeface="Arial Bold" panose="020B0604020202090204" charset="0"/>
                </a:rPr>
                <a:t>LoRa </a:t>
              </a:r>
              <a:r>
                <a:rPr lang="en-US" altLang="zh-CN" sz="1600" b="1">
                  <a:latin typeface="Arial Bold" panose="020B0604020202090204" charset="0"/>
                  <a:cs typeface="Arial Bold" panose="020B0604020202090204" charset="0"/>
                </a:rPr>
                <a:t>node</a:t>
              </a: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14338" y="3085"/>
              <a:ext cx="2360" cy="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700" b="1">
                  <a:latin typeface="Arial Bold" panose="020B0604020202090204" charset="0"/>
                  <a:cs typeface="Arial Bold" panose="020B0604020202090204" charset="0"/>
                </a:rPr>
                <a:t>LoRa </a:t>
              </a:r>
            </a:p>
            <a:p>
              <a:r>
                <a:rPr lang="en-US" altLang="zh-CN" sz="1600" b="1">
                  <a:latin typeface="Arial Bold" panose="020B0604020202090204" charset="0"/>
                  <a:cs typeface="Arial Bold" panose="020B0604020202090204" charset="0"/>
                </a:rPr>
                <a:t>node</a:t>
              </a: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6304280" y="1689100"/>
            <a:ext cx="4081780" cy="1149350"/>
            <a:chOff x="9928" y="2660"/>
            <a:chExt cx="6428" cy="1810"/>
          </a:xfrm>
        </p:grpSpPr>
        <p:pic>
          <p:nvPicPr>
            <p:cNvPr id="39" name="图片 38" descr="截屏2020-11-15上午9.06.0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414" y="3432"/>
              <a:ext cx="942" cy="1039"/>
            </a:xfrm>
            <a:prstGeom prst="rect">
              <a:avLst/>
            </a:prstGeom>
          </p:spPr>
        </p:pic>
        <p:pic>
          <p:nvPicPr>
            <p:cNvPr id="57" name="图片 56" descr="截屏2020-11-15上午9.06.05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928" y="2660"/>
              <a:ext cx="942" cy="1039"/>
            </a:xfrm>
            <a:prstGeom prst="rect">
              <a:avLst/>
            </a:prstGeom>
          </p:spPr>
        </p:pic>
      </p:grpSp>
      <p:sp>
        <p:nvSpPr>
          <p:cNvPr id="58" name="矩形 57"/>
          <p:cNvSpPr/>
          <p:nvPr/>
        </p:nvSpPr>
        <p:spPr>
          <a:xfrm>
            <a:off x="9613265" y="1506220"/>
            <a:ext cx="174688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10210"/>
            <a:r>
              <a:rPr lang="en-US" altLang="zh-CN" sz="28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Ambient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197176"/>
            <a:ext cx="1219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Large </a:t>
            </a:r>
            <a:r>
              <a:rPr lang="zh-CN" altLang="en-US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quantity of deployed tags</a:t>
            </a:r>
          </a:p>
        </p:txBody>
      </p:sp>
      <p:sp>
        <p:nvSpPr>
          <p:cNvPr id="7" name="Title 1"/>
          <p:cNvSpPr txBox="1"/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5400" dirty="0">
                <a:solidFill>
                  <a:schemeClr val="bg1"/>
                </a:solidFill>
                <a:latin typeface="Segoe UI" panose="020B0502040204020203" pitchFamily="34" charset="0"/>
                <a:ea typeface="Sathu" panose="00000400000000000000" charset="-34"/>
                <a:cs typeface="Segoe UI" panose="020B0502040204020203" pitchFamily="34" charset="0"/>
              </a:rPr>
              <a:t>Aloba </a:t>
            </a:r>
          </a:p>
        </p:txBody>
      </p:sp>
      <p:pic>
        <p:nvPicPr>
          <p:cNvPr id="2" name="图片 1" descr="截屏2020-10-31下午3.39.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4845" y="1317625"/>
            <a:ext cx="7853045" cy="4222750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5819140" y="2038350"/>
            <a:ext cx="3213735" cy="1526540"/>
            <a:chOff x="9164" y="3210"/>
            <a:chExt cx="5061" cy="2404"/>
          </a:xfrm>
        </p:grpSpPr>
        <p:sp>
          <p:nvSpPr>
            <p:cNvPr id="8" name="梯形 7"/>
            <p:cNvSpPr/>
            <p:nvPr/>
          </p:nvSpPr>
          <p:spPr>
            <a:xfrm rot="3600000">
              <a:off x="12950" y="4094"/>
              <a:ext cx="392" cy="2158"/>
            </a:xfrm>
            <a:prstGeom prst="trapezoid">
              <a:avLst/>
            </a:prstGeom>
            <a:gradFill>
              <a:gsLst>
                <a:gs pos="35000">
                  <a:srgbClr val="007BD3">
                    <a:alpha val="19000"/>
                  </a:srgbClr>
                </a:gs>
                <a:gs pos="0">
                  <a:srgbClr val="0076CA">
                    <a:alpha val="0"/>
                  </a:srgbClr>
                </a:gs>
                <a:gs pos="100000">
                  <a:srgbClr val="0070C0">
                    <a:alpha val="8000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梯形 15"/>
            <p:cNvSpPr/>
            <p:nvPr/>
          </p:nvSpPr>
          <p:spPr>
            <a:xfrm rot="600000">
              <a:off x="11786" y="3210"/>
              <a:ext cx="392" cy="2405"/>
            </a:xfrm>
            <a:prstGeom prst="trapezoid">
              <a:avLst/>
            </a:prstGeom>
            <a:gradFill>
              <a:gsLst>
                <a:gs pos="35000">
                  <a:srgbClr val="007BD3">
                    <a:alpha val="19000"/>
                  </a:srgbClr>
                </a:gs>
                <a:gs pos="0">
                  <a:srgbClr val="0076CA">
                    <a:alpha val="0"/>
                  </a:srgbClr>
                </a:gs>
                <a:gs pos="100000">
                  <a:srgbClr val="0070C0">
                    <a:alpha val="8000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梯形 16"/>
            <p:cNvSpPr/>
            <p:nvPr/>
          </p:nvSpPr>
          <p:spPr>
            <a:xfrm rot="18480000">
              <a:off x="10081" y="3929"/>
              <a:ext cx="392" cy="2227"/>
            </a:xfrm>
            <a:prstGeom prst="trapezoid">
              <a:avLst/>
            </a:prstGeom>
            <a:gradFill>
              <a:gsLst>
                <a:gs pos="35000">
                  <a:srgbClr val="007BD3">
                    <a:alpha val="19000"/>
                  </a:srgbClr>
                </a:gs>
                <a:gs pos="0">
                  <a:srgbClr val="0076CA">
                    <a:alpha val="0"/>
                  </a:srgbClr>
                </a:gs>
                <a:gs pos="100000">
                  <a:srgbClr val="0070C0">
                    <a:alpha val="8000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梯形 18"/>
          <p:cNvSpPr/>
          <p:nvPr/>
        </p:nvSpPr>
        <p:spPr>
          <a:xfrm rot="6060000">
            <a:off x="4819650" y="1479550"/>
            <a:ext cx="248920" cy="3982085"/>
          </a:xfrm>
          <a:prstGeom prst="trapezoid">
            <a:avLst/>
          </a:prstGeom>
          <a:gradFill>
            <a:gsLst>
              <a:gs pos="0">
                <a:srgbClr val="FF0000">
                  <a:alpha val="0"/>
                </a:srgbClr>
              </a:gs>
              <a:gs pos="100000">
                <a:srgbClr val="C00000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 descr="截屏2020-10-31下午3.54.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7885" y="5540375"/>
            <a:ext cx="7936230" cy="922655"/>
          </a:xfrm>
          <a:prstGeom prst="rect">
            <a:avLst/>
          </a:prstGeom>
        </p:spPr>
      </p:pic>
      <p:grpSp>
        <p:nvGrpSpPr>
          <p:cNvPr id="34" name="组合 33"/>
          <p:cNvGrpSpPr/>
          <p:nvPr/>
        </p:nvGrpSpPr>
        <p:grpSpPr>
          <a:xfrm>
            <a:off x="8496300" y="3778250"/>
            <a:ext cx="2762250" cy="635000"/>
            <a:chOff x="13380" y="5950"/>
            <a:chExt cx="4350" cy="1000"/>
          </a:xfrm>
        </p:grpSpPr>
        <p:cxnSp>
          <p:nvCxnSpPr>
            <p:cNvPr id="3" name="直接连接符 2"/>
            <p:cNvCxnSpPr/>
            <p:nvPr/>
          </p:nvCxnSpPr>
          <p:spPr>
            <a:xfrm flipV="1">
              <a:off x="13380" y="5953"/>
              <a:ext cx="491" cy="3"/>
            </a:xfrm>
            <a:prstGeom prst="line">
              <a:avLst/>
            </a:prstGeom>
            <a:ln w="412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 flipH="1">
              <a:off x="13860" y="5953"/>
              <a:ext cx="11" cy="989"/>
            </a:xfrm>
            <a:prstGeom prst="line">
              <a:avLst/>
            </a:prstGeom>
            <a:ln w="412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 flipV="1">
              <a:off x="13860" y="6939"/>
              <a:ext cx="491" cy="3"/>
            </a:xfrm>
            <a:prstGeom prst="line">
              <a:avLst/>
            </a:prstGeom>
            <a:ln w="412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 flipH="1">
              <a:off x="14340" y="5956"/>
              <a:ext cx="11" cy="989"/>
            </a:xfrm>
            <a:prstGeom prst="line">
              <a:avLst/>
            </a:prstGeom>
            <a:ln w="412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V="1">
              <a:off x="14338" y="5950"/>
              <a:ext cx="491" cy="3"/>
            </a:xfrm>
            <a:prstGeom prst="line">
              <a:avLst/>
            </a:prstGeom>
            <a:ln w="412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 flipH="1">
              <a:off x="14818" y="5950"/>
              <a:ext cx="11" cy="989"/>
            </a:xfrm>
            <a:prstGeom prst="line">
              <a:avLst/>
            </a:prstGeom>
            <a:ln w="412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 flipV="1">
              <a:off x="14818" y="6936"/>
              <a:ext cx="491" cy="3"/>
            </a:xfrm>
            <a:prstGeom prst="line">
              <a:avLst/>
            </a:prstGeom>
            <a:ln w="412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 flipH="1">
              <a:off x="15298" y="5953"/>
              <a:ext cx="11" cy="989"/>
            </a:xfrm>
            <a:prstGeom prst="line">
              <a:avLst/>
            </a:prstGeom>
            <a:ln w="412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 flipV="1">
              <a:off x="15309" y="5956"/>
              <a:ext cx="491" cy="3"/>
            </a:xfrm>
            <a:prstGeom prst="line">
              <a:avLst/>
            </a:prstGeom>
            <a:ln w="412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 flipH="1">
              <a:off x="15789" y="5956"/>
              <a:ext cx="11" cy="989"/>
            </a:xfrm>
            <a:prstGeom prst="line">
              <a:avLst/>
            </a:prstGeom>
            <a:ln w="412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 flipV="1">
              <a:off x="15789" y="6942"/>
              <a:ext cx="491" cy="3"/>
            </a:xfrm>
            <a:prstGeom prst="line">
              <a:avLst/>
            </a:prstGeom>
            <a:ln w="412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 flipH="1">
              <a:off x="16269" y="5959"/>
              <a:ext cx="11" cy="989"/>
            </a:xfrm>
            <a:prstGeom prst="line">
              <a:avLst/>
            </a:prstGeom>
            <a:ln w="412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 flipV="1">
              <a:off x="16269" y="5959"/>
              <a:ext cx="491" cy="3"/>
            </a:xfrm>
            <a:prstGeom prst="line">
              <a:avLst/>
            </a:prstGeom>
            <a:ln w="412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 flipH="1">
              <a:off x="16749" y="5959"/>
              <a:ext cx="11" cy="989"/>
            </a:xfrm>
            <a:prstGeom prst="line">
              <a:avLst/>
            </a:prstGeom>
            <a:ln w="412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 flipV="1">
              <a:off x="16749" y="6945"/>
              <a:ext cx="491" cy="3"/>
            </a:xfrm>
            <a:prstGeom prst="line">
              <a:avLst/>
            </a:prstGeom>
            <a:ln w="412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 flipH="1">
              <a:off x="17229" y="5962"/>
              <a:ext cx="11" cy="989"/>
            </a:xfrm>
            <a:prstGeom prst="line">
              <a:avLst/>
            </a:prstGeom>
            <a:ln w="412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V="1">
              <a:off x="17240" y="5962"/>
              <a:ext cx="491" cy="3"/>
            </a:xfrm>
            <a:prstGeom prst="line">
              <a:avLst/>
            </a:prstGeom>
            <a:ln w="412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 flipH="1">
              <a:off x="17720" y="5962"/>
              <a:ext cx="11" cy="989"/>
            </a:xfrm>
            <a:prstGeom prst="line">
              <a:avLst/>
            </a:prstGeom>
            <a:ln w="412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矩形 35"/>
          <p:cNvSpPr/>
          <p:nvPr/>
        </p:nvSpPr>
        <p:spPr>
          <a:xfrm>
            <a:off x="6999605" y="2646680"/>
            <a:ext cx="5436870" cy="2891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0" algn="l" defTabSz="410210" fontAlgn="auto">
              <a:lnSpc>
                <a:spcPct val="130000"/>
              </a:lnSpc>
              <a:buFont typeface="Wingdings" panose="05000000000000000000" charset="0"/>
              <a:buChar char=""/>
            </a:pPr>
            <a:r>
              <a:rPr lang="en-US" altLang="zh-CN" sz="2600" b="1" u="sng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Flexible link throughput: </a:t>
            </a:r>
            <a:endParaRPr lang="en-US" altLang="zh-CN" sz="2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indent="0" algn="l" defTabSz="410210" fontAlgn="auto">
              <a:lnSpc>
                <a:spcPct val="130000"/>
              </a:lnSpc>
            </a:pPr>
            <a:r>
              <a:rPr lang="en-US" altLang="zh-CN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      OOK modulation</a:t>
            </a:r>
            <a:endParaRPr lang="en-US" altLang="zh-CN" sz="2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0" algn="l" defTabSz="410210" fontAlgn="auto">
              <a:lnSpc>
                <a:spcPct val="130000"/>
              </a:lnSpc>
              <a:buFont typeface="Wingdings" panose="05000000000000000000" charset="0"/>
              <a:buChar char=""/>
            </a:pPr>
            <a:r>
              <a:rPr lang="en-US" altLang="zh-CN" sz="2600" b="1" u="sng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Long communication range:</a:t>
            </a:r>
            <a:r>
              <a:rPr lang="en-US" altLang="zh-CN" sz="2800" b="1" u="sng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en-US" altLang="zh-CN" sz="2400" b="1" u="sng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0" algn="l" defTabSz="410210" fontAlgn="auto">
              <a:lnSpc>
                <a:spcPct val="130000"/>
              </a:lnSpc>
            </a:pPr>
            <a:r>
              <a:rPr lang="en-US" altLang="zh-CN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  Ambient LoRa signals as the carrier</a:t>
            </a:r>
            <a:endParaRPr lang="en-US" altLang="zh-CN" sz="2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0" algn="l" defTabSz="410210" fontAlgn="auto">
              <a:lnSpc>
                <a:spcPct val="130000"/>
              </a:lnSpc>
              <a:buFont typeface="Wingdings" panose="05000000000000000000" charset="0"/>
              <a:buChar char=""/>
            </a:pPr>
            <a:r>
              <a:rPr lang="en-US" altLang="zh-CN" sz="2600" b="1" u="sng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Easy to deploy:</a:t>
            </a:r>
            <a:r>
              <a:rPr lang="en-US" altLang="zh-CN" sz="2600" b="1" u="sng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en-US" altLang="zh-CN" sz="2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indent="0" algn="l" defTabSz="410210" fontAlgn="auto">
              <a:lnSpc>
                <a:spcPct val="130000"/>
              </a:lnSpc>
            </a:pPr>
            <a:r>
              <a:rPr lang="en-US" altLang="zh-CN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      Without </a:t>
            </a:r>
            <a:r>
              <a:rPr lang="en-US" altLang="zh-CN" sz="2000" b="1" dirty="0">
                <a:latin typeface="Segoe UI" panose="020B0502040204020203" pitchFamily="34" charset="0"/>
                <a:cs typeface="Segoe UI" panose="020B0502040204020203" pitchFamily="34" charset="0"/>
                <a:sym typeface="+mn-ea"/>
              </a:rPr>
              <a:t>dedicated excitation sources</a:t>
            </a:r>
          </a:p>
        </p:txBody>
      </p:sp>
      <p:sp>
        <p:nvSpPr>
          <p:cNvPr id="177" name="矩形 176"/>
          <p:cNvSpPr/>
          <p:nvPr/>
        </p:nvSpPr>
        <p:spPr>
          <a:xfrm>
            <a:off x="9613265" y="1506220"/>
            <a:ext cx="174688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10210"/>
            <a:r>
              <a:rPr lang="en-US" altLang="zh-CN" sz="28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Ambient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159115 -0.006111 " pathEditMode="relative" rAng="0" ptsTypes=""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00" y="-30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104 0.003796 L -0.144740 -0.002685 " pathEditMode="relative" rAng="0" ptsTypes="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00" y="-30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155573 -0.005741 " pathEditMode="relative" rAng="0" ptsTypes="">
                                      <p:cBhvr>
                                        <p:cTn id="3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00" y="-30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135573 -0.004352 " pathEditMode="relative" rAng="0" ptsTypes="">
                                      <p:cBhvr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00" y="-30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19" grpId="1" animBg="1"/>
      <p:bldP spid="36" grpId="0"/>
      <p:bldP spid="177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4176</Words>
  <Application>Microsoft Macintosh PowerPoint</Application>
  <PresentationFormat>宽屏</PresentationFormat>
  <Paragraphs>507</Paragraphs>
  <Slides>35</Slides>
  <Notes>35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49" baseType="lpstr">
      <vt:lpstr>Arial Bold</vt:lpstr>
      <vt:lpstr>Calibri</vt:lpstr>
      <vt:lpstr>Calibri (正文)</vt:lpstr>
      <vt:lpstr>Calibri Light</vt:lpstr>
      <vt:lpstr>Cambria Math</vt:lpstr>
      <vt:lpstr>Microsoft YaHei</vt:lpstr>
      <vt:lpstr>Sathu</vt:lpstr>
      <vt:lpstr>Segoe UI</vt:lpstr>
      <vt:lpstr>Seravek</vt:lpstr>
      <vt:lpstr>Wingdings</vt:lpstr>
      <vt:lpstr>宋体</vt:lpstr>
      <vt:lpstr>微软雅黑</vt:lpstr>
      <vt:lpstr>Arial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gxz</dc:creator>
  <cp:lastModifiedBy>swugxz@163.com</cp:lastModifiedBy>
  <cp:revision>176</cp:revision>
  <dcterms:created xsi:type="dcterms:W3CDTF">2020-12-22T23:36:09Z</dcterms:created>
  <dcterms:modified xsi:type="dcterms:W3CDTF">2022-06-13T09:53:15Z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2052-2.8.1.4649</vt:lpwstr>
  </property>
</Properties>
</file>