
<file path=[Content_Types].xml><?xml version="1.0" encoding="utf-8"?>
<Types xmlns="http://schemas.openxmlformats.org/package/2006/content-types">
  <Default Extension="xml" ContentType="application/xml"/>
  <Default Extension="jpeg" ContentType="image/jpeg"/>
  <Default Extension="jpg" ContentType="image/jpg"/>
  <Default Extension="tiff" ContentType="image/tiff"/>
  <Default Extension="emf" ContentType="image/x-em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0"/>
  </p:notesMasterIdLst>
  <p:sldIdLst>
    <p:sldId id="256" r:id="rId2"/>
    <p:sldId id="304" r:id="rId3"/>
    <p:sldId id="286" r:id="rId4"/>
    <p:sldId id="305" r:id="rId5"/>
    <p:sldId id="306" r:id="rId6"/>
    <p:sldId id="269" r:id="rId7"/>
    <p:sldId id="260" r:id="rId8"/>
    <p:sldId id="307" r:id="rId9"/>
    <p:sldId id="271" r:id="rId10"/>
    <p:sldId id="308" r:id="rId11"/>
    <p:sldId id="274" r:id="rId12"/>
    <p:sldId id="275" r:id="rId13"/>
    <p:sldId id="266" r:id="rId14"/>
    <p:sldId id="277" r:id="rId15"/>
    <p:sldId id="278" r:id="rId16"/>
    <p:sldId id="280" r:id="rId17"/>
    <p:sldId id="279" r:id="rId18"/>
    <p:sldId id="281" r:id="rId19"/>
    <p:sldId id="282" r:id="rId20"/>
    <p:sldId id="296" r:id="rId21"/>
    <p:sldId id="287" r:id="rId22"/>
    <p:sldId id="288" r:id="rId23"/>
    <p:sldId id="289" r:id="rId24"/>
    <p:sldId id="297" r:id="rId25"/>
    <p:sldId id="298" r:id="rId26"/>
    <p:sldId id="299" r:id="rId27"/>
    <p:sldId id="301" r:id="rId28"/>
    <p:sldId id="302" r:id="rId29"/>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56DC"/>
    <a:srgbClr val="DF7ECB"/>
    <a:srgbClr val="32D2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3296" autoAdjust="0"/>
    <p:restoredTop sz="79899"/>
  </p:normalViewPr>
  <p:slideViewPr>
    <p:cSldViewPr snapToGrid="0" snapToObjects="1">
      <p:cViewPr>
        <p:scale>
          <a:sx n="66" d="100"/>
          <a:sy n="66" d="100"/>
        </p:scale>
        <p:origin x="512" y="480"/>
      </p:cViewPr>
      <p:guideLst/>
    </p:cSldViewPr>
  </p:slideViewPr>
  <p:notesTextViewPr>
    <p:cViewPr>
      <p:scale>
        <a:sx n="100" d="100"/>
        <a:sy n="100" d="100"/>
      </p:scale>
      <p:origin x="0" y="-24"/>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4F4543-0CFD-4E46-98BB-26A8BC77A0F1}" type="datetimeFigureOut">
              <a:rPr kumimoji="1" lang="zh-CN" altLang="en-US" smtClean="0"/>
              <a:t>18/11/24</a:t>
            </a:fld>
            <a:endParaRPr kumimoji="1"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82E579-0BA3-EE4C-8DF5-C303D56E9FB5}" type="slidenum">
              <a:rPr kumimoji="1" lang="zh-CN" altLang="en-US" smtClean="0"/>
              <a:t>‹#›</a:t>
            </a:fld>
            <a:endParaRPr kumimoji="1" lang="zh-CN" altLang="en-US"/>
          </a:p>
        </p:txBody>
      </p:sp>
    </p:spTree>
    <p:extLst>
      <p:ext uri="{BB962C8B-B14F-4D97-AF65-F5344CB8AC3E}">
        <p14:creationId xmlns:p14="http://schemas.microsoft.com/office/powerpoint/2010/main" val="2171260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smtClean="0"/>
              <a:t>Good afternoon,</a:t>
            </a:r>
            <a:r>
              <a:rPr kumimoji="1" lang="en-US" altLang="zh-CN" baseline="0" dirty="0" smtClean="0"/>
              <a:t> I’m Xiuzhen Guo from Tsinghua University</a:t>
            </a:r>
          </a:p>
          <a:p>
            <a:endParaRPr kumimoji="1" lang="en-US" altLang="zh-CN" baseline="0" dirty="0" smtClean="0"/>
          </a:p>
          <a:p>
            <a:r>
              <a:rPr kumimoji="1" lang="en-US" altLang="zh-CN" baseline="0" dirty="0" smtClean="0"/>
              <a:t>Today, I’m going to share with you our recent work “ZigFi: harnessing </a:t>
            </a:r>
            <a:r>
              <a:rPr lang="pt-BR" altLang="zh-CN" sz="1200" kern="1200" dirty="0" smtClean="0">
                <a:solidFill>
                  <a:schemeClr val="tx1"/>
                </a:solidFill>
                <a:latin typeface="+mn-lt"/>
                <a:ea typeface="+mn-ea"/>
                <a:cs typeface="+mn-cs"/>
              </a:rPr>
              <a:t>['</a:t>
            </a:r>
            <a:r>
              <a:rPr lang="pt-BR" altLang="zh-CN" sz="1200" kern="1200" dirty="0" err="1" smtClean="0">
                <a:solidFill>
                  <a:schemeClr val="tx1"/>
                </a:solidFill>
                <a:latin typeface="+mn-lt"/>
                <a:ea typeface="+mn-ea"/>
                <a:cs typeface="+mn-cs"/>
              </a:rPr>
              <a:t>hɑrnɪs</a:t>
            </a:r>
            <a:r>
              <a:rPr lang="pt-BR" altLang="zh-CN" sz="1200" kern="1200" dirty="0" smtClean="0">
                <a:solidFill>
                  <a:schemeClr val="tx1"/>
                </a:solidFill>
                <a:latin typeface="+mn-lt"/>
                <a:ea typeface="+mn-ea"/>
                <a:cs typeface="+mn-cs"/>
              </a:rPr>
              <a:t>]</a:t>
            </a:r>
            <a:r>
              <a:rPr kumimoji="1" lang="en-US" altLang="zh-CN" baseline="0" dirty="0" smtClean="0"/>
              <a:t> channel state information for cross-technology communication”. </a:t>
            </a:r>
          </a:p>
          <a:p>
            <a:endParaRPr kumimoji="1" lang="en-US" altLang="zh-CN" baseline="0" dirty="0" smtClean="0"/>
          </a:p>
          <a:p>
            <a:r>
              <a:rPr kumimoji="1" lang="en-US" altLang="zh-CN" baseline="0" dirty="0" smtClean="0"/>
              <a:t>This is a CTC work from ZigBee to WiFi. In addition, this is a joint work among Tsinghua University, KTH </a:t>
            </a:r>
            <a:r>
              <a:rPr kumimoji="1" lang="en-US" altLang="zh-CN" baseline="0" dirty="0" err="1" smtClean="0"/>
              <a:t>roy</a:t>
            </a:r>
            <a:r>
              <a:rPr kumimoji="1" lang="en-US" altLang="zh-CN" baseline="0" dirty="0" smtClean="0"/>
              <a:t> al </a:t>
            </a:r>
            <a:r>
              <a:rPr lang="en-US" altLang="zh-CN" sz="1200" kern="1200" dirty="0" smtClean="0">
                <a:solidFill>
                  <a:schemeClr val="tx1"/>
                </a:solidFill>
                <a:latin typeface="+mn-lt"/>
                <a:ea typeface="+mn-ea"/>
                <a:cs typeface="+mn-cs"/>
              </a:rPr>
              <a:t>['</a:t>
            </a:r>
            <a:r>
              <a:rPr lang="en-US" altLang="zh-CN" sz="1200" kern="1200" dirty="0" err="1" smtClean="0">
                <a:solidFill>
                  <a:schemeClr val="tx1"/>
                </a:solidFill>
                <a:latin typeface="+mn-lt"/>
                <a:ea typeface="+mn-ea"/>
                <a:cs typeface="+mn-cs"/>
              </a:rPr>
              <a:t>rɔiəl</a:t>
            </a:r>
            <a:r>
              <a:rPr lang="en-US" altLang="zh-CN" sz="1200" kern="1200" dirty="0" smtClean="0">
                <a:solidFill>
                  <a:schemeClr val="tx1"/>
                </a:solidFill>
                <a:latin typeface="+mn-lt"/>
                <a:ea typeface="+mn-ea"/>
                <a:cs typeface="+mn-cs"/>
              </a:rPr>
              <a:t>] </a:t>
            </a:r>
            <a:r>
              <a:rPr kumimoji="1" lang="en-US" altLang="zh-CN" baseline="0" dirty="0" smtClean="0"/>
              <a:t>institute of technology, and university of Houston.</a:t>
            </a:r>
            <a:r>
              <a:rPr lang="fi-FI" altLang="zh-CN" sz="1200" kern="1200" dirty="0" smtClean="0">
                <a:solidFill>
                  <a:schemeClr val="tx1"/>
                </a:solidFill>
                <a:latin typeface="+mn-lt"/>
                <a:ea typeface="+mn-ea"/>
                <a:cs typeface="+mn-cs"/>
              </a:rPr>
              <a:t> ['</a:t>
            </a:r>
            <a:r>
              <a:rPr lang="fi-FI" altLang="zh-CN" sz="1200" kern="1200" dirty="0" err="1" smtClean="0">
                <a:solidFill>
                  <a:schemeClr val="tx1"/>
                </a:solidFill>
                <a:latin typeface="+mn-lt"/>
                <a:ea typeface="+mn-ea"/>
                <a:cs typeface="+mn-cs"/>
              </a:rPr>
              <a:t>hju:stən</a:t>
            </a:r>
            <a:r>
              <a:rPr lang="fi-FI" altLang="zh-CN" sz="1200" kern="1200" dirty="0" smtClean="0">
                <a:solidFill>
                  <a:schemeClr val="tx1"/>
                </a:solidFill>
                <a:latin typeface="+mn-lt"/>
                <a:ea typeface="+mn-ea"/>
                <a:cs typeface="+mn-cs"/>
              </a:rPr>
              <a:t>]</a:t>
            </a:r>
            <a:endParaRPr kumimoji="1" lang="zh-CN" altLang="en-US" dirty="0"/>
          </a:p>
        </p:txBody>
      </p:sp>
      <p:sp>
        <p:nvSpPr>
          <p:cNvPr id="4" name="幻灯片编号占位符 3"/>
          <p:cNvSpPr>
            <a:spLocks noGrp="1"/>
          </p:cNvSpPr>
          <p:nvPr>
            <p:ph type="sldNum" sz="quarter" idx="10"/>
          </p:nvPr>
        </p:nvSpPr>
        <p:spPr/>
        <p:txBody>
          <a:bodyPr/>
          <a:lstStyle/>
          <a:p>
            <a:fld id="{1A82E579-0BA3-EE4C-8DF5-C303D56E9FB5}" type="slidenum">
              <a:rPr kumimoji="1" lang="zh-CN" altLang="en-US" smtClean="0"/>
              <a:t>1</a:t>
            </a:fld>
            <a:endParaRPr kumimoji="1" lang="zh-CN" altLang="en-US"/>
          </a:p>
        </p:txBody>
      </p:sp>
    </p:spTree>
    <p:extLst>
      <p:ext uri="{BB962C8B-B14F-4D97-AF65-F5344CB8AC3E}">
        <p14:creationId xmlns:p14="http://schemas.microsoft.com/office/powerpoint/2010/main" val="663579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The encoding</a:t>
            </a:r>
            <a:r>
              <a:rPr lang="en-US" altLang="zh-CN" baseline="0" dirty="0" smtClean="0"/>
              <a:t> and decoding steps of </a:t>
            </a:r>
            <a:r>
              <a:rPr lang="en-US" altLang="zh-CN" baseline="0" dirty="0" err="1" smtClean="0"/>
              <a:t>ZigFi</a:t>
            </a:r>
            <a:r>
              <a:rPr lang="en-US" altLang="zh-CN" baseline="0" dirty="0" smtClean="0"/>
              <a:t> are as follows. In our example, the ZigBee sender wants to send the CTC symbols ”1011” to the </a:t>
            </a:r>
            <a:r>
              <a:rPr lang="en-US" altLang="zh-CN" baseline="0" dirty="0" err="1" smtClean="0"/>
              <a:t>WiFi</a:t>
            </a:r>
            <a:r>
              <a:rPr lang="en-US" altLang="zh-CN" baseline="0" dirty="0" smtClean="0"/>
              <a:t> receiver.</a:t>
            </a:r>
          </a:p>
          <a:p>
            <a:r>
              <a:rPr lang="en-US" altLang="zh-CN" baseline="0" dirty="0" smtClean="0"/>
              <a:t>First, the ZigBee sender encodes the symbol “1” as </a:t>
            </a:r>
            <a:r>
              <a:rPr lang="en-US" altLang="zh-CN" sz="1200" b="0" i="0" u="none" strike="noStrike" kern="1200" baseline="0" dirty="0" smtClean="0">
                <a:solidFill>
                  <a:schemeClr val="tx1"/>
                </a:solidFill>
                <a:latin typeface="+mn-lt"/>
                <a:ea typeface="+mn-ea"/>
                <a:cs typeface="+mn-cs"/>
              </a:rPr>
              <a:t>the presence of the ZigBee packet and encodes the symbol “0” as the absence of the ZigBee packet. </a:t>
            </a:r>
          </a:p>
          <a:p>
            <a:r>
              <a:rPr lang="en-US" altLang="zh-CN" sz="1200" b="0" i="0" u="none" strike="noStrike" kern="1200" baseline="0" dirty="0" smtClean="0">
                <a:solidFill>
                  <a:schemeClr val="tx1"/>
                </a:solidFill>
                <a:latin typeface="+mn-lt"/>
                <a:ea typeface="+mn-ea"/>
                <a:cs typeface="+mn-cs"/>
              </a:rPr>
              <a:t>Second, the </a:t>
            </a:r>
            <a:r>
              <a:rPr lang="en-US" altLang="zh-CN" sz="1200" b="0" i="0" u="none" strike="noStrike" kern="1200" baseline="0" dirty="0" err="1" smtClean="0">
                <a:solidFill>
                  <a:schemeClr val="tx1"/>
                </a:solidFill>
                <a:latin typeface="+mn-lt"/>
                <a:ea typeface="+mn-ea"/>
                <a:cs typeface="+mn-cs"/>
              </a:rPr>
              <a:t>Zigbee</a:t>
            </a:r>
            <a:r>
              <a:rPr lang="en-US" altLang="zh-CN" sz="1200" b="0" i="0" u="none" strike="noStrike" kern="1200" baseline="0" dirty="0" smtClean="0">
                <a:solidFill>
                  <a:schemeClr val="tx1"/>
                </a:solidFill>
                <a:latin typeface="+mn-lt"/>
                <a:ea typeface="+mn-ea"/>
                <a:cs typeface="+mn-cs"/>
              </a:rPr>
              <a:t> sender transmits these packets or remains silent. There is an existing </a:t>
            </a:r>
            <a:r>
              <a:rPr lang="en-US" altLang="zh-CN" sz="1200" b="0" i="0" u="none" strike="noStrike" kern="1200" baseline="0" dirty="0" err="1" smtClean="0">
                <a:solidFill>
                  <a:schemeClr val="tx1"/>
                </a:solidFill>
                <a:latin typeface="+mn-lt"/>
                <a:ea typeface="+mn-ea"/>
                <a:cs typeface="+mn-cs"/>
              </a:rPr>
              <a:t>WiFi</a:t>
            </a:r>
            <a:r>
              <a:rPr lang="en-US" altLang="zh-CN" sz="1200" b="0" i="0" u="none" strike="noStrike" kern="1200" baseline="0" dirty="0" smtClean="0">
                <a:solidFill>
                  <a:schemeClr val="tx1"/>
                </a:solidFill>
                <a:latin typeface="+mn-lt"/>
                <a:ea typeface="+mn-ea"/>
                <a:cs typeface="+mn-cs"/>
              </a:rPr>
              <a:t> sender transmitting packets. ZigBee</a:t>
            </a:r>
          </a:p>
          <a:p>
            <a:r>
              <a:rPr lang="en-US" altLang="zh-CN" sz="1200" b="0" i="0" u="none" strike="noStrike" kern="1200" baseline="0" dirty="0" smtClean="0">
                <a:solidFill>
                  <a:schemeClr val="tx1"/>
                </a:solidFill>
                <a:latin typeface="+mn-lt"/>
                <a:ea typeface="+mn-ea"/>
                <a:cs typeface="+mn-cs"/>
              </a:rPr>
              <a:t>packets overlap with </a:t>
            </a:r>
            <a:r>
              <a:rPr lang="en-US" altLang="zh-CN" sz="1200" b="0" i="0" u="none" strike="noStrike" kern="1200" baseline="0" dirty="0" err="1" smtClean="0">
                <a:solidFill>
                  <a:schemeClr val="tx1"/>
                </a:solidFill>
                <a:latin typeface="+mn-lt"/>
                <a:ea typeface="+mn-ea"/>
                <a:cs typeface="+mn-cs"/>
              </a:rPr>
              <a:t>WiFi</a:t>
            </a:r>
            <a:r>
              <a:rPr lang="en-US" altLang="zh-CN" sz="1200" b="0" i="0" u="none" strike="noStrike" kern="1200" baseline="0" dirty="0" smtClean="0">
                <a:solidFill>
                  <a:schemeClr val="tx1"/>
                </a:solidFill>
                <a:latin typeface="+mn-lt"/>
                <a:ea typeface="+mn-ea"/>
                <a:cs typeface="+mn-cs"/>
              </a:rPr>
              <a:t> packets in the air.</a:t>
            </a:r>
          </a:p>
          <a:p>
            <a:r>
              <a:rPr lang="en-US" altLang="zh-CN" sz="1200" b="0" i="0" u="none" strike="noStrike" kern="1200" baseline="0" dirty="0" smtClean="0">
                <a:solidFill>
                  <a:schemeClr val="tx1"/>
                </a:solidFill>
                <a:latin typeface="+mn-lt"/>
                <a:ea typeface="+mn-ea"/>
                <a:cs typeface="+mn-cs"/>
              </a:rPr>
              <a:t>Third, the </a:t>
            </a:r>
            <a:r>
              <a:rPr lang="en-US" altLang="zh-CN" sz="1200" b="0" i="0" u="none" strike="noStrike" kern="1200" baseline="0" dirty="0" err="1" smtClean="0">
                <a:solidFill>
                  <a:schemeClr val="tx1"/>
                </a:solidFill>
                <a:latin typeface="+mn-lt"/>
                <a:ea typeface="+mn-ea"/>
                <a:cs typeface="+mn-cs"/>
              </a:rPr>
              <a:t>WiFi</a:t>
            </a:r>
            <a:r>
              <a:rPr lang="en-US" altLang="zh-CN" sz="1200" b="0" i="0" u="none" strike="noStrike" kern="1200" baseline="0" dirty="0" smtClean="0">
                <a:solidFill>
                  <a:schemeClr val="tx1"/>
                </a:solidFill>
                <a:latin typeface="+mn-lt"/>
                <a:ea typeface="+mn-ea"/>
                <a:cs typeface="+mn-cs"/>
              </a:rPr>
              <a:t> receiver collects the CSI sequence and uses SVM to identify whether there is an interfered CSI sequence.  In this way,  the </a:t>
            </a:r>
            <a:r>
              <a:rPr lang="en-US" altLang="zh-CN" sz="1200" b="0" i="0" u="none" strike="noStrike" kern="1200" baseline="0" dirty="0" err="1" smtClean="0">
                <a:solidFill>
                  <a:schemeClr val="tx1"/>
                </a:solidFill>
                <a:latin typeface="+mn-lt"/>
                <a:ea typeface="+mn-ea"/>
                <a:cs typeface="+mn-cs"/>
              </a:rPr>
              <a:t>WiFi</a:t>
            </a:r>
            <a:r>
              <a:rPr lang="en-US" altLang="zh-CN" sz="1200" b="0" i="0" u="none" strike="noStrike" kern="1200" baseline="0" dirty="0" smtClean="0">
                <a:solidFill>
                  <a:schemeClr val="tx1"/>
                </a:solidFill>
                <a:latin typeface="+mn-lt"/>
                <a:ea typeface="+mn-ea"/>
                <a:cs typeface="+mn-cs"/>
              </a:rPr>
              <a:t> receiver decodes the CTC symbol from ZigBee</a:t>
            </a:r>
            <a:endParaRPr lang="zh-CN" altLang="en-US" dirty="0" smtClean="0"/>
          </a:p>
          <a:p>
            <a:endParaRPr lang="en-US" altLang="zh-CN" baseline="0" dirty="0" smtClean="0"/>
          </a:p>
          <a:p>
            <a:endParaRPr lang="en-US" altLang="zh-CN" baseline="0" dirty="0" smtClean="0"/>
          </a:p>
          <a:p>
            <a:endParaRPr lang="en-US" altLang="zh-CN" baseline="0" dirty="0" smtClean="0"/>
          </a:p>
          <a:p>
            <a:endParaRPr lang="zh-CN" altLang="en-US" dirty="0"/>
          </a:p>
        </p:txBody>
      </p:sp>
      <p:sp>
        <p:nvSpPr>
          <p:cNvPr id="4" name="灯片编号占位符 3"/>
          <p:cNvSpPr>
            <a:spLocks noGrp="1"/>
          </p:cNvSpPr>
          <p:nvPr>
            <p:ph type="sldNum" sz="quarter" idx="10"/>
          </p:nvPr>
        </p:nvSpPr>
        <p:spPr/>
        <p:txBody>
          <a:bodyPr/>
          <a:lstStyle/>
          <a:p>
            <a:fld id="{1A82E579-0BA3-EE4C-8DF5-C303D56E9FB5}" type="slidenum">
              <a:rPr kumimoji="1" lang="zh-CN" altLang="en-US" smtClean="0"/>
              <a:t>10</a:t>
            </a:fld>
            <a:endParaRPr kumimoji="1" lang="zh-CN" altLang="en-US"/>
          </a:p>
        </p:txBody>
      </p:sp>
    </p:spTree>
    <p:extLst>
      <p:ext uri="{BB962C8B-B14F-4D97-AF65-F5344CB8AC3E}">
        <p14:creationId xmlns:p14="http://schemas.microsoft.com/office/powerpoint/2010/main" val="20922351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As the above discussed, </a:t>
            </a:r>
            <a:r>
              <a:rPr lang="en-US" altLang="zh-CN" sz="1200" b="0" i="0" u="none" strike="noStrike" kern="1200" baseline="0" dirty="0" smtClean="0">
                <a:solidFill>
                  <a:schemeClr val="tx1"/>
                </a:solidFill>
                <a:latin typeface="+mn-lt"/>
                <a:ea typeface="+mn-ea"/>
                <a:cs typeface="+mn-cs"/>
              </a:rPr>
              <a:t>the ZigBee transmission power</a:t>
            </a:r>
          </a:p>
          <a:p>
            <a:r>
              <a:rPr lang="en-US" altLang="zh-CN" sz="1200" b="0" i="0" u="none" strike="noStrike" kern="1200" baseline="0" dirty="0" smtClean="0">
                <a:solidFill>
                  <a:schemeClr val="tx1"/>
                </a:solidFill>
                <a:latin typeface="+mn-lt"/>
                <a:ea typeface="+mn-ea"/>
                <a:cs typeface="+mn-cs"/>
              </a:rPr>
              <a:t>affects the degree of the CSI variation. If the ZigBee transmission</a:t>
            </a:r>
          </a:p>
          <a:p>
            <a:r>
              <a:rPr lang="en-US" altLang="zh-CN" sz="1200" b="0" i="0" u="none" strike="noStrike" kern="1200" baseline="0" dirty="0" smtClean="0">
                <a:solidFill>
                  <a:schemeClr val="tx1"/>
                </a:solidFill>
                <a:latin typeface="+mn-lt"/>
                <a:ea typeface="+mn-ea"/>
                <a:cs typeface="+mn-cs"/>
              </a:rPr>
              <a:t>power is low, the CSI variation will be too little to be</a:t>
            </a:r>
          </a:p>
          <a:p>
            <a:r>
              <a:rPr lang="en-US" altLang="zh-CN" sz="1200" b="0" i="0" u="none" strike="noStrike" kern="1200" baseline="0" dirty="0" smtClean="0">
                <a:solidFill>
                  <a:schemeClr val="tx1"/>
                </a:solidFill>
                <a:latin typeface="+mn-lt"/>
                <a:ea typeface="+mn-ea"/>
                <a:cs typeface="+mn-cs"/>
              </a:rPr>
              <a:t>detected at the WiFi receiver. Whereas, if the </a:t>
            </a:r>
            <a:r>
              <a:rPr lang="en-US" altLang="zh-CN" sz="1200" b="0" i="0" u="none" strike="noStrike" kern="1200" baseline="0" dirty="0" err="1" smtClean="0">
                <a:solidFill>
                  <a:schemeClr val="tx1"/>
                </a:solidFill>
                <a:latin typeface="+mn-lt"/>
                <a:ea typeface="+mn-ea"/>
                <a:cs typeface="+mn-cs"/>
              </a:rPr>
              <a:t>Zigbee</a:t>
            </a:r>
            <a:r>
              <a:rPr lang="en-US" altLang="zh-CN" sz="1200" b="0" i="0" u="none" strike="noStrike" kern="1200" baseline="0" dirty="0" smtClean="0">
                <a:solidFill>
                  <a:schemeClr val="tx1"/>
                </a:solidFill>
                <a:latin typeface="+mn-lt"/>
                <a:ea typeface="+mn-ea"/>
                <a:cs typeface="+mn-cs"/>
              </a:rPr>
              <a:t> power is</a:t>
            </a:r>
          </a:p>
          <a:p>
            <a:r>
              <a:rPr lang="en-US" altLang="zh-CN" sz="1200" b="0" i="0" u="none" strike="noStrike" kern="1200" baseline="0" dirty="0" smtClean="0">
                <a:solidFill>
                  <a:schemeClr val="tx1"/>
                </a:solidFill>
                <a:latin typeface="+mn-lt"/>
                <a:ea typeface="+mn-ea"/>
                <a:cs typeface="+mn-cs"/>
              </a:rPr>
              <a:t>too high, the WiFi to WiFi link will be affected. </a:t>
            </a:r>
          </a:p>
          <a:p>
            <a:r>
              <a:rPr lang="en-US" altLang="zh-CN" sz="1200" b="0" i="0" u="none" strike="noStrike" kern="1200" baseline="0" dirty="0" smtClean="0">
                <a:solidFill>
                  <a:schemeClr val="tx1"/>
                </a:solidFill>
                <a:latin typeface="+mn-lt"/>
                <a:ea typeface="+mn-ea"/>
                <a:cs typeface="+mn-cs"/>
              </a:rPr>
              <a:t>Hence, we define a new metric SINR in ZigFi. The effective signal in ZigFi is the received strength of ZigBee packets and the interference is the power of WiFi packets.</a:t>
            </a:r>
          </a:p>
          <a:p>
            <a:endParaRPr lang="en-US" altLang="zh-CN" sz="1200" b="0" i="0" u="none" strike="noStrike" kern="1200" baseline="0" dirty="0" smtClean="0">
              <a:solidFill>
                <a:schemeClr val="tx1"/>
              </a:solidFill>
              <a:latin typeface="+mn-lt"/>
              <a:ea typeface="+mn-ea"/>
              <a:cs typeface="+mn-cs"/>
            </a:endParaRPr>
          </a:p>
          <a:p>
            <a:r>
              <a:rPr lang="en-US" altLang="zh-CN" sz="1200" b="0" i="0" u="none" strike="noStrike" kern="1200" baseline="0" dirty="0" smtClean="0">
                <a:solidFill>
                  <a:schemeClr val="tx1"/>
                </a:solidFill>
                <a:latin typeface="+mn-lt"/>
                <a:ea typeface="+mn-ea"/>
                <a:cs typeface="+mn-cs"/>
              </a:rPr>
              <a:t>The SINR has a direct impact on the accuracy </a:t>
            </a:r>
            <a:r>
              <a:rPr lang="is-IS" altLang="zh-CN" sz="1200" kern="1200" dirty="0" smtClean="0">
                <a:solidFill>
                  <a:schemeClr val="tx1"/>
                </a:solidFill>
                <a:latin typeface="+mn-lt"/>
                <a:ea typeface="+mn-ea"/>
                <a:cs typeface="+mn-cs"/>
              </a:rPr>
              <a:t>['ækjərəsi]</a:t>
            </a:r>
            <a:r>
              <a:rPr lang="en-US" altLang="zh-CN" sz="1200" b="0" i="0" u="none" strike="noStrike" kern="1200" baseline="0" dirty="0" smtClean="0">
                <a:solidFill>
                  <a:schemeClr val="tx1"/>
                </a:solidFill>
                <a:latin typeface="+mn-lt"/>
                <a:ea typeface="+mn-ea"/>
                <a:cs typeface="+mn-cs"/>
              </a:rPr>
              <a:t> of decoding.</a:t>
            </a:r>
          </a:p>
          <a:p>
            <a:r>
              <a:rPr lang="en-US" altLang="zh-CN" sz="1200" b="0" i="0" u="none" strike="noStrike" kern="1200" baseline="0" dirty="0" smtClean="0">
                <a:solidFill>
                  <a:schemeClr val="tx1"/>
                </a:solidFill>
                <a:latin typeface="+mn-lt"/>
                <a:ea typeface="+mn-ea"/>
                <a:cs typeface="+mn-cs"/>
              </a:rPr>
              <a:t>In practice, it is difficult to quantify the CSI variation due</a:t>
            </a:r>
          </a:p>
          <a:p>
            <a:r>
              <a:rPr lang="en-US" altLang="zh-CN" sz="1200" b="0" i="0" u="none" strike="noStrike" kern="1200" baseline="0" dirty="0" smtClean="0">
                <a:solidFill>
                  <a:schemeClr val="tx1"/>
                </a:solidFill>
                <a:latin typeface="+mn-lt"/>
                <a:ea typeface="+mn-ea"/>
                <a:cs typeface="+mn-cs"/>
              </a:rPr>
              <a:t>to the channel dynamics. Thus we use an experimental </a:t>
            </a:r>
            <a:r>
              <a:rPr lang="en-US" altLang="zh-CN" sz="1200" kern="1200" dirty="0" smtClean="0">
                <a:solidFill>
                  <a:schemeClr val="tx1"/>
                </a:solidFill>
                <a:latin typeface="+mn-lt"/>
                <a:ea typeface="+mn-ea"/>
                <a:cs typeface="+mn-cs"/>
              </a:rPr>
              <a:t> [</a:t>
            </a:r>
            <a:r>
              <a:rPr lang="en-US" altLang="zh-CN" sz="1200" kern="1200" dirty="0" err="1" smtClean="0">
                <a:solidFill>
                  <a:schemeClr val="tx1"/>
                </a:solidFill>
                <a:latin typeface="+mn-lt"/>
                <a:ea typeface="+mn-ea"/>
                <a:cs typeface="+mn-cs"/>
              </a:rPr>
              <a:t>ɛk'spɛrɪ'mɛntəl</a:t>
            </a:r>
            <a:r>
              <a:rPr lang="en-US" altLang="zh-CN" sz="1200" kern="1200" dirty="0" smtClean="0">
                <a:solidFill>
                  <a:schemeClr val="tx1"/>
                </a:solidFill>
                <a:latin typeface="+mn-lt"/>
                <a:ea typeface="+mn-ea"/>
                <a:cs typeface="+mn-cs"/>
              </a:rPr>
              <a:t>]</a:t>
            </a:r>
            <a:endParaRPr lang="en-US" altLang="zh-CN" sz="1200" b="0" i="0" u="none" strike="noStrike" kern="1200" baseline="0" dirty="0" smtClean="0">
              <a:solidFill>
                <a:schemeClr val="tx1"/>
              </a:solidFill>
              <a:latin typeface="+mn-lt"/>
              <a:ea typeface="+mn-ea"/>
              <a:cs typeface="+mn-cs"/>
            </a:endParaRPr>
          </a:p>
          <a:p>
            <a:r>
              <a:rPr lang="en-US" altLang="zh-CN" sz="1200" b="0" i="0" u="none" strike="noStrike" kern="1200" baseline="0" dirty="0" smtClean="0">
                <a:solidFill>
                  <a:schemeClr val="tx1"/>
                </a:solidFill>
                <a:latin typeface="+mn-lt"/>
                <a:ea typeface="+mn-ea"/>
                <a:cs typeface="+mn-cs"/>
              </a:rPr>
              <a:t>model to describe the relationship between the SINR and the</a:t>
            </a:r>
          </a:p>
          <a:p>
            <a:r>
              <a:rPr lang="en-US" altLang="zh-CN" sz="1200" b="0" i="0" u="none" strike="noStrike" kern="1200" baseline="0" dirty="0" smtClean="0">
                <a:solidFill>
                  <a:schemeClr val="tx1"/>
                </a:solidFill>
                <a:latin typeface="+mn-lt"/>
                <a:ea typeface="+mn-ea"/>
                <a:cs typeface="+mn-cs"/>
              </a:rPr>
              <a:t>accuracy and it can be fitted as a polynomial </a:t>
            </a:r>
            <a:r>
              <a:rPr lang="es-ES_tradnl" altLang="zh-CN" sz="1200" kern="1200" dirty="0" smtClean="0">
                <a:solidFill>
                  <a:schemeClr val="tx1"/>
                </a:solidFill>
                <a:latin typeface="+mn-lt"/>
                <a:ea typeface="+mn-ea"/>
                <a:cs typeface="+mn-cs"/>
              </a:rPr>
              <a:t>[,</a:t>
            </a:r>
            <a:r>
              <a:rPr lang="es-ES_tradnl" altLang="zh-CN" sz="1200" kern="1200" dirty="0" err="1" smtClean="0">
                <a:solidFill>
                  <a:schemeClr val="tx1"/>
                </a:solidFill>
                <a:latin typeface="+mn-lt"/>
                <a:ea typeface="+mn-ea"/>
                <a:cs typeface="+mn-cs"/>
              </a:rPr>
              <a:t>pɑlɪ'nomɪəl</a:t>
            </a:r>
            <a:r>
              <a:rPr lang="es-ES_tradnl" altLang="zh-CN" sz="1200" kern="1200" dirty="0" smtClean="0">
                <a:solidFill>
                  <a:schemeClr val="tx1"/>
                </a:solidFill>
                <a:latin typeface="+mn-lt"/>
                <a:ea typeface="+mn-ea"/>
                <a:cs typeface="+mn-cs"/>
              </a:rPr>
              <a:t>] </a:t>
            </a:r>
            <a:r>
              <a:rPr lang="en-US" altLang="zh-CN" sz="1200" b="0" i="0" u="none" strike="noStrike" kern="1200" baseline="0" dirty="0" smtClean="0">
                <a:solidFill>
                  <a:schemeClr val="tx1"/>
                </a:solidFill>
                <a:latin typeface="+mn-lt"/>
                <a:ea typeface="+mn-ea"/>
                <a:cs typeface="+mn-cs"/>
              </a:rPr>
              <a:t>curve. When the SINR is in this range, the decoding accuracy is higher than 0.9.</a:t>
            </a:r>
          </a:p>
        </p:txBody>
      </p:sp>
      <p:sp>
        <p:nvSpPr>
          <p:cNvPr id="4" name="灯片编号占位符 3"/>
          <p:cNvSpPr>
            <a:spLocks noGrp="1"/>
          </p:cNvSpPr>
          <p:nvPr>
            <p:ph type="sldNum" sz="quarter" idx="10"/>
          </p:nvPr>
        </p:nvSpPr>
        <p:spPr/>
        <p:txBody>
          <a:bodyPr/>
          <a:lstStyle/>
          <a:p>
            <a:fld id="{1A82E579-0BA3-EE4C-8DF5-C303D56E9FB5}" type="slidenum">
              <a:rPr kumimoji="1" lang="zh-CN" altLang="en-US" smtClean="0"/>
              <a:t>11</a:t>
            </a:fld>
            <a:endParaRPr kumimoji="1" lang="zh-CN" altLang="en-US"/>
          </a:p>
        </p:txBody>
      </p:sp>
    </p:spTree>
    <p:extLst>
      <p:ext uri="{BB962C8B-B14F-4D97-AF65-F5344CB8AC3E}">
        <p14:creationId xmlns:p14="http://schemas.microsoft.com/office/powerpoint/2010/main" val="17974668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smtClean="0">
                <a:solidFill>
                  <a:schemeClr val="tx1"/>
                </a:solidFill>
                <a:latin typeface="+mn-lt"/>
                <a:ea typeface="+mn-ea"/>
                <a:cs typeface="+mn-cs"/>
              </a:rPr>
              <a:t>in </a:t>
            </a:r>
            <a:r>
              <a:rPr lang="en-US" altLang="zh-CN" sz="1200" b="0" i="0" u="none" strike="noStrike" kern="1200" baseline="0" dirty="0" err="1" smtClean="0">
                <a:solidFill>
                  <a:schemeClr val="tx1"/>
                </a:solidFill>
                <a:latin typeface="+mn-lt"/>
                <a:ea typeface="+mn-ea"/>
                <a:cs typeface="+mn-cs"/>
              </a:rPr>
              <a:t>paractice</a:t>
            </a:r>
            <a:r>
              <a:rPr lang="en-US" altLang="zh-CN" sz="1200" b="0" i="0" u="none" strike="noStrike" kern="1200" baseline="0" dirty="0" smtClean="0">
                <a:solidFill>
                  <a:schemeClr val="tx1"/>
                </a:solidFill>
                <a:latin typeface="+mn-lt"/>
                <a:ea typeface="+mn-ea"/>
                <a:cs typeface="+mn-cs"/>
              </a:rPr>
              <a:t>, the transmission of </a:t>
            </a:r>
            <a:r>
              <a:rPr lang="en-US" altLang="zh-CN" sz="1200" b="0" i="0" u="none" strike="noStrike" kern="1200" baseline="0" dirty="0" err="1" smtClean="0">
                <a:solidFill>
                  <a:schemeClr val="tx1"/>
                </a:solidFill>
                <a:latin typeface="+mn-lt"/>
                <a:ea typeface="+mn-ea"/>
                <a:cs typeface="+mn-cs"/>
              </a:rPr>
              <a:t>ZigFi</a:t>
            </a:r>
            <a:r>
              <a:rPr lang="en-US" altLang="zh-CN" sz="1200" b="0" i="0" u="none" strike="noStrike" kern="1200" baseline="0" dirty="0" smtClean="0">
                <a:solidFill>
                  <a:schemeClr val="tx1"/>
                </a:solidFill>
                <a:latin typeface="+mn-lt"/>
                <a:ea typeface="+mn-ea"/>
                <a:cs typeface="+mn-cs"/>
              </a:rPr>
              <a:t> relies on existing </a:t>
            </a:r>
            <a:r>
              <a:rPr lang="en-US" altLang="zh-CN" sz="1200" b="0" i="0" u="none" strike="noStrike" kern="1200" baseline="0" dirty="0" err="1" smtClean="0">
                <a:solidFill>
                  <a:schemeClr val="tx1"/>
                </a:solidFill>
                <a:latin typeface="+mn-lt"/>
                <a:ea typeface="+mn-ea"/>
                <a:cs typeface="+mn-cs"/>
              </a:rPr>
              <a:t>WiFi</a:t>
            </a:r>
            <a:r>
              <a:rPr lang="en-US" altLang="zh-CN" sz="1200" b="0" i="0" u="none" strike="noStrike" kern="1200" baseline="0" dirty="0" smtClean="0">
                <a:solidFill>
                  <a:schemeClr val="tx1"/>
                </a:solidFill>
                <a:latin typeface="+mn-lt"/>
                <a:ea typeface="+mn-ea"/>
                <a:cs typeface="+mn-cs"/>
              </a:rPr>
              <a:t> packet transmissions, so it is necessary to initiate </a:t>
            </a:r>
            <a:r>
              <a:rPr lang="tr-TR" altLang="zh-CN" sz="1200" kern="1200" dirty="0" smtClean="0">
                <a:solidFill>
                  <a:schemeClr val="tx1"/>
                </a:solidFill>
                <a:latin typeface="+mn-lt"/>
                <a:ea typeface="+mn-ea"/>
                <a:cs typeface="+mn-cs"/>
              </a:rPr>
              <a:t>[</a:t>
            </a:r>
            <a:r>
              <a:rPr lang="tr-TR" altLang="zh-CN" sz="1200" kern="1200" dirty="0" err="1" smtClean="0">
                <a:solidFill>
                  <a:schemeClr val="tx1"/>
                </a:solidFill>
                <a:latin typeface="+mn-lt"/>
                <a:ea typeface="+mn-ea"/>
                <a:cs typeface="+mn-cs"/>
              </a:rPr>
              <a:t>ɪ'nɪʃɪet</a:t>
            </a:r>
            <a:r>
              <a:rPr lang="tr-TR" altLang="zh-CN" sz="1200" kern="1200" dirty="0" smtClean="0">
                <a:solidFill>
                  <a:schemeClr val="tx1"/>
                </a:solidFill>
                <a:latin typeface="+mn-lt"/>
                <a:ea typeface="+mn-ea"/>
                <a:cs typeface="+mn-cs"/>
              </a:rPr>
              <a:t>] </a:t>
            </a:r>
            <a:r>
              <a:rPr lang="en-US" altLang="zh-CN" sz="1200" b="0" i="0" u="none" strike="noStrike" kern="1200" baseline="0" dirty="0" smtClean="0">
                <a:solidFill>
                  <a:schemeClr val="tx1"/>
                </a:solidFill>
                <a:latin typeface="+mn-lt"/>
                <a:ea typeface="+mn-ea"/>
                <a:cs typeface="+mn-cs"/>
              </a:rPr>
              <a:t>or utilize the </a:t>
            </a:r>
            <a:r>
              <a:rPr lang="en-US" altLang="zh-CN" sz="1200" b="0" i="0" u="none" strike="noStrike" kern="1200" baseline="0" dirty="0" err="1" smtClean="0">
                <a:solidFill>
                  <a:schemeClr val="tx1"/>
                </a:solidFill>
                <a:latin typeface="+mn-lt"/>
                <a:ea typeface="+mn-ea"/>
                <a:cs typeface="+mn-cs"/>
              </a:rPr>
              <a:t>WiFi</a:t>
            </a:r>
            <a:r>
              <a:rPr lang="en-US" altLang="zh-CN" sz="1200" b="0" i="0" u="none" strike="noStrike" kern="1200" baseline="0" dirty="0" smtClean="0">
                <a:solidFill>
                  <a:schemeClr val="tx1"/>
                </a:solidFill>
                <a:latin typeface="+mn-lt"/>
                <a:ea typeface="+mn-ea"/>
                <a:cs typeface="+mn-cs"/>
              </a:rPr>
              <a:t> link. In addition, we also need to adjust the transmission power of the ZigBee sender and the </a:t>
            </a:r>
            <a:r>
              <a:rPr lang="en-US" altLang="zh-CN" sz="1200" b="0" i="0" u="none" strike="noStrike" kern="1200" baseline="0" dirty="0" err="1" smtClean="0">
                <a:solidFill>
                  <a:schemeClr val="tx1"/>
                </a:solidFill>
                <a:latin typeface="+mn-lt"/>
                <a:ea typeface="+mn-ea"/>
                <a:cs typeface="+mn-cs"/>
              </a:rPr>
              <a:t>WiFi</a:t>
            </a:r>
            <a:r>
              <a:rPr lang="en-US" altLang="zh-CN" sz="1200" b="0" i="0" u="none" strike="noStrike" kern="1200" baseline="0" dirty="0" smtClean="0">
                <a:solidFill>
                  <a:schemeClr val="tx1"/>
                </a:solidFill>
                <a:latin typeface="+mn-lt"/>
                <a:ea typeface="+mn-ea"/>
                <a:cs typeface="+mn-cs"/>
              </a:rPr>
              <a:t> sender in order to obtain </a:t>
            </a:r>
            <a:r>
              <a:rPr lang="tr-TR" altLang="zh-CN" sz="1200" kern="1200" dirty="0" smtClean="0">
                <a:solidFill>
                  <a:schemeClr val="tx1"/>
                </a:solidFill>
                <a:latin typeface="+mn-lt"/>
                <a:ea typeface="+mn-ea"/>
                <a:cs typeface="+mn-cs"/>
              </a:rPr>
              <a:t>[</a:t>
            </a:r>
            <a:r>
              <a:rPr lang="tr-TR" altLang="zh-CN" sz="1200" kern="1200" dirty="0" err="1" smtClean="0">
                <a:solidFill>
                  <a:schemeClr val="tx1"/>
                </a:solidFill>
                <a:latin typeface="+mn-lt"/>
                <a:ea typeface="+mn-ea"/>
                <a:cs typeface="+mn-cs"/>
              </a:rPr>
              <a:t>əb'ten</a:t>
            </a:r>
            <a:r>
              <a:rPr lang="tr-TR" altLang="zh-CN" sz="1200" kern="1200" dirty="0" smtClean="0">
                <a:solidFill>
                  <a:schemeClr val="tx1"/>
                </a:solidFill>
                <a:latin typeface="+mn-lt"/>
                <a:ea typeface="+mn-ea"/>
                <a:cs typeface="+mn-cs"/>
              </a:rPr>
              <a:t>]</a:t>
            </a:r>
            <a:r>
              <a:rPr lang="en-US" altLang="zh-CN" sz="1200" b="0" i="0" u="none" strike="noStrike" kern="1200" baseline="0" dirty="0" smtClean="0">
                <a:solidFill>
                  <a:schemeClr val="tx1"/>
                </a:solidFill>
                <a:latin typeface="+mn-lt"/>
                <a:ea typeface="+mn-ea"/>
                <a:cs typeface="+mn-cs"/>
              </a:rPr>
              <a:t> an appropriate SINR. </a:t>
            </a:r>
          </a:p>
          <a:p>
            <a:endParaRPr lang="en-US" altLang="zh-CN" sz="1200" b="0" i="0" u="none" strike="noStrike" kern="1200" baseline="0" dirty="0" smtClean="0">
              <a:solidFill>
                <a:schemeClr val="tx1"/>
              </a:solidFill>
              <a:latin typeface="+mn-lt"/>
              <a:ea typeface="+mn-ea"/>
              <a:cs typeface="+mn-cs"/>
            </a:endParaRPr>
          </a:p>
          <a:p>
            <a:r>
              <a:rPr lang="en-US" altLang="zh-CN" sz="1200" b="0" i="0" u="none" strike="noStrike" kern="1200" baseline="0" dirty="0" smtClean="0">
                <a:solidFill>
                  <a:schemeClr val="tx1"/>
                </a:solidFill>
                <a:latin typeface="+mn-lt"/>
                <a:ea typeface="+mn-ea"/>
                <a:cs typeface="+mn-cs"/>
              </a:rPr>
              <a:t>To meet the above goals, we design a receiver-initiated</a:t>
            </a:r>
            <a:r>
              <a:rPr lang="zh-CN" altLang="en-US" sz="1200" b="0" i="0" u="none" strike="noStrike" kern="1200" baseline="0" dirty="0" smtClean="0">
                <a:solidFill>
                  <a:schemeClr val="tx1"/>
                </a:solidFill>
                <a:latin typeface="+mn-lt"/>
                <a:ea typeface="+mn-ea"/>
                <a:cs typeface="+mn-cs"/>
              </a:rPr>
              <a:t> </a:t>
            </a:r>
            <a:r>
              <a:rPr lang="tr-TR" altLang="zh-CN" sz="1200" kern="1200" dirty="0" smtClean="0">
                <a:solidFill>
                  <a:schemeClr val="tx1"/>
                </a:solidFill>
                <a:latin typeface="+mn-lt"/>
                <a:ea typeface="+mn-ea"/>
                <a:cs typeface="+mn-cs"/>
              </a:rPr>
              <a:t>[</a:t>
            </a:r>
            <a:r>
              <a:rPr lang="tr-TR" altLang="zh-CN" sz="1200" kern="1200" dirty="0" err="1" smtClean="0">
                <a:solidFill>
                  <a:schemeClr val="tx1"/>
                </a:solidFill>
                <a:latin typeface="+mn-lt"/>
                <a:ea typeface="+mn-ea"/>
                <a:cs typeface="+mn-cs"/>
              </a:rPr>
              <a:t>ɪ'nɪʃɪetɪd</a:t>
            </a:r>
            <a:r>
              <a:rPr lang="tr-TR" altLang="zh-CN" sz="1200" kern="1200" dirty="0" smtClean="0">
                <a:solidFill>
                  <a:schemeClr val="tx1"/>
                </a:solidFill>
                <a:latin typeface="+mn-lt"/>
                <a:ea typeface="+mn-ea"/>
                <a:cs typeface="+mn-cs"/>
              </a:rPr>
              <a:t>]</a:t>
            </a:r>
            <a:r>
              <a:rPr lang="en-US" altLang="zh-CN" sz="1200" b="0" i="0" u="none" strike="noStrike" kern="1200" baseline="0" dirty="0" smtClean="0">
                <a:solidFill>
                  <a:schemeClr val="tx1"/>
                </a:solidFill>
                <a:latin typeface="+mn-lt"/>
                <a:ea typeface="+mn-ea"/>
                <a:cs typeface="+mn-cs"/>
              </a:rPr>
              <a:t> mechanism </a:t>
            </a:r>
            <a:r>
              <a:rPr lang="en-US" altLang="zh-CN" sz="1200" kern="1200" dirty="0" smtClean="0">
                <a:solidFill>
                  <a:schemeClr val="tx1"/>
                </a:solidFill>
                <a:latin typeface="+mn-lt"/>
                <a:ea typeface="+mn-ea"/>
                <a:cs typeface="+mn-cs"/>
              </a:rPr>
              <a:t> ['</a:t>
            </a:r>
            <a:r>
              <a:rPr lang="en-US" altLang="zh-CN" sz="1200" kern="1200" dirty="0" err="1" smtClean="0">
                <a:solidFill>
                  <a:schemeClr val="tx1"/>
                </a:solidFill>
                <a:latin typeface="+mn-lt"/>
                <a:ea typeface="+mn-ea"/>
                <a:cs typeface="+mn-cs"/>
              </a:rPr>
              <a:t>mɛkənɪzəm</a:t>
            </a:r>
            <a:r>
              <a:rPr lang="en-US" altLang="zh-CN" sz="1200" kern="1200" dirty="0" smtClean="0">
                <a:solidFill>
                  <a:schemeClr val="tx1"/>
                </a:solidFill>
                <a:latin typeface="+mn-lt"/>
                <a:ea typeface="+mn-ea"/>
                <a:cs typeface="+mn-cs"/>
              </a:rPr>
              <a:t>]</a:t>
            </a:r>
            <a:r>
              <a:rPr lang="en-US" altLang="zh-CN" sz="1200" b="0" i="0" u="none" strike="noStrike" kern="1200" baseline="0" dirty="0" smtClean="0">
                <a:solidFill>
                  <a:schemeClr val="tx1"/>
                </a:solidFill>
                <a:latin typeface="+mn-lt"/>
                <a:ea typeface="+mn-ea"/>
                <a:cs typeface="+mn-cs"/>
              </a:rPr>
              <a:t>. </a:t>
            </a:r>
          </a:p>
          <a:p>
            <a:r>
              <a:rPr lang="en-US" altLang="zh-CN" sz="1200" b="0" i="0" u="none" strike="noStrike" kern="1200" baseline="0" dirty="0" smtClean="0">
                <a:solidFill>
                  <a:schemeClr val="tx1"/>
                </a:solidFill>
                <a:latin typeface="+mn-lt"/>
                <a:ea typeface="+mn-ea"/>
                <a:cs typeface="+mn-cs"/>
              </a:rPr>
              <a:t>(1) The WiFi sender and the ZigFi sender listen to the channel. The ZigFi receiver conducts the channel estimation and detects whether there is an incoming WiFi packet. The ZigFi receiver triggers the packet transmission from both the WiFi sender and the ZigFi sender when there is no existing WiFi transmission. Then the control data Data1 is sent to the WiFi sender and the ZigFi receiver.</a:t>
            </a:r>
          </a:p>
          <a:p>
            <a:r>
              <a:rPr lang="en-US" altLang="zh-CN" sz="1200" b="0" i="0" u="none" strike="noStrike" kern="1200" baseline="0" dirty="0" smtClean="0">
                <a:solidFill>
                  <a:schemeClr val="tx1"/>
                </a:solidFill>
                <a:latin typeface="+mn-lt"/>
                <a:ea typeface="+mn-ea"/>
                <a:cs typeface="+mn-cs"/>
              </a:rPr>
              <a:t>(2) On receiving the control packets, the WiFi sender and the</a:t>
            </a:r>
          </a:p>
          <a:p>
            <a:r>
              <a:rPr lang="en-US" altLang="zh-CN" sz="1200" b="0" i="0" u="none" strike="noStrike" kern="1200" baseline="0" dirty="0" smtClean="0">
                <a:solidFill>
                  <a:schemeClr val="tx1"/>
                </a:solidFill>
                <a:latin typeface="+mn-lt"/>
                <a:ea typeface="+mn-ea"/>
                <a:cs typeface="+mn-cs"/>
              </a:rPr>
              <a:t>ZigFi sender send a probe to the ZigFi receiver respectively.</a:t>
            </a:r>
          </a:p>
          <a:p>
            <a:r>
              <a:rPr lang="en-US" altLang="zh-CN" sz="1200" b="0" i="0" u="none" strike="noStrike" kern="1200" baseline="0" dirty="0" smtClean="0">
                <a:solidFill>
                  <a:schemeClr val="tx1"/>
                </a:solidFill>
                <a:latin typeface="+mn-lt"/>
                <a:ea typeface="+mn-ea"/>
                <a:cs typeface="+mn-cs"/>
              </a:rPr>
              <a:t>(3) When receiving the probes, the ZigFi receiver updates the</a:t>
            </a:r>
          </a:p>
          <a:p>
            <a:r>
              <a:rPr lang="en-US" altLang="zh-CN" sz="1200" b="0" i="0" u="none" strike="noStrike" kern="1200" baseline="0" dirty="0" smtClean="0">
                <a:solidFill>
                  <a:schemeClr val="tx1"/>
                </a:solidFill>
                <a:latin typeface="+mn-lt"/>
                <a:ea typeface="+mn-ea"/>
                <a:cs typeface="+mn-cs"/>
              </a:rPr>
              <a:t>Parameters </a:t>
            </a:r>
            <a:r>
              <a:rPr lang="is-IS" altLang="zh-CN" sz="1200" kern="1200" dirty="0" smtClean="0">
                <a:solidFill>
                  <a:schemeClr val="tx1"/>
                </a:solidFill>
                <a:latin typeface="+mn-lt"/>
                <a:ea typeface="+mn-ea"/>
                <a:cs typeface="+mn-cs"/>
              </a:rPr>
              <a:t>[pə'ræmitə]</a:t>
            </a:r>
            <a:r>
              <a:rPr lang="en-US" altLang="zh-CN" sz="1200" b="0" i="0" u="none" strike="noStrike" kern="1200" baseline="0" dirty="0" smtClean="0">
                <a:solidFill>
                  <a:schemeClr val="tx1"/>
                </a:solidFill>
                <a:latin typeface="+mn-lt"/>
                <a:ea typeface="+mn-ea"/>
                <a:cs typeface="+mn-cs"/>
              </a:rPr>
              <a:t> related to the channel condition and returns them</a:t>
            </a:r>
          </a:p>
          <a:p>
            <a:r>
              <a:rPr lang="en-US" altLang="zh-CN" sz="1200" b="0" i="0" u="none" strike="noStrike" kern="1200" baseline="0" dirty="0" smtClean="0">
                <a:solidFill>
                  <a:schemeClr val="tx1"/>
                </a:solidFill>
                <a:latin typeface="+mn-lt"/>
                <a:ea typeface="+mn-ea"/>
                <a:cs typeface="+mn-cs"/>
              </a:rPr>
              <a:t>Data2 to the WiFi sender and the ZigFi sender.</a:t>
            </a:r>
          </a:p>
          <a:p>
            <a:r>
              <a:rPr lang="en-US" altLang="zh-CN" sz="1200" b="0" i="0" u="none" strike="noStrike" kern="1200" baseline="0" dirty="0" smtClean="0">
                <a:solidFill>
                  <a:schemeClr val="tx1"/>
                </a:solidFill>
                <a:latin typeface="+mn-lt"/>
                <a:ea typeface="+mn-ea"/>
                <a:cs typeface="+mn-cs"/>
              </a:rPr>
              <a:t>(4) The ZigFi transmission starts on receiving Data2. Meanwhile, the ZigFi receiver can end the ZigFi transmission by sending the control data Data3, when needed.</a:t>
            </a:r>
          </a:p>
        </p:txBody>
      </p:sp>
      <p:sp>
        <p:nvSpPr>
          <p:cNvPr id="4" name="灯片编号占位符 3"/>
          <p:cNvSpPr>
            <a:spLocks noGrp="1"/>
          </p:cNvSpPr>
          <p:nvPr>
            <p:ph type="sldNum" sz="quarter" idx="10"/>
          </p:nvPr>
        </p:nvSpPr>
        <p:spPr/>
        <p:txBody>
          <a:bodyPr/>
          <a:lstStyle/>
          <a:p>
            <a:fld id="{1A82E579-0BA3-EE4C-8DF5-C303D56E9FB5}" type="slidenum">
              <a:rPr kumimoji="1" lang="zh-CN" altLang="en-US" smtClean="0"/>
              <a:t>12</a:t>
            </a:fld>
            <a:endParaRPr kumimoji="1" lang="zh-CN" altLang="en-US"/>
          </a:p>
        </p:txBody>
      </p:sp>
    </p:spTree>
    <p:extLst>
      <p:ext uri="{BB962C8B-B14F-4D97-AF65-F5344CB8AC3E}">
        <p14:creationId xmlns:p14="http://schemas.microsoft.com/office/powerpoint/2010/main" val="26241780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smtClean="0">
                <a:solidFill>
                  <a:schemeClr val="tx1"/>
                </a:solidFill>
                <a:latin typeface="+mn-lt"/>
                <a:ea typeface="+mn-ea"/>
                <a:cs typeface="+mn-cs"/>
              </a:rPr>
              <a:t>We implement </a:t>
            </a:r>
            <a:r>
              <a:rPr lang="en-US" altLang="zh-CN" sz="1200" b="0" i="0" u="none" strike="noStrike" kern="1200" baseline="0" dirty="0" err="1" smtClean="0">
                <a:solidFill>
                  <a:schemeClr val="tx1"/>
                </a:solidFill>
                <a:latin typeface="+mn-lt"/>
                <a:ea typeface="+mn-ea"/>
                <a:cs typeface="+mn-cs"/>
              </a:rPr>
              <a:t>ZigFi</a:t>
            </a:r>
            <a:r>
              <a:rPr lang="en-US" altLang="zh-CN" sz="1200" b="0" i="0" u="none" strike="noStrike" kern="1200" baseline="0" dirty="0" smtClean="0">
                <a:solidFill>
                  <a:schemeClr val="tx1"/>
                </a:solidFill>
                <a:latin typeface="+mn-lt"/>
                <a:ea typeface="+mn-ea"/>
                <a:cs typeface="+mn-cs"/>
              </a:rPr>
              <a:t> on commercial off-the-shelf </a:t>
            </a:r>
            <a:r>
              <a:rPr lang="en-US" altLang="zh-CN" sz="1200" b="0" i="0" u="none" strike="noStrike" kern="1200" baseline="0" dirty="0" err="1" smtClean="0">
                <a:solidFill>
                  <a:schemeClr val="tx1"/>
                </a:solidFill>
                <a:latin typeface="+mn-lt"/>
                <a:ea typeface="+mn-ea"/>
                <a:cs typeface="+mn-cs"/>
              </a:rPr>
              <a:t>WiFi</a:t>
            </a:r>
            <a:r>
              <a:rPr lang="en-US" altLang="zh-CN" sz="1200" b="0" i="0" u="none" strike="noStrike" kern="1200" baseline="0" dirty="0" smtClean="0">
                <a:solidFill>
                  <a:schemeClr val="tx1"/>
                </a:solidFill>
                <a:latin typeface="+mn-lt"/>
                <a:ea typeface="+mn-ea"/>
                <a:cs typeface="+mn-cs"/>
              </a:rPr>
              <a:t> devices (Intel 5300) and </a:t>
            </a:r>
            <a:r>
              <a:rPr lang="en-US" altLang="zh-CN" sz="1200" b="0" i="0" u="none" strike="noStrike" kern="1200" baseline="0" dirty="0" err="1" smtClean="0">
                <a:solidFill>
                  <a:schemeClr val="tx1"/>
                </a:solidFill>
                <a:latin typeface="+mn-lt"/>
                <a:ea typeface="+mn-ea"/>
                <a:cs typeface="+mn-cs"/>
              </a:rPr>
              <a:t>TelosB</a:t>
            </a:r>
            <a:r>
              <a:rPr lang="en-US" altLang="zh-CN" sz="1200" b="0" i="0" u="none" strike="noStrike" kern="1200" baseline="0" dirty="0" smtClean="0">
                <a:solidFill>
                  <a:schemeClr val="tx1"/>
                </a:solidFill>
                <a:latin typeface="+mn-lt"/>
                <a:ea typeface="+mn-ea"/>
                <a:cs typeface="+mn-cs"/>
              </a:rPr>
              <a:t> motes.</a:t>
            </a:r>
          </a:p>
          <a:p>
            <a:r>
              <a:rPr lang="en-US" altLang="zh-CN" sz="1200" b="0" i="0" u="none" strike="noStrike" kern="1200" baseline="0" dirty="0" smtClean="0">
                <a:solidFill>
                  <a:schemeClr val="tx1"/>
                </a:solidFill>
                <a:latin typeface="+mn-lt"/>
                <a:ea typeface="+mn-ea"/>
                <a:cs typeface="+mn-cs"/>
              </a:rPr>
              <a:t>The </a:t>
            </a:r>
            <a:r>
              <a:rPr lang="en-US" altLang="zh-CN" sz="1200" b="0" i="0" u="none" strike="noStrike" kern="1200" baseline="0" dirty="0" err="1" smtClean="0">
                <a:solidFill>
                  <a:schemeClr val="tx1"/>
                </a:solidFill>
                <a:latin typeface="+mn-lt"/>
                <a:ea typeface="+mn-ea"/>
                <a:cs typeface="+mn-cs"/>
              </a:rPr>
              <a:t>CSITool</a:t>
            </a:r>
            <a:r>
              <a:rPr lang="en-US" altLang="zh-CN" sz="1200" b="0" i="0" u="none" strike="noStrike" kern="1200" baseline="0" dirty="0" smtClean="0">
                <a:solidFill>
                  <a:schemeClr val="tx1"/>
                </a:solidFill>
                <a:latin typeface="+mn-lt"/>
                <a:ea typeface="+mn-ea"/>
                <a:cs typeface="+mn-cs"/>
              </a:rPr>
              <a:t> software platform is installed on the WiFi devices and used to collect CSI readings</a:t>
            </a:r>
          </a:p>
          <a:p>
            <a:r>
              <a:rPr lang="en-US" altLang="zh-CN" sz="1200" b="0" i="0" u="none" strike="noStrike" kern="1200" baseline="0" dirty="0" smtClean="0">
                <a:solidFill>
                  <a:schemeClr val="tx1"/>
                </a:solidFill>
                <a:latin typeface="+mn-lt"/>
                <a:ea typeface="+mn-ea"/>
                <a:cs typeface="+mn-cs"/>
              </a:rPr>
              <a:t>We configure </a:t>
            </a:r>
            <a:r>
              <a:rPr lang="en-US" altLang="zh-CN" sz="1200" kern="1200" dirty="0" smtClean="0">
                <a:solidFill>
                  <a:schemeClr val="tx1"/>
                </a:solidFill>
                <a:latin typeface="+mn-lt"/>
                <a:ea typeface="+mn-ea"/>
                <a:cs typeface="+mn-cs"/>
              </a:rPr>
              <a:t>[</a:t>
            </a:r>
            <a:r>
              <a:rPr lang="en-US" altLang="zh-CN" sz="1200" kern="1200" dirty="0" err="1" smtClean="0">
                <a:solidFill>
                  <a:schemeClr val="tx1"/>
                </a:solidFill>
                <a:latin typeface="+mn-lt"/>
                <a:ea typeface="+mn-ea"/>
                <a:cs typeface="+mn-cs"/>
              </a:rPr>
              <a:t>kən'fɪɡjɚ</a:t>
            </a:r>
            <a:r>
              <a:rPr lang="en-US" altLang="zh-CN" sz="1200" kern="1200" dirty="0" smtClean="0">
                <a:solidFill>
                  <a:schemeClr val="tx1"/>
                </a:solidFill>
                <a:latin typeface="+mn-lt"/>
                <a:ea typeface="+mn-ea"/>
                <a:cs typeface="+mn-cs"/>
              </a:rPr>
              <a:t>]</a:t>
            </a:r>
            <a:r>
              <a:rPr lang="en-US" altLang="zh-CN" sz="1200" b="0" i="0" u="none" strike="noStrike" kern="1200" baseline="0" dirty="0" smtClean="0">
                <a:solidFill>
                  <a:schemeClr val="tx1"/>
                </a:solidFill>
                <a:latin typeface="+mn-lt"/>
                <a:ea typeface="+mn-ea"/>
                <a:cs typeface="+mn-cs"/>
              </a:rPr>
              <a:t> the </a:t>
            </a:r>
            <a:r>
              <a:rPr lang="en-US" altLang="zh-CN" sz="1200" b="0" i="0" u="none" strike="noStrike" kern="1200" baseline="0" dirty="0" err="1" smtClean="0">
                <a:solidFill>
                  <a:schemeClr val="tx1"/>
                </a:solidFill>
                <a:latin typeface="+mn-lt"/>
                <a:ea typeface="+mn-ea"/>
                <a:cs typeface="+mn-cs"/>
              </a:rPr>
              <a:t>WiFi</a:t>
            </a:r>
            <a:r>
              <a:rPr lang="en-US" altLang="zh-CN" sz="1200" b="0" i="0" u="none" strike="noStrike" kern="1200" baseline="0" dirty="0" smtClean="0">
                <a:solidFill>
                  <a:schemeClr val="tx1"/>
                </a:solidFill>
                <a:latin typeface="+mn-lt"/>
                <a:ea typeface="+mn-ea"/>
                <a:cs typeface="+mn-cs"/>
              </a:rPr>
              <a:t> channel is 11 and ZigBee channel channel is 23</a:t>
            </a:r>
          </a:p>
          <a:p>
            <a:r>
              <a:rPr lang="en-US" altLang="zh-CN" sz="1200" b="0" i="0" u="none" strike="noStrike" kern="1200" baseline="0" dirty="0" smtClean="0">
                <a:solidFill>
                  <a:schemeClr val="tx1"/>
                </a:solidFill>
                <a:latin typeface="+mn-lt"/>
                <a:ea typeface="+mn-ea"/>
                <a:cs typeface="+mn-cs"/>
              </a:rPr>
              <a:t>we use a USRP to generate noise on demand </a:t>
            </a:r>
            <a:r>
              <a:rPr lang="da-DK" altLang="zh-CN" sz="1200" kern="1200" dirty="0" smtClean="0">
                <a:solidFill>
                  <a:schemeClr val="tx1"/>
                </a:solidFill>
                <a:latin typeface="+mn-lt"/>
                <a:ea typeface="+mn-ea"/>
                <a:cs typeface="+mn-cs"/>
              </a:rPr>
              <a:t>[</a:t>
            </a:r>
            <a:r>
              <a:rPr lang="da-DK" altLang="zh-CN" sz="1200" kern="1200" dirty="0" err="1" smtClean="0">
                <a:solidFill>
                  <a:schemeClr val="tx1"/>
                </a:solidFill>
                <a:latin typeface="+mn-lt"/>
                <a:ea typeface="+mn-ea"/>
                <a:cs typeface="+mn-cs"/>
              </a:rPr>
              <a:t>dɪ'mænd</a:t>
            </a:r>
            <a:r>
              <a:rPr lang="da-DK" altLang="zh-CN" sz="1200" kern="1200" dirty="0" smtClean="0">
                <a:solidFill>
                  <a:schemeClr val="tx1"/>
                </a:solidFill>
                <a:latin typeface="+mn-lt"/>
                <a:ea typeface="+mn-ea"/>
                <a:cs typeface="+mn-cs"/>
              </a:rPr>
              <a:t>]</a:t>
            </a:r>
            <a:endParaRPr lang="en-US" altLang="zh-CN" sz="1200" b="0" i="0" u="none" strike="noStrike" kern="1200" baseline="0" dirty="0" smtClean="0">
              <a:solidFill>
                <a:schemeClr val="tx1"/>
              </a:solidFill>
              <a:latin typeface="+mn-lt"/>
              <a:ea typeface="+mn-ea"/>
              <a:cs typeface="+mn-cs"/>
            </a:endParaRPr>
          </a:p>
          <a:p>
            <a:r>
              <a:rPr lang="en-US" altLang="zh-CN" sz="1200" b="0" i="0" u="none" strike="noStrike" kern="1200" baseline="0" dirty="0" smtClean="0">
                <a:solidFill>
                  <a:schemeClr val="tx1"/>
                </a:solidFill>
                <a:latin typeface="+mn-lt"/>
                <a:ea typeface="+mn-ea"/>
                <a:cs typeface="+mn-cs"/>
              </a:rPr>
              <a:t>The performance </a:t>
            </a:r>
            <a:r>
              <a:rPr lang="pt-BR" altLang="zh-CN" sz="1200" kern="1200" dirty="0" smtClean="0">
                <a:solidFill>
                  <a:schemeClr val="tx1"/>
                </a:solidFill>
                <a:latin typeface="+mn-lt"/>
                <a:ea typeface="+mn-ea"/>
                <a:cs typeface="+mn-cs"/>
              </a:rPr>
              <a:t>[</a:t>
            </a:r>
            <a:r>
              <a:rPr lang="pt-BR" altLang="zh-CN" sz="1200" kern="1200" dirty="0" err="1" smtClean="0">
                <a:solidFill>
                  <a:schemeClr val="tx1"/>
                </a:solidFill>
                <a:latin typeface="+mn-lt"/>
                <a:ea typeface="+mn-ea"/>
                <a:cs typeface="+mn-cs"/>
              </a:rPr>
              <a:t>pɚ'fɔrməns</a:t>
            </a:r>
            <a:r>
              <a:rPr lang="pt-BR" altLang="zh-CN" sz="1200" kern="1200" dirty="0" smtClean="0">
                <a:solidFill>
                  <a:schemeClr val="tx1"/>
                </a:solidFill>
                <a:latin typeface="+mn-lt"/>
                <a:ea typeface="+mn-ea"/>
                <a:cs typeface="+mn-cs"/>
              </a:rPr>
              <a:t>] </a:t>
            </a:r>
            <a:r>
              <a:rPr lang="en-US" altLang="zh-CN" sz="1200" b="0" i="0" u="none" strike="noStrike" kern="1200" baseline="0" dirty="0" smtClean="0">
                <a:solidFill>
                  <a:schemeClr val="tx1"/>
                </a:solidFill>
                <a:latin typeface="+mn-lt"/>
                <a:ea typeface="+mn-ea"/>
                <a:cs typeface="+mn-cs"/>
              </a:rPr>
              <a:t> metrics we use for evaluation mainly include throughput and SER.</a:t>
            </a:r>
          </a:p>
        </p:txBody>
      </p:sp>
      <p:sp>
        <p:nvSpPr>
          <p:cNvPr id="4" name="灯片编号占位符 3"/>
          <p:cNvSpPr>
            <a:spLocks noGrp="1"/>
          </p:cNvSpPr>
          <p:nvPr>
            <p:ph type="sldNum" sz="quarter" idx="10"/>
          </p:nvPr>
        </p:nvSpPr>
        <p:spPr/>
        <p:txBody>
          <a:bodyPr/>
          <a:lstStyle/>
          <a:p>
            <a:fld id="{1A82E579-0BA3-EE4C-8DF5-C303D56E9FB5}" type="slidenum">
              <a:rPr kumimoji="1" lang="zh-CN" altLang="en-US" smtClean="0"/>
              <a:t>13</a:t>
            </a:fld>
            <a:endParaRPr kumimoji="1" lang="zh-CN" altLang="en-US"/>
          </a:p>
        </p:txBody>
      </p:sp>
    </p:spTree>
    <p:extLst>
      <p:ext uri="{BB962C8B-B14F-4D97-AF65-F5344CB8AC3E}">
        <p14:creationId xmlns:p14="http://schemas.microsoft.com/office/powerpoint/2010/main" val="10770989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smtClean="0">
                <a:solidFill>
                  <a:schemeClr val="tx1"/>
                </a:solidFill>
                <a:latin typeface="+mn-lt"/>
                <a:ea typeface="+mn-ea"/>
                <a:cs typeface="+mn-cs"/>
              </a:rPr>
              <a:t>First, we compare ZigFi with </a:t>
            </a:r>
            <a:r>
              <a:rPr lang="en-US" altLang="zh-CN" sz="1200" b="0" i="0" u="none" strike="noStrike" kern="1200" baseline="0" dirty="0" err="1" smtClean="0">
                <a:solidFill>
                  <a:schemeClr val="tx1"/>
                </a:solidFill>
                <a:latin typeface="+mn-lt"/>
                <a:ea typeface="+mn-ea"/>
                <a:cs typeface="+mn-cs"/>
              </a:rPr>
              <a:t>FreeBee</a:t>
            </a:r>
            <a:r>
              <a:rPr lang="en-US" altLang="zh-CN" sz="1200" b="0" i="0" u="none" strike="noStrike" kern="1200" baseline="0" dirty="0" smtClean="0">
                <a:solidFill>
                  <a:schemeClr val="tx1"/>
                </a:solidFill>
                <a:latin typeface="+mn-lt"/>
                <a:ea typeface="+mn-ea"/>
                <a:cs typeface="+mn-cs"/>
              </a:rPr>
              <a:t>, a state-of-the art ZigBee to WiFi CTC work.</a:t>
            </a:r>
          </a:p>
          <a:p>
            <a:r>
              <a:rPr lang="en-US" altLang="zh-CN" sz="1200" b="0" i="0" u="none" strike="noStrike" kern="1200" baseline="0" dirty="0" smtClean="0">
                <a:solidFill>
                  <a:schemeClr val="tx1"/>
                </a:solidFill>
                <a:latin typeface="+mn-lt"/>
                <a:ea typeface="+mn-ea"/>
                <a:cs typeface="+mn-cs"/>
              </a:rPr>
              <a:t>The parameters of </a:t>
            </a:r>
            <a:r>
              <a:rPr lang="en-US" altLang="zh-CN" sz="1200" b="0" i="0" u="none" strike="noStrike" kern="1200" baseline="0" dirty="0" err="1" smtClean="0">
                <a:solidFill>
                  <a:schemeClr val="tx1"/>
                </a:solidFill>
                <a:latin typeface="+mn-lt"/>
                <a:ea typeface="+mn-ea"/>
                <a:cs typeface="+mn-cs"/>
              </a:rPr>
              <a:t>FreeBee</a:t>
            </a:r>
            <a:r>
              <a:rPr lang="en-US" altLang="zh-CN" sz="1200" b="0" i="0" u="none" strike="noStrike" kern="1200" baseline="0" dirty="0" smtClean="0">
                <a:solidFill>
                  <a:schemeClr val="tx1"/>
                </a:solidFill>
                <a:latin typeface="+mn-lt"/>
                <a:ea typeface="+mn-ea"/>
                <a:cs typeface="+mn-cs"/>
              </a:rPr>
              <a:t> include the beacon interval</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smtClean="0">
                <a:solidFill>
                  <a:schemeClr val="tx1"/>
                </a:solidFill>
                <a:latin typeface="+mn-lt"/>
                <a:ea typeface="+mn-ea"/>
                <a:cs typeface="+mn-cs"/>
              </a:rPr>
              <a:t>and the folding time. We set the beacon interval at 100  milliseconds </a:t>
            </a:r>
            <a:r>
              <a:rPr lang="en-US" altLang="zh-CN" sz="1200" kern="1200" dirty="0" smtClean="0">
                <a:solidFill>
                  <a:schemeClr val="tx1"/>
                </a:solidFill>
                <a:latin typeface="+mn-lt"/>
                <a:ea typeface="+mn-ea"/>
                <a:cs typeface="+mn-cs"/>
              </a:rPr>
              <a:t> ['</a:t>
            </a:r>
            <a:r>
              <a:rPr lang="en-US" altLang="zh-CN" sz="1200" kern="1200" dirty="0" err="1" smtClean="0">
                <a:solidFill>
                  <a:schemeClr val="tx1"/>
                </a:solidFill>
                <a:latin typeface="+mn-lt"/>
                <a:ea typeface="+mn-ea"/>
                <a:cs typeface="+mn-cs"/>
              </a:rPr>
              <a:t>mɪlɪsɛkənd</a:t>
            </a:r>
            <a:r>
              <a:rPr lang="en-US" altLang="zh-CN" sz="1200" kern="1200" dirty="0" smtClean="0">
                <a:solidFill>
                  <a:schemeClr val="tx1"/>
                </a:solidFill>
                <a:latin typeface="+mn-lt"/>
                <a:ea typeface="+mn-ea"/>
                <a:cs typeface="+mn-cs"/>
              </a:rPr>
              <a:t>]</a:t>
            </a:r>
            <a:r>
              <a:rPr lang="en-US" altLang="zh-CN" sz="1200" b="0" i="0" u="none" strike="noStrike" kern="1200" baseline="0" dirty="0" smtClean="0">
                <a:solidFill>
                  <a:schemeClr val="tx1"/>
                </a:solidFill>
                <a:latin typeface="+mn-lt"/>
                <a:ea typeface="+mn-ea"/>
                <a:cs typeface="+mn-cs"/>
              </a:rPr>
              <a:t> and the folding time at 5.</a:t>
            </a:r>
          </a:p>
          <a:p>
            <a:r>
              <a:rPr lang="en-US" altLang="zh-CN" sz="1200" b="0" i="0" u="none" strike="noStrike" kern="1200" baseline="0" dirty="0" smtClean="0">
                <a:solidFill>
                  <a:schemeClr val="tx1"/>
                </a:solidFill>
                <a:latin typeface="+mn-lt"/>
                <a:ea typeface="+mn-ea"/>
                <a:cs typeface="+mn-cs"/>
              </a:rPr>
              <a:t>We change the distance between the ZigBee sender and the WiFi receiver.</a:t>
            </a:r>
          </a:p>
          <a:p>
            <a:r>
              <a:rPr lang="en-US" altLang="zh-CN" sz="1200" b="0" i="0" u="none" strike="noStrike" kern="1200" baseline="0" dirty="0" smtClean="0">
                <a:solidFill>
                  <a:schemeClr val="tx1"/>
                </a:solidFill>
                <a:latin typeface="+mn-lt"/>
                <a:ea typeface="+mn-ea"/>
                <a:cs typeface="+mn-cs"/>
              </a:rPr>
              <a:t>ZigFi shows significant enhancement over </a:t>
            </a:r>
            <a:r>
              <a:rPr lang="en-US" altLang="zh-CN" sz="1200" b="0" i="0" u="none" strike="noStrike" kern="1200" baseline="0" dirty="0" err="1" smtClean="0">
                <a:solidFill>
                  <a:schemeClr val="tx1"/>
                </a:solidFill>
                <a:latin typeface="+mn-lt"/>
                <a:ea typeface="+mn-ea"/>
                <a:cs typeface="+mn-cs"/>
              </a:rPr>
              <a:t>FreeBee</a:t>
            </a:r>
            <a:r>
              <a:rPr lang="en-US" altLang="zh-CN" sz="1200" b="0" i="0" u="none" strike="noStrike" kern="1200" baseline="0" dirty="0" smtClean="0">
                <a:solidFill>
                  <a:schemeClr val="tx1"/>
                </a:solidFill>
                <a:latin typeface="+mn-lt"/>
                <a:ea typeface="+mn-ea"/>
                <a:cs typeface="+mn-cs"/>
              </a:rPr>
              <a:t> in terms of throughput and SER. </a:t>
            </a:r>
          </a:p>
          <a:p>
            <a:r>
              <a:rPr lang="en-US" altLang="zh-CN" sz="1200" b="0" i="0" u="none" strike="noStrike" kern="1200" baseline="0" dirty="0" smtClean="0">
                <a:solidFill>
                  <a:schemeClr val="tx1"/>
                </a:solidFill>
                <a:latin typeface="+mn-lt"/>
                <a:ea typeface="+mn-ea"/>
                <a:cs typeface="+mn-cs"/>
              </a:rPr>
              <a:t>The gap in SER widens </a:t>
            </a:r>
            <a:r>
              <a:rPr lang="en-US" altLang="zh-CN" sz="1200" kern="1200" dirty="0" smtClean="0">
                <a:solidFill>
                  <a:schemeClr val="tx1"/>
                </a:solidFill>
                <a:latin typeface="+mn-lt"/>
                <a:ea typeface="+mn-ea"/>
                <a:cs typeface="+mn-cs"/>
              </a:rPr>
              <a:t>['</a:t>
            </a:r>
            <a:r>
              <a:rPr lang="en-US" altLang="zh-CN" sz="1200" kern="1200" dirty="0" err="1" smtClean="0">
                <a:solidFill>
                  <a:schemeClr val="tx1"/>
                </a:solidFill>
                <a:latin typeface="+mn-lt"/>
                <a:ea typeface="+mn-ea"/>
                <a:cs typeface="+mn-cs"/>
              </a:rPr>
              <a:t>waidən</a:t>
            </a:r>
            <a:r>
              <a:rPr lang="en-US" altLang="zh-CN" sz="1200" kern="1200" dirty="0" smtClean="0">
                <a:solidFill>
                  <a:schemeClr val="tx1"/>
                </a:solidFill>
                <a:latin typeface="+mn-lt"/>
                <a:ea typeface="+mn-ea"/>
                <a:cs typeface="+mn-cs"/>
              </a:rPr>
              <a:t>]</a:t>
            </a:r>
            <a:r>
              <a:rPr lang="en-US" altLang="zh-CN" sz="1200" b="0" i="0" u="none" strike="noStrike" kern="1200" baseline="0" dirty="0" smtClean="0">
                <a:solidFill>
                  <a:schemeClr val="tx1"/>
                </a:solidFill>
                <a:latin typeface="+mn-lt"/>
                <a:ea typeface="+mn-ea"/>
                <a:cs typeface="+mn-cs"/>
              </a:rPr>
              <a:t> when the distance increases. This is because </a:t>
            </a:r>
            <a:r>
              <a:rPr lang="en-US" altLang="zh-CN" sz="1200" b="0" i="0" u="none" strike="noStrike" kern="1200" baseline="0" dirty="0" err="1" smtClean="0">
                <a:solidFill>
                  <a:schemeClr val="tx1"/>
                </a:solidFill>
                <a:latin typeface="+mn-lt"/>
                <a:ea typeface="+mn-ea"/>
                <a:cs typeface="+mn-cs"/>
              </a:rPr>
              <a:t>FreeBee</a:t>
            </a:r>
            <a:r>
              <a:rPr lang="en-US" altLang="zh-CN" sz="1200" b="0" i="0" u="none" strike="noStrike" kern="1200" baseline="0" dirty="0" smtClean="0">
                <a:solidFill>
                  <a:schemeClr val="tx1"/>
                </a:solidFill>
                <a:latin typeface="+mn-lt"/>
                <a:ea typeface="+mn-ea"/>
                <a:cs typeface="+mn-cs"/>
              </a:rPr>
              <a:t> leverages the RSSI to identify beacons. RSSI usually decreases with the increasing of distance. The SER of Freebee therefore goes up and the SER of ZigFi stays stable</a:t>
            </a:r>
            <a:endParaRPr lang="zh-CN" altLang="en-US" dirty="0"/>
          </a:p>
        </p:txBody>
      </p:sp>
      <p:sp>
        <p:nvSpPr>
          <p:cNvPr id="4" name="灯片编号占位符 3"/>
          <p:cNvSpPr>
            <a:spLocks noGrp="1"/>
          </p:cNvSpPr>
          <p:nvPr>
            <p:ph type="sldNum" sz="quarter" idx="10"/>
          </p:nvPr>
        </p:nvSpPr>
        <p:spPr/>
        <p:txBody>
          <a:bodyPr/>
          <a:lstStyle/>
          <a:p>
            <a:fld id="{1A82E579-0BA3-EE4C-8DF5-C303D56E9FB5}" type="slidenum">
              <a:rPr kumimoji="1" lang="zh-CN" altLang="en-US" smtClean="0"/>
              <a:t>14</a:t>
            </a:fld>
            <a:endParaRPr kumimoji="1" lang="zh-CN" altLang="en-US"/>
          </a:p>
        </p:txBody>
      </p:sp>
    </p:spTree>
    <p:extLst>
      <p:ext uri="{BB962C8B-B14F-4D97-AF65-F5344CB8AC3E}">
        <p14:creationId xmlns:p14="http://schemas.microsoft.com/office/powerpoint/2010/main" val="39325290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smtClean="0">
                <a:solidFill>
                  <a:schemeClr val="tx1"/>
                </a:solidFill>
                <a:latin typeface="+mn-lt"/>
                <a:ea typeface="+mn-ea"/>
                <a:cs typeface="+mn-cs"/>
              </a:rPr>
              <a:t>Next we study </a:t>
            </a:r>
            <a:r>
              <a:rPr lang="en-US" altLang="zh-CN" sz="1200" b="0" i="0" u="none" strike="noStrike" kern="1200" baseline="0" dirty="0" err="1" smtClean="0">
                <a:solidFill>
                  <a:schemeClr val="tx1"/>
                </a:solidFill>
                <a:latin typeface="+mn-lt"/>
                <a:ea typeface="+mn-ea"/>
                <a:cs typeface="+mn-cs"/>
              </a:rPr>
              <a:t>ZigFi’s</a:t>
            </a:r>
            <a:r>
              <a:rPr lang="en-US" altLang="zh-CN" sz="1200" b="0" i="0" u="none" strike="noStrike" kern="1200" baseline="0" dirty="0" smtClean="0">
                <a:solidFill>
                  <a:schemeClr val="tx1"/>
                </a:solidFill>
                <a:latin typeface="+mn-lt"/>
                <a:ea typeface="+mn-ea"/>
                <a:cs typeface="+mn-cs"/>
              </a:rPr>
              <a:t> performance under different settings in two different modes. The default </a:t>
            </a:r>
            <a:r>
              <a:rPr lang="pt-BR" altLang="zh-CN" sz="1200" kern="1200" dirty="0" smtClean="0">
                <a:solidFill>
                  <a:schemeClr val="tx1"/>
                </a:solidFill>
                <a:latin typeface="+mn-lt"/>
                <a:ea typeface="+mn-ea"/>
                <a:cs typeface="+mn-cs"/>
              </a:rPr>
              <a:t> [</a:t>
            </a:r>
            <a:r>
              <a:rPr lang="pt-BR" altLang="zh-CN" sz="1200" kern="1200" dirty="0" err="1" smtClean="0">
                <a:solidFill>
                  <a:schemeClr val="tx1"/>
                </a:solidFill>
                <a:latin typeface="+mn-lt"/>
                <a:ea typeface="+mn-ea"/>
                <a:cs typeface="+mn-cs"/>
              </a:rPr>
              <a:t>dɪ'fɔlt</a:t>
            </a:r>
            <a:r>
              <a:rPr lang="pt-BR" altLang="zh-CN" sz="1200" kern="1200" dirty="0" smtClean="0">
                <a:solidFill>
                  <a:schemeClr val="tx1"/>
                </a:solidFill>
                <a:latin typeface="+mn-lt"/>
                <a:ea typeface="+mn-ea"/>
                <a:cs typeface="+mn-cs"/>
              </a:rPr>
              <a:t>]</a:t>
            </a:r>
            <a:r>
              <a:rPr lang="en-US" altLang="zh-CN" sz="1200" b="0" i="0" u="none" strike="noStrike" kern="1200" baseline="0" dirty="0" smtClean="0">
                <a:solidFill>
                  <a:schemeClr val="tx1"/>
                </a:solidFill>
                <a:latin typeface="+mn-lt"/>
                <a:ea typeface="+mn-ea"/>
                <a:cs typeface="+mn-cs"/>
              </a:rPr>
              <a:t> mode doesn’t have the power adjusting module, so the ZigBee sender transmits with</a:t>
            </a:r>
          </a:p>
          <a:p>
            <a:r>
              <a:rPr lang="en-US" altLang="zh-CN" sz="1200" b="0" i="0" u="none" strike="noStrike" kern="1200" baseline="0" dirty="0" smtClean="0">
                <a:solidFill>
                  <a:schemeClr val="tx1"/>
                </a:solidFill>
                <a:latin typeface="+mn-lt"/>
                <a:ea typeface="+mn-ea"/>
                <a:cs typeface="+mn-cs"/>
              </a:rPr>
              <a:t>a predefined minimum power. In the adaptive power mode, ZigBee sender transmits with an adaptive power, which satisfies the requirement </a:t>
            </a:r>
            <a:r>
              <a:rPr lang="nl-NL" altLang="zh-CN" sz="1200" kern="1200" dirty="0" smtClean="0">
                <a:solidFill>
                  <a:schemeClr val="tx1"/>
                </a:solidFill>
                <a:latin typeface="+mn-lt"/>
                <a:ea typeface="+mn-ea"/>
                <a:cs typeface="+mn-cs"/>
              </a:rPr>
              <a:t> [</a:t>
            </a:r>
            <a:r>
              <a:rPr lang="nl-NL" altLang="zh-CN" sz="1200" kern="1200" dirty="0" err="1" smtClean="0">
                <a:solidFill>
                  <a:schemeClr val="tx1"/>
                </a:solidFill>
                <a:latin typeface="+mn-lt"/>
                <a:ea typeface="+mn-ea"/>
                <a:cs typeface="+mn-cs"/>
              </a:rPr>
              <a:t>rɪ'kwaɪɚmənt</a:t>
            </a:r>
            <a:r>
              <a:rPr lang="nl-NL" altLang="zh-CN" sz="1200" kern="1200" dirty="0" smtClean="0">
                <a:solidFill>
                  <a:schemeClr val="tx1"/>
                </a:solidFill>
                <a:latin typeface="+mn-lt"/>
                <a:ea typeface="+mn-ea"/>
                <a:cs typeface="+mn-cs"/>
              </a:rPr>
              <a:t>]</a:t>
            </a:r>
            <a:r>
              <a:rPr lang="en-US" altLang="zh-CN" sz="1200" b="0" i="0" u="none" strike="noStrike" kern="1200" baseline="0" dirty="0" smtClean="0">
                <a:solidFill>
                  <a:schemeClr val="tx1"/>
                </a:solidFill>
                <a:latin typeface="+mn-lt"/>
                <a:ea typeface="+mn-ea"/>
                <a:cs typeface="+mn-cs"/>
              </a:rPr>
              <a:t> of SINR.</a:t>
            </a:r>
          </a:p>
          <a:p>
            <a:endParaRPr lang="en-US" altLang="zh-CN" sz="1200" b="0" i="0" u="none" strike="noStrike" kern="1200" baseline="0" dirty="0" smtClean="0">
              <a:solidFill>
                <a:schemeClr val="tx1"/>
              </a:solidFill>
              <a:latin typeface="+mn-lt"/>
              <a:ea typeface="+mn-ea"/>
              <a:cs typeface="+mn-cs"/>
            </a:endParaRPr>
          </a:p>
          <a:p>
            <a:r>
              <a:rPr lang="en-US" altLang="zh-CN" sz="1200" b="0" i="0" u="none" strike="noStrike" kern="1200" baseline="0" dirty="0" smtClean="0">
                <a:solidFill>
                  <a:schemeClr val="tx1"/>
                </a:solidFill>
                <a:latin typeface="+mn-lt"/>
                <a:ea typeface="+mn-ea"/>
                <a:cs typeface="+mn-cs"/>
              </a:rPr>
              <a:t>First, we evaluate </a:t>
            </a:r>
            <a:r>
              <a:rPr lang="en-US" altLang="zh-CN" sz="1200" b="0" i="0" u="none" strike="noStrike" kern="1200" baseline="0" dirty="0" err="1" smtClean="0">
                <a:solidFill>
                  <a:schemeClr val="tx1"/>
                </a:solidFill>
                <a:latin typeface="+mn-lt"/>
                <a:ea typeface="+mn-ea"/>
                <a:cs typeface="+mn-cs"/>
              </a:rPr>
              <a:t>ZigFi’s</a:t>
            </a:r>
            <a:r>
              <a:rPr lang="en-US" altLang="zh-CN" sz="1200" b="0" i="0" u="none" strike="noStrike" kern="1200" baseline="0" dirty="0" smtClean="0">
                <a:solidFill>
                  <a:schemeClr val="tx1"/>
                </a:solidFill>
                <a:latin typeface="+mn-lt"/>
                <a:ea typeface="+mn-ea"/>
                <a:cs typeface="+mn-cs"/>
              </a:rPr>
              <a:t> performance with different distance between the ZigBee sender and the WiFi receiver.</a:t>
            </a:r>
          </a:p>
          <a:p>
            <a:endParaRPr lang="en-US" altLang="zh-CN" sz="1200" b="0" i="0" u="none" strike="noStrike" kern="1200" baseline="0" dirty="0" smtClean="0">
              <a:solidFill>
                <a:schemeClr val="tx1"/>
              </a:solidFill>
              <a:latin typeface="+mn-lt"/>
              <a:ea typeface="+mn-ea"/>
              <a:cs typeface="+mn-cs"/>
            </a:endParaRPr>
          </a:p>
          <a:p>
            <a:r>
              <a:rPr lang="en-US" altLang="zh-CN" sz="1200" b="0" i="0" u="none" strike="noStrike" kern="1200" baseline="0" dirty="0" smtClean="0">
                <a:solidFill>
                  <a:schemeClr val="tx1"/>
                </a:solidFill>
                <a:latin typeface="+mn-lt"/>
                <a:ea typeface="+mn-ea"/>
                <a:cs typeface="+mn-cs"/>
              </a:rPr>
              <a:t>In the default mode, the SER increases and the throughput decreases with the increase of the distance. Adaptive mode is better than default mode.</a:t>
            </a:r>
          </a:p>
          <a:p>
            <a:r>
              <a:rPr lang="en-US" altLang="zh-CN" sz="1200" b="0" i="0" u="none" strike="noStrike" kern="1200" baseline="0" dirty="0" smtClean="0">
                <a:solidFill>
                  <a:schemeClr val="tx1"/>
                </a:solidFill>
                <a:latin typeface="+mn-lt"/>
                <a:ea typeface="+mn-ea"/>
                <a:cs typeface="+mn-cs"/>
              </a:rPr>
              <a:t>In the adaptive mode, ZigFi performs well </a:t>
            </a:r>
            <a:r>
              <a:rPr lang="en-US" altLang="zh-CN" sz="1200" b="0" i="0" u="none" strike="noStrike" kern="1200" baseline="0" dirty="0" err="1" smtClean="0">
                <a:solidFill>
                  <a:schemeClr val="tx1"/>
                </a:solidFill>
                <a:latin typeface="+mn-lt"/>
                <a:ea typeface="+mn-ea"/>
                <a:cs typeface="+mn-cs"/>
              </a:rPr>
              <a:t>accross</a:t>
            </a:r>
            <a:r>
              <a:rPr lang="en-US" altLang="zh-CN" sz="1200" b="0" i="0" u="none" strike="noStrike" kern="1200" baseline="0" dirty="0" smtClean="0">
                <a:solidFill>
                  <a:schemeClr val="tx1"/>
                </a:solidFill>
                <a:latin typeface="+mn-lt"/>
                <a:ea typeface="+mn-ea"/>
                <a:cs typeface="+mn-cs"/>
              </a:rPr>
              <a:t> all distances considered </a:t>
            </a:r>
            <a:r>
              <a:rPr lang="en-US" altLang="zh-CN" sz="1200" kern="1200" dirty="0" smtClean="0">
                <a:solidFill>
                  <a:schemeClr val="tx1"/>
                </a:solidFill>
                <a:latin typeface="+mn-lt"/>
                <a:ea typeface="+mn-ea"/>
                <a:cs typeface="+mn-cs"/>
              </a:rPr>
              <a:t>[</a:t>
            </a:r>
            <a:r>
              <a:rPr lang="en-US" altLang="zh-CN" sz="1200" kern="1200" dirty="0" err="1" smtClean="0">
                <a:solidFill>
                  <a:schemeClr val="tx1"/>
                </a:solidFill>
                <a:latin typeface="+mn-lt"/>
                <a:ea typeface="+mn-ea"/>
                <a:cs typeface="+mn-cs"/>
              </a:rPr>
              <a:t>kən'sɪdɚd</a:t>
            </a:r>
            <a:r>
              <a:rPr lang="en-US" altLang="zh-CN" sz="1200" kern="1200" dirty="0" smtClean="0">
                <a:solidFill>
                  <a:schemeClr val="tx1"/>
                </a:solidFill>
                <a:latin typeface="+mn-lt"/>
                <a:ea typeface="+mn-ea"/>
                <a:cs typeface="+mn-cs"/>
              </a:rPr>
              <a:t>]</a:t>
            </a:r>
            <a:r>
              <a:rPr lang="en-US" altLang="zh-CN" sz="1200" b="0" i="0" u="none" strike="noStrike" kern="1200" baseline="0" dirty="0" smtClean="0">
                <a:solidFill>
                  <a:schemeClr val="tx1"/>
                </a:solidFill>
                <a:latin typeface="+mn-lt"/>
                <a:ea typeface="+mn-ea"/>
                <a:cs typeface="+mn-cs"/>
              </a:rPr>
              <a:t> under the adaptive mode.</a:t>
            </a:r>
            <a:endParaRPr lang="zh-CN" altLang="en-US" dirty="0"/>
          </a:p>
        </p:txBody>
      </p:sp>
      <p:sp>
        <p:nvSpPr>
          <p:cNvPr id="4" name="灯片编号占位符 3"/>
          <p:cNvSpPr>
            <a:spLocks noGrp="1"/>
          </p:cNvSpPr>
          <p:nvPr>
            <p:ph type="sldNum" sz="quarter" idx="10"/>
          </p:nvPr>
        </p:nvSpPr>
        <p:spPr/>
        <p:txBody>
          <a:bodyPr/>
          <a:lstStyle/>
          <a:p>
            <a:fld id="{1A82E579-0BA3-EE4C-8DF5-C303D56E9FB5}" type="slidenum">
              <a:rPr kumimoji="1" lang="zh-CN" altLang="en-US" smtClean="0"/>
              <a:t>15</a:t>
            </a:fld>
            <a:endParaRPr kumimoji="1" lang="zh-CN" altLang="en-US"/>
          </a:p>
        </p:txBody>
      </p:sp>
    </p:spTree>
    <p:extLst>
      <p:ext uri="{BB962C8B-B14F-4D97-AF65-F5344CB8AC3E}">
        <p14:creationId xmlns:p14="http://schemas.microsoft.com/office/powerpoint/2010/main" val="3596825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smtClean="0">
                <a:solidFill>
                  <a:schemeClr val="tx1"/>
                </a:solidFill>
                <a:latin typeface="+mn-lt"/>
                <a:ea typeface="+mn-ea"/>
                <a:cs typeface="+mn-cs"/>
              </a:rPr>
              <a:t>second, we evaluate </a:t>
            </a:r>
            <a:r>
              <a:rPr lang="en-US" altLang="zh-CN" sz="1200" b="0" i="0" u="none" strike="noStrike" kern="1200" baseline="0" dirty="0" err="1" smtClean="0">
                <a:solidFill>
                  <a:schemeClr val="tx1"/>
                </a:solidFill>
                <a:latin typeface="+mn-lt"/>
                <a:ea typeface="+mn-ea"/>
                <a:cs typeface="+mn-cs"/>
              </a:rPr>
              <a:t>ZigFi’s</a:t>
            </a:r>
            <a:r>
              <a:rPr lang="en-US" altLang="zh-CN" sz="1200" b="0" i="0" u="none" strike="noStrike" kern="1200" baseline="0" dirty="0" smtClean="0">
                <a:solidFill>
                  <a:schemeClr val="tx1"/>
                </a:solidFill>
                <a:latin typeface="+mn-lt"/>
                <a:ea typeface="+mn-ea"/>
                <a:cs typeface="+mn-cs"/>
              </a:rPr>
              <a:t> performance with different distance between the WiFi</a:t>
            </a:r>
          </a:p>
          <a:p>
            <a:r>
              <a:rPr lang="en-US" altLang="zh-CN" sz="1200" b="0" i="0" u="none" strike="noStrike" kern="1200" baseline="0" dirty="0" smtClean="0">
                <a:solidFill>
                  <a:schemeClr val="tx1"/>
                </a:solidFill>
                <a:latin typeface="+mn-lt"/>
                <a:ea typeface="+mn-ea"/>
                <a:cs typeface="+mn-cs"/>
              </a:rPr>
              <a:t>sender and the WiFi receiver.</a:t>
            </a:r>
          </a:p>
          <a:p>
            <a:r>
              <a:rPr lang="en-US" altLang="zh-CN" sz="1200" b="0" i="0" u="none" strike="noStrike" kern="1200" baseline="0" dirty="0" smtClean="0">
                <a:solidFill>
                  <a:schemeClr val="tx1"/>
                </a:solidFill>
                <a:latin typeface="+mn-lt"/>
                <a:ea typeface="+mn-ea"/>
                <a:cs typeface="+mn-cs"/>
              </a:rPr>
              <a:t>The distance between WiFi sender and WiFi receiver affects the WiFi signal strength at</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smtClean="0">
                <a:solidFill>
                  <a:schemeClr val="tx1"/>
                </a:solidFill>
                <a:latin typeface="+mn-lt"/>
                <a:ea typeface="+mn-ea"/>
                <a:cs typeface="+mn-cs"/>
              </a:rPr>
              <a:t>the receiver. Correspondingly [,</a:t>
            </a:r>
            <a:r>
              <a:rPr lang="en-US" altLang="zh-CN" sz="1200" b="0" i="0" u="none" strike="noStrike" kern="1200" baseline="0" dirty="0" err="1" smtClean="0">
                <a:solidFill>
                  <a:schemeClr val="tx1"/>
                </a:solidFill>
                <a:latin typeface="+mn-lt"/>
                <a:ea typeface="+mn-ea"/>
                <a:cs typeface="+mn-cs"/>
              </a:rPr>
              <a:t>kɔrə'spɑndɪŋli</a:t>
            </a:r>
            <a:r>
              <a:rPr lang="en-US" altLang="zh-CN" sz="1200" b="0" i="0" u="none" strike="noStrike" kern="1200" baseline="0" dirty="0" smtClean="0">
                <a:solidFill>
                  <a:schemeClr val="tx1"/>
                </a:solidFill>
                <a:latin typeface="+mn-lt"/>
                <a:ea typeface="+mn-ea"/>
                <a:cs typeface="+mn-cs"/>
              </a:rPr>
              <a:t>], the ZigFi SINR will also change.</a:t>
            </a:r>
          </a:p>
          <a:p>
            <a:r>
              <a:rPr lang="en-US" altLang="zh-CN" sz="1200" b="0" i="0" u="none" strike="noStrike" kern="1200" baseline="0" dirty="0" smtClean="0">
                <a:solidFill>
                  <a:schemeClr val="tx1"/>
                </a:solidFill>
                <a:latin typeface="+mn-lt"/>
                <a:ea typeface="+mn-ea"/>
                <a:cs typeface="+mn-cs"/>
              </a:rPr>
              <a:t>Similarly, the performance gap between the default mode and the adaptive</a:t>
            </a:r>
          </a:p>
          <a:p>
            <a:r>
              <a:rPr lang="en-US" altLang="zh-CN" sz="1200" b="0" i="0" u="none" strike="noStrike" kern="1200" baseline="0" dirty="0" smtClean="0">
                <a:solidFill>
                  <a:schemeClr val="tx1"/>
                </a:solidFill>
                <a:latin typeface="+mn-lt"/>
                <a:ea typeface="+mn-ea"/>
                <a:cs typeface="+mn-cs"/>
              </a:rPr>
              <a:t>power mode widens when the distance increases, the performance of ZigFi is much more stable in the adaptive mode.</a:t>
            </a:r>
            <a:endParaRPr lang="zh-CN" altLang="en-US" dirty="0"/>
          </a:p>
        </p:txBody>
      </p:sp>
      <p:sp>
        <p:nvSpPr>
          <p:cNvPr id="4" name="灯片编号占位符 3"/>
          <p:cNvSpPr>
            <a:spLocks noGrp="1"/>
          </p:cNvSpPr>
          <p:nvPr>
            <p:ph type="sldNum" sz="quarter" idx="10"/>
          </p:nvPr>
        </p:nvSpPr>
        <p:spPr/>
        <p:txBody>
          <a:bodyPr/>
          <a:lstStyle/>
          <a:p>
            <a:fld id="{1A82E579-0BA3-EE4C-8DF5-C303D56E9FB5}" type="slidenum">
              <a:rPr kumimoji="1" lang="zh-CN" altLang="en-US" smtClean="0"/>
              <a:t>16</a:t>
            </a:fld>
            <a:endParaRPr kumimoji="1" lang="zh-CN" altLang="en-US"/>
          </a:p>
        </p:txBody>
      </p:sp>
    </p:spTree>
    <p:extLst>
      <p:ext uri="{BB962C8B-B14F-4D97-AF65-F5344CB8AC3E}">
        <p14:creationId xmlns:p14="http://schemas.microsoft.com/office/powerpoint/2010/main" val="37520141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The</a:t>
            </a:r>
            <a:r>
              <a:rPr lang="en-US" altLang="zh-CN" baseline="0" dirty="0" smtClean="0"/>
              <a:t> performance of ZigFi under varied intensities of noise is also evaluated.</a:t>
            </a:r>
          </a:p>
          <a:p>
            <a:r>
              <a:rPr lang="en-US" altLang="zh-CN" sz="1200" b="0" i="0" u="none" strike="noStrike" kern="1200" baseline="0" dirty="0" smtClean="0">
                <a:solidFill>
                  <a:schemeClr val="tx1"/>
                </a:solidFill>
                <a:latin typeface="+mn-lt"/>
                <a:ea typeface="+mn-ea"/>
                <a:cs typeface="+mn-cs"/>
              </a:rPr>
              <a:t>The noise in the environment is another factor that impacts the ZigFi SINR.</a:t>
            </a:r>
          </a:p>
          <a:p>
            <a:r>
              <a:rPr lang="en-US" altLang="zh-CN" sz="1200" b="0" i="0" u="none" strike="noStrike" kern="1200" baseline="0" dirty="0" smtClean="0">
                <a:solidFill>
                  <a:schemeClr val="tx1"/>
                </a:solidFill>
                <a:latin typeface="+mn-lt"/>
                <a:ea typeface="+mn-ea"/>
                <a:cs typeface="+mn-cs"/>
              </a:rPr>
              <a:t>We can find that the throughput of ZigFi degrades when the noise intensity increases. </a:t>
            </a:r>
          </a:p>
          <a:p>
            <a:r>
              <a:rPr lang="en-US" altLang="zh-CN" sz="1200" b="0" i="0" u="none" strike="noStrike" kern="1200" baseline="0" dirty="0" smtClean="0">
                <a:solidFill>
                  <a:schemeClr val="tx1"/>
                </a:solidFill>
                <a:latin typeface="+mn-lt"/>
                <a:ea typeface="+mn-ea"/>
                <a:cs typeface="+mn-cs"/>
              </a:rPr>
              <a:t>ZigFi in the adaptive mode is more resilient </a:t>
            </a:r>
            <a:r>
              <a:rPr lang="nl-NL" altLang="zh-CN" sz="1200" kern="1200" dirty="0" smtClean="0">
                <a:solidFill>
                  <a:schemeClr val="tx1"/>
                </a:solidFill>
                <a:latin typeface="+mn-lt"/>
                <a:ea typeface="+mn-ea"/>
                <a:cs typeface="+mn-cs"/>
              </a:rPr>
              <a:t>[</a:t>
            </a:r>
            <a:r>
              <a:rPr lang="nl-NL" altLang="zh-CN" sz="1200" kern="1200" dirty="0" err="1" smtClean="0">
                <a:solidFill>
                  <a:schemeClr val="tx1"/>
                </a:solidFill>
                <a:latin typeface="+mn-lt"/>
                <a:ea typeface="+mn-ea"/>
                <a:cs typeface="+mn-cs"/>
              </a:rPr>
              <a:t>rɪ'zɪlɪənt</a:t>
            </a:r>
            <a:r>
              <a:rPr lang="nl-NL" altLang="zh-CN" sz="1200" kern="1200" dirty="0" smtClean="0">
                <a:solidFill>
                  <a:schemeClr val="tx1"/>
                </a:solidFill>
                <a:latin typeface="+mn-lt"/>
                <a:ea typeface="+mn-ea"/>
                <a:cs typeface="+mn-cs"/>
              </a:rPr>
              <a:t>]</a:t>
            </a:r>
            <a:r>
              <a:rPr lang="en-US" altLang="zh-CN" sz="1200" b="0" i="0" u="none" strike="noStrike" kern="1200" baseline="0" dirty="0" smtClean="0">
                <a:solidFill>
                  <a:schemeClr val="tx1"/>
                </a:solidFill>
                <a:latin typeface="+mn-lt"/>
                <a:ea typeface="+mn-ea"/>
                <a:cs typeface="+mn-cs"/>
              </a:rPr>
              <a:t> to noise, with regard to the SER.</a:t>
            </a:r>
            <a:endParaRPr lang="en-US" altLang="zh-CN" baseline="0" dirty="0" smtClean="0"/>
          </a:p>
          <a:p>
            <a:endParaRPr lang="zh-CN" altLang="en-US" dirty="0"/>
          </a:p>
        </p:txBody>
      </p:sp>
      <p:sp>
        <p:nvSpPr>
          <p:cNvPr id="4" name="灯片编号占位符 3"/>
          <p:cNvSpPr>
            <a:spLocks noGrp="1"/>
          </p:cNvSpPr>
          <p:nvPr>
            <p:ph type="sldNum" sz="quarter" idx="10"/>
          </p:nvPr>
        </p:nvSpPr>
        <p:spPr/>
        <p:txBody>
          <a:bodyPr/>
          <a:lstStyle/>
          <a:p>
            <a:fld id="{1A82E579-0BA3-EE4C-8DF5-C303D56E9FB5}" type="slidenum">
              <a:rPr kumimoji="1" lang="zh-CN" altLang="en-US" smtClean="0"/>
              <a:t>17</a:t>
            </a:fld>
            <a:endParaRPr kumimoji="1" lang="zh-CN" altLang="en-US"/>
          </a:p>
        </p:txBody>
      </p:sp>
    </p:spTree>
    <p:extLst>
      <p:ext uri="{BB962C8B-B14F-4D97-AF65-F5344CB8AC3E}">
        <p14:creationId xmlns:p14="http://schemas.microsoft.com/office/powerpoint/2010/main" val="7426698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err="1" smtClean="0">
                <a:solidFill>
                  <a:schemeClr val="tx1"/>
                </a:solidFill>
                <a:latin typeface="+mn-lt"/>
                <a:ea typeface="+mn-ea"/>
                <a:cs typeface="+mn-cs"/>
              </a:rPr>
              <a:t>NLoS</a:t>
            </a:r>
            <a:r>
              <a:rPr lang="en-US" altLang="zh-CN" sz="1200" b="0" i="0" u="none" strike="noStrike" kern="1200" baseline="0" dirty="0" smtClean="0">
                <a:solidFill>
                  <a:schemeClr val="tx1"/>
                </a:solidFill>
                <a:latin typeface="+mn-lt"/>
                <a:ea typeface="+mn-ea"/>
                <a:cs typeface="+mn-cs"/>
              </a:rPr>
              <a:t> propagation </a:t>
            </a:r>
            <a:r>
              <a:rPr lang="es-ES_tradnl" altLang="zh-CN" sz="1200" kern="1200" dirty="0" smtClean="0">
                <a:solidFill>
                  <a:schemeClr val="tx1"/>
                </a:solidFill>
                <a:latin typeface="+mn-lt"/>
                <a:ea typeface="+mn-ea"/>
                <a:cs typeface="+mn-cs"/>
              </a:rPr>
              <a:t>[,</a:t>
            </a:r>
            <a:r>
              <a:rPr lang="es-ES_tradnl" altLang="zh-CN" sz="1200" kern="1200" dirty="0" err="1" smtClean="0">
                <a:solidFill>
                  <a:schemeClr val="tx1"/>
                </a:solidFill>
                <a:latin typeface="+mn-lt"/>
                <a:ea typeface="+mn-ea"/>
                <a:cs typeface="+mn-cs"/>
              </a:rPr>
              <a:t>prɑpə'geʃən</a:t>
            </a:r>
            <a:r>
              <a:rPr lang="es-ES_tradnl" altLang="zh-CN" sz="1200" kern="1200" dirty="0" smtClean="0">
                <a:solidFill>
                  <a:schemeClr val="tx1"/>
                </a:solidFill>
                <a:latin typeface="+mn-lt"/>
                <a:ea typeface="+mn-ea"/>
                <a:cs typeface="+mn-cs"/>
              </a:rPr>
              <a:t>]</a:t>
            </a:r>
            <a:r>
              <a:rPr lang="en-US" altLang="zh-CN" sz="1200" b="0" i="0" u="none" strike="noStrike" kern="1200" baseline="0" dirty="0" smtClean="0">
                <a:solidFill>
                  <a:schemeClr val="tx1"/>
                </a:solidFill>
                <a:latin typeface="+mn-lt"/>
                <a:ea typeface="+mn-ea"/>
                <a:cs typeface="+mn-cs"/>
              </a:rPr>
              <a:t> of signals affect the SINR of ZigFi at the receiver. In this experiment, we place an obstacle </a:t>
            </a:r>
            <a:r>
              <a:rPr lang="pt-BR" altLang="zh-CN" sz="1200" kern="1200" dirty="0" smtClean="0">
                <a:solidFill>
                  <a:schemeClr val="tx1"/>
                </a:solidFill>
                <a:latin typeface="+mn-lt"/>
                <a:ea typeface="+mn-ea"/>
                <a:cs typeface="+mn-cs"/>
              </a:rPr>
              <a:t> ['</a:t>
            </a:r>
            <a:r>
              <a:rPr lang="pt-BR" altLang="zh-CN" sz="1200" kern="1200" dirty="0" err="1" smtClean="0">
                <a:solidFill>
                  <a:schemeClr val="tx1"/>
                </a:solidFill>
                <a:latin typeface="+mn-lt"/>
                <a:ea typeface="+mn-ea"/>
                <a:cs typeface="+mn-cs"/>
              </a:rPr>
              <a:t>ɑbstəkl</a:t>
            </a:r>
            <a:r>
              <a:rPr lang="pt-BR" altLang="zh-CN" sz="1200" kern="1200" dirty="0" smtClean="0">
                <a:solidFill>
                  <a:schemeClr val="tx1"/>
                </a:solidFill>
                <a:latin typeface="+mn-lt"/>
                <a:ea typeface="+mn-ea"/>
                <a:cs typeface="+mn-cs"/>
              </a:rPr>
              <a:t>] </a:t>
            </a:r>
            <a:r>
              <a:rPr lang="en-US" altLang="zh-CN" sz="1200" b="0" i="0" u="none" strike="noStrike" kern="1200" baseline="0" dirty="0" smtClean="0">
                <a:solidFill>
                  <a:schemeClr val="tx1"/>
                </a:solidFill>
                <a:latin typeface="+mn-lt"/>
                <a:ea typeface="+mn-ea"/>
                <a:cs typeface="+mn-cs"/>
              </a:rPr>
              <a:t>between the ZigBee sender and the WiFi receiver to block the line-of-sight transmission. Then we change the distance between the ZigBee sender and the WiFi receiver</a:t>
            </a:r>
          </a:p>
          <a:p>
            <a:endParaRPr lang="en-US" altLang="zh-CN" sz="1200" b="0" i="0" u="none" strike="noStrike" kern="1200" baseline="0" dirty="0" smtClean="0">
              <a:solidFill>
                <a:schemeClr val="tx1"/>
              </a:solidFill>
              <a:latin typeface="+mn-lt"/>
              <a:ea typeface="+mn-ea"/>
              <a:cs typeface="+mn-cs"/>
            </a:endParaRPr>
          </a:p>
          <a:p>
            <a:r>
              <a:rPr lang="en-US" altLang="zh-CN" sz="1200" b="0" i="0" u="none" strike="noStrike" kern="1200" baseline="0" dirty="0" smtClean="0">
                <a:solidFill>
                  <a:schemeClr val="tx1"/>
                </a:solidFill>
                <a:latin typeface="+mn-lt"/>
                <a:ea typeface="+mn-ea"/>
                <a:cs typeface="+mn-cs"/>
              </a:rPr>
              <a:t>We can find that ZigFi in the default mode is susceptible </a:t>
            </a:r>
            <a:r>
              <a:rPr lang="en-US" altLang="zh-CN" sz="1200" kern="1200" dirty="0" smtClean="0">
                <a:solidFill>
                  <a:schemeClr val="tx1"/>
                </a:solidFill>
                <a:latin typeface="+mn-lt"/>
                <a:ea typeface="+mn-ea"/>
                <a:cs typeface="+mn-cs"/>
              </a:rPr>
              <a:t>[</a:t>
            </a:r>
            <a:r>
              <a:rPr lang="en-US" altLang="zh-CN" sz="1200" kern="1200" dirty="0" err="1" smtClean="0">
                <a:solidFill>
                  <a:schemeClr val="tx1"/>
                </a:solidFill>
                <a:latin typeface="+mn-lt"/>
                <a:ea typeface="+mn-ea"/>
                <a:cs typeface="+mn-cs"/>
              </a:rPr>
              <a:t>sə'sɛptəbl</a:t>
            </a:r>
            <a:r>
              <a:rPr lang="en-US" altLang="zh-CN" sz="1200" kern="1200" dirty="0" smtClean="0">
                <a:solidFill>
                  <a:schemeClr val="tx1"/>
                </a:solidFill>
                <a:latin typeface="+mn-lt"/>
                <a:ea typeface="+mn-ea"/>
                <a:cs typeface="+mn-cs"/>
              </a:rPr>
              <a:t>] </a:t>
            </a:r>
            <a:r>
              <a:rPr lang="en-US" altLang="zh-CN" sz="1200" b="0" i="0" u="none" strike="noStrike" kern="1200" baseline="0" dirty="0" smtClean="0">
                <a:solidFill>
                  <a:schemeClr val="tx1"/>
                </a:solidFill>
                <a:latin typeface="+mn-lt"/>
                <a:ea typeface="+mn-ea"/>
                <a:cs typeface="+mn-cs"/>
              </a:rPr>
              <a:t>to signals’ NLOS propagation. The throughput decreases and the SER increases sharply with the increase of the distances.</a:t>
            </a:r>
          </a:p>
          <a:p>
            <a:r>
              <a:rPr lang="en-US" altLang="zh-CN" sz="1200" b="0" i="0" u="none" strike="noStrike" kern="1200" baseline="0" dirty="0" smtClean="0">
                <a:solidFill>
                  <a:schemeClr val="tx1"/>
                </a:solidFill>
                <a:latin typeface="+mn-lt"/>
                <a:ea typeface="+mn-ea"/>
                <a:cs typeface="+mn-cs"/>
              </a:rPr>
              <a:t>In comparison </a:t>
            </a:r>
            <a:r>
              <a:rPr lang="da-DK" altLang="zh-CN" sz="1200" kern="1200" dirty="0" smtClean="0">
                <a:solidFill>
                  <a:schemeClr val="tx1"/>
                </a:solidFill>
                <a:latin typeface="+mn-lt"/>
                <a:ea typeface="+mn-ea"/>
                <a:cs typeface="+mn-cs"/>
              </a:rPr>
              <a:t>[</a:t>
            </a:r>
            <a:r>
              <a:rPr lang="da-DK" altLang="zh-CN" sz="1200" kern="1200" dirty="0" err="1" smtClean="0">
                <a:solidFill>
                  <a:schemeClr val="tx1"/>
                </a:solidFill>
                <a:latin typeface="+mn-lt"/>
                <a:ea typeface="+mn-ea"/>
                <a:cs typeface="+mn-cs"/>
              </a:rPr>
              <a:t>kəm'pærɪs</a:t>
            </a:r>
            <a:r>
              <a:rPr lang="da-DK" altLang="zh-CN" sz="1200" kern="1200" dirty="0" smtClean="0">
                <a:solidFill>
                  <a:schemeClr val="tx1"/>
                </a:solidFill>
                <a:latin typeface="+mn-lt"/>
                <a:ea typeface="+mn-ea"/>
                <a:cs typeface="+mn-cs"/>
              </a:rPr>
              <a:t>(</a:t>
            </a:r>
            <a:r>
              <a:rPr lang="da-DK" altLang="zh-CN" sz="1200" kern="1200" dirty="0" err="1" smtClean="0">
                <a:solidFill>
                  <a:schemeClr val="tx1"/>
                </a:solidFill>
                <a:latin typeface="+mn-lt"/>
                <a:ea typeface="+mn-ea"/>
                <a:cs typeface="+mn-cs"/>
              </a:rPr>
              <a:t>ə</a:t>
            </a:r>
            <a:r>
              <a:rPr lang="da-DK" altLang="zh-CN" sz="1200" kern="1200" dirty="0" smtClean="0">
                <a:solidFill>
                  <a:schemeClr val="tx1"/>
                </a:solidFill>
                <a:latin typeface="+mn-lt"/>
                <a:ea typeface="+mn-ea"/>
                <a:cs typeface="+mn-cs"/>
              </a:rPr>
              <a:t>)n]</a:t>
            </a:r>
            <a:r>
              <a:rPr lang="en-US" altLang="zh-CN" sz="1200" b="0" i="0" u="none" strike="noStrike" kern="1200" baseline="0" dirty="0" smtClean="0">
                <a:solidFill>
                  <a:schemeClr val="tx1"/>
                </a:solidFill>
                <a:latin typeface="+mn-lt"/>
                <a:ea typeface="+mn-ea"/>
                <a:cs typeface="+mn-cs"/>
              </a:rPr>
              <a:t>, ZigFi in the adaptive mode is robust under similar conditions.</a:t>
            </a:r>
            <a:endParaRPr lang="zh-CN" altLang="en-US" dirty="0"/>
          </a:p>
        </p:txBody>
      </p:sp>
      <p:sp>
        <p:nvSpPr>
          <p:cNvPr id="4" name="灯片编号占位符 3"/>
          <p:cNvSpPr>
            <a:spLocks noGrp="1"/>
          </p:cNvSpPr>
          <p:nvPr>
            <p:ph type="sldNum" sz="quarter" idx="10"/>
          </p:nvPr>
        </p:nvSpPr>
        <p:spPr/>
        <p:txBody>
          <a:bodyPr/>
          <a:lstStyle/>
          <a:p>
            <a:fld id="{1A82E579-0BA3-EE4C-8DF5-C303D56E9FB5}" type="slidenum">
              <a:rPr kumimoji="1" lang="zh-CN" altLang="en-US" smtClean="0"/>
              <a:t>18</a:t>
            </a:fld>
            <a:endParaRPr kumimoji="1" lang="zh-CN" altLang="en-US"/>
          </a:p>
        </p:txBody>
      </p:sp>
    </p:spTree>
    <p:extLst>
      <p:ext uri="{BB962C8B-B14F-4D97-AF65-F5344CB8AC3E}">
        <p14:creationId xmlns:p14="http://schemas.microsoft.com/office/powerpoint/2010/main" val="12521193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smtClean="0">
                <a:solidFill>
                  <a:schemeClr val="tx1"/>
                </a:solidFill>
                <a:latin typeface="+mn-lt"/>
                <a:ea typeface="+mn-ea"/>
                <a:cs typeface="+mn-cs"/>
              </a:rPr>
              <a:t>Communication of ZigFi requires carefully interaction between signals from ZigBee and WiFi senders and could impact WiFi performance. In the previous </a:t>
            </a:r>
            <a:r>
              <a:rPr lang="pt-BR" altLang="zh-CN" sz="1200" kern="1200" dirty="0" smtClean="0">
                <a:solidFill>
                  <a:schemeClr val="tx1"/>
                </a:solidFill>
                <a:latin typeface="+mn-lt"/>
                <a:ea typeface="+mn-ea"/>
                <a:cs typeface="+mn-cs"/>
              </a:rPr>
              <a:t>['</a:t>
            </a:r>
            <a:r>
              <a:rPr lang="pt-BR" altLang="zh-CN" sz="1200" kern="1200" dirty="0" err="1" smtClean="0">
                <a:solidFill>
                  <a:schemeClr val="tx1"/>
                </a:solidFill>
                <a:latin typeface="+mn-lt"/>
                <a:ea typeface="+mn-ea"/>
                <a:cs typeface="+mn-cs"/>
              </a:rPr>
              <a:t>privɪəs</a:t>
            </a:r>
            <a:r>
              <a:rPr lang="pt-BR" altLang="zh-CN" sz="1200" kern="1200" dirty="0" smtClean="0">
                <a:solidFill>
                  <a:schemeClr val="tx1"/>
                </a:solidFill>
                <a:latin typeface="+mn-lt"/>
                <a:ea typeface="+mn-ea"/>
                <a:cs typeface="+mn-cs"/>
              </a:rPr>
              <a:t>]</a:t>
            </a:r>
            <a:r>
              <a:rPr lang="en-US" altLang="zh-CN" sz="1200" b="0" i="0" u="none" strike="noStrike" kern="1200" baseline="0" dirty="0" smtClean="0">
                <a:solidFill>
                  <a:schemeClr val="tx1"/>
                </a:solidFill>
                <a:latin typeface="+mn-lt"/>
                <a:ea typeface="+mn-ea"/>
                <a:cs typeface="+mn-cs"/>
              </a:rPr>
              <a:t> four groups of</a:t>
            </a:r>
          </a:p>
          <a:p>
            <a:r>
              <a:rPr lang="en-US" altLang="zh-CN" sz="1200" b="0" i="0" u="none" strike="noStrike" kern="1200" baseline="0" dirty="0" smtClean="0">
                <a:solidFill>
                  <a:schemeClr val="tx1"/>
                </a:solidFill>
                <a:latin typeface="+mn-lt"/>
                <a:ea typeface="+mn-ea"/>
                <a:cs typeface="+mn-cs"/>
              </a:rPr>
              <a:t>experiments, we also measure the PRR of the WiFi link with/without ZigFi transmissions. Overall, ZigFi transmission has limited impact on the PRR of the WiFi link.</a:t>
            </a:r>
            <a:endParaRPr lang="zh-CN" altLang="en-US" dirty="0"/>
          </a:p>
        </p:txBody>
      </p:sp>
      <p:sp>
        <p:nvSpPr>
          <p:cNvPr id="4" name="灯片编号占位符 3"/>
          <p:cNvSpPr>
            <a:spLocks noGrp="1"/>
          </p:cNvSpPr>
          <p:nvPr>
            <p:ph type="sldNum" sz="quarter" idx="10"/>
          </p:nvPr>
        </p:nvSpPr>
        <p:spPr/>
        <p:txBody>
          <a:bodyPr/>
          <a:lstStyle/>
          <a:p>
            <a:fld id="{1A82E579-0BA3-EE4C-8DF5-C303D56E9FB5}" type="slidenum">
              <a:rPr kumimoji="1" lang="zh-CN" altLang="en-US" smtClean="0"/>
              <a:t>19</a:t>
            </a:fld>
            <a:endParaRPr kumimoji="1" lang="zh-CN" altLang="en-US"/>
          </a:p>
        </p:txBody>
      </p:sp>
    </p:spTree>
    <p:extLst>
      <p:ext uri="{BB962C8B-B14F-4D97-AF65-F5344CB8AC3E}">
        <p14:creationId xmlns:p14="http://schemas.microsoft.com/office/powerpoint/2010/main" val="2703687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As we all know,</a:t>
            </a:r>
            <a:r>
              <a:rPr lang="en-US" altLang="zh-CN" baseline="0" dirty="0" smtClean="0"/>
              <a:t> wireless signal is everywhere. Mainstream wireless technologies include WiFi, ZigBee, and Bluetooth in the ISM bands. </a:t>
            </a:r>
            <a:br>
              <a:rPr lang="en-US" altLang="zh-CN" baseline="0" dirty="0" smtClean="0"/>
            </a:br>
            <a:endParaRPr lang="en-US" altLang="zh-CN" baseline="0" dirty="0" smtClean="0"/>
          </a:p>
          <a:p>
            <a:r>
              <a:rPr lang="en-US" altLang="zh-CN" baseline="0" dirty="0" smtClean="0"/>
              <a:t>The proliferation </a:t>
            </a:r>
            <a:r>
              <a:rPr lang="en-US" altLang="zh-CN" sz="1200" kern="1200" dirty="0" smtClean="0">
                <a:solidFill>
                  <a:schemeClr val="tx1"/>
                </a:solidFill>
                <a:latin typeface="+mn-lt"/>
                <a:ea typeface="+mn-ea"/>
                <a:cs typeface="+mn-cs"/>
              </a:rPr>
              <a:t>[</a:t>
            </a:r>
            <a:r>
              <a:rPr lang="en-US" altLang="zh-CN" sz="1200" kern="1200" dirty="0" err="1" smtClean="0">
                <a:solidFill>
                  <a:schemeClr val="tx1"/>
                </a:solidFill>
                <a:latin typeface="+mn-lt"/>
                <a:ea typeface="+mn-ea"/>
                <a:cs typeface="+mn-cs"/>
              </a:rPr>
              <a:t>prəu</a:t>
            </a:r>
            <a:r>
              <a:rPr lang="en-US" altLang="zh-CN" sz="1200" kern="1200" dirty="0" smtClean="0">
                <a:solidFill>
                  <a:schemeClr val="tx1"/>
                </a:solidFill>
                <a:latin typeface="+mn-lt"/>
                <a:ea typeface="+mn-ea"/>
                <a:cs typeface="+mn-cs"/>
              </a:rPr>
              <a:t>-,</a:t>
            </a:r>
            <a:r>
              <a:rPr lang="en-US" altLang="zh-CN" sz="1200" kern="1200" dirty="0" err="1" smtClean="0">
                <a:solidFill>
                  <a:schemeClr val="tx1"/>
                </a:solidFill>
                <a:latin typeface="+mn-lt"/>
                <a:ea typeface="+mn-ea"/>
                <a:cs typeface="+mn-cs"/>
              </a:rPr>
              <a:t>lifə'reiʃən</a:t>
            </a:r>
            <a:r>
              <a:rPr lang="en-US" altLang="zh-CN" sz="1200" kern="1200" dirty="0" smtClean="0">
                <a:solidFill>
                  <a:schemeClr val="tx1"/>
                </a:solidFill>
                <a:latin typeface="+mn-lt"/>
                <a:ea typeface="+mn-ea"/>
                <a:cs typeface="+mn-cs"/>
              </a:rPr>
              <a:t>] </a:t>
            </a:r>
            <a:r>
              <a:rPr lang="en-US" altLang="zh-CN" baseline="0" dirty="0" smtClean="0"/>
              <a:t>of </a:t>
            </a:r>
            <a:r>
              <a:rPr lang="en-US" altLang="zh-CN" baseline="0" dirty="0" err="1" smtClean="0"/>
              <a:t>IoT</a:t>
            </a:r>
            <a:r>
              <a:rPr lang="en-US" altLang="zh-CN" baseline="0" dirty="0" smtClean="0"/>
              <a:t> applications calls for ubiquitous </a:t>
            </a:r>
            <a:r>
              <a:rPr lang="pt-BR" altLang="zh-CN" sz="1200" kern="1200" dirty="0" smtClean="0">
                <a:solidFill>
                  <a:schemeClr val="tx1"/>
                </a:solidFill>
                <a:latin typeface="+mn-lt"/>
                <a:ea typeface="+mn-ea"/>
                <a:cs typeface="+mn-cs"/>
              </a:rPr>
              <a:t> [</a:t>
            </a:r>
            <a:r>
              <a:rPr lang="pt-BR" altLang="zh-CN" sz="1200" kern="1200" dirty="0" err="1" smtClean="0">
                <a:solidFill>
                  <a:schemeClr val="tx1"/>
                </a:solidFill>
                <a:latin typeface="+mn-lt"/>
                <a:ea typeface="+mn-ea"/>
                <a:cs typeface="+mn-cs"/>
              </a:rPr>
              <a:t>ju'bɪkwɪtəs</a:t>
            </a:r>
            <a:r>
              <a:rPr lang="pt-BR" altLang="zh-CN" sz="1200" kern="1200" dirty="0" smtClean="0">
                <a:solidFill>
                  <a:schemeClr val="tx1"/>
                </a:solidFill>
                <a:latin typeface="+mn-lt"/>
                <a:ea typeface="+mn-ea"/>
                <a:cs typeface="+mn-cs"/>
              </a:rPr>
              <a:t>] </a:t>
            </a:r>
            <a:r>
              <a:rPr lang="en-US" altLang="zh-CN" baseline="0" dirty="0" smtClean="0"/>
              <a:t>connections among various devices. This leads to the intensive coexistence.</a:t>
            </a:r>
          </a:p>
          <a:p>
            <a:endParaRPr lang="en-US" altLang="zh-CN" baseline="0" dirty="0" smtClean="0"/>
          </a:p>
          <a:p>
            <a:r>
              <a:rPr lang="en-US" altLang="zh-CN" baseline="0" dirty="0" smtClean="0"/>
              <a:t>Under such circumstance, cross-technology communication (CTC) emerges. It can enable communication among heterogeneous devices. </a:t>
            </a:r>
          </a:p>
          <a:p>
            <a:endParaRPr lang="en-US" altLang="zh-CN" baseline="0" dirty="0" smtClean="0"/>
          </a:p>
          <a:p>
            <a:r>
              <a:rPr lang="en-US" altLang="zh-CN" sz="1200" b="0" i="0" u="none" strike="noStrike" kern="1200" baseline="0" dirty="0" smtClean="0">
                <a:solidFill>
                  <a:schemeClr val="tx1"/>
                </a:solidFill>
                <a:latin typeface="+mn-lt"/>
                <a:ea typeface="+mn-ea"/>
                <a:cs typeface="+mn-cs"/>
              </a:rPr>
              <a:t>With CTC, the heterogeneous wireless devices can build a new communication channel to coordinate with each other.</a:t>
            </a:r>
          </a:p>
          <a:p>
            <a:endParaRPr lang="en-US" altLang="zh-CN" sz="1200" b="0" i="0" u="none" strike="noStrike" kern="1200" baseline="0" dirty="0" smtClean="0">
              <a:solidFill>
                <a:schemeClr val="tx1"/>
              </a:solidFill>
              <a:latin typeface="+mn-lt"/>
              <a:ea typeface="+mn-ea"/>
              <a:cs typeface="+mn-cs"/>
            </a:endParaRPr>
          </a:p>
          <a:p>
            <a:r>
              <a:rPr lang="en-US" altLang="zh-CN" sz="1200" b="0" i="0" u="none" strike="noStrike" kern="1200" baseline="0" dirty="0" smtClean="0">
                <a:solidFill>
                  <a:schemeClr val="tx1"/>
                </a:solidFill>
                <a:latin typeface="+mn-lt"/>
                <a:ea typeface="+mn-ea"/>
                <a:cs typeface="+mn-cs"/>
              </a:rPr>
              <a:t>For example, in a smart home, the ZigBee sensors can directly report the sensory data to the </a:t>
            </a:r>
            <a:r>
              <a:rPr lang="en-US" altLang="zh-CN" sz="1200" b="0" i="0" u="none" strike="noStrike" kern="1200" baseline="0" dirty="0" err="1" smtClean="0">
                <a:solidFill>
                  <a:schemeClr val="tx1"/>
                </a:solidFill>
                <a:latin typeface="+mn-lt"/>
                <a:ea typeface="+mn-ea"/>
                <a:cs typeface="+mn-cs"/>
              </a:rPr>
              <a:t>WiFi</a:t>
            </a:r>
            <a:r>
              <a:rPr lang="en-US" altLang="zh-CN" sz="1200" b="0" i="0" u="none" strike="noStrike" kern="1200" baseline="0" dirty="0" smtClean="0">
                <a:solidFill>
                  <a:schemeClr val="tx1"/>
                </a:solidFill>
                <a:latin typeface="+mn-lt"/>
                <a:ea typeface="+mn-ea"/>
                <a:cs typeface="+mn-cs"/>
              </a:rPr>
              <a:t> device; The sensors in a smart factory can Collaborate </a:t>
            </a:r>
            <a:r>
              <a:rPr lang="da-DK" altLang="zh-CN" sz="1200" kern="1200" dirty="0" smtClean="0">
                <a:solidFill>
                  <a:schemeClr val="tx1"/>
                </a:solidFill>
                <a:latin typeface="+mn-lt"/>
                <a:ea typeface="+mn-ea"/>
                <a:cs typeface="+mn-cs"/>
              </a:rPr>
              <a:t> [</a:t>
            </a:r>
            <a:r>
              <a:rPr lang="da-DK" altLang="zh-CN" sz="1200" kern="1200" dirty="0" err="1" smtClean="0">
                <a:solidFill>
                  <a:schemeClr val="tx1"/>
                </a:solidFill>
                <a:latin typeface="+mn-lt"/>
                <a:ea typeface="+mn-ea"/>
                <a:cs typeface="+mn-cs"/>
              </a:rPr>
              <a:t>kə'læbəret</a:t>
            </a:r>
            <a:r>
              <a:rPr lang="da-DK" altLang="zh-CN" sz="1200" kern="1200" dirty="0" smtClean="0">
                <a:solidFill>
                  <a:schemeClr val="tx1"/>
                </a:solidFill>
                <a:latin typeface="+mn-lt"/>
                <a:ea typeface="+mn-ea"/>
                <a:cs typeface="+mn-cs"/>
              </a:rPr>
              <a:t>]</a:t>
            </a:r>
            <a:r>
              <a:rPr lang="en-US" altLang="zh-CN" sz="1200" b="0" i="0" u="none" strike="noStrike" kern="1200" baseline="0" dirty="0" smtClean="0">
                <a:solidFill>
                  <a:schemeClr val="tx1"/>
                </a:solidFill>
                <a:latin typeface="+mn-lt"/>
                <a:ea typeface="+mn-ea"/>
                <a:cs typeface="+mn-cs"/>
              </a:rPr>
              <a:t> with each other by directly transmitting  commands. In addition, CTC can also be used in portable </a:t>
            </a:r>
            <a:r>
              <a:rPr lang="pt-BR" altLang="zh-CN" sz="1200" kern="1200" dirty="0" smtClean="0">
                <a:solidFill>
                  <a:schemeClr val="tx1"/>
                </a:solidFill>
                <a:latin typeface="+mn-lt"/>
                <a:ea typeface="+mn-ea"/>
                <a:cs typeface="+mn-cs"/>
              </a:rPr>
              <a:t>['</a:t>
            </a:r>
            <a:r>
              <a:rPr lang="pt-BR" altLang="zh-CN" sz="1200" kern="1200" dirty="0" err="1" smtClean="0">
                <a:solidFill>
                  <a:schemeClr val="tx1"/>
                </a:solidFill>
                <a:latin typeface="+mn-lt"/>
                <a:ea typeface="+mn-ea"/>
                <a:cs typeface="+mn-cs"/>
              </a:rPr>
              <a:t>pɔrtəbl</a:t>
            </a:r>
            <a:r>
              <a:rPr lang="pt-BR" altLang="zh-CN" sz="1200" kern="1200" dirty="0" smtClean="0">
                <a:solidFill>
                  <a:schemeClr val="tx1"/>
                </a:solidFill>
                <a:latin typeface="+mn-lt"/>
                <a:ea typeface="+mn-ea"/>
                <a:cs typeface="+mn-cs"/>
              </a:rPr>
              <a:t>]</a:t>
            </a:r>
            <a:r>
              <a:rPr lang="en-US" altLang="zh-CN" sz="1200" b="0" i="0" u="none" strike="noStrike" kern="1200" baseline="0" dirty="0" smtClean="0">
                <a:solidFill>
                  <a:schemeClr val="tx1"/>
                </a:solidFill>
                <a:latin typeface="+mn-lt"/>
                <a:ea typeface="+mn-ea"/>
                <a:cs typeface="+mn-cs"/>
              </a:rPr>
              <a:t> medical </a:t>
            </a:r>
            <a:r>
              <a:rPr lang="en-US" altLang="zh-CN" sz="1200" kern="1200" dirty="0" smtClean="0">
                <a:solidFill>
                  <a:schemeClr val="tx1"/>
                </a:solidFill>
                <a:latin typeface="+mn-lt"/>
                <a:ea typeface="+mn-ea"/>
                <a:cs typeface="+mn-cs"/>
              </a:rPr>
              <a:t>['</a:t>
            </a:r>
            <a:r>
              <a:rPr lang="en-US" altLang="zh-CN" sz="1200" kern="1200" dirty="0" err="1" smtClean="0">
                <a:solidFill>
                  <a:schemeClr val="tx1"/>
                </a:solidFill>
                <a:latin typeface="+mn-lt"/>
                <a:ea typeface="+mn-ea"/>
                <a:cs typeface="+mn-cs"/>
              </a:rPr>
              <a:t>medɪk</a:t>
            </a:r>
            <a:r>
              <a:rPr lang="en-US" altLang="zh-CN" sz="1200" kern="1200" dirty="0" smtClean="0">
                <a:solidFill>
                  <a:schemeClr val="tx1"/>
                </a:solidFill>
                <a:latin typeface="+mn-lt"/>
                <a:ea typeface="+mn-ea"/>
                <a:cs typeface="+mn-cs"/>
              </a:rPr>
              <a:t>(</a:t>
            </a:r>
            <a:r>
              <a:rPr lang="en-US" altLang="zh-CN" sz="1200" kern="1200" dirty="0" err="1" smtClean="0">
                <a:solidFill>
                  <a:schemeClr val="tx1"/>
                </a:solidFill>
                <a:latin typeface="+mn-lt"/>
                <a:ea typeface="+mn-ea"/>
                <a:cs typeface="+mn-cs"/>
              </a:rPr>
              <a:t>ə</a:t>
            </a:r>
            <a:r>
              <a:rPr lang="en-US" altLang="zh-CN" sz="1200" kern="1200" dirty="0" smtClean="0">
                <a:solidFill>
                  <a:schemeClr val="tx1"/>
                </a:solidFill>
                <a:latin typeface="+mn-lt"/>
                <a:ea typeface="+mn-ea"/>
                <a:cs typeface="+mn-cs"/>
              </a:rPr>
              <a:t>)l]</a:t>
            </a:r>
            <a:r>
              <a:rPr lang="en-US" altLang="zh-CN" sz="1200" b="0" i="0" u="none" strike="noStrike" kern="1200" baseline="0" dirty="0" smtClean="0">
                <a:solidFill>
                  <a:schemeClr val="tx1"/>
                </a:solidFill>
                <a:latin typeface="+mn-lt"/>
                <a:ea typeface="+mn-ea"/>
                <a:cs typeface="+mn-cs"/>
              </a:rPr>
              <a:t> devices and enable smart hospital.</a:t>
            </a:r>
          </a:p>
          <a:p>
            <a:endParaRPr lang="en-US" altLang="zh-CN" baseline="0" dirty="0" smtClean="0"/>
          </a:p>
          <a:p>
            <a:r>
              <a:rPr lang="en-US" altLang="zh-CN" baseline="0" dirty="0" smtClean="0"/>
              <a:t>CTC not only provides a new way to manage wireless networks, but also enhance the ability of interoperation and data exchange.</a:t>
            </a:r>
            <a:endParaRPr lang="zh-CN" altLang="en-US" dirty="0"/>
          </a:p>
        </p:txBody>
      </p:sp>
      <p:sp>
        <p:nvSpPr>
          <p:cNvPr id="4" name="灯片编号占位符 3"/>
          <p:cNvSpPr>
            <a:spLocks noGrp="1"/>
          </p:cNvSpPr>
          <p:nvPr>
            <p:ph type="sldNum" sz="quarter" idx="10"/>
          </p:nvPr>
        </p:nvSpPr>
        <p:spPr/>
        <p:txBody>
          <a:bodyPr/>
          <a:lstStyle/>
          <a:p>
            <a:fld id="{1A82E579-0BA3-EE4C-8DF5-C303D56E9FB5}" type="slidenum">
              <a:rPr kumimoji="1" lang="zh-CN" altLang="en-US" smtClean="0"/>
              <a:t>2</a:t>
            </a:fld>
            <a:endParaRPr kumimoji="1" lang="zh-CN" altLang="en-US"/>
          </a:p>
        </p:txBody>
      </p:sp>
    </p:spTree>
    <p:extLst>
      <p:ext uri="{BB962C8B-B14F-4D97-AF65-F5344CB8AC3E}">
        <p14:creationId xmlns:p14="http://schemas.microsoft.com/office/powerpoint/2010/main" val="18669283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In conclusion, </a:t>
            </a:r>
            <a:r>
              <a:rPr lang="en-US" altLang="zh-CN" sz="1200" kern="1200" dirty="0" smtClean="0">
                <a:solidFill>
                  <a:schemeClr val="tx1"/>
                </a:solidFill>
                <a:latin typeface="+mn-lt"/>
                <a:ea typeface="+mn-ea"/>
                <a:cs typeface="+mn-cs"/>
              </a:rPr>
              <a:t>[</a:t>
            </a:r>
            <a:r>
              <a:rPr lang="en-US" altLang="zh-CN" sz="1200" kern="1200" dirty="0" err="1" smtClean="0">
                <a:solidFill>
                  <a:schemeClr val="tx1"/>
                </a:solidFill>
                <a:latin typeface="+mn-lt"/>
                <a:ea typeface="+mn-ea"/>
                <a:cs typeface="+mn-cs"/>
              </a:rPr>
              <a:t>kən'kluʒn</a:t>
            </a:r>
            <a:r>
              <a:rPr lang="en-US" altLang="zh-CN" sz="1200" kern="1200" dirty="0" smtClean="0">
                <a:solidFill>
                  <a:schemeClr val="tx1"/>
                </a:solidFill>
                <a:latin typeface="+mn-lt"/>
                <a:ea typeface="+mn-ea"/>
                <a:cs typeface="+mn-cs"/>
              </a:rPr>
              <a:t>]</a:t>
            </a:r>
            <a:endParaRPr lang="en-US" altLang="zh-CN" dirty="0" smtClean="0"/>
          </a:p>
          <a:p>
            <a:endParaRPr lang="en-US" altLang="zh-CN" baseline="0" dirty="0" smtClean="0"/>
          </a:p>
          <a:p>
            <a:r>
              <a:rPr lang="en-US" altLang="zh-CN" baseline="0" dirty="0" smtClean="0"/>
              <a:t>First, we study how ZigBee and WiFi packets transmissions interact with each other. </a:t>
            </a:r>
            <a:r>
              <a:rPr lang="en-US" altLang="zh-CN" sz="1200" b="0" i="0" u="none" strike="noStrike" kern="1200" baseline="0" dirty="0" smtClean="0">
                <a:solidFill>
                  <a:schemeClr val="tx1"/>
                </a:solidFill>
                <a:latin typeface="+mn-lt"/>
                <a:ea typeface="+mn-ea"/>
                <a:cs typeface="+mn-cs"/>
              </a:rPr>
              <a:t>We find that it is feasible to use CSI to convey data from ZigBee to WiFi. Based on this finding, we</a:t>
            </a:r>
          </a:p>
          <a:p>
            <a:r>
              <a:rPr lang="en-US" altLang="zh-CN" sz="1200" b="0" i="0" u="none" strike="noStrike" kern="1200" baseline="0" dirty="0" smtClean="0">
                <a:solidFill>
                  <a:schemeClr val="tx1"/>
                </a:solidFill>
                <a:latin typeface="+mn-lt"/>
                <a:ea typeface="+mn-ea"/>
                <a:cs typeface="+mn-cs"/>
              </a:rPr>
              <a:t>propose ZigFi and translate the decoding problem into a problem of CSI classification with SVM.</a:t>
            </a:r>
          </a:p>
          <a:p>
            <a:endParaRPr lang="en-US" altLang="zh-CN" sz="1200" b="0" i="0" u="none" strike="noStrike" kern="1200" baseline="0" dirty="0" smtClean="0">
              <a:solidFill>
                <a:schemeClr val="tx1"/>
              </a:solidFill>
              <a:latin typeface="+mn-lt"/>
              <a:ea typeface="+mn-ea"/>
              <a:cs typeface="+mn-cs"/>
            </a:endParaRPr>
          </a:p>
          <a:p>
            <a:r>
              <a:rPr lang="en-US" altLang="zh-CN" dirty="0" smtClean="0"/>
              <a:t>Second, </a:t>
            </a:r>
            <a:r>
              <a:rPr lang="en-US" altLang="zh-CN" sz="1200" b="0" i="0" u="none" strike="noStrike" kern="1200" baseline="0" dirty="0" smtClean="0">
                <a:solidFill>
                  <a:schemeClr val="tx1"/>
                </a:solidFill>
                <a:latin typeface="+mn-lt"/>
                <a:ea typeface="+mn-ea"/>
                <a:cs typeface="+mn-cs"/>
              </a:rPr>
              <a:t>we design a receiver-initiated protocol for practical </a:t>
            </a:r>
            <a:r>
              <a:rPr lang="is-IS" altLang="zh-CN" sz="1200" kern="1200" dirty="0" smtClean="0">
                <a:solidFill>
                  <a:schemeClr val="tx1"/>
                </a:solidFill>
                <a:latin typeface="+mn-lt"/>
                <a:ea typeface="+mn-ea"/>
                <a:cs typeface="+mn-cs"/>
              </a:rPr>
              <a:t>['præktɪkl]</a:t>
            </a:r>
            <a:r>
              <a:rPr lang="en-US" altLang="zh-CN" sz="1200" b="0" i="0" u="none" strike="noStrike" kern="1200" baseline="0" dirty="0" smtClean="0">
                <a:solidFill>
                  <a:schemeClr val="tx1"/>
                </a:solidFill>
                <a:latin typeface="+mn-lt"/>
                <a:ea typeface="+mn-ea"/>
                <a:cs typeface="+mn-cs"/>
              </a:rPr>
              <a:t> application of ZigFi. Using this protocol, a WiFi receiver can</a:t>
            </a:r>
          </a:p>
          <a:p>
            <a:r>
              <a:rPr lang="en-US" altLang="zh-CN" sz="1200" b="0" i="0" u="none" strike="noStrike" kern="1200" baseline="0" dirty="0" smtClean="0">
                <a:solidFill>
                  <a:schemeClr val="tx1"/>
                </a:solidFill>
                <a:latin typeface="+mn-lt"/>
                <a:ea typeface="+mn-ea"/>
                <a:cs typeface="+mn-cs"/>
              </a:rPr>
              <a:t>Coordinate </a:t>
            </a:r>
            <a:r>
              <a:rPr lang="en-US" altLang="zh-CN" sz="1200" kern="1200" dirty="0" smtClean="0">
                <a:solidFill>
                  <a:schemeClr val="tx1"/>
                </a:solidFill>
                <a:latin typeface="+mn-lt"/>
                <a:ea typeface="+mn-ea"/>
                <a:cs typeface="+mn-cs"/>
              </a:rPr>
              <a:t>[</a:t>
            </a:r>
            <a:r>
              <a:rPr lang="en-US" altLang="zh-CN" sz="1200" kern="1200" dirty="0" err="1" smtClean="0">
                <a:solidFill>
                  <a:schemeClr val="tx1"/>
                </a:solidFill>
                <a:latin typeface="+mn-lt"/>
                <a:ea typeface="+mn-ea"/>
                <a:cs typeface="+mn-cs"/>
              </a:rPr>
              <a:t>ko'ɔrdɪne</a:t>
            </a:r>
            <a:r>
              <a:rPr lang="en-US" altLang="zh-CN" sz="1200" kern="1200" dirty="0" smtClean="0">
                <a:solidFill>
                  <a:schemeClr val="tx1"/>
                </a:solidFill>
                <a:latin typeface="+mn-lt"/>
                <a:ea typeface="+mn-ea"/>
                <a:cs typeface="+mn-cs"/>
              </a:rPr>
              <a:t>]</a:t>
            </a:r>
            <a:r>
              <a:rPr lang="en-US" altLang="zh-CN" sz="1200" b="0" i="0" u="none" strike="noStrike" kern="1200" baseline="0" dirty="0" smtClean="0">
                <a:solidFill>
                  <a:schemeClr val="tx1"/>
                </a:solidFill>
                <a:latin typeface="+mn-lt"/>
                <a:ea typeface="+mn-ea"/>
                <a:cs typeface="+mn-cs"/>
              </a:rPr>
              <a:t> the communication settings of ZigFi.</a:t>
            </a:r>
          </a:p>
          <a:p>
            <a:endParaRPr lang="en-US" altLang="zh-CN" sz="1200" b="0" i="0" u="none" strike="noStrike" kern="1200" baseline="0" dirty="0" smtClean="0">
              <a:solidFill>
                <a:schemeClr val="tx1"/>
              </a:solidFill>
              <a:latin typeface="+mn-lt"/>
              <a:ea typeface="+mn-ea"/>
              <a:cs typeface="+mn-cs"/>
            </a:endParaRPr>
          </a:p>
          <a:p>
            <a:r>
              <a:rPr lang="en-US" altLang="zh-CN" sz="1200" b="0" i="0" u="none" strike="noStrike" kern="1200" baseline="0" dirty="0" smtClean="0">
                <a:solidFill>
                  <a:schemeClr val="tx1"/>
                </a:solidFill>
                <a:latin typeface="+mn-lt"/>
                <a:ea typeface="+mn-ea"/>
                <a:cs typeface="+mn-cs"/>
              </a:rPr>
              <a:t>Third, we conduct several experiments to evaluate the performance of ZigFi. Experimental results show that ZigFi achieves efficient and robust </a:t>
            </a:r>
            <a:r>
              <a:rPr lang="pt-BR" altLang="zh-CN" sz="1200" kern="1200" dirty="0" smtClean="0">
                <a:solidFill>
                  <a:schemeClr val="tx1"/>
                </a:solidFill>
                <a:latin typeface="+mn-lt"/>
                <a:ea typeface="+mn-ea"/>
                <a:cs typeface="+mn-cs"/>
              </a:rPr>
              <a:t>[</a:t>
            </a:r>
            <a:r>
              <a:rPr lang="pt-BR" altLang="zh-CN" sz="1200" kern="1200" dirty="0" err="1" smtClean="0">
                <a:solidFill>
                  <a:schemeClr val="tx1"/>
                </a:solidFill>
                <a:latin typeface="+mn-lt"/>
                <a:ea typeface="+mn-ea"/>
                <a:cs typeface="+mn-cs"/>
              </a:rPr>
              <a:t>ro'bʌst</a:t>
            </a:r>
            <a:r>
              <a:rPr lang="pt-BR" altLang="zh-CN" sz="1200" kern="1200" dirty="0" smtClean="0">
                <a:solidFill>
                  <a:schemeClr val="tx1"/>
                </a:solidFill>
                <a:latin typeface="+mn-lt"/>
                <a:ea typeface="+mn-ea"/>
                <a:cs typeface="+mn-cs"/>
              </a:rPr>
              <a:t>] </a:t>
            </a:r>
            <a:r>
              <a:rPr lang="en-US" altLang="zh-CN" sz="1200" b="0" i="0" u="none" strike="noStrike" kern="1200" baseline="0" dirty="0" smtClean="0">
                <a:solidFill>
                  <a:schemeClr val="tx1"/>
                </a:solidFill>
                <a:latin typeface="+mn-lt"/>
                <a:ea typeface="+mn-ea"/>
                <a:cs typeface="+mn-cs"/>
              </a:rPr>
              <a:t>CTC from ZigBee to WiFi.</a:t>
            </a:r>
            <a:endParaRPr lang="zh-CN" altLang="en-US" dirty="0"/>
          </a:p>
        </p:txBody>
      </p:sp>
      <p:sp>
        <p:nvSpPr>
          <p:cNvPr id="4" name="灯片编号占位符 3"/>
          <p:cNvSpPr>
            <a:spLocks noGrp="1"/>
          </p:cNvSpPr>
          <p:nvPr>
            <p:ph type="sldNum" sz="quarter" idx="10"/>
          </p:nvPr>
        </p:nvSpPr>
        <p:spPr/>
        <p:txBody>
          <a:bodyPr/>
          <a:lstStyle/>
          <a:p>
            <a:fld id="{1A82E579-0BA3-EE4C-8DF5-C303D56E9FB5}" type="slidenum">
              <a:rPr kumimoji="1" lang="zh-CN" altLang="en-US" smtClean="0"/>
              <a:t>20</a:t>
            </a:fld>
            <a:endParaRPr kumimoji="1" lang="zh-CN" altLang="en-US"/>
          </a:p>
        </p:txBody>
      </p:sp>
    </p:spTree>
    <p:extLst>
      <p:ext uri="{BB962C8B-B14F-4D97-AF65-F5344CB8AC3E}">
        <p14:creationId xmlns:p14="http://schemas.microsoft.com/office/powerpoint/2010/main" val="17166101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smtClean="0"/>
              <a:t>Thank you so much for your attention,</a:t>
            </a:r>
            <a:r>
              <a:rPr kumimoji="1" lang="en-US" altLang="zh-CN" baseline="0" dirty="0" smtClean="0"/>
              <a:t> I’m happy to take your question</a:t>
            </a:r>
            <a:endParaRPr kumimoji="1" lang="en-US" altLang="zh-CN" dirty="0" smtClean="0"/>
          </a:p>
        </p:txBody>
      </p:sp>
      <p:sp>
        <p:nvSpPr>
          <p:cNvPr id="4" name="幻灯片编号占位符 3"/>
          <p:cNvSpPr>
            <a:spLocks noGrp="1"/>
          </p:cNvSpPr>
          <p:nvPr>
            <p:ph type="sldNum" sz="quarter" idx="10"/>
          </p:nvPr>
        </p:nvSpPr>
        <p:spPr/>
        <p:txBody>
          <a:bodyPr/>
          <a:lstStyle/>
          <a:p>
            <a:fld id="{1A82E579-0BA3-EE4C-8DF5-C303D56E9FB5}" type="slidenum">
              <a:rPr kumimoji="1" lang="zh-CN" altLang="en-US" smtClean="0"/>
              <a:t>21</a:t>
            </a:fld>
            <a:endParaRPr kumimoji="1" lang="zh-CN" altLang="en-US"/>
          </a:p>
        </p:txBody>
      </p:sp>
    </p:spTree>
    <p:extLst>
      <p:ext uri="{BB962C8B-B14F-4D97-AF65-F5344CB8AC3E}">
        <p14:creationId xmlns:p14="http://schemas.microsoft.com/office/powerpoint/2010/main" val="14601133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smtClean="0">
                <a:solidFill>
                  <a:schemeClr val="tx1"/>
                </a:solidFill>
                <a:latin typeface="+mn-lt"/>
                <a:ea typeface="+mn-ea"/>
                <a:cs typeface="+mn-cs"/>
              </a:rPr>
              <a:t>There are no simple rules to quantify </a:t>
            </a:r>
            <a:r>
              <a:rPr lang="en-US" altLang="zh-CN" sz="1200" kern="1200" dirty="0" smtClean="0">
                <a:solidFill>
                  <a:schemeClr val="tx1"/>
                </a:solidFill>
                <a:latin typeface="+mn-lt"/>
                <a:ea typeface="+mn-ea"/>
                <a:cs typeface="+mn-cs"/>
              </a:rPr>
              <a:t>['</a:t>
            </a:r>
            <a:r>
              <a:rPr lang="en-US" altLang="zh-CN" sz="1200" kern="1200" dirty="0" err="1" smtClean="0">
                <a:solidFill>
                  <a:schemeClr val="tx1"/>
                </a:solidFill>
                <a:latin typeface="+mn-lt"/>
                <a:ea typeface="+mn-ea"/>
                <a:cs typeface="+mn-cs"/>
              </a:rPr>
              <a:t>kwɑntɪfaɪ</a:t>
            </a:r>
            <a:r>
              <a:rPr lang="en-US" altLang="zh-CN" sz="1200" kern="1200" dirty="0" smtClean="0">
                <a:solidFill>
                  <a:schemeClr val="tx1"/>
                </a:solidFill>
                <a:latin typeface="+mn-lt"/>
                <a:ea typeface="+mn-ea"/>
                <a:cs typeface="+mn-cs"/>
              </a:rPr>
              <a:t>] </a:t>
            </a:r>
            <a:r>
              <a:rPr lang="en-US" altLang="zh-CN" sz="1200" b="0" i="0" u="none" strike="noStrike" kern="1200" baseline="0" dirty="0" smtClean="0">
                <a:solidFill>
                  <a:schemeClr val="tx1"/>
                </a:solidFill>
                <a:latin typeface="+mn-lt"/>
                <a:ea typeface="+mn-ea"/>
                <a:cs typeface="+mn-cs"/>
              </a:rPr>
              <a:t>the variation of CSI values because the channel is dynamic and noisy.</a:t>
            </a:r>
          </a:p>
          <a:p>
            <a:endParaRPr lang="en-US" altLang="zh-CN" sz="1200" b="0" i="0" u="none" strike="noStrike" kern="1200" baseline="0" dirty="0" smtClean="0">
              <a:solidFill>
                <a:schemeClr val="tx1"/>
              </a:solidFill>
              <a:latin typeface="+mn-lt"/>
              <a:ea typeface="+mn-ea"/>
              <a:cs typeface="+mn-cs"/>
            </a:endParaRPr>
          </a:p>
          <a:p>
            <a:r>
              <a:rPr lang="en-US" altLang="zh-CN" sz="1200" b="0" i="0" u="none" strike="noStrike" kern="1200" baseline="0" dirty="0" smtClean="0">
                <a:solidFill>
                  <a:schemeClr val="tx1"/>
                </a:solidFill>
                <a:latin typeface="+mn-lt"/>
                <a:ea typeface="+mn-ea"/>
                <a:cs typeface="+mn-cs"/>
              </a:rPr>
              <a:t>We define a CSI pair as a pair of CSI values, which includes two CSI values. We plot the CSI pairs obtained with and without ZigBee transmissions in two-dimension. </a:t>
            </a:r>
          </a:p>
          <a:p>
            <a:endParaRPr lang="en-US" altLang="zh-CN" sz="1200" b="0" i="0" u="none" strike="noStrike" kern="1200" baseline="0" dirty="0" smtClean="0">
              <a:solidFill>
                <a:schemeClr val="tx1"/>
              </a:solidFill>
              <a:latin typeface="+mn-lt"/>
              <a:ea typeface="+mn-ea"/>
              <a:cs typeface="+mn-cs"/>
            </a:endParaRPr>
          </a:p>
          <a:p>
            <a:r>
              <a:rPr lang="en-US" altLang="zh-CN" sz="1200" b="0" i="0" u="none" strike="noStrike" kern="1200" baseline="0" dirty="0" smtClean="0">
                <a:solidFill>
                  <a:schemeClr val="tx1"/>
                </a:solidFill>
                <a:latin typeface="+mn-lt"/>
                <a:ea typeface="+mn-ea"/>
                <a:cs typeface="+mn-cs"/>
              </a:rPr>
              <a:t>The two sets of CSI pair overlap with each other, making it difficult to identify the two cases with straightforward </a:t>
            </a:r>
            <a:r>
              <a:rPr lang="en-US" altLang="zh-CN" sz="1200" kern="1200" dirty="0" smtClean="0">
                <a:solidFill>
                  <a:schemeClr val="tx1"/>
                </a:solidFill>
                <a:latin typeface="+mn-lt"/>
                <a:ea typeface="+mn-ea"/>
                <a:cs typeface="+mn-cs"/>
              </a:rPr>
              <a:t>[,</a:t>
            </a:r>
            <a:r>
              <a:rPr lang="en-US" altLang="zh-CN" sz="1200" kern="1200" dirty="0" err="1" smtClean="0">
                <a:solidFill>
                  <a:schemeClr val="tx1"/>
                </a:solidFill>
                <a:latin typeface="+mn-lt"/>
                <a:ea typeface="+mn-ea"/>
                <a:cs typeface="+mn-cs"/>
              </a:rPr>
              <a:t>stret'fɔrwɚd</a:t>
            </a:r>
            <a:r>
              <a:rPr lang="en-US" altLang="zh-CN" sz="1200" kern="1200" dirty="0" smtClean="0">
                <a:solidFill>
                  <a:schemeClr val="tx1"/>
                </a:solidFill>
                <a:latin typeface="+mn-lt"/>
                <a:ea typeface="+mn-ea"/>
                <a:cs typeface="+mn-cs"/>
              </a:rPr>
              <a:t>]</a:t>
            </a:r>
            <a:r>
              <a:rPr lang="en-US" altLang="zh-CN" sz="1200" b="0" i="0" u="none" strike="noStrike" kern="1200" baseline="0" dirty="0" smtClean="0">
                <a:solidFill>
                  <a:schemeClr val="tx1"/>
                </a:solidFill>
                <a:latin typeface="+mn-lt"/>
                <a:ea typeface="+mn-ea"/>
                <a:cs typeface="+mn-cs"/>
              </a:rPr>
              <a:t> techniques, like threshold.</a:t>
            </a:r>
          </a:p>
          <a:p>
            <a:endParaRPr lang="en-US" altLang="zh-CN" sz="1200" b="0" i="0" u="none" strike="noStrike" kern="1200" baseline="0" dirty="0" smtClean="0">
              <a:solidFill>
                <a:schemeClr val="tx1"/>
              </a:solidFill>
              <a:latin typeface="+mn-lt"/>
              <a:ea typeface="+mn-ea"/>
              <a:cs typeface="+mn-cs"/>
            </a:endParaRPr>
          </a:p>
          <a:p>
            <a:r>
              <a:rPr lang="en-US" altLang="zh-CN" sz="1200" b="0" i="0" u="none" strike="noStrike" kern="1200" baseline="0" dirty="0" smtClean="0">
                <a:solidFill>
                  <a:schemeClr val="tx1"/>
                </a:solidFill>
                <a:latin typeface="+mn-lt"/>
                <a:ea typeface="+mn-ea"/>
                <a:cs typeface="+mn-cs"/>
              </a:rPr>
              <a:t> As a result, we need to classify these two different clusters at higher dimensional space. As a result, we choose a SVM classifier</a:t>
            </a:r>
            <a:endParaRPr lang="zh-CN" altLang="en-US" dirty="0"/>
          </a:p>
        </p:txBody>
      </p:sp>
      <p:sp>
        <p:nvSpPr>
          <p:cNvPr id="4" name="灯片编号占位符 3"/>
          <p:cNvSpPr>
            <a:spLocks noGrp="1"/>
          </p:cNvSpPr>
          <p:nvPr>
            <p:ph type="sldNum" sz="quarter" idx="10"/>
          </p:nvPr>
        </p:nvSpPr>
        <p:spPr/>
        <p:txBody>
          <a:bodyPr/>
          <a:lstStyle/>
          <a:p>
            <a:fld id="{1A82E579-0BA3-EE4C-8DF5-C303D56E9FB5}" type="slidenum">
              <a:rPr kumimoji="1" lang="zh-CN" altLang="en-US" smtClean="0"/>
              <a:t>23</a:t>
            </a:fld>
            <a:endParaRPr kumimoji="1" lang="zh-CN" altLang="en-US"/>
          </a:p>
        </p:txBody>
      </p:sp>
    </p:spTree>
    <p:extLst>
      <p:ext uri="{BB962C8B-B14F-4D97-AF65-F5344CB8AC3E}">
        <p14:creationId xmlns:p14="http://schemas.microsoft.com/office/powerpoint/2010/main" val="26173473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smtClean="0">
                <a:solidFill>
                  <a:schemeClr val="tx1"/>
                </a:solidFill>
                <a:latin typeface="+mn-lt"/>
                <a:ea typeface="+mn-ea"/>
                <a:cs typeface="+mn-cs"/>
              </a:rPr>
              <a:t>We extract </a:t>
            </a:r>
            <a:r>
              <a:rPr lang="da-DK" altLang="zh-CN" sz="1200" kern="1200" dirty="0" smtClean="0">
                <a:solidFill>
                  <a:schemeClr val="tx1"/>
                </a:solidFill>
                <a:latin typeface="+mn-lt"/>
                <a:ea typeface="+mn-ea"/>
                <a:cs typeface="+mn-cs"/>
              </a:rPr>
              <a:t> ['</a:t>
            </a:r>
            <a:r>
              <a:rPr lang="da-DK" altLang="zh-CN" sz="1200" kern="1200" dirty="0" err="1" smtClean="0">
                <a:solidFill>
                  <a:schemeClr val="tx1"/>
                </a:solidFill>
                <a:latin typeface="+mn-lt"/>
                <a:ea typeface="+mn-ea"/>
                <a:cs typeface="+mn-cs"/>
              </a:rPr>
              <a:t>ɛkstrækt</a:t>
            </a:r>
            <a:r>
              <a:rPr lang="da-DK" altLang="zh-CN" sz="1200" kern="1200" dirty="0" smtClean="0">
                <a:solidFill>
                  <a:schemeClr val="tx1"/>
                </a:solidFill>
                <a:latin typeface="+mn-lt"/>
                <a:ea typeface="+mn-ea"/>
                <a:cs typeface="+mn-cs"/>
              </a:rPr>
              <a:t>] </a:t>
            </a:r>
            <a:r>
              <a:rPr lang="en-US" altLang="zh-CN" sz="1200" b="0" i="0" u="none" strike="noStrike" kern="1200" baseline="0" dirty="0" smtClean="0">
                <a:solidFill>
                  <a:schemeClr val="tx1"/>
                </a:solidFill>
                <a:latin typeface="+mn-lt"/>
                <a:ea typeface="+mn-ea"/>
                <a:cs typeface="+mn-cs"/>
              </a:rPr>
              <a:t>two features, one is the variance of CSI values and the other is peak-to-peak value in the time domain. These two features reveal the difference of CSI variation patterns when receiving</a:t>
            </a:r>
          </a:p>
          <a:p>
            <a:r>
              <a:rPr lang="en-US" altLang="zh-CN" sz="1200" b="0" i="0" u="none" strike="noStrike" kern="1200" baseline="0" dirty="0" smtClean="0">
                <a:solidFill>
                  <a:schemeClr val="tx1"/>
                </a:solidFill>
                <a:latin typeface="+mn-lt"/>
                <a:ea typeface="+mn-ea"/>
                <a:cs typeface="+mn-cs"/>
              </a:rPr>
              <a:t>packet-level information from a ZigBee sender.</a:t>
            </a:r>
          </a:p>
          <a:p>
            <a:r>
              <a:rPr lang="en-US" altLang="zh-CN" sz="1200" b="0" i="0" u="none" strike="noStrike" kern="1200" baseline="0" dirty="0" smtClean="0">
                <a:solidFill>
                  <a:schemeClr val="tx1"/>
                </a:solidFill>
                <a:latin typeface="+mn-lt"/>
                <a:ea typeface="+mn-ea"/>
                <a:cs typeface="+mn-cs"/>
              </a:rPr>
              <a:t>First, we conduct several experiments and totally choose ten features, including the maximum </a:t>
            </a:r>
            <a:r>
              <a:rPr lang="is-IS" altLang="zh-CN" sz="1200" kern="1200" dirty="0" smtClean="0">
                <a:solidFill>
                  <a:schemeClr val="tx1"/>
                </a:solidFill>
                <a:latin typeface="+mn-lt"/>
                <a:ea typeface="+mn-ea"/>
                <a:cs typeface="+mn-cs"/>
              </a:rPr>
              <a:t>[ˈmæksəməm]</a:t>
            </a:r>
            <a:r>
              <a:rPr lang="en-US" altLang="zh-CN" sz="1200" b="0" i="0" u="none" strike="noStrike" kern="1200" baseline="0" dirty="0" smtClean="0">
                <a:solidFill>
                  <a:schemeClr val="tx1"/>
                </a:solidFill>
                <a:latin typeface="+mn-lt"/>
                <a:ea typeface="+mn-ea"/>
                <a:cs typeface="+mn-cs"/>
              </a:rPr>
              <a:t> values, mean, FFT coefficients, and so on. We find that the accuracy tends to be stable with the increase of the number of features. </a:t>
            </a:r>
          </a:p>
          <a:p>
            <a:r>
              <a:rPr lang="en-US" altLang="zh-CN" sz="1200" b="0" i="0" u="none" strike="noStrike" kern="1200" baseline="0" dirty="0" smtClean="0">
                <a:solidFill>
                  <a:schemeClr val="tx1"/>
                </a:solidFill>
                <a:latin typeface="+mn-lt"/>
                <a:ea typeface="+mn-ea"/>
                <a:cs typeface="+mn-cs"/>
              </a:rPr>
              <a:t>We analyze the variance contribution of each feature and the contribution rate, we can find that the contribution rate of the variance of CSI values and peak-to-peak value have accumulated </a:t>
            </a:r>
            <a:r>
              <a:rPr lang="is-IS" altLang="zh-CN" sz="1200" kern="1200" dirty="0" smtClean="0">
                <a:solidFill>
                  <a:schemeClr val="tx1"/>
                </a:solidFill>
                <a:latin typeface="+mn-lt"/>
                <a:ea typeface="+mn-ea"/>
                <a:cs typeface="+mn-cs"/>
              </a:rPr>
              <a:t> [ə'kjʊmjə,letɪd] </a:t>
            </a:r>
            <a:r>
              <a:rPr lang="en-US" altLang="zh-CN" sz="1200" b="0" i="0" u="none" strike="noStrike" kern="1200" baseline="0" dirty="0" smtClean="0">
                <a:solidFill>
                  <a:schemeClr val="tx1"/>
                </a:solidFill>
                <a:latin typeface="+mn-lt"/>
                <a:ea typeface="+mn-ea"/>
                <a:cs typeface="+mn-cs"/>
              </a:rPr>
              <a:t>over 99 percent. That means that these two features are enough for SVM classifier.</a:t>
            </a:r>
          </a:p>
          <a:p>
            <a:endParaRPr lang="en-US" altLang="zh-CN" sz="1200" b="0" i="0" u="none" strike="noStrike" kern="1200" baseline="0" dirty="0" smtClean="0">
              <a:solidFill>
                <a:schemeClr val="tx1"/>
              </a:solidFill>
              <a:latin typeface="+mn-lt"/>
              <a:ea typeface="+mn-ea"/>
              <a:cs typeface="+mn-cs"/>
            </a:endParaRPr>
          </a:p>
          <a:p>
            <a:endParaRPr lang="en-US" altLang="zh-CN" sz="1200" b="0" i="0" u="none" strike="noStrike" kern="1200" baseline="0" dirty="0" smtClean="0">
              <a:solidFill>
                <a:schemeClr val="tx1"/>
              </a:solidFill>
              <a:latin typeface="+mn-lt"/>
              <a:ea typeface="+mn-ea"/>
              <a:cs typeface="+mn-cs"/>
            </a:endParaRPr>
          </a:p>
          <a:p>
            <a:endParaRPr lang="en-US" altLang="zh-CN" sz="1200" b="0" i="0" u="none" strike="noStrike" kern="1200" baseline="0" dirty="0" smtClean="0">
              <a:solidFill>
                <a:schemeClr val="tx1"/>
              </a:solidFill>
              <a:latin typeface="+mn-lt"/>
              <a:ea typeface="+mn-ea"/>
              <a:cs typeface="+mn-cs"/>
            </a:endParaRPr>
          </a:p>
        </p:txBody>
      </p:sp>
      <p:sp>
        <p:nvSpPr>
          <p:cNvPr id="4" name="灯片编号占位符 3"/>
          <p:cNvSpPr>
            <a:spLocks noGrp="1"/>
          </p:cNvSpPr>
          <p:nvPr>
            <p:ph type="sldNum" sz="quarter" idx="10"/>
          </p:nvPr>
        </p:nvSpPr>
        <p:spPr/>
        <p:txBody>
          <a:bodyPr/>
          <a:lstStyle/>
          <a:p>
            <a:fld id="{1A82E579-0BA3-EE4C-8DF5-C303D56E9FB5}" type="slidenum">
              <a:rPr kumimoji="1" lang="zh-CN" altLang="en-US" smtClean="0"/>
              <a:t>24</a:t>
            </a:fld>
            <a:endParaRPr kumimoji="1" lang="zh-CN" altLang="en-US"/>
          </a:p>
        </p:txBody>
      </p:sp>
    </p:spTree>
    <p:extLst>
      <p:ext uri="{BB962C8B-B14F-4D97-AF65-F5344CB8AC3E}">
        <p14:creationId xmlns:p14="http://schemas.microsoft.com/office/powerpoint/2010/main" val="23592704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smtClean="0">
                <a:solidFill>
                  <a:schemeClr val="tx1"/>
                </a:solidFill>
                <a:latin typeface="+mn-lt"/>
                <a:ea typeface="+mn-ea"/>
                <a:cs typeface="+mn-cs"/>
              </a:rPr>
              <a:t>The accuracy of the SVM classifier also depends on the number of samples within a decoding window.</a:t>
            </a:r>
          </a:p>
          <a:p>
            <a:r>
              <a:rPr lang="en-US" altLang="zh-CN" sz="1200" b="0" i="0" u="none" strike="noStrike" kern="1200" baseline="0" dirty="0" smtClean="0">
                <a:solidFill>
                  <a:schemeClr val="tx1"/>
                </a:solidFill>
                <a:latin typeface="+mn-lt"/>
                <a:ea typeface="+mn-ea"/>
                <a:cs typeface="+mn-cs"/>
              </a:rPr>
              <a:t>We find that the accuracy of the SVM increases rapidly as we increase the window length. After a certain point, the increase in accuracy becomes marginal </a:t>
            </a:r>
            <a:r>
              <a:rPr lang="en-US" altLang="zh-CN" sz="1200" kern="1200" dirty="0" smtClean="0">
                <a:solidFill>
                  <a:schemeClr val="tx1"/>
                </a:solidFill>
                <a:latin typeface="+mn-lt"/>
                <a:ea typeface="+mn-ea"/>
                <a:cs typeface="+mn-cs"/>
              </a:rPr>
              <a:t>['</a:t>
            </a:r>
            <a:r>
              <a:rPr lang="en-US" altLang="zh-CN" sz="1200" kern="1200" dirty="0" err="1" smtClean="0">
                <a:solidFill>
                  <a:schemeClr val="tx1"/>
                </a:solidFill>
                <a:latin typeface="+mn-lt"/>
                <a:ea typeface="+mn-ea"/>
                <a:cs typeface="+mn-cs"/>
              </a:rPr>
              <a:t>mɑrdʒɪnl</a:t>
            </a:r>
            <a:r>
              <a:rPr lang="en-US" altLang="zh-CN" sz="1200" kern="1200" dirty="0" smtClean="0">
                <a:solidFill>
                  <a:schemeClr val="tx1"/>
                </a:solidFill>
                <a:latin typeface="+mn-lt"/>
                <a:ea typeface="+mn-ea"/>
                <a:cs typeface="+mn-cs"/>
              </a:rPr>
              <a:t>]</a:t>
            </a:r>
            <a:r>
              <a:rPr lang="en-US" altLang="zh-CN" sz="1200" b="0" i="0" u="none" strike="noStrike" kern="1200" baseline="0" dirty="0" smtClean="0">
                <a:solidFill>
                  <a:schemeClr val="tx1"/>
                </a:solidFill>
                <a:latin typeface="+mn-lt"/>
                <a:ea typeface="+mn-ea"/>
                <a:cs typeface="+mn-cs"/>
              </a:rPr>
              <a:t>. We suggest a window size of 8, which achieves an accuracy above ninety percent, as a good compromise </a:t>
            </a:r>
            <a:r>
              <a:rPr lang="en-US" altLang="zh-CN" sz="1200" kern="1200" dirty="0" smtClean="0">
                <a:solidFill>
                  <a:schemeClr val="tx1"/>
                </a:solidFill>
                <a:latin typeface="+mn-lt"/>
                <a:ea typeface="+mn-ea"/>
                <a:cs typeface="+mn-cs"/>
              </a:rPr>
              <a:t>['</a:t>
            </a:r>
            <a:r>
              <a:rPr lang="en-US" altLang="zh-CN" sz="1200" kern="1200" dirty="0" err="1" smtClean="0">
                <a:solidFill>
                  <a:schemeClr val="tx1"/>
                </a:solidFill>
                <a:latin typeface="+mn-lt"/>
                <a:ea typeface="+mn-ea"/>
                <a:cs typeface="+mn-cs"/>
              </a:rPr>
              <a:t>kɑmprəmaɪz</a:t>
            </a:r>
            <a:r>
              <a:rPr lang="en-US" altLang="zh-CN" sz="1200" kern="1200" dirty="0" smtClean="0">
                <a:solidFill>
                  <a:schemeClr val="tx1"/>
                </a:solidFill>
                <a:latin typeface="+mn-lt"/>
                <a:ea typeface="+mn-ea"/>
                <a:cs typeface="+mn-cs"/>
              </a:rPr>
              <a:t>]</a:t>
            </a:r>
            <a:r>
              <a:rPr lang="en-US" altLang="zh-CN" sz="1200" b="0" i="0" u="none" strike="noStrike" kern="1200" baseline="0" dirty="0" smtClean="0">
                <a:solidFill>
                  <a:schemeClr val="tx1"/>
                </a:solidFill>
                <a:latin typeface="+mn-lt"/>
                <a:ea typeface="+mn-ea"/>
                <a:cs typeface="+mn-cs"/>
              </a:rPr>
              <a:t> between the classification accuracy</a:t>
            </a:r>
          </a:p>
          <a:p>
            <a:r>
              <a:rPr lang="en-US" altLang="zh-CN" sz="1200" b="0" i="0" u="none" strike="noStrike" kern="1200" baseline="0" dirty="0" smtClean="0">
                <a:solidFill>
                  <a:schemeClr val="tx1"/>
                </a:solidFill>
                <a:latin typeface="+mn-lt"/>
                <a:ea typeface="+mn-ea"/>
                <a:cs typeface="+mn-cs"/>
              </a:rPr>
              <a:t>and the data rate.</a:t>
            </a:r>
            <a:endParaRPr lang="zh-CN" altLang="en-US" dirty="0"/>
          </a:p>
        </p:txBody>
      </p:sp>
      <p:sp>
        <p:nvSpPr>
          <p:cNvPr id="4" name="灯片编号占位符 3"/>
          <p:cNvSpPr>
            <a:spLocks noGrp="1"/>
          </p:cNvSpPr>
          <p:nvPr>
            <p:ph type="sldNum" sz="quarter" idx="10"/>
          </p:nvPr>
        </p:nvSpPr>
        <p:spPr/>
        <p:txBody>
          <a:bodyPr/>
          <a:lstStyle/>
          <a:p>
            <a:fld id="{1A82E579-0BA3-EE4C-8DF5-C303D56E9FB5}" type="slidenum">
              <a:rPr kumimoji="1" lang="zh-CN" altLang="en-US" smtClean="0"/>
              <a:t>25</a:t>
            </a:fld>
            <a:endParaRPr kumimoji="1" lang="zh-CN" altLang="en-US"/>
          </a:p>
        </p:txBody>
      </p:sp>
    </p:spTree>
    <p:extLst>
      <p:ext uri="{BB962C8B-B14F-4D97-AF65-F5344CB8AC3E}">
        <p14:creationId xmlns:p14="http://schemas.microsoft.com/office/powerpoint/2010/main" val="13786679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smtClean="0">
                <a:solidFill>
                  <a:schemeClr val="tx1"/>
                </a:solidFill>
                <a:latin typeface="+mn-lt"/>
                <a:ea typeface="+mn-ea"/>
                <a:cs typeface="+mn-cs"/>
              </a:rPr>
              <a:t>We conduct 120 experiments in four environments. </a:t>
            </a:r>
          </a:p>
          <a:p>
            <a:r>
              <a:rPr lang="en-US" altLang="zh-CN" sz="1200" b="0" i="0" u="none" strike="noStrike" kern="1200" baseline="0" dirty="0" smtClean="0">
                <a:solidFill>
                  <a:schemeClr val="tx1"/>
                </a:solidFill>
                <a:latin typeface="+mn-lt"/>
                <a:ea typeface="+mn-ea"/>
                <a:cs typeface="+mn-cs"/>
              </a:rPr>
              <a:t>We choose two different places, one is crowded office and another one is a empty meeting room. We select the CSI sequences in these two places during the daytime and the night, respectively. </a:t>
            </a:r>
          </a:p>
          <a:p>
            <a:r>
              <a:rPr lang="en-US" altLang="zh-CN" sz="1200" b="0" i="0" u="none" strike="noStrike" kern="1200" baseline="0" dirty="0" smtClean="0">
                <a:solidFill>
                  <a:schemeClr val="tx1"/>
                </a:solidFill>
                <a:latin typeface="+mn-lt"/>
                <a:ea typeface="+mn-ea"/>
                <a:cs typeface="+mn-cs"/>
              </a:rPr>
              <a:t>In the daytime, there are twenty students in the office. These students can use WiFi to watch videos, surf the Internet, download files, and so on. </a:t>
            </a:r>
          </a:p>
          <a:p>
            <a:r>
              <a:rPr lang="en-US" altLang="zh-CN" sz="1200" b="0" i="0" u="none" strike="noStrike" kern="1200" baseline="0" dirty="0" smtClean="0">
                <a:solidFill>
                  <a:schemeClr val="tx1"/>
                </a:solidFill>
                <a:latin typeface="+mn-lt"/>
                <a:ea typeface="+mn-ea"/>
                <a:cs typeface="+mn-cs"/>
              </a:rPr>
              <a:t>There are five students in the conference room and they are talking with each other and</a:t>
            </a:r>
          </a:p>
          <a:p>
            <a:r>
              <a:rPr lang="en-US" altLang="zh-CN" sz="1200" b="0" i="0" u="none" strike="noStrike" kern="1200" baseline="0" dirty="0" smtClean="0">
                <a:solidFill>
                  <a:schemeClr val="tx1"/>
                </a:solidFill>
                <a:latin typeface="+mn-lt"/>
                <a:ea typeface="+mn-ea"/>
                <a:cs typeface="+mn-cs"/>
              </a:rPr>
              <a:t>only surf news site. Compared with the daytime environment, the office and the meeting room are relatively </a:t>
            </a:r>
            <a:r>
              <a:rPr lang="en-US" altLang="zh-CN" sz="1200" kern="1200" dirty="0" smtClean="0">
                <a:solidFill>
                  <a:schemeClr val="tx1"/>
                </a:solidFill>
                <a:latin typeface="+mn-lt"/>
                <a:ea typeface="+mn-ea"/>
                <a:cs typeface="+mn-cs"/>
              </a:rPr>
              <a:t>['</a:t>
            </a:r>
            <a:r>
              <a:rPr lang="en-US" altLang="zh-CN" sz="1200" kern="1200" dirty="0" err="1" smtClean="0">
                <a:solidFill>
                  <a:schemeClr val="tx1"/>
                </a:solidFill>
                <a:latin typeface="+mn-lt"/>
                <a:ea typeface="+mn-ea"/>
                <a:cs typeface="+mn-cs"/>
              </a:rPr>
              <a:t>rɛlətɪvli</a:t>
            </a:r>
            <a:r>
              <a:rPr lang="en-US" altLang="zh-CN" sz="1200" kern="1200" dirty="0" smtClean="0">
                <a:solidFill>
                  <a:schemeClr val="tx1"/>
                </a:solidFill>
                <a:latin typeface="+mn-lt"/>
                <a:ea typeface="+mn-ea"/>
                <a:cs typeface="+mn-cs"/>
              </a:rPr>
              <a:t>]</a:t>
            </a:r>
            <a:r>
              <a:rPr lang="en-US" altLang="zh-CN" sz="1200" b="0" i="0" u="none" strike="noStrike" kern="1200" baseline="0" dirty="0" smtClean="0">
                <a:solidFill>
                  <a:schemeClr val="tx1"/>
                </a:solidFill>
                <a:latin typeface="+mn-lt"/>
                <a:ea typeface="+mn-ea"/>
                <a:cs typeface="+mn-cs"/>
              </a:rPr>
              <a:t> quiet </a:t>
            </a:r>
            <a:r>
              <a:rPr lang="nl-NL" altLang="zh-CN" sz="1200" kern="1200" dirty="0" smtClean="0">
                <a:solidFill>
                  <a:schemeClr val="tx1"/>
                </a:solidFill>
                <a:latin typeface="+mn-lt"/>
                <a:ea typeface="+mn-ea"/>
                <a:cs typeface="+mn-cs"/>
              </a:rPr>
              <a:t> ['</a:t>
            </a:r>
            <a:r>
              <a:rPr lang="nl-NL" altLang="zh-CN" sz="1200" kern="1200" dirty="0" err="1" smtClean="0">
                <a:solidFill>
                  <a:schemeClr val="tx1"/>
                </a:solidFill>
                <a:latin typeface="+mn-lt"/>
                <a:ea typeface="+mn-ea"/>
                <a:cs typeface="+mn-cs"/>
              </a:rPr>
              <a:t>kwaɪət</a:t>
            </a:r>
            <a:r>
              <a:rPr lang="nl-NL" altLang="zh-CN" sz="1200" kern="1200" dirty="0" smtClean="0">
                <a:solidFill>
                  <a:schemeClr val="tx1"/>
                </a:solidFill>
                <a:latin typeface="+mn-lt"/>
                <a:ea typeface="+mn-ea"/>
                <a:cs typeface="+mn-cs"/>
              </a:rPr>
              <a:t>]</a:t>
            </a:r>
            <a:r>
              <a:rPr lang="en-US" altLang="zh-CN" sz="1200" b="0" i="0" u="none" strike="noStrike" kern="1200" baseline="0" dirty="0" smtClean="0">
                <a:solidFill>
                  <a:schemeClr val="tx1"/>
                </a:solidFill>
                <a:latin typeface="+mn-lt"/>
                <a:ea typeface="+mn-ea"/>
                <a:cs typeface="+mn-cs"/>
              </a:rPr>
              <a:t> at night.</a:t>
            </a:r>
          </a:p>
          <a:p>
            <a:r>
              <a:rPr lang="en-US" altLang="zh-CN" sz="1200" b="0" i="0" u="none" strike="noStrike" kern="1200" baseline="0" dirty="0" smtClean="0">
                <a:solidFill>
                  <a:schemeClr val="tx1"/>
                </a:solidFill>
                <a:latin typeface="+mn-lt"/>
                <a:ea typeface="+mn-ea"/>
                <a:cs typeface="+mn-cs"/>
              </a:rPr>
              <a:t>As a result, these four environments are different in terms</a:t>
            </a:r>
          </a:p>
          <a:p>
            <a:r>
              <a:rPr lang="en-US" altLang="zh-CN" sz="1200" b="0" i="0" u="none" strike="noStrike" kern="1200" baseline="0" dirty="0" smtClean="0">
                <a:solidFill>
                  <a:schemeClr val="tx1"/>
                </a:solidFill>
                <a:latin typeface="+mn-lt"/>
                <a:ea typeface="+mn-ea"/>
                <a:cs typeface="+mn-cs"/>
              </a:rPr>
              <a:t>of background noise, multipath [‘</a:t>
            </a:r>
            <a:r>
              <a:rPr lang="en-US" altLang="zh-CN" sz="1200" b="0" i="0" u="none" strike="noStrike" kern="1200" baseline="0" dirty="0" err="1" smtClean="0">
                <a:solidFill>
                  <a:schemeClr val="tx1"/>
                </a:solidFill>
                <a:latin typeface="+mn-lt"/>
                <a:ea typeface="+mn-ea"/>
                <a:cs typeface="+mn-cs"/>
              </a:rPr>
              <a:t>mulpath</a:t>
            </a:r>
            <a:r>
              <a:rPr lang="en-US" altLang="zh-CN" sz="1200" b="0" i="0" u="none" strike="noStrike" kern="1200" baseline="0" dirty="0" smtClean="0">
                <a:solidFill>
                  <a:schemeClr val="tx1"/>
                </a:solidFill>
                <a:latin typeface="+mn-lt"/>
                <a:ea typeface="+mn-ea"/>
                <a:cs typeface="+mn-cs"/>
              </a:rPr>
              <a:t>] fading, human mobility, and</a:t>
            </a:r>
          </a:p>
          <a:p>
            <a:r>
              <a:rPr lang="en-US" altLang="zh-CN" sz="1200" b="0" i="0" u="none" strike="noStrike" kern="1200" baseline="0" dirty="0" smtClean="0">
                <a:solidFill>
                  <a:schemeClr val="tx1"/>
                </a:solidFill>
                <a:latin typeface="+mn-lt"/>
                <a:ea typeface="+mn-ea"/>
                <a:cs typeface="+mn-cs"/>
              </a:rPr>
              <a:t>interference. </a:t>
            </a:r>
          </a:p>
          <a:p>
            <a:r>
              <a:rPr lang="en-US" altLang="zh-CN" sz="1200" b="0" i="0" u="none" strike="noStrike" kern="1200" baseline="0" dirty="0" smtClean="0">
                <a:solidFill>
                  <a:schemeClr val="tx1"/>
                </a:solidFill>
                <a:latin typeface="+mn-lt"/>
                <a:ea typeface="+mn-ea"/>
                <a:cs typeface="+mn-cs"/>
              </a:rPr>
              <a:t>In each environment, we collect CSI sequences and label them as positive</a:t>
            </a:r>
            <a:r>
              <a:rPr lang="en-US" altLang="zh-CN" sz="1200" b="0" i="1" u="none" strike="noStrike" kern="1200" baseline="0" dirty="0" smtClean="0">
                <a:solidFill>
                  <a:schemeClr val="tx1"/>
                </a:solidFill>
                <a:latin typeface="+mn-lt"/>
                <a:ea typeface="+mn-ea"/>
                <a:cs typeface="+mn-cs"/>
              </a:rPr>
              <a:t> </a:t>
            </a:r>
            <a:r>
              <a:rPr lang="en-US" altLang="zh-CN" sz="1200" b="0" i="0" u="none" strike="noStrike" kern="1200" baseline="0" dirty="0" smtClean="0">
                <a:solidFill>
                  <a:schemeClr val="tx1"/>
                </a:solidFill>
                <a:latin typeface="+mn-lt"/>
                <a:ea typeface="+mn-ea"/>
                <a:cs typeface="+mn-cs"/>
              </a:rPr>
              <a:t>1 or negative1. A CSI sequence with only the WiFi transmission and not overlapped with ZigBee is negative 1. A CSI sequence with the overlapped transmissions from WiFi and ZigBee is labeled positive1. </a:t>
            </a:r>
          </a:p>
          <a:p>
            <a:r>
              <a:rPr lang="en-US" altLang="zh-CN" sz="1200" b="0" i="0" u="none" strike="noStrike" kern="1200" baseline="0" dirty="0" smtClean="0">
                <a:solidFill>
                  <a:schemeClr val="tx1"/>
                </a:solidFill>
                <a:latin typeface="+mn-lt"/>
                <a:ea typeface="+mn-ea"/>
                <a:cs typeface="+mn-cs"/>
              </a:rPr>
              <a:t>Each experiment lasts for 30 seconds and the CSI sampling rate is 2 thousands </a:t>
            </a:r>
            <a:r>
              <a:rPr lang="en-US" altLang="zh-CN" sz="1200" b="0" i="0" u="none" strike="noStrike" kern="1200" baseline="0" dirty="0" err="1" smtClean="0">
                <a:solidFill>
                  <a:schemeClr val="tx1"/>
                </a:solidFill>
                <a:latin typeface="+mn-lt"/>
                <a:ea typeface="+mn-ea"/>
                <a:cs typeface="+mn-cs"/>
              </a:rPr>
              <a:t>herts.</a:t>
            </a:r>
            <a:r>
              <a:rPr lang="en-US" altLang="zh-CN" sz="1200" b="0" i="0" u="none" strike="noStrike" kern="1200" baseline="0" dirty="0" smtClean="0">
                <a:solidFill>
                  <a:schemeClr val="tx1"/>
                </a:solidFill>
                <a:latin typeface="+mn-lt"/>
                <a:ea typeface="+mn-ea"/>
                <a:cs typeface="+mn-cs"/>
              </a:rPr>
              <a:t> The total CSI sequences</a:t>
            </a:r>
          </a:p>
          <a:p>
            <a:r>
              <a:rPr lang="en-US" altLang="zh-CN" sz="1200" b="0" i="0" u="none" strike="noStrike" kern="1200" baseline="0" dirty="0" smtClean="0">
                <a:solidFill>
                  <a:schemeClr val="tx1"/>
                </a:solidFill>
                <a:latin typeface="+mn-lt"/>
                <a:ea typeface="+mn-ea"/>
                <a:cs typeface="+mn-cs"/>
              </a:rPr>
              <a:t>are randomly divided into training and test datasets.</a:t>
            </a:r>
            <a:endParaRPr lang="zh-CN" altLang="en-US" dirty="0"/>
          </a:p>
        </p:txBody>
      </p:sp>
      <p:sp>
        <p:nvSpPr>
          <p:cNvPr id="4" name="灯片编号占位符 3"/>
          <p:cNvSpPr>
            <a:spLocks noGrp="1"/>
          </p:cNvSpPr>
          <p:nvPr>
            <p:ph type="sldNum" sz="quarter" idx="10"/>
          </p:nvPr>
        </p:nvSpPr>
        <p:spPr/>
        <p:txBody>
          <a:bodyPr/>
          <a:lstStyle/>
          <a:p>
            <a:fld id="{1A82E579-0BA3-EE4C-8DF5-C303D56E9FB5}" type="slidenum">
              <a:rPr kumimoji="1" lang="zh-CN" altLang="en-US" smtClean="0"/>
              <a:t>26</a:t>
            </a:fld>
            <a:endParaRPr kumimoji="1" lang="zh-CN" altLang="en-US"/>
          </a:p>
        </p:txBody>
      </p:sp>
    </p:spTree>
    <p:extLst>
      <p:ext uri="{BB962C8B-B14F-4D97-AF65-F5344CB8AC3E}">
        <p14:creationId xmlns:p14="http://schemas.microsoft.com/office/powerpoint/2010/main" val="31023240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smtClean="0">
                <a:solidFill>
                  <a:schemeClr val="tx1"/>
                </a:solidFill>
                <a:latin typeface="+mn-lt"/>
                <a:ea typeface="+mn-ea"/>
                <a:cs typeface="+mn-cs"/>
              </a:rPr>
              <a:t>To send control information from the WiFi receiver to the </a:t>
            </a:r>
            <a:r>
              <a:rPr lang="fr-FR" altLang="zh-CN" sz="1200" b="0" i="0" u="none" strike="noStrike" kern="1200" baseline="0" dirty="0" smtClean="0">
                <a:solidFill>
                  <a:schemeClr val="tx1"/>
                </a:solidFill>
                <a:latin typeface="+mn-lt"/>
                <a:ea typeface="+mn-ea"/>
                <a:cs typeface="+mn-cs"/>
              </a:rPr>
              <a:t>ZigBee sender, multiple </a:t>
            </a:r>
            <a:r>
              <a:rPr lang="en-US" altLang="zh-CN" sz="1200" kern="1200" dirty="0" smtClean="0">
                <a:solidFill>
                  <a:schemeClr val="tx1"/>
                </a:solidFill>
                <a:latin typeface="+mn-lt"/>
                <a:ea typeface="+mn-ea"/>
                <a:cs typeface="+mn-cs"/>
              </a:rPr>
              <a:t>['</a:t>
            </a:r>
            <a:r>
              <a:rPr lang="en-US" altLang="zh-CN" sz="1200" kern="1200" dirty="0" err="1" smtClean="0">
                <a:solidFill>
                  <a:schemeClr val="tx1"/>
                </a:solidFill>
                <a:latin typeface="+mn-lt"/>
                <a:ea typeface="+mn-ea"/>
                <a:cs typeface="+mn-cs"/>
              </a:rPr>
              <a:t>mʌltəpl</a:t>
            </a:r>
            <a:r>
              <a:rPr lang="en-US" altLang="zh-CN" sz="1200" kern="1200" dirty="0" smtClean="0">
                <a:solidFill>
                  <a:schemeClr val="tx1"/>
                </a:solidFill>
                <a:latin typeface="+mn-lt"/>
                <a:ea typeface="+mn-ea"/>
                <a:cs typeface="+mn-cs"/>
              </a:rPr>
              <a:t>]</a:t>
            </a:r>
            <a:r>
              <a:rPr lang="fr-FR" altLang="zh-CN" sz="1200" b="0" i="0" u="none" strike="noStrike" kern="1200" baseline="0" dirty="0" smtClean="0">
                <a:solidFill>
                  <a:schemeClr val="tx1"/>
                </a:solidFill>
                <a:latin typeface="+mn-lt"/>
                <a:ea typeface="+mn-ea"/>
                <a:cs typeface="+mn-cs"/>
              </a:rPr>
              <a:t> existing CTC techniques </a:t>
            </a:r>
            <a:r>
              <a:rPr lang="en-US" altLang="zh-CN" sz="1200" b="0" i="0" u="none" strike="noStrike" kern="1200" baseline="0" dirty="0" smtClean="0">
                <a:solidFill>
                  <a:schemeClr val="tx1"/>
                </a:solidFill>
                <a:latin typeface="+mn-lt"/>
                <a:ea typeface="+mn-ea"/>
                <a:cs typeface="+mn-cs"/>
              </a:rPr>
              <a:t>can be used. In our work, we select the method of </a:t>
            </a:r>
            <a:r>
              <a:rPr lang="en-US" altLang="zh-CN" sz="1200" b="0" i="0" u="none" strike="noStrike" kern="1200" baseline="0" dirty="0" err="1" smtClean="0">
                <a:solidFill>
                  <a:schemeClr val="tx1"/>
                </a:solidFill>
                <a:latin typeface="+mn-lt"/>
                <a:ea typeface="+mn-ea"/>
                <a:cs typeface="+mn-cs"/>
              </a:rPr>
              <a:t>WiZig</a:t>
            </a:r>
            <a:r>
              <a:rPr lang="en-US" altLang="zh-CN" sz="1200" b="0" i="0" u="none" strike="noStrike" kern="1200" baseline="0" dirty="0" smtClean="0">
                <a:solidFill>
                  <a:schemeClr val="tx1"/>
                </a:solidFill>
                <a:latin typeface="+mn-lt"/>
                <a:ea typeface="+mn-ea"/>
                <a:cs typeface="+mn-cs"/>
              </a:rPr>
              <a:t>.</a:t>
            </a:r>
          </a:p>
          <a:p>
            <a:r>
              <a:rPr lang="en-US" altLang="zh-CN" sz="1200" b="0" i="0" u="none" strike="noStrike" kern="1200" baseline="0" dirty="0" smtClean="0">
                <a:solidFill>
                  <a:schemeClr val="tx1"/>
                </a:solidFill>
                <a:latin typeface="+mn-lt"/>
                <a:ea typeface="+mn-ea"/>
                <a:cs typeface="+mn-cs"/>
              </a:rPr>
              <a:t>Specifically, the payload of a WiFi packet includes data from the WiFi receiver</a:t>
            </a:r>
          </a:p>
          <a:p>
            <a:r>
              <a:rPr lang="en-US" altLang="zh-CN" sz="1200" b="0" i="0" u="none" strike="noStrike" kern="1200" baseline="0" dirty="0" smtClean="0">
                <a:solidFill>
                  <a:schemeClr val="tx1"/>
                </a:solidFill>
                <a:latin typeface="+mn-lt"/>
                <a:ea typeface="+mn-ea"/>
                <a:cs typeface="+mn-cs"/>
              </a:rPr>
              <a:t>to the WiFi sender, while the multiple energy-levels carries the data from the WiFi receiver to the ZigBee sender.</a:t>
            </a:r>
            <a:endParaRPr lang="zh-CN" altLang="en-US" dirty="0"/>
          </a:p>
        </p:txBody>
      </p:sp>
      <p:sp>
        <p:nvSpPr>
          <p:cNvPr id="4" name="灯片编号占位符 3"/>
          <p:cNvSpPr>
            <a:spLocks noGrp="1"/>
          </p:cNvSpPr>
          <p:nvPr>
            <p:ph type="sldNum" sz="quarter" idx="10"/>
          </p:nvPr>
        </p:nvSpPr>
        <p:spPr/>
        <p:txBody>
          <a:bodyPr/>
          <a:lstStyle/>
          <a:p>
            <a:fld id="{1A82E579-0BA3-EE4C-8DF5-C303D56E9FB5}" type="slidenum">
              <a:rPr kumimoji="1" lang="zh-CN" altLang="en-US" smtClean="0"/>
              <a:t>27</a:t>
            </a:fld>
            <a:endParaRPr kumimoji="1" lang="zh-CN" altLang="en-US"/>
          </a:p>
        </p:txBody>
      </p:sp>
    </p:spTree>
    <p:extLst>
      <p:ext uri="{BB962C8B-B14F-4D97-AF65-F5344CB8AC3E}">
        <p14:creationId xmlns:p14="http://schemas.microsoft.com/office/powerpoint/2010/main" val="18451531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nl-NL" altLang="zh-CN" sz="1200" kern="1200" dirty="0" smtClean="0">
                <a:solidFill>
                  <a:schemeClr val="tx1"/>
                </a:solidFill>
                <a:latin typeface="+mn-lt"/>
                <a:ea typeface="+mn-ea"/>
                <a:cs typeface="+mn-cs"/>
              </a:rPr>
              <a:t>[,</a:t>
            </a:r>
            <a:r>
              <a:rPr lang="nl-NL" altLang="zh-CN" sz="1200" kern="1200" dirty="0" err="1" smtClean="0">
                <a:solidFill>
                  <a:schemeClr val="tx1"/>
                </a:solidFill>
                <a:latin typeface="+mn-lt"/>
                <a:ea typeface="+mn-ea"/>
                <a:cs typeface="+mn-cs"/>
              </a:rPr>
              <a:t>sɪnkrənaɪ'zeʃən</a:t>
            </a:r>
            <a:r>
              <a:rPr lang="nl-NL" altLang="zh-CN" sz="1200" kern="1200" dirty="0" smtClean="0">
                <a:solidFill>
                  <a:schemeClr val="tx1"/>
                </a:solidFill>
                <a:latin typeface="+mn-lt"/>
                <a:ea typeface="+mn-ea"/>
                <a:cs typeface="+mn-cs"/>
              </a:rPr>
              <a:t>]</a:t>
            </a:r>
          </a:p>
          <a:p>
            <a:r>
              <a:rPr lang="pt-BR" altLang="zh-CN" sz="1200" b="0" i="0" u="none" strike="noStrike" kern="1200" dirty="0" smtClean="0">
                <a:solidFill>
                  <a:schemeClr val="tx1"/>
                </a:solidFill>
                <a:effectLst/>
                <a:latin typeface="+mn-lt"/>
                <a:ea typeface="+mn-ea"/>
                <a:cs typeface="+mn-cs"/>
              </a:rPr>
              <a:t>[</a:t>
            </a:r>
            <a:r>
              <a:rPr lang="pt-BR" altLang="zh-CN" sz="1200" b="0" i="0" u="none" strike="noStrike" kern="1200" dirty="0" err="1" smtClean="0">
                <a:solidFill>
                  <a:schemeClr val="tx1"/>
                </a:solidFill>
                <a:effectLst/>
                <a:latin typeface="+mn-lt"/>
                <a:ea typeface="+mn-ea"/>
                <a:cs typeface="+mn-cs"/>
              </a:rPr>
              <a:t>ɪɡˈzɔstɪv</a:t>
            </a:r>
            <a:r>
              <a:rPr lang="pt-BR" altLang="zh-CN" sz="1200" b="0" i="0" u="none" strike="noStrike" kern="1200" dirty="0" smtClean="0">
                <a:solidFill>
                  <a:schemeClr val="tx1"/>
                </a:solidFill>
                <a:effectLst/>
                <a:latin typeface="+mn-lt"/>
                <a:ea typeface="+mn-ea"/>
                <a:cs typeface="+mn-cs"/>
              </a:rPr>
              <a:t> </a:t>
            </a:r>
            <a:r>
              <a:rPr lang="pt-BR" altLang="zh-CN" sz="1200" b="0" i="0" u="none" strike="noStrike" kern="1200" dirty="0" err="1" smtClean="0">
                <a:solidFill>
                  <a:schemeClr val="tx1"/>
                </a:solidFill>
                <a:effectLst/>
                <a:latin typeface="+mn-lt"/>
                <a:ea typeface="+mn-ea"/>
                <a:cs typeface="+mn-cs"/>
              </a:rPr>
              <a:t>sɚtʃ</a:t>
            </a:r>
            <a:r>
              <a:rPr lang="pt-BR" altLang="zh-CN" sz="1200" b="0" i="0" u="none" strike="noStrike" kern="1200" dirty="0" smtClean="0">
                <a:solidFill>
                  <a:schemeClr val="tx1"/>
                </a:solidFill>
                <a:effectLst/>
                <a:latin typeface="+mn-lt"/>
                <a:ea typeface="+mn-ea"/>
                <a:cs typeface="+mn-cs"/>
              </a:rPr>
              <a:t>]</a:t>
            </a:r>
            <a:endParaRPr lang="zh-CN" altLang="en-US" dirty="0"/>
          </a:p>
        </p:txBody>
      </p:sp>
      <p:sp>
        <p:nvSpPr>
          <p:cNvPr id="4" name="灯片编号占位符 3"/>
          <p:cNvSpPr>
            <a:spLocks noGrp="1"/>
          </p:cNvSpPr>
          <p:nvPr>
            <p:ph type="sldNum" sz="quarter" idx="10"/>
          </p:nvPr>
        </p:nvSpPr>
        <p:spPr/>
        <p:txBody>
          <a:bodyPr/>
          <a:lstStyle/>
          <a:p>
            <a:fld id="{1A82E579-0BA3-EE4C-8DF5-C303D56E9FB5}" type="slidenum">
              <a:rPr kumimoji="1" lang="zh-CN" altLang="en-US" smtClean="0"/>
              <a:t>28</a:t>
            </a:fld>
            <a:endParaRPr kumimoji="1" lang="zh-CN" altLang="en-US"/>
          </a:p>
        </p:txBody>
      </p:sp>
    </p:spTree>
    <p:extLst>
      <p:ext uri="{BB962C8B-B14F-4D97-AF65-F5344CB8AC3E}">
        <p14:creationId xmlns:p14="http://schemas.microsoft.com/office/powerpoint/2010/main" val="34286388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The development of CTC among different technologies is not balanced.</a:t>
            </a:r>
            <a:r>
              <a:rPr lang="en-US" altLang="zh-CN" baseline="0" dirty="0" smtClean="0"/>
              <a:t> </a:t>
            </a:r>
            <a:r>
              <a:rPr lang="en-US" altLang="zh-CN" dirty="0" smtClean="0"/>
              <a:t>Although there are a lot of CTC works</a:t>
            </a:r>
            <a:r>
              <a:rPr lang="en-US" altLang="zh-CN" baseline="0" dirty="0" smtClean="0"/>
              <a:t>, there is little progress in CTC from ZigBee to WiFi. The CTC from ZigBee to WiFi is essentially important for many applications. Such as the bi-communication between WiFi and ZigBee, the real-time </a:t>
            </a:r>
            <a:r>
              <a:rPr lang="tr-TR" altLang="zh-CN" sz="1200" kern="1200" dirty="0" smtClean="0">
                <a:solidFill>
                  <a:schemeClr val="tx1"/>
                </a:solidFill>
                <a:latin typeface="+mn-lt"/>
                <a:ea typeface="+mn-ea"/>
                <a:cs typeface="+mn-cs"/>
              </a:rPr>
              <a:t> [,</a:t>
            </a:r>
            <a:r>
              <a:rPr lang="tr-TR" altLang="zh-CN" sz="1200" kern="1200" dirty="0" err="1" smtClean="0">
                <a:solidFill>
                  <a:schemeClr val="tx1"/>
                </a:solidFill>
                <a:latin typeface="+mn-lt"/>
                <a:ea typeface="+mn-ea"/>
                <a:cs typeface="+mn-cs"/>
              </a:rPr>
              <a:t>rɪəl</a:t>
            </a:r>
            <a:r>
              <a:rPr lang="tr-TR" altLang="zh-CN" sz="1200" kern="1200" dirty="0" smtClean="0">
                <a:solidFill>
                  <a:schemeClr val="tx1"/>
                </a:solidFill>
                <a:latin typeface="+mn-lt"/>
                <a:ea typeface="+mn-ea"/>
                <a:cs typeface="+mn-cs"/>
              </a:rPr>
              <a:t> '</a:t>
            </a:r>
            <a:r>
              <a:rPr lang="tr-TR" altLang="zh-CN" sz="1200" kern="1200" dirty="0" err="1" smtClean="0">
                <a:solidFill>
                  <a:schemeClr val="tx1"/>
                </a:solidFill>
                <a:latin typeface="+mn-lt"/>
                <a:ea typeface="+mn-ea"/>
                <a:cs typeface="+mn-cs"/>
              </a:rPr>
              <a:t>taɪm</a:t>
            </a:r>
            <a:r>
              <a:rPr lang="tr-TR" altLang="zh-CN" sz="1200" kern="1200" dirty="0" smtClean="0">
                <a:solidFill>
                  <a:schemeClr val="tx1"/>
                </a:solidFill>
                <a:latin typeface="+mn-lt"/>
                <a:ea typeface="+mn-ea"/>
                <a:cs typeface="+mn-cs"/>
              </a:rPr>
              <a:t>] </a:t>
            </a:r>
            <a:r>
              <a:rPr lang="en-US" altLang="zh-CN" baseline="0" dirty="0" smtClean="0"/>
              <a:t>data exchange, and so on.</a:t>
            </a:r>
          </a:p>
          <a:p>
            <a:endParaRPr lang="en-US" altLang="zh-CN" baseline="0" dirty="0" smtClean="0"/>
          </a:p>
          <a:p>
            <a:r>
              <a:rPr lang="en-US" altLang="zh-CN" sz="1200" dirty="0" smtClean="0"/>
              <a:t>Hence, we</a:t>
            </a:r>
            <a:r>
              <a:rPr lang="en-US" altLang="zh-CN" sz="1200" baseline="0" dirty="0" smtClean="0"/>
              <a:t> aim to propose a CTC form ZigBee to </a:t>
            </a:r>
            <a:r>
              <a:rPr lang="en-US" altLang="zh-CN" sz="1200" baseline="0" dirty="0" err="1" smtClean="0"/>
              <a:t>WiFi</a:t>
            </a:r>
            <a:r>
              <a:rPr lang="en-US" altLang="zh-CN" sz="1200" baseline="0" dirty="0" smtClean="0"/>
              <a:t>. </a:t>
            </a:r>
          </a:p>
          <a:p>
            <a:r>
              <a:rPr lang="en-US" altLang="zh-CN" sz="1200" baseline="0" dirty="0" smtClean="0"/>
              <a:t>Next, we explore </a:t>
            </a:r>
            <a:r>
              <a:rPr lang="en-US" altLang="zh-CN" sz="1200" kern="1200" dirty="0" smtClean="0">
                <a:solidFill>
                  <a:schemeClr val="tx1"/>
                </a:solidFill>
                <a:latin typeface="+mn-lt"/>
                <a:ea typeface="+mn-ea"/>
                <a:cs typeface="+mn-cs"/>
              </a:rPr>
              <a:t>[</a:t>
            </a:r>
            <a:r>
              <a:rPr lang="en-US" altLang="zh-CN" sz="1200" kern="1200" dirty="0" err="1" smtClean="0">
                <a:solidFill>
                  <a:schemeClr val="tx1"/>
                </a:solidFill>
                <a:latin typeface="+mn-lt"/>
                <a:ea typeface="+mn-ea"/>
                <a:cs typeface="+mn-cs"/>
              </a:rPr>
              <a:t>ɪk'splɔr</a:t>
            </a:r>
            <a:r>
              <a:rPr lang="en-US" altLang="zh-CN" sz="1200" kern="1200" dirty="0" smtClean="0">
                <a:solidFill>
                  <a:schemeClr val="tx1"/>
                </a:solidFill>
                <a:latin typeface="+mn-lt"/>
                <a:ea typeface="+mn-ea"/>
                <a:cs typeface="+mn-cs"/>
              </a:rPr>
              <a:t>] </a:t>
            </a:r>
            <a:r>
              <a:rPr lang="en-US" altLang="zh-CN" sz="1200" baseline="0" dirty="0" smtClean="0"/>
              <a:t>how to achieve </a:t>
            </a:r>
            <a:r>
              <a:rPr lang="en-US" altLang="zh-CN" sz="1400" baseline="0" dirty="0" smtClean="0"/>
              <a:t>the</a:t>
            </a:r>
            <a:r>
              <a:rPr lang="en-US" altLang="zh-CN" sz="1200" baseline="0" dirty="0" smtClean="0"/>
              <a:t> CTC from ZigBee to </a:t>
            </a:r>
            <a:r>
              <a:rPr lang="en-US" altLang="zh-CN" sz="1200" baseline="0" dirty="0" err="1" smtClean="0"/>
              <a:t>WiFi</a:t>
            </a:r>
            <a:r>
              <a:rPr lang="en-US" altLang="zh-CN" sz="1200" baseline="0" dirty="0" smtClean="0"/>
              <a:t>.</a:t>
            </a:r>
            <a:endParaRPr lang="zh-CN" altLang="en-US" sz="1200" dirty="0" smtClean="0"/>
          </a:p>
          <a:p>
            <a:endParaRPr lang="zh-CN" altLang="en-US" dirty="0"/>
          </a:p>
        </p:txBody>
      </p:sp>
      <p:sp>
        <p:nvSpPr>
          <p:cNvPr id="4" name="灯片编号占位符 3"/>
          <p:cNvSpPr>
            <a:spLocks noGrp="1"/>
          </p:cNvSpPr>
          <p:nvPr>
            <p:ph type="sldNum" sz="quarter" idx="10"/>
          </p:nvPr>
        </p:nvSpPr>
        <p:spPr/>
        <p:txBody>
          <a:bodyPr/>
          <a:lstStyle/>
          <a:p>
            <a:fld id="{1A82E579-0BA3-EE4C-8DF5-C303D56E9FB5}" type="slidenum">
              <a:rPr kumimoji="1" lang="zh-CN" altLang="en-US" smtClean="0"/>
              <a:t>3</a:t>
            </a:fld>
            <a:endParaRPr kumimoji="1" lang="zh-CN" altLang="en-US"/>
          </a:p>
        </p:txBody>
      </p:sp>
    </p:spTree>
    <p:extLst>
      <p:ext uri="{BB962C8B-B14F-4D97-AF65-F5344CB8AC3E}">
        <p14:creationId xmlns:p14="http://schemas.microsoft.com/office/powerpoint/2010/main" val="406062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Nowadays, the</a:t>
            </a:r>
            <a:r>
              <a:rPr lang="en-US" altLang="zh-CN" baseline="0" dirty="0" smtClean="0"/>
              <a:t> realization of </a:t>
            </a:r>
            <a:r>
              <a:rPr lang="en-US" altLang="zh-CN" dirty="0" smtClean="0"/>
              <a:t> CTC</a:t>
            </a:r>
            <a:r>
              <a:rPr lang="en-US" altLang="zh-CN" baseline="0" dirty="0" smtClean="0"/>
              <a:t> mainly relies on different side channels. </a:t>
            </a:r>
          </a:p>
          <a:p>
            <a:endParaRPr lang="en-US" altLang="zh-CN" baseline="0" dirty="0" smtClean="0"/>
          </a:p>
          <a:p>
            <a:r>
              <a:rPr lang="en-US" altLang="zh-CN" baseline="0" dirty="0" smtClean="0"/>
              <a:t>First, the packet energy can be used as the side channel by controlling </a:t>
            </a:r>
            <a:r>
              <a:rPr lang="en-US" altLang="zh-CN" sz="1200" kern="1200" dirty="0" smtClean="0">
                <a:solidFill>
                  <a:schemeClr val="tx1"/>
                </a:solidFill>
                <a:latin typeface="+mn-lt"/>
                <a:ea typeface="+mn-ea"/>
                <a:cs typeface="+mn-cs"/>
              </a:rPr>
              <a:t>[</a:t>
            </a:r>
            <a:r>
              <a:rPr lang="en-US" altLang="zh-CN" sz="1200" kern="1200" dirty="0" err="1" smtClean="0">
                <a:solidFill>
                  <a:schemeClr val="tx1"/>
                </a:solidFill>
                <a:latin typeface="+mn-lt"/>
                <a:ea typeface="+mn-ea"/>
                <a:cs typeface="+mn-cs"/>
              </a:rPr>
              <a:t>kən'trol</a:t>
            </a:r>
            <a:r>
              <a:rPr lang="en-US" altLang="zh-CN" sz="1200" kern="1200" dirty="0" smtClean="0">
                <a:solidFill>
                  <a:schemeClr val="tx1"/>
                </a:solidFill>
                <a:latin typeface="+mn-lt"/>
                <a:ea typeface="+mn-ea"/>
                <a:cs typeface="+mn-cs"/>
              </a:rPr>
              <a:t>]</a:t>
            </a:r>
            <a:r>
              <a:rPr lang="en-US" altLang="zh-CN" baseline="0" dirty="0" smtClean="0"/>
              <a:t> the presence </a:t>
            </a:r>
            <a:r>
              <a:rPr lang="pt-BR" altLang="zh-CN" sz="1200" kern="1200" dirty="0" smtClean="0">
                <a:solidFill>
                  <a:schemeClr val="tx1"/>
                </a:solidFill>
                <a:latin typeface="+mn-lt"/>
                <a:ea typeface="+mn-ea"/>
                <a:cs typeface="+mn-cs"/>
              </a:rPr>
              <a:t> ['</a:t>
            </a:r>
            <a:r>
              <a:rPr lang="pt-BR" altLang="zh-CN" sz="1200" kern="1200" dirty="0" err="1" smtClean="0">
                <a:solidFill>
                  <a:schemeClr val="tx1"/>
                </a:solidFill>
                <a:latin typeface="+mn-lt"/>
                <a:ea typeface="+mn-ea"/>
                <a:cs typeface="+mn-cs"/>
              </a:rPr>
              <a:t>prɛzns</a:t>
            </a:r>
            <a:r>
              <a:rPr lang="pt-BR" altLang="zh-CN" sz="1200" kern="1200" dirty="0" smtClean="0">
                <a:solidFill>
                  <a:schemeClr val="tx1"/>
                </a:solidFill>
                <a:latin typeface="+mn-lt"/>
                <a:ea typeface="+mn-ea"/>
                <a:cs typeface="+mn-cs"/>
              </a:rPr>
              <a:t>] </a:t>
            </a:r>
            <a:r>
              <a:rPr lang="en-US" altLang="zh-CN" baseline="0" dirty="0" smtClean="0"/>
              <a:t>and absence </a:t>
            </a:r>
            <a:r>
              <a:rPr lang="da-DK" altLang="zh-CN" sz="1200" kern="1200" dirty="0" smtClean="0">
                <a:solidFill>
                  <a:schemeClr val="tx1"/>
                </a:solidFill>
                <a:latin typeface="+mn-lt"/>
                <a:ea typeface="+mn-ea"/>
                <a:cs typeface="+mn-cs"/>
              </a:rPr>
              <a:t> ['</a:t>
            </a:r>
            <a:r>
              <a:rPr lang="da-DK" altLang="zh-CN" sz="1200" kern="1200" dirty="0" err="1" smtClean="0">
                <a:solidFill>
                  <a:schemeClr val="tx1"/>
                </a:solidFill>
                <a:latin typeface="+mn-lt"/>
                <a:ea typeface="+mn-ea"/>
                <a:cs typeface="+mn-cs"/>
              </a:rPr>
              <a:t>æbsns</a:t>
            </a:r>
            <a:r>
              <a:rPr lang="da-DK" altLang="zh-CN" sz="1200" kern="1200" dirty="0" smtClean="0">
                <a:solidFill>
                  <a:schemeClr val="tx1"/>
                </a:solidFill>
                <a:latin typeface="+mn-lt"/>
                <a:ea typeface="+mn-ea"/>
                <a:cs typeface="+mn-cs"/>
              </a:rPr>
              <a:t>]</a:t>
            </a:r>
            <a:r>
              <a:rPr lang="en-US" altLang="zh-CN" baseline="0" dirty="0" smtClean="0"/>
              <a:t> of WiFi packets to represent </a:t>
            </a:r>
            <a:r>
              <a:rPr lang="nl-NL" altLang="zh-CN" sz="1200" kern="1200" dirty="0" smtClean="0">
                <a:solidFill>
                  <a:schemeClr val="tx1"/>
                </a:solidFill>
                <a:latin typeface="+mn-lt"/>
                <a:ea typeface="+mn-ea"/>
                <a:cs typeface="+mn-cs"/>
              </a:rPr>
              <a:t>[</a:t>
            </a:r>
            <a:r>
              <a:rPr lang="nl-NL" altLang="zh-CN" sz="1200" kern="1200" dirty="0" err="1" smtClean="0">
                <a:solidFill>
                  <a:schemeClr val="tx1"/>
                </a:solidFill>
                <a:latin typeface="+mn-lt"/>
                <a:ea typeface="+mn-ea"/>
                <a:cs typeface="+mn-cs"/>
              </a:rPr>
              <a:t>reprɪ'zent</a:t>
            </a:r>
            <a:r>
              <a:rPr lang="nl-NL" altLang="zh-CN" sz="1200" kern="1200" dirty="0" smtClean="0">
                <a:solidFill>
                  <a:schemeClr val="tx1"/>
                </a:solidFill>
                <a:latin typeface="+mn-lt"/>
                <a:ea typeface="+mn-ea"/>
                <a:cs typeface="+mn-cs"/>
              </a:rPr>
              <a:t>] </a:t>
            </a:r>
            <a:r>
              <a:rPr lang="en-US" altLang="zh-CN" baseline="0" dirty="0" smtClean="0"/>
              <a:t> the CTC symbol “1” and “0”. Moreover, it increases </a:t>
            </a:r>
            <a:r>
              <a:rPr lang="en-US" altLang="zh-CN" sz="1200" kern="1200" dirty="0" smtClean="0">
                <a:solidFill>
                  <a:schemeClr val="tx1"/>
                </a:solidFill>
                <a:latin typeface="+mn-lt"/>
                <a:ea typeface="+mn-ea"/>
                <a:cs typeface="+mn-cs"/>
              </a:rPr>
              <a:t>['</a:t>
            </a:r>
            <a:r>
              <a:rPr lang="en-US" altLang="zh-CN" sz="1200" kern="1200" dirty="0" err="1" smtClean="0">
                <a:solidFill>
                  <a:schemeClr val="tx1"/>
                </a:solidFill>
                <a:latin typeface="+mn-lt"/>
                <a:ea typeface="+mn-ea"/>
                <a:cs typeface="+mn-cs"/>
              </a:rPr>
              <a:t>ɪnkris</a:t>
            </a:r>
            <a:r>
              <a:rPr lang="en-US" altLang="zh-CN" sz="1200" kern="1200" dirty="0" smtClean="0">
                <a:solidFill>
                  <a:schemeClr val="tx1"/>
                </a:solidFill>
                <a:latin typeface="+mn-lt"/>
                <a:ea typeface="+mn-ea"/>
                <a:cs typeface="+mn-cs"/>
              </a:rPr>
              <a:t>]</a:t>
            </a:r>
            <a:r>
              <a:rPr lang="en-US" altLang="zh-CN" baseline="0" dirty="0" smtClean="0"/>
              <a:t> the number of energy levels to encode multiple </a:t>
            </a:r>
            <a:r>
              <a:rPr lang="en-US" altLang="zh-CN" sz="1200" kern="1200" dirty="0" smtClean="0">
                <a:solidFill>
                  <a:schemeClr val="tx1"/>
                </a:solidFill>
                <a:latin typeface="+mn-lt"/>
                <a:ea typeface="+mn-ea"/>
                <a:cs typeface="+mn-cs"/>
              </a:rPr>
              <a:t> ['</a:t>
            </a:r>
            <a:r>
              <a:rPr lang="en-US" altLang="zh-CN" sz="1200" kern="1200" dirty="0" err="1" smtClean="0">
                <a:solidFill>
                  <a:schemeClr val="tx1"/>
                </a:solidFill>
                <a:latin typeface="+mn-lt"/>
                <a:ea typeface="+mn-ea"/>
                <a:cs typeface="+mn-cs"/>
              </a:rPr>
              <a:t>mʌltəpl</a:t>
            </a:r>
            <a:r>
              <a:rPr lang="en-US" altLang="zh-CN" sz="1200" kern="1200" dirty="0" smtClean="0">
                <a:solidFill>
                  <a:schemeClr val="tx1"/>
                </a:solidFill>
                <a:latin typeface="+mn-lt"/>
                <a:ea typeface="+mn-ea"/>
                <a:cs typeface="+mn-cs"/>
              </a:rPr>
              <a:t> </a:t>
            </a:r>
            <a:r>
              <a:rPr lang="en-US" altLang="zh-CN" baseline="0" dirty="0" smtClean="0"/>
              <a:t>CTC symbols with a CTC window.</a:t>
            </a:r>
          </a:p>
          <a:p>
            <a:endParaRPr lang="en-US" altLang="zh-CN" baseline="0" dirty="0" smtClean="0"/>
          </a:p>
          <a:p>
            <a:r>
              <a:rPr lang="en-US" altLang="zh-CN" baseline="0" dirty="0" smtClean="0"/>
              <a:t>Second, CTC symbols can be embedded </a:t>
            </a:r>
            <a:r>
              <a:rPr lang="pt-BR" altLang="zh-CN" sz="1200" kern="1200" dirty="0" smtClean="0">
                <a:solidFill>
                  <a:schemeClr val="tx1"/>
                </a:solidFill>
                <a:latin typeface="+mn-lt"/>
                <a:ea typeface="+mn-ea"/>
                <a:cs typeface="+mn-cs"/>
              </a:rPr>
              <a:t>[</a:t>
            </a:r>
            <a:r>
              <a:rPr lang="pt-BR" altLang="zh-CN" sz="1200" kern="1200" dirty="0" err="1" smtClean="0">
                <a:solidFill>
                  <a:schemeClr val="tx1"/>
                </a:solidFill>
                <a:latin typeface="+mn-lt"/>
                <a:ea typeface="+mn-ea"/>
                <a:cs typeface="+mn-cs"/>
              </a:rPr>
              <a:t>ɪmˈbedɪd</a:t>
            </a:r>
            <a:r>
              <a:rPr lang="pt-BR" altLang="zh-CN" sz="1200" kern="1200" dirty="0" smtClean="0">
                <a:solidFill>
                  <a:schemeClr val="tx1"/>
                </a:solidFill>
                <a:latin typeface="+mn-lt"/>
                <a:ea typeface="+mn-ea"/>
                <a:cs typeface="+mn-cs"/>
              </a:rPr>
              <a:t>]</a:t>
            </a:r>
            <a:r>
              <a:rPr lang="en-US" altLang="zh-CN" baseline="0" dirty="0" smtClean="0"/>
              <a:t> in the packet size to convey control messages.</a:t>
            </a:r>
            <a:endParaRPr lang="zh-CN" altLang="en-US" dirty="0"/>
          </a:p>
        </p:txBody>
      </p:sp>
      <p:sp>
        <p:nvSpPr>
          <p:cNvPr id="4" name="灯片编号占位符 3"/>
          <p:cNvSpPr>
            <a:spLocks noGrp="1"/>
          </p:cNvSpPr>
          <p:nvPr>
            <p:ph type="sldNum" sz="quarter" idx="10"/>
          </p:nvPr>
        </p:nvSpPr>
        <p:spPr/>
        <p:txBody>
          <a:bodyPr/>
          <a:lstStyle/>
          <a:p>
            <a:fld id="{1A82E579-0BA3-EE4C-8DF5-C303D56E9FB5}" type="slidenum">
              <a:rPr kumimoji="1" lang="zh-CN" altLang="en-US" smtClean="0"/>
              <a:t>4</a:t>
            </a:fld>
            <a:endParaRPr kumimoji="1" lang="zh-CN" altLang="en-US"/>
          </a:p>
        </p:txBody>
      </p:sp>
    </p:spTree>
    <p:extLst>
      <p:ext uri="{BB962C8B-B14F-4D97-AF65-F5344CB8AC3E}">
        <p14:creationId xmlns:p14="http://schemas.microsoft.com/office/powerpoint/2010/main" val="1450729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Packet transmission timings is</a:t>
            </a:r>
            <a:r>
              <a:rPr lang="en-US" altLang="zh-CN" baseline="0" dirty="0" smtClean="0"/>
              <a:t> another side channels adopted by </a:t>
            </a:r>
            <a:r>
              <a:rPr lang="en-US" altLang="zh-CN" baseline="0" dirty="0" err="1" smtClean="0"/>
              <a:t>FreeBee</a:t>
            </a:r>
            <a:r>
              <a:rPr lang="en-US" altLang="zh-CN" baseline="0" dirty="0" smtClean="0"/>
              <a:t> and Gap sense.  The key idea of </a:t>
            </a:r>
            <a:r>
              <a:rPr lang="en-US" altLang="zh-CN" baseline="0" dirty="0" err="1" smtClean="0"/>
              <a:t>FreeBee</a:t>
            </a:r>
            <a:r>
              <a:rPr lang="en-US" altLang="zh-CN" baseline="0" dirty="0" smtClean="0"/>
              <a:t> is to modulate CTC symbols by shifting the transmission timings of beacons.  In addition to the beacons, Gap sense constructs customized </a:t>
            </a:r>
            <a:r>
              <a:rPr lang="en-US" altLang="zh-CN" sz="1200" kern="1200" dirty="0" smtClean="0">
                <a:solidFill>
                  <a:schemeClr val="tx1"/>
                </a:solidFill>
                <a:latin typeface="+mn-lt"/>
                <a:ea typeface="+mn-ea"/>
                <a:cs typeface="+mn-cs"/>
              </a:rPr>
              <a:t>['</a:t>
            </a:r>
            <a:r>
              <a:rPr lang="en-US" altLang="zh-CN" sz="1200" kern="1200" dirty="0" err="1" smtClean="0">
                <a:solidFill>
                  <a:schemeClr val="tx1"/>
                </a:solidFill>
                <a:latin typeface="+mn-lt"/>
                <a:ea typeface="+mn-ea"/>
                <a:cs typeface="+mn-cs"/>
              </a:rPr>
              <a:t>kʌstəmaɪz</a:t>
            </a:r>
            <a:r>
              <a:rPr lang="en-US" altLang="zh-CN" sz="1200" kern="1200" dirty="0" smtClean="0">
                <a:solidFill>
                  <a:schemeClr val="tx1"/>
                </a:solidFill>
                <a:latin typeface="+mn-lt"/>
                <a:ea typeface="+mn-ea"/>
                <a:cs typeface="+mn-cs"/>
              </a:rPr>
              <a:t>]</a:t>
            </a:r>
            <a:r>
              <a:rPr lang="en-US" altLang="zh-CN" baseline="0" dirty="0" smtClean="0"/>
              <a:t> preambles and leverages [</a:t>
            </a:r>
            <a:r>
              <a:rPr lang="tr-TR" altLang="zh-CN" sz="1200" kern="1200" dirty="0" smtClean="0">
                <a:solidFill>
                  <a:schemeClr val="tx1"/>
                </a:solidFill>
                <a:latin typeface="+mn-lt"/>
                <a:ea typeface="+mn-ea"/>
                <a:cs typeface="+mn-cs"/>
              </a:rPr>
              <a:t>'</a:t>
            </a:r>
            <a:r>
              <a:rPr lang="tr-TR" altLang="zh-CN" sz="1200" kern="1200" dirty="0" err="1" smtClean="0">
                <a:solidFill>
                  <a:schemeClr val="tx1"/>
                </a:solidFill>
                <a:latin typeface="+mn-lt"/>
                <a:ea typeface="+mn-ea"/>
                <a:cs typeface="+mn-cs"/>
              </a:rPr>
              <a:t>lev</a:t>
            </a:r>
            <a:r>
              <a:rPr lang="tr-TR" altLang="zh-CN" sz="1200" kern="1200" dirty="0" smtClean="0">
                <a:solidFill>
                  <a:schemeClr val="tx1"/>
                </a:solidFill>
                <a:latin typeface="+mn-lt"/>
                <a:ea typeface="+mn-ea"/>
                <a:cs typeface="+mn-cs"/>
              </a:rPr>
              <a:t>(</a:t>
            </a:r>
            <a:r>
              <a:rPr lang="tr-TR" altLang="zh-CN" sz="1200" kern="1200" dirty="0" err="1" smtClean="0">
                <a:solidFill>
                  <a:schemeClr val="tx1"/>
                </a:solidFill>
                <a:latin typeface="+mn-lt"/>
                <a:ea typeface="+mn-ea"/>
                <a:cs typeface="+mn-cs"/>
              </a:rPr>
              <a:t>ə</a:t>
            </a:r>
            <a:r>
              <a:rPr lang="tr-TR" altLang="zh-CN" sz="1200" kern="1200" dirty="0" smtClean="0">
                <a:solidFill>
                  <a:schemeClr val="tx1"/>
                </a:solidFill>
                <a:latin typeface="+mn-lt"/>
                <a:ea typeface="+mn-ea"/>
                <a:cs typeface="+mn-cs"/>
              </a:rPr>
              <a:t>)</a:t>
            </a:r>
            <a:r>
              <a:rPr lang="tr-TR" altLang="zh-CN" sz="1200" kern="1200" dirty="0" err="1" smtClean="0">
                <a:solidFill>
                  <a:schemeClr val="tx1"/>
                </a:solidFill>
                <a:latin typeface="+mn-lt"/>
                <a:ea typeface="+mn-ea"/>
                <a:cs typeface="+mn-cs"/>
              </a:rPr>
              <a:t>rɪdʒ</a:t>
            </a:r>
            <a:r>
              <a:rPr lang="tr-TR" altLang="zh-CN" sz="1200" kern="1200" dirty="0" smtClean="0">
                <a:solidFill>
                  <a:schemeClr val="tx1"/>
                </a:solidFill>
                <a:latin typeface="+mn-lt"/>
                <a:ea typeface="+mn-ea"/>
                <a:cs typeface="+mn-cs"/>
              </a:rPr>
              <a:t>]</a:t>
            </a:r>
            <a:r>
              <a:rPr lang="en-US" altLang="zh-CN" baseline="0" dirty="0" smtClean="0"/>
              <a:t> the interval  between the customized preambles to realize CTC.</a:t>
            </a:r>
          </a:p>
          <a:p>
            <a:endParaRPr lang="en-US" altLang="zh-CN" baseline="0" dirty="0" smtClean="0"/>
          </a:p>
          <a:p>
            <a:r>
              <a:rPr lang="en-US" altLang="zh-CN" dirty="0" smtClean="0"/>
              <a:t>It is worth noting that </a:t>
            </a:r>
            <a:r>
              <a:rPr lang="en-US" altLang="zh-CN" dirty="0" err="1" smtClean="0"/>
              <a:t>WEBee</a:t>
            </a:r>
            <a:r>
              <a:rPr lang="en-US" altLang="zh-CN" baseline="0" dirty="0" smtClean="0"/>
              <a:t> introduces a physical-level CTC from WiFi to ZigBee via </a:t>
            </a:r>
            <a:r>
              <a:rPr lang="pt-BR" altLang="zh-CN" baseline="0" dirty="0" smtClean="0"/>
              <a:t>[ˈ</a:t>
            </a:r>
            <a:r>
              <a:rPr lang="pt-BR" altLang="zh-CN" baseline="0" dirty="0" err="1" smtClean="0"/>
              <a:t>vaɪə</a:t>
            </a:r>
            <a:r>
              <a:rPr lang="pt-BR" altLang="zh-CN" baseline="0" dirty="0" smtClean="0"/>
              <a:t>] </a:t>
            </a:r>
            <a:r>
              <a:rPr lang="en-US" altLang="zh-CN" baseline="0" dirty="0" smtClean="0"/>
              <a:t>payload emulation.</a:t>
            </a:r>
          </a:p>
        </p:txBody>
      </p:sp>
      <p:sp>
        <p:nvSpPr>
          <p:cNvPr id="4" name="灯片编号占位符 3"/>
          <p:cNvSpPr>
            <a:spLocks noGrp="1"/>
          </p:cNvSpPr>
          <p:nvPr>
            <p:ph type="sldNum" sz="quarter" idx="10"/>
          </p:nvPr>
        </p:nvSpPr>
        <p:spPr/>
        <p:txBody>
          <a:bodyPr/>
          <a:lstStyle/>
          <a:p>
            <a:fld id="{1A82E579-0BA3-EE4C-8DF5-C303D56E9FB5}" type="slidenum">
              <a:rPr kumimoji="1" lang="zh-CN" altLang="en-US" smtClean="0"/>
              <a:t>5</a:t>
            </a:fld>
            <a:endParaRPr kumimoji="1" lang="zh-CN" altLang="en-US"/>
          </a:p>
        </p:txBody>
      </p:sp>
    </p:spTree>
    <p:extLst>
      <p:ext uri="{BB962C8B-B14F-4D97-AF65-F5344CB8AC3E}">
        <p14:creationId xmlns:p14="http://schemas.microsoft.com/office/powerpoint/2010/main" val="1314872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The CTC from ZigBee to WiFi is extremely challenging due to the asymmetries </a:t>
            </a:r>
            <a:r>
              <a:rPr lang="en-US" altLang="zh-CN" sz="1200" kern="1200" dirty="0" smtClean="0">
                <a:solidFill>
                  <a:schemeClr val="tx1"/>
                </a:solidFill>
                <a:latin typeface="+mn-lt"/>
                <a:ea typeface="+mn-ea"/>
                <a:cs typeface="+mn-cs"/>
              </a:rPr>
              <a:t>[</a:t>
            </a:r>
            <a:r>
              <a:rPr lang="en-US" altLang="zh-CN" sz="1200" kern="1200" dirty="0" err="1" smtClean="0">
                <a:solidFill>
                  <a:schemeClr val="tx1"/>
                </a:solidFill>
                <a:latin typeface="+mn-lt"/>
                <a:ea typeface="+mn-ea"/>
                <a:cs typeface="+mn-cs"/>
              </a:rPr>
              <a:t>ei'sɪmɪtri</a:t>
            </a:r>
            <a:r>
              <a:rPr lang="en-US" altLang="zh-CN" sz="1200" kern="1200" dirty="0" smtClean="0">
                <a:solidFill>
                  <a:schemeClr val="tx1"/>
                </a:solidFill>
                <a:latin typeface="+mn-lt"/>
                <a:ea typeface="+mn-ea"/>
                <a:cs typeface="+mn-cs"/>
              </a:rPr>
              <a:t>] </a:t>
            </a:r>
            <a:r>
              <a:rPr lang="en-US" altLang="zh-CN" dirty="0" smtClean="0"/>
              <a:t>between the two technologies.</a:t>
            </a:r>
          </a:p>
          <a:p>
            <a:endParaRPr lang="en-US" altLang="zh-CN" dirty="0" smtClean="0"/>
          </a:p>
          <a:p>
            <a:r>
              <a:rPr lang="en-US" altLang="zh-CN" dirty="0" smtClean="0"/>
              <a:t>First,</a:t>
            </a:r>
            <a:r>
              <a:rPr lang="en-US" altLang="zh-CN" baseline="0" dirty="0" smtClean="0"/>
              <a:t> the bandwidth[</a:t>
            </a:r>
            <a:r>
              <a:rPr lang="is-IS" altLang="zh-CN" sz="1200" kern="1200" dirty="0" smtClean="0">
                <a:solidFill>
                  <a:schemeClr val="tx1"/>
                </a:solidFill>
                <a:latin typeface="+mn-lt"/>
                <a:ea typeface="+mn-ea"/>
                <a:cs typeface="+mn-cs"/>
              </a:rPr>
              <a:t>'bændwɪdθ</a:t>
            </a:r>
            <a:r>
              <a:rPr lang="en-US" altLang="zh-CN" baseline="0" dirty="0" smtClean="0"/>
              <a:t>] of WiFi is ten times of the bandwidth of ZigBee and the data rate of ZigBee is much lower</a:t>
            </a:r>
            <a:r>
              <a:rPr lang="es-ES_tradnl" altLang="zh-CN" sz="1200" kern="1200" dirty="0" smtClean="0">
                <a:solidFill>
                  <a:schemeClr val="tx1"/>
                </a:solidFill>
                <a:latin typeface="+mn-lt"/>
                <a:ea typeface="+mn-ea"/>
                <a:cs typeface="+mn-cs"/>
              </a:rPr>
              <a:t> ['</a:t>
            </a:r>
            <a:r>
              <a:rPr lang="es-ES_tradnl" altLang="zh-CN" sz="1200" kern="1200" dirty="0" err="1" smtClean="0">
                <a:solidFill>
                  <a:schemeClr val="tx1"/>
                </a:solidFill>
                <a:latin typeface="+mn-lt"/>
                <a:ea typeface="+mn-ea"/>
                <a:cs typeface="+mn-cs"/>
              </a:rPr>
              <a:t>loɚ</a:t>
            </a:r>
            <a:r>
              <a:rPr lang="es-ES_tradnl" altLang="zh-CN" sz="1200" kern="1200" dirty="0" smtClean="0">
                <a:solidFill>
                  <a:schemeClr val="tx1"/>
                </a:solidFill>
                <a:latin typeface="+mn-lt"/>
                <a:ea typeface="+mn-ea"/>
                <a:cs typeface="+mn-cs"/>
              </a:rPr>
              <a:t>]</a:t>
            </a:r>
            <a:r>
              <a:rPr lang="en-US" altLang="zh-CN" baseline="0" dirty="0" smtClean="0"/>
              <a:t> than WiFi. Hence it is difficult to use the narrow-band ZigBee signals emulating wide-band </a:t>
            </a:r>
            <a:r>
              <a:rPr lang="en-US" altLang="zh-CN" sz="1200" kern="1200" dirty="0" smtClean="0">
                <a:solidFill>
                  <a:schemeClr val="tx1"/>
                </a:solidFill>
                <a:latin typeface="+mn-lt"/>
                <a:ea typeface="+mn-ea"/>
                <a:cs typeface="+mn-cs"/>
              </a:rPr>
              <a:t>[</a:t>
            </a:r>
            <a:r>
              <a:rPr lang="en-US" altLang="zh-CN" sz="1200" kern="1200" dirty="0" err="1" smtClean="0">
                <a:solidFill>
                  <a:schemeClr val="tx1"/>
                </a:solidFill>
                <a:latin typeface="+mn-lt"/>
                <a:ea typeface="+mn-ea"/>
                <a:cs typeface="+mn-cs"/>
              </a:rPr>
              <a:t>waɪd</a:t>
            </a:r>
            <a:r>
              <a:rPr lang="en-US" altLang="zh-CN" sz="1200" kern="1200" dirty="0" smtClean="0">
                <a:solidFill>
                  <a:schemeClr val="tx1"/>
                </a:solidFill>
                <a:latin typeface="+mn-lt"/>
                <a:ea typeface="+mn-ea"/>
                <a:cs typeface="+mn-cs"/>
              </a:rPr>
              <a:t>]</a:t>
            </a:r>
            <a:r>
              <a:rPr lang="en-US" altLang="zh-CN" baseline="0" dirty="0" smtClean="0"/>
              <a:t> WiFi signals. </a:t>
            </a:r>
          </a:p>
          <a:p>
            <a:endParaRPr lang="en-US" altLang="zh-CN" baseline="0" dirty="0" smtClean="0"/>
          </a:p>
          <a:p>
            <a:r>
              <a:rPr lang="en-US" altLang="zh-CN" baseline="0" dirty="0" smtClean="0"/>
              <a:t>Second, ZigBee adopts the modulation of OQPSK and DSSS. </a:t>
            </a:r>
            <a:r>
              <a:rPr lang="en-US" altLang="zh-CN" baseline="0" smtClean="0"/>
              <a:t>While </a:t>
            </a:r>
            <a:r>
              <a:rPr lang="en-US" altLang="zh-CN" sz="1200" kern="1200" smtClean="0">
                <a:solidFill>
                  <a:schemeClr val="tx1"/>
                </a:solidFill>
                <a:latin typeface="+mn-lt"/>
                <a:ea typeface="+mn-ea"/>
                <a:cs typeface="+mn-cs"/>
              </a:rPr>
              <a:t>[</a:t>
            </a:r>
            <a:r>
              <a:rPr lang="en-US" altLang="zh-CN" sz="1200" kern="1200" dirty="0" err="1" smtClean="0">
                <a:solidFill>
                  <a:schemeClr val="tx1"/>
                </a:solidFill>
                <a:latin typeface="+mn-lt"/>
                <a:ea typeface="+mn-ea"/>
                <a:cs typeface="+mn-cs"/>
              </a:rPr>
              <a:t>hwail</a:t>
            </a:r>
            <a:r>
              <a:rPr lang="en-US" altLang="zh-CN" sz="1200" kern="1200" dirty="0" smtClean="0">
                <a:solidFill>
                  <a:schemeClr val="tx1"/>
                </a:solidFill>
                <a:latin typeface="+mn-lt"/>
                <a:ea typeface="+mn-ea"/>
                <a:cs typeface="+mn-cs"/>
              </a:rPr>
              <a:t>]</a:t>
            </a:r>
            <a:r>
              <a:rPr lang="zh-CN" altLang="en-US" sz="1200" kern="1200" dirty="0" smtClean="0">
                <a:solidFill>
                  <a:schemeClr val="tx1"/>
                </a:solidFill>
                <a:latin typeface="+mn-lt"/>
                <a:ea typeface="+mn-ea"/>
                <a:cs typeface="+mn-cs"/>
              </a:rPr>
              <a:t> </a:t>
            </a:r>
            <a:r>
              <a:rPr lang="en-US" altLang="zh-CN" baseline="0" dirty="0" err="1" smtClean="0"/>
              <a:t>WiFi</a:t>
            </a:r>
            <a:r>
              <a:rPr lang="en-US" altLang="zh-CN" baseline="0" dirty="0" smtClean="0"/>
              <a:t> adopts the QAM modulation and leverages the method of constellation </a:t>
            </a:r>
            <a:r>
              <a:rPr lang="tr-TR" altLang="zh-CN" sz="1200" kern="1200" dirty="0" smtClean="0">
                <a:solidFill>
                  <a:schemeClr val="tx1"/>
                </a:solidFill>
                <a:latin typeface="+mn-lt"/>
                <a:ea typeface="+mn-ea"/>
                <a:cs typeface="+mn-cs"/>
              </a:rPr>
              <a:t> [,</a:t>
            </a:r>
            <a:r>
              <a:rPr lang="tr-TR" altLang="zh-CN" sz="1200" kern="1200" dirty="0" err="1" smtClean="0">
                <a:solidFill>
                  <a:schemeClr val="tx1"/>
                </a:solidFill>
                <a:latin typeface="+mn-lt"/>
                <a:ea typeface="+mn-ea"/>
                <a:cs typeface="+mn-cs"/>
              </a:rPr>
              <a:t>kɑnstə'leʃən</a:t>
            </a:r>
            <a:r>
              <a:rPr lang="tr-TR" altLang="zh-CN" sz="1200" kern="1200" dirty="0" smtClean="0">
                <a:solidFill>
                  <a:schemeClr val="tx1"/>
                </a:solidFill>
                <a:latin typeface="+mn-lt"/>
                <a:ea typeface="+mn-ea"/>
                <a:cs typeface="+mn-cs"/>
              </a:rPr>
              <a:t>]</a:t>
            </a:r>
            <a:r>
              <a:rPr lang="en-US" altLang="zh-CN" baseline="0" dirty="0" smtClean="0"/>
              <a:t> mapping to decode signals. Due to the phase shift of OQPSK signals and the different number of constellation points, directly decoding ZigBee signals at the WiFi receiver is infeasible</a:t>
            </a:r>
          </a:p>
          <a:p>
            <a:endParaRPr lang="en-US" altLang="zh-CN" baseline="0" dirty="0" smtClean="0"/>
          </a:p>
          <a:p>
            <a:r>
              <a:rPr lang="en-US" altLang="zh-CN" baseline="0" dirty="0" smtClean="0"/>
              <a:t>As for the transmission power, the </a:t>
            </a:r>
            <a:r>
              <a:rPr lang="en-US" altLang="zh-CN" baseline="0" dirty="0" err="1" smtClean="0"/>
              <a:t>Tx</a:t>
            </a:r>
            <a:r>
              <a:rPr lang="en-US" altLang="zh-CN" baseline="0" dirty="0" smtClean="0"/>
              <a:t> power of ZigBee is also much lower than WiFi. There is a distinctive RSSI gap for WiFi packets, whereas </a:t>
            </a:r>
            <a:r>
              <a:rPr lang="nl-NL" altLang="zh-CN" sz="1200" kern="1200" dirty="0" smtClean="0">
                <a:solidFill>
                  <a:schemeClr val="tx1"/>
                </a:solidFill>
                <a:latin typeface="+mn-lt"/>
                <a:ea typeface="+mn-ea"/>
                <a:cs typeface="+mn-cs"/>
              </a:rPr>
              <a:t>['</a:t>
            </a:r>
            <a:r>
              <a:rPr lang="nl-NL" altLang="zh-CN" sz="1200" kern="1200" dirty="0" err="1" smtClean="0">
                <a:solidFill>
                  <a:schemeClr val="tx1"/>
                </a:solidFill>
                <a:latin typeface="+mn-lt"/>
                <a:ea typeface="+mn-ea"/>
                <a:cs typeface="+mn-cs"/>
              </a:rPr>
              <a:t>wɛr'æz</a:t>
            </a:r>
            <a:r>
              <a:rPr lang="nl-NL" altLang="zh-CN" sz="1200" kern="1200" dirty="0" smtClean="0">
                <a:solidFill>
                  <a:schemeClr val="tx1"/>
                </a:solidFill>
                <a:latin typeface="+mn-lt"/>
                <a:ea typeface="+mn-ea"/>
                <a:cs typeface="+mn-cs"/>
              </a:rPr>
              <a:t>]</a:t>
            </a:r>
            <a:r>
              <a:rPr lang="en-US" altLang="zh-CN" baseline="0" dirty="0" smtClean="0"/>
              <a:t>, it is inefficient to detect ZigBee packets at the </a:t>
            </a:r>
            <a:r>
              <a:rPr lang="en-US" altLang="zh-CN" baseline="0" dirty="0" err="1" smtClean="0"/>
              <a:t>WiFi</a:t>
            </a:r>
            <a:r>
              <a:rPr lang="en-US" altLang="zh-CN" baseline="0" dirty="0" smtClean="0"/>
              <a:t> receiver by using RSSI. </a:t>
            </a:r>
            <a:endParaRPr lang="zh-CN" altLang="en-US" dirty="0"/>
          </a:p>
        </p:txBody>
      </p:sp>
      <p:sp>
        <p:nvSpPr>
          <p:cNvPr id="4" name="灯片编号占位符 3"/>
          <p:cNvSpPr>
            <a:spLocks noGrp="1"/>
          </p:cNvSpPr>
          <p:nvPr>
            <p:ph type="sldNum" sz="quarter" idx="10"/>
          </p:nvPr>
        </p:nvSpPr>
        <p:spPr/>
        <p:txBody>
          <a:bodyPr/>
          <a:lstStyle/>
          <a:p>
            <a:fld id="{1A82E579-0BA3-EE4C-8DF5-C303D56E9FB5}" type="slidenum">
              <a:rPr kumimoji="1" lang="zh-CN" altLang="en-US" smtClean="0"/>
              <a:t>6</a:t>
            </a:fld>
            <a:endParaRPr kumimoji="1" lang="zh-CN" altLang="en-US"/>
          </a:p>
        </p:txBody>
      </p:sp>
    </p:spTree>
    <p:extLst>
      <p:ext uri="{BB962C8B-B14F-4D97-AF65-F5344CB8AC3E}">
        <p14:creationId xmlns:p14="http://schemas.microsoft.com/office/powerpoint/2010/main" val="16906892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In addition to the RSSI, we explore </a:t>
            </a:r>
            <a:r>
              <a:rPr lang="en-US" altLang="zh-CN" sz="1200" kern="1200" dirty="0" smtClean="0">
                <a:solidFill>
                  <a:schemeClr val="tx1"/>
                </a:solidFill>
                <a:latin typeface="+mn-lt"/>
                <a:ea typeface="+mn-ea"/>
                <a:cs typeface="+mn-cs"/>
              </a:rPr>
              <a:t> [</a:t>
            </a:r>
            <a:r>
              <a:rPr lang="en-US" altLang="zh-CN" sz="1200" kern="1200" dirty="0" err="1" smtClean="0">
                <a:solidFill>
                  <a:schemeClr val="tx1"/>
                </a:solidFill>
                <a:latin typeface="+mn-lt"/>
                <a:ea typeface="+mn-ea"/>
                <a:cs typeface="+mn-cs"/>
              </a:rPr>
              <a:t>ɪk'splɔr</a:t>
            </a:r>
            <a:r>
              <a:rPr lang="en-US" altLang="zh-CN" sz="1200" kern="1200" dirty="0" smtClean="0">
                <a:solidFill>
                  <a:schemeClr val="tx1"/>
                </a:solidFill>
                <a:latin typeface="+mn-lt"/>
                <a:ea typeface="+mn-ea"/>
                <a:cs typeface="+mn-cs"/>
              </a:rPr>
              <a:t>]</a:t>
            </a:r>
            <a:r>
              <a:rPr lang="en-US" altLang="zh-CN" dirty="0" smtClean="0"/>
              <a:t> the</a:t>
            </a:r>
            <a:r>
              <a:rPr lang="en-US" altLang="zh-CN" baseline="0" dirty="0" smtClean="0"/>
              <a:t> feasibility of using CSI for CTC from ZigBee to WiFi.</a:t>
            </a:r>
          </a:p>
          <a:p>
            <a:endParaRPr lang="en-US" altLang="zh-CN" baseline="0" dirty="0" smtClean="0"/>
          </a:p>
          <a:p>
            <a:r>
              <a:rPr lang="en-US" altLang="zh-CN" sz="1200" b="0" i="0" u="none" strike="noStrike" kern="1200" baseline="0" dirty="0" smtClean="0">
                <a:solidFill>
                  <a:schemeClr val="tx1"/>
                </a:solidFill>
                <a:latin typeface="+mn-lt"/>
                <a:ea typeface="+mn-ea"/>
                <a:cs typeface="+mn-cs"/>
              </a:rPr>
              <a:t>The overlapping on the frequency </a:t>
            </a:r>
            <a:r>
              <a:rPr lang="pt-BR" altLang="zh-CN" sz="1200" kern="1200" dirty="0" smtClean="0">
                <a:solidFill>
                  <a:schemeClr val="tx1"/>
                </a:solidFill>
                <a:latin typeface="+mn-lt"/>
                <a:ea typeface="+mn-ea"/>
                <a:cs typeface="+mn-cs"/>
              </a:rPr>
              <a:t>['</a:t>
            </a:r>
            <a:r>
              <a:rPr lang="pt-BR" altLang="zh-CN" sz="1200" kern="1200" dirty="0" err="1" smtClean="0">
                <a:solidFill>
                  <a:schemeClr val="tx1"/>
                </a:solidFill>
                <a:latin typeface="+mn-lt"/>
                <a:ea typeface="+mn-ea"/>
                <a:cs typeface="+mn-cs"/>
              </a:rPr>
              <a:t>frikwənsi</a:t>
            </a:r>
            <a:r>
              <a:rPr lang="pt-BR" altLang="zh-CN" sz="1200" kern="1200" dirty="0" smtClean="0">
                <a:solidFill>
                  <a:schemeClr val="tx1"/>
                </a:solidFill>
                <a:latin typeface="+mn-lt"/>
                <a:ea typeface="+mn-ea"/>
                <a:cs typeface="+mn-cs"/>
              </a:rPr>
              <a:t>]</a:t>
            </a:r>
            <a:r>
              <a:rPr lang="en-US" altLang="zh-CN" sz="1200" b="0" i="0" u="none" strike="noStrike" kern="1200" baseline="0" dirty="0" smtClean="0">
                <a:solidFill>
                  <a:schemeClr val="tx1"/>
                </a:solidFill>
                <a:latin typeface="+mn-lt"/>
                <a:ea typeface="+mn-ea"/>
                <a:cs typeface="+mn-cs"/>
              </a:rPr>
              <a:t> channel provides a theoretical  </a:t>
            </a:r>
            <a:r>
              <a:rPr lang="en-US" altLang="zh-CN" sz="1200" kern="1200" dirty="0" smtClean="0">
                <a:solidFill>
                  <a:schemeClr val="tx1"/>
                </a:solidFill>
                <a:latin typeface="+mn-lt"/>
                <a:ea typeface="+mn-ea"/>
                <a:cs typeface="+mn-cs"/>
              </a:rPr>
              <a:t>[,</a:t>
            </a:r>
            <a:r>
              <a:rPr lang="en-US" altLang="zh-CN" sz="1200" kern="1200" dirty="0" err="1" smtClean="0">
                <a:solidFill>
                  <a:schemeClr val="tx1"/>
                </a:solidFill>
                <a:latin typeface="+mn-lt"/>
                <a:ea typeface="+mn-ea"/>
                <a:cs typeface="+mn-cs"/>
              </a:rPr>
              <a:t>θiə'retɪkə</a:t>
            </a:r>
            <a:r>
              <a:rPr lang="en-US" altLang="zh-CN" sz="1200" kern="1200" dirty="0" smtClean="0">
                <a:solidFill>
                  <a:schemeClr val="tx1"/>
                </a:solidFill>
                <a:latin typeface="+mn-lt"/>
                <a:ea typeface="+mn-ea"/>
                <a:cs typeface="+mn-cs"/>
              </a:rPr>
              <a:t>]</a:t>
            </a:r>
            <a:r>
              <a:rPr lang="en-US" altLang="zh-CN" sz="1200" kern="1200" baseline="0" dirty="0" smtClean="0">
                <a:solidFill>
                  <a:schemeClr val="tx1"/>
                </a:solidFill>
                <a:latin typeface="+mn-lt"/>
                <a:ea typeface="+mn-ea"/>
                <a:cs typeface="+mn-cs"/>
              </a:rPr>
              <a:t> </a:t>
            </a:r>
            <a:r>
              <a:rPr lang="en-US" altLang="zh-CN" sz="1200" b="0" i="0" u="none" strike="noStrike" kern="1200" baseline="0" dirty="0" smtClean="0">
                <a:solidFill>
                  <a:schemeClr val="tx1"/>
                </a:solidFill>
                <a:latin typeface="+mn-lt"/>
                <a:ea typeface="+mn-ea"/>
                <a:cs typeface="+mn-cs"/>
              </a:rPr>
              <a:t>support. A </a:t>
            </a:r>
            <a:r>
              <a:rPr lang="en-US" altLang="zh-CN" sz="1200" b="0" i="0" u="none" strike="noStrike" kern="1200" baseline="0" dirty="0" err="1" smtClean="0">
                <a:solidFill>
                  <a:schemeClr val="tx1"/>
                </a:solidFill>
                <a:latin typeface="+mn-lt"/>
                <a:ea typeface="+mn-ea"/>
                <a:cs typeface="+mn-cs"/>
              </a:rPr>
              <a:t>WiFi</a:t>
            </a:r>
            <a:r>
              <a:rPr lang="en-US" altLang="zh-CN" sz="1200" b="0" i="0" u="none" strike="noStrike" kern="1200" baseline="0" dirty="0" smtClean="0">
                <a:solidFill>
                  <a:schemeClr val="tx1"/>
                </a:solidFill>
                <a:latin typeface="+mn-lt"/>
                <a:ea typeface="+mn-ea"/>
                <a:cs typeface="+mn-cs"/>
              </a:rPr>
              <a:t> channel is divided into 64 different subcarriers and CSI can be used to describe the feature of each </a:t>
            </a:r>
            <a:r>
              <a:rPr lang="en-US" altLang="zh-CN" sz="1200" b="0" i="0" u="none" strike="noStrike" kern="1200" baseline="0" dirty="0" err="1" smtClean="0">
                <a:solidFill>
                  <a:schemeClr val="tx1"/>
                </a:solidFill>
                <a:latin typeface="+mn-lt"/>
                <a:ea typeface="+mn-ea"/>
                <a:cs typeface="+mn-cs"/>
              </a:rPr>
              <a:t>WiFi</a:t>
            </a:r>
            <a:r>
              <a:rPr lang="en-US" altLang="zh-CN" sz="1200" b="0" i="0" u="none" strike="noStrike" kern="1200" baseline="0" dirty="0" smtClean="0">
                <a:solidFill>
                  <a:schemeClr val="tx1"/>
                </a:solidFill>
                <a:latin typeface="+mn-lt"/>
                <a:ea typeface="+mn-ea"/>
                <a:cs typeface="+mn-cs"/>
              </a:rPr>
              <a:t> subcarrier. A ZigBee channel  overlaps with several </a:t>
            </a:r>
            <a:r>
              <a:rPr lang="en-US" altLang="zh-CN" sz="1200" b="0" i="0" u="none" strike="noStrike" kern="1200" baseline="0" dirty="0" err="1" smtClean="0">
                <a:solidFill>
                  <a:schemeClr val="tx1"/>
                </a:solidFill>
                <a:latin typeface="+mn-lt"/>
                <a:ea typeface="+mn-ea"/>
                <a:cs typeface="+mn-cs"/>
              </a:rPr>
              <a:t>WiFi</a:t>
            </a:r>
            <a:r>
              <a:rPr lang="en-US" altLang="zh-CN" sz="1200" b="0" i="0" u="none" strike="noStrike" kern="1200" baseline="0" dirty="0" smtClean="0">
                <a:solidFill>
                  <a:schemeClr val="tx1"/>
                </a:solidFill>
                <a:latin typeface="+mn-lt"/>
                <a:ea typeface="+mn-ea"/>
                <a:cs typeface="+mn-cs"/>
              </a:rPr>
              <a:t> subcarriers. </a:t>
            </a:r>
          </a:p>
          <a:p>
            <a:endParaRPr lang="en-US" altLang="zh-CN" sz="1200" b="0" i="0" u="none" strike="noStrike" kern="1200" baseline="0" dirty="0" smtClean="0">
              <a:solidFill>
                <a:schemeClr val="tx1"/>
              </a:solidFill>
              <a:latin typeface="+mn-lt"/>
              <a:ea typeface="+mn-ea"/>
              <a:cs typeface="+mn-cs"/>
            </a:endParaRPr>
          </a:p>
          <a:p>
            <a:r>
              <a:rPr lang="en-US" altLang="zh-CN" sz="1200" b="0" i="0" u="none" strike="noStrike" kern="1200" baseline="0" dirty="0" err="1" smtClean="0">
                <a:solidFill>
                  <a:schemeClr val="tx1"/>
                </a:solidFill>
                <a:latin typeface="+mn-lt"/>
                <a:ea typeface="+mn-ea"/>
                <a:cs typeface="+mn-cs"/>
              </a:rPr>
              <a:t>CSItool</a:t>
            </a:r>
            <a:r>
              <a:rPr lang="en-US" altLang="zh-CN" sz="1200" b="0" i="0" u="none" strike="noStrike" kern="1200" baseline="0" dirty="0" smtClean="0">
                <a:solidFill>
                  <a:schemeClr val="tx1"/>
                </a:solidFill>
                <a:latin typeface="+mn-lt"/>
                <a:ea typeface="+mn-ea"/>
                <a:cs typeface="+mn-cs"/>
              </a:rPr>
              <a:t> can be used to collect CSI readings of </a:t>
            </a:r>
            <a:r>
              <a:rPr lang="en-US" altLang="zh-CN" sz="1200" b="0" i="0" u="none" strike="noStrike" kern="1200" baseline="0" dirty="0" err="1" smtClean="0">
                <a:solidFill>
                  <a:schemeClr val="tx1"/>
                </a:solidFill>
                <a:latin typeface="+mn-lt"/>
                <a:ea typeface="+mn-ea"/>
                <a:cs typeface="+mn-cs"/>
              </a:rPr>
              <a:t>WiFi</a:t>
            </a:r>
            <a:r>
              <a:rPr lang="en-US" altLang="zh-CN" sz="1200" b="0" i="0" u="none" strike="noStrike" kern="1200" baseline="0" dirty="0" smtClean="0">
                <a:solidFill>
                  <a:schemeClr val="tx1"/>
                </a:solidFill>
                <a:latin typeface="+mn-lt"/>
                <a:ea typeface="+mn-ea"/>
                <a:cs typeface="+mn-cs"/>
              </a:rPr>
              <a:t> </a:t>
            </a:r>
            <a:r>
              <a:rPr lang="en-US" altLang="zh-CN" sz="1200" b="0" i="0" u="none" strike="noStrike" kern="1200" baseline="0" dirty="0" err="1" smtClean="0">
                <a:solidFill>
                  <a:schemeClr val="tx1"/>
                </a:solidFill>
                <a:latin typeface="+mn-lt"/>
                <a:ea typeface="+mn-ea"/>
                <a:cs typeface="+mn-cs"/>
              </a:rPr>
              <a:t>subchannels</a:t>
            </a:r>
            <a:r>
              <a:rPr lang="en-US" altLang="zh-CN" sz="1200" b="0" i="0" u="none" strike="noStrike" kern="1200" baseline="0" dirty="0" smtClean="0">
                <a:solidFill>
                  <a:schemeClr val="tx1"/>
                </a:solidFill>
                <a:latin typeface="+mn-lt"/>
                <a:ea typeface="+mn-ea"/>
                <a:cs typeface="+mn-cs"/>
              </a:rPr>
              <a:t>. </a:t>
            </a:r>
          </a:p>
          <a:p>
            <a:r>
              <a:rPr lang="en-US" altLang="zh-CN" sz="1200" b="0" i="0" u="none" strike="noStrike" kern="1200" baseline="0" dirty="0" smtClean="0">
                <a:solidFill>
                  <a:schemeClr val="tx1"/>
                </a:solidFill>
                <a:latin typeface="+mn-lt"/>
                <a:ea typeface="+mn-ea"/>
                <a:cs typeface="+mn-cs"/>
              </a:rPr>
              <a:t>We find that the variation of CSI sequences is distinct with and without ZigBee transmissions.   </a:t>
            </a:r>
          </a:p>
          <a:p>
            <a:endParaRPr lang="en-US" altLang="zh-CN" sz="1200" b="0" i="0" u="none" strike="noStrike" kern="1200" baseline="0" dirty="0" smtClean="0">
              <a:solidFill>
                <a:schemeClr val="tx1"/>
              </a:solidFill>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1A82E579-0BA3-EE4C-8DF5-C303D56E9FB5}" type="slidenum">
              <a:rPr kumimoji="1" lang="zh-CN" altLang="en-US" smtClean="0"/>
              <a:t>7</a:t>
            </a:fld>
            <a:endParaRPr kumimoji="1" lang="zh-CN" altLang="en-US"/>
          </a:p>
        </p:txBody>
      </p:sp>
    </p:spTree>
    <p:extLst>
      <p:ext uri="{BB962C8B-B14F-4D97-AF65-F5344CB8AC3E}">
        <p14:creationId xmlns:p14="http://schemas.microsoft.com/office/powerpoint/2010/main" val="11724465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In order to achieve</a:t>
            </a:r>
            <a:r>
              <a:rPr lang="en-US" altLang="zh-CN" baseline="0" dirty="0" smtClean="0"/>
              <a:t> CTC from ZigBee to </a:t>
            </a:r>
            <a:r>
              <a:rPr lang="en-US" altLang="zh-CN" baseline="0" dirty="0" err="1" smtClean="0"/>
              <a:t>WiFi</a:t>
            </a:r>
            <a:r>
              <a:rPr lang="en-US" altLang="zh-CN" baseline="0" dirty="0" smtClean="0"/>
              <a:t> by using CSI, several conditions need to be </a:t>
            </a:r>
            <a:r>
              <a:rPr lang="en-US" altLang="zh-CN" baseline="0" dirty="0" err="1" smtClean="0"/>
              <a:t>satisified</a:t>
            </a:r>
            <a:r>
              <a:rPr lang="en-US" altLang="zh-CN" baseline="0" dirty="0" smtClean="0"/>
              <a:t> </a:t>
            </a:r>
            <a:r>
              <a:rPr lang="da-DK" altLang="zh-CN" sz="1200" kern="1200" dirty="0" smtClean="0">
                <a:solidFill>
                  <a:schemeClr val="tx1"/>
                </a:solidFill>
                <a:latin typeface="+mn-lt"/>
                <a:ea typeface="+mn-ea"/>
                <a:cs typeface="+mn-cs"/>
              </a:rPr>
              <a:t>['</a:t>
            </a:r>
            <a:r>
              <a:rPr lang="da-DK" altLang="zh-CN" sz="1200" kern="1200" dirty="0" err="1" smtClean="0">
                <a:solidFill>
                  <a:schemeClr val="tx1"/>
                </a:solidFill>
                <a:latin typeface="+mn-lt"/>
                <a:ea typeface="+mn-ea"/>
                <a:cs typeface="+mn-cs"/>
              </a:rPr>
              <a:t>sætɪsfaɪ</a:t>
            </a:r>
            <a:r>
              <a:rPr lang="da-DK" altLang="zh-CN" sz="1200" kern="1200" dirty="0" smtClean="0">
                <a:solidFill>
                  <a:schemeClr val="tx1"/>
                </a:solidFill>
                <a:latin typeface="+mn-lt"/>
                <a:ea typeface="+mn-ea"/>
                <a:cs typeface="+mn-cs"/>
              </a:rPr>
              <a:t>] (</a:t>
            </a:r>
            <a:r>
              <a:rPr lang="zh-CN" altLang="en-US" sz="1200" kern="1200" dirty="0" smtClean="0">
                <a:solidFill>
                  <a:schemeClr val="tx1"/>
                </a:solidFill>
                <a:latin typeface="+mn-lt"/>
                <a:ea typeface="+mn-ea"/>
                <a:cs typeface="+mn-cs"/>
              </a:rPr>
              <a:t>没有</a:t>
            </a:r>
            <a:r>
              <a:rPr lang="en-US" altLang="zh-CN" sz="1200" kern="1200" dirty="0" smtClean="0">
                <a:solidFill>
                  <a:schemeClr val="tx1"/>
                </a:solidFill>
                <a:latin typeface="+mn-lt"/>
                <a:ea typeface="+mn-ea"/>
                <a:cs typeface="+mn-cs"/>
              </a:rPr>
              <a:t>n</a:t>
            </a:r>
            <a:r>
              <a:rPr lang="zh-CN" altLang="en-US" sz="1200" kern="1200" dirty="0" smtClean="0">
                <a:solidFill>
                  <a:schemeClr val="tx1"/>
                </a:solidFill>
                <a:latin typeface="+mn-lt"/>
                <a:ea typeface="+mn-ea"/>
                <a:cs typeface="+mn-cs"/>
              </a:rPr>
              <a:t>的音</a:t>
            </a:r>
            <a:r>
              <a:rPr lang="da-DK" altLang="zh-CN" sz="1200" kern="1200" dirty="0" smtClean="0">
                <a:solidFill>
                  <a:schemeClr val="tx1"/>
                </a:solidFill>
                <a:latin typeface="+mn-lt"/>
                <a:ea typeface="+mn-ea"/>
                <a:cs typeface="+mn-cs"/>
              </a:rPr>
              <a:t>)</a:t>
            </a:r>
            <a:endParaRPr lang="en-US" altLang="zh-CN" dirty="0" smtClean="0"/>
          </a:p>
          <a:p>
            <a:endParaRPr lang="en-US" altLang="zh-CN" dirty="0" smtClean="0"/>
          </a:p>
          <a:p>
            <a:r>
              <a:rPr lang="en-US" altLang="zh-CN" dirty="0" smtClean="0"/>
              <a:t>First,</a:t>
            </a:r>
            <a:r>
              <a:rPr lang="en-US" altLang="zh-CN" baseline="0" dirty="0" smtClean="0"/>
              <a:t> </a:t>
            </a:r>
            <a:r>
              <a:rPr lang="en-US" altLang="zh-CN" sz="1200" b="0" i="0" u="none" strike="noStrike" kern="1200" baseline="0" dirty="0" smtClean="0">
                <a:solidFill>
                  <a:schemeClr val="tx1"/>
                </a:solidFill>
                <a:latin typeface="+mn-lt"/>
                <a:ea typeface="+mn-ea"/>
                <a:cs typeface="+mn-cs"/>
              </a:rPr>
              <a:t>the variation of the CSI sequence on different </a:t>
            </a:r>
            <a:r>
              <a:rPr lang="en-US" altLang="zh-CN" sz="1200" b="0" i="0" u="none" strike="noStrike" kern="1200" baseline="0" dirty="0" err="1" smtClean="0">
                <a:solidFill>
                  <a:schemeClr val="tx1"/>
                </a:solidFill>
                <a:latin typeface="+mn-lt"/>
                <a:ea typeface="+mn-ea"/>
                <a:cs typeface="+mn-cs"/>
              </a:rPr>
              <a:t>subchannels</a:t>
            </a:r>
            <a:r>
              <a:rPr lang="en-US" altLang="zh-CN" sz="1200" b="0" i="0" u="none" strike="noStrike" kern="1200" baseline="0" dirty="0" smtClean="0">
                <a:solidFill>
                  <a:schemeClr val="tx1"/>
                </a:solidFill>
                <a:latin typeface="+mn-lt"/>
                <a:ea typeface="+mn-ea"/>
                <a:cs typeface="+mn-cs"/>
              </a:rPr>
              <a:t> are different. The covariance values of the overlapping channels are much larger than other </a:t>
            </a:r>
            <a:r>
              <a:rPr lang="en-US" altLang="zh-CN" sz="1200" b="0" i="0" u="none" strike="noStrike" kern="1200" baseline="0" dirty="0" err="1" smtClean="0">
                <a:solidFill>
                  <a:schemeClr val="tx1"/>
                </a:solidFill>
                <a:latin typeface="+mn-lt"/>
                <a:ea typeface="+mn-ea"/>
                <a:cs typeface="+mn-cs"/>
              </a:rPr>
              <a:t>subchannels</a:t>
            </a:r>
            <a:r>
              <a:rPr lang="en-US" altLang="zh-CN" sz="1200" b="0" i="0" u="none" strike="noStrike" kern="1200" baseline="0" dirty="0" smtClean="0">
                <a:solidFill>
                  <a:schemeClr val="tx1"/>
                </a:solidFill>
                <a:latin typeface="+mn-lt"/>
                <a:ea typeface="+mn-ea"/>
                <a:cs typeface="+mn-cs"/>
              </a:rPr>
              <a:t>. So we need to select a proper </a:t>
            </a:r>
            <a:r>
              <a:rPr lang="en-US" altLang="zh-CN" sz="1200" b="0" i="0" u="none" strike="noStrike" kern="1200" baseline="0" dirty="0" err="1" smtClean="0">
                <a:solidFill>
                  <a:schemeClr val="tx1"/>
                </a:solidFill>
                <a:latin typeface="+mn-lt"/>
                <a:ea typeface="+mn-ea"/>
                <a:cs typeface="+mn-cs"/>
              </a:rPr>
              <a:t>subchannel</a:t>
            </a:r>
            <a:r>
              <a:rPr lang="en-US" altLang="zh-CN" sz="1200" b="0" i="0" u="none" strike="noStrike" kern="1200" baseline="0" dirty="0" smtClean="0">
                <a:solidFill>
                  <a:schemeClr val="tx1"/>
                </a:solidFill>
                <a:latin typeface="+mn-lt"/>
                <a:ea typeface="+mn-ea"/>
                <a:cs typeface="+mn-cs"/>
              </a:rPr>
              <a:t> to make </a:t>
            </a:r>
            <a:r>
              <a:rPr lang="en-US" altLang="zh-CN" sz="1200" b="0" i="0" u="none" strike="noStrike" kern="1200" baseline="0" dirty="0" err="1" smtClean="0">
                <a:solidFill>
                  <a:schemeClr val="tx1"/>
                </a:solidFill>
                <a:latin typeface="+mn-lt"/>
                <a:ea typeface="+mn-ea"/>
                <a:cs typeface="+mn-cs"/>
              </a:rPr>
              <a:t>zigbee</a:t>
            </a:r>
            <a:r>
              <a:rPr lang="en-US" altLang="zh-CN" sz="1200" b="0" i="0" u="none" strike="noStrike" kern="1200" baseline="0" dirty="0" smtClean="0">
                <a:solidFill>
                  <a:schemeClr val="tx1"/>
                </a:solidFill>
                <a:latin typeface="+mn-lt"/>
                <a:ea typeface="+mn-ea"/>
                <a:cs typeface="+mn-cs"/>
              </a:rPr>
              <a:t> and </a:t>
            </a:r>
            <a:r>
              <a:rPr lang="en-US" altLang="zh-CN" sz="1200" b="0" i="0" u="none" strike="noStrike" kern="1200" baseline="0" dirty="0" err="1" smtClean="0">
                <a:solidFill>
                  <a:schemeClr val="tx1"/>
                </a:solidFill>
                <a:latin typeface="+mn-lt"/>
                <a:ea typeface="+mn-ea"/>
                <a:cs typeface="+mn-cs"/>
              </a:rPr>
              <a:t>wifi</a:t>
            </a:r>
            <a:r>
              <a:rPr lang="en-US" altLang="zh-CN" sz="1200" b="0" i="0" u="none" strike="noStrike" kern="1200" baseline="0" dirty="0" smtClean="0">
                <a:solidFill>
                  <a:schemeClr val="tx1"/>
                </a:solidFill>
                <a:latin typeface="+mn-lt"/>
                <a:ea typeface="+mn-ea"/>
                <a:cs typeface="+mn-cs"/>
              </a:rPr>
              <a:t> overlap in frequency domain</a:t>
            </a:r>
            <a:endParaRPr lang="en-US" altLang="zh-CN" dirty="0" smtClean="0"/>
          </a:p>
          <a:p>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Second, the CSI is obtained by the </a:t>
            </a:r>
            <a:r>
              <a:rPr lang="en-US" altLang="zh-CN" dirty="0" err="1" smtClean="0"/>
              <a:t>WiFi</a:t>
            </a:r>
            <a:r>
              <a:rPr lang="en-US" altLang="zh-CN" dirty="0" smtClean="0"/>
              <a:t> predefined</a:t>
            </a:r>
            <a:r>
              <a:rPr lang="en-US" altLang="zh-CN" baseline="0" dirty="0" smtClean="0"/>
              <a:t> preamble. Due to the time </a:t>
            </a:r>
            <a:r>
              <a:rPr lang="en-US" altLang="zh-CN" baseline="0" dirty="0" err="1" smtClean="0"/>
              <a:t>asynchronization</a:t>
            </a:r>
            <a:r>
              <a:rPr lang="en-US" altLang="zh-CN" baseline="0" dirty="0" smtClean="0"/>
              <a:t> and asymmetry of date rate between ZigBee and </a:t>
            </a:r>
            <a:r>
              <a:rPr lang="en-US" altLang="zh-CN" baseline="0" dirty="0" err="1" smtClean="0"/>
              <a:t>WiFi</a:t>
            </a:r>
            <a:r>
              <a:rPr lang="en-US" altLang="zh-CN" baseline="0" dirty="0" smtClean="0"/>
              <a:t>, we need to transmit long enough ZigBee packets to make that one ZigBee packet overlaps with at least one </a:t>
            </a:r>
            <a:r>
              <a:rPr lang="en-US" altLang="zh-CN" baseline="0" dirty="0" err="1" smtClean="0"/>
              <a:t>WiFi</a:t>
            </a:r>
            <a:r>
              <a:rPr lang="en-US" altLang="zh-CN" baseline="0" dirty="0" smtClean="0"/>
              <a:t> packet. So the length of the ZigBee packet must satisfy a threshold.</a:t>
            </a:r>
          </a:p>
          <a:p>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Third, the degree of CSI variation is depend on the strength of ZigBee packets. As ZigBee transmission power increases, the CSI sequence is more distinct. Whereas, when ZigBee power is too high, the CSI sequence includes only a few peaks. This is because the </a:t>
            </a:r>
            <a:r>
              <a:rPr lang="en-US" altLang="zh-CN" baseline="0" dirty="0" err="1" smtClean="0"/>
              <a:t>WiFi</a:t>
            </a:r>
            <a:r>
              <a:rPr lang="en-US" altLang="zh-CN" baseline="0" dirty="0" smtClean="0"/>
              <a:t> sender can sense the transmission of ZigBee and back off. Hence, we need to choose an appropriate </a:t>
            </a:r>
            <a:r>
              <a:rPr lang="en-US" altLang="zh-CN" baseline="0" dirty="0" err="1" smtClean="0"/>
              <a:t>zigbee</a:t>
            </a:r>
            <a:r>
              <a:rPr lang="en-US" altLang="zh-CN" baseline="0" dirty="0" smtClean="0"/>
              <a:t> power to make </a:t>
            </a:r>
            <a:r>
              <a:rPr lang="en-US" altLang="zh-CN" baseline="0" dirty="0" err="1" smtClean="0"/>
              <a:t>csi</a:t>
            </a:r>
            <a:r>
              <a:rPr lang="en-US" altLang="zh-CN" baseline="0" dirty="0" smtClean="0"/>
              <a:t> sequence more distinctive</a:t>
            </a:r>
            <a:endParaRPr lang="zh-CN" altLang="en-US" dirty="0"/>
          </a:p>
        </p:txBody>
      </p:sp>
      <p:sp>
        <p:nvSpPr>
          <p:cNvPr id="4" name="灯片编号占位符 3"/>
          <p:cNvSpPr>
            <a:spLocks noGrp="1"/>
          </p:cNvSpPr>
          <p:nvPr>
            <p:ph type="sldNum" sz="quarter" idx="10"/>
          </p:nvPr>
        </p:nvSpPr>
        <p:spPr/>
        <p:txBody>
          <a:bodyPr/>
          <a:lstStyle/>
          <a:p>
            <a:fld id="{1A82E579-0BA3-EE4C-8DF5-C303D56E9FB5}" type="slidenum">
              <a:rPr kumimoji="1" lang="zh-CN" altLang="en-US" smtClean="0"/>
              <a:t>8</a:t>
            </a:fld>
            <a:endParaRPr kumimoji="1" lang="zh-CN" altLang="en-US"/>
          </a:p>
        </p:txBody>
      </p:sp>
    </p:spTree>
    <p:extLst>
      <p:ext uri="{BB962C8B-B14F-4D97-AF65-F5344CB8AC3E}">
        <p14:creationId xmlns:p14="http://schemas.microsoft.com/office/powerpoint/2010/main" val="18336860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smtClean="0">
                <a:solidFill>
                  <a:schemeClr val="tx1"/>
                </a:solidFill>
                <a:latin typeface="+mn-lt"/>
                <a:ea typeface="+mn-ea"/>
                <a:cs typeface="+mn-cs"/>
              </a:rPr>
              <a:t>So we propose </a:t>
            </a:r>
            <a:r>
              <a:rPr lang="en-US" altLang="zh-CN" sz="1200" b="0" i="0" u="none" strike="noStrike" kern="1200" baseline="0" dirty="0" err="1" smtClean="0">
                <a:solidFill>
                  <a:schemeClr val="tx1"/>
                </a:solidFill>
                <a:latin typeface="+mn-lt"/>
                <a:ea typeface="+mn-ea"/>
                <a:cs typeface="+mn-cs"/>
              </a:rPr>
              <a:t>ZigFi</a:t>
            </a:r>
            <a:r>
              <a:rPr lang="en-US" altLang="zh-CN" sz="1200" b="0" i="0" u="none" strike="noStrike" kern="1200" baseline="0" dirty="0" smtClean="0">
                <a:solidFill>
                  <a:schemeClr val="tx1"/>
                </a:solidFill>
                <a:latin typeface="+mn-lt"/>
                <a:ea typeface="+mn-ea"/>
                <a:cs typeface="+mn-cs"/>
              </a:rPr>
              <a:t>, harnessing CSI for CTC from ZigBee to </a:t>
            </a:r>
            <a:r>
              <a:rPr lang="en-US" altLang="zh-CN" sz="1200" b="0" i="0" u="none" strike="noStrike" kern="1200" baseline="0" dirty="0" err="1" smtClean="0">
                <a:solidFill>
                  <a:schemeClr val="tx1"/>
                </a:solidFill>
                <a:latin typeface="+mn-lt"/>
                <a:ea typeface="+mn-ea"/>
                <a:cs typeface="+mn-cs"/>
              </a:rPr>
              <a:t>WiFi</a:t>
            </a:r>
            <a:endParaRPr lang="en-US" altLang="zh-CN" sz="1200" b="0" i="0" u="none" strike="noStrike" kern="1200" baseline="0" dirty="0" smtClean="0">
              <a:solidFill>
                <a:schemeClr val="tx1"/>
              </a:solidFill>
              <a:latin typeface="+mn-lt"/>
              <a:ea typeface="+mn-ea"/>
              <a:cs typeface="+mn-cs"/>
            </a:endParaRPr>
          </a:p>
          <a:p>
            <a:endParaRPr lang="en-US" altLang="zh-CN" sz="1200" b="0" i="0" u="none" strike="noStrike" kern="1200" baseline="0" dirty="0" smtClean="0">
              <a:solidFill>
                <a:schemeClr val="tx1"/>
              </a:solidFill>
              <a:latin typeface="+mn-lt"/>
              <a:ea typeface="+mn-ea"/>
              <a:cs typeface="+mn-cs"/>
            </a:endParaRPr>
          </a:p>
          <a:p>
            <a:r>
              <a:rPr lang="en-US" altLang="zh-CN" sz="1200" b="0" i="0" u="none" strike="noStrike" kern="1200" baseline="0" dirty="0" err="1" smtClean="0">
                <a:solidFill>
                  <a:schemeClr val="tx1"/>
                </a:solidFill>
                <a:latin typeface="+mn-lt"/>
                <a:ea typeface="+mn-ea"/>
                <a:cs typeface="+mn-cs"/>
              </a:rPr>
              <a:t>ZigFi</a:t>
            </a:r>
            <a:r>
              <a:rPr lang="en-US" altLang="zh-CN" sz="1200" b="0" i="0" u="none" strike="noStrike" kern="1200" baseline="0" dirty="0" smtClean="0">
                <a:solidFill>
                  <a:schemeClr val="tx1"/>
                </a:solidFill>
                <a:latin typeface="+mn-lt"/>
                <a:ea typeface="+mn-ea"/>
                <a:cs typeface="+mn-cs"/>
              </a:rPr>
              <a:t> leverages existing </a:t>
            </a:r>
            <a:r>
              <a:rPr lang="en-US" altLang="zh-CN" sz="1200" b="0" i="0" u="none" strike="noStrike" kern="1200" baseline="0" dirty="0" err="1" smtClean="0">
                <a:solidFill>
                  <a:schemeClr val="tx1"/>
                </a:solidFill>
                <a:latin typeface="+mn-lt"/>
                <a:ea typeface="+mn-ea"/>
                <a:cs typeface="+mn-cs"/>
              </a:rPr>
              <a:t>wifi</a:t>
            </a:r>
            <a:r>
              <a:rPr lang="en-US" altLang="zh-CN" sz="1200" b="0" i="0" u="none" strike="noStrike" kern="1200" baseline="0" dirty="0" smtClean="0">
                <a:solidFill>
                  <a:schemeClr val="tx1"/>
                </a:solidFill>
                <a:latin typeface="+mn-lt"/>
                <a:ea typeface="+mn-ea"/>
                <a:cs typeface="+mn-cs"/>
              </a:rPr>
              <a:t> packet transmissions  to encode information from ZigBee node. </a:t>
            </a:r>
          </a:p>
          <a:p>
            <a:r>
              <a:rPr lang="en-US" altLang="zh-CN" sz="1200" b="0" i="0" u="none" strike="noStrike" kern="1200" baseline="0" dirty="0" smtClean="0">
                <a:solidFill>
                  <a:schemeClr val="tx1"/>
                </a:solidFill>
                <a:latin typeface="+mn-lt"/>
                <a:ea typeface="+mn-ea"/>
                <a:cs typeface="+mn-cs"/>
              </a:rPr>
              <a:t>Without modifying  physical layer of the </a:t>
            </a:r>
            <a:r>
              <a:rPr lang="en-US" altLang="zh-CN" sz="1200" b="0" i="0" u="none" strike="noStrike" kern="1200" baseline="0" dirty="0" err="1" smtClean="0">
                <a:solidFill>
                  <a:schemeClr val="tx1"/>
                </a:solidFill>
                <a:latin typeface="+mn-lt"/>
                <a:ea typeface="+mn-ea"/>
                <a:cs typeface="+mn-cs"/>
              </a:rPr>
              <a:t>WiFi</a:t>
            </a:r>
            <a:r>
              <a:rPr lang="en-US" altLang="zh-CN" sz="1200" b="0" i="0" u="none" strike="noStrike" kern="1200" baseline="0" dirty="0" smtClean="0">
                <a:solidFill>
                  <a:schemeClr val="tx1"/>
                </a:solidFill>
                <a:latin typeface="+mn-lt"/>
                <a:ea typeface="+mn-ea"/>
                <a:cs typeface="+mn-cs"/>
              </a:rPr>
              <a:t> or ZigBee , ZigBee packets are transmitted and piggy-backed to the existing </a:t>
            </a:r>
          </a:p>
          <a:p>
            <a:r>
              <a:rPr lang="en-US" altLang="zh-CN" sz="1200" b="0" i="0" u="none" strike="noStrike" kern="1200" baseline="0" dirty="0" smtClean="0">
                <a:solidFill>
                  <a:schemeClr val="tx1"/>
                </a:solidFill>
                <a:latin typeface="+mn-lt"/>
                <a:ea typeface="+mn-ea"/>
                <a:cs typeface="+mn-cs"/>
              </a:rPr>
              <a:t>the WiFi link. The WiFi receiver can receive two sets of information. It decodes packets transmitted by the </a:t>
            </a:r>
            <a:r>
              <a:rPr lang="en-US" altLang="zh-CN" sz="1200" b="0" i="0" u="none" strike="noStrike" kern="1200" baseline="0" dirty="0" err="1" smtClean="0">
                <a:solidFill>
                  <a:schemeClr val="tx1"/>
                </a:solidFill>
                <a:latin typeface="+mn-lt"/>
                <a:ea typeface="+mn-ea"/>
                <a:cs typeface="+mn-cs"/>
              </a:rPr>
              <a:t>WiFi</a:t>
            </a:r>
            <a:r>
              <a:rPr lang="en-US" altLang="zh-CN" sz="1200" b="0" i="0" u="none" strike="noStrike" kern="1200" baseline="0" dirty="0" smtClean="0">
                <a:solidFill>
                  <a:schemeClr val="tx1"/>
                </a:solidFill>
                <a:latin typeface="+mn-lt"/>
                <a:ea typeface="+mn-ea"/>
                <a:cs typeface="+mn-cs"/>
              </a:rPr>
              <a:t> sender as a regular WiFi packet. It also collects the CSI sequence.</a:t>
            </a:r>
          </a:p>
          <a:p>
            <a:endParaRPr lang="en-US" altLang="zh-CN" sz="1200" b="0" i="0" u="none" strike="noStrike" kern="1200" baseline="0" dirty="0" smtClean="0">
              <a:solidFill>
                <a:schemeClr val="tx1"/>
              </a:solidFill>
              <a:latin typeface="+mn-lt"/>
              <a:ea typeface="+mn-ea"/>
              <a:cs typeface="+mn-cs"/>
            </a:endParaRPr>
          </a:p>
          <a:p>
            <a:r>
              <a:rPr lang="en-US" altLang="zh-CN" baseline="0" dirty="0" smtClean="0"/>
              <a:t>Whereas, it is difficult to quantify </a:t>
            </a:r>
            <a:r>
              <a:rPr lang="nl-NL" altLang="zh-CN" sz="1200" kern="1200" dirty="0" smtClean="0">
                <a:solidFill>
                  <a:schemeClr val="tx1"/>
                </a:solidFill>
                <a:latin typeface="+mn-lt"/>
                <a:ea typeface="+mn-ea"/>
                <a:cs typeface="+mn-cs"/>
              </a:rPr>
              <a:t>['</a:t>
            </a:r>
            <a:r>
              <a:rPr lang="nl-NL" altLang="zh-CN" sz="1200" kern="1200" dirty="0" err="1" smtClean="0">
                <a:solidFill>
                  <a:schemeClr val="tx1"/>
                </a:solidFill>
                <a:latin typeface="+mn-lt"/>
                <a:ea typeface="+mn-ea"/>
                <a:cs typeface="+mn-cs"/>
              </a:rPr>
              <a:t>kwɑntɪfaɪ</a:t>
            </a:r>
            <a:r>
              <a:rPr lang="nl-NL" altLang="zh-CN" sz="1200" kern="1200" dirty="0" smtClean="0">
                <a:solidFill>
                  <a:schemeClr val="tx1"/>
                </a:solidFill>
                <a:latin typeface="+mn-lt"/>
                <a:ea typeface="+mn-ea"/>
                <a:cs typeface="+mn-cs"/>
              </a:rPr>
              <a:t>] </a:t>
            </a:r>
            <a:r>
              <a:rPr lang="en-US" altLang="zh-CN" baseline="0" dirty="0" smtClean="0"/>
              <a:t> the CSI variation because the channel is dynamic and noisy. There is no simple rules to describe the variation of CSI values. As a result, a SVM classifier is applied to identify the CSI sequence. </a:t>
            </a:r>
          </a:p>
          <a:p>
            <a:r>
              <a:rPr lang="en-US" altLang="zh-CN" baseline="0" dirty="0" smtClean="0"/>
              <a:t>In this way,  we translate the decoding problem into a problem of CSI classification.</a:t>
            </a:r>
          </a:p>
          <a:p>
            <a:endParaRPr lang="en-US" altLang="zh-CN" baseline="0" dirty="0" smtClean="0"/>
          </a:p>
          <a:p>
            <a:r>
              <a:rPr lang="en-US" altLang="zh-CN" dirty="0" smtClean="0"/>
              <a:t>The encoding</a:t>
            </a:r>
            <a:r>
              <a:rPr lang="en-US" altLang="zh-CN" baseline="0" dirty="0" smtClean="0"/>
              <a:t> and decoding steps of </a:t>
            </a:r>
            <a:r>
              <a:rPr lang="en-US" altLang="zh-CN" baseline="0" dirty="0" err="1" smtClean="0"/>
              <a:t>ZigFi</a:t>
            </a:r>
            <a:r>
              <a:rPr lang="en-US" altLang="zh-CN" baseline="0" dirty="0" smtClean="0"/>
              <a:t> are as follows. In our example, the ZigBee sender wants to send the CTC symbols ”1011” to the </a:t>
            </a:r>
            <a:r>
              <a:rPr lang="en-US" altLang="zh-CN" baseline="0" dirty="0" err="1" smtClean="0"/>
              <a:t>WiFi</a:t>
            </a:r>
            <a:r>
              <a:rPr lang="en-US" altLang="zh-CN" baseline="0" dirty="0" smtClean="0"/>
              <a:t> receiver.</a:t>
            </a:r>
          </a:p>
          <a:p>
            <a:r>
              <a:rPr lang="en-US" altLang="zh-CN" baseline="0" dirty="0" smtClean="0"/>
              <a:t>First, the ZigBee sender encodes the symbol “1” as </a:t>
            </a:r>
            <a:r>
              <a:rPr lang="en-US" altLang="zh-CN" sz="1200" b="0" i="0" u="none" strike="noStrike" kern="1200" baseline="0" dirty="0" smtClean="0">
                <a:solidFill>
                  <a:schemeClr val="tx1"/>
                </a:solidFill>
                <a:latin typeface="+mn-lt"/>
                <a:ea typeface="+mn-ea"/>
                <a:cs typeface="+mn-cs"/>
              </a:rPr>
              <a:t>the presence of the ZigBee packet and encodes the symbol “0” as the absence of the ZigBee packet. </a:t>
            </a:r>
          </a:p>
          <a:p>
            <a:r>
              <a:rPr lang="en-US" altLang="zh-CN" sz="1200" b="0" i="0" u="none" strike="noStrike" kern="1200" baseline="0" dirty="0" smtClean="0">
                <a:solidFill>
                  <a:schemeClr val="tx1"/>
                </a:solidFill>
                <a:latin typeface="+mn-lt"/>
                <a:ea typeface="+mn-ea"/>
                <a:cs typeface="+mn-cs"/>
              </a:rPr>
              <a:t>Second, the </a:t>
            </a:r>
            <a:r>
              <a:rPr lang="en-US" altLang="zh-CN" sz="1200" b="0" i="0" u="none" strike="noStrike" kern="1200" baseline="0" dirty="0" err="1" smtClean="0">
                <a:solidFill>
                  <a:schemeClr val="tx1"/>
                </a:solidFill>
                <a:latin typeface="+mn-lt"/>
                <a:ea typeface="+mn-ea"/>
                <a:cs typeface="+mn-cs"/>
              </a:rPr>
              <a:t>Zigbee</a:t>
            </a:r>
            <a:r>
              <a:rPr lang="en-US" altLang="zh-CN" sz="1200" b="0" i="0" u="none" strike="noStrike" kern="1200" baseline="0" dirty="0" smtClean="0">
                <a:solidFill>
                  <a:schemeClr val="tx1"/>
                </a:solidFill>
                <a:latin typeface="+mn-lt"/>
                <a:ea typeface="+mn-ea"/>
                <a:cs typeface="+mn-cs"/>
              </a:rPr>
              <a:t> sender transmits these packets or remains silent. There is an existing </a:t>
            </a:r>
            <a:r>
              <a:rPr lang="en-US" altLang="zh-CN" sz="1200" b="0" i="0" u="none" strike="noStrike" kern="1200" baseline="0" dirty="0" err="1" smtClean="0">
                <a:solidFill>
                  <a:schemeClr val="tx1"/>
                </a:solidFill>
                <a:latin typeface="+mn-lt"/>
                <a:ea typeface="+mn-ea"/>
                <a:cs typeface="+mn-cs"/>
              </a:rPr>
              <a:t>WiFi</a:t>
            </a:r>
            <a:r>
              <a:rPr lang="en-US" altLang="zh-CN" sz="1200" b="0" i="0" u="none" strike="noStrike" kern="1200" baseline="0" dirty="0" smtClean="0">
                <a:solidFill>
                  <a:schemeClr val="tx1"/>
                </a:solidFill>
                <a:latin typeface="+mn-lt"/>
                <a:ea typeface="+mn-ea"/>
                <a:cs typeface="+mn-cs"/>
              </a:rPr>
              <a:t> sender transmitting packets. ZigBee</a:t>
            </a:r>
          </a:p>
          <a:p>
            <a:r>
              <a:rPr lang="en-US" altLang="zh-CN" sz="1200" b="0" i="0" u="none" strike="noStrike" kern="1200" baseline="0" dirty="0" smtClean="0">
                <a:solidFill>
                  <a:schemeClr val="tx1"/>
                </a:solidFill>
                <a:latin typeface="+mn-lt"/>
                <a:ea typeface="+mn-ea"/>
                <a:cs typeface="+mn-cs"/>
              </a:rPr>
              <a:t>packets overlap with </a:t>
            </a:r>
            <a:r>
              <a:rPr lang="en-US" altLang="zh-CN" sz="1200" b="0" i="0" u="none" strike="noStrike" kern="1200" baseline="0" dirty="0" err="1" smtClean="0">
                <a:solidFill>
                  <a:schemeClr val="tx1"/>
                </a:solidFill>
                <a:latin typeface="+mn-lt"/>
                <a:ea typeface="+mn-ea"/>
                <a:cs typeface="+mn-cs"/>
              </a:rPr>
              <a:t>WiFi</a:t>
            </a:r>
            <a:r>
              <a:rPr lang="en-US" altLang="zh-CN" sz="1200" b="0" i="0" u="none" strike="noStrike" kern="1200" baseline="0" dirty="0" smtClean="0">
                <a:solidFill>
                  <a:schemeClr val="tx1"/>
                </a:solidFill>
                <a:latin typeface="+mn-lt"/>
                <a:ea typeface="+mn-ea"/>
                <a:cs typeface="+mn-cs"/>
              </a:rPr>
              <a:t> packets in the air.</a:t>
            </a:r>
          </a:p>
          <a:p>
            <a:r>
              <a:rPr lang="en-US" altLang="zh-CN" sz="1200" b="0" i="0" u="none" strike="noStrike" kern="1200" baseline="0" dirty="0" smtClean="0">
                <a:solidFill>
                  <a:schemeClr val="tx1"/>
                </a:solidFill>
                <a:latin typeface="+mn-lt"/>
                <a:ea typeface="+mn-ea"/>
                <a:cs typeface="+mn-cs"/>
              </a:rPr>
              <a:t>Third, the </a:t>
            </a:r>
            <a:r>
              <a:rPr lang="en-US" altLang="zh-CN" sz="1200" b="0" i="0" u="none" strike="noStrike" kern="1200" baseline="0" dirty="0" err="1" smtClean="0">
                <a:solidFill>
                  <a:schemeClr val="tx1"/>
                </a:solidFill>
                <a:latin typeface="+mn-lt"/>
                <a:ea typeface="+mn-ea"/>
                <a:cs typeface="+mn-cs"/>
              </a:rPr>
              <a:t>WiFi</a:t>
            </a:r>
            <a:r>
              <a:rPr lang="en-US" altLang="zh-CN" sz="1200" b="0" i="0" u="none" strike="noStrike" kern="1200" baseline="0" dirty="0" smtClean="0">
                <a:solidFill>
                  <a:schemeClr val="tx1"/>
                </a:solidFill>
                <a:latin typeface="+mn-lt"/>
                <a:ea typeface="+mn-ea"/>
                <a:cs typeface="+mn-cs"/>
              </a:rPr>
              <a:t> receiver collects the CSI sequence and uses SVM to identify whether there is an interfered CSI sequence.  In this way,  the </a:t>
            </a:r>
            <a:r>
              <a:rPr lang="en-US" altLang="zh-CN" sz="1200" b="0" i="0" u="none" strike="noStrike" kern="1200" baseline="0" dirty="0" err="1" smtClean="0">
                <a:solidFill>
                  <a:schemeClr val="tx1"/>
                </a:solidFill>
                <a:latin typeface="+mn-lt"/>
                <a:ea typeface="+mn-ea"/>
                <a:cs typeface="+mn-cs"/>
              </a:rPr>
              <a:t>WiFi</a:t>
            </a:r>
            <a:r>
              <a:rPr lang="en-US" altLang="zh-CN" sz="1200" b="0" i="0" u="none" strike="noStrike" kern="1200" baseline="0" dirty="0" smtClean="0">
                <a:solidFill>
                  <a:schemeClr val="tx1"/>
                </a:solidFill>
                <a:latin typeface="+mn-lt"/>
                <a:ea typeface="+mn-ea"/>
                <a:cs typeface="+mn-cs"/>
              </a:rPr>
              <a:t> receiver decodes the CTC symbol from ZigBee</a:t>
            </a:r>
            <a:endParaRPr lang="zh-CN" altLang="en-US" dirty="0" smtClean="0"/>
          </a:p>
          <a:p>
            <a:endParaRPr lang="en-US" altLang="zh-CN" baseline="0" dirty="0" smtClean="0"/>
          </a:p>
          <a:p>
            <a:endParaRPr lang="en-US" altLang="zh-CN" baseline="0" dirty="0" smtClean="0"/>
          </a:p>
          <a:p>
            <a:endParaRPr lang="en-US" altLang="zh-CN" baseline="0" dirty="0" smtClean="0"/>
          </a:p>
          <a:p>
            <a:endParaRPr lang="zh-CN" altLang="en-US" dirty="0"/>
          </a:p>
        </p:txBody>
      </p:sp>
      <p:sp>
        <p:nvSpPr>
          <p:cNvPr id="4" name="灯片编号占位符 3"/>
          <p:cNvSpPr>
            <a:spLocks noGrp="1"/>
          </p:cNvSpPr>
          <p:nvPr>
            <p:ph type="sldNum" sz="quarter" idx="10"/>
          </p:nvPr>
        </p:nvSpPr>
        <p:spPr/>
        <p:txBody>
          <a:bodyPr/>
          <a:lstStyle/>
          <a:p>
            <a:fld id="{1A82E579-0BA3-EE4C-8DF5-C303D56E9FB5}" type="slidenum">
              <a:rPr kumimoji="1" lang="zh-CN" altLang="en-US" smtClean="0"/>
              <a:t>9</a:t>
            </a:fld>
            <a:endParaRPr kumimoji="1" lang="zh-CN" altLang="en-US"/>
          </a:p>
        </p:txBody>
      </p:sp>
    </p:spTree>
    <p:extLst>
      <p:ext uri="{BB962C8B-B14F-4D97-AF65-F5344CB8AC3E}">
        <p14:creationId xmlns:p14="http://schemas.microsoft.com/office/powerpoint/2010/main" val="8243169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p>
            <a:fld id="{CD4078F4-B7AC-D841-B684-2652AB05B03E}" type="datetimeFigureOut">
              <a:rPr kumimoji="1" lang="zh-CN" altLang="en-US" smtClean="0"/>
              <a:t>18/11/24</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C09F6173-ADAB-C347-9A55-4E9E8D85219D}" type="slidenum">
              <a:rPr kumimoji="1" lang="zh-CN" altLang="en-US" smtClean="0"/>
              <a:t>‹#›</a:t>
            </a:fld>
            <a:endParaRPr kumimoji="1" lang="zh-CN" altLang="en-US"/>
          </a:p>
        </p:txBody>
      </p:sp>
    </p:spTree>
    <p:extLst>
      <p:ext uri="{BB962C8B-B14F-4D97-AF65-F5344CB8AC3E}">
        <p14:creationId xmlns:p14="http://schemas.microsoft.com/office/powerpoint/2010/main" val="1723854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en-US" dirty="0"/>
          </a:p>
        </p:txBody>
      </p:sp>
      <p:sp>
        <p:nvSpPr>
          <p:cNvPr id="4" name="Date Placeholder 3"/>
          <p:cNvSpPr>
            <a:spLocks noGrp="1"/>
          </p:cNvSpPr>
          <p:nvPr>
            <p:ph type="dt" sz="half" idx="10"/>
          </p:nvPr>
        </p:nvSpPr>
        <p:spPr/>
        <p:txBody>
          <a:bodyPr/>
          <a:lstStyle/>
          <a:p>
            <a:fld id="{CD4078F4-B7AC-D841-B684-2652AB05B03E}" type="datetimeFigureOut">
              <a:rPr kumimoji="1" lang="zh-CN" altLang="en-US" smtClean="0"/>
              <a:t>18/11/24</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C09F6173-ADAB-C347-9A55-4E9E8D85219D}" type="slidenum">
              <a:rPr kumimoji="1" lang="zh-CN" altLang="en-US" smtClean="0"/>
              <a:t>‹#›</a:t>
            </a:fld>
            <a:endParaRPr kumimoji="1" lang="zh-CN" altLang="en-US"/>
          </a:p>
        </p:txBody>
      </p:sp>
    </p:spTree>
    <p:extLst>
      <p:ext uri="{BB962C8B-B14F-4D97-AF65-F5344CB8AC3E}">
        <p14:creationId xmlns:p14="http://schemas.microsoft.com/office/powerpoint/2010/main" val="717898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en-US" dirty="0"/>
          </a:p>
        </p:txBody>
      </p:sp>
      <p:sp>
        <p:nvSpPr>
          <p:cNvPr id="4" name="Date Placeholder 3"/>
          <p:cNvSpPr>
            <a:spLocks noGrp="1"/>
          </p:cNvSpPr>
          <p:nvPr>
            <p:ph type="dt" sz="half" idx="10"/>
          </p:nvPr>
        </p:nvSpPr>
        <p:spPr/>
        <p:txBody>
          <a:bodyPr/>
          <a:lstStyle/>
          <a:p>
            <a:fld id="{CD4078F4-B7AC-D841-B684-2652AB05B03E}" type="datetimeFigureOut">
              <a:rPr kumimoji="1" lang="zh-CN" altLang="en-US" smtClean="0"/>
              <a:t>18/11/24</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C09F6173-ADAB-C347-9A55-4E9E8D85219D}" type="slidenum">
              <a:rPr kumimoji="1" lang="zh-CN" altLang="en-US" smtClean="0"/>
              <a:t>‹#›</a:t>
            </a:fld>
            <a:endParaRPr kumimoji="1" lang="zh-CN" altLang="en-US"/>
          </a:p>
        </p:txBody>
      </p:sp>
    </p:spTree>
    <p:extLst>
      <p:ext uri="{BB962C8B-B14F-4D97-AF65-F5344CB8AC3E}">
        <p14:creationId xmlns:p14="http://schemas.microsoft.com/office/powerpoint/2010/main" val="1162103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en-US" dirty="0"/>
          </a:p>
        </p:txBody>
      </p:sp>
      <p:sp>
        <p:nvSpPr>
          <p:cNvPr id="4" name="Date Placeholder 3"/>
          <p:cNvSpPr>
            <a:spLocks noGrp="1"/>
          </p:cNvSpPr>
          <p:nvPr>
            <p:ph type="dt" sz="half" idx="10"/>
          </p:nvPr>
        </p:nvSpPr>
        <p:spPr/>
        <p:txBody>
          <a:bodyPr/>
          <a:lstStyle/>
          <a:p>
            <a:fld id="{CD4078F4-B7AC-D841-B684-2652AB05B03E}" type="datetimeFigureOut">
              <a:rPr kumimoji="1" lang="zh-CN" altLang="en-US" smtClean="0"/>
              <a:t>18/11/24</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C09F6173-ADAB-C347-9A55-4E9E8D85219D}" type="slidenum">
              <a:rPr kumimoji="1" lang="zh-CN" altLang="en-US" smtClean="0"/>
              <a:t>‹#›</a:t>
            </a:fld>
            <a:endParaRPr kumimoji="1" lang="zh-CN" altLang="en-US"/>
          </a:p>
        </p:txBody>
      </p:sp>
    </p:spTree>
    <p:extLst>
      <p:ext uri="{BB962C8B-B14F-4D97-AF65-F5344CB8AC3E}">
        <p14:creationId xmlns:p14="http://schemas.microsoft.com/office/powerpoint/2010/main" val="1113556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p>
            <a:fld id="{CD4078F4-B7AC-D841-B684-2652AB05B03E}" type="datetimeFigureOut">
              <a:rPr kumimoji="1" lang="zh-CN" altLang="en-US" smtClean="0"/>
              <a:t>18/11/24</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C09F6173-ADAB-C347-9A55-4E9E8D85219D}" type="slidenum">
              <a:rPr kumimoji="1" lang="zh-CN" altLang="en-US" smtClean="0"/>
              <a:t>‹#›</a:t>
            </a:fld>
            <a:endParaRPr kumimoji="1" lang="zh-CN" altLang="en-US"/>
          </a:p>
        </p:txBody>
      </p:sp>
    </p:spTree>
    <p:extLst>
      <p:ext uri="{BB962C8B-B14F-4D97-AF65-F5344CB8AC3E}">
        <p14:creationId xmlns:p14="http://schemas.microsoft.com/office/powerpoint/2010/main" val="229960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en-US" dirty="0"/>
          </a:p>
        </p:txBody>
      </p:sp>
      <p:sp>
        <p:nvSpPr>
          <p:cNvPr id="5" name="Date Placeholder 4"/>
          <p:cNvSpPr>
            <a:spLocks noGrp="1"/>
          </p:cNvSpPr>
          <p:nvPr>
            <p:ph type="dt" sz="half" idx="10"/>
          </p:nvPr>
        </p:nvSpPr>
        <p:spPr/>
        <p:txBody>
          <a:bodyPr/>
          <a:lstStyle/>
          <a:p>
            <a:fld id="{CD4078F4-B7AC-D841-B684-2652AB05B03E}" type="datetimeFigureOut">
              <a:rPr kumimoji="1" lang="zh-CN" altLang="en-US" smtClean="0"/>
              <a:t>18/11/24</a:t>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C09F6173-ADAB-C347-9A55-4E9E8D85219D}" type="slidenum">
              <a:rPr kumimoji="1" lang="zh-CN" altLang="en-US" smtClean="0"/>
              <a:t>‹#›</a:t>
            </a:fld>
            <a:endParaRPr kumimoji="1" lang="zh-CN" altLang="en-US"/>
          </a:p>
        </p:txBody>
      </p:sp>
    </p:spTree>
    <p:extLst>
      <p:ext uri="{BB962C8B-B14F-4D97-AF65-F5344CB8AC3E}">
        <p14:creationId xmlns:p14="http://schemas.microsoft.com/office/powerpoint/2010/main" val="1626924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Content Placeholder 5"/>
          <p:cNvSpPr>
            <a:spLocks noGrp="1"/>
          </p:cNvSpPr>
          <p:nvPr>
            <p:ph sz="quarter" idx="4"/>
          </p:nvPr>
        </p:nvSpPr>
        <p:spPr>
          <a:xfrm>
            <a:off x="4629150" y="2505075"/>
            <a:ext cx="3887391" cy="3684588"/>
          </a:xfrm>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en-US" dirty="0"/>
          </a:p>
        </p:txBody>
      </p:sp>
      <p:sp>
        <p:nvSpPr>
          <p:cNvPr id="7" name="Date Placeholder 6"/>
          <p:cNvSpPr>
            <a:spLocks noGrp="1"/>
          </p:cNvSpPr>
          <p:nvPr>
            <p:ph type="dt" sz="half" idx="10"/>
          </p:nvPr>
        </p:nvSpPr>
        <p:spPr/>
        <p:txBody>
          <a:bodyPr/>
          <a:lstStyle/>
          <a:p>
            <a:fld id="{CD4078F4-B7AC-D841-B684-2652AB05B03E}" type="datetimeFigureOut">
              <a:rPr kumimoji="1" lang="zh-CN" altLang="en-US" smtClean="0"/>
              <a:t>18/11/24</a:t>
            </a:fld>
            <a:endParaRPr kumimoji="1" lang="zh-CN" altLang="en-US"/>
          </a:p>
        </p:txBody>
      </p:sp>
      <p:sp>
        <p:nvSpPr>
          <p:cNvPr id="8" name="Footer Placeholder 7"/>
          <p:cNvSpPr>
            <a:spLocks noGrp="1"/>
          </p:cNvSpPr>
          <p:nvPr>
            <p:ph type="ftr" sz="quarter" idx="11"/>
          </p:nvPr>
        </p:nvSpPr>
        <p:spPr/>
        <p:txBody>
          <a:bodyPr/>
          <a:lstStyle/>
          <a:p>
            <a:endParaRPr kumimoji="1" lang="zh-CN" altLang="en-US"/>
          </a:p>
        </p:txBody>
      </p:sp>
      <p:sp>
        <p:nvSpPr>
          <p:cNvPr id="9" name="Slide Number Placeholder 8"/>
          <p:cNvSpPr>
            <a:spLocks noGrp="1"/>
          </p:cNvSpPr>
          <p:nvPr>
            <p:ph type="sldNum" sz="quarter" idx="12"/>
          </p:nvPr>
        </p:nvSpPr>
        <p:spPr/>
        <p:txBody>
          <a:bodyPr/>
          <a:lstStyle/>
          <a:p>
            <a:fld id="{C09F6173-ADAB-C347-9A55-4E9E8D85219D}" type="slidenum">
              <a:rPr kumimoji="1" lang="zh-CN" altLang="en-US" smtClean="0"/>
              <a:t>‹#›</a:t>
            </a:fld>
            <a:endParaRPr kumimoji="1" lang="zh-CN" altLang="en-US"/>
          </a:p>
        </p:txBody>
      </p:sp>
    </p:spTree>
    <p:extLst>
      <p:ext uri="{BB962C8B-B14F-4D97-AF65-F5344CB8AC3E}">
        <p14:creationId xmlns:p14="http://schemas.microsoft.com/office/powerpoint/2010/main" val="1966076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CD4078F4-B7AC-D841-B684-2652AB05B03E}" type="datetimeFigureOut">
              <a:rPr kumimoji="1" lang="zh-CN" altLang="en-US" smtClean="0"/>
              <a:t>18/11/24</a:t>
            </a:fld>
            <a:endParaRPr kumimoji="1" lang="zh-CN" altLang="en-US"/>
          </a:p>
        </p:txBody>
      </p:sp>
      <p:sp>
        <p:nvSpPr>
          <p:cNvPr id="4" name="Footer Placeholder 3"/>
          <p:cNvSpPr>
            <a:spLocks noGrp="1"/>
          </p:cNvSpPr>
          <p:nvPr>
            <p:ph type="ftr" sz="quarter" idx="11"/>
          </p:nvPr>
        </p:nvSpPr>
        <p:spPr/>
        <p:txBody>
          <a:bodyPr/>
          <a:lstStyle/>
          <a:p>
            <a:endParaRPr kumimoji="1" lang="zh-CN" altLang="en-US"/>
          </a:p>
        </p:txBody>
      </p:sp>
      <p:sp>
        <p:nvSpPr>
          <p:cNvPr id="5" name="Slide Number Placeholder 4"/>
          <p:cNvSpPr>
            <a:spLocks noGrp="1"/>
          </p:cNvSpPr>
          <p:nvPr>
            <p:ph type="sldNum" sz="quarter" idx="12"/>
          </p:nvPr>
        </p:nvSpPr>
        <p:spPr/>
        <p:txBody>
          <a:bodyPr/>
          <a:lstStyle/>
          <a:p>
            <a:fld id="{C09F6173-ADAB-C347-9A55-4E9E8D85219D}" type="slidenum">
              <a:rPr kumimoji="1" lang="zh-CN" altLang="en-US" smtClean="0"/>
              <a:t>‹#›</a:t>
            </a:fld>
            <a:endParaRPr kumimoji="1" lang="zh-CN" altLang="en-US"/>
          </a:p>
        </p:txBody>
      </p:sp>
    </p:spTree>
    <p:extLst>
      <p:ext uri="{BB962C8B-B14F-4D97-AF65-F5344CB8AC3E}">
        <p14:creationId xmlns:p14="http://schemas.microsoft.com/office/powerpoint/2010/main" val="514237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4078F4-B7AC-D841-B684-2652AB05B03E}" type="datetimeFigureOut">
              <a:rPr kumimoji="1" lang="zh-CN" altLang="en-US" smtClean="0"/>
              <a:t>18/11/24</a:t>
            </a:fld>
            <a:endParaRPr kumimoji="1" lang="zh-CN" altLang="en-US"/>
          </a:p>
        </p:txBody>
      </p:sp>
      <p:sp>
        <p:nvSpPr>
          <p:cNvPr id="3" name="Footer Placeholder 2"/>
          <p:cNvSpPr>
            <a:spLocks noGrp="1"/>
          </p:cNvSpPr>
          <p:nvPr>
            <p:ph type="ftr" sz="quarter" idx="11"/>
          </p:nvPr>
        </p:nvSpPr>
        <p:spPr/>
        <p:txBody>
          <a:bodyPr/>
          <a:lstStyle/>
          <a:p>
            <a:endParaRPr kumimoji="1" lang="zh-CN" altLang="en-US"/>
          </a:p>
        </p:txBody>
      </p:sp>
      <p:sp>
        <p:nvSpPr>
          <p:cNvPr id="4" name="Slide Number Placeholder 3"/>
          <p:cNvSpPr>
            <a:spLocks noGrp="1"/>
          </p:cNvSpPr>
          <p:nvPr>
            <p:ph type="sldNum" sz="quarter" idx="12"/>
          </p:nvPr>
        </p:nvSpPr>
        <p:spPr/>
        <p:txBody>
          <a:bodyPr/>
          <a:lstStyle/>
          <a:p>
            <a:fld id="{C09F6173-ADAB-C347-9A55-4E9E8D85219D}" type="slidenum">
              <a:rPr kumimoji="1" lang="zh-CN" altLang="en-US" smtClean="0"/>
              <a:t>‹#›</a:t>
            </a:fld>
            <a:endParaRPr kumimoji="1" lang="zh-CN" altLang="en-US"/>
          </a:p>
        </p:txBody>
      </p:sp>
    </p:spTree>
    <p:extLst>
      <p:ext uri="{BB962C8B-B14F-4D97-AF65-F5344CB8AC3E}">
        <p14:creationId xmlns:p14="http://schemas.microsoft.com/office/powerpoint/2010/main" val="13107442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CD4078F4-B7AC-D841-B684-2652AB05B03E}" type="datetimeFigureOut">
              <a:rPr kumimoji="1" lang="zh-CN" altLang="en-US" smtClean="0"/>
              <a:t>18/11/24</a:t>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C09F6173-ADAB-C347-9A55-4E9E8D85219D}" type="slidenum">
              <a:rPr kumimoji="1" lang="zh-CN" altLang="en-US" smtClean="0"/>
              <a:t>‹#›</a:t>
            </a:fld>
            <a:endParaRPr kumimoji="1" lang="zh-CN" altLang="en-US"/>
          </a:p>
        </p:txBody>
      </p:sp>
    </p:spTree>
    <p:extLst>
      <p:ext uri="{BB962C8B-B14F-4D97-AF65-F5344CB8AC3E}">
        <p14:creationId xmlns:p14="http://schemas.microsoft.com/office/powerpoint/2010/main" val="7906025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将图片拖动到占位符，或单击添加图标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CD4078F4-B7AC-D841-B684-2652AB05B03E}" type="datetimeFigureOut">
              <a:rPr kumimoji="1" lang="zh-CN" altLang="en-US" smtClean="0"/>
              <a:t>18/11/24</a:t>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C09F6173-ADAB-C347-9A55-4E9E8D85219D}" type="slidenum">
              <a:rPr kumimoji="1" lang="zh-CN" altLang="en-US" smtClean="0"/>
              <a:t>‹#›</a:t>
            </a:fld>
            <a:endParaRPr kumimoji="1" lang="zh-CN" altLang="en-US"/>
          </a:p>
        </p:txBody>
      </p:sp>
    </p:spTree>
    <p:extLst>
      <p:ext uri="{BB962C8B-B14F-4D97-AF65-F5344CB8AC3E}">
        <p14:creationId xmlns:p14="http://schemas.microsoft.com/office/powerpoint/2010/main" val="117504477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4078F4-B7AC-D841-B684-2652AB05B03E}" type="datetimeFigureOut">
              <a:rPr kumimoji="1" lang="zh-CN" altLang="en-US" smtClean="0"/>
              <a:t>18/11/24</a:t>
            </a:fld>
            <a:endParaRPr kumimoji="1"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9F6173-ADAB-C347-9A55-4E9E8D85219D}" type="slidenum">
              <a:rPr kumimoji="1" lang="zh-CN" altLang="en-US" smtClean="0"/>
              <a:t>‹#›</a:t>
            </a:fld>
            <a:endParaRPr kumimoji="1" lang="zh-CN" altLang="en-US"/>
          </a:p>
        </p:txBody>
      </p:sp>
    </p:spTree>
    <p:extLst>
      <p:ext uri="{BB962C8B-B14F-4D97-AF65-F5344CB8AC3E}">
        <p14:creationId xmlns:p14="http://schemas.microsoft.com/office/powerpoint/2010/main" val="14822713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eg"/><Relationship Id="rId5" Type="http://schemas.openxmlformats.org/officeDocument/2006/relationships/image" Target="../media/image3.tif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1.emf"/></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270.pn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54.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5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60.png"/></Relationships>
</file>

<file path=ppt/slides/_rels/slide2.xml.rels><?xml version="1.0" encoding="UTF-8" standalone="yes"?>
<Relationships xmlns="http://schemas.openxmlformats.org/package/2006/relationships"><Relationship Id="rId9" Type="http://schemas.openxmlformats.org/officeDocument/2006/relationships/image" Target="../media/image10.png"/><Relationship Id="rId20" Type="http://schemas.openxmlformats.org/officeDocument/2006/relationships/image" Target="../media/image21.png"/><Relationship Id="rId21" Type="http://schemas.openxmlformats.org/officeDocument/2006/relationships/image" Target="../media/image22.png"/><Relationship Id="rId22" Type="http://schemas.openxmlformats.org/officeDocument/2006/relationships/image" Target="../media/image23.png"/><Relationship Id="rId23" Type="http://schemas.openxmlformats.org/officeDocument/2006/relationships/image" Target="../media/image24.gif"/><Relationship Id="rId24" Type="http://schemas.openxmlformats.org/officeDocument/2006/relationships/image" Target="../media/image25.png"/><Relationship Id="rId25" Type="http://schemas.openxmlformats.org/officeDocument/2006/relationships/image" Target="../media/image26.png"/><Relationship Id="rId26" Type="http://schemas.openxmlformats.org/officeDocument/2006/relationships/image" Target="../media/image27.png"/><Relationship Id="rId27" Type="http://schemas.openxmlformats.org/officeDocument/2006/relationships/image" Target="../media/image28.png"/><Relationship Id="rId28" Type="http://schemas.openxmlformats.org/officeDocument/2006/relationships/image" Target="../media/image29.png"/><Relationship Id="rId29" Type="http://schemas.openxmlformats.org/officeDocument/2006/relationships/image" Target="../media/image30.jp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jpg"/><Relationship Id="rId17" Type="http://schemas.openxmlformats.org/officeDocument/2006/relationships/image" Target="../media/image18.png"/><Relationship Id="rId18" Type="http://schemas.openxmlformats.org/officeDocument/2006/relationships/image" Target="../media/image19.png"/><Relationship Id="rId19" Type="http://schemas.openxmlformats.org/officeDocument/2006/relationships/image" Target="../media/image20.png"/><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jp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eg"/><Relationship Id="rId5" Type="http://schemas.openxmlformats.org/officeDocument/2006/relationships/image" Target="../media/image3.tiff"/><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6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5.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31.png"/><Relationship Id="rId5" Type="http://schemas.openxmlformats.org/officeDocument/2006/relationships/image" Target="../media/image17.jpg"/><Relationship Id="rId6" Type="http://schemas.openxmlformats.org/officeDocument/2006/relationships/image" Target="../media/image32.png"/><Relationship Id="rId7" Type="http://schemas.openxmlformats.org/officeDocument/2006/relationships/image" Target="../media/image22.png"/><Relationship Id="rId8" Type="http://schemas.openxmlformats.org/officeDocument/2006/relationships/image" Target="../media/image33.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34.emf"/><Relationship Id="rId4" Type="http://schemas.openxmlformats.org/officeDocument/2006/relationships/image" Target="../media/image35.emf"/><Relationship Id="rId5" Type="http://schemas.openxmlformats.org/officeDocument/2006/relationships/image" Target="../media/image36.emf"/><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37.emf"/><Relationship Id="rId4" Type="http://schemas.openxmlformats.org/officeDocument/2006/relationships/image" Target="../media/image38.emf"/><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17.jpg"/><Relationship Id="rId5" Type="http://schemas.openxmlformats.org/officeDocument/2006/relationships/image" Target="../media/image39.png"/><Relationship Id="rId6" Type="http://schemas.openxmlformats.org/officeDocument/2006/relationships/image" Target="../media/image32.png"/><Relationship Id="rId7" Type="http://schemas.openxmlformats.org/officeDocument/2006/relationships/image" Target="../media/image40.png"/><Relationship Id="rId8" Type="http://schemas.openxmlformats.org/officeDocument/2006/relationships/image" Target="../media/image41.tiff"/><Relationship Id="rId9" Type="http://schemas.openxmlformats.org/officeDocument/2006/relationships/image" Target="../media/image42.pn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43.emf"/><Relationship Id="rId4" Type="http://schemas.openxmlformats.org/officeDocument/2006/relationships/image" Target="../media/image44.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5" Type="http://schemas.openxmlformats.org/officeDocument/2006/relationships/image" Target="../media/image47.jpeg"/><Relationship Id="rId6" Type="http://schemas.openxmlformats.org/officeDocument/2006/relationships/image" Target="../media/image48.jpeg"/><Relationship Id="rId7" Type="http://schemas.openxmlformats.org/officeDocument/2006/relationships/image" Target="../media/image49.jpe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5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0" y="6575367"/>
            <a:ext cx="2410689" cy="28559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矩形 16"/>
          <p:cNvSpPr/>
          <p:nvPr/>
        </p:nvSpPr>
        <p:spPr>
          <a:xfrm>
            <a:off x="2244437" y="6575367"/>
            <a:ext cx="2410689" cy="28559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矩形 17"/>
          <p:cNvSpPr/>
          <p:nvPr/>
        </p:nvSpPr>
        <p:spPr>
          <a:xfrm>
            <a:off x="4488874" y="6575367"/>
            <a:ext cx="2410689" cy="285599"/>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矩形 18"/>
          <p:cNvSpPr/>
          <p:nvPr/>
        </p:nvSpPr>
        <p:spPr>
          <a:xfrm>
            <a:off x="6899563" y="6572400"/>
            <a:ext cx="2244437" cy="288566"/>
          </a:xfrm>
          <a:prstGeom prst="rect">
            <a:avLst/>
          </a:prstGeom>
          <a:solidFill>
            <a:srgbClr val="DF7ECB">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1" name="文本框 20"/>
          <p:cNvSpPr txBox="1"/>
          <p:nvPr/>
        </p:nvSpPr>
        <p:spPr>
          <a:xfrm>
            <a:off x="3508946" y="1572589"/>
            <a:ext cx="2292359" cy="830997"/>
          </a:xfrm>
          <a:prstGeom prst="rect">
            <a:avLst/>
          </a:prstGeom>
          <a:noFill/>
        </p:spPr>
        <p:txBody>
          <a:bodyPr wrap="square" rtlCol="0">
            <a:spAutoFit/>
          </a:bodyPr>
          <a:lstStyle/>
          <a:p>
            <a:r>
              <a:rPr kumimoji="1" lang="en-US" altLang="zh-CN" sz="4800" b="1" dirty="0" err="1" smtClean="0">
                <a:solidFill>
                  <a:srgbClr val="C00000"/>
                </a:solidFill>
                <a:latin typeface="Microsoft YaHei" charset="0"/>
                <a:ea typeface="Microsoft YaHei" charset="0"/>
                <a:cs typeface="Microsoft YaHei" charset="0"/>
              </a:rPr>
              <a:t>ZigFi</a:t>
            </a:r>
            <a:r>
              <a:rPr kumimoji="1" lang="en-US" altLang="zh-CN" sz="4800" b="1" dirty="0" smtClean="0">
                <a:solidFill>
                  <a:srgbClr val="C00000"/>
                </a:solidFill>
                <a:latin typeface="Microsoft YaHei" charset="0"/>
                <a:ea typeface="Microsoft YaHei" charset="0"/>
                <a:cs typeface="Microsoft YaHei" charset="0"/>
              </a:rPr>
              <a:t>:</a:t>
            </a:r>
            <a:endParaRPr kumimoji="1" lang="zh-CN" altLang="en-US" sz="4800" b="1" dirty="0">
              <a:solidFill>
                <a:srgbClr val="C00000"/>
              </a:solidFill>
              <a:latin typeface="Microsoft YaHei" charset="0"/>
              <a:ea typeface="Microsoft YaHei" charset="0"/>
              <a:cs typeface="Microsoft YaHei" charset="0"/>
            </a:endParaRPr>
          </a:p>
        </p:txBody>
      </p:sp>
      <p:sp>
        <p:nvSpPr>
          <p:cNvPr id="22" name="文本框 21"/>
          <p:cNvSpPr txBox="1"/>
          <p:nvPr/>
        </p:nvSpPr>
        <p:spPr>
          <a:xfrm>
            <a:off x="0" y="2477827"/>
            <a:ext cx="8826423" cy="1077218"/>
          </a:xfrm>
          <a:prstGeom prst="rect">
            <a:avLst/>
          </a:prstGeom>
          <a:noFill/>
        </p:spPr>
        <p:txBody>
          <a:bodyPr wrap="square" rtlCol="0">
            <a:spAutoFit/>
          </a:bodyPr>
          <a:lstStyle/>
          <a:p>
            <a:pPr algn="ctr"/>
            <a:r>
              <a:rPr lang="en-US" altLang="zh-CN" sz="3200" dirty="0">
                <a:latin typeface="Microsoft YaHei" charset="0"/>
                <a:ea typeface="Microsoft YaHei" charset="0"/>
                <a:cs typeface="Microsoft YaHei" charset="0"/>
              </a:rPr>
              <a:t>Harnessing Channel State Information </a:t>
            </a:r>
            <a:r>
              <a:rPr lang="en-US" altLang="zh-CN" sz="3200" dirty="0" smtClean="0">
                <a:latin typeface="Microsoft YaHei" charset="0"/>
                <a:ea typeface="Microsoft YaHei" charset="0"/>
                <a:cs typeface="Microsoft YaHei" charset="0"/>
              </a:rPr>
              <a:t>for</a:t>
            </a:r>
          </a:p>
          <a:p>
            <a:pPr algn="ctr"/>
            <a:r>
              <a:rPr lang="en-US" altLang="zh-CN" sz="3200" dirty="0" smtClean="0">
                <a:latin typeface="Microsoft YaHei" charset="0"/>
                <a:ea typeface="Microsoft YaHei" charset="0"/>
                <a:cs typeface="Microsoft YaHei" charset="0"/>
              </a:rPr>
              <a:t>Cross-Technology </a:t>
            </a:r>
            <a:r>
              <a:rPr lang="en-US" altLang="zh-CN" sz="3200" dirty="0">
                <a:latin typeface="Microsoft YaHei" charset="0"/>
                <a:ea typeface="Microsoft YaHei" charset="0"/>
                <a:cs typeface="Microsoft YaHei" charset="0"/>
              </a:rPr>
              <a:t>Communication</a:t>
            </a:r>
            <a:endParaRPr kumimoji="1" lang="zh-CN" altLang="en-US" sz="3200" dirty="0">
              <a:latin typeface="Microsoft YaHei" charset="0"/>
              <a:ea typeface="Microsoft YaHei" charset="0"/>
              <a:cs typeface="Microsoft YaHei" charset="0"/>
            </a:endParaRPr>
          </a:p>
        </p:txBody>
      </p:sp>
      <p:grpSp>
        <p:nvGrpSpPr>
          <p:cNvPr id="29" name="组 28"/>
          <p:cNvGrpSpPr/>
          <p:nvPr/>
        </p:nvGrpSpPr>
        <p:grpSpPr>
          <a:xfrm>
            <a:off x="605732" y="434140"/>
            <a:ext cx="2844049" cy="903985"/>
            <a:chOff x="304373" y="434142"/>
            <a:chExt cx="2844049" cy="903985"/>
          </a:xfrm>
        </p:grpSpPr>
        <p:pic>
          <p:nvPicPr>
            <p:cNvPr id="23" name="图片 22"/>
            <p:cNvPicPr>
              <a:picLocks noChangeAspect="1"/>
            </p:cNvPicPr>
            <p:nvPr/>
          </p:nvPicPr>
          <p:blipFill>
            <a:blip r:embed="rId3"/>
            <a:stretch>
              <a:fillRect/>
            </a:stretch>
          </p:blipFill>
          <p:spPr>
            <a:xfrm>
              <a:off x="304373" y="440855"/>
              <a:ext cx="900971" cy="897272"/>
            </a:xfrm>
            <a:prstGeom prst="rect">
              <a:avLst/>
            </a:prstGeom>
          </p:spPr>
        </p:pic>
        <p:pic>
          <p:nvPicPr>
            <p:cNvPr id="25" name="Picture 2" descr="https://timgsa.baidu.com/timg?image&amp;quality=80&amp;size=b9999_10000&amp;sec=1522732908013&amp;di=4ce09ef111f0521a90ba3eba96d89f84&amp;imgtype=0&amp;src=http%3A%2F%2Fwww.sharewithu.com%2Fdata%2Fattachment%2Fforum%2F201305%2F31%2F0548448rlfcal0zbfa0bzz.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4437" y="434142"/>
              <a:ext cx="903985" cy="903985"/>
            </a:xfrm>
            <a:prstGeom prst="rect">
              <a:avLst/>
            </a:prstGeom>
            <a:noFill/>
            <a:extLst>
              <a:ext uri="{909E8E84-426E-40DD-AFC4-6F175D3DCCD1}">
                <a14:hiddenFill xmlns:a14="http://schemas.microsoft.com/office/drawing/2010/main">
                  <a:solidFill>
                    <a:srgbClr val="FFFFFF"/>
                  </a:solidFill>
                </a14:hiddenFill>
              </a:ext>
            </a:extLst>
          </p:spPr>
        </p:pic>
        <p:pic>
          <p:nvPicPr>
            <p:cNvPr id="27" name="图片 26"/>
            <p:cNvPicPr>
              <a:picLocks noChangeAspect="1"/>
            </p:cNvPicPr>
            <p:nvPr/>
          </p:nvPicPr>
          <p:blipFill>
            <a:blip r:embed="rId5"/>
            <a:stretch>
              <a:fillRect/>
            </a:stretch>
          </p:blipFill>
          <p:spPr>
            <a:xfrm>
              <a:off x="1332206" y="493450"/>
              <a:ext cx="785368" cy="785368"/>
            </a:xfrm>
            <a:prstGeom prst="rect">
              <a:avLst/>
            </a:prstGeom>
          </p:spPr>
        </p:pic>
      </p:grpSp>
      <p:sp>
        <p:nvSpPr>
          <p:cNvPr id="28" name="Subtitle 2"/>
          <p:cNvSpPr>
            <a:spLocks noGrp="1"/>
          </p:cNvSpPr>
          <p:nvPr>
            <p:ph type="subTitle" idx="1"/>
          </p:nvPr>
        </p:nvSpPr>
        <p:spPr>
          <a:xfrm>
            <a:off x="2363381" y="3913747"/>
            <a:ext cx="4536182" cy="1944216"/>
          </a:xfrm>
        </p:spPr>
        <p:txBody>
          <a:bodyPr/>
          <a:lstStyle/>
          <a:p>
            <a:pPr eaLnBrk="1" hangingPunct="1">
              <a:lnSpc>
                <a:spcPct val="80000"/>
              </a:lnSpc>
              <a:spcBef>
                <a:spcPts val="0"/>
              </a:spcBef>
              <a:spcAft>
                <a:spcPts val="600"/>
              </a:spcAft>
            </a:pPr>
            <a:r>
              <a:rPr lang="en-US" altLang="zh-CN" sz="2000" b="1" dirty="0" smtClean="0"/>
              <a:t>Xiuzhen</a:t>
            </a:r>
            <a:r>
              <a:rPr lang="en-US" altLang="zh-CN" sz="2000" b="1" dirty="0" smtClean="0">
                <a:solidFill>
                  <a:schemeClr val="tx1"/>
                </a:solidFill>
              </a:rPr>
              <a:t> Guo</a:t>
            </a:r>
            <a:r>
              <a:rPr lang="en-US" altLang="zh-CN" sz="2000" b="1" baseline="30000" dirty="0" smtClean="0">
                <a:solidFill>
                  <a:schemeClr val="tx1"/>
                </a:solidFill>
              </a:rPr>
              <a:t>1</a:t>
            </a:r>
            <a:r>
              <a:rPr lang="en-US" altLang="zh-CN" sz="2000" dirty="0" smtClean="0">
                <a:solidFill>
                  <a:schemeClr val="tx1">
                    <a:lumMod val="50000"/>
                    <a:lumOff val="50000"/>
                  </a:schemeClr>
                </a:solidFill>
              </a:rPr>
              <a:t>, Yuan He</a:t>
            </a:r>
            <a:r>
              <a:rPr lang="en-US" altLang="zh-CN" sz="2000" baseline="30000" dirty="0">
                <a:solidFill>
                  <a:schemeClr val="tx1">
                    <a:lumMod val="50000"/>
                    <a:lumOff val="50000"/>
                  </a:schemeClr>
                </a:solidFill>
              </a:rPr>
              <a:t>1</a:t>
            </a:r>
            <a:r>
              <a:rPr lang="en-US" altLang="zh-CN" sz="2000" dirty="0" smtClean="0">
                <a:solidFill>
                  <a:schemeClr val="tx1">
                    <a:lumMod val="50000"/>
                    <a:lumOff val="50000"/>
                  </a:schemeClr>
                </a:solidFill>
              </a:rPr>
              <a:t>, Xiaolong Zheng</a:t>
            </a:r>
            <a:r>
              <a:rPr lang="en-US" altLang="zh-CN" sz="2000" baseline="30000" dirty="0">
                <a:solidFill>
                  <a:schemeClr val="tx1">
                    <a:lumMod val="50000"/>
                    <a:lumOff val="50000"/>
                  </a:schemeClr>
                </a:solidFill>
              </a:rPr>
              <a:t>1</a:t>
            </a:r>
            <a:r>
              <a:rPr lang="en-US" altLang="zh-CN" sz="2000" dirty="0" smtClean="0">
                <a:solidFill>
                  <a:schemeClr val="tx1">
                    <a:lumMod val="50000"/>
                    <a:lumOff val="50000"/>
                  </a:schemeClr>
                </a:solidFill>
              </a:rPr>
              <a:t>, </a:t>
            </a:r>
            <a:r>
              <a:rPr lang="en-US" altLang="zh-CN" sz="2000" dirty="0" err="1" smtClean="0">
                <a:solidFill>
                  <a:schemeClr val="tx1">
                    <a:lumMod val="50000"/>
                    <a:lumOff val="50000"/>
                  </a:schemeClr>
                </a:solidFill>
              </a:rPr>
              <a:t>Liangcheng</a:t>
            </a:r>
            <a:r>
              <a:rPr lang="en-US" altLang="zh-CN" sz="2000" dirty="0" smtClean="0">
                <a:solidFill>
                  <a:schemeClr val="tx1">
                    <a:lumMod val="50000"/>
                    <a:lumOff val="50000"/>
                  </a:schemeClr>
                </a:solidFill>
              </a:rPr>
              <a:t> Yu</a:t>
            </a:r>
            <a:r>
              <a:rPr lang="en-US" altLang="zh-CN" sz="2000" baseline="30000" dirty="0">
                <a:solidFill>
                  <a:schemeClr val="tx1">
                    <a:lumMod val="50000"/>
                    <a:lumOff val="50000"/>
                  </a:schemeClr>
                </a:solidFill>
              </a:rPr>
              <a:t>2</a:t>
            </a:r>
            <a:r>
              <a:rPr lang="en-US" altLang="zh-CN" sz="2000" dirty="0" smtClean="0">
                <a:solidFill>
                  <a:schemeClr val="tx1">
                    <a:lumMod val="50000"/>
                    <a:lumOff val="50000"/>
                  </a:schemeClr>
                </a:solidFill>
              </a:rPr>
              <a:t>, </a:t>
            </a:r>
            <a:r>
              <a:rPr lang="en-US" altLang="zh-CN" sz="2000" dirty="0" err="1" smtClean="0">
                <a:solidFill>
                  <a:schemeClr val="tx1">
                    <a:lumMod val="50000"/>
                    <a:lumOff val="50000"/>
                  </a:schemeClr>
                </a:solidFill>
              </a:rPr>
              <a:t>Omprakash</a:t>
            </a:r>
            <a:r>
              <a:rPr lang="en-US" altLang="zh-CN" sz="2000" dirty="0" smtClean="0">
                <a:solidFill>
                  <a:schemeClr val="tx1">
                    <a:lumMod val="50000"/>
                    <a:lumOff val="50000"/>
                  </a:schemeClr>
                </a:solidFill>
              </a:rPr>
              <a:t> Gnawali</a:t>
            </a:r>
            <a:r>
              <a:rPr lang="en-US" altLang="zh-CN" sz="2000" baseline="30000" dirty="0" smtClean="0">
                <a:solidFill>
                  <a:schemeClr val="tx1">
                    <a:lumMod val="50000"/>
                    <a:lumOff val="50000"/>
                  </a:schemeClr>
                </a:solidFill>
              </a:rPr>
              <a:t>3</a:t>
            </a:r>
          </a:p>
          <a:p>
            <a:pPr eaLnBrk="1" hangingPunct="1">
              <a:lnSpc>
                <a:spcPct val="80000"/>
              </a:lnSpc>
              <a:spcBef>
                <a:spcPts val="0"/>
              </a:spcBef>
              <a:spcAft>
                <a:spcPts val="600"/>
              </a:spcAft>
            </a:pPr>
            <a:endParaRPr lang="en-US" altLang="zh-CN" sz="2000" b="1" dirty="0">
              <a:solidFill>
                <a:schemeClr val="tx1">
                  <a:lumMod val="50000"/>
                  <a:lumOff val="50000"/>
                </a:schemeClr>
              </a:solidFill>
            </a:endParaRPr>
          </a:p>
          <a:p>
            <a:pPr eaLnBrk="1" hangingPunct="1">
              <a:lnSpc>
                <a:spcPct val="80000"/>
              </a:lnSpc>
              <a:spcBef>
                <a:spcPts val="0"/>
              </a:spcBef>
              <a:spcAft>
                <a:spcPts val="600"/>
              </a:spcAft>
            </a:pPr>
            <a:r>
              <a:rPr lang="en-US" altLang="zh-CN" sz="2000" baseline="30000" dirty="0" smtClean="0">
                <a:solidFill>
                  <a:schemeClr val="tx1">
                    <a:lumMod val="50000"/>
                    <a:lumOff val="50000"/>
                  </a:schemeClr>
                </a:solidFill>
              </a:rPr>
              <a:t>1</a:t>
            </a:r>
            <a:r>
              <a:rPr lang="en-US" altLang="zh-CN" sz="2000" dirty="0" smtClean="0">
                <a:solidFill>
                  <a:schemeClr val="tx1">
                    <a:lumMod val="50000"/>
                    <a:lumOff val="50000"/>
                  </a:schemeClr>
                </a:solidFill>
              </a:rPr>
              <a:t>Tsinghua University</a:t>
            </a:r>
          </a:p>
          <a:p>
            <a:pPr>
              <a:lnSpc>
                <a:spcPct val="80000"/>
              </a:lnSpc>
              <a:spcBef>
                <a:spcPts val="0"/>
              </a:spcBef>
              <a:spcAft>
                <a:spcPts val="600"/>
              </a:spcAft>
            </a:pPr>
            <a:r>
              <a:rPr lang="en-US" altLang="zh-CN" sz="2000" baseline="30000" dirty="0">
                <a:solidFill>
                  <a:schemeClr val="tx1">
                    <a:lumMod val="50000"/>
                    <a:lumOff val="50000"/>
                  </a:schemeClr>
                </a:solidFill>
              </a:rPr>
              <a:t>2</a:t>
            </a:r>
            <a:r>
              <a:rPr lang="en-US" altLang="zh-CN" sz="2000" dirty="0" smtClean="0">
                <a:solidFill>
                  <a:schemeClr val="tx1">
                    <a:lumMod val="50000"/>
                    <a:lumOff val="50000"/>
                  </a:schemeClr>
                </a:solidFill>
              </a:rPr>
              <a:t>KTH </a:t>
            </a:r>
            <a:r>
              <a:rPr lang="en-US" altLang="zh-CN" sz="2000" dirty="0">
                <a:solidFill>
                  <a:schemeClr val="tx1">
                    <a:lumMod val="50000"/>
                    <a:lumOff val="50000"/>
                  </a:schemeClr>
                </a:solidFill>
              </a:rPr>
              <a:t>Royal Institute of </a:t>
            </a:r>
            <a:r>
              <a:rPr lang="en-US" altLang="zh-CN" sz="2000" dirty="0" smtClean="0">
                <a:solidFill>
                  <a:schemeClr val="tx1">
                    <a:lumMod val="50000"/>
                    <a:lumOff val="50000"/>
                  </a:schemeClr>
                </a:solidFill>
              </a:rPr>
              <a:t>Technology</a:t>
            </a:r>
          </a:p>
          <a:p>
            <a:pPr>
              <a:lnSpc>
                <a:spcPct val="80000"/>
              </a:lnSpc>
              <a:spcBef>
                <a:spcPts val="0"/>
              </a:spcBef>
              <a:spcAft>
                <a:spcPts val="600"/>
              </a:spcAft>
            </a:pPr>
            <a:r>
              <a:rPr lang="en-US" altLang="zh-CN" sz="2000" baseline="30000" dirty="0">
                <a:solidFill>
                  <a:schemeClr val="tx1">
                    <a:lumMod val="50000"/>
                    <a:lumOff val="50000"/>
                  </a:schemeClr>
                </a:solidFill>
              </a:rPr>
              <a:t>3</a:t>
            </a:r>
            <a:r>
              <a:rPr lang="en-US" altLang="zh-CN" sz="2000" dirty="0" smtClean="0">
                <a:solidFill>
                  <a:schemeClr val="tx1">
                    <a:lumMod val="50000"/>
                    <a:lumOff val="50000"/>
                  </a:schemeClr>
                </a:solidFill>
              </a:rPr>
              <a:t>University </a:t>
            </a:r>
            <a:r>
              <a:rPr lang="en-US" altLang="zh-CN" sz="2000" dirty="0">
                <a:solidFill>
                  <a:schemeClr val="tx1">
                    <a:lumMod val="50000"/>
                    <a:lumOff val="50000"/>
                  </a:schemeClr>
                </a:solidFill>
              </a:rPr>
              <a:t>of </a:t>
            </a:r>
            <a:r>
              <a:rPr lang="en-US" altLang="zh-CN" sz="2000" dirty="0" smtClean="0">
                <a:solidFill>
                  <a:schemeClr val="tx1">
                    <a:lumMod val="50000"/>
                    <a:lumOff val="50000"/>
                  </a:schemeClr>
                </a:solidFill>
              </a:rPr>
              <a:t>Houston</a:t>
            </a:r>
          </a:p>
        </p:txBody>
      </p:sp>
      <p:sp>
        <p:nvSpPr>
          <p:cNvPr id="2" name="幻灯片编号占位符 1"/>
          <p:cNvSpPr>
            <a:spLocks noGrp="1"/>
          </p:cNvSpPr>
          <p:nvPr>
            <p:ph type="sldNum" sz="quarter" idx="12"/>
          </p:nvPr>
        </p:nvSpPr>
        <p:spPr>
          <a:xfrm>
            <a:off x="8673144" y="6207275"/>
            <a:ext cx="304604" cy="365125"/>
          </a:xfrm>
        </p:spPr>
        <p:txBody>
          <a:bodyPr/>
          <a:lstStyle/>
          <a:p>
            <a:fld id="{C09F6173-ADAB-C347-9A55-4E9E8D85219D}" type="slidenum">
              <a:rPr kumimoji="1" lang="zh-CN" altLang="en-US" sz="1600" smtClean="0">
                <a:solidFill>
                  <a:schemeClr val="bg1">
                    <a:lumMod val="50000"/>
                  </a:schemeClr>
                </a:solidFill>
              </a:rPr>
              <a:t>1</a:t>
            </a:fld>
            <a:endParaRPr kumimoji="1" lang="zh-CN" altLang="en-US" sz="1600" dirty="0">
              <a:solidFill>
                <a:schemeClr val="bg1">
                  <a:lumMod val="50000"/>
                </a:schemeClr>
              </a:solidFill>
            </a:endParaRPr>
          </a:p>
        </p:txBody>
      </p:sp>
    </p:spTree>
    <p:extLst>
      <p:ext uri="{BB962C8B-B14F-4D97-AF65-F5344CB8AC3E}">
        <p14:creationId xmlns:p14="http://schemas.microsoft.com/office/powerpoint/2010/main" val="3278682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 3"/>
          <p:cNvGrpSpPr/>
          <p:nvPr/>
        </p:nvGrpSpPr>
        <p:grpSpPr>
          <a:xfrm>
            <a:off x="0" y="6572400"/>
            <a:ext cx="9144000" cy="288566"/>
            <a:chOff x="0" y="6572400"/>
            <a:chExt cx="9144000" cy="288566"/>
          </a:xfrm>
        </p:grpSpPr>
        <p:sp>
          <p:nvSpPr>
            <p:cNvPr id="16" name="矩形 15"/>
            <p:cNvSpPr/>
            <p:nvPr/>
          </p:nvSpPr>
          <p:spPr>
            <a:xfrm>
              <a:off x="0" y="6575367"/>
              <a:ext cx="2410689" cy="28559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矩形 16"/>
            <p:cNvSpPr/>
            <p:nvPr/>
          </p:nvSpPr>
          <p:spPr>
            <a:xfrm>
              <a:off x="2244437" y="6575367"/>
              <a:ext cx="2410689" cy="28559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矩形 17"/>
            <p:cNvSpPr/>
            <p:nvPr/>
          </p:nvSpPr>
          <p:spPr>
            <a:xfrm>
              <a:off x="4488874" y="6575367"/>
              <a:ext cx="2410689" cy="285599"/>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矩形 18"/>
            <p:cNvSpPr/>
            <p:nvPr/>
          </p:nvSpPr>
          <p:spPr>
            <a:xfrm>
              <a:off x="6899563" y="6572400"/>
              <a:ext cx="2244437" cy="288566"/>
            </a:xfrm>
            <a:prstGeom prst="rect">
              <a:avLst/>
            </a:prstGeom>
            <a:solidFill>
              <a:srgbClr val="DF7ECB">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41" name="文本框 40"/>
          <p:cNvSpPr txBox="1"/>
          <p:nvPr/>
        </p:nvSpPr>
        <p:spPr>
          <a:xfrm>
            <a:off x="175767" y="700477"/>
            <a:ext cx="111391" cy="12692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CN" sz="1200" kern="0" noProof="0" dirty="0" smtClean="0">
                <a:solidFill>
                  <a:prstClr val="white"/>
                </a:solidFill>
                <a:latin typeface="微软雅黑" panose="020B0503020204020204" pitchFamily="34" charset="-122"/>
                <a:ea typeface="微软雅黑" panose="020B0503020204020204" pitchFamily="34" charset="-122"/>
              </a:rPr>
              <a:t>1.</a:t>
            </a:r>
            <a:endParaRPr kumimoji="0" lang="zh-CN" altLang="en-US" sz="1200" b="1" i="0" u="none" strike="noStrike" kern="0" cap="none" spc="0" normalizeH="0" baseline="0" noProof="0" dirty="0">
              <a:ln>
                <a:noFill/>
              </a:ln>
              <a:solidFill>
                <a:prstClr val="white"/>
              </a:solidFill>
              <a:effectLst/>
              <a:uLnTx/>
              <a:uFillTx/>
              <a:latin typeface="幼圆" panose="02010509060101010101" pitchFamily="49" charset="-122"/>
              <a:ea typeface="幼圆" panose="02010509060101010101" pitchFamily="49" charset="-122"/>
            </a:endParaRPr>
          </a:p>
        </p:txBody>
      </p:sp>
      <p:sp>
        <p:nvSpPr>
          <p:cNvPr id="42" name="矩形 41"/>
          <p:cNvSpPr/>
          <p:nvPr/>
        </p:nvSpPr>
        <p:spPr>
          <a:xfrm>
            <a:off x="175767" y="1051804"/>
            <a:ext cx="8556753" cy="12548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矩形 9"/>
          <p:cNvSpPr/>
          <p:nvPr/>
        </p:nvSpPr>
        <p:spPr>
          <a:xfrm rot="5400000">
            <a:off x="24966" y="861723"/>
            <a:ext cx="949503" cy="10892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文本框 10"/>
          <p:cNvSpPr txBox="1"/>
          <p:nvPr/>
        </p:nvSpPr>
        <p:spPr>
          <a:xfrm>
            <a:off x="712278" y="455655"/>
            <a:ext cx="7052373" cy="584775"/>
          </a:xfrm>
          <a:prstGeom prst="rect">
            <a:avLst/>
          </a:prstGeom>
          <a:noFill/>
        </p:spPr>
        <p:txBody>
          <a:bodyPr wrap="square" rtlCol="0">
            <a:spAutoFit/>
          </a:bodyPr>
          <a:lstStyle/>
          <a:p>
            <a:r>
              <a:rPr lang="en-US" altLang="zh-CN" sz="3200" dirty="0" smtClean="0">
                <a:latin typeface="Microsoft YaHei" charset="0"/>
                <a:ea typeface="Microsoft YaHei" charset="0"/>
                <a:cs typeface="Microsoft YaHei" charset="0"/>
              </a:rPr>
              <a:t>Encoding and decoding </a:t>
            </a:r>
          </a:p>
        </p:txBody>
      </p:sp>
      <p:pic>
        <p:nvPicPr>
          <p:cNvPr id="14" name="图片 13"/>
          <p:cNvPicPr>
            <a:picLocks noChangeAspect="1"/>
          </p:cNvPicPr>
          <p:nvPr/>
        </p:nvPicPr>
        <p:blipFill>
          <a:blip r:embed="rId3"/>
          <a:stretch>
            <a:fillRect/>
          </a:stretch>
        </p:blipFill>
        <p:spPr>
          <a:xfrm>
            <a:off x="499718" y="2755566"/>
            <a:ext cx="8056657" cy="3462573"/>
          </a:xfrm>
          <a:prstGeom prst="rect">
            <a:avLst/>
          </a:prstGeom>
        </p:spPr>
      </p:pic>
      <p:sp>
        <p:nvSpPr>
          <p:cNvPr id="21" name="文本框 20"/>
          <p:cNvSpPr txBox="1"/>
          <p:nvPr/>
        </p:nvSpPr>
        <p:spPr>
          <a:xfrm>
            <a:off x="303768" y="1366263"/>
            <a:ext cx="8370211" cy="1200329"/>
          </a:xfrm>
          <a:prstGeom prst="rect">
            <a:avLst/>
          </a:prstGeom>
          <a:noFill/>
        </p:spPr>
        <p:txBody>
          <a:bodyPr wrap="square" rtlCol="0">
            <a:spAutoFit/>
          </a:bodyPr>
          <a:lstStyle/>
          <a:p>
            <a:pPr marL="342900" indent="-342900">
              <a:lnSpc>
                <a:spcPct val="150000"/>
              </a:lnSpc>
              <a:buClr>
                <a:schemeClr val="accent4">
                  <a:lumMod val="60000"/>
                  <a:lumOff val="40000"/>
                </a:schemeClr>
              </a:buClr>
              <a:buFont typeface="Wingdings" charset="2"/>
              <a:buChar char="l"/>
            </a:pPr>
            <a:r>
              <a:rPr kumimoji="1" lang="en-US" altLang="zh-CN" sz="2400" dirty="0" smtClean="0">
                <a:latin typeface="Microsoft YaHei" charset="0"/>
                <a:ea typeface="Microsoft YaHei" charset="0"/>
                <a:cs typeface="Microsoft YaHei" charset="0"/>
              </a:rPr>
              <a:t>Encoding: Presence or absence of ZigBee packets</a:t>
            </a:r>
          </a:p>
          <a:p>
            <a:pPr marL="342900" indent="-342900">
              <a:lnSpc>
                <a:spcPct val="150000"/>
              </a:lnSpc>
              <a:buClr>
                <a:schemeClr val="accent4">
                  <a:lumMod val="60000"/>
                  <a:lumOff val="40000"/>
                </a:schemeClr>
              </a:buClr>
              <a:buFont typeface="Wingdings" charset="2"/>
              <a:buChar char="l"/>
            </a:pPr>
            <a:r>
              <a:rPr kumimoji="1" lang="en-US" altLang="zh-CN" sz="2400" dirty="0" smtClean="0">
                <a:latin typeface="Microsoft YaHei" charset="0"/>
                <a:ea typeface="Microsoft YaHei" charset="0"/>
                <a:cs typeface="Microsoft YaHei" charset="0"/>
              </a:rPr>
              <a:t>Decoding: SVM identifies the interfered CSI sequence</a:t>
            </a:r>
          </a:p>
        </p:txBody>
      </p:sp>
      <p:sp>
        <p:nvSpPr>
          <p:cNvPr id="15" name="幻灯片编号占位符 1"/>
          <p:cNvSpPr>
            <a:spLocks noGrp="1"/>
          </p:cNvSpPr>
          <p:nvPr>
            <p:ph type="sldNum" sz="quarter" idx="12"/>
          </p:nvPr>
        </p:nvSpPr>
        <p:spPr>
          <a:xfrm>
            <a:off x="8556375" y="6207275"/>
            <a:ext cx="421373" cy="365125"/>
          </a:xfrm>
        </p:spPr>
        <p:txBody>
          <a:bodyPr/>
          <a:lstStyle/>
          <a:p>
            <a:fld id="{C09F6173-ADAB-C347-9A55-4E9E8D85219D}" type="slidenum">
              <a:rPr kumimoji="1" lang="zh-CN" altLang="en-US" sz="1600" smtClean="0">
                <a:solidFill>
                  <a:schemeClr val="bg1">
                    <a:lumMod val="50000"/>
                  </a:schemeClr>
                </a:solidFill>
              </a:rPr>
              <a:t>10</a:t>
            </a:fld>
            <a:r>
              <a:rPr kumimoji="1" lang="en-US" altLang="zh-CN" sz="1600" dirty="0" smtClean="0">
                <a:solidFill>
                  <a:schemeClr val="bg1">
                    <a:lumMod val="50000"/>
                  </a:schemeClr>
                </a:solidFill>
              </a:rPr>
              <a:t>0</a:t>
            </a:r>
            <a:endParaRPr kumimoji="1" lang="zh-CN" altLang="en-US" sz="1600" dirty="0">
              <a:solidFill>
                <a:schemeClr val="bg1">
                  <a:lumMod val="50000"/>
                </a:schemeClr>
              </a:solidFill>
            </a:endParaRPr>
          </a:p>
        </p:txBody>
      </p:sp>
    </p:spTree>
    <p:extLst>
      <p:ext uri="{BB962C8B-B14F-4D97-AF65-F5344CB8AC3E}">
        <p14:creationId xmlns:p14="http://schemas.microsoft.com/office/powerpoint/2010/main" val="5590043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 3"/>
          <p:cNvGrpSpPr/>
          <p:nvPr/>
        </p:nvGrpSpPr>
        <p:grpSpPr>
          <a:xfrm>
            <a:off x="0" y="6572400"/>
            <a:ext cx="9144000" cy="288566"/>
            <a:chOff x="0" y="6572400"/>
            <a:chExt cx="9144000" cy="288566"/>
          </a:xfrm>
        </p:grpSpPr>
        <p:sp>
          <p:nvSpPr>
            <p:cNvPr id="16" name="矩形 15"/>
            <p:cNvSpPr/>
            <p:nvPr/>
          </p:nvSpPr>
          <p:spPr>
            <a:xfrm>
              <a:off x="0" y="6575367"/>
              <a:ext cx="2410689" cy="28559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矩形 16"/>
            <p:cNvSpPr/>
            <p:nvPr/>
          </p:nvSpPr>
          <p:spPr>
            <a:xfrm>
              <a:off x="2244437" y="6575367"/>
              <a:ext cx="2410689" cy="28559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矩形 17"/>
            <p:cNvSpPr/>
            <p:nvPr/>
          </p:nvSpPr>
          <p:spPr>
            <a:xfrm>
              <a:off x="4488874" y="6575367"/>
              <a:ext cx="2410689" cy="285599"/>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矩形 18"/>
            <p:cNvSpPr/>
            <p:nvPr/>
          </p:nvSpPr>
          <p:spPr>
            <a:xfrm>
              <a:off x="6899563" y="6572400"/>
              <a:ext cx="2244437" cy="288566"/>
            </a:xfrm>
            <a:prstGeom prst="rect">
              <a:avLst/>
            </a:prstGeom>
            <a:solidFill>
              <a:srgbClr val="DF7ECB">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41" name="文本框 40"/>
          <p:cNvSpPr txBox="1"/>
          <p:nvPr/>
        </p:nvSpPr>
        <p:spPr>
          <a:xfrm>
            <a:off x="175767" y="700477"/>
            <a:ext cx="111391" cy="12692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CN" sz="1200" kern="0" noProof="0" dirty="0" smtClean="0">
                <a:solidFill>
                  <a:prstClr val="white"/>
                </a:solidFill>
                <a:latin typeface="微软雅黑" panose="020B0503020204020204" pitchFamily="34" charset="-122"/>
                <a:ea typeface="微软雅黑" panose="020B0503020204020204" pitchFamily="34" charset="-122"/>
              </a:rPr>
              <a:t>1.</a:t>
            </a:r>
            <a:endParaRPr kumimoji="0" lang="zh-CN" altLang="en-US" sz="1200" b="1" i="0" u="none" strike="noStrike" kern="0" cap="none" spc="0" normalizeH="0" baseline="0" noProof="0" dirty="0">
              <a:ln>
                <a:noFill/>
              </a:ln>
              <a:solidFill>
                <a:prstClr val="white"/>
              </a:solidFill>
              <a:effectLst/>
              <a:uLnTx/>
              <a:uFillTx/>
              <a:latin typeface="幼圆" panose="02010509060101010101" pitchFamily="49" charset="-122"/>
              <a:ea typeface="幼圆" panose="02010509060101010101" pitchFamily="49" charset="-122"/>
            </a:endParaRPr>
          </a:p>
        </p:txBody>
      </p:sp>
      <p:sp>
        <p:nvSpPr>
          <p:cNvPr id="42" name="矩形 41"/>
          <p:cNvSpPr/>
          <p:nvPr/>
        </p:nvSpPr>
        <p:spPr>
          <a:xfrm>
            <a:off x="175767" y="1051804"/>
            <a:ext cx="8556753" cy="12548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矩形 9"/>
          <p:cNvSpPr/>
          <p:nvPr/>
        </p:nvSpPr>
        <p:spPr>
          <a:xfrm rot="5400000">
            <a:off x="24966" y="861723"/>
            <a:ext cx="949503" cy="10892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1" name="图片 10"/>
          <p:cNvPicPr>
            <a:picLocks noChangeAspect="1"/>
          </p:cNvPicPr>
          <p:nvPr/>
        </p:nvPicPr>
        <p:blipFill>
          <a:blip r:embed="rId3"/>
          <a:stretch>
            <a:fillRect/>
          </a:stretch>
        </p:blipFill>
        <p:spPr>
          <a:xfrm>
            <a:off x="2244437" y="2124309"/>
            <a:ext cx="4342272" cy="3498087"/>
          </a:xfrm>
          <a:prstGeom prst="rect">
            <a:avLst/>
          </a:prstGeom>
        </p:spPr>
      </p:pic>
      <p:sp>
        <p:nvSpPr>
          <p:cNvPr id="12" name="文本框 11"/>
          <p:cNvSpPr txBox="1"/>
          <p:nvPr/>
        </p:nvSpPr>
        <p:spPr>
          <a:xfrm>
            <a:off x="712278" y="455655"/>
            <a:ext cx="7052373" cy="584775"/>
          </a:xfrm>
          <a:prstGeom prst="rect">
            <a:avLst/>
          </a:prstGeom>
          <a:noFill/>
        </p:spPr>
        <p:txBody>
          <a:bodyPr wrap="square" rtlCol="0">
            <a:spAutoFit/>
          </a:bodyPr>
          <a:lstStyle/>
          <a:p>
            <a:r>
              <a:rPr lang="en-US" altLang="zh-CN" sz="3200" dirty="0" smtClean="0">
                <a:latin typeface="Microsoft YaHei" charset="0"/>
                <a:ea typeface="Microsoft YaHei" charset="0"/>
                <a:cs typeface="Microsoft YaHei" charset="0"/>
              </a:rPr>
              <a:t>SINR in </a:t>
            </a:r>
            <a:r>
              <a:rPr lang="en-US" altLang="zh-CN" sz="3200" dirty="0" err="1" smtClean="0">
                <a:latin typeface="Microsoft YaHei" charset="0"/>
                <a:ea typeface="Microsoft YaHei" charset="0"/>
                <a:cs typeface="Microsoft YaHei" charset="0"/>
              </a:rPr>
              <a:t>ZigFi</a:t>
            </a:r>
            <a:endParaRPr lang="en-US" altLang="zh-CN" sz="3200" dirty="0" smtClean="0">
              <a:latin typeface="Microsoft YaHei" charset="0"/>
              <a:ea typeface="Microsoft YaHei" charset="0"/>
              <a:cs typeface="Microsoft YaHei" charset="0"/>
            </a:endParaRPr>
          </a:p>
        </p:txBody>
      </p:sp>
      <mc:AlternateContent xmlns:mc="http://schemas.openxmlformats.org/markup-compatibility/2006" xmlns:a14="http://schemas.microsoft.com/office/drawing/2010/main">
        <mc:Choice Requires="a14">
          <p:sp>
            <p:nvSpPr>
              <p:cNvPr id="13" name="文本框 12"/>
              <p:cNvSpPr txBox="1"/>
              <p:nvPr/>
            </p:nvSpPr>
            <p:spPr>
              <a:xfrm>
                <a:off x="2594760" y="1335841"/>
                <a:ext cx="3788228" cy="62991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000" b="0" i="1" smtClean="0">
                          <a:latin typeface="Cambria Math" panose="02040503050406030204" pitchFamily="18" charset="0"/>
                        </a:rPr>
                        <m:t>𝑆𝐼𝑁𝑅</m:t>
                      </m:r>
                      <m:r>
                        <a:rPr lang="en-US" altLang="zh-CN" sz="2000" b="0" i="1" smtClean="0">
                          <a:latin typeface="Cambria Math" panose="02040503050406030204" pitchFamily="18" charset="0"/>
                        </a:rPr>
                        <m:t>=10</m:t>
                      </m:r>
                      <m:r>
                        <a:rPr lang="en-US" altLang="zh-CN" sz="2000" b="0" i="1" smtClean="0">
                          <a:latin typeface="Cambria Math" panose="02040503050406030204" pitchFamily="18" charset="0"/>
                        </a:rPr>
                        <m:t>𝑙𝑔</m:t>
                      </m:r>
                      <m:f>
                        <m:fPr>
                          <m:ctrlPr>
                            <a:rPr lang="en-US" altLang="zh-CN" sz="2000" b="0" i="1" smtClean="0">
                              <a:latin typeface="Cambria Math" charset="0"/>
                            </a:rPr>
                          </m:ctrlPr>
                        </m:fPr>
                        <m:num>
                          <m:sSub>
                            <m:sSubPr>
                              <m:ctrlPr>
                                <a:rPr lang="en-US" altLang="zh-CN" sz="2000" b="0" i="1" smtClean="0">
                                  <a:latin typeface="Cambria Math" charset="0"/>
                                </a:rPr>
                              </m:ctrlPr>
                            </m:sSubPr>
                            <m:e>
                              <m:r>
                                <a:rPr lang="en-US" altLang="zh-CN" sz="2000" b="0" i="1" smtClean="0">
                                  <a:latin typeface="Cambria Math" panose="02040503050406030204" pitchFamily="18" charset="0"/>
                                </a:rPr>
                                <m:t>𝑆</m:t>
                              </m:r>
                            </m:e>
                            <m:sub>
                              <m:r>
                                <a:rPr lang="en-US" altLang="zh-CN" sz="2000" b="0" i="1" smtClean="0">
                                  <a:latin typeface="Cambria Math" panose="02040503050406030204" pitchFamily="18" charset="0"/>
                                </a:rPr>
                                <m:t>𝑍</m:t>
                              </m:r>
                            </m:sub>
                          </m:sSub>
                        </m:num>
                        <m:den>
                          <m:sSub>
                            <m:sSubPr>
                              <m:ctrlPr>
                                <a:rPr lang="en-US" altLang="zh-CN" sz="2000" b="0" i="1" smtClean="0">
                                  <a:latin typeface="Cambria Math" charset="0"/>
                                </a:rPr>
                              </m:ctrlPr>
                            </m:sSubPr>
                            <m:e>
                              <m:r>
                                <a:rPr lang="en-US" altLang="zh-CN" sz="2000" b="0" i="1" smtClean="0">
                                  <a:latin typeface="Cambria Math" panose="02040503050406030204" pitchFamily="18" charset="0"/>
                                </a:rPr>
                                <m:t>𝐼</m:t>
                              </m:r>
                            </m:e>
                            <m:sub>
                              <m:r>
                                <a:rPr lang="en-US" altLang="zh-CN" sz="2000" b="0" i="1" smtClean="0">
                                  <a:latin typeface="Cambria Math" panose="02040503050406030204" pitchFamily="18" charset="0"/>
                                </a:rPr>
                                <m:t>𝑊</m:t>
                              </m:r>
                            </m:sub>
                          </m:sSub>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𝑁</m:t>
                          </m:r>
                        </m:den>
                      </m:f>
                    </m:oMath>
                  </m:oMathPara>
                </a14:m>
                <a:endParaRPr lang="zh-CN" altLang="en-US" sz="2000" dirty="0"/>
              </a:p>
            </p:txBody>
          </p:sp>
        </mc:Choice>
        <mc:Fallback xmlns="">
          <p:sp>
            <p:nvSpPr>
              <p:cNvPr id="13" name="文本框 12"/>
              <p:cNvSpPr txBox="1">
                <a:spLocks noRot="1" noChangeAspect="1" noMove="1" noResize="1" noEditPoints="1" noAdjustHandles="1" noChangeArrowheads="1" noChangeShapeType="1" noTextEdit="1"/>
              </p:cNvSpPr>
              <p:nvPr/>
            </p:nvSpPr>
            <p:spPr>
              <a:xfrm>
                <a:off x="2594760" y="1335841"/>
                <a:ext cx="3788228" cy="629916"/>
              </a:xfrm>
              <a:prstGeom prst="rect">
                <a:avLst/>
              </a:prstGeom>
              <a:blipFill rotWithShape="0">
                <a:blip r:embed="rId4"/>
                <a:stretch>
                  <a:fillRect b="-971"/>
                </a:stretch>
              </a:blipFill>
            </p:spPr>
            <p:txBody>
              <a:bodyPr/>
              <a:lstStyle/>
              <a:p>
                <a:r>
                  <a:rPr lang="zh-CN" altLang="en-US">
                    <a:noFill/>
                  </a:rPr>
                  <a:t> </a:t>
                </a:r>
              </a:p>
            </p:txBody>
          </p:sp>
        </mc:Fallback>
      </mc:AlternateContent>
      <p:sp>
        <p:nvSpPr>
          <p:cNvPr id="15" name="文本框 14"/>
          <p:cNvSpPr txBox="1"/>
          <p:nvPr/>
        </p:nvSpPr>
        <p:spPr>
          <a:xfrm>
            <a:off x="1417871" y="5695805"/>
            <a:ext cx="6831184" cy="400110"/>
          </a:xfrm>
          <a:prstGeom prst="rect">
            <a:avLst/>
          </a:prstGeom>
          <a:solidFill>
            <a:schemeClr val="accent4">
              <a:lumMod val="60000"/>
              <a:lumOff val="40000"/>
            </a:schemeClr>
          </a:solidFill>
          <a:ln>
            <a:noFill/>
          </a:ln>
        </p:spPr>
        <p:txBody>
          <a:bodyPr wrap="square" rtlCol="0">
            <a:spAutoFit/>
          </a:bodyPr>
          <a:lstStyle/>
          <a:p>
            <a:pPr algn="ctr"/>
            <a:r>
              <a:rPr kumimoji="1" lang="en-US" altLang="zh-CN" sz="2000" b="1" smtClean="0">
                <a:latin typeface="Microsoft YaHei" charset="0"/>
                <a:ea typeface="Microsoft YaHei" charset="0"/>
                <a:cs typeface="Microsoft YaHei" charset="0"/>
              </a:rPr>
              <a:t>SINR in range [-0.25,1.25], decoding accuracy &gt; 0.9</a:t>
            </a:r>
          </a:p>
        </p:txBody>
      </p:sp>
      <p:sp>
        <p:nvSpPr>
          <p:cNvPr id="20" name="幻灯片编号占位符 1"/>
          <p:cNvSpPr>
            <a:spLocks noGrp="1"/>
          </p:cNvSpPr>
          <p:nvPr>
            <p:ph type="sldNum" sz="quarter" idx="12"/>
          </p:nvPr>
        </p:nvSpPr>
        <p:spPr>
          <a:xfrm>
            <a:off x="8556375" y="6207275"/>
            <a:ext cx="421373" cy="365125"/>
          </a:xfrm>
        </p:spPr>
        <p:txBody>
          <a:bodyPr/>
          <a:lstStyle/>
          <a:p>
            <a:fld id="{C09F6173-ADAB-C347-9A55-4E9E8D85219D}" type="slidenum">
              <a:rPr kumimoji="1" lang="zh-CN" altLang="en-US" sz="1600" smtClean="0">
                <a:solidFill>
                  <a:schemeClr val="bg1">
                    <a:lumMod val="50000"/>
                  </a:schemeClr>
                </a:solidFill>
              </a:rPr>
              <a:t>11</a:t>
            </a:fld>
            <a:r>
              <a:rPr kumimoji="1" lang="en-US" altLang="zh-CN" sz="1600" dirty="0">
                <a:solidFill>
                  <a:schemeClr val="bg1">
                    <a:lumMod val="50000"/>
                  </a:schemeClr>
                </a:solidFill>
              </a:rPr>
              <a:t>1</a:t>
            </a:r>
            <a:endParaRPr kumimoji="1" lang="zh-CN" altLang="en-US" sz="1600" dirty="0">
              <a:solidFill>
                <a:schemeClr val="bg1">
                  <a:lumMod val="50000"/>
                </a:schemeClr>
              </a:solidFill>
            </a:endParaRPr>
          </a:p>
        </p:txBody>
      </p:sp>
    </p:spTree>
    <p:extLst>
      <p:ext uri="{BB962C8B-B14F-4D97-AF65-F5344CB8AC3E}">
        <p14:creationId xmlns:p14="http://schemas.microsoft.com/office/powerpoint/2010/main" val="17613088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 3"/>
          <p:cNvGrpSpPr/>
          <p:nvPr/>
        </p:nvGrpSpPr>
        <p:grpSpPr>
          <a:xfrm>
            <a:off x="0" y="6572400"/>
            <a:ext cx="9144000" cy="288566"/>
            <a:chOff x="0" y="6572400"/>
            <a:chExt cx="9144000" cy="288566"/>
          </a:xfrm>
        </p:grpSpPr>
        <p:sp>
          <p:nvSpPr>
            <p:cNvPr id="16" name="矩形 15"/>
            <p:cNvSpPr/>
            <p:nvPr/>
          </p:nvSpPr>
          <p:spPr>
            <a:xfrm>
              <a:off x="0" y="6575367"/>
              <a:ext cx="2410689" cy="28559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矩形 16"/>
            <p:cNvSpPr/>
            <p:nvPr/>
          </p:nvSpPr>
          <p:spPr>
            <a:xfrm>
              <a:off x="2244437" y="6575367"/>
              <a:ext cx="2410689" cy="28559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矩形 17"/>
            <p:cNvSpPr/>
            <p:nvPr/>
          </p:nvSpPr>
          <p:spPr>
            <a:xfrm>
              <a:off x="4488874" y="6575367"/>
              <a:ext cx="2410689" cy="285599"/>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矩形 18"/>
            <p:cNvSpPr/>
            <p:nvPr/>
          </p:nvSpPr>
          <p:spPr>
            <a:xfrm>
              <a:off x="6899563" y="6572400"/>
              <a:ext cx="2244437" cy="288566"/>
            </a:xfrm>
            <a:prstGeom prst="rect">
              <a:avLst/>
            </a:prstGeom>
            <a:solidFill>
              <a:srgbClr val="DF7ECB">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41" name="文本框 40"/>
          <p:cNvSpPr txBox="1"/>
          <p:nvPr/>
        </p:nvSpPr>
        <p:spPr>
          <a:xfrm>
            <a:off x="175767" y="700477"/>
            <a:ext cx="111391" cy="12692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CN" sz="1200" kern="0" noProof="0" dirty="0" smtClean="0">
                <a:solidFill>
                  <a:prstClr val="white"/>
                </a:solidFill>
                <a:latin typeface="微软雅黑" panose="020B0503020204020204" pitchFamily="34" charset="-122"/>
                <a:ea typeface="微软雅黑" panose="020B0503020204020204" pitchFamily="34" charset="-122"/>
              </a:rPr>
              <a:t>1.</a:t>
            </a:r>
            <a:endParaRPr kumimoji="0" lang="zh-CN" altLang="en-US" sz="1200" b="1" i="0" u="none" strike="noStrike" kern="0" cap="none" spc="0" normalizeH="0" baseline="0" noProof="0" dirty="0">
              <a:ln>
                <a:noFill/>
              </a:ln>
              <a:solidFill>
                <a:prstClr val="white"/>
              </a:solidFill>
              <a:effectLst/>
              <a:uLnTx/>
              <a:uFillTx/>
              <a:latin typeface="幼圆" panose="02010509060101010101" pitchFamily="49" charset="-122"/>
              <a:ea typeface="幼圆" panose="02010509060101010101" pitchFamily="49" charset="-122"/>
            </a:endParaRPr>
          </a:p>
        </p:txBody>
      </p:sp>
      <p:sp>
        <p:nvSpPr>
          <p:cNvPr id="42" name="矩形 41"/>
          <p:cNvSpPr/>
          <p:nvPr/>
        </p:nvSpPr>
        <p:spPr>
          <a:xfrm>
            <a:off x="175767" y="1051804"/>
            <a:ext cx="8556753" cy="12548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矩形 9"/>
          <p:cNvSpPr/>
          <p:nvPr/>
        </p:nvSpPr>
        <p:spPr>
          <a:xfrm rot="5400000">
            <a:off x="24966" y="861723"/>
            <a:ext cx="949503" cy="10892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文本框 10"/>
          <p:cNvSpPr txBox="1"/>
          <p:nvPr/>
        </p:nvSpPr>
        <p:spPr>
          <a:xfrm>
            <a:off x="712278" y="455655"/>
            <a:ext cx="7052373" cy="584775"/>
          </a:xfrm>
          <a:prstGeom prst="rect">
            <a:avLst/>
          </a:prstGeom>
          <a:noFill/>
        </p:spPr>
        <p:txBody>
          <a:bodyPr wrap="square" rtlCol="0">
            <a:spAutoFit/>
          </a:bodyPr>
          <a:lstStyle/>
          <a:p>
            <a:r>
              <a:rPr lang="en-US" altLang="zh-CN" sz="3200" dirty="0" smtClean="0">
                <a:latin typeface="Microsoft YaHei" charset="0"/>
                <a:ea typeface="Microsoft YaHei" charset="0"/>
                <a:cs typeface="Microsoft YaHei" charset="0"/>
              </a:rPr>
              <a:t>The Receiver-initiated mechanism</a:t>
            </a:r>
          </a:p>
        </p:txBody>
      </p:sp>
      <p:pic>
        <p:nvPicPr>
          <p:cNvPr id="12" name="图片 11"/>
          <p:cNvPicPr>
            <a:picLocks noChangeAspect="1"/>
          </p:cNvPicPr>
          <p:nvPr/>
        </p:nvPicPr>
        <p:blipFill>
          <a:blip r:embed="rId3"/>
          <a:stretch>
            <a:fillRect/>
          </a:stretch>
        </p:blipFill>
        <p:spPr>
          <a:xfrm>
            <a:off x="362309" y="2865826"/>
            <a:ext cx="8370211" cy="3171143"/>
          </a:xfrm>
          <a:prstGeom prst="rect">
            <a:avLst/>
          </a:prstGeom>
        </p:spPr>
      </p:pic>
      <p:sp>
        <p:nvSpPr>
          <p:cNvPr id="13" name="文本框 12"/>
          <p:cNvSpPr txBox="1"/>
          <p:nvPr/>
        </p:nvSpPr>
        <p:spPr>
          <a:xfrm>
            <a:off x="303768" y="1421393"/>
            <a:ext cx="8370211" cy="1200329"/>
          </a:xfrm>
          <a:prstGeom prst="rect">
            <a:avLst/>
          </a:prstGeom>
          <a:noFill/>
        </p:spPr>
        <p:txBody>
          <a:bodyPr wrap="square" rtlCol="0">
            <a:spAutoFit/>
          </a:bodyPr>
          <a:lstStyle/>
          <a:p>
            <a:pPr marL="342900" indent="-342900">
              <a:lnSpc>
                <a:spcPct val="150000"/>
              </a:lnSpc>
              <a:buClr>
                <a:schemeClr val="accent4">
                  <a:lumMod val="60000"/>
                  <a:lumOff val="40000"/>
                </a:schemeClr>
              </a:buClr>
              <a:buFont typeface="Wingdings" charset="2"/>
              <a:buChar char="l"/>
            </a:pPr>
            <a:r>
              <a:rPr kumimoji="1" lang="en-US" altLang="zh-CN" sz="2400" dirty="0" smtClean="0">
                <a:latin typeface="Microsoft YaHei" charset="0"/>
                <a:ea typeface="Microsoft YaHei" charset="0"/>
                <a:cs typeface="Microsoft YaHei" charset="0"/>
              </a:rPr>
              <a:t>Establish a </a:t>
            </a:r>
            <a:r>
              <a:rPr kumimoji="1" lang="en-US" altLang="zh-CN" sz="2400" b="1" dirty="0" err="1" smtClean="0">
                <a:latin typeface="Microsoft YaHei" charset="0"/>
                <a:ea typeface="Microsoft YaHei" charset="0"/>
                <a:cs typeface="Microsoft YaHei" charset="0"/>
              </a:rPr>
              <a:t>WiFi</a:t>
            </a:r>
            <a:r>
              <a:rPr kumimoji="1" lang="en-US" altLang="zh-CN" sz="2400" b="1" dirty="0" smtClean="0">
                <a:latin typeface="Microsoft YaHei" charset="0"/>
                <a:ea typeface="Microsoft YaHei" charset="0"/>
                <a:cs typeface="Microsoft YaHei" charset="0"/>
              </a:rPr>
              <a:t> link</a:t>
            </a:r>
          </a:p>
          <a:p>
            <a:pPr marL="342900" indent="-342900">
              <a:lnSpc>
                <a:spcPct val="150000"/>
              </a:lnSpc>
              <a:buClr>
                <a:schemeClr val="accent4">
                  <a:lumMod val="60000"/>
                  <a:lumOff val="40000"/>
                </a:schemeClr>
              </a:buClr>
              <a:buFont typeface="Wingdings" charset="2"/>
              <a:buChar char="l"/>
            </a:pPr>
            <a:r>
              <a:rPr kumimoji="1" lang="en-US" altLang="zh-CN" sz="2400" dirty="0" smtClean="0">
                <a:latin typeface="Microsoft YaHei" charset="0"/>
                <a:ea typeface="Microsoft YaHei" charset="0"/>
                <a:cs typeface="Microsoft YaHei" charset="0"/>
              </a:rPr>
              <a:t>Obtain an appropriate </a:t>
            </a:r>
            <a:r>
              <a:rPr kumimoji="1" lang="en-US" altLang="zh-CN" sz="2400" b="1" dirty="0" smtClean="0">
                <a:latin typeface="Microsoft YaHei" charset="0"/>
                <a:ea typeface="Microsoft YaHei" charset="0"/>
                <a:cs typeface="Microsoft YaHei" charset="0"/>
              </a:rPr>
              <a:t>SINR</a:t>
            </a:r>
          </a:p>
        </p:txBody>
      </p:sp>
      <p:sp>
        <p:nvSpPr>
          <p:cNvPr id="15" name="幻灯片编号占位符 1"/>
          <p:cNvSpPr>
            <a:spLocks noGrp="1"/>
          </p:cNvSpPr>
          <p:nvPr>
            <p:ph type="sldNum" sz="quarter" idx="12"/>
          </p:nvPr>
        </p:nvSpPr>
        <p:spPr>
          <a:xfrm>
            <a:off x="8556375" y="6207275"/>
            <a:ext cx="421373" cy="365125"/>
          </a:xfrm>
        </p:spPr>
        <p:txBody>
          <a:bodyPr/>
          <a:lstStyle/>
          <a:p>
            <a:fld id="{C09F6173-ADAB-C347-9A55-4E9E8D85219D}" type="slidenum">
              <a:rPr kumimoji="1" lang="zh-CN" altLang="en-US" sz="1600" smtClean="0">
                <a:solidFill>
                  <a:schemeClr val="bg1">
                    <a:lumMod val="50000"/>
                  </a:schemeClr>
                </a:solidFill>
              </a:rPr>
              <a:t>12</a:t>
            </a:fld>
            <a:r>
              <a:rPr kumimoji="1" lang="en-US" altLang="zh-CN" sz="1600" dirty="0">
                <a:solidFill>
                  <a:schemeClr val="bg1">
                    <a:lumMod val="50000"/>
                  </a:schemeClr>
                </a:solidFill>
              </a:rPr>
              <a:t>2</a:t>
            </a:r>
            <a:endParaRPr kumimoji="1" lang="zh-CN" altLang="en-US" sz="1600" dirty="0">
              <a:solidFill>
                <a:schemeClr val="bg1">
                  <a:lumMod val="50000"/>
                </a:schemeClr>
              </a:solidFill>
            </a:endParaRPr>
          </a:p>
        </p:txBody>
      </p:sp>
    </p:spTree>
    <p:extLst>
      <p:ext uri="{BB962C8B-B14F-4D97-AF65-F5344CB8AC3E}">
        <p14:creationId xmlns:p14="http://schemas.microsoft.com/office/powerpoint/2010/main" val="1235217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 3"/>
          <p:cNvGrpSpPr/>
          <p:nvPr/>
        </p:nvGrpSpPr>
        <p:grpSpPr>
          <a:xfrm>
            <a:off x="0" y="6572400"/>
            <a:ext cx="9144000" cy="288566"/>
            <a:chOff x="0" y="6572400"/>
            <a:chExt cx="9144000" cy="288566"/>
          </a:xfrm>
        </p:grpSpPr>
        <p:sp>
          <p:nvSpPr>
            <p:cNvPr id="16" name="矩形 15"/>
            <p:cNvSpPr/>
            <p:nvPr/>
          </p:nvSpPr>
          <p:spPr>
            <a:xfrm>
              <a:off x="0" y="6575367"/>
              <a:ext cx="2410689" cy="28559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矩形 16"/>
            <p:cNvSpPr/>
            <p:nvPr/>
          </p:nvSpPr>
          <p:spPr>
            <a:xfrm>
              <a:off x="2244437" y="6575367"/>
              <a:ext cx="2410689" cy="28559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矩形 17"/>
            <p:cNvSpPr/>
            <p:nvPr/>
          </p:nvSpPr>
          <p:spPr>
            <a:xfrm>
              <a:off x="4488874" y="6575367"/>
              <a:ext cx="2410689" cy="285599"/>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矩形 18"/>
            <p:cNvSpPr/>
            <p:nvPr/>
          </p:nvSpPr>
          <p:spPr>
            <a:xfrm>
              <a:off x="6899563" y="6572400"/>
              <a:ext cx="2244437" cy="288566"/>
            </a:xfrm>
            <a:prstGeom prst="rect">
              <a:avLst/>
            </a:prstGeom>
            <a:solidFill>
              <a:srgbClr val="DF7ECB">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41" name="文本框 40"/>
          <p:cNvSpPr txBox="1"/>
          <p:nvPr/>
        </p:nvSpPr>
        <p:spPr>
          <a:xfrm>
            <a:off x="175767" y="700477"/>
            <a:ext cx="111391" cy="12692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CN" sz="1200" kern="0" noProof="0" dirty="0" smtClean="0">
                <a:solidFill>
                  <a:prstClr val="white"/>
                </a:solidFill>
                <a:latin typeface="微软雅黑" panose="020B0503020204020204" pitchFamily="34" charset="-122"/>
                <a:ea typeface="微软雅黑" panose="020B0503020204020204" pitchFamily="34" charset="-122"/>
              </a:rPr>
              <a:t>1.</a:t>
            </a:r>
            <a:endParaRPr kumimoji="0" lang="zh-CN" altLang="en-US" sz="1200" b="1" i="0" u="none" strike="noStrike" kern="0" cap="none" spc="0" normalizeH="0" baseline="0" noProof="0" dirty="0">
              <a:ln>
                <a:noFill/>
              </a:ln>
              <a:solidFill>
                <a:prstClr val="white"/>
              </a:solidFill>
              <a:effectLst/>
              <a:uLnTx/>
              <a:uFillTx/>
              <a:latin typeface="幼圆" panose="02010509060101010101" pitchFamily="49" charset="-122"/>
              <a:ea typeface="幼圆" panose="02010509060101010101" pitchFamily="49" charset="-122"/>
            </a:endParaRPr>
          </a:p>
        </p:txBody>
      </p:sp>
      <p:sp>
        <p:nvSpPr>
          <p:cNvPr id="42" name="矩形 41"/>
          <p:cNvSpPr/>
          <p:nvPr/>
        </p:nvSpPr>
        <p:spPr>
          <a:xfrm>
            <a:off x="175767" y="1051804"/>
            <a:ext cx="8556753" cy="125485"/>
          </a:xfrm>
          <a:prstGeom prst="rect">
            <a:avLst/>
          </a:prstGeom>
          <a:solidFill>
            <a:srgbClr val="DF7ECB">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矩形 9"/>
          <p:cNvSpPr/>
          <p:nvPr/>
        </p:nvSpPr>
        <p:spPr>
          <a:xfrm rot="5400000">
            <a:off x="24966" y="861723"/>
            <a:ext cx="949503" cy="108927"/>
          </a:xfrm>
          <a:prstGeom prst="rect">
            <a:avLst/>
          </a:prstGeom>
          <a:solidFill>
            <a:srgbClr val="DF7ECB">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文本框 10"/>
          <p:cNvSpPr txBox="1"/>
          <p:nvPr/>
        </p:nvSpPr>
        <p:spPr>
          <a:xfrm>
            <a:off x="712278" y="455655"/>
            <a:ext cx="7052373" cy="584775"/>
          </a:xfrm>
          <a:prstGeom prst="rect">
            <a:avLst/>
          </a:prstGeom>
          <a:noFill/>
        </p:spPr>
        <p:txBody>
          <a:bodyPr wrap="square" rtlCol="0">
            <a:spAutoFit/>
          </a:bodyPr>
          <a:lstStyle/>
          <a:p>
            <a:r>
              <a:rPr lang="en-US" altLang="zh-CN" sz="3200" dirty="0" smtClean="0">
                <a:latin typeface="Microsoft YaHei" charset="0"/>
                <a:ea typeface="Microsoft YaHei" charset="0"/>
                <a:cs typeface="Microsoft YaHei" charset="0"/>
              </a:rPr>
              <a:t>Evaluation</a:t>
            </a:r>
          </a:p>
        </p:txBody>
      </p:sp>
      <p:pic>
        <p:nvPicPr>
          <p:cNvPr id="12" name="图片 11"/>
          <p:cNvPicPr>
            <a:picLocks noChangeAspect="1"/>
          </p:cNvPicPr>
          <p:nvPr/>
        </p:nvPicPr>
        <p:blipFill>
          <a:blip r:embed="rId3"/>
          <a:stretch>
            <a:fillRect/>
          </a:stretch>
        </p:blipFill>
        <p:spPr>
          <a:xfrm>
            <a:off x="1363025" y="3611080"/>
            <a:ext cx="6251698" cy="2827428"/>
          </a:xfrm>
          <a:prstGeom prst="rect">
            <a:avLst/>
          </a:prstGeom>
        </p:spPr>
      </p:pic>
      <p:sp>
        <p:nvSpPr>
          <p:cNvPr id="14" name="文本框 13"/>
          <p:cNvSpPr txBox="1"/>
          <p:nvPr/>
        </p:nvSpPr>
        <p:spPr>
          <a:xfrm>
            <a:off x="303768" y="1264830"/>
            <a:ext cx="8840232" cy="2308324"/>
          </a:xfrm>
          <a:prstGeom prst="rect">
            <a:avLst/>
          </a:prstGeom>
          <a:noFill/>
        </p:spPr>
        <p:txBody>
          <a:bodyPr wrap="square" rtlCol="0">
            <a:spAutoFit/>
          </a:bodyPr>
          <a:lstStyle/>
          <a:p>
            <a:pPr marL="342900" indent="-342900">
              <a:lnSpc>
                <a:spcPct val="150000"/>
              </a:lnSpc>
              <a:buClr>
                <a:srgbClr val="DF7ECB"/>
              </a:buClr>
              <a:buFont typeface="Wingdings" charset="2"/>
              <a:buChar char="l"/>
            </a:pPr>
            <a:r>
              <a:rPr kumimoji="1" lang="en-US" altLang="zh-CN" sz="2400" dirty="0" err="1" smtClean="0">
                <a:latin typeface="Microsoft YaHei" charset="0"/>
                <a:ea typeface="Microsoft YaHei" charset="0"/>
                <a:cs typeface="Microsoft YaHei" charset="0"/>
              </a:rPr>
              <a:t>WiFi</a:t>
            </a:r>
            <a:r>
              <a:rPr kumimoji="1" lang="en-US" altLang="zh-CN" sz="2400" dirty="0" smtClean="0">
                <a:latin typeface="Microsoft YaHei" charset="0"/>
                <a:ea typeface="Microsoft YaHei" charset="0"/>
                <a:cs typeface="Microsoft YaHei" charset="0"/>
              </a:rPr>
              <a:t>: Commercial </a:t>
            </a:r>
            <a:r>
              <a:rPr kumimoji="1" lang="en-US" altLang="zh-CN" sz="2400" dirty="0" err="1" smtClean="0">
                <a:latin typeface="Microsoft YaHei" charset="0"/>
                <a:ea typeface="Microsoft YaHei" charset="0"/>
                <a:cs typeface="Microsoft YaHei" charset="0"/>
              </a:rPr>
              <a:t>WiFi</a:t>
            </a:r>
            <a:r>
              <a:rPr kumimoji="1" lang="en-US" altLang="zh-CN" sz="2400" dirty="0" smtClean="0">
                <a:latin typeface="Microsoft YaHei" charset="0"/>
                <a:ea typeface="Microsoft YaHei" charset="0"/>
                <a:cs typeface="Microsoft YaHei" charset="0"/>
              </a:rPr>
              <a:t> device + </a:t>
            </a:r>
            <a:r>
              <a:rPr kumimoji="1" lang="en-US" altLang="zh-CN" sz="2400" dirty="0" err="1" smtClean="0">
                <a:latin typeface="Microsoft YaHei" charset="0"/>
                <a:ea typeface="Microsoft YaHei" charset="0"/>
                <a:cs typeface="Microsoft YaHei" charset="0"/>
              </a:rPr>
              <a:t>CSITool</a:t>
            </a:r>
            <a:r>
              <a:rPr kumimoji="1" lang="en-US" altLang="zh-CN" sz="2400" dirty="0" smtClean="0">
                <a:latin typeface="Microsoft YaHei" charset="0"/>
                <a:ea typeface="Microsoft YaHei" charset="0"/>
                <a:cs typeface="Microsoft YaHei" charset="0"/>
              </a:rPr>
              <a:t>, channel 11</a:t>
            </a:r>
          </a:p>
          <a:p>
            <a:pPr marL="342900" indent="-342900">
              <a:lnSpc>
                <a:spcPct val="150000"/>
              </a:lnSpc>
              <a:buClr>
                <a:srgbClr val="DF7ECB"/>
              </a:buClr>
              <a:buFont typeface="Wingdings" charset="2"/>
              <a:buChar char="l"/>
            </a:pPr>
            <a:r>
              <a:rPr kumimoji="1" lang="en-US" altLang="zh-CN" sz="2400" dirty="0" smtClean="0">
                <a:latin typeface="Microsoft YaHei" charset="0"/>
                <a:ea typeface="Microsoft YaHei" charset="0"/>
                <a:cs typeface="Microsoft YaHei" charset="0"/>
              </a:rPr>
              <a:t>ZigBee: </a:t>
            </a:r>
            <a:r>
              <a:rPr kumimoji="1" lang="en-US" altLang="zh-CN" sz="2400" dirty="0" err="1" smtClean="0">
                <a:latin typeface="Microsoft YaHei" charset="0"/>
                <a:ea typeface="Microsoft YaHei" charset="0"/>
                <a:cs typeface="Microsoft YaHei" charset="0"/>
              </a:rPr>
              <a:t>TelosB</a:t>
            </a:r>
            <a:r>
              <a:rPr kumimoji="1" lang="en-US" altLang="zh-CN" sz="2400" dirty="0" smtClean="0">
                <a:latin typeface="Microsoft YaHei" charset="0"/>
                <a:ea typeface="Microsoft YaHei" charset="0"/>
                <a:cs typeface="Microsoft YaHei" charset="0"/>
              </a:rPr>
              <a:t> mote, channel 23</a:t>
            </a:r>
          </a:p>
          <a:p>
            <a:pPr marL="342900" indent="-342900">
              <a:lnSpc>
                <a:spcPct val="150000"/>
              </a:lnSpc>
              <a:buClr>
                <a:srgbClr val="DF7ECB"/>
              </a:buClr>
              <a:buFont typeface="Wingdings" charset="2"/>
              <a:buChar char="l"/>
            </a:pPr>
            <a:r>
              <a:rPr kumimoji="1" lang="en-US" altLang="zh-CN" sz="2400" dirty="0" smtClean="0">
                <a:latin typeface="Microsoft YaHei" charset="0"/>
                <a:ea typeface="Microsoft YaHei" charset="0"/>
                <a:cs typeface="Microsoft YaHei" charset="0"/>
              </a:rPr>
              <a:t>Noise: USRP generator</a:t>
            </a:r>
          </a:p>
          <a:p>
            <a:pPr marL="342900" indent="-342900">
              <a:lnSpc>
                <a:spcPct val="150000"/>
              </a:lnSpc>
              <a:buClr>
                <a:srgbClr val="DF7ECB"/>
              </a:buClr>
              <a:buFont typeface="Wingdings" charset="2"/>
              <a:buChar char="l"/>
            </a:pPr>
            <a:r>
              <a:rPr kumimoji="1" lang="en-US" altLang="zh-CN" sz="2400" dirty="0" smtClean="0">
                <a:latin typeface="Microsoft YaHei" charset="0"/>
                <a:ea typeface="Microsoft YaHei" charset="0"/>
                <a:cs typeface="Microsoft YaHei" charset="0"/>
              </a:rPr>
              <a:t>Metrics: Throughput and SER</a:t>
            </a:r>
            <a:endParaRPr kumimoji="1" lang="en-US" altLang="zh-CN" sz="2400" dirty="0">
              <a:latin typeface="Microsoft YaHei" charset="0"/>
              <a:ea typeface="Microsoft YaHei" charset="0"/>
              <a:cs typeface="Microsoft YaHei" charset="0"/>
            </a:endParaRPr>
          </a:p>
        </p:txBody>
      </p:sp>
      <p:sp>
        <p:nvSpPr>
          <p:cNvPr id="15" name="幻灯片编号占位符 1"/>
          <p:cNvSpPr>
            <a:spLocks noGrp="1"/>
          </p:cNvSpPr>
          <p:nvPr>
            <p:ph type="sldNum" sz="quarter" idx="12"/>
          </p:nvPr>
        </p:nvSpPr>
        <p:spPr>
          <a:xfrm>
            <a:off x="8556375" y="6207275"/>
            <a:ext cx="421373" cy="365125"/>
          </a:xfrm>
        </p:spPr>
        <p:txBody>
          <a:bodyPr/>
          <a:lstStyle/>
          <a:p>
            <a:fld id="{C09F6173-ADAB-C347-9A55-4E9E8D85219D}" type="slidenum">
              <a:rPr kumimoji="1" lang="zh-CN" altLang="en-US" sz="1600" smtClean="0">
                <a:solidFill>
                  <a:schemeClr val="bg1">
                    <a:lumMod val="50000"/>
                  </a:schemeClr>
                </a:solidFill>
              </a:rPr>
              <a:t>13</a:t>
            </a:fld>
            <a:r>
              <a:rPr kumimoji="1" lang="en-US" altLang="zh-CN" sz="1600" dirty="0">
                <a:solidFill>
                  <a:schemeClr val="bg1">
                    <a:lumMod val="50000"/>
                  </a:schemeClr>
                </a:solidFill>
              </a:rPr>
              <a:t>3</a:t>
            </a:r>
            <a:endParaRPr kumimoji="1" lang="zh-CN" altLang="en-US" sz="1600" dirty="0">
              <a:solidFill>
                <a:schemeClr val="bg1">
                  <a:lumMod val="50000"/>
                </a:schemeClr>
              </a:solidFill>
            </a:endParaRPr>
          </a:p>
        </p:txBody>
      </p:sp>
    </p:spTree>
    <p:extLst>
      <p:ext uri="{BB962C8B-B14F-4D97-AF65-F5344CB8AC3E}">
        <p14:creationId xmlns:p14="http://schemas.microsoft.com/office/powerpoint/2010/main" val="17988782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 3"/>
          <p:cNvGrpSpPr/>
          <p:nvPr/>
        </p:nvGrpSpPr>
        <p:grpSpPr>
          <a:xfrm>
            <a:off x="0" y="6572400"/>
            <a:ext cx="9144000" cy="288566"/>
            <a:chOff x="0" y="6572400"/>
            <a:chExt cx="9144000" cy="288566"/>
          </a:xfrm>
        </p:grpSpPr>
        <p:sp>
          <p:nvSpPr>
            <p:cNvPr id="16" name="矩形 15"/>
            <p:cNvSpPr/>
            <p:nvPr/>
          </p:nvSpPr>
          <p:spPr>
            <a:xfrm>
              <a:off x="0" y="6575367"/>
              <a:ext cx="2410689" cy="28559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矩形 16"/>
            <p:cNvSpPr/>
            <p:nvPr/>
          </p:nvSpPr>
          <p:spPr>
            <a:xfrm>
              <a:off x="2244437" y="6575367"/>
              <a:ext cx="2410689" cy="28559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矩形 17"/>
            <p:cNvSpPr/>
            <p:nvPr/>
          </p:nvSpPr>
          <p:spPr>
            <a:xfrm>
              <a:off x="4488874" y="6575367"/>
              <a:ext cx="2410689" cy="285599"/>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矩形 18"/>
            <p:cNvSpPr/>
            <p:nvPr/>
          </p:nvSpPr>
          <p:spPr>
            <a:xfrm>
              <a:off x="6899563" y="6572400"/>
              <a:ext cx="2244437" cy="288566"/>
            </a:xfrm>
            <a:prstGeom prst="rect">
              <a:avLst/>
            </a:prstGeom>
            <a:solidFill>
              <a:srgbClr val="DF7ECB">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41" name="文本框 40"/>
          <p:cNvSpPr txBox="1"/>
          <p:nvPr/>
        </p:nvSpPr>
        <p:spPr>
          <a:xfrm>
            <a:off x="175767" y="700477"/>
            <a:ext cx="111391" cy="12692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CN" sz="1200" kern="0" noProof="0" dirty="0" smtClean="0">
                <a:solidFill>
                  <a:prstClr val="white"/>
                </a:solidFill>
                <a:latin typeface="微软雅黑" panose="020B0503020204020204" pitchFamily="34" charset="-122"/>
                <a:ea typeface="微软雅黑" panose="020B0503020204020204" pitchFamily="34" charset="-122"/>
              </a:rPr>
              <a:t>1.</a:t>
            </a:r>
            <a:endParaRPr kumimoji="0" lang="zh-CN" altLang="en-US" sz="1200" b="1" i="0" u="none" strike="noStrike" kern="0" cap="none" spc="0" normalizeH="0" baseline="0" noProof="0" dirty="0">
              <a:ln>
                <a:noFill/>
              </a:ln>
              <a:solidFill>
                <a:prstClr val="white"/>
              </a:solidFill>
              <a:effectLst/>
              <a:uLnTx/>
              <a:uFillTx/>
              <a:latin typeface="幼圆" panose="02010509060101010101" pitchFamily="49" charset="-122"/>
              <a:ea typeface="幼圆" panose="02010509060101010101" pitchFamily="49" charset="-122"/>
            </a:endParaRPr>
          </a:p>
        </p:txBody>
      </p:sp>
      <p:sp>
        <p:nvSpPr>
          <p:cNvPr id="42" name="矩形 41"/>
          <p:cNvSpPr/>
          <p:nvPr/>
        </p:nvSpPr>
        <p:spPr>
          <a:xfrm>
            <a:off x="175767" y="1051804"/>
            <a:ext cx="8556753" cy="125485"/>
          </a:xfrm>
          <a:prstGeom prst="rect">
            <a:avLst/>
          </a:prstGeom>
          <a:solidFill>
            <a:srgbClr val="DF7ECB">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矩形 9"/>
          <p:cNvSpPr/>
          <p:nvPr/>
        </p:nvSpPr>
        <p:spPr>
          <a:xfrm rot="5400000">
            <a:off x="24966" y="861723"/>
            <a:ext cx="949503" cy="108927"/>
          </a:xfrm>
          <a:prstGeom prst="rect">
            <a:avLst/>
          </a:prstGeom>
          <a:solidFill>
            <a:srgbClr val="DF7ECB">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文本框 10"/>
          <p:cNvSpPr txBox="1"/>
          <p:nvPr/>
        </p:nvSpPr>
        <p:spPr>
          <a:xfrm>
            <a:off x="712278" y="455655"/>
            <a:ext cx="7052373" cy="584775"/>
          </a:xfrm>
          <a:prstGeom prst="rect">
            <a:avLst/>
          </a:prstGeom>
          <a:noFill/>
        </p:spPr>
        <p:txBody>
          <a:bodyPr wrap="square" rtlCol="0">
            <a:spAutoFit/>
          </a:bodyPr>
          <a:lstStyle/>
          <a:p>
            <a:r>
              <a:rPr lang="en-US" altLang="zh-CN" sz="3200" dirty="0" err="1" smtClean="0">
                <a:latin typeface="Microsoft YaHei" charset="0"/>
                <a:ea typeface="Microsoft YaHei" charset="0"/>
                <a:cs typeface="Microsoft YaHei" charset="0"/>
              </a:rPr>
              <a:t>ZigFi</a:t>
            </a:r>
            <a:r>
              <a:rPr lang="en-US" altLang="zh-CN" sz="3200" dirty="0" smtClean="0">
                <a:latin typeface="Microsoft YaHei" charset="0"/>
                <a:ea typeface="Microsoft YaHei" charset="0"/>
                <a:cs typeface="Microsoft YaHei" charset="0"/>
              </a:rPr>
              <a:t> vs. </a:t>
            </a:r>
            <a:r>
              <a:rPr lang="en-US" altLang="zh-CN" sz="3200" dirty="0" err="1" smtClean="0">
                <a:latin typeface="Microsoft YaHei" charset="0"/>
                <a:ea typeface="Microsoft YaHei" charset="0"/>
                <a:cs typeface="Microsoft YaHei" charset="0"/>
              </a:rPr>
              <a:t>FreeBee</a:t>
            </a:r>
            <a:endParaRPr lang="en-US" altLang="zh-CN" sz="3200" dirty="0" smtClean="0">
              <a:latin typeface="Microsoft YaHei" charset="0"/>
              <a:ea typeface="Microsoft YaHei" charset="0"/>
              <a:cs typeface="Microsoft YaHei" charset="0"/>
            </a:endParaRPr>
          </a:p>
        </p:txBody>
      </p:sp>
      <p:pic>
        <p:nvPicPr>
          <p:cNvPr id="13" name="图片 12"/>
          <p:cNvPicPr>
            <a:picLocks noChangeAspect="1"/>
          </p:cNvPicPr>
          <p:nvPr/>
        </p:nvPicPr>
        <p:blipFill>
          <a:blip r:embed="rId3"/>
          <a:stretch>
            <a:fillRect/>
          </a:stretch>
        </p:blipFill>
        <p:spPr>
          <a:xfrm>
            <a:off x="394012" y="1628558"/>
            <a:ext cx="8120262" cy="3155542"/>
          </a:xfrm>
          <a:prstGeom prst="rect">
            <a:avLst/>
          </a:prstGeom>
        </p:spPr>
      </p:pic>
      <p:sp>
        <p:nvSpPr>
          <p:cNvPr id="14" name="文本框 13"/>
          <p:cNvSpPr txBox="1"/>
          <p:nvPr/>
        </p:nvSpPr>
        <p:spPr>
          <a:xfrm>
            <a:off x="787088" y="5235369"/>
            <a:ext cx="7736076" cy="707886"/>
          </a:xfrm>
          <a:prstGeom prst="rect">
            <a:avLst/>
          </a:prstGeom>
          <a:solidFill>
            <a:srgbClr val="DF7ECB">
              <a:alpha val="65000"/>
            </a:srgbClr>
          </a:solidFill>
          <a:ln>
            <a:noFill/>
          </a:ln>
        </p:spPr>
        <p:txBody>
          <a:bodyPr wrap="square" rtlCol="0">
            <a:spAutoFit/>
          </a:bodyPr>
          <a:lstStyle/>
          <a:p>
            <a:pPr algn="ctr"/>
            <a:r>
              <a:rPr kumimoji="1" lang="en-US" altLang="zh-CN" sz="2000" b="1" dirty="0" smtClean="0">
                <a:latin typeface="Microsoft YaHei" charset="0"/>
                <a:ea typeface="Microsoft YaHei" charset="0"/>
                <a:cs typeface="Microsoft YaHei" charset="0"/>
              </a:rPr>
              <a:t> </a:t>
            </a:r>
            <a:r>
              <a:rPr kumimoji="1" lang="en-US" altLang="zh-CN" sz="2000" b="1" dirty="0" err="1" smtClean="0">
                <a:latin typeface="Microsoft YaHei" charset="0"/>
                <a:ea typeface="Microsoft YaHei" charset="0"/>
                <a:cs typeface="Microsoft YaHei" charset="0"/>
              </a:rPr>
              <a:t>ZigFi</a:t>
            </a:r>
            <a:r>
              <a:rPr kumimoji="1" lang="en-US" altLang="zh-CN" sz="2000" b="1" dirty="0" smtClean="0">
                <a:latin typeface="Microsoft YaHei" charset="0"/>
                <a:ea typeface="Microsoft YaHei" charset="0"/>
                <a:cs typeface="Microsoft YaHei" charset="0"/>
              </a:rPr>
              <a:t> shows significant enhancement over </a:t>
            </a:r>
            <a:r>
              <a:rPr kumimoji="1" lang="en-US" altLang="zh-CN" sz="2000" b="1" dirty="0" err="1" smtClean="0">
                <a:latin typeface="Microsoft YaHei" charset="0"/>
                <a:ea typeface="Microsoft YaHei" charset="0"/>
                <a:cs typeface="Microsoft YaHei" charset="0"/>
              </a:rPr>
              <a:t>FreeBee</a:t>
            </a:r>
            <a:r>
              <a:rPr kumimoji="1" lang="en-US" altLang="zh-CN" sz="2000" b="1" dirty="0" smtClean="0">
                <a:latin typeface="Microsoft YaHei" charset="0"/>
                <a:ea typeface="Microsoft YaHei" charset="0"/>
                <a:cs typeface="Microsoft YaHei" charset="0"/>
              </a:rPr>
              <a:t> in</a:t>
            </a:r>
          </a:p>
          <a:p>
            <a:pPr algn="ctr"/>
            <a:r>
              <a:rPr kumimoji="1" lang="en-US" altLang="zh-CN" sz="2000" b="1" dirty="0" smtClean="0">
                <a:latin typeface="Microsoft YaHei" charset="0"/>
                <a:ea typeface="Microsoft YaHei" charset="0"/>
                <a:cs typeface="Microsoft YaHei" charset="0"/>
              </a:rPr>
              <a:t>terms of throughput and SER.</a:t>
            </a:r>
          </a:p>
        </p:txBody>
      </p:sp>
      <p:sp>
        <p:nvSpPr>
          <p:cNvPr id="15" name="任意多边形 20"/>
          <p:cNvSpPr/>
          <p:nvPr/>
        </p:nvSpPr>
        <p:spPr>
          <a:xfrm>
            <a:off x="5512301" y="2065699"/>
            <a:ext cx="2707360" cy="872549"/>
          </a:xfrm>
          <a:custGeom>
            <a:avLst/>
            <a:gdLst>
              <a:gd name="connsiteX0" fmla="*/ 0 w 2315817"/>
              <a:gd name="connsiteY0" fmla="*/ 675861 h 675861"/>
              <a:gd name="connsiteX1" fmla="*/ 1162878 w 2315817"/>
              <a:gd name="connsiteY1" fmla="*/ 467139 h 675861"/>
              <a:gd name="connsiteX2" fmla="*/ 2315817 w 2315817"/>
              <a:gd name="connsiteY2" fmla="*/ 0 h 675861"/>
            </a:gdLst>
            <a:ahLst/>
            <a:cxnLst>
              <a:cxn ang="0">
                <a:pos x="connsiteX0" y="connsiteY0"/>
              </a:cxn>
              <a:cxn ang="0">
                <a:pos x="connsiteX1" y="connsiteY1"/>
              </a:cxn>
              <a:cxn ang="0">
                <a:pos x="connsiteX2" y="connsiteY2"/>
              </a:cxn>
            </a:cxnLst>
            <a:rect l="l" t="t" r="r" b="b"/>
            <a:pathLst>
              <a:path w="2315817" h="675861">
                <a:moveTo>
                  <a:pt x="0" y="675861"/>
                </a:moveTo>
                <a:cubicBezTo>
                  <a:pt x="388454" y="627821"/>
                  <a:pt x="776909" y="579782"/>
                  <a:pt x="1162878" y="467139"/>
                </a:cubicBezTo>
                <a:cubicBezTo>
                  <a:pt x="1548847" y="354496"/>
                  <a:pt x="1932332" y="177248"/>
                  <a:pt x="2315817" y="0"/>
                </a:cubicBezTo>
              </a:path>
            </a:pathLst>
          </a:custGeom>
          <a:noFill/>
          <a:ln w="38100">
            <a:solidFill>
              <a:srgbClr val="DF56DC">
                <a:alpha val="65000"/>
              </a:srgbClr>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0" name="直接箭头连接符 20"/>
          <p:cNvCxnSpPr/>
          <p:nvPr/>
        </p:nvCxnSpPr>
        <p:spPr>
          <a:xfrm flipH="1">
            <a:off x="5485214" y="3424899"/>
            <a:ext cx="2828698" cy="0"/>
          </a:xfrm>
          <a:prstGeom prst="straightConnector1">
            <a:avLst/>
          </a:prstGeom>
          <a:ln w="38100">
            <a:solidFill>
              <a:srgbClr val="DF56DC">
                <a:alpha val="65000"/>
              </a:srgbClr>
            </a:solidFill>
            <a:prstDash val="solid"/>
            <a:headEnd type="arrow"/>
            <a:tailEnd type="none"/>
          </a:ln>
          <a:effectLst/>
        </p:spPr>
        <p:style>
          <a:lnRef idx="1">
            <a:schemeClr val="dk1"/>
          </a:lnRef>
          <a:fillRef idx="0">
            <a:schemeClr val="dk1"/>
          </a:fillRef>
          <a:effectRef idx="0">
            <a:schemeClr val="dk1"/>
          </a:effectRef>
          <a:fontRef idx="minor">
            <a:schemeClr val="tx1"/>
          </a:fontRef>
        </p:style>
      </p:cxnSp>
      <p:cxnSp>
        <p:nvCxnSpPr>
          <p:cNvPr id="21" name="直接箭头连接符 23"/>
          <p:cNvCxnSpPr/>
          <p:nvPr/>
        </p:nvCxnSpPr>
        <p:spPr>
          <a:xfrm>
            <a:off x="7624600" y="2378573"/>
            <a:ext cx="8652" cy="1046326"/>
          </a:xfrm>
          <a:prstGeom prst="straightConnector1">
            <a:avLst/>
          </a:prstGeom>
          <a:ln w="38100">
            <a:solidFill>
              <a:srgbClr val="DF56DC">
                <a:alpha val="65000"/>
              </a:srgb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幻灯片编号占位符 1"/>
          <p:cNvSpPr>
            <a:spLocks noGrp="1"/>
          </p:cNvSpPr>
          <p:nvPr>
            <p:ph type="sldNum" sz="quarter" idx="12"/>
          </p:nvPr>
        </p:nvSpPr>
        <p:spPr>
          <a:xfrm>
            <a:off x="8556375" y="6207275"/>
            <a:ext cx="421373" cy="365125"/>
          </a:xfrm>
        </p:spPr>
        <p:txBody>
          <a:bodyPr/>
          <a:lstStyle/>
          <a:p>
            <a:fld id="{C09F6173-ADAB-C347-9A55-4E9E8D85219D}" type="slidenum">
              <a:rPr kumimoji="1" lang="zh-CN" altLang="en-US" sz="1600" smtClean="0">
                <a:solidFill>
                  <a:schemeClr val="bg1">
                    <a:lumMod val="50000"/>
                  </a:schemeClr>
                </a:solidFill>
              </a:rPr>
              <a:t>14</a:t>
            </a:fld>
            <a:r>
              <a:rPr kumimoji="1" lang="en-US" altLang="zh-CN" sz="1600" dirty="0">
                <a:solidFill>
                  <a:schemeClr val="bg1">
                    <a:lumMod val="50000"/>
                  </a:schemeClr>
                </a:solidFill>
              </a:rPr>
              <a:t>4</a:t>
            </a:r>
            <a:endParaRPr kumimoji="1" lang="zh-CN" altLang="en-US" sz="1600" dirty="0">
              <a:solidFill>
                <a:schemeClr val="bg1">
                  <a:lumMod val="50000"/>
                </a:schemeClr>
              </a:solidFill>
            </a:endParaRPr>
          </a:p>
        </p:txBody>
      </p:sp>
    </p:spTree>
    <p:extLst>
      <p:ext uri="{BB962C8B-B14F-4D97-AF65-F5344CB8AC3E}">
        <p14:creationId xmlns:p14="http://schemas.microsoft.com/office/powerpoint/2010/main" val="15932472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 3"/>
          <p:cNvGrpSpPr/>
          <p:nvPr/>
        </p:nvGrpSpPr>
        <p:grpSpPr>
          <a:xfrm>
            <a:off x="0" y="6572400"/>
            <a:ext cx="9144000" cy="288566"/>
            <a:chOff x="0" y="6572400"/>
            <a:chExt cx="9144000" cy="288566"/>
          </a:xfrm>
        </p:grpSpPr>
        <p:sp>
          <p:nvSpPr>
            <p:cNvPr id="16" name="矩形 15"/>
            <p:cNvSpPr/>
            <p:nvPr/>
          </p:nvSpPr>
          <p:spPr>
            <a:xfrm>
              <a:off x="0" y="6575367"/>
              <a:ext cx="2410689" cy="28559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矩形 16"/>
            <p:cNvSpPr/>
            <p:nvPr/>
          </p:nvSpPr>
          <p:spPr>
            <a:xfrm>
              <a:off x="2244437" y="6575367"/>
              <a:ext cx="2410689" cy="28559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矩形 17"/>
            <p:cNvSpPr/>
            <p:nvPr/>
          </p:nvSpPr>
          <p:spPr>
            <a:xfrm>
              <a:off x="4488874" y="6575367"/>
              <a:ext cx="2410689" cy="285599"/>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矩形 18"/>
            <p:cNvSpPr/>
            <p:nvPr/>
          </p:nvSpPr>
          <p:spPr>
            <a:xfrm>
              <a:off x="6899563" y="6572400"/>
              <a:ext cx="2244437" cy="288566"/>
            </a:xfrm>
            <a:prstGeom prst="rect">
              <a:avLst/>
            </a:prstGeom>
            <a:solidFill>
              <a:srgbClr val="DF7ECB">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41" name="文本框 40"/>
          <p:cNvSpPr txBox="1"/>
          <p:nvPr/>
        </p:nvSpPr>
        <p:spPr>
          <a:xfrm>
            <a:off x="175767" y="700477"/>
            <a:ext cx="111391" cy="12692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CN" sz="1200" kern="0" noProof="0" dirty="0" smtClean="0">
                <a:solidFill>
                  <a:prstClr val="white"/>
                </a:solidFill>
                <a:latin typeface="微软雅黑" panose="020B0503020204020204" pitchFamily="34" charset="-122"/>
                <a:ea typeface="微软雅黑" panose="020B0503020204020204" pitchFamily="34" charset="-122"/>
              </a:rPr>
              <a:t>1.</a:t>
            </a:r>
            <a:endParaRPr kumimoji="0" lang="zh-CN" altLang="en-US" sz="1200" b="1" i="0" u="none" strike="noStrike" kern="0" cap="none" spc="0" normalizeH="0" baseline="0" noProof="0" dirty="0">
              <a:ln>
                <a:noFill/>
              </a:ln>
              <a:solidFill>
                <a:prstClr val="white"/>
              </a:solidFill>
              <a:effectLst/>
              <a:uLnTx/>
              <a:uFillTx/>
              <a:latin typeface="幼圆" panose="02010509060101010101" pitchFamily="49" charset="-122"/>
              <a:ea typeface="幼圆" panose="02010509060101010101" pitchFamily="49" charset="-122"/>
            </a:endParaRPr>
          </a:p>
        </p:txBody>
      </p:sp>
      <p:sp>
        <p:nvSpPr>
          <p:cNvPr id="42" name="矩形 41"/>
          <p:cNvSpPr/>
          <p:nvPr/>
        </p:nvSpPr>
        <p:spPr>
          <a:xfrm>
            <a:off x="175767" y="1051804"/>
            <a:ext cx="8556753" cy="125485"/>
          </a:xfrm>
          <a:prstGeom prst="rect">
            <a:avLst/>
          </a:prstGeom>
          <a:solidFill>
            <a:srgbClr val="DF7ECB">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矩形 9"/>
          <p:cNvSpPr/>
          <p:nvPr/>
        </p:nvSpPr>
        <p:spPr>
          <a:xfrm rot="5400000">
            <a:off x="24966" y="861723"/>
            <a:ext cx="949503" cy="108927"/>
          </a:xfrm>
          <a:prstGeom prst="rect">
            <a:avLst/>
          </a:prstGeom>
          <a:solidFill>
            <a:srgbClr val="DF7ECB">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文本框 10"/>
          <p:cNvSpPr txBox="1"/>
          <p:nvPr/>
        </p:nvSpPr>
        <p:spPr>
          <a:xfrm>
            <a:off x="712278" y="455655"/>
            <a:ext cx="8431722" cy="584775"/>
          </a:xfrm>
          <a:prstGeom prst="rect">
            <a:avLst/>
          </a:prstGeom>
          <a:noFill/>
        </p:spPr>
        <p:txBody>
          <a:bodyPr wrap="square" rtlCol="0">
            <a:spAutoFit/>
          </a:bodyPr>
          <a:lstStyle/>
          <a:p>
            <a:r>
              <a:rPr lang="en-US" altLang="zh-CN" sz="3200" dirty="0" smtClean="0">
                <a:latin typeface="Microsoft YaHei" charset="0"/>
                <a:ea typeface="Microsoft YaHei" charset="0"/>
                <a:cs typeface="Microsoft YaHei" charset="0"/>
              </a:rPr>
              <a:t>Distance</a:t>
            </a:r>
          </a:p>
        </p:txBody>
      </p:sp>
      <p:sp>
        <p:nvSpPr>
          <p:cNvPr id="12" name="文本框 11"/>
          <p:cNvSpPr txBox="1"/>
          <p:nvPr/>
        </p:nvSpPr>
        <p:spPr>
          <a:xfrm>
            <a:off x="303768" y="1421393"/>
            <a:ext cx="8370211" cy="646331"/>
          </a:xfrm>
          <a:prstGeom prst="rect">
            <a:avLst/>
          </a:prstGeom>
          <a:noFill/>
        </p:spPr>
        <p:txBody>
          <a:bodyPr wrap="square" rtlCol="0">
            <a:spAutoFit/>
          </a:bodyPr>
          <a:lstStyle/>
          <a:p>
            <a:pPr marL="342900" indent="-342900">
              <a:lnSpc>
                <a:spcPct val="150000"/>
              </a:lnSpc>
              <a:buClr>
                <a:srgbClr val="DF7ECB"/>
              </a:buClr>
              <a:buFont typeface="Wingdings" charset="2"/>
              <a:buChar char="l"/>
            </a:pPr>
            <a:r>
              <a:rPr kumimoji="1" lang="en-US" altLang="zh-CN" sz="2400" dirty="0">
                <a:latin typeface="Microsoft YaHei" charset="0"/>
                <a:ea typeface="Microsoft YaHei" charset="0"/>
                <a:cs typeface="Microsoft YaHei" charset="0"/>
              </a:rPr>
              <a:t>T</a:t>
            </a:r>
            <a:r>
              <a:rPr kumimoji="1" lang="en-US" altLang="zh-CN" sz="2400" dirty="0" smtClean="0">
                <a:latin typeface="Microsoft YaHei" charset="0"/>
                <a:ea typeface="Microsoft YaHei" charset="0"/>
                <a:cs typeface="Microsoft YaHei" charset="0"/>
              </a:rPr>
              <a:t>he ZigBee </a:t>
            </a:r>
            <a:r>
              <a:rPr kumimoji="1" lang="en-US" altLang="zh-CN" sz="2400" dirty="0" err="1" smtClean="0">
                <a:latin typeface="Microsoft YaHei" charset="0"/>
                <a:ea typeface="Microsoft YaHei" charset="0"/>
                <a:cs typeface="Microsoft YaHei" charset="0"/>
              </a:rPr>
              <a:t>Tx</a:t>
            </a:r>
            <a:r>
              <a:rPr kumimoji="1" lang="en-US" altLang="zh-CN" sz="2400" dirty="0" smtClean="0">
                <a:latin typeface="Microsoft YaHei" charset="0"/>
                <a:ea typeface="Microsoft YaHei" charset="0"/>
                <a:cs typeface="Microsoft YaHei" charset="0"/>
              </a:rPr>
              <a:t> and the </a:t>
            </a:r>
            <a:r>
              <a:rPr kumimoji="1" lang="en-US" altLang="zh-CN" sz="2400" dirty="0" err="1" smtClean="0">
                <a:latin typeface="Microsoft YaHei" charset="0"/>
                <a:ea typeface="Microsoft YaHei" charset="0"/>
                <a:cs typeface="Microsoft YaHei" charset="0"/>
              </a:rPr>
              <a:t>WiFi</a:t>
            </a:r>
            <a:r>
              <a:rPr kumimoji="1" lang="en-US" altLang="zh-CN" sz="2400" dirty="0" smtClean="0">
                <a:latin typeface="Microsoft YaHei" charset="0"/>
                <a:ea typeface="Microsoft YaHei" charset="0"/>
                <a:cs typeface="Microsoft YaHei" charset="0"/>
              </a:rPr>
              <a:t> Rx</a:t>
            </a:r>
          </a:p>
        </p:txBody>
      </p:sp>
      <p:pic>
        <p:nvPicPr>
          <p:cNvPr id="14" name="图片 13"/>
          <p:cNvPicPr>
            <a:picLocks noChangeAspect="1"/>
          </p:cNvPicPr>
          <p:nvPr/>
        </p:nvPicPr>
        <p:blipFill>
          <a:blip r:embed="rId3"/>
          <a:stretch>
            <a:fillRect/>
          </a:stretch>
        </p:blipFill>
        <p:spPr>
          <a:xfrm>
            <a:off x="554182" y="2185697"/>
            <a:ext cx="7999906" cy="2915157"/>
          </a:xfrm>
          <a:prstGeom prst="rect">
            <a:avLst/>
          </a:prstGeom>
        </p:spPr>
      </p:pic>
      <p:sp>
        <p:nvSpPr>
          <p:cNvPr id="15" name="文本框 14"/>
          <p:cNvSpPr txBox="1"/>
          <p:nvPr/>
        </p:nvSpPr>
        <p:spPr>
          <a:xfrm>
            <a:off x="787088" y="5509088"/>
            <a:ext cx="7736076" cy="707886"/>
          </a:xfrm>
          <a:prstGeom prst="rect">
            <a:avLst/>
          </a:prstGeom>
          <a:solidFill>
            <a:srgbClr val="DF7ECB">
              <a:alpha val="65000"/>
            </a:srgbClr>
          </a:solidFill>
          <a:ln>
            <a:noFill/>
          </a:ln>
        </p:spPr>
        <p:txBody>
          <a:bodyPr wrap="square" rtlCol="0">
            <a:spAutoFit/>
          </a:bodyPr>
          <a:lstStyle/>
          <a:p>
            <a:pPr algn="ctr"/>
            <a:r>
              <a:rPr kumimoji="1" lang="en-US" altLang="zh-CN" sz="2000" b="1" dirty="0" smtClean="0">
                <a:latin typeface="Microsoft YaHei" charset="0"/>
                <a:ea typeface="Microsoft YaHei" charset="0"/>
                <a:cs typeface="Microsoft YaHei" charset="0"/>
              </a:rPr>
              <a:t>  Adaptive is better than default.</a:t>
            </a:r>
          </a:p>
          <a:p>
            <a:pPr algn="ctr"/>
            <a:r>
              <a:rPr kumimoji="1" lang="en-US" altLang="zh-CN" sz="2000" b="1" dirty="0" smtClean="0">
                <a:latin typeface="Microsoft YaHei" charset="0"/>
                <a:ea typeface="Microsoft YaHei" charset="0"/>
                <a:cs typeface="Microsoft YaHei" charset="0"/>
              </a:rPr>
              <a:t> </a:t>
            </a:r>
            <a:r>
              <a:rPr kumimoji="1" lang="en-US" altLang="zh-CN" sz="2000" b="1" dirty="0" err="1" smtClean="0">
                <a:latin typeface="Microsoft YaHei" charset="0"/>
                <a:ea typeface="Microsoft YaHei" charset="0"/>
                <a:cs typeface="Microsoft YaHei" charset="0"/>
              </a:rPr>
              <a:t>ZigFi</a:t>
            </a:r>
            <a:r>
              <a:rPr kumimoji="1" lang="en-US" altLang="zh-CN" sz="2000" b="1" dirty="0" smtClean="0">
                <a:latin typeface="Microsoft YaHei" charset="0"/>
                <a:ea typeface="Microsoft YaHei" charset="0"/>
                <a:cs typeface="Microsoft YaHei" charset="0"/>
              </a:rPr>
              <a:t> performs well under the adaptive mode.</a:t>
            </a:r>
          </a:p>
        </p:txBody>
      </p:sp>
      <p:sp>
        <p:nvSpPr>
          <p:cNvPr id="20" name="幻灯片编号占位符 1"/>
          <p:cNvSpPr>
            <a:spLocks noGrp="1"/>
          </p:cNvSpPr>
          <p:nvPr>
            <p:ph type="sldNum" sz="quarter" idx="12"/>
          </p:nvPr>
        </p:nvSpPr>
        <p:spPr>
          <a:xfrm>
            <a:off x="8556375" y="6207275"/>
            <a:ext cx="421373" cy="365125"/>
          </a:xfrm>
        </p:spPr>
        <p:txBody>
          <a:bodyPr/>
          <a:lstStyle/>
          <a:p>
            <a:fld id="{C09F6173-ADAB-C347-9A55-4E9E8D85219D}" type="slidenum">
              <a:rPr kumimoji="1" lang="zh-CN" altLang="en-US" sz="1600" smtClean="0">
                <a:solidFill>
                  <a:schemeClr val="bg1">
                    <a:lumMod val="50000"/>
                  </a:schemeClr>
                </a:solidFill>
              </a:rPr>
              <a:t>15</a:t>
            </a:fld>
            <a:r>
              <a:rPr kumimoji="1" lang="en-US" altLang="zh-CN" sz="1600" dirty="0">
                <a:solidFill>
                  <a:schemeClr val="bg1">
                    <a:lumMod val="50000"/>
                  </a:schemeClr>
                </a:solidFill>
              </a:rPr>
              <a:t>5</a:t>
            </a:r>
            <a:endParaRPr kumimoji="1" lang="zh-CN" altLang="en-US" sz="1600" dirty="0">
              <a:solidFill>
                <a:schemeClr val="bg1">
                  <a:lumMod val="50000"/>
                </a:schemeClr>
              </a:solidFill>
            </a:endParaRPr>
          </a:p>
        </p:txBody>
      </p:sp>
    </p:spTree>
    <p:extLst>
      <p:ext uri="{BB962C8B-B14F-4D97-AF65-F5344CB8AC3E}">
        <p14:creationId xmlns:p14="http://schemas.microsoft.com/office/powerpoint/2010/main" val="13962180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 3"/>
          <p:cNvGrpSpPr/>
          <p:nvPr/>
        </p:nvGrpSpPr>
        <p:grpSpPr>
          <a:xfrm>
            <a:off x="0" y="6572400"/>
            <a:ext cx="9144000" cy="288566"/>
            <a:chOff x="0" y="6572400"/>
            <a:chExt cx="9144000" cy="288566"/>
          </a:xfrm>
        </p:grpSpPr>
        <p:sp>
          <p:nvSpPr>
            <p:cNvPr id="16" name="矩形 15"/>
            <p:cNvSpPr/>
            <p:nvPr/>
          </p:nvSpPr>
          <p:spPr>
            <a:xfrm>
              <a:off x="0" y="6575367"/>
              <a:ext cx="2410689" cy="28559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矩形 16"/>
            <p:cNvSpPr/>
            <p:nvPr/>
          </p:nvSpPr>
          <p:spPr>
            <a:xfrm>
              <a:off x="2244437" y="6575367"/>
              <a:ext cx="2410689" cy="28559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矩形 17"/>
            <p:cNvSpPr/>
            <p:nvPr/>
          </p:nvSpPr>
          <p:spPr>
            <a:xfrm>
              <a:off x="4488874" y="6575367"/>
              <a:ext cx="2410689" cy="285599"/>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矩形 18"/>
            <p:cNvSpPr/>
            <p:nvPr/>
          </p:nvSpPr>
          <p:spPr>
            <a:xfrm>
              <a:off x="6899563" y="6572400"/>
              <a:ext cx="2244437" cy="288566"/>
            </a:xfrm>
            <a:prstGeom prst="rect">
              <a:avLst/>
            </a:prstGeom>
            <a:solidFill>
              <a:srgbClr val="DF7ECB">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41" name="文本框 40"/>
          <p:cNvSpPr txBox="1"/>
          <p:nvPr/>
        </p:nvSpPr>
        <p:spPr>
          <a:xfrm>
            <a:off x="175767" y="700477"/>
            <a:ext cx="111391" cy="12692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CN" sz="1200" kern="0" noProof="0" dirty="0" smtClean="0">
                <a:solidFill>
                  <a:prstClr val="white"/>
                </a:solidFill>
                <a:latin typeface="微软雅黑" panose="020B0503020204020204" pitchFamily="34" charset="-122"/>
                <a:ea typeface="微软雅黑" panose="020B0503020204020204" pitchFamily="34" charset="-122"/>
              </a:rPr>
              <a:t>1.</a:t>
            </a:r>
            <a:endParaRPr kumimoji="0" lang="zh-CN" altLang="en-US" sz="1200" b="1" i="0" u="none" strike="noStrike" kern="0" cap="none" spc="0" normalizeH="0" baseline="0" noProof="0" dirty="0">
              <a:ln>
                <a:noFill/>
              </a:ln>
              <a:solidFill>
                <a:prstClr val="white"/>
              </a:solidFill>
              <a:effectLst/>
              <a:uLnTx/>
              <a:uFillTx/>
              <a:latin typeface="幼圆" panose="02010509060101010101" pitchFamily="49" charset="-122"/>
              <a:ea typeface="幼圆" panose="02010509060101010101" pitchFamily="49" charset="-122"/>
            </a:endParaRPr>
          </a:p>
        </p:txBody>
      </p:sp>
      <p:sp>
        <p:nvSpPr>
          <p:cNvPr id="42" name="矩形 41"/>
          <p:cNvSpPr/>
          <p:nvPr/>
        </p:nvSpPr>
        <p:spPr>
          <a:xfrm>
            <a:off x="175767" y="1051804"/>
            <a:ext cx="8556753" cy="125485"/>
          </a:xfrm>
          <a:prstGeom prst="rect">
            <a:avLst/>
          </a:prstGeom>
          <a:solidFill>
            <a:srgbClr val="DF7ECB">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矩形 9"/>
          <p:cNvSpPr/>
          <p:nvPr/>
        </p:nvSpPr>
        <p:spPr>
          <a:xfrm rot="5400000">
            <a:off x="24966" y="861723"/>
            <a:ext cx="949503" cy="108927"/>
          </a:xfrm>
          <a:prstGeom prst="rect">
            <a:avLst/>
          </a:prstGeom>
          <a:solidFill>
            <a:srgbClr val="DF7ECB">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文本框 10"/>
          <p:cNvSpPr txBox="1"/>
          <p:nvPr/>
        </p:nvSpPr>
        <p:spPr>
          <a:xfrm>
            <a:off x="712278" y="455655"/>
            <a:ext cx="7052373" cy="584775"/>
          </a:xfrm>
          <a:prstGeom prst="rect">
            <a:avLst/>
          </a:prstGeom>
          <a:noFill/>
        </p:spPr>
        <p:txBody>
          <a:bodyPr wrap="square" rtlCol="0">
            <a:spAutoFit/>
          </a:bodyPr>
          <a:lstStyle/>
          <a:p>
            <a:r>
              <a:rPr lang="en-US" altLang="zh-CN" sz="3200" dirty="0" smtClean="0">
                <a:latin typeface="Microsoft YaHei" charset="0"/>
                <a:ea typeface="Microsoft YaHei" charset="0"/>
                <a:cs typeface="Microsoft YaHei" charset="0"/>
              </a:rPr>
              <a:t>Distance</a:t>
            </a:r>
          </a:p>
        </p:txBody>
      </p:sp>
      <p:sp>
        <p:nvSpPr>
          <p:cNvPr id="12" name="文本框 11"/>
          <p:cNvSpPr txBox="1"/>
          <p:nvPr/>
        </p:nvSpPr>
        <p:spPr>
          <a:xfrm>
            <a:off x="303768" y="1441059"/>
            <a:ext cx="8370211" cy="646331"/>
          </a:xfrm>
          <a:prstGeom prst="rect">
            <a:avLst/>
          </a:prstGeom>
          <a:noFill/>
        </p:spPr>
        <p:txBody>
          <a:bodyPr wrap="square" rtlCol="0">
            <a:spAutoFit/>
          </a:bodyPr>
          <a:lstStyle/>
          <a:p>
            <a:pPr marL="342900" indent="-342900">
              <a:lnSpc>
                <a:spcPct val="150000"/>
              </a:lnSpc>
              <a:buClr>
                <a:srgbClr val="DF7ECB"/>
              </a:buClr>
              <a:buFont typeface="Wingdings" charset="2"/>
              <a:buChar char="l"/>
            </a:pPr>
            <a:r>
              <a:rPr kumimoji="1" lang="en-US" altLang="zh-CN" sz="2400" dirty="0" err="1" smtClean="0">
                <a:latin typeface="Microsoft YaHei" charset="0"/>
                <a:ea typeface="Microsoft YaHei" charset="0"/>
                <a:cs typeface="Microsoft YaHei" charset="0"/>
              </a:rPr>
              <a:t>WiFi</a:t>
            </a:r>
            <a:r>
              <a:rPr kumimoji="1" lang="en-US" altLang="zh-CN" sz="2400" dirty="0" smtClean="0">
                <a:latin typeface="Microsoft YaHei" charset="0"/>
                <a:ea typeface="Microsoft YaHei" charset="0"/>
                <a:cs typeface="Microsoft YaHei" charset="0"/>
              </a:rPr>
              <a:t> </a:t>
            </a:r>
            <a:r>
              <a:rPr kumimoji="1" lang="en-US" altLang="zh-CN" sz="2400" dirty="0" err="1" smtClean="0">
                <a:latin typeface="Microsoft YaHei" charset="0"/>
                <a:ea typeface="Microsoft YaHei" charset="0"/>
                <a:cs typeface="Microsoft YaHei" charset="0"/>
              </a:rPr>
              <a:t>Tx</a:t>
            </a:r>
            <a:r>
              <a:rPr kumimoji="1" lang="en-US" altLang="zh-CN" sz="2400" dirty="0" smtClean="0">
                <a:latin typeface="Microsoft YaHei" charset="0"/>
                <a:ea typeface="Microsoft YaHei" charset="0"/>
                <a:cs typeface="Microsoft YaHei" charset="0"/>
              </a:rPr>
              <a:t> and the </a:t>
            </a:r>
            <a:r>
              <a:rPr kumimoji="1" lang="en-US" altLang="zh-CN" sz="2400" dirty="0" err="1" smtClean="0">
                <a:latin typeface="Microsoft YaHei" charset="0"/>
                <a:ea typeface="Microsoft YaHei" charset="0"/>
                <a:cs typeface="Microsoft YaHei" charset="0"/>
              </a:rPr>
              <a:t>WiFi</a:t>
            </a:r>
            <a:r>
              <a:rPr kumimoji="1" lang="en-US" altLang="zh-CN" sz="2400" dirty="0" smtClean="0">
                <a:latin typeface="Microsoft YaHei" charset="0"/>
                <a:ea typeface="Microsoft YaHei" charset="0"/>
                <a:cs typeface="Microsoft YaHei" charset="0"/>
              </a:rPr>
              <a:t> Rx</a:t>
            </a:r>
          </a:p>
        </p:txBody>
      </p:sp>
      <p:pic>
        <p:nvPicPr>
          <p:cNvPr id="20" name="图片 19"/>
          <p:cNvPicPr>
            <a:picLocks noChangeAspect="1"/>
          </p:cNvPicPr>
          <p:nvPr/>
        </p:nvPicPr>
        <p:blipFill>
          <a:blip r:embed="rId3"/>
          <a:stretch>
            <a:fillRect/>
          </a:stretch>
        </p:blipFill>
        <p:spPr>
          <a:xfrm>
            <a:off x="554182" y="2266587"/>
            <a:ext cx="7925708" cy="2884108"/>
          </a:xfrm>
          <a:prstGeom prst="rect">
            <a:avLst/>
          </a:prstGeom>
        </p:spPr>
      </p:pic>
      <p:sp>
        <p:nvSpPr>
          <p:cNvPr id="23" name="文本框 22"/>
          <p:cNvSpPr txBox="1"/>
          <p:nvPr/>
        </p:nvSpPr>
        <p:spPr>
          <a:xfrm>
            <a:off x="787088" y="5509088"/>
            <a:ext cx="7736076" cy="707886"/>
          </a:xfrm>
          <a:prstGeom prst="rect">
            <a:avLst/>
          </a:prstGeom>
          <a:solidFill>
            <a:srgbClr val="DF7ECB">
              <a:alpha val="65000"/>
            </a:srgbClr>
          </a:solidFill>
          <a:ln>
            <a:noFill/>
          </a:ln>
        </p:spPr>
        <p:txBody>
          <a:bodyPr wrap="square" rtlCol="0">
            <a:spAutoFit/>
          </a:bodyPr>
          <a:lstStyle/>
          <a:p>
            <a:pPr algn="ctr"/>
            <a:r>
              <a:rPr kumimoji="1" lang="en-US" altLang="zh-CN" sz="2000" b="1" dirty="0" smtClean="0">
                <a:latin typeface="Microsoft YaHei" charset="0"/>
                <a:ea typeface="Microsoft YaHei" charset="0"/>
                <a:cs typeface="Microsoft YaHei" charset="0"/>
              </a:rPr>
              <a:t>  Adaptive is better than default.</a:t>
            </a:r>
          </a:p>
          <a:p>
            <a:pPr algn="ctr"/>
            <a:r>
              <a:rPr kumimoji="1" lang="en-US" altLang="zh-CN" sz="2000" b="1" dirty="0" smtClean="0">
                <a:latin typeface="Microsoft YaHei" charset="0"/>
                <a:ea typeface="Microsoft YaHei" charset="0"/>
                <a:cs typeface="Microsoft YaHei" charset="0"/>
              </a:rPr>
              <a:t> </a:t>
            </a:r>
            <a:r>
              <a:rPr kumimoji="1" lang="en-US" altLang="zh-CN" sz="2000" b="1" dirty="0" err="1" smtClean="0">
                <a:latin typeface="Microsoft YaHei" charset="0"/>
                <a:ea typeface="Microsoft YaHei" charset="0"/>
                <a:cs typeface="Microsoft YaHei" charset="0"/>
              </a:rPr>
              <a:t>ZigFi</a:t>
            </a:r>
            <a:r>
              <a:rPr kumimoji="1" lang="en-US" altLang="zh-CN" sz="2000" b="1" dirty="0" smtClean="0">
                <a:latin typeface="Microsoft YaHei" charset="0"/>
                <a:ea typeface="Microsoft YaHei" charset="0"/>
                <a:cs typeface="Microsoft YaHei" charset="0"/>
              </a:rPr>
              <a:t> in the adaptive mode performs well.</a:t>
            </a:r>
          </a:p>
        </p:txBody>
      </p:sp>
      <p:sp>
        <p:nvSpPr>
          <p:cNvPr id="21" name="幻灯片编号占位符 1"/>
          <p:cNvSpPr>
            <a:spLocks noGrp="1"/>
          </p:cNvSpPr>
          <p:nvPr>
            <p:ph type="sldNum" sz="quarter" idx="12"/>
          </p:nvPr>
        </p:nvSpPr>
        <p:spPr>
          <a:xfrm>
            <a:off x="8556375" y="6207275"/>
            <a:ext cx="421373" cy="365125"/>
          </a:xfrm>
        </p:spPr>
        <p:txBody>
          <a:bodyPr/>
          <a:lstStyle/>
          <a:p>
            <a:fld id="{C09F6173-ADAB-C347-9A55-4E9E8D85219D}" type="slidenum">
              <a:rPr kumimoji="1" lang="zh-CN" altLang="en-US" sz="1600" smtClean="0">
                <a:solidFill>
                  <a:schemeClr val="bg1">
                    <a:lumMod val="50000"/>
                  </a:schemeClr>
                </a:solidFill>
              </a:rPr>
              <a:t>16</a:t>
            </a:fld>
            <a:r>
              <a:rPr kumimoji="1" lang="en-US" altLang="zh-CN" sz="1600" dirty="0">
                <a:solidFill>
                  <a:schemeClr val="bg1">
                    <a:lumMod val="50000"/>
                  </a:schemeClr>
                </a:solidFill>
              </a:rPr>
              <a:t>6</a:t>
            </a:r>
            <a:endParaRPr kumimoji="1" lang="zh-CN" altLang="en-US" sz="1600" dirty="0">
              <a:solidFill>
                <a:schemeClr val="bg1">
                  <a:lumMod val="50000"/>
                </a:schemeClr>
              </a:solidFill>
            </a:endParaRPr>
          </a:p>
        </p:txBody>
      </p:sp>
    </p:spTree>
    <p:extLst>
      <p:ext uri="{BB962C8B-B14F-4D97-AF65-F5344CB8AC3E}">
        <p14:creationId xmlns:p14="http://schemas.microsoft.com/office/powerpoint/2010/main" val="13403327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 3"/>
          <p:cNvGrpSpPr/>
          <p:nvPr/>
        </p:nvGrpSpPr>
        <p:grpSpPr>
          <a:xfrm>
            <a:off x="0" y="6572400"/>
            <a:ext cx="9144000" cy="288566"/>
            <a:chOff x="0" y="6572400"/>
            <a:chExt cx="9144000" cy="288566"/>
          </a:xfrm>
        </p:grpSpPr>
        <p:sp>
          <p:nvSpPr>
            <p:cNvPr id="16" name="矩形 15"/>
            <p:cNvSpPr/>
            <p:nvPr/>
          </p:nvSpPr>
          <p:spPr>
            <a:xfrm>
              <a:off x="0" y="6575367"/>
              <a:ext cx="2410689" cy="28559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矩形 16"/>
            <p:cNvSpPr/>
            <p:nvPr/>
          </p:nvSpPr>
          <p:spPr>
            <a:xfrm>
              <a:off x="2244437" y="6575367"/>
              <a:ext cx="2410689" cy="28559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矩形 17"/>
            <p:cNvSpPr/>
            <p:nvPr/>
          </p:nvSpPr>
          <p:spPr>
            <a:xfrm>
              <a:off x="4488874" y="6575367"/>
              <a:ext cx="2410689" cy="285599"/>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矩形 18"/>
            <p:cNvSpPr/>
            <p:nvPr/>
          </p:nvSpPr>
          <p:spPr>
            <a:xfrm>
              <a:off x="6899563" y="6572400"/>
              <a:ext cx="2244437" cy="288566"/>
            </a:xfrm>
            <a:prstGeom prst="rect">
              <a:avLst/>
            </a:prstGeom>
            <a:solidFill>
              <a:srgbClr val="DF7ECB">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41" name="文本框 40"/>
          <p:cNvSpPr txBox="1"/>
          <p:nvPr/>
        </p:nvSpPr>
        <p:spPr>
          <a:xfrm>
            <a:off x="175767" y="700477"/>
            <a:ext cx="111391" cy="12692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CN" sz="1200" kern="0" noProof="0" dirty="0" smtClean="0">
                <a:solidFill>
                  <a:prstClr val="white"/>
                </a:solidFill>
                <a:latin typeface="微软雅黑" panose="020B0503020204020204" pitchFamily="34" charset="-122"/>
                <a:ea typeface="微软雅黑" panose="020B0503020204020204" pitchFamily="34" charset="-122"/>
              </a:rPr>
              <a:t>1.</a:t>
            </a:r>
            <a:endParaRPr kumimoji="0" lang="zh-CN" altLang="en-US" sz="1200" b="1" i="0" u="none" strike="noStrike" kern="0" cap="none" spc="0" normalizeH="0" baseline="0" noProof="0" dirty="0">
              <a:ln>
                <a:noFill/>
              </a:ln>
              <a:solidFill>
                <a:prstClr val="white"/>
              </a:solidFill>
              <a:effectLst/>
              <a:uLnTx/>
              <a:uFillTx/>
              <a:latin typeface="幼圆" panose="02010509060101010101" pitchFamily="49" charset="-122"/>
              <a:ea typeface="幼圆" panose="02010509060101010101" pitchFamily="49" charset="-122"/>
            </a:endParaRPr>
          </a:p>
        </p:txBody>
      </p:sp>
      <p:sp>
        <p:nvSpPr>
          <p:cNvPr id="42" name="矩形 41"/>
          <p:cNvSpPr/>
          <p:nvPr/>
        </p:nvSpPr>
        <p:spPr>
          <a:xfrm>
            <a:off x="175767" y="1051804"/>
            <a:ext cx="8556753" cy="125485"/>
          </a:xfrm>
          <a:prstGeom prst="rect">
            <a:avLst/>
          </a:prstGeom>
          <a:solidFill>
            <a:srgbClr val="DF7ECB">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矩形 9"/>
          <p:cNvSpPr/>
          <p:nvPr/>
        </p:nvSpPr>
        <p:spPr>
          <a:xfrm rot="5400000">
            <a:off x="24966" y="861723"/>
            <a:ext cx="949503" cy="108927"/>
          </a:xfrm>
          <a:prstGeom prst="rect">
            <a:avLst/>
          </a:prstGeom>
          <a:solidFill>
            <a:srgbClr val="DF7ECB">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文本框 12"/>
          <p:cNvSpPr txBox="1"/>
          <p:nvPr/>
        </p:nvSpPr>
        <p:spPr>
          <a:xfrm>
            <a:off x="712278" y="455655"/>
            <a:ext cx="7052373" cy="584775"/>
          </a:xfrm>
          <a:prstGeom prst="rect">
            <a:avLst/>
          </a:prstGeom>
          <a:noFill/>
        </p:spPr>
        <p:txBody>
          <a:bodyPr wrap="square" rtlCol="0">
            <a:spAutoFit/>
          </a:bodyPr>
          <a:lstStyle/>
          <a:p>
            <a:r>
              <a:rPr lang="en-US" altLang="zh-CN" sz="3200" dirty="0" smtClean="0">
                <a:latin typeface="Microsoft YaHei" charset="0"/>
                <a:ea typeface="Microsoft YaHei" charset="0"/>
                <a:cs typeface="Microsoft YaHei" charset="0"/>
              </a:rPr>
              <a:t>Noise</a:t>
            </a:r>
          </a:p>
        </p:txBody>
      </p:sp>
      <p:pic>
        <p:nvPicPr>
          <p:cNvPr id="14" name="图片 13"/>
          <p:cNvPicPr>
            <a:picLocks noChangeAspect="1"/>
          </p:cNvPicPr>
          <p:nvPr/>
        </p:nvPicPr>
        <p:blipFill>
          <a:blip r:embed="rId3"/>
          <a:stretch>
            <a:fillRect/>
          </a:stretch>
        </p:blipFill>
        <p:spPr>
          <a:xfrm>
            <a:off x="381216" y="1682694"/>
            <a:ext cx="8348552" cy="3101406"/>
          </a:xfrm>
          <a:prstGeom prst="rect">
            <a:avLst/>
          </a:prstGeom>
        </p:spPr>
      </p:pic>
      <p:sp>
        <p:nvSpPr>
          <p:cNvPr id="15" name="文本框 14"/>
          <p:cNvSpPr txBox="1"/>
          <p:nvPr/>
        </p:nvSpPr>
        <p:spPr>
          <a:xfrm>
            <a:off x="554182" y="5235369"/>
            <a:ext cx="7968982" cy="707886"/>
          </a:xfrm>
          <a:prstGeom prst="rect">
            <a:avLst/>
          </a:prstGeom>
          <a:solidFill>
            <a:srgbClr val="DF7ECB">
              <a:alpha val="65000"/>
            </a:srgbClr>
          </a:solidFill>
          <a:ln>
            <a:noFill/>
          </a:ln>
        </p:spPr>
        <p:txBody>
          <a:bodyPr wrap="square" rtlCol="0">
            <a:spAutoFit/>
          </a:bodyPr>
          <a:lstStyle/>
          <a:p>
            <a:pPr algn="ctr"/>
            <a:r>
              <a:rPr kumimoji="1" lang="en-US" altLang="zh-CN" sz="2000" b="1" dirty="0" smtClean="0">
                <a:latin typeface="Microsoft YaHei" charset="0"/>
                <a:ea typeface="Microsoft YaHei" charset="0"/>
                <a:cs typeface="Microsoft YaHei" charset="0"/>
              </a:rPr>
              <a:t> Throughput of </a:t>
            </a:r>
            <a:r>
              <a:rPr kumimoji="1" lang="en-US" altLang="zh-CN" sz="2000" b="1" dirty="0" err="1" smtClean="0">
                <a:latin typeface="Microsoft YaHei" charset="0"/>
                <a:ea typeface="Microsoft YaHei" charset="0"/>
                <a:cs typeface="Microsoft YaHei" charset="0"/>
              </a:rPr>
              <a:t>ZigFi</a:t>
            </a:r>
            <a:r>
              <a:rPr kumimoji="1" lang="en-US" altLang="zh-CN" sz="2000" b="1" dirty="0">
                <a:latin typeface="Microsoft YaHei" charset="0"/>
                <a:ea typeface="Microsoft YaHei" charset="0"/>
                <a:cs typeface="Microsoft YaHei" charset="0"/>
              </a:rPr>
              <a:t> </a:t>
            </a:r>
            <a:r>
              <a:rPr kumimoji="1" lang="en-US" altLang="zh-CN" sz="2000" b="1" dirty="0" smtClean="0">
                <a:latin typeface="Microsoft YaHei" charset="0"/>
                <a:ea typeface="Microsoft YaHei" charset="0"/>
                <a:cs typeface="Microsoft YaHei" charset="0"/>
              </a:rPr>
              <a:t>degrades with noise intensity increases.  </a:t>
            </a:r>
          </a:p>
          <a:p>
            <a:pPr algn="ctr"/>
            <a:r>
              <a:rPr kumimoji="1" lang="en-US" altLang="zh-CN" sz="2000" b="1" dirty="0" err="1" smtClean="0">
                <a:latin typeface="Microsoft YaHei" charset="0"/>
                <a:ea typeface="Microsoft YaHei" charset="0"/>
                <a:cs typeface="Microsoft YaHei" charset="0"/>
              </a:rPr>
              <a:t>ZigFi</a:t>
            </a:r>
            <a:r>
              <a:rPr kumimoji="1" lang="en-US" altLang="zh-CN" sz="2000" b="1" dirty="0" smtClean="0">
                <a:latin typeface="Microsoft YaHei" charset="0"/>
                <a:ea typeface="Microsoft YaHei" charset="0"/>
                <a:cs typeface="Microsoft YaHei" charset="0"/>
              </a:rPr>
              <a:t> in the adaptive mode is more resilient to noise.</a:t>
            </a:r>
          </a:p>
        </p:txBody>
      </p:sp>
      <p:sp>
        <p:nvSpPr>
          <p:cNvPr id="20" name="幻灯片编号占位符 1"/>
          <p:cNvSpPr>
            <a:spLocks noGrp="1"/>
          </p:cNvSpPr>
          <p:nvPr>
            <p:ph type="sldNum" sz="quarter" idx="12"/>
          </p:nvPr>
        </p:nvSpPr>
        <p:spPr>
          <a:xfrm>
            <a:off x="8556375" y="6207275"/>
            <a:ext cx="421373" cy="365125"/>
          </a:xfrm>
        </p:spPr>
        <p:txBody>
          <a:bodyPr/>
          <a:lstStyle/>
          <a:p>
            <a:fld id="{C09F6173-ADAB-C347-9A55-4E9E8D85219D}" type="slidenum">
              <a:rPr kumimoji="1" lang="zh-CN" altLang="en-US" sz="1600" smtClean="0">
                <a:solidFill>
                  <a:schemeClr val="bg1">
                    <a:lumMod val="50000"/>
                  </a:schemeClr>
                </a:solidFill>
              </a:rPr>
              <a:t>17</a:t>
            </a:fld>
            <a:r>
              <a:rPr kumimoji="1" lang="en-US" altLang="zh-CN" sz="1600" dirty="0">
                <a:solidFill>
                  <a:schemeClr val="bg1">
                    <a:lumMod val="50000"/>
                  </a:schemeClr>
                </a:solidFill>
              </a:rPr>
              <a:t>7</a:t>
            </a:r>
            <a:endParaRPr kumimoji="1" lang="zh-CN" altLang="en-US" sz="1600" dirty="0">
              <a:solidFill>
                <a:schemeClr val="bg1">
                  <a:lumMod val="50000"/>
                </a:schemeClr>
              </a:solidFill>
            </a:endParaRPr>
          </a:p>
        </p:txBody>
      </p:sp>
    </p:spTree>
    <p:extLst>
      <p:ext uri="{BB962C8B-B14F-4D97-AF65-F5344CB8AC3E}">
        <p14:creationId xmlns:p14="http://schemas.microsoft.com/office/powerpoint/2010/main" val="6959483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 3"/>
          <p:cNvGrpSpPr/>
          <p:nvPr/>
        </p:nvGrpSpPr>
        <p:grpSpPr>
          <a:xfrm>
            <a:off x="0" y="6572400"/>
            <a:ext cx="9144000" cy="288566"/>
            <a:chOff x="0" y="6572400"/>
            <a:chExt cx="9144000" cy="288566"/>
          </a:xfrm>
        </p:grpSpPr>
        <p:sp>
          <p:nvSpPr>
            <p:cNvPr id="16" name="矩形 15"/>
            <p:cNvSpPr/>
            <p:nvPr/>
          </p:nvSpPr>
          <p:spPr>
            <a:xfrm>
              <a:off x="0" y="6575367"/>
              <a:ext cx="2410689" cy="28559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矩形 16"/>
            <p:cNvSpPr/>
            <p:nvPr/>
          </p:nvSpPr>
          <p:spPr>
            <a:xfrm>
              <a:off x="2244437" y="6575367"/>
              <a:ext cx="2410689" cy="28559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矩形 17"/>
            <p:cNvSpPr/>
            <p:nvPr/>
          </p:nvSpPr>
          <p:spPr>
            <a:xfrm>
              <a:off x="4488874" y="6575367"/>
              <a:ext cx="2410689" cy="285599"/>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矩形 18"/>
            <p:cNvSpPr/>
            <p:nvPr/>
          </p:nvSpPr>
          <p:spPr>
            <a:xfrm>
              <a:off x="6899563" y="6572400"/>
              <a:ext cx="2244437" cy="288566"/>
            </a:xfrm>
            <a:prstGeom prst="rect">
              <a:avLst/>
            </a:prstGeom>
            <a:solidFill>
              <a:srgbClr val="DF7ECB">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41" name="文本框 40"/>
          <p:cNvSpPr txBox="1"/>
          <p:nvPr/>
        </p:nvSpPr>
        <p:spPr>
          <a:xfrm>
            <a:off x="175767" y="700477"/>
            <a:ext cx="111391" cy="12692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CN" sz="1200" kern="0" noProof="0" dirty="0" smtClean="0">
                <a:solidFill>
                  <a:prstClr val="white"/>
                </a:solidFill>
                <a:latin typeface="微软雅黑" panose="020B0503020204020204" pitchFamily="34" charset="-122"/>
                <a:ea typeface="微软雅黑" panose="020B0503020204020204" pitchFamily="34" charset="-122"/>
              </a:rPr>
              <a:t>1.</a:t>
            </a:r>
            <a:endParaRPr kumimoji="0" lang="zh-CN" altLang="en-US" sz="1200" b="1" i="0" u="none" strike="noStrike" kern="0" cap="none" spc="0" normalizeH="0" baseline="0" noProof="0" dirty="0">
              <a:ln>
                <a:noFill/>
              </a:ln>
              <a:solidFill>
                <a:prstClr val="white"/>
              </a:solidFill>
              <a:effectLst/>
              <a:uLnTx/>
              <a:uFillTx/>
              <a:latin typeface="幼圆" panose="02010509060101010101" pitchFamily="49" charset="-122"/>
              <a:ea typeface="幼圆" panose="02010509060101010101" pitchFamily="49" charset="-122"/>
            </a:endParaRPr>
          </a:p>
        </p:txBody>
      </p:sp>
      <p:sp>
        <p:nvSpPr>
          <p:cNvPr id="42" name="矩形 41"/>
          <p:cNvSpPr/>
          <p:nvPr/>
        </p:nvSpPr>
        <p:spPr>
          <a:xfrm>
            <a:off x="175767" y="1051804"/>
            <a:ext cx="8556753" cy="125485"/>
          </a:xfrm>
          <a:prstGeom prst="rect">
            <a:avLst/>
          </a:prstGeom>
          <a:solidFill>
            <a:srgbClr val="DF7ECB">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矩形 9"/>
          <p:cNvSpPr/>
          <p:nvPr/>
        </p:nvSpPr>
        <p:spPr>
          <a:xfrm rot="5400000">
            <a:off x="24966" y="861723"/>
            <a:ext cx="949503" cy="108927"/>
          </a:xfrm>
          <a:prstGeom prst="rect">
            <a:avLst/>
          </a:prstGeom>
          <a:solidFill>
            <a:srgbClr val="DF7ECB">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文本框 12"/>
          <p:cNvSpPr txBox="1"/>
          <p:nvPr/>
        </p:nvSpPr>
        <p:spPr>
          <a:xfrm>
            <a:off x="712278" y="455655"/>
            <a:ext cx="7052373" cy="584775"/>
          </a:xfrm>
          <a:prstGeom prst="rect">
            <a:avLst/>
          </a:prstGeom>
          <a:noFill/>
        </p:spPr>
        <p:txBody>
          <a:bodyPr wrap="square" rtlCol="0">
            <a:spAutoFit/>
          </a:bodyPr>
          <a:lstStyle/>
          <a:p>
            <a:r>
              <a:rPr lang="en-US" altLang="zh-CN" sz="3200" dirty="0" err="1" smtClean="0">
                <a:latin typeface="Microsoft YaHei" charset="0"/>
                <a:ea typeface="Microsoft YaHei" charset="0"/>
                <a:cs typeface="Microsoft YaHei" charset="0"/>
              </a:rPr>
              <a:t>NLoS</a:t>
            </a:r>
            <a:r>
              <a:rPr lang="en-US" altLang="zh-CN" sz="3200" dirty="0" smtClean="0">
                <a:latin typeface="Microsoft YaHei" charset="0"/>
                <a:ea typeface="Microsoft YaHei" charset="0"/>
                <a:cs typeface="Microsoft YaHei" charset="0"/>
              </a:rPr>
              <a:t> Scenario</a:t>
            </a:r>
          </a:p>
        </p:txBody>
      </p:sp>
      <p:sp>
        <p:nvSpPr>
          <p:cNvPr id="15" name="文本框 14"/>
          <p:cNvSpPr txBox="1"/>
          <p:nvPr/>
        </p:nvSpPr>
        <p:spPr>
          <a:xfrm>
            <a:off x="525347" y="5468569"/>
            <a:ext cx="7968982" cy="400110"/>
          </a:xfrm>
          <a:prstGeom prst="rect">
            <a:avLst/>
          </a:prstGeom>
          <a:solidFill>
            <a:srgbClr val="DF7ECB">
              <a:alpha val="65000"/>
            </a:srgbClr>
          </a:solidFill>
          <a:ln>
            <a:noFill/>
          </a:ln>
        </p:spPr>
        <p:txBody>
          <a:bodyPr wrap="square" rtlCol="0">
            <a:spAutoFit/>
          </a:bodyPr>
          <a:lstStyle/>
          <a:p>
            <a:pPr algn="ctr"/>
            <a:r>
              <a:rPr kumimoji="1" lang="en-US" altLang="zh-CN" sz="2000" b="1" dirty="0" smtClean="0">
                <a:latin typeface="Microsoft YaHei" charset="0"/>
                <a:ea typeface="Microsoft YaHei" charset="0"/>
                <a:cs typeface="Microsoft YaHei" charset="0"/>
              </a:rPr>
              <a:t>  </a:t>
            </a:r>
            <a:r>
              <a:rPr kumimoji="1" lang="en-US" altLang="zh-CN" sz="2000" b="1" dirty="0" err="1" smtClean="0">
                <a:latin typeface="Microsoft YaHei" charset="0"/>
                <a:ea typeface="Microsoft YaHei" charset="0"/>
                <a:cs typeface="Microsoft YaHei" charset="0"/>
              </a:rPr>
              <a:t>ZigFi</a:t>
            </a:r>
            <a:r>
              <a:rPr kumimoji="1" lang="en-US" altLang="zh-CN" sz="2000" b="1" dirty="0" smtClean="0">
                <a:latin typeface="Microsoft YaHei" charset="0"/>
                <a:ea typeface="Microsoft YaHei" charset="0"/>
                <a:cs typeface="Microsoft YaHei" charset="0"/>
              </a:rPr>
              <a:t> in the adaptive mode is robust under </a:t>
            </a:r>
            <a:r>
              <a:rPr kumimoji="1" lang="en-US" altLang="zh-CN" sz="2000" b="1" dirty="0" err="1" smtClean="0">
                <a:latin typeface="Microsoft YaHei" charset="0"/>
                <a:ea typeface="Microsoft YaHei" charset="0"/>
                <a:cs typeface="Microsoft YaHei" charset="0"/>
              </a:rPr>
              <a:t>NLoS</a:t>
            </a:r>
            <a:r>
              <a:rPr kumimoji="1" lang="en-US" altLang="zh-CN" sz="2000" b="1" dirty="0" smtClean="0">
                <a:latin typeface="Microsoft YaHei" charset="0"/>
                <a:ea typeface="Microsoft YaHei" charset="0"/>
                <a:cs typeface="Microsoft YaHei" charset="0"/>
              </a:rPr>
              <a:t> scenario</a:t>
            </a:r>
          </a:p>
        </p:txBody>
      </p:sp>
      <p:pic>
        <p:nvPicPr>
          <p:cNvPr id="21" name="图片 20"/>
          <p:cNvPicPr>
            <a:picLocks noChangeAspect="1"/>
          </p:cNvPicPr>
          <p:nvPr/>
        </p:nvPicPr>
        <p:blipFill>
          <a:blip r:embed="rId3"/>
          <a:stretch>
            <a:fillRect/>
          </a:stretch>
        </p:blipFill>
        <p:spPr>
          <a:xfrm>
            <a:off x="231462" y="1787658"/>
            <a:ext cx="8556753" cy="3098240"/>
          </a:xfrm>
          <a:prstGeom prst="rect">
            <a:avLst/>
          </a:prstGeom>
        </p:spPr>
      </p:pic>
      <p:sp>
        <p:nvSpPr>
          <p:cNvPr id="20" name="幻灯片编号占位符 1"/>
          <p:cNvSpPr>
            <a:spLocks noGrp="1"/>
          </p:cNvSpPr>
          <p:nvPr>
            <p:ph type="sldNum" sz="quarter" idx="12"/>
          </p:nvPr>
        </p:nvSpPr>
        <p:spPr>
          <a:xfrm>
            <a:off x="8556375" y="6207275"/>
            <a:ext cx="421373" cy="365125"/>
          </a:xfrm>
        </p:spPr>
        <p:txBody>
          <a:bodyPr/>
          <a:lstStyle/>
          <a:p>
            <a:fld id="{C09F6173-ADAB-C347-9A55-4E9E8D85219D}" type="slidenum">
              <a:rPr kumimoji="1" lang="zh-CN" altLang="en-US" sz="1600" smtClean="0">
                <a:solidFill>
                  <a:schemeClr val="bg1">
                    <a:lumMod val="50000"/>
                  </a:schemeClr>
                </a:solidFill>
              </a:rPr>
              <a:t>18</a:t>
            </a:fld>
            <a:r>
              <a:rPr kumimoji="1" lang="en-US" altLang="zh-CN" sz="1600" dirty="0">
                <a:solidFill>
                  <a:schemeClr val="bg1">
                    <a:lumMod val="50000"/>
                  </a:schemeClr>
                </a:solidFill>
              </a:rPr>
              <a:t>8</a:t>
            </a:r>
            <a:endParaRPr kumimoji="1" lang="zh-CN" altLang="en-US" sz="1600" dirty="0">
              <a:solidFill>
                <a:schemeClr val="bg1">
                  <a:lumMod val="50000"/>
                </a:schemeClr>
              </a:solidFill>
            </a:endParaRPr>
          </a:p>
        </p:txBody>
      </p:sp>
    </p:spTree>
    <p:extLst>
      <p:ext uri="{BB962C8B-B14F-4D97-AF65-F5344CB8AC3E}">
        <p14:creationId xmlns:p14="http://schemas.microsoft.com/office/powerpoint/2010/main" val="17879103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 3"/>
          <p:cNvGrpSpPr/>
          <p:nvPr/>
        </p:nvGrpSpPr>
        <p:grpSpPr>
          <a:xfrm>
            <a:off x="0" y="6572400"/>
            <a:ext cx="9144000" cy="288566"/>
            <a:chOff x="0" y="6572400"/>
            <a:chExt cx="9144000" cy="288566"/>
          </a:xfrm>
        </p:grpSpPr>
        <p:sp>
          <p:nvSpPr>
            <p:cNvPr id="16" name="矩形 15"/>
            <p:cNvSpPr/>
            <p:nvPr/>
          </p:nvSpPr>
          <p:spPr>
            <a:xfrm>
              <a:off x="0" y="6575367"/>
              <a:ext cx="2410689" cy="28559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矩形 16"/>
            <p:cNvSpPr/>
            <p:nvPr/>
          </p:nvSpPr>
          <p:spPr>
            <a:xfrm>
              <a:off x="2244437" y="6575367"/>
              <a:ext cx="2410689" cy="28559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矩形 17"/>
            <p:cNvSpPr/>
            <p:nvPr/>
          </p:nvSpPr>
          <p:spPr>
            <a:xfrm>
              <a:off x="4488874" y="6575367"/>
              <a:ext cx="2410689" cy="285599"/>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矩形 18"/>
            <p:cNvSpPr/>
            <p:nvPr/>
          </p:nvSpPr>
          <p:spPr>
            <a:xfrm>
              <a:off x="6899563" y="6572400"/>
              <a:ext cx="2244437" cy="288566"/>
            </a:xfrm>
            <a:prstGeom prst="rect">
              <a:avLst/>
            </a:prstGeom>
            <a:solidFill>
              <a:srgbClr val="DF7ECB">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41" name="文本框 40"/>
          <p:cNvSpPr txBox="1"/>
          <p:nvPr/>
        </p:nvSpPr>
        <p:spPr>
          <a:xfrm>
            <a:off x="175767" y="700477"/>
            <a:ext cx="111391" cy="12692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CN" sz="1200" kern="0" noProof="0" dirty="0" smtClean="0">
                <a:solidFill>
                  <a:prstClr val="white"/>
                </a:solidFill>
                <a:latin typeface="微软雅黑" panose="020B0503020204020204" pitchFamily="34" charset="-122"/>
                <a:ea typeface="微软雅黑" panose="020B0503020204020204" pitchFamily="34" charset="-122"/>
              </a:rPr>
              <a:t>1.</a:t>
            </a:r>
            <a:endParaRPr kumimoji="0" lang="zh-CN" altLang="en-US" sz="1200" b="1" i="0" u="none" strike="noStrike" kern="0" cap="none" spc="0" normalizeH="0" baseline="0" noProof="0" dirty="0">
              <a:ln>
                <a:noFill/>
              </a:ln>
              <a:solidFill>
                <a:prstClr val="white"/>
              </a:solidFill>
              <a:effectLst/>
              <a:uLnTx/>
              <a:uFillTx/>
              <a:latin typeface="幼圆" panose="02010509060101010101" pitchFamily="49" charset="-122"/>
              <a:ea typeface="幼圆" panose="02010509060101010101" pitchFamily="49" charset="-122"/>
            </a:endParaRPr>
          </a:p>
        </p:txBody>
      </p:sp>
      <p:sp>
        <p:nvSpPr>
          <p:cNvPr id="42" name="矩形 41"/>
          <p:cNvSpPr/>
          <p:nvPr/>
        </p:nvSpPr>
        <p:spPr>
          <a:xfrm>
            <a:off x="175767" y="1051804"/>
            <a:ext cx="8556753" cy="125485"/>
          </a:xfrm>
          <a:prstGeom prst="rect">
            <a:avLst/>
          </a:prstGeom>
          <a:solidFill>
            <a:srgbClr val="DF7ECB">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矩形 9"/>
          <p:cNvSpPr/>
          <p:nvPr/>
        </p:nvSpPr>
        <p:spPr>
          <a:xfrm rot="5400000">
            <a:off x="24966" y="861723"/>
            <a:ext cx="949503" cy="108927"/>
          </a:xfrm>
          <a:prstGeom prst="rect">
            <a:avLst/>
          </a:prstGeom>
          <a:solidFill>
            <a:srgbClr val="DF7ECB">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文本框 12"/>
          <p:cNvSpPr txBox="1"/>
          <p:nvPr/>
        </p:nvSpPr>
        <p:spPr>
          <a:xfrm>
            <a:off x="712278" y="455655"/>
            <a:ext cx="8289729" cy="584775"/>
          </a:xfrm>
          <a:prstGeom prst="rect">
            <a:avLst/>
          </a:prstGeom>
          <a:noFill/>
        </p:spPr>
        <p:txBody>
          <a:bodyPr wrap="square" rtlCol="0">
            <a:spAutoFit/>
          </a:bodyPr>
          <a:lstStyle/>
          <a:p>
            <a:r>
              <a:rPr lang="en-US" altLang="zh-CN" sz="3200" dirty="0" smtClean="0">
                <a:latin typeface="Microsoft YaHei" charset="0"/>
                <a:ea typeface="Microsoft YaHei" charset="0"/>
                <a:cs typeface="Microsoft YaHei" charset="0"/>
              </a:rPr>
              <a:t>The impact </a:t>
            </a:r>
            <a:r>
              <a:rPr lang="en-US" altLang="zh-CN" sz="3200" smtClean="0">
                <a:latin typeface="Microsoft YaHei" charset="0"/>
                <a:ea typeface="Microsoft YaHei" charset="0"/>
                <a:cs typeface="Microsoft YaHei" charset="0"/>
              </a:rPr>
              <a:t>on the </a:t>
            </a:r>
            <a:r>
              <a:rPr lang="en-US" altLang="zh-CN" sz="3200" dirty="0" err="1" smtClean="0">
                <a:latin typeface="Microsoft YaHei" charset="0"/>
                <a:ea typeface="Microsoft YaHei" charset="0"/>
                <a:cs typeface="Microsoft YaHei" charset="0"/>
              </a:rPr>
              <a:t>WiFi</a:t>
            </a:r>
            <a:r>
              <a:rPr lang="en-US" altLang="zh-CN" sz="3200" dirty="0" smtClean="0">
                <a:latin typeface="Microsoft YaHei" charset="0"/>
                <a:ea typeface="Microsoft YaHei" charset="0"/>
                <a:cs typeface="Microsoft YaHei" charset="0"/>
              </a:rPr>
              <a:t> communication</a:t>
            </a:r>
          </a:p>
        </p:txBody>
      </p:sp>
      <p:sp>
        <p:nvSpPr>
          <p:cNvPr id="15" name="文本框 14"/>
          <p:cNvSpPr txBox="1"/>
          <p:nvPr/>
        </p:nvSpPr>
        <p:spPr>
          <a:xfrm>
            <a:off x="525347" y="5468569"/>
            <a:ext cx="7968982" cy="400110"/>
          </a:xfrm>
          <a:prstGeom prst="rect">
            <a:avLst/>
          </a:prstGeom>
          <a:solidFill>
            <a:srgbClr val="DF7ECB">
              <a:alpha val="65000"/>
            </a:srgbClr>
          </a:solidFill>
          <a:ln>
            <a:noFill/>
          </a:ln>
        </p:spPr>
        <p:txBody>
          <a:bodyPr wrap="square" rtlCol="0">
            <a:spAutoFit/>
          </a:bodyPr>
          <a:lstStyle/>
          <a:p>
            <a:pPr algn="ctr"/>
            <a:r>
              <a:rPr kumimoji="1" lang="en-US" altLang="zh-CN" sz="2000" b="1" dirty="0" smtClean="0">
                <a:latin typeface="Microsoft YaHei" charset="0"/>
                <a:ea typeface="Microsoft YaHei" charset="0"/>
                <a:cs typeface="Microsoft YaHei" charset="0"/>
              </a:rPr>
              <a:t>  </a:t>
            </a:r>
            <a:r>
              <a:rPr kumimoji="1" lang="en-US" altLang="zh-CN" sz="2000" b="1" dirty="0" err="1" smtClean="0">
                <a:latin typeface="Microsoft YaHei" charset="0"/>
                <a:ea typeface="Microsoft YaHei" charset="0"/>
                <a:cs typeface="Microsoft YaHei" charset="0"/>
              </a:rPr>
              <a:t>ZigFi</a:t>
            </a:r>
            <a:r>
              <a:rPr kumimoji="1" lang="en-US" altLang="zh-CN" sz="2000" b="1" dirty="0" smtClean="0">
                <a:latin typeface="Microsoft YaHei" charset="0"/>
                <a:ea typeface="Microsoft YaHei" charset="0"/>
                <a:cs typeface="Microsoft YaHei" charset="0"/>
              </a:rPr>
              <a:t> has limited impact on the </a:t>
            </a:r>
            <a:r>
              <a:rPr kumimoji="1" lang="en-US" altLang="zh-CN" sz="2000" b="1" dirty="0" err="1" smtClean="0">
                <a:latin typeface="Microsoft YaHei" charset="0"/>
                <a:ea typeface="Microsoft YaHei" charset="0"/>
                <a:cs typeface="Microsoft YaHei" charset="0"/>
              </a:rPr>
              <a:t>WiFi</a:t>
            </a:r>
            <a:r>
              <a:rPr kumimoji="1" lang="en-US" altLang="zh-CN" sz="2000" b="1" dirty="0" smtClean="0">
                <a:latin typeface="Microsoft YaHei" charset="0"/>
                <a:ea typeface="Microsoft YaHei" charset="0"/>
                <a:cs typeface="Microsoft YaHei" charset="0"/>
              </a:rPr>
              <a:t> communication</a:t>
            </a: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036" y="1744150"/>
            <a:ext cx="8025293" cy="2840431"/>
          </a:xfrm>
          <a:prstGeom prst="rect">
            <a:avLst/>
          </a:prstGeom>
        </p:spPr>
      </p:pic>
      <p:sp>
        <p:nvSpPr>
          <p:cNvPr id="14" name="矩形 13"/>
          <p:cNvSpPr/>
          <p:nvPr/>
        </p:nvSpPr>
        <p:spPr>
          <a:xfrm>
            <a:off x="1887905" y="4611076"/>
            <a:ext cx="2100004" cy="307777"/>
          </a:xfrm>
          <a:prstGeom prst="rect">
            <a:avLst/>
          </a:prstGeom>
        </p:spPr>
        <p:txBody>
          <a:bodyPr wrap="square">
            <a:spAutoFit/>
          </a:bodyPr>
          <a:lstStyle/>
          <a:p>
            <a:r>
              <a:rPr lang="en-US" altLang="zh-CN" sz="1400" dirty="0" smtClean="0">
                <a:latin typeface="Microsoft YaHei UI"/>
                <a:cs typeface="Microsoft YaHei UI"/>
              </a:rPr>
              <a:t>(Without </a:t>
            </a:r>
            <a:r>
              <a:rPr lang="en-US" altLang="zh-CN" sz="1400" dirty="0" err="1" smtClean="0">
                <a:latin typeface="Microsoft YaHei UI"/>
                <a:cs typeface="Microsoft YaHei UI"/>
              </a:rPr>
              <a:t>ZigFi</a:t>
            </a:r>
            <a:r>
              <a:rPr lang="en-US" altLang="zh-CN" sz="1400" dirty="0" smtClean="0">
                <a:latin typeface="Microsoft YaHei UI"/>
                <a:cs typeface="Microsoft YaHei UI"/>
              </a:rPr>
              <a:t>)</a:t>
            </a:r>
            <a:endParaRPr lang="zh-CN" altLang="en-US" sz="1400" dirty="0"/>
          </a:p>
        </p:txBody>
      </p:sp>
      <p:sp>
        <p:nvSpPr>
          <p:cNvPr id="22" name="矩形 21"/>
          <p:cNvSpPr/>
          <p:nvPr/>
        </p:nvSpPr>
        <p:spPr>
          <a:xfrm>
            <a:off x="6112574" y="4584581"/>
            <a:ext cx="2100004" cy="307777"/>
          </a:xfrm>
          <a:prstGeom prst="rect">
            <a:avLst/>
          </a:prstGeom>
        </p:spPr>
        <p:txBody>
          <a:bodyPr wrap="square">
            <a:spAutoFit/>
          </a:bodyPr>
          <a:lstStyle/>
          <a:p>
            <a:r>
              <a:rPr lang="en-US" altLang="zh-CN" sz="1400" dirty="0" smtClean="0">
                <a:latin typeface="Microsoft YaHei UI"/>
                <a:cs typeface="Microsoft YaHei UI"/>
              </a:rPr>
              <a:t>(With </a:t>
            </a:r>
            <a:r>
              <a:rPr lang="en-US" altLang="zh-CN" sz="1400" dirty="0" err="1" smtClean="0">
                <a:latin typeface="Microsoft YaHei UI"/>
                <a:cs typeface="Microsoft YaHei UI"/>
              </a:rPr>
              <a:t>ZigFi</a:t>
            </a:r>
            <a:r>
              <a:rPr lang="en-US" altLang="zh-CN" sz="1400" dirty="0" smtClean="0">
                <a:latin typeface="Microsoft YaHei UI"/>
                <a:cs typeface="Microsoft YaHei UI"/>
              </a:rPr>
              <a:t>)</a:t>
            </a:r>
            <a:endParaRPr lang="zh-CN" altLang="en-US" sz="1400" dirty="0"/>
          </a:p>
        </p:txBody>
      </p:sp>
      <p:sp>
        <p:nvSpPr>
          <p:cNvPr id="20" name="幻灯片编号占位符 1"/>
          <p:cNvSpPr>
            <a:spLocks noGrp="1"/>
          </p:cNvSpPr>
          <p:nvPr>
            <p:ph type="sldNum" sz="quarter" idx="12"/>
          </p:nvPr>
        </p:nvSpPr>
        <p:spPr>
          <a:xfrm>
            <a:off x="8556375" y="6207275"/>
            <a:ext cx="421373" cy="365125"/>
          </a:xfrm>
        </p:spPr>
        <p:txBody>
          <a:bodyPr/>
          <a:lstStyle/>
          <a:p>
            <a:fld id="{C09F6173-ADAB-C347-9A55-4E9E8D85219D}" type="slidenum">
              <a:rPr kumimoji="1" lang="zh-CN" altLang="en-US" sz="1600" smtClean="0">
                <a:solidFill>
                  <a:schemeClr val="bg1">
                    <a:lumMod val="50000"/>
                  </a:schemeClr>
                </a:solidFill>
              </a:rPr>
              <a:t>19</a:t>
            </a:fld>
            <a:r>
              <a:rPr kumimoji="1" lang="en-US" altLang="zh-CN" sz="1600" dirty="0">
                <a:solidFill>
                  <a:schemeClr val="bg1">
                    <a:lumMod val="50000"/>
                  </a:schemeClr>
                </a:solidFill>
              </a:rPr>
              <a:t>9</a:t>
            </a:r>
            <a:endParaRPr kumimoji="1" lang="zh-CN" altLang="en-US" sz="1600" dirty="0">
              <a:solidFill>
                <a:schemeClr val="bg1">
                  <a:lumMod val="50000"/>
                </a:schemeClr>
              </a:solidFill>
            </a:endParaRPr>
          </a:p>
        </p:txBody>
      </p:sp>
    </p:spTree>
    <p:extLst>
      <p:ext uri="{BB962C8B-B14F-4D97-AF65-F5344CB8AC3E}">
        <p14:creationId xmlns:p14="http://schemas.microsoft.com/office/powerpoint/2010/main" val="12235446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 3"/>
          <p:cNvGrpSpPr/>
          <p:nvPr/>
        </p:nvGrpSpPr>
        <p:grpSpPr>
          <a:xfrm>
            <a:off x="0" y="6572400"/>
            <a:ext cx="9144000" cy="288566"/>
            <a:chOff x="0" y="6572400"/>
            <a:chExt cx="9144000" cy="288566"/>
          </a:xfrm>
        </p:grpSpPr>
        <p:sp>
          <p:nvSpPr>
            <p:cNvPr id="16" name="矩形 15"/>
            <p:cNvSpPr/>
            <p:nvPr/>
          </p:nvSpPr>
          <p:spPr>
            <a:xfrm>
              <a:off x="0" y="6575367"/>
              <a:ext cx="2410689" cy="28559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矩形 16"/>
            <p:cNvSpPr/>
            <p:nvPr/>
          </p:nvSpPr>
          <p:spPr>
            <a:xfrm>
              <a:off x="2244437" y="6575367"/>
              <a:ext cx="2410689" cy="28559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矩形 17"/>
            <p:cNvSpPr/>
            <p:nvPr/>
          </p:nvSpPr>
          <p:spPr>
            <a:xfrm>
              <a:off x="4488874" y="6575367"/>
              <a:ext cx="2410689" cy="285599"/>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矩形 18"/>
            <p:cNvSpPr/>
            <p:nvPr/>
          </p:nvSpPr>
          <p:spPr>
            <a:xfrm>
              <a:off x="6899563" y="6572400"/>
              <a:ext cx="2244437" cy="288566"/>
            </a:xfrm>
            <a:prstGeom prst="rect">
              <a:avLst/>
            </a:prstGeom>
            <a:solidFill>
              <a:srgbClr val="DF7ECB">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41" name="文本框 40"/>
          <p:cNvSpPr txBox="1"/>
          <p:nvPr/>
        </p:nvSpPr>
        <p:spPr>
          <a:xfrm>
            <a:off x="175767" y="700477"/>
            <a:ext cx="111391" cy="12692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CN" sz="1200" kern="0" noProof="0" dirty="0" smtClean="0">
                <a:solidFill>
                  <a:prstClr val="white"/>
                </a:solidFill>
                <a:latin typeface="微软雅黑" panose="020B0503020204020204" pitchFamily="34" charset="-122"/>
                <a:ea typeface="微软雅黑" panose="020B0503020204020204" pitchFamily="34" charset="-122"/>
              </a:rPr>
              <a:t>1.</a:t>
            </a:r>
            <a:endParaRPr kumimoji="0" lang="zh-CN" altLang="en-US" sz="1200" b="1" i="0" u="none" strike="noStrike" kern="0" cap="none" spc="0" normalizeH="0" baseline="0" noProof="0" dirty="0">
              <a:ln>
                <a:noFill/>
              </a:ln>
              <a:solidFill>
                <a:prstClr val="white"/>
              </a:solidFill>
              <a:effectLst/>
              <a:uLnTx/>
              <a:uFillTx/>
              <a:latin typeface="幼圆" panose="02010509060101010101" pitchFamily="49" charset="-122"/>
              <a:ea typeface="幼圆" panose="02010509060101010101" pitchFamily="49" charset="-122"/>
            </a:endParaRPr>
          </a:p>
        </p:txBody>
      </p:sp>
      <p:sp>
        <p:nvSpPr>
          <p:cNvPr id="42" name="矩形 41"/>
          <p:cNvSpPr/>
          <p:nvPr/>
        </p:nvSpPr>
        <p:spPr>
          <a:xfrm>
            <a:off x="175767" y="1051804"/>
            <a:ext cx="8556753" cy="12548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5" name="矩形 44"/>
          <p:cNvSpPr/>
          <p:nvPr/>
        </p:nvSpPr>
        <p:spPr>
          <a:xfrm rot="5400000">
            <a:off x="24966" y="861723"/>
            <a:ext cx="949503" cy="10892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2" name="文本框 31"/>
          <p:cNvSpPr txBox="1"/>
          <p:nvPr/>
        </p:nvSpPr>
        <p:spPr>
          <a:xfrm>
            <a:off x="712278" y="455655"/>
            <a:ext cx="7052373" cy="584775"/>
          </a:xfrm>
          <a:prstGeom prst="rect">
            <a:avLst/>
          </a:prstGeom>
          <a:noFill/>
        </p:spPr>
        <p:txBody>
          <a:bodyPr wrap="square" rtlCol="0">
            <a:spAutoFit/>
          </a:bodyPr>
          <a:lstStyle/>
          <a:p>
            <a:r>
              <a:rPr lang="en-US" altLang="zh-CN" sz="3200" dirty="0" smtClean="0">
                <a:latin typeface="Microsoft YaHei" charset="0"/>
                <a:ea typeface="Microsoft YaHei" charset="0"/>
                <a:cs typeface="Microsoft YaHei" charset="0"/>
              </a:rPr>
              <a:t>Wireless is everywhere</a:t>
            </a:r>
          </a:p>
        </p:txBody>
      </p:sp>
      <p:grpSp>
        <p:nvGrpSpPr>
          <p:cNvPr id="7" name="组 6"/>
          <p:cNvGrpSpPr/>
          <p:nvPr/>
        </p:nvGrpSpPr>
        <p:grpSpPr>
          <a:xfrm>
            <a:off x="4486871" y="1250151"/>
            <a:ext cx="4407252" cy="2721273"/>
            <a:chOff x="4486871" y="1250151"/>
            <a:chExt cx="4407252" cy="2721273"/>
          </a:xfrm>
        </p:grpSpPr>
        <p:grpSp>
          <p:nvGrpSpPr>
            <p:cNvPr id="25" name="组 24"/>
            <p:cNvGrpSpPr/>
            <p:nvPr/>
          </p:nvGrpSpPr>
          <p:grpSpPr>
            <a:xfrm>
              <a:off x="4486871" y="1250151"/>
              <a:ext cx="4407252" cy="2248443"/>
              <a:chOff x="72730" y="990600"/>
              <a:chExt cx="9071269" cy="5105400"/>
            </a:xfrm>
          </p:grpSpPr>
          <p:sp>
            <p:nvSpPr>
              <p:cNvPr id="33" name="object 2"/>
              <p:cNvSpPr/>
              <p:nvPr/>
            </p:nvSpPr>
            <p:spPr>
              <a:xfrm>
                <a:off x="72730" y="990600"/>
                <a:ext cx="9071269" cy="5105400"/>
              </a:xfrm>
              <a:prstGeom prst="rect">
                <a:avLst/>
              </a:prstGeom>
              <a:blipFill>
                <a:blip r:embed="rId3" cstate="print"/>
                <a:stretch>
                  <a:fillRect/>
                </a:stretch>
              </a:blipFill>
            </p:spPr>
            <p:txBody>
              <a:bodyPr wrap="square" lIns="0" tIns="0" rIns="0" bIns="0" rtlCol="0">
                <a:noAutofit/>
              </a:bodyPr>
              <a:lstStyle/>
              <a:p>
                <a:endParaRPr/>
              </a:p>
            </p:txBody>
          </p:sp>
          <p:sp>
            <p:nvSpPr>
              <p:cNvPr id="34" name="object 18"/>
              <p:cNvSpPr/>
              <p:nvPr/>
            </p:nvSpPr>
            <p:spPr>
              <a:xfrm>
                <a:off x="2234068" y="3659996"/>
                <a:ext cx="1465464" cy="580763"/>
              </a:xfrm>
              <a:custGeom>
                <a:avLst/>
                <a:gdLst/>
                <a:ahLst/>
                <a:cxnLst/>
                <a:rect l="l" t="t" r="r" b="b"/>
                <a:pathLst>
                  <a:path w="1465464" h="580763">
                    <a:moveTo>
                      <a:pt x="1465464" y="0"/>
                    </a:moveTo>
                    <a:lnTo>
                      <a:pt x="0" y="580763"/>
                    </a:lnTo>
                  </a:path>
                </a:pathLst>
              </a:custGeom>
              <a:ln w="50800">
                <a:solidFill>
                  <a:srgbClr val="FF0000"/>
                </a:solidFill>
              </a:ln>
            </p:spPr>
            <p:txBody>
              <a:bodyPr wrap="square" lIns="0" tIns="0" rIns="0" bIns="0" rtlCol="0">
                <a:noAutofit/>
              </a:bodyPr>
              <a:lstStyle/>
              <a:p>
                <a:endParaRPr/>
              </a:p>
            </p:txBody>
          </p:sp>
          <p:sp>
            <p:nvSpPr>
              <p:cNvPr id="35" name="object 19"/>
              <p:cNvSpPr/>
              <p:nvPr/>
            </p:nvSpPr>
            <p:spPr>
              <a:xfrm>
                <a:off x="1969966" y="2664532"/>
                <a:ext cx="1401665" cy="256412"/>
              </a:xfrm>
              <a:custGeom>
                <a:avLst/>
                <a:gdLst/>
                <a:ahLst/>
                <a:cxnLst/>
                <a:rect l="l" t="t" r="r" b="b"/>
                <a:pathLst>
                  <a:path w="1401665" h="256412">
                    <a:moveTo>
                      <a:pt x="1401665" y="0"/>
                    </a:moveTo>
                    <a:lnTo>
                      <a:pt x="0" y="256412"/>
                    </a:lnTo>
                  </a:path>
                </a:pathLst>
              </a:custGeom>
              <a:ln w="50800">
                <a:solidFill>
                  <a:srgbClr val="FF0000"/>
                </a:solidFill>
              </a:ln>
            </p:spPr>
            <p:txBody>
              <a:bodyPr wrap="square" lIns="0" tIns="0" rIns="0" bIns="0" rtlCol="0">
                <a:noAutofit/>
              </a:bodyPr>
              <a:lstStyle/>
              <a:p>
                <a:endParaRPr/>
              </a:p>
            </p:txBody>
          </p:sp>
          <p:sp>
            <p:nvSpPr>
              <p:cNvPr id="36" name="object 20"/>
              <p:cNvSpPr/>
              <p:nvPr/>
            </p:nvSpPr>
            <p:spPr>
              <a:xfrm>
                <a:off x="5413507" y="3156866"/>
                <a:ext cx="1145307" cy="39076"/>
              </a:xfrm>
              <a:custGeom>
                <a:avLst/>
                <a:gdLst/>
                <a:ahLst/>
                <a:cxnLst/>
                <a:rect l="l" t="t" r="r" b="b"/>
                <a:pathLst>
                  <a:path w="1145307" h="39076">
                    <a:moveTo>
                      <a:pt x="1145307" y="39076"/>
                    </a:moveTo>
                    <a:lnTo>
                      <a:pt x="0" y="0"/>
                    </a:lnTo>
                  </a:path>
                </a:pathLst>
              </a:custGeom>
              <a:ln w="50800">
                <a:solidFill>
                  <a:srgbClr val="FF0000"/>
                </a:solidFill>
              </a:ln>
            </p:spPr>
            <p:txBody>
              <a:bodyPr wrap="square" lIns="0" tIns="0" rIns="0" bIns="0" rtlCol="0">
                <a:noAutofit/>
              </a:bodyPr>
              <a:lstStyle/>
              <a:p>
                <a:endParaRPr/>
              </a:p>
            </p:txBody>
          </p:sp>
          <p:sp>
            <p:nvSpPr>
              <p:cNvPr id="37" name="object 21"/>
              <p:cNvSpPr/>
              <p:nvPr/>
            </p:nvSpPr>
            <p:spPr>
              <a:xfrm>
                <a:off x="4982446" y="1658396"/>
                <a:ext cx="1338218" cy="248838"/>
              </a:xfrm>
              <a:custGeom>
                <a:avLst/>
                <a:gdLst/>
                <a:ahLst/>
                <a:cxnLst/>
                <a:rect l="l" t="t" r="r" b="b"/>
                <a:pathLst>
                  <a:path w="1338218" h="248838">
                    <a:moveTo>
                      <a:pt x="1338218" y="0"/>
                    </a:moveTo>
                    <a:lnTo>
                      <a:pt x="0" y="248838"/>
                    </a:lnTo>
                  </a:path>
                </a:pathLst>
              </a:custGeom>
              <a:ln w="50800">
                <a:solidFill>
                  <a:srgbClr val="FF0000"/>
                </a:solidFill>
              </a:ln>
            </p:spPr>
            <p:txBody>
              <a:bodyPr wrap="square" lIns="0" tIns="0" rIns="0" bIns="0" rtlCol="0">
                <a:noAutofit/>
              </a:bodyPr>
              <a:lstStyle/>
              <a:p>
                <a:endParaRPr/>
              </a:p>
            </p:txBody>
          </p:sp>
          <p:sp>
            <p:nvSpPr>
              <p:cNvPr id="38" name="object 22"/>
              <p:cNvSpPr/>
              <p:nvPr/>
            </p:nvSpPr>
            <p:spPr>
              <a:xfrm>
                <a:off x="1852103" y="3088921"/>
                <a:ext cx="219407" cy="1072694"/>
              </a:xfrm>
              <a:custGeom>
                <a:avLst/>
                <a:gdLst/>
                <a:ahLst/>
                <a:cxnLst/>
                <a:rect l="l" t="t" r="r" b="b"/>
                <a:pathLst>
                  <a:path w="219407" h="1072694">
                    <a:moveTo>
                      <a:pt x="0" y="0"/>
                    </a:moveTo>
                    <a:lnTo>
                      <a:pt x="219407" y="1072694"/>
                    </a:lnTo>
                  </a:path>
                </a:pathLst>
              </a:custGeom>
              <a:ln w="50800">
                <a:solidFill>
                  <a:srgbClr val="FF0000"/>
                </a:solidFill>
              </a:ln>
            </p:spPr>
            <p:txBody>
              <a:bodyPr wrap="square" lIns="0" tIns="0" rIns="0" bIns="0" rtlCol="0">
                <a:noAutofit/>
              </a:bodyPr>
              <a:lstStyle/>
              <a:p>
                <a:endParaRPr/>
              </a:p>
            </p:txBody>
          </p:sp>
          <p:sp>
            <p:nvSpPr>
              <p:cNvPr id="39" name="object 23"/>
              <p:cNvSpPr/>
              <p:nvPr/>
            </p:nvSpPr>
            <p:spPr>
              <a:xfrm>
                <a:off x="1995744" y="2484889"/>
                <a:ext cx="181494" cy="453526"/>
              </a:xfrm>
              <a:custGeom>
                <a:avLst/>
                <a:gdLst/>
                <a:ahLst/>
                <a:cxnLst/>
                <a:rect l="l" t="t" r="r" b="b"/>
                <a:pathLst>
                  <a:path w="181494" h="453526">
                    <a:moveTo>
                      <a:pt x="181494" y="0"/>
                    </a:moveTo>
                    <a:lnTo>
                      <a:pt x="0" y="453526"/>
                    </a:lnTo>
                  </a:path>
                </a:pathLst>
              </a:custGeom>
              <a:ln w="50800">
                <a:solidFill>
                  <a:srgbClr val="FF0000"/>
                </a:solidFill>
              </a:ln>
            </p:spPr>
            <p:txBody>
              <a:bodyPr wrap="square" lIns="0" tIns="0" rIns="0" bIns="0" rtlCol="0">
                <a:noAutofit/>
              </a:bodyPr>
              <a:lstStyle/>
              <a:p>
                <a:endParaRPr/>
              </a:p>
            </p:txBody>
          </p:sp>
          <p:sp>
            <p:nvSpPr>
              <p:cNvPr id="40" name="object 24"/>
              <p:cNvSpPr/>
              <p:nvPr/>
            </p:nvSpPr>
            <p:spPr>
              <a:xfrm>
                <a:off x="2632522" y="2361531"/>
                <a:ext cx="729754" cy="266604"/>
              </a:xfrm>
              <a:custGeom>
                <a:avLst/>
                <a:gdLst/>
                <a:ahLst/>
                <a:cxnLst/>
                <a:rect l="l" t="t" r="r" b="b"/>
                <a:pathLst>
                  <a:path w="729754" h="266604">
                    <a:moveTo>
                      <a:pt x="729754" y="266604"/>
                    </a:moveTo>
                    <a:lnTo>
                      <a:pt x="0" y="0"/>
                    </a:lnTo>
                  </a:path>
                </a:pathLst>
              </a:custGeom>
              <a:ln w="50800">
                <a:solidFill>
                  <a:srgbClr val="FF0000"/>
                </a:solidFill>
              </a:ln>
            </p:spPr>
            <p:txBody>
              <a:bodyPr wrap="square" lIns="0" tIns="0" rIns="0" bIns="0" rtlCol="0">
                <a:noAutofit/>
              </a:bodyPr>
              <a:lstStyle/>
              <a:p>
                <a:endParaRPr/>
              </a:p>
            </p:txBody>
          </p:sp>
          <p:sp>
            <p:nvSpPr>
              <p:cNvPr id="43" name="object 25"/>
              <p:cNvSpPr/>
              <p:nvPr/>
            </p:nvSpPr>
            <p:spPr>
              <a:xfrm>
                <a:off x="3560216" y="2715628"/>
                <a:ext cx="327901" cy="646556"/>
              </a:xfrm>
              <a:custGeom>
                <a:avLst/>
                <a:gdLst/>
                <a:ahLst/>
                <a:cxnLst/>
                <a:rect l="l" t="t" r="r" b="b"/>
                <a:pathLst>
                  <a:path w="327901" h="646556">
                    <a:moveTo>
                      <a:pt x="327901" y="646556"/>
                    </a:moveTo>
                    <a:lnTo>
                      <a:pt x="0" y="0"/>
                    </a:lnTo>
                  </a:path>
                </a:pathLst>
              </a:custGeom>
              <a:ln w="50800">
                <a:solidFill>
                  <a:srgbClr val="FF0000"/>
                </a:solidFill>
              </a:ln>
            </p:spPr>
            <p:txBody>
              <a:bodyPr wrap="square" lIns="0" tIns="0" rIns="0" bIns="0" rtlCol="0">
                <a:noAutofit/>
              </a:bodyPr>
              <a:lstStyle/>
              <a:p>
                <a:endParaRPr/>
              </a:p>
            </p:txBody>
          </p:sp>
          <p:sp>
            <p:nvSpPr>
              <p:cNvPr id="44" name="object 26"/>
              <p:cNvSpPr/>
              <p:nvPr/>
            </p:nvSpPr>
            <p:spPr>
              <a:xfrm>
                <a:off x="3833794" y="2533219"/>
                <a:ext cx="294282" cy="76191"/>
              </a:xfrm>
              <a:custGeom>
                <a:avLst/>
                <a:gdLst/>
                <a:ahLst/>
                <a:cxnLst/>
                <a:rect l="l" t="t" r="r" b="b"/>
                <a:pathLst>
                  <a:path w="294282" h="76191">
                    <a:moveTo>
                      <a:pt x="294282" y="76191"/>
                    </a:moveTo>
                    <a:lnTo>
                      <a:pt x="0" y="0"/>
                    </a:lnTo>
                  </a:path>
                </a:pathLst>
              </a:custGeom>
              <a:ln w="50800">
                <a:solidFill>
                  <a:srgbClr val="FF0000"/>
                </a:solidFill>
              </a:ln>
            </p:spPr>
            <p:txBody>
              <a:bodyPr wrap="square" lIns="0" tIns="0" rIns="0" bIns="0" rtlCol="0">
                <a:noAutofit/>
              </a:bodyPr>
              <a:lstStyle/>
              <a:p>
                <a:endParaRPr/>
              </a:p>
            </p:txBody>
          </p:sp>
          <p:sp>
            <p:nvSpPr>
              <p:cNvPr id="46" name="object 27"/>
              <p:cNvSpPr/>
              <p:nvPr/>
            </p:nvSpPr>
            <p:spPr>
              <a:xfrm>
                <a:off x="4142953" y="2783865"/>
                <a:ext cx="251824" cy="705338"/>
              </a:xfrm>
              <a:custGeom>
                <a:avLst/>
                <a:gdLst/>
                <a:ahLst/>
                <a:cxnLst/>
                <a:rect l="l" t="t" r="r" b="b"/>
                <a:pathLst>
                  <a:path w="251824" h="705338">
                    <a:moveTo>
                      <a:pt x="251824" y="0"/>
                    </a:moveTo>
                    <a:lnTo>
                      <a:pt x="0" y="705338"/>
                    </a:lnTo>
                  </a:path>
                </a:pathLst>
              </a:custGeom>
              <a:ln w="50800">
                <a:solidFill>
                  <a:srgbClr val="FF0000"/>
                </a:solidFill>
              </a:ln>
            </p:spPr>
            <p:txBody>
              <a:bodyPr wrap="square" lIns="0" tIns="0" rIns="0" bIns="0" rtlCol="0">
                <a:noAutofit/>
              </a:bodyPr>
              <a:lstStyle/>
              <a:p>
                <a:endParaRPr/>
              </a:p>
            </p:txBody>
          </p:sp>
          <p:sp>
            <p:nvSpPr>
              <p:cNvPr id="47" name="object 28"/>
              <p:cNvSpPr/>
              <p:nvPr/>
            </p:nvSpPr>
            <p:spPr>
              <a:xfrm>
                <a:off x="4583361" y="2732768"/>
                <a:ext cx="332951" cy="356153"/>
              </a:xfrm>
              <a:custGeom>
                <a:avLst/>
                <a:gdLst/>
                <a:ahLst/>
                <a:cxnLst/>
                <a:rect l="l" t="t" r="r" b="b"/>
                <a:pathLst>
                  <a:path w="332951" h="356153">
                    <a:moveTo>
                      <a:pt x="332951" y="356153"/>
                    </a:moveTo>
                    <a:lnTo>
                      <a:pt x="0" y="0"/>
                    </a:lnTo>
                  </a:path>
                </a:pathLst>
              </a:custGeom>
              <a:ln w="50800">
                <a:solidFill>
                  <a:srgbClr val="FF0000"/>
                </a:solidFill>
              </a:ln>
            </p:spPr>
            <p:txBody>
              <a:bodyPr wrap="square" lIns="0" tIns="0" rIns="0" bIns="0" rtlCol="0">
                <a:noAutofit/>
              </a:bodyPr>
              <a:lstStyle/>
              <a:p>
                <a:endParaRPr/>
              </a:p>
            </p:txBody>
          </p:sp>
          <p:sp>
            <p:nvSpPr>
              <p:cNvPr id="48" name="object 29"/>
              <p:cNvSpPr/>
              <p:nvPr/>
            </p:nvSpPr>
            <p:spPr>
              <a:xfrm>
                <a:off x="4076702" y="3659995"/>
                <a:ext cx="805044" cy="268678"/>
              </a:xfrm>
              <a:custGeom>
                <a:avLst/>
                <a:gdLst/>
                <a:ahLst/>
                <a:cxnLst/>
                <a:rect l="l" t="t" r="r" b="b"/>
                <a:pathLst>
                  <a:path w="805044" h="268678">
                    <a:moveTo>
                      <a:pt x="805044" y="268678"/>
                    </a:moveTo>
                    <a:lnTo>
                      <a:pt x="0" y="0"/>
                    </a:lnTo>
                  </a:path>
                </a:pathLst>
              </a:custGeom>
              <a:ln w="50800">
                <a:solidFill>
                  <a:srgbClr val="FF0000"/>
                </a:solidFill>
              </a:ln>
            </p:spPr>
            <p:txBody>
              <a:bodyPr wrap="square" lIns="0" tIns="0" rIns="0" bIns="0" rtlCol="0">
                <a:noAutofit/>
              </a:bodyPr>
              <a:lstStyle/>
              <a:p>
                <a:endParaRPr/>
              </a:p>
            </p:txBody>
          </p:sp>
          <p:sp>
            <p:nvSpPr>
              <p:cNvPr id="49" name="object 30"/>
              <p:cNvSpPr/>
              <p:nvPr/>
            </p:nvSpPr>
            <p:spPr>
              <a:xfrm>
                <a:off x="5131937" y="3337476"/>
                <a:ext cx="42535" cy="388697"/>
              </a:xfrm>
              <a:custGeom>
                <a:avLst/>
                <a:gdLst/>
                <a:ahLst/>
                <a:cxnLst/>
                <a:rect l="l" t="t" r="r" b="b"/>
                <a:pathLst>
                  <a:path w="42535" h="388697">
                    <a:moveTo>
                      <a:pt x="42535" y="388697"/>
                    </a:moveTo>
                    <a:lnTo>
                      <a:pt x="0" y="0"/>
                    </a:lnTo>
                  </a:path>
                </a:pathLst>
              </a:custGeom>
              <a:ln w="50800">
                <a:solidFill>
                  <a:srgbClr val="FF0000"/>
                </a:solidFill>
              </a:ln>
            </p:spPr>
            <p:txBody>
              <a:bodyPr wrap="square" lIns="0" tIns="0" rIns="0" bIns="0" rtlCol="0">
                <a:noAutofit/>
              </a:bodyPr>
              <a:lstStyle/>
              <a:p>
                <a:endParaRPr/>
              </a:p>
            </p:txBody>
          </p:sp>
          <p:sp>
            <p:nvSpPr>
              <p:cNvPr id="50" name="object 31"/>
              <p:cNvSpPr/>
              <p:nvPr/>
            </p:nvSpPr>
            <p:spPr>
              <a:xfrm>
                <a:off x="6785305" y="2494842"/>
                <a:ext cx="13902" cy="379885"/>
              </a:xfrm>
              <a:custGeom>
                <a:avLst/>
                <a:gdLst/>
                <a:ahLst/>
                <a:cxnLst/>
                <a:rect l="l" t="t" r="r" b="b"/>
                <a:pathLst>
                  <a:path w="13902" h="379885">
                    <a:moveTo>
                      <a:pt x="0" y="379885"/>
                    </a:moveTo>
                    <a:lnTo>
                      <a:pt x="13902" y="0"/>
                    </a:lnTo>
                  </a:path>
                </a:pathLst>
              </a:custGeom>
              <a:ln w="50800">
                <a:solidFill>
                  <a:srgbClr val="FF0000"/>
                </a:solidFill>
              </a:ln>
            </p:spPr>
            <p:txBody>
              <a:bodyPr wrap="square" lIns="0" tIns="0" rIns="0" bIns="0" rtlCol="0">
                <a:noAutofit/>
              </a:bodyPr>
              <a:lstStyle/>
              <a:p>
                <a:endParaRPr/>
              </a:p>
            </p:txBody>
          </p:sp>
          <p:sp>
            <p:nvSpPr>
              <p:cNvPr id="51" name="object 32"/>
              <p:cNvSpPr/>
              <p:nvPr/>
            </p:nvSpPr>
            <p:spPr>
              <a:xfrm>
                <a:off x="6653000" y="1721940"/>
                <a:ext cx="146206" cy="423994"/>
              </a:xfrm>
              <a:custGeom>
                <a:avLst/>
                <a:gdLst/>
                <a:ahLst/>
                <a:cxnLst/>
                <a:rect l="l" t="t" r="r" b="b"/>
                <a:pathLst>
                  <a:path w="146206" h="423994">
                    <a:moveTo>
                      <a:pt x="146206" y="423994"/>
                    </a:moveTo>
                    <a:lnTo>
                      <a:pt x="0" y="0"/>
                    </a:lnTo>
                  </a:path>
                </a:pathLst>
              </a:custGeom>
              <a:ln w="50800">
                <a:solidFill>
                  <a:srgbClr val="FF0000"/>
                </a:solidFill>
              </a:ln>
            </p:spPr>
            <p:txBody>
              <a:bodyPr wrap="square" lIns="0" tIns="0" rIns="0" bIns="0" rtlCol="0">
                <a:noAutofit/>
              </a:bodyPr>
              <a:lstStyle/>
              <a:p>
                <a:endParaRPr/>
              </a:p>
            </p:txBody>
          </p:sp>
          <p:sp>
            <p:nvSpPr>
              <p:cNvPr id="52" name="object 33"/>
              <p:cNvSpPr/>
              <p:nvPr/>
            </p:nvSpPr>
            <p:spPr>
              <a:xfrm>
                <a:off x="4403797" y="2023190"/>
                <a:ext cx="114010" cy="408322"/>
              </a:xfrm>
              <a:custGeom>
                <a:avLst/>
                <a:gdLst/>
                <a:ahLst/>
                <a:cxnLst/>
                <a:rect l="l" t="t" r="r" b="b"/>
                <a:pathLst>
                  <a:path w="114010" h="408322">
                    <a:moveTo>
                      <a:pt x="0" y="408322"/>
                    </a:moveTo>
                    <a:lnTo>
                      <a:pt x="114010" y="0"/>
                    </a:lnTo>
                  </a:path>
                </a:pathLst>
              </a:custGeom>
              <a:ln w="50800">
                <a:solidFill>
                  <a:srgbClr val="FF0000"/>
                </a:solidFill>
              </a:ln>
            </p:spPr>
            <p:txBody>
              <a:bodyPr wrap="square" lIns="0" tIns="0" rIns="0" bIns="0" rtlCol="0">
                <a:noAutofit/>
              </a:bodyPr>
              <a:lstStyle/>
              <a:p>
                <a:endParaRPr/>
              </a:p>
            </p:txBody>
          </p:sp>
          <p:sp>
            <p:nvSpPr>
              <p:cNvPr id="53" name="object 34"/>
              <p:cNvSpPr/>
              <p:nvPr/>
            </p:nvSpPr>
            <p:spPr>
              <a:xfrm>
                <a:off x="1778783" y="4189662"/>
                <a:ext cx="533400" cy="348908"/>
              </a:xfrm>
              <a:custGeom>
                <a:avLst/>
                <a:gdLst/>
                <a:ahLst/>
                <a:cxnLst/>
                <a:rect l="l" t="t" r="r" b="b"/>
                <a:pathLst>
                  <a:path w="533400" h="348908">
                    <a:moveTo>
                      <a:pt x="266700" y="0"/>
                    </a:moveTo>
                    <a:lnTo>
                      <a:pt x="223440" y="2283"/>
                    </a:lnTo>
                    <a:lnTo>
                      <a:pt x="182402" y="8893"/>
                    </a:lnTo>
                    <a:lnTo>
                      <a:pt x="144136" y="19472"/>
                    </a:lnTo>
                    <a:lnTo>
                      <a:pt x="93134" y="41994"/>
                    </a:lnTo>
                    <a:lnTo>
                      <a:pt x="51457" y="71423"/>
                    </a:lnTo>
                    <a:lnTo>
                      <a:pt x="20958" y="106548"/>
                    </a:lnTo>
                    <a:lnTo>
                      <a:pt x="3490" y="146156"/>
                    </a:lnTo>
                    <a:lnTo>
                      <a:pt x="0" y="174453"/>
                    </a:lnTo>
                    <a:lnTo>
                      <a:pt x="884" y="188761"/>
                    </a:lnTo>
                    <a:lnTo>
                      <a:pt x="13596" y="229594"/>
                    </a:lnTo>
                    <a:lnTo>
                      <a:pt x="39958" y="266348"/>
                    </a:lnTo>
                    <a:lnTo>
                      <a:pt x="78115" y="297811"/>
                    </a:lnTo>
                    <a:lnTo>
                      <a:pt x="126214" y="322770"/>
                    </a:lnTo>
                    <a:lnTo>
                      <a:pt x="162888" y="335198"/>
                    </a:lnTo>
                    <a:lnTo>
                      <a:pt x="202609" y="343838"/>
                    </a:lnTo>
                    <a:lnTo>
                      <a:pt x="244826" y="348330"/>
                    </a:lnTo>
                    <a:lnTo>
                      <a:pt x="266700" y="348908"/>
                    </a:lnTo>
                    <a:lnTo>
                      <a:pt x="288573" y="348330"/>
                    </a:lnTo>
                    <a:lnTo>
                      <a:pt x="330791" y="343838"/>
                    </a:lnTo>
                    <a:lnTo>
                      <a:pt x="370511" y="335198"/>
                    </a:lnTo>
                    <a:lnTo>
                      <a:pt x="407186" y="322770"/>
                    </a:lnTo>
                    <a:lnTo>
                      <a:pt x="455285" y="297811"/>
                    </a:lnTo>
                    <a:lnTo>
                      <a:pt x="493442" y="266348"/>
                    </a:lnTo>
                    <a:lnTo>
                      <a:pt x="519803" y="229594"/>
                    </a:lnTo>
                    <a:lnTo>
                      <a:pt x="532515" y="188761"/>
                    </a:lnTo>
                    <a:lnTo>
                      <a:pt x="533400" y="174453"/>
                    </a:lnTo>
                    <a:lnTo>
                      <a:pt x="532515" y="160145"/>
                    </a:lnTo>
                    <a:lnTo>
                      <a:pt x="519803" y="119313"/>
                    </a:lnTo>
                    <a:lnTo>
                      <a:pt x="493442" y="82559"/>
                    </a:lnTo>
                    <a:lnTo>
                      <a:pt x="455285" y="51096"/>
                    </a:lnTo>
                    <a:lnTo>
                      <a:pt x="407186" y="26137"/>
                    </a:lnTo>
                    <a:lnTo>
                      <a:pt x="370511" y="13709"/>
                    </a:lnTo>
                    <a:lnTo>
                      <a:pt x="330791" y="5070"/>
                    </a:lnTo>
                    <a:lnTo>
                      <a:pt x="288573" y="578"/>
                    </a:lnTo>
                    <a:lnTo>
                      <a:pt x="266700" y="0"/>
                    </a:lnTo>
                    <a:close/>
                  </a:path>
                </a:pathLst>
              </a:custGeom>
              <a:solidFill>
                <a:srgbClr val="FFFFFF"/>
              </a:solidFill>
            </p:spPr>
            <p:txBody>
              <a:bodyPr wrap="square" lIns="0" tIns="0" rIns="0" bIns="0" rtlCol="0">
                <a:noAutofit/>
              </a:bodyPr>
              <a:lstStyle/>
              <a:p>
                <a:endParaRPr/>
              </a:p>
            </p:txBody>
          </p:sp>
          <p:sp>
            <p:nvSpPr>
              <p:cNvPr id="54" name="object 35"/>
              <p:cNvSpPr/>
              <p:nvPr/>
            </p:nvSpPr>
            <p:spPr>
              <a:xfrm>
                <a:off x="1778783" y="4189662"/>
                <a:ext cx="533400" cy="348908"/>
              </a:xfrm>
              <a:custGeom>
                <a:avLst/>
                <a:gdLst/>
                <a:ahLst/>
                <a:cxnLst/>
                <a:rect l="l" t="t" r="r" b="b"/>
                <a:pathLst>
                  <a:path w="533400" h="348908">
                    <a:moveTo>
                      <a:pt x="0" y="174454"/>
                    </a:moveTo>
                    <a:lnTo>
                      <a:pt x="7751" y="132530"/>
                    </a:lnTo>
                    <a:lnTo>
                      <a:pt x="29768" y="94282"/>
                    </a:lnTo>
                    <a:lnTo>
                      <a:pt x="64199" y="60921"/>
                    </a:lnTo>
                    <a:lnTo>
                      <a:pt x="109190" y="33659"/>
                    </a:lnTo>
                    <a:lnTo>
                      <a:pt x="162888" y="13709"/>
                    </a:lnTo>
                    <a:lnTo>
                      <a:pt x="202608" y="5070"/>
                    </a:lnTo>
                    <a:lnTo>
                      <a:pt x="244826" y="578"/>
                    </a:lnTo>
                    <a:lnTo>
                      <a:pt x="266700" y="0"/>
                    </a:lnTo>
                    <a:lnTo>
                      <a:pt x="288573" y="578"/>
                    </a:lnTo>
                    <a:lnTo>
                      <a:pt x="330791" y="5070"/>
                    </a:lnTo>
                    <a:lnTo>
                      <a:pt x="370511" y="13709"/>
                    </a:lnTo>
                    <a:lnTo>
                      <a:pt x="407186" y="26137"/>
                    </a:lnTo>
                    <a:lnTo>
                      <a:pt x="455285" y="51096"/>
                    </a:lnTo>
                    <a:lnTo>
                      <a:pt x="493442" y="82559"/>
                    </a:lnTo>
                    <a:lnTo>
                      <a:pt x="519803" y="119313"/>
                    </a:lnTo>
                    <a:lnTo>
                      <a:pt x="532515" y="160146"/>
                    </a:lnTo>
                    <a:lnTo>
                      <a:pt x="533400" y="174454"/>
                    </a:lnTo>
                    <a:lnTo>
                      <a:pt x="532515" y="188761"/>
                    </a:lnTo>
                    <a:lnTo>
                      <a:pt x="519803" y="229594"/>
                    </a:lnTo>
                    <a:lnTo>
                      <a:pt x="493442" y="266348"/>
                    </a:lnTo>
                    <a:lnTo>
                      <a:pt x="455285" y="297811"/>
                    </a:lnTo>
                    <a:lnTo>
                      <a:pt x="407186" y="322770"/>
                    </a:lnTo>
                    <a:lnTo>
                      <a:pt x="370511" y="335198"/>
                    </a:lnTo>
                    <a:lnTo>
                      <a:pt x="330791" y="343837"/>
                    </a:lnTo>
                    <a:lnTo>
                      <a:pt x="288573" y="348329"/>
                    </a:lnTo>
                    <a:lnTo>
                      <a:pt x="266700" y="348908"/>
                    </a:lnTo>
                    <a:lnTo>
                      <a:pt x="244826" y="348329"/>
                    </a:lnTo>
                    <a:lnTo>
                      <a:pt x="202608" y="343837"/>
                    </a:lnTo>
                    <a:lnTo>
                      <a:pt x="162888" y="335198"/>
                    </a:lnTo>
                    <a:lnTo>
                      <a:pt x="126213" y="322770"/>
                    </a:lnTo>
                    <a:lnTo>
                      <a:pt x="78114" y="297811"/>
                    </a:lnTo>
                    <a:lnTo>
                      <a:pt x="39957" y="266348"/>
                    </a:lnTo>
                    <a:lnTo>
                      <a:pt x="13596" y="229594"/>
                    </a:lnTo>
                    <a:lnTo>
                      <a:pt x="884" y="188761"/>
                    </a:lnTo>
                    <a:lnTo>
                      <a:pt x="0" y="174454"/>
                    </a:lnTo>
                    <a:close/>
                  </a:path>
                </a:pathLst>
              </a:custGeom>
              <a:ln w="41275">
                <a:solidFill>
                  <a:srgbClr val="FF0000"/>
                </a:solidFill>
              </a:ln>
            </p:spPr>
            <p:txBody>
              <a:bodyPr wrap="square" lIns="0" tIns="0" rIns="0" bIns="0" rtlCol="0">
                <a:noAutofit/>
              </a:bodyPr>
              <a:lstStyle/>
              <a:p>
                <a:endParaRPr/>
              </a:p>
            </p:txBody>
          </p:sp>
          <p:sp>
            <p:nvSpPr>
              <p:cNvPr id="55" name="object 36"/>
              <p:cNvSpPr/>
              <p:nvPr/>
            </p:nvSpPr>
            <p:spPr>
              <a:xfrm>
                <a:off x="1911339" y="4161616"/>
                <a:ext cx="320338" cy="311686"/>
              </a:xfrm>
              <a:prstGeom prst="rect">
                <a:avLst/>
              </a:prstGeom>
              <a:blipFill>
                <a:blip r:embed="rId4" cstate="print"/>
                <a:stretch>
                  <a:fillRect/>
                </a:stretch>
              </a:blipFill>
            </p:spPr>
            <p:txBody>
              <a:bodyPr wrap="square" lIns="0" tIns="0" rIns="0" bIns="0" rtlCol="0">
                <a:noAutofit/>
              </a:bodyPr>
              <a:lstStyle/>
              <a:p>
                <a:endParaRPr/>
              </a:p>
            </p:txBody>
          </p:sp>
          <p:sp>
            <p:nvSpPr>
              <p:cNvPr id="56" name="object 37"/>
              <p:cNvSpPr/>
              <p:nvPr/>
            </p:nvSpPr>
            <p:spPr>
              <a:xfrm>
                <a:off x="1451006" y="2763961"/>
                <a:ext cx="533400" cy="348908"/>
              </a:xfrm>
              <a:custGeom>
                <a:avLst/>
                <a:gdLst/>
                <a:ahLst/>
                <a:cxnLst/>
                <a:rect l="l" t="t" r="r" b="b"/>
                <a:pathLst>
                  <a:path w="533400" h="348908">
                    <a:moveTo>
                      <a:pt x="266700" y="0"/>
                    </a:moveTo>
                    <a:lnTo>
                      <a:pt x="223439" y="2283"/>
                    </a:lnTo>
                    <a:lnTo>
                      <a:pt x="182402" y="8893"/>
                    </a:lnTo>
                    <a:lnTo>
                      <a:pt x="144135" y="19472"/>
                    </a:lnTo>
                    <a:lnTo>
                      <a:pt x="93134" y="41994"/>
                    </a:lnTo>
                    <a:lnTo>
                      <a:pt x="51457" y="71423"/>
                    </a:lnTo>
                    <a:lnTo>
                      <a:pt x="20958" y="106548"/>
                    </a:lnTo>
                    <a:lnTo>
                      <a:pt x="3490" y="146156"/>
                    </a:lnTo>
                    <a:lnTo>
                      <a:pt x="0" y="174453"/>
                    </a:lnTo>
                    <a:lnTo>
                      <a:pt x="884" y="188761"/>
                    </a:lnTo>
                    <a:lnTo>
                      <a:pt x="13596" y="229594"/>
                    </a:lnTo>
                    <a:lnTo>
                      <a:pt x="39957" y="266348"/>
                    </a:lnTo>
                    <a:lnTo>
                      <a:pt x="78114" y="297811"/>
                    </a:lnTo>
                    <a:lnTo>
                      <a:pt x="126213" y="322770"/>
                    </a:lnTo>
                    <a:lnTo>
                      <a:pt x="162888" y="335198"/>
                    </a:lnTo>
                    <a:lnTo>
                      <a:pt x="202608" y="343838"/>
                    </a:lnTo>
                    <a:lnTo>
                      <a:pt x="244826" y="348330"/>
                    </a:lnTo>
                    <a:lnTo>
                      <a:pt x="266700" y="348908"/>
                    </a:lnTo>
                    <a:lnTo>
                      <a:pt x="288573" y="348330"/>
                    </a:lnTo>
                    <a:lnTo>
                      <a:pt x="330791" y="343838"/>
                    </a:lnTo>
                    <a:lnTo>
                      <a:pt x="370511" y="335198"/>
                    </a:lnTo>
                    <a:lnTo>
                      <a:pt x="407186" y="322770"/>
                    </a:lnTo>
                    <a:lnTo>
                      <a:pt x="455285" y="297811"/>
                    </a:lnTo>
                    <a:lnTo>
                      <a:pt x="493442" y="266348"/>
                    </a:lnTo>
                    <a:lnTo>
                      <a:pt x="519803" y="229594"/>
                    </a:lnTo>
                    <a:lnTo>
                      <a:pt x="532515" y="188761"/>
                    </a:lnTo>
                    <a:lnTo>
                      <a:pt x="533400" y="174453"/>
                    </a:lnTo>
                    <a:lnTo>
                      <a:pt x="532515" y="160145"/>
                    </a:lnTo>
                    <a:lnTo>
                      <a:pt x="519803" y="119313"/>
                    </a:lnTo>
                    <a:lnTo>
                      <a:pt x="493442" y="82559"/>
                    </a:lnTo>
                    <a:lnTo>
                      <a:pt x="455285" y="51096"/>
                    </a:lnTo>
                    <a:lnTo>
                      <a:pt x="407186" y="26137"/>
                    </a:lnTo>
                    <a:lnTo>
                      <a:pt x="370511" y="13709"/>
                    </a:lnTo>
                    <a:lnTo>
                      <a:pt x="330791" y="5070"/>
                    </a:lnTo>
                    <a:lnTo>
                      <a:pt x="288573" y="578"/>
                    </a:lnTo>
                    <a:lnTo>
                      <a:pt x="266700" y="0"/>
                    </a:lnTo>
                    <a:close/>
                  </a:path>
                </a:pathLst>
              </a:custGeom>
              <a:solidFill>
                <a:srgbClr val="FFFFFF"/>
              </a:solidFill>
            </p:spPr>
            <p:txBody>
              <a:bodyPr wrap="square" lIns="0" tIns="0" rIns="0" bIns="0" rtlCol="0">
                <a:noAutofit/>
              </a:bodyPr>
              <a:lstStyle/>
              <a:p>
                <a:endParaRPr/>
              </a:p>
            </p:txBody>
          </p:sp>
          <p:sp>
            <p:nvSpPr>
              <p:cNvPr id="57" name="object 38"/>
              <p:cNvSpPr/>
              <p:nvPr/>
            </p:nvSpPr>
            <p:spPr>
              <a:xfrm>
                <a:off x="1451006" y="2763961"/>
                <a:ext cx="533400" cy="348908"/>
              </a:xfrm>
              <a:custGeom>
                <a:avLst/>
                <a:gdLst/>
                <a:ahLst/>
                <a:cxnLst/>
                <a:rect l="l" t="t" r="r" b="b"/>
                <a:pathLst>
                  <a:path w="533400" h="348908">
                    <a:moveTo>
                      <a:pt x="0" y="174454"/>
                    </a:moveTo>
                    <a:lnTo>
                      <a:pt x="7751" y="132530"/>
                    </a:lnTo>
                    <a:lnTo>
                      <a:pt x="29768" y="94282"/>
                    </a:lnTo>
                    <a:lnTo>
                      <a:pt x="64199" y="60921"/>
                    </a:lnTo>
                    <a:lnTo>
                      <a:pt x="109190" y="33659"/>
                    </a:lnTo>
                    <a:lnTo>
                      <a:pt x="162888" y="13709"/>
                    </a:lnTo>
                    <a:lnTo>
                      <a:pt x="202608" y="5070"/>
                    </a:lnTo>
                    <a:lnTo>
                      <a:pt x="244826" y="578"/>
                    </a:lnTo>
                    <a:lnTo>
                      <a:pt x="266700" y="0"/>
                    </a:lnTo>
                    <a:lnTo>
                      <a:pt x="288573" y="578"/>
                    </a:lnTo>
                    <a:lnTo>
                      <a:pt x="330791" y="5070"/>
                    </a:lnTo>
                    <a:lnTo>
                      <a:pt x="370511" y="13709"/>
                    </a:lnTo>
                    <a:lnTo>
                      <a:pt x="407186" y="26137"/>
                    </a:lnTo>
                    <a:lnTo>
                      <a:pt x="455285" y="51096"/>
                    </a:lnTo>
                    <a:lnTo>
                      <a:pt x="493442" y="82559"/>
                    </a:lnTo>
                    <a:lnTo>
                      <a:pt x="519803" y="119313"/>
                    </a:lnTo>
                    <a:lnTo>
                      <a:pt x="532515" y="160146"/>
                    </a:lnTo>
                    <a:lnTo>
                      <a:pt x="533400" y="174454"/>
                    </a:lnTo>
                    <a:lnTo>
                      <a:pt x="532515" y="188761"/>
                    </a:lnTo>
                    <a:lnTo>
                      <a:pt x="519803" y="229594"/>
                    </a:lnTo>
                    <a:lnTo>
                      <a:pt x="493442" y="266348"/>
                    </a:lnTo>
                    <a:lnTo>
                      <a:pt x="455285" y="297811"/>
                    </a:lnTo>
                    <a:lnTo>
                      <a:pt x="407186" y="322770"/>
                    </a:lnTo>
                    <a:lnTo>
                      <a:pt x="370511" y="335198"/>
                    </a:lnTo>
                    <a:lnTo>
                      <a:pt x="330791" y="343837"/>
                    </a:lnTo>
                    <a:lnTo>
                      <a:pt x="288573" y="348329"/>
                    </a:lnTo>
                    <a:lnTo>
                      <a:pt x="266700" y="348908"/>
                    </a:lnTo>
                    <a:lnTo>
                      <a:pt x="244826" y="348329"/>
                    </a:lnTo>
                    <a:lnTo>
                      <a:pt x="202608" y="343837"/>
                    </a:lnTo>
                    <a:lnTo>
                      <a:pt x="162888" y="335198"/>
                    </a:lnTo>
                    <a:lnTo>
                      <a:pt x="126213" y="322770"/>
                    </a:lnTo>
                    <a:lnTo>
                      <a:pt x="78114" y="297811"/>
                    </a:lnTo>
                    <a:lnTo>
                      <a:pt x="39957" y="266348"/>
                    </a:lnTo>
                    <a:lnTo>
                      <a:pt x="13596" y="229594"/>
                    </a:lnTo>
                    <a:lnTo>
                      <a:pt x="884" y="188761"/>
                    </a:lnTo>
                    <a:lnTo>
                      <a:pt x="0" y="174454"/>
                    </a:lnTo>
                    <a:close/>
                  </a:path>
                </a:pathLst>
              </a:custGeom>
              <a:ln w="41275">
                <a:solidFill>
                  <a:srgbClr val="FF0000"/>
                </a:solidFill>
              </a:ln>
            </p:spPr>
            <p:txBody>
              <a:bodyPr wrap="square" lIns="0" tIns="0" rIns="0" bIns="0" rtlCol="0">
                <a:noAutofit/>
              </a:bodyPr>
              <a:lstStyle/>
              <a:p>
                <a:endParaRPr/>
              </a:p>
            </p:txBody>
          </p:sp>
          <p:sp>
            <p:nvSpPr>
              <p:cNvPr id="58" name="object 39"/>
              <p:cNvSpPr/>
              <p:nvPr/>
            </p:nvSpPr>
            <p:spPr>
              <a:xfrm>
                <a:off x="1358900" y="2531532"/>
                <a:ext cx="774700" cy="774700"/>
              </a:xfrm>
              <a:prstGeom prst="rect">
                <a:avLst/>
              </a:prstGeom>
              <a:blipFill>
                <a:blip r:embed="rId5" cstate="print"/>
                <a:stretch>
                  <a:fillRect/>
                </a:stretch>
              </a:blipFill>
            </p:spPr>
            <p:txBody>
              <a:bodyPr wrap="square" lIns="0" tIns="0" rIns="0" bIns="0" rtlCol="0">
                <a:noAutofit/>
              </a:bodyPr>
              <a:lstStyle/>
              <a:p>
                <a:endParaRPr/>
              </a:p>
            </p:txBody>
          </p:sp>
          <p:sp>
            <p:nvSpPr>
              <p:cNvPr id="59" name="object 40"/>
              <p:cNvSpPr/>
              <p:nvPr/>
            </p:nvSpPr>
            <p:spPr>
              <a:xfrm>
                <a:off x="1385370" y="2827437"/>
                <a:ext cx="0" cy="1"/>
              </a:xfrm>
              <a:custGeom>
                <a:avLst/>
                <a:gdLst/>
                <a:ahLst/>
                <a:cxnLst/>
                <a:rect l="l" t="t" r="r" b="b"/>
                <a:pathLst>
                  <a:path h="1">
                    <a:moveTo>
                      <a:pt x="664671" y="395879"/>
                    </a:moveTo>
                  </a:path>
                </a:pathLst>
              </a:custGeom>
              <a:solidFill>
                <a:srgbClr val="000000"/>
              </a:solidFill>
            </p:spPr>
            <p:txBody>
              <a:bodyPr wrap="square" lIns="0" tIns="0" rIns="0" bIns="0" rtlCol="0">
                <a:noAutofit/>
              </a:bodyPr>
              <a:lstStyle/>
              <a:p>
                <a:endParaRPr/>
              </a:p>
            </p:txBody>
          </p:sp>
          <p:sp>
            <p:nvSpPr>
              <p:cNvPr id="60" name="object 41"/>
              <p:cNvSpPr/>
              <p:nvPr/>
            </p:nvSpPr>
            <p:spPr>
              <a:xfrm>
                <a:off x="1654162" y="3223317"/>
                <a:ext cx="1" cy="0"/>
              </a:xfrm>
              <a:custGeom>
                <a:avLst/>
                <a:gdLst/>
                <a:ahLst/>
                <a:cxnLst/>
                <a:rect l="l" t="t" r="r" b="b"/>
                <a:pathLst>
                  <a:path w="1">
                    <a:moveTo>
                      <a:pt x="395880" y="0"/>
                    </a:moveTo>
                  </a:path>
                </a:pathLst>
              </a:custGeom>
              <a:solidFill>
                <a:srgbClr val="000000"/>
              </a:solidFill>
            </p:spPr>
            <p:txBody>
              <a:bodyPr wrap="square" lIns="0" tIns="0" rIns="0" bIns="0" rtlCol="0">
                <a:noAutofit/>
              </a:bodyPr>
              <a:lstStyle/>
              <a:p>
                <a:endParaRPr/>
              </a:p>
            </p:txBody>
          </p:sp>
          <p:sp>
            <p:nvSpPr>
              <p:cNvPr id="61" name="object 42"/>
              <p:cNvSpPr/>
              <p:nvPr/>
            </p:nvSpPr>
            <p:spPr>
              <a:xfrm>
                <a:off x="1385370" y="2558646"/>
                <a:ext cx="395879" cy="268791"/>
              </a:xfrm>
              <a:prstGeom prst="rect">
                <a:avLst/>
              </a:prstGeom>
              <a:blipFill>
                <a:blip r:embed="rId6" cstate="print"/>
                <a:stretch>
                  <a:fillRect/>
                </a:stretch>
              </a:blipFill>
            </p:spPr>
            <p:txBody>
              <a:bodyPr wrap="square" lIns="0" tIns="0" rIns="0" bIns="0" rtlCol="0">
                <a:noAutofit/>
              </a:bodyPr>
              <a:lstStyle/>
              <a:p>
                <a:endParaRPr/>
              </a:p>
            </p:txBody>
          </p:sp>
          <p:sp>
            <p:nvSpPr>
              <p:cNvPr id="62" name="object 43"/>
              <p:cNvSpPr/>
              <p:nvPr/>
            </p:nvSpPr>
            <p:spPr>
              <a:xfrm>
                <a:off x="1385371" y="2558646"/>
                <a:ext cx="664671" cy="664671"/>
              </a:xfrm>
              <a:prstGeom prst="rect">
                <a:avLst/>
              </a:prstGeom>
              <a:blipFill>
                <a:blip r:embed="rId7" cstate="print"/>
                <a:stretch>
                  <a:fillRect/>
                </a:stretch>
              </a:blipFill>
            </p:spPr>
            <p:txBody>
              <a:bodyPr wrap="square" lIns="0" tIns="0" rIns="0" bIns="0" rtlCol="0">
                <a:noAutofit/>
              </a:bodyPr>
              <a:lstStyle/>
              <a:p>
                <a:endParaRPr/>
              </a:p>
            </p:txBody>
          </p:sp>
          <p:sp>
            <p:nvSpPr>
              <p:cNvPr id="63" name="object 44"/>
              <p:cNvSpPr/>
              <p:nvPr/>
            </p:nvSpPr>
            <p:spPr>
              <a:xfrm>
                <a:off x="1781250" y="2558646"/>
                <a:ext cx="268792" cy="395879"/>
              </a:xfrm>
              <a:prstGeom prst="rect">
                <a:avLst/>
              </a:prstGeom>
              <a:blipFill>
                <a:blip r:embed="rId8" cstate="print"/>
                <a:stretch>
                  <a:fillRect/>
                </a:stretch>
              </a:blipFill>
            </p:spPr>
            <p:txBody>
              <a:bodyPr wrap="square" lIns="0" tIns="0" rIns="0" bIns="0" rtlCol="0">
                <a:noAutofit/>
              </a:bodyPr>
              <a:lstStyle/>
              <a:p>
                <a:endParaRPr/>
              </a:p>
            </p:txBody>
          </p:sp>
          <p:sp>
            <p:nvSpPr>
              <p:cNvPr id="64" name="object 45"/>
              <p:cNvSpPr/>
              <p:nvPr/>
            </p:nvSpPr>
            <p:spPr>
              <a:xfrm>
                <a:off x="2050042" y="2954524"/>
                <a:ext cx="0" cy="1"/>
              </a:xfrm>
              <a:custGeom>
                <a:avLst/>
                <a:gdLst/>
                <a:ahLst/>
                <a:cxnLst/>
                <a:rect l="l" t="t" r="r" b="b"/>
                <a:pathLst>
                  <a:path h="1">
                    <a:moveTo>
                      <a:pt x="0" y="268791"/>
                    </a:moveTo>
                  </a:path>
                </a:pathLst>
              </a:custGeom>
              <a:solidFill>
                <a:srgbClr val="000000"/>
              </a:solidFill>
            </p:spPr>
            <p:txBody>
              <a:bodyPr wrap="square" lIns="0" tIns="0" rIns="0" bIns="0" rtlCol="0">
                <a:noAutofit/>
              </a:bodyPr>
              <a:lstStyle/>
              <a:p>
                <a:endParaRPr/>
              </a:p>
            </p:txBody>
          </p:sp>
          <p:sp>
            <p:nvSpPr>
              <p:cNvPr id="65" name="object 46"/>
              <p:cNvSpPr/>
              <p:nvPr/>
            </p:nvSpPr>
            <p:spPr>
              <a:xfrm>
                <a:off x="3293517" y="2366719"/>
                <a:ext cx="533398" cy="348908"/>
              </a:xfrm>
              <a:custGeom>
                <a:avLst/>
                <a:gdLst/>
                <a:ahLst/>
                <a:cxnLst/>
                <a:rect l="l" t="t" r="r" b="b"/>
                <a:pathLst>
                  <a:path w="533398" h="348908">
                    <a:moveTo>
                      <a:pt x="266700" y="0"/>
                    </a:moveTo>
                    <a:lnTo>
                      <a:pt x="223439" y="2283"/>
                    </a:lnTo>
                    <a:lnTo>
                      <a:pt x="182402" y="8893"/>
                    </a:lnTo>
                    <a:lnTo>
                      <a:pt x="144135" y="19472"/>
                    </a:lnTo>
                    <a:lnTo>
                      <a:pt x="93134" y="41994"/>
                    </a:lnTo>
                    <a:lnTo>
                      <a:pt x="51457" y="71423"/>
                    </a:lnTo>
                    <a:lnTo>
                      <a:pt x="20958" y="106548"/>
                    </a:lnTo>
                    <a:lnTo>
                      <a:pt x="3490" y="146156"/>
                    </a:lnTo>
                    <a:lnTo>
                      <a:pt x="0" y="174453"/>
                    </a:lnTo>
                    <a:lnTo>
                      <a:pt x="884" y="188761"/>
                    </a:lnTo>
                    <a:lnTo>
                      <a:pt x="13596" y="229594"/>
                    </a:lnTo>
                    <a:lnTo>
                      <a:pt x="39957" y="266348"/>
                    </a:lnTo>
                    <a:lnTo>
                      <a:pt x="78114" y="297811"/>
                    </a:lnTo>
                    <a:lnTo>
                      <a:pt x="126213" y="322770"/>
                    </a:lnTo>
                    <a:lnTo>
                      <a:pt x="162888" y="335198"/>
                    </a:lnTo>
                    <a:lnTo>
                      <a:pt x="202608" y="343838"/>
                    </a:lnTo>
                    <a:lnTo>
                      <a:pt x="244826" y="348330"/>
                    </a:lnTo>
                    <a:lnTo>
                      <a:pt x="266700" y="348908"/>
                    </a:lnTo>
                    <a:lnTo>
                      <a:pt x="288573" y="348330"/>
                    </a:lnTo>
                    <a:lnTo>
                      <a:pt x="330790" y="343838"/>
                    </a:lnTo>
                    <a:lnTo>
                      <a:pt x="370511" y="335198"/>
                    </a:lnTo>
                    <a:lnTo>
                      <a:pt x="407185" y="322770"/>
                    </a:lnTo>
                    <a:lnTo>
                      <a:pt x="455284" y="297811"/>
                    </a:lnTo>
                    <a:lnTo>
                      <a:pt x="493441" y="266348"/>
                    </a:lnTo>
                    <a:lnTo>
                      <a:pt x="519802" y="229594"/>
                    </a:lnTo>
                    <a:lnTo>
                      <a:pt x="532514" y="188761"/>
                    </a:lnTo>
                    <a:lnTo>
                      <a:pt x="533398" y="174453"/>
                    </a:lnTo>
                    <a:lnTo>
                      <a:pt x="532514" y="160145"/>
                    </a:lnTo>
                    <a:lnTo>
                      <a:pt x="519802" y="119313"/>
                    </a:lnTo>
                    <a:lnTo>
                      <a:pt x="493441" y="82559"/>
                    </a:lnTo>
                    <a:lnTo>
                      <a:pt x="455284" y="51096"/>
                    </a:lnTo>
                    <a:lnTo>
                      <a:pt x="407185" y="26137"/>
                    </a:lnTo>
                    <a:lnTo>
                      <a:pt x="370511" y="13709"/>
                    </a:lnTo>
                    <a:lnTo>
                      <a:pt x="330790" y="5070"/>
                    </a:lnTo>
                    <a:lnTo>
                      <a:pt x="288573" y="578"/>
                    </a:lnTo>
                    <a:lnTo>
                      <a:pt x="266700" y="0"/>
                    </a:lnTo>
                    <a:close/>
                  </a:path>
                </a:pathLst>
              </a:custGeom>
              <a:solidFill>
                <a:srgbClr val="FFFFFF"/>
              </a:solidFill>
            </p:spPr>
            <p:txBody>
              <a:bodyPr wrap="square" lIns="0" tIns="0" rIns="0" bIns="0" rtlCol="0">
                <a:noAutofit/>
              </a:bodyPr>
              <a:lstStyle/>
              <a:p>
                <a:endParaRPr/>
              </a:p>
            </p:txBody>
          </p:sp>
          <p:sp>
            <p:nvSpPr>
              <p:cNvPr id="66" name="object 47"/>
              <p:cNvSpPr/>
              <p:nvPr/>
            </p:nvSpPr>
            <p:spPr>
              <a:xfrm>
                <a:off x="3293517" y="2366719"/>
                <a:ext cx="533400" cy="348908"/>
              </a:xfrm>
              <a:custGeom>
                <a:avLst/>
                <a:gdLst/>
                <a:ahLst/>
                <a:cxnLst/>
                <a:rect l="l" t="t" r="r" b="b"/>
                <a:pathLst>
                  <a:path w="533400" h="348908">
                    <a:moveTo>
                      <a:pt x="0" y="174454"/>
                    </a:moveTo>
                    <a:lnTo>
                      <a:pt x="7751" y="132530"/>
                    </a:lnTo>
                    <a:lnTo>
                      <a:pt x="29768" y="94282"/>
                    </a:lnTo>
                    <a:lnTo>
                      <a:pt x="64199" y="60921"/>
                    </a:lnTo>
                    <a:lnTo>
                      <a:pt x="109190" y="33659"/>
                    </a:lnTo>
                    <a:lnTo>
                      <a:pt x="162888" y="13709"/>
                    </a:lnTo>
                    <a:lnTo>
                      <a:pt x="202608" y="5070"/>
                    </a:lnTo>
                    <a:lnTo>
                      <a:pt x="244826" y="578"/>
                    </a:lnTo>
                    <a:lnTo>
                      <a:pt x="266700" y="0"/>
                    </a:lnTo>
                    <a:lnTo>
                      <a:pt x="288573" y="578"/>
                    </a:lnTo>
                    <a:lnTo>
                      <a:pt x="330791" y="5070"/>
                    </a:lnTo>
                    <a:lnTo>
                      <a:pt x="370511" y="13709"/>
                    </a:lnTo>
                    <a:lnTo>
                      <a:pt x="407186" y="26137"/>
                    </a:lnTo>
                    <a:lnTo>
                      <a:pt x="455285" y="51096"/>
                    </a:lnTo>
                    <a:lnTo>
                      <a:pt x="493442" y="82559"/>
                    </a:lnTo>
                    <a:lnTo>
                      <a:pt x="519803" y="119313"/>
                    </a:lnTo>
                    <a:lnTo>
                      <a:pt x="532515" y="160146"/>
                    </a:lnTo>
                    <a:lnTo>
                      <a:pt x="533400" y="174454"/>
                    </a:lnTo>
                    <a:lnTo>
                      <a:pt x="532515" y="188761"/>
                    </a:lnTo>
                    <a:lnTo>
                      <a:pt x="519803" y="229594"/>
                    </a:lnTo>
                    <a:lnTo>
                      <a:pt x="493442" y="266348"/>
                    </a:lnTo>
                    <a:lnTo>
                      <a:pt x="455285" y="297811"/>
                    </a:lnTo>
                    <a:lnTo>
                      <a:pt x="407186" y="322770"/>
                    </a:lnTo>
                    <a:lnTo>
                      <a:pt x="370511" y="335198"/>
                    </a:lnTo>
                    <a:lnTo>
                      <a:pt x="330791" y="343837"/>
                    </a:lnTo>
                    <a:lnTo>
                      <a:pt x="288573" y="348329"/>
                    </a:lnTo>
                    <a:lnTo>
                      <a:pt x="266700" y="348908"/>
                    </a:lnTo>
                    <a:lnTo>
                      <a:pt x="244826" y="348329"/>
                    </a:lnTo>
                    <a:lnTo>
                      <a:pt x="202608" y="343837"/>
                    </a:lnTo>
                    <a:lnTo>
                      <a:pt x="162888" y="335198"/>
                    </a:lnTo>
                    <a:lnTo>
                      <a:pt x="126213" y="322770"/>
                    </a:lnTo>
                    <a:lnTo>
                      <a:pt x="78114" y="297811"/>
                    </a:lnTo>
                    <a:lnTo>
                      <a:pt x="39957" y="266348"/>
                    </a:lnTo>
                    <a:lnTo>
                      <a:pt x="13596" y="229594"/>
                    </a:lnTo>
                    <a:lnTo>
                      <a:pt x="884" y="188761"/>
                    </a:lnTo>
                    <a:lnTo>
                      <a:pt x="0" y="174454"/>
                    </a:lnTo>
                    <a:close/>
                  </a:path>
                </a:pathLst>
              </a:custGeom>
              <a:ln w="41275">
                <a:solidFill>
                  <a:srgbClr val="FF0000"/>
                </a:solidFill>
              </a:ln>
            </p:spPr>
            <p:txBody>
              <a:bodyPr wrap="square" lIns="0" tIns="0" rIns="0" bIns="0" rtlCol="0">
                <a:noAutofit/>
              </a:bodyPr>
              <a:lstStyle/>
              <a:p>
                <a:endParaRPr/>
              </a:p>
            </p:txBody>
          </p:sp>
          <p:sp>
            <p:nvSpPr>
              <p:cNvPr id="67" name="object 48"/>
              <p:cNvSpPr/>
              <p:nvPr/>
            </p:nvSpPr>
            <p:spPr>
              <a:xfrm>
                <a:off x="3200400" y="2133600"/>
                <a:ext cx="774700" cy="774700"/>
              </a:xfrm>
              <a:prstGeom prst="rect">
                <a:avLst/>
              </a:prstGeom>
              <a:blipFill>
                <a:blip r:embed="rId9" cstate="print"/>
                <a:stretch>
                  <a:fillRect/>
                </a:stretch>
              </a:blipFill>
            </p:spPr>
            <p:txBody>
              <a:bodyPr wrap="square" lIns="0" tIns="0" rIns="0" bIns="0" rtlCol="0">
                <a:noAutofit/>
              </a:bodyPr>
              <a:lstStyle/>
              <a:p>
                <a:endParaRPr/>
              </a:p>
            </p:txBody>
          </p:sp>
          <p:sp>
            <p:nvSpPr>
              <p:cNvPr id="68" name="object 49"/>
              <p:cNvSpPr/>
              <p:nvPr/>
            </p:nvSpPr>
            <p:spPr>
              <a:xfrm>
                <a:off x="3496672" y="2826075"/>
                <a:ext cx="1" cy="0"/>
              </a:xfrm>
              <a:custGeom>
                <a:avLst/>
                <a:gdLst/>
                <a:ahLst/>
                <a:cxnLst/>
                <a:rect l="l" t="t" r="r" b="b"/>
                <a:pathLst>
                  <a:path w="1">
                    <a:moveTo>
                      <a:pt x="395880" y="0"/>
                    </a:moveTo>
                  </a:path>
                </a:pathLst>
              </a:custGeom>
              <a:solidFill>
                <a:srgbClr val="000000"/>
              </a:solidFill>
            </p:spPr>
            <p:txBody>
              <a:bodyPr wrap="square" lIns="0" tIns="0" rIns="0" bIns="0" rtlCol="0">
                <a:noAutofit/>
              </a:bodyPr>
              <a:lstStyle/>
              <a:p>
                <a:endParaRPr/>
              </a:p>
            </p:txBody>
          </p:sp>
          <p:sp>
            <p:nvSpPr>
              <p:cNvPr id="69" name="object 50"/>
              <p:cNvSpPr/>
              <p:nvPr/>
            </p:nvSpPr>
            <p:spPr>
              <a:xfrm>
                <a:off x="3227881" y="2161404"/>
                <a:ext cx="664671" cy="664671"/>
              </a:xfrm>
              <a:prstGeom prst="rect">
                <a:avLst/>
              </a:prstGeom>
              <a:blipFill>
                <a:blip r:embed="rId7" cstate="print"/>
                <a:stretch>
                  <a:fillRect/>
                </a:stretch>
              </a:blipFill>
            </p:spPr>
            <p:txBody>
              <a:bodyPr wrap="square" lIns="0" tIns="0" rIns="0" bIns="0" rtlCol="0">
                <a:noAutofit/>
              </a:bodyPr>
              <a:lstStyle/>
              <a:p>
                <a:endParaRPr/>
              </a:p>
            </p:txBody>
          </p:sp>
          <p:sp>
            <p:nvSpPr>
              <p:cNvPr id="70" name="object 51"/>
              <p:cNvSpPr/>
              <p:nvPr/>
            </p:nvSpPr>
            <p:spPr>
              <a:xfrm>
                <a:off x="3623760" y="2161404"/>
                <a:ext cx="268792" cy="395879"/>
              </a:xfrm>
              <a:prstGeom prst="rect">
                <a:avLst/>
              </a:prstGeom>
              <a:blipFill>
                <a:blip r:embed="rId8" cstate="print"/>
                <a:stretch>
                  <a:fillRect/>
                </a:stretch>
              </a:blipFill>
            </p:spPr>
            <p:txBody>
              <a:bodyPr wrap="square" lIns="0" tIns="0" rIns="0" bIns="0" rtlCol="0">
                <a:noAutofit/>
              </a:bodyPr>
              <a:lstStyle/>
              <a:p>
                <a:endParaRPr/>
              </a:p>
            </p:txBody>
          </p:sp>
          <p:sp>
            <p:nvSpPr>
              <p:cNvPr id="71" name="object 52"/>
              <p:cNvSpPr/>
              <p:nvPr/>
            </p:nvSpPr>
            <p:spPr>
              <a:xfrm>
                <a:off x="4880105" y="2970692"/>
                <a:ext cx="533400" cy="348908"/>
              </a:xfrm>
              <a:custGeom>
                <a:avLst/>
                <a:gdLst/>
                <a:ahLst/>
                <a:cxnLst/>
                <a:rect l="l" t="t" r="r" b="b"/>
                <a:pathLst>
                  <a:path w="533400" h="348908">
                    <a:moveTo>
                      <a:pt x="266700" y="0"/>
                    </a:moveTo>
                    <a:lnTo>
                      <a:pt x="223440" y="2283"/>
                    </a:lnTo>
                    <a:lnTo>
                      <a:pt x="182402" y="8893"/>
                    </a:lnTo>
                    <a:lnTo>
                      <a:pt x="144136" y="19472"/>
                    </a:lnTo>
                    <a:lnTo>
                      <a:pt x="93134" y="41994"/>
                    </a:lnTo>
                    <a:lnTo>
                      <a:pt x="51457" y="71424"/>
                    </a:lnTo>
                    <a:lnTo>
                      <a:pt x="20958" y="106549"/>
                    </a:lnTo>
                    <a:lnTo>
                      <a:pt x="3490" y="146157"/>
                    </a:lnTo>
                    <a:lnTo>
                      <a:pt x="0" y="174454"/>
                    </a:lnTo>
                    <a:lnTo>
                      <a:pt x="884" y="188762"/>
                    </a:lnTo>
                    <a:lnTo>
                      <a:pt x="13596" y="229595"/>
                    </a:lnTo>
                    <a:lnTo>
                      <a:pt x="39958" y="266349"/>
                    </a:lnTo>
                    <a:lnTo>
                      <a:pt x="78115" y="297812"/>
                    </a:lnTo>
                    <a:lnTo>
                      <a:pt x="126214" y="322771"/>
                    </a:lnTo>
                    <a:lnTo>
                      <a:pt x="162888" y="335199"/>
                    </a:lnTo>
                    <a:lnTo>
                      <a:pt x="202609" y="343838"/>
                    </a:lnTo>
                    <a:lnTo>
                      <a:pt x="244826" y="348330"/>
                    </a:lnTo>
                    <a:lnTo>
                      <a:pt x="266700" y="348908"/>
                    </a:lnTo>
                    <a:lnTo>
                      <a:pt x="288573" y="348330"/>
                    </a:lnTo>
                    <a:lnTo>
                      <a:pt x="330791" y="343838"/>
                    </a:lnTo>
                    <a:lnTo>
                      <a:pt x="370511" y="335199"/>
                    </a:lnTo>
                    <a:lnTo>
                      <a:pt x="407186" y="322771"/>
                    </a:lnTo>
                    <a:lnTo>
                      <a:pt x="455285" y="297812"/>
                    </a:lnTo>
                    <a:lnTo>
                      <a:pt x="493442" y="266349"/>
                    </a:lnTo>
                    <a:lnTo>
                      <a:pt x="519803" y="229595"/>
                    </a:lnTo>
                    <a:lnTo>
                      <a:pt x="532515" y="188762"/>
                    </a:lnTo>
                    <a:lnTo>
                      <a:pt x="533400" y="174454"/>
                    </a:lnTo>
                    <a:lnTo>
                      <a:pt x="532515" y="160146"/>
                    </a:lnTo>
                    <a:lnTo>
                      <a:pt x="519803" y="119313"/>
                    </a:lnTo>
                    <a:lnTo>
                      <a:pt x="493442" y="82559"/>
                    </a:lnTo>
                    <a:lnTo>
                      <a:pt x="455285" y="51096"/>
                    </a:lnTo>
                    <a:lnTo>
                      <a:pt x="407186" y="26137"/>
                    </a:lnTo>
                    <a:lnTo>
                      <a:pt x="370511" y="13709"/>
                    </a:lnTo>
                    <a:lnTo>
                      <a:pt x="330791" y="5070"/>
                    </a:lnTo>
                    <a:lnTo>
                      <a:pt x="288573" y="578"/>
                    </a:lnTo>
                    <a:lnTo>
                      <a:pt x="266700" y="0"/>
                    </a:lnTo>
                    <a:close/>
                  </a:path>
                </a:pathLst>
              </a:custGeom>
              <a:solidFill>
                <a:srgbClr val="FFFFFF"/>
              </a:solidFill>
            </p:spPr>
            <p:txBody>
              <a:bodyPr wrap="square" lIns="0" tIns="0" rIns="0" bIns="0" rtlCol="0">
                <a:noAutofit/>
              </a:bodyPr>
              <a:lstStyle/>
              <a:p>
                <a:endParaRPr/>
              </a:p>
            </p:txBody>
          </p:sp>
          <p:sp>
            <p:nvSpPr>
              <p:cNvPr id="72" name="object 53"/>
              <p:cNvSpPr/>
              <p:nvPr/>
            </p:nvSpPr>
            <p:spPr>
              <a:xfrm>
                <a:off x="4880105" y="2970692"/>
                <a:ext cx="533400" cy="348908"/>
              </a:xfrm>
              <a:custGeom>
                <a:avLst/>
                <a:gdLst/>
                <a:ahLst/>
                <a:cxnLst/>
                <a:rect l="l" t="t" r="r" b="b"/>
                <a:pathLst>
                  <a:path w="533400" h="348908">
                    <a:moveTo>
                      <a:pt x="0" y="174454"/>
                    </a:moveTo>
                    <a:lnTo>
                      <a:pt x="7751" y="132530"/>
                    </a:lnTo>
                    <a:lnTo>
                      <a:pt x="29768" y="94282"/>
                    </a:lnTo>
                    <a:lnTo>
                      <a:pt x="64199" y="60921"/>
                    </a:lnTo>
                    <a:lnTo>
                      <a:pt x="109190" y="33659"/>
                    </a:lnTo>
                    <a:lnTo>
                      <a:pt x="162888" y="13709"/>
                    </a:lnTo>
                    <a:lnTo>
                      <a:pt x="202608" y="5070"/>
                    </a:lnTo>
                    <a:lnTo>
                      <a:pt x="244826" y="578"/>
                    </a:lnTo>
                    <a:lnTo>
                      <a:pt x="266700" y="0"/>
                    </a:lnTo>
                    <a:lnTo>
                      <a:pt x="288573" y="578"/>
                    </a:lnTo>
                    <a:lnTo>
                      <a:pt x="330791" y="5070"/>
                    </a:lnTo>
                    <a:lnTo>
                      <a:pt x="370511" y="13709"/>
                    </a:lnTo>
                    <a:lnTo>
                      <a:pt x="407186" y="26137"/>
                    </a:lnTo>
                    <a:lnTo>
                      <a:pt x="455285" y="51096"/>
                    </a:lnTo>
                    <a:lnTo>
                      <a:pt x="493442" y="82559"/>
                    </a:lnTo>
                    <a:lnTo>
                      <a:pt x="519803" y="119313"/>
                    </a:lnTo>
                    <a:lnTo>
                      <a:pt x="532515" y="160146"/>
                    </a:lnTo>
                    <a:lnTo>
                      <a:pt x="533400" y="174454"/>
                    </a:lnTo>
                    <a:lnTo>
                      <a:pt x="532515" y="188761"/>
                    </a:lnTo>
                    <a:lnTo>
                      <a:pt x="519803" y="229594"/>
                    </a:lnTo>
                    <a:lnTo>
                      <a:pt x="493442" y="266348"/>
                    </a:lnTo>
                    <a:lnTo>
                      <a:pt x="455285" y="297811"/>
                    </a:lnTo>
                    <a:lnTo>
                      <a:pt x="407186" y="322770"/>
                    </a:lnTo>
                    <a:lnTo>
                      <a:pt x="370511" y="335198"/>
                    </a:lnTo>
                    <a:lnTo>
                      <a:pt x="330791" y="343837"/>
                    </a:lnTo>
                    <a:lnTo>
                      <a:pt x="288573" y="348329"/>
                    </a:lnTo>
                    <a:lnTo>
                      <a:pt x="266700" y="348908"/>
                    </a:lnTo>
                    <a:lnTo>
                      <a:pt x="244826" y="348329"/>
                    </a:lnTo>
                    <a:lnTo>
                      <a:pt x="202608" y="343837"/>
                    </a:lnTo>
                    <a:lnTo>
                      <a:pt x="162888" y="335198"/>
                    </a:lnTo>
                    <a:lnTo>
                      <a:pt x="126213" y="322770"/>
                    </a:lnTo>
                    <a:lnTo>
                      <a:pt x="78114" y="297811"/>
                    </a:lnTo>
                    <a:lnTo>
                      <a:pt x="39957" y="266348"/>
                    </a:lnTo>
                    <a:lnTo>
                      <a:pt x="13596" y="229594"/>
                    </a:lnTo>
                    <a:lnTo>
                      <a:pt x="884" y="188761"/>
                    </a:lnTo>
                    <a:lnTo>
                      <a:pt x="0" y="174454"/>
                    </a:lnTo>
                    <a:close/>
                  </a:path>
                </a:pathLst>
              </a:custGeom>
              <a:ln w="41275">
                <a:solidFill>
                  <a:srgbClr val="FF0000"/>
                </a:solidFill>
              </a:ln>
            </p:spPr>
            <p:txBody>
              <a:bodyPr wrap="square" lIns="0" tIns="0" rIns="0" bIns="0" rtlCol="0">
                <a:noAutofit/>
              </a:bodyPr>
              <a:lstStyle/>
              <a:p>
                <a:endParaRPr/>
              </a:p>
            </p:txBody>
          </p:sp>
          <p:sp>
            <p:nvSpPr>
              <p:cNvPr id="73" name="object 54"/>
              <p:cNvSpPr/>
              <p:nvPr/>
            </p:nvSpPr>
            <p:spPr>
              <a:xfrm>
                <a:off x="4787900" y="2738967"/>
                <a:ext cx="774700" cy="774700"/>
              </a:xfrm>
              <a:prstGeom prst="rect">
                <a:avLst/>
              </a:prstGeom>
              <a:blipFill>
                <a:blip r:embed="rId10" cstate="print"/>
                <a:stretch>
                  <a:fillRect/>
                </a:stretch>
              </a:blipFill>
            </p:spPr>
            <p:txBody>
              <a:bodyPr wrap="square" lIns="0" tIns="0" rIns="0" bIns="0" rtlCol="0">
                <a:noAutofit/>
              </a:bodyPr>
              <a:lstStyle/>
              <a:p>
                <a:endParaRPr/>
              </a:p>
            </p:txBody>
          </p:sp>
          <p:sp>
            <p:nvSpPr>
              <p:cNvPr id="74" name="object 55"/>
              <p:cNvSpPr/>
              <p:nvPr/>
            </p:nvSpPr>
            <p:spPr>
              <a:xfrm>
                <a:off x="4814469" y="3034169"/>
                <a:ext cx="0" cy="0"/>
              </a:xfrm>
              <a:custGeom>
                <a:avLst/>
                <a:gdLst/>
                <a:ahLst/>
                <a:cxnLst/>
                <a:rect l="l" t="t" r="r" b="b"/>
                <a:pathLst>
                  <a:path>
                    <a:moveTo>
                      <a:pt x="664671" y="395880"/>
                    </a:moveTo>
                  </a:path>
                </a:pathLst>
              </a:custGeom>
              <a:solidFill>
                <a:srgbClr val="000000"/>
              </a:solidFill>
            </p:spPr>
            <p:txBody>
              <a:bodyPr wrap="square" lIns="0" tIns="0" rIns="0" bIns="0" rtlCol="0">
                <a:noAutofit/>
              </a:bodyPr>
              <a:lstStyle/>
              <a:p>
                <a:endParaRPr/>
              </a:p>
            </p:txBody>
          </p:sp>
          <p:sp>
            <p:nvSpPr>
              <p:cNvPr id="75" name="object 56"/>
              <p:cNvSpPr/>
              <p:nvPr/>
            </p:nvSpPr>
            <p:spPr>
              <a:xfrm>
                <a:off x="4814469" y="2765376"/>
                <a:ext cx="395879" cy="268792"/>
              </a:xfrm>
              <a:prstGeom prst="rect">
                <a:avLst/>
              </a:prstGeom>
              <a:blipFill>
                <a:blip r:embed="rId6" cstate="print"/>
                <a:stretch>
                  <a:fillRect/>
                </a:stretch>
              </a:blipFill>
            </p:spPr>
            <p:txBody>
              <a:bodyPr wrap="square" lIns="0" tIns="0" rIns="0" bIns="0" rtlCol="0">
                <a:noAutofit/>
              </a:bodyPr>
              <a:lstStyle/>
              <a:p>
                <a:endParaRPr/>
              </a:p>
            </p:txBody>
          </p:sp>
          <p:sp>
            <p:nvSpPr>
              <p:cNvPr id="76" name="object 57"/>
              <p:cNvSpPr/>
              <p:nvPr/>
            </p:nvSpPr>
            <p:spPr>
              <a:xfrm>
                <a:off x="4814470" y="2765377"/>
                <a:ext cx="664671" cy="664671"/>
              </a:xfrm>
              <a:prstGeom prst="rect">
                <a:avLst/>
              </a:prstGeom>
              <a:blipFill>
                <a:blip r:embed="rId7" cstate="print"/>
                <a:stretch>
                  <a:fillRect/>
                </a:stretch>
              </a:blipFill>
            </p:spPr>
            <p:txBody>
              <a:bodyPr wrap="square" lIns="0" tIns="0" rIns="0" bIns="0" rtlCol="0">
                <a:noAutofit/>
              </a:bodyPr>
              <a:lstStyle/>
              <a:p>
                <a:endParaRPr/>
              </a:p>
            </p:txBody>
          </p:sp>
          <p:sp>
            <p:nvSpPr>
              <p:cNvPr id="77" name="object 58"/>
              <p:cNvSpPr/>
              <p:nvPr/>
            </p:nvSpPr>
            <p:spPr>
              <a:xfrm>
                <a:off x="5210349" y="2765376"/>
                <a:ext cx="268792" cy="395879"/>
              </a:xfrm>
              <a:prstGeom prst="rect">
                <a:avLst/>
              </a:prstGeom>
              <a:blipFill>
                <a:blip r:embed="rId8" cstate="print"/>
                <a:stretch>
                  <a:fillRect/>
                </a:stretch>
              </a:blipFill>
            </p:spPr>
            <p:txBody>
              <a:bodyPr wrap="square" lIns="0" tIns="0" rIns="0" bIns="0" rtlCol="0">
                <a:noAutofit/>
              </a:bodyPr>
              <a:lstStyle/>
              <a:p>
                <a:endParaRPr/>
              </a:p>
            </p:txBody>
          </p:sp>
          <p:sp>
            <p:nvSpPr>
              <p:cNvPr id="78" name="object 59"/>
              <p:cNvSpPr/>
              <p:nvPr/>
            </p:nvSpPr>
            <p:spPr>
              <a:xfrm>
                <a:off x="5479141" y="3161255"/>
                <a:ext cx="0" cy="1"/>
              </a:xfrm>
              <a:custGeom>
                <a:avLst/>
                <a:gdLst/>
                <a:ahLst/>
                <a:cxnLst/>
                <a:rect l="l" t="t" r="r" b="b"/>
                <a:pathLst>
                  <a:path h="1">
                    <a:moveTo>
                      <a:pt x="0" y="268790"/>
                    </a:moveTo>
                  </a:path>
                </a:pathLst>
              </a:custGeom>
              <a:solidFill>
                <a:srgbClr val="000000"/>
              </a:solidFill>
            </p:spPr>
            <p:txBody>
              <a:bodyPr wrap="square" lIns="0" tIns="0" rIns="0" bIns="0" rtlCol="0">
                <a:noAutofit/>
              </a:bodyPr>
              <a:lstStyle/>
              <a:p>
                <a:endParaRPr/>
              </a:p>
            </p:txBody>
          </p:sp>
          <p:sp>
            <p:nvSpPr>
              <p:cNvPr id="79" name="object 60"/>
              <p:cNvSpPr/>
              <p:nvPr/>
            </p:nvSpPr>
            <p:spPr>
              <a:xfrm>
                <a:off x="6251905" y="1396979"/>
                <a:ext cx="533399" cy="348908"/>
              </a:xfrm>
              <a:custGeom>
                <a:avLst/>
                <a:gdLst/>
                <a:ahLst/>
                <a:cxnLst/>
                <a:rect l="l" t="t" r="r" b="b"/>
                <a:pathLst>
                  <a:path w="533400" h="348908">
                    <a:moveTo>
                      <a:pt x="266699" y="0"/>
                    </a:moveTo>
                    <a:lnTo>
                      <a:pt x="223439" y="2283"/>
                    </a:lnTo>
                    <a:lnTo>
                      <a:pt x="182402" y="8893"/>
                    </a:lnTo>
                    <a:lnTo>
                      <a:pt x="144135" y="19472"/>
                    </a:lnTo>
                    <a:lnTo>
                      <a:pt x="93134" y="41994"/>
                    </a:lnTo>
                    <a:lnTo>
                      <a:pt x="51457" y="71424"/>
                    </a:lnTo>
                    <a:lnTo>
                      <a:pt x="20958" y="106549"/>
                    </a:lnTo>
                    <a:lnTo>
                      <a:pt x="3490" y="146157"/>
                    </a:lnTo>
                    <a:lnTo>
                      <a:pt x="0" y="174454"/>
                    </a:lnTo>
                    <a:lnTo>
                      <a:pt x="884" y="188762"/>
                    </a:lnTo>
                    <a:lnTo>
                      <a:pt x="13596" y="229595"/>
                    </a:lnTo>
                    <a:lnTo>
                      <a:pt x="39957" y="266349"/>
                    </a:lnTo>
                    <a:lnTo>
                      <a:pt x="78114" y="297811"/>
                    </a:lnTo>
                    <a:lnTo>
                      <a:pt x="126213" y="322771"/>
                    </a:lnTo>
                    <a:lnTo>
                      <a:pt x="162888" y="335198"/>
                    </a:lnTo>
                    <a:lnTo>
                      <a:pt x="202608" y="343838"/>
                    </a:lnTo>
                    <a:lnTo>
                      <a:pt x="244826" y="348330"/>
                    </a:lnTo>
                    <a:lnTo>
                      <a:pt x="266699" y="348908"/>
                    </a:lnTo>
                    <a:lnTo>
                      <a:pt x="288573" y="348330"/>
                    </a:lnTo>
                    <a:lnTo>
                      <a:pt x="330791" y="343838"/>
                    </a:lnTo>
                    <a:lnTo>
                      <a:pt x="370511" y="335198"/>
                    </a:lnTo>
                    <a:lnTo>
                      <a:pt x="407186" y="322771"/>
                    </a:lnTo>
                    <a:lnTo>
                      <a:pt x="455285" y="297811"/>
                    </a:lnTo>
                    <a:lnTo>
                      <a:pt x="493442" y="266349"/>
                    </a:lnTo>
                    <a:lnTo>
                      <a:pt x="519803" y="229595"/>
                    </a:lnTo>
                    <a:lnTo>
                      <a:pt x="532515" y="188762"/>
                    </a:lnTo>
                    <a:lnTo>
                      <a:pt x="533399" y="174454"/>
                    </a:lnTo>
                    <a:lnTo>
                      <a:pt x="532515" y="160146"/>
                    </a:lnTo>
                    <a:lnTo>
                      <a:pt x="519803" y="119313"/>
                    </a:lnTo>
                    <a:lnTo>
                      <a:pt x="493442" y="82559"/>
                    </a:lnTo>
                    <a:lnTo>
                      <a:pt x="455285" y="51096"/>
                    </a:lnTo>
                    <a:lnTo>
                      <a:pt x="407186" y="26137"/>
                    </a:lnTo>
                    <a:lnTo>
                      <a:pt x="370511" y="13709"/>
                    </a:lnTo>
                    <a:lnTo>
                      <a:pt x="330791" y="5070"/>
                    </a:lnTo>
                    <a:lnTo>
                      <a:pt x="288573" y="578"/>
                    </a:lnTo>
                    <a:lnTo>
                      <a:pt x="266699" y="0"/>
                    </a:lnTo>
                    <a:close/>
                  </a:path>
                </a:pathLst>
              </a:custGeom>
              <a:solidFill>
                <a:srgbClr val="FFFFFF"/>
              </a:solidFill>
            </p:spPr>
            <p:txBody>
              <a:bodyPr wrap="square" lIns="0" tIns="0" rIns="0" bIns="0" rtlCol="0">
                <a:noAutofit/>
              </a:bodyPr>
              <a:lstStyle/>
              <a:p>
                <a:endParaRPr/>
              </a:p>
            </p:txBody>
          </p:sp>
          <p:sp>
            <p:nvSpPr>
              <p:cNvPr id="80" name="object 61"/>
              <p:cNvSpPr/>
              <p:nvPr/>
            </p:nvSpPr>
            <p:spPr>
              <a:xfrm>
                <a:off x="6251905" y="1396979"/>
                <a:ext cx="533400" cy="348908"/>
              </a:xfrm>
              <a:custGeom>
                <a:avLst/>
                <a:gdLst/>
                <a:ahLst/>
                <a:cxnLst/>
                <a:rect l="l" t="t" r="r" b="b"/>
                <a:pathLst>
                  <a:path w="533400" h="348908">
                    <a:moveTo>
                      <a:pt x="0" y="174454"/>
                    </a:moveTo>
                    <a:lnTo>
                      <a:pt x="7751" y="132530"/>
                    </a:lnTo>
                    <a:lnTo>
                      <a:pt x="29768" y="94282"/>
                    </a:lnTo>
                    <a:lnTo>
                      <a:pt x="64199" y="60921"/>
                    </a:lnTo>
                    <a:lnTo>
                      <a:pt x="109190" y="33659"/>
                    </a:lnTo>
                    <a:lnTo>
                      <a:pt x="162888" y="13709"/>
                    </a:lnTo>
                    <a:lnTo>
                      <a:pt x="202608" y="5070"/>
                    </a:lnTo>
                    <a:lnTo>
                      <a:pt x="244826" y="578"/>
                    </a:lnTo>
                    <a:lnTo>
                      <a:pt x="266700" y="0"/>
                    </a:lnTo>
                    <a:lnTo>
                      <a:pt x="288573" y="578"/>
                    </a:lnTo>
                    <a:lnTo>
                      <a:pt x="330791" y="5070"/>
                    </a:lnTo>
                    <a:lnTo>
                      <a:pt x="370511" y="13709"/>
                    </a:lnTo>
                    <a:lnTo>
                      <a:pt x="407186" y="26137"/>
                    </a:lnTo>
                    <a:lnTo>
                      <a:pt x="455285" y="51096"/>
                    </a:lnTo>
                    <a:lnTo>
                      <a:pt x="493442" y="82559"/>
                    </a:lnTo>
                    <a:lnTo>
                      <a:pt x="519803" y="119313"/>
                    </a:lnTo>
                    <a:lnTo>
                      <a:pt x="532515" y="160146"/>
                    </a:lnTo>
                    <a:lnTo>
                      <a:pt x="533400" y="174454"/>
                    </a:lnTo>
                    <a:lnTo>
                      <a:pt x="532515" y="188761"/>
                    </a:lnTo>
                    <a:lnTo>
                      <a:pt x="519803" y="229594"/>
                    </a:lnTo>
                    <a:lnTo>
                      <a:pt x="493442" y="266348"/>
                    </a:lnTo>
                    <a:lnTo>
                      <a:pt x="455285" y="297811"/>
                    </a:lnTo>
                    <a:lnTo>
                      <a:pt x="407186" y="322770"/>
                    </a:lnTo>
                    <a:lnTo>
                      <a:pt x="370511" y="335198"/>
                    </a:lnTo>
                    <a:lnTo>
                      <a:pt x="330791" y="343837"/>
                    </a:lnTo>
                    <a:lnTo>
                      <a:pt x="288573" y="348329"/>
                    </a:lnTo>
                    <a:lnTo>
                      <a:pt x="266700" y="348908"/>
                    </a:lnTo>
                    <a:lnTo>
                      <a:pt x="244826" y="348329"/>
                    </a:lnTo>
                    <a:lnTo>
                      <a:pt x="202608" y="343837"/>
                    </a:lnTo>
                    <a:lnTo>
                      <a:pt x="162888" y="335198"/>
                    </a:lnTo>
                    <a:lnTo>
                      <a:pt x="126213" y="322770"/>
                    </a:lnTo>
                    <a:lnTo>
                      <a:pt x="78114" y="297811"/>
                    </a:lnTo>
                    <a:lnTo>
                      <a:pt x="39957" y="266348"/>
                    </a:lnTo>
                    <a:lnTo>
                      <a:pt x="13596" y="229594"/>
                    </a:lnTo>
                    <a:lnTo>
                      <a:pt x="884" y="188761"/>
                    </a:lnTo>
                    <a:lnTo>
                      <a:pt x="0" y="174454"/>
                    </a:lnTo>
                    <a:close/>
                  </a:path>
                </a:pathLst>
              </a:custGeom>
              <a:ln w="41275">
                <a:solidFill>
                  <a:srgbClr val="FF0000"/>
                </a:solidFill>
              </a:ln>
            </p:spPr>
            <p:txBody>
              <a:bodyPr wrap="square" lIns="0" tIns="0" rIns="0" bIns="0" rtlCol="0">
                <a:noAutofit/>
              </a:bodyPr>
              <a:lstStyle/>
              <a:p>
                <a:endParaRPr/>
              </a:p>
            </p:txBody>
          </p:sp>
          <p:sp>
            <p:nvSpPr>
              <p:cNvPr id="81" name="object 62"/>
              <p:cNvSpPr/>
              <p:nvPr/>
            </p:nvSpPr>
            <p:spPr>
              <a:xfrm>
                <a:off x="6159500" y="1164167"/>
                <a:ext cx="774700" cy="774700"/>
              </a:xfrm>
              <a:prstGeom prst="rect">
                <a:avLst/>
              </a:prstGeom>
              <a:blipFill>
                <a:blip r:embed="rId11" cstate="print"/>
                <a:stretch>
                  <a:fillRect/>
                </a:stretch>
              </a:blipFill>
            </p:spPr>
            <p:txBody>
              <a:bodyPr wrap="square" lIns="0" tIns="0" rIns="0" bIns="0" rtlCol="0">
                <a:noAutofit/>
              </a:bodyPr>
              <a:lstStyle/>
              <a:p>
                <a:endParaRPr/>
              </a:p>
            </p:txBody>
          </p:sp>
          <p:sp>
            <p:nvSpPr>
              <p:cNvPr id="82" name="object 63"/>
              <p:cNvSpPr/>
              <p:nvPr/>
            </p:nvSpPr>
            <p:spPr>
              <a:xfrm>
                <a:off x="6186268" y="1460456"/>
                <a:ext cx="0" cy="0"/>
              </a:xfrm>
              <a:custGeom>
                <a:avLst/>
                <a:gdLst/>
                <a:ahLst/>
                <a:cxnLst/>
                <a:rect l="l" t="t" r="r" b="b"/>
                <a:pathLst>
                  <a:path>
                    <a:moveTo>
                      <a:pt x="664671" y="395880"/>
                    </a:moveTo>
                  </a:path>
                </a:pathLst>
              </a:custGeom>
              <a:solidFill>
                <a:srgbClr val="000000"/>
              </a:solidFill>
            </p:spPr>
            <p:txBody>
              <a:bodyPr wrap="square" lIns="0" tIns="0" rIns="0" bIns="0" rtlCol="0">
                <a:noAutofit/>
              </a:bodyPr>
              <a:lstStyle/>
              <a:p>
                <a:endParaRPr/>
              </a:p>
            </p:txBody>
          </p:sp>
          <p:sp>
            <p:nvSpPr>
              <p:cNvPr id="83" name="object 64"/>
              <p:cNvSpPr/>
              <p:nvPr/>
            </p:nvSpPr>
            <p:spPr>
              <a:xfrm>
                <a:off x="6455060" y="1856335"/>
                <a:ext cx="1" cy="0"/>
              </a:xfrm>
              <a:custGeom>
                <a:avLst/>
                <a:gdLst/>
                <a:ahLst/>
                <a:cxnLst/>
                <a:rect l="l" t="t" r="r" b="b"/>
                <a:pathLst>
                  <a:path w="1">
                    <a:moveTo>
                      <a:pt x="395879" y="0"/>
                    </a:moveTo>
                  </a:path>
                </a:pathLst>
              </a:custGeom>
              <a:solidFill>
                <a:srgbClr val="000000"/>
              </a:solidFill>
            </p:spPr>
            <p:txBody>
              <a:bodyPr wrap="square" lIns="0" tIns="0" rIns="0" bIns="0" rtlCol="0">
                <a:noAutofit/>
              </a:bodyPr>
              <a:lstStyle/>
              <a:p>
                <a:endParaRPr/>
              </a:p>
            </p:txBody>
          </p:sp>
          <p:sp>
            <p:nvSpPr>
              <p:cNvPr id="84" name="object 65"/>
              <p:cNvSpPr/>
              <p:nvPr/>
            </p:nvSpPr>
            <p:spPr>
              <a:xfrm>
                <a:off x="6186268" y="1191663"/>
                <a:ext cx="395879" cy="268792"/>
              </a:xfrm>
              <a:prstGeom prst="rect">
                <a:avLst/>
              </a:prstGeom>
              <a:blipFill>
                <a:blip r:embed="rId6" cstate="print"/>
                <a:stretch>
                  <a:fillRect/>
                </a:stretch>
              </a:blipFill>
            </p:spPr>
            <p:txBody>
              <a:bodyPr wrap="square" lIns="0" tIns="0" rIns="0" bIns="0" rtlCol="0">
                <a:noAutofit/>
              </a:bodyPr>
              <a:lstStyle/>
              <a:p>
                <a:endParaRPr/>
              </a:p>
            </p:txBody>
          </p:sp>
          <p:sp>
            <p:nvSpPr>
              <p:cNvPr id="85" name="object 66"/>
              <p:cNvSpPr/>
              <p:nvPr/>
            </p:nvSpPr>
            <p:spPr>
              <a:xfrm>
                <a:off x="6186268" y="1191664"/>
                <a:ext cx="664671" cy="664671"/>
              </a:xfrm>
              <a:prstGeom prst="rect">
                <a:avLst/>
              </a:prstGeom>
              <a:blipFill>
                <a:blip r:embed="rId7" cstate="print"/>
                <a:stretch>
                  <a:fillRect/>
                </a:stretch>
              </a:blipFill>
            </p:spPr>
            <p:txBody>
              <a:bodyPr wrap="square" lIns="0" tIns="0" rIns="0" bIns="0" rtlCol="0">
                <a:noAutofit/>
              </a:bodyPr>
              <a:lstStyle/>
              <a:p>
                <a:endParaRPr/>
              </a:p>
            </p:txBody>
          </p:sp>
          <p:sp>
            <p:nvSpPr>
              <p:cNvPr id="86" name="object 67"/>
              <p:cNvSpPr/>
              <p:nvPr/>
            </p:nvSpPr>
            <p:spPr>
              <a:xfrm>
                <a:off x="6455061" y="1587543"/>
                <a:ext cx="395879" cy="268792"/>
              </a:xfrm>
              <a:prstGeom prst="rect">
                <a:avLst/>
              </a:prstGeom>
              <a:blipFill>
                <a:blip r:embed="rId12" cstate="print"/>
                <a:stretch>
                  <a:fillRect/>
                </a:stretch>
              </a:blipFill>
            </p:spPr>
            <p:txBody>
              <a:bodyPr wrap="square" lIns="0" tIns="0" rIns="0" bIns="0" rtlCol="0">
                <a:noAutofit/>
              </a:bodyPr>
              <a:lstStyle/>
              <a:p>
                <a:endParaRPr/>
              </a:p>
            </p:txBody>
          </p:sp>
          <p:sp>
            <p:nvSpPr>
              <p:cNvPr id="87" name="object 68"/>
              <p:cNvSpPr/>
              <p:nvPr/>
            </p:nvSpPr>
            <p:spPr>
              <a:xfrm>
                <a:off x="6582149" y="1191663"/>
                <a:ext cx="268792" cy="395879"/>
              </a:xfrm>
              <a:prstGeom prst="rect">
                <a:avLst/>
              </a:prstGeom>
              <a:blipFill>
                <a:blip r:embed="rId8" cstate="print"/>
                <a:stretch>
                  <a:fillRect/>
                </a:stretch>
              </a:blipFill>
            </p:spPr>
            <p:txBody>
              <a:bodyPr wrap="square" lIns="0" tIns="0" rIns="0" bIns="0" rtlCol="0">
                <a:noAutofit/>
              </a:bodyPr>
              <a:lstStyle/>
              <a:p>
                <a:endParaRPr/>
              </a:p>
            </p:txBody>
          </p:sp>
          <p:sp>
            <p:nvSpPr>
              <p:cNvPr id="88" name="object 69"/>
              <p:cNvSpPr/>
              <p:nvPr/>
            </p:nvSpPr>
            <p:spPr>
              <a:xfrm>
                <a:off x="6850940" y="1587542"/>
                <a:ext cx="0" cy="1"/>
              </a:xfrm>
              <a:custGeom>
                <a:avLst/>
                <a:gdLst/>
                <a:ahLst/>
                <a:cxnLst/>
                <a:rect l="l" t="t" r="r" b="b"/>
                <a:pathLst>
                  <a:path h="1">
                    <a:moveTo>
                      <a:pt x="0" y="268790"/>
                    </a:moveTo>
                  </a:path>
                </a:pathLst>
              </a:custGeom>
              <a:solidFill>
                <a:srgbClr val="000000"/>
              </a:solidFill>
            </p:spPr>
            <p:txBody>
              <a:bodyPr wrap="square" lIns="0" tIns="0" rIns="0" bIns="0" rtlCol="0">
                <a:noAutofit/>
              </a:bodyPr>
              <a:lstStyle/>
              <a:p>
                <a:endParaRPr/>
              </a:p>
            </p:txBody>
          </p:sp>
          <p:sp>
            <p:nvSpPr>
              <p:cNvPr id="89" name="object 70"/>
              <p:cNvSpPr/>
              <p:nvPr/>
            </p:nvSpPr>
            <p:spPr>
              <a:xfrm>
                <a:off x="4449046" y="1761774"/>
                <a:ext cx="533400" cy="348908"/>
              </a:xfrm>
              <a:custGeom>
                <a:avLst/>
                <a:gdLst/>
                <a:ahLst/>
                <a:cxnLst/>
                <a:rect l="l" t="t" r="r" b="b"/>
                <a:pathLst>
                  <a:path w="533400" h="348908">
                    <a:moveTo>
                      <a:pt x="266700" y="0"/>
                    </a:moveTo>
                    <a:lnTo>
                      <a:pt x="223440" y="2283"/>
                    </a:lnTo>
                    <a:lnTo>
                      <a:pt x="182402" y="8893"/>
                    </a:lnTo>
                    <a:lnTo>
                      <a:pt x="144136" y="19472"/>
                    </a:lnTo>
                    <a:lnTo>
                      <a:pt x="93134" y="41994"/>
                    </a:lnTo>
                    <a:lnTo>
                      <a:pt x="51457" y="71424"/>
                    </a:lnTo>
                    <a:lnTo>
                      <a:pt x="20958" y="106549"/>
                    </a:lnTo>
                    <a:lnTo>
                      <a:pt x="3490" y="146157"/>
                    </a:lnTo>
                    <a:lnTo>
                      <a:pt x="0" y="174454"/>
                    </a:lnTo>
                    <a:lnTo>
                      <a:pt x="884" y="188762"/>
                    </a:lnTo>
                    <a:lnTo>
                      <a:pt x="13596" y="229595"/>
                    </a:lnTo>
                    <a:lnTo>
                      <a:pt x="39958" y="266349"/>
                    </a:lnTo>
                    <a:lnTo>
                      <a:pt x="78115" y="297812"/>
                    </a:lnTo>
                    <a:lnTo>
                      <a:pt x="126214" y="322771"/>
                    </a:lnTo>
                    <a:lnTo>
                      <a:pt x="162888" y="335199"/>
                    </a:lnTo>
                    <a:lnTo>
                      <a:pt x="202609" y="343838"/>
                    </a:lnTo>
                    <a:lnTo>
                      <a:pt x="244826" y="348330"/>
                    </a:lnTo>
                    <a:lnTo>
                      <a:pt x="266700" y="348908"/>
                    </a:lnTo>
                    <a:lnTo>
                      <a:pt x="288573" y="348330"/>
                    </a:lnTo>
                    <a:lnTo>
                      <a:pt x="330791" y="343838"/>
                    </a:lnTo>
                    <a:lnTo>
                      <a:pt x="370511" y="335199"/>
                    </a:lnTo>
                    <a:lnTo>
                      <a:pt x="407186" y="322771"/>
                    </a:lnTo>
                    <a:lnTo>
                      <a:pt x="455285" y="297812"/>
                    </a:lnTo>
                    <a:lnTo>
                      <a:pt x="493442" y="266349"/>
                    </a:lnTo>
                    <a:lnTo>
                      <a:pt x="519803" y="229595"/>
                    </a:lnTo>
                    <a:lnTo>
                      <a:pt x="532515" y="188762"/>
                    </a:lnTo>
                    <a:lnTo>
                      <a:pt x="533400" y="174454"/>
                    </a:lnTo>
                    <a:lnTo>
                      <a:pt x="532515" y="160146"/>
                    </a:lnTo>
                    <a:lnTo>
                      <a:pt x="519803" y="119313"/>
                    </a:lnTo>
                    <a:lnTo>
                      <a:pt x="493442" y="82559"/>
                    </a:lnTo>
                    <a:lnTo>
                      <a:pt x="455285" y="51096"/>
                    </a:lnTo>
                    <a:lnTo>
                      <a:pt x="407186" y="26137"/>
                    </a:lnTo>
                    <a:lnTo>
                      <a:pt x="370511" y="13709"/>
                    </a:lnTo>
                    <a:lnTo>
                      <a:pt x="330791" y="5070"/>
                    </a:lnTo>
                    <a:lnTo>
                      <a:pt x="288573" y="578"/>
                    </a:lnTo>
                    <a:lnTo>
                      <a:pt x="266700" y="0"/>
                    </a:lnTo>
                    <a:close/>
                  </a:path>
                </a:pathLst>
              </a:custGeom>
              <a:solidFill>
                <a:srgbClr val="FFFFFF"/>
              </a:solidFill>
            </p:spPr>
            <p:txBody>
              <a:bodyPr wrap="square" lIns="0" tIns="0" rIns="0" bIns="0" rtlCol="0">
                <a:noAutofit/>
              </a:bodyPr>
              <a:lstStyle/>
              <a:p>
                <a:endParaRPr/>
              </a:p>
            </p:txBody>
          </p:sp>
          <p:sp>
            <p:nvSpPr>
              <p:cNvPr id="90" name="object 71"/>
              <p:cNvSpPr/>
              <p:nvPr/>
            </p:nvSpPr>
            <p:spPr>
              <a:xfrm>
                <a:off x="4449046" y="1761774"/>
                <a:ext cx="533400" cy="348908"/>
              </a:xfrm>
              <a:custGeom>
                <a:avLst/>
                <a:gdLst/>
                <a:ahLst/>
                <a:cxnLst/>
                <a:rect l="l" t="t" r="r" b="b"/>
                <a:pathLst>
                  <a:path w="533400" h="348908">
                    <a:moveTo>
                      <a:pt x="0" y="174454"/>
                    </a:moveTo>
                    <a:lnTo>
                      <a:pt x="7751" y="132530"/>
                    </a:lnTo>
                    <a:lnTo>
                      <a:pt x="29768" y="94282"/>
                    </a:lnTo>
                    <a:lnTo>
                      <a:pt x="64199" y="60921"/>
                    </a:lnTo>
                    <a:lnTo>
                      <a:pt x="109190" y="33659"/>
                    </a:lnTo>
                    <a:lnTo>
                      <a:pt x="162888" y="13709"/>
                    </a:lnTo>
                    <a:lnTo>
                      <a:pt x="202608" y="5070"/>
                    </a:lnTo>
                    <a:lnTo>
                      <a:pt x="244826" y="578"/>
                    </a:lnTo>
                    <a:lnTo>
                      <a:pt x="266700" y="0"/>
                    </a:lnTo>
                    <a:lnTo>
                      <a:pt x="288573" y="578"/>
                    </a:lnTo>
                    <a:lnTo>
                      <a:pt x="330791" y="5070"/>
                    </a:lnTo>
                    <a:lnTo>
                      <a:pt x="370511" y="13709"/>
                    </a:lnTo>
                    <a:lnTo>
                      <a:pt x="407186" y="26137"/>
                    </a:lnTo>
                    <a:lnTo>
                      <a:pt x="455285" y="51096"/>
                    </a:lnTo>
                    <a:lnTo>
                      <a:pt x="493442" y="82559"/>
                    </a:lnTo>
                    <a:lnTo>
                      <a:pt x="519803" y="119313"/>
                    </a:lnTo>
                    <a:lnTo>
                      <a:pt x="532515" y="160146"/>
                    </a:lnTo>
                    <a:lnTo>
                      <a:pt x="533400" y="174454"/>
                    </a:lnTo>
                    <a:lnTo>
                      <a:pt x="532515" y="188761"/>
                    </a:lnTo>
                    <a:lnTo>
                      <a:pt x="519803" y="229594"/>
                    </a:lnTo>
                    <a:lnTo>
                      <a:pt x="493442" y="266348"/>
                    </a:lnTo>
                    <a:lnTo>
                      <a:pt x="455285" y="297811"/>
                    </a:lnTo>
                    <a:lnTo>
                      <a:pt x="407186" y="322770"/>
                    </a:lnTo>
                    <a:lnTo>
                      <a:pt x="370511" y="335198"/>
                    </a:lnTo>
                    <a:lnTo>
                      <a:pt x="330791" y="343837"/>
                    </a:lnTo>
                    <a:lnTo>
                      <a:pt x="288573" y="348329"/>
                    </a:lnTo>
                    <a:lnTo>
                      <a:pt x="266700" y="348908"/>
                    </a:lnTo>
                    <a:lnTo>
                      <a:pt x="244826" y="348329"/>
                    </a:lnTo>
                    <a:lnTo>
                      <a:pt x="202608" y="343837"/>
                    </a:lnTo>
                    <a:lnTo>
                      <a:pt x="162888" y="335198"/>
                    </a:lnTo>
                    <a:lnTo>
                      <a:pt x="126213" y="322770"/>
                    </a:lnTo>
                    <a:lnTo>
                      <a:pt x="78114" y="297811"/>
                    </a:lnTo>
                    <a:lnTo>
                      <a:pt x="39957" y="266348"/>
                    </a:lnTo>
                    <a:lnTo>
                      <a:pt x="13596" y="229594"/>
                    </a:lnTo>
                    <a:lnTo>
                      <a:pt x="884" y="188761"/>
                    </a:lnTo>
                    <a:lnTo>
                      <a:pt x="0" y="174454"/>
                    </a:lnTo>
                    <a:close/>
                  </a:path>
                </a:pathLst>
              </a:custGeom>
              <a:ln w="41275">
                <a:solidFill>
                  <a:srgbClr val="FF0000"/>
                </a:solidFill>
              </a:ln>
            </p:spPr>
            <p:txBody>
              <a:bodyPr wrap="square" lIns="0" tIns="0" rIns="0" bIns="0" rtlCol="0">
                <a:noAutofit/>
              </a:bodyPr>
              <a:lstStyle/>
              <a:p>
                <a:endParaRPr/>
              </a:p>
            </p:txBody>
          </p:sp>
          <p:sp>
            <p:nvSpPr>
              <p:cNvPr id="91" name="object 72"/>
              <p:cNvSpPr/>
              <p:nvPr/>
            </p:nvSpPr>
            <p:spPr>
              <a:xfrm>
                <a:off x="4356100" y="1528232"/>
                <a:ext cx="774700" cy="774700"/>
              </a:xfrm>
              <a:prstGeom prst="rect">
                <a:avLst/>
              </a:prstGeom>
              <a:blipFill>
                <a:blip r:embed="rId13" cstate="print"/>
                <a:stretch>
                  <a:fillRect/>
                </a:stretch>
              </a:blipFill>
            </p:spPr>
            <p:txBody>
              <a:bodyPr wrap="square" lIns="0" tIns="0" rIns="0" bIns="0" rtlCol="0">
                <a:noAutofit/>
              </a:bodyPr>
              <a:lstStyle/>
              <a:p>
                <a:endParaRPr/>
              </a:p>
            </p:txBody>
          </p:sp>
          <p:sp>
            <p:nvSpPr>
              <p:cNvPr id="92" name="object 73"/>
              <p:cNvSpPr/>
              <p:nvPr/>
            </p:nvSpPr>
            <p:spPr>
              <a:xfrm>
                <a:off x="4383411" y="1825251"/>
                <a:ext cx="0" cy="0"/>
              </a:xfrm>
              <a:custGeom>
                <a:avLst/>
                <a:gdLst/>
                <a:ahLst/>
                <a:cxnLst/>
                <a:rect l="l" t="t" r="r" b="b"/>
                <a:pathLst>
                  <a:path>
                    <a:moveTo>
                      <a:pt x="664671" y="395880"/>
                    </a:moveTo>
                  </a:path>
                </a:pathLst>
              </a:custGeom>
              <a:solidFill>
                <a:srgbClr val="000000"/>
              </a:solidFill>
            </p:spPr>
            <p:txBody>
              <a:bodyPr wrap="square" lIns="0" tIns="0" rIns="0" bIns="0" rtlCol="0">
                <a:noAutofit/>
              </a:bodyPr>
              <a:lstStyle/>
              <a:p>
                <a:endParaRPr/>
              </a:p>
            </p:txBody>
          </p:sp>
          <p:sp>
            <p:nvSpPr>
              <p:cNvPr id="93" name="object 74"/>
              <p:cNvSpPr/>
              <p:nvPr/>
            </p:nvSpPr>
            <p:spPr>
              <a:xfrm>
                <a:off x="4383411" y="1556458"/>
                <a:ext cx="395879" cy="268792"/>
              </a:xfrm>
              <a:prstGeom prst="rect">
                <a:avLst/>
              </a:prstGeom>
              <a:blipFill>
                <a:blip r:embed="rId6" cstate="print"/>
                <a:stretch>
                  <a:fillRect/>
                </a:stretch>
              </a:blipFill>
            </p:spPr>
            <p:txBody>
              <a:bodyPr wrap="square" lIns="0" tIns="0" rIns="0" bIns="0" rtlCol="0">
                <a:noAutofit/>
              </a:bodyPr>
              <a:lstStyle/>
              <a:p>
                <a:endParaRPr/>
              </a:p>
            </p:txBody>
          </p:sp>
          <p:sp>
            <p:nvSpPr>
              <p:cNvPr id="94" name="object 75"/>
              <p:cNvSpPr/>
              <p:nvPr/>
            </p:nvSpPr>
            <p:spPr>
              <a:xfrm>
                <a:off x="4383411" y="1556459"/>
                <a:ext cx="664671" cy="664671"/>
              </a:xfrm>
              <a:prstGeom prst="rect">
                <a:avLst/>
              </a:prstGeom>
              <a:blipFill>
                <a:blip r:embed="rId7" cstate="print"/>
                <a:stretch>
                  <a:fillRect/>
                </a:stretch>
              </a:blipFill>
            </p:spPr>
            <p:txBody>
              <a:bodyPr wrap="square" lIns="0" tIns="0" rIns="0" bIns="0" rtlCol="0">
                <a:noAutofit/>
              </a:bodyPr>
              <a:lstStyle/>
              <a:p>
                <a:endParaRPr/>
              </a:p>
            </p:txBody>
          </p:sp>
          <p:sp>
            <p:nvSpPr>
              <p:cNvPr id="95" name="object 76"/>
              <p:cNvSpPr/>
              <p:nvPr/>
            </p:nvSpPr>
            <p:spPr>
              <a:xfrm>
                <a:off x="6480699" y="2898131"/>
                <a:ext cx="533400" cy="348908"/>
              </a:xfrm>
              <a:custGeom>
                <a:avLst/>
                <a:gdLst/>
                <a:ahLst/>
                <a:cxnLst/>
                <a:rect l="l" t="t" r="r" b="b"/>
                <a:pathLst>
                  <a:path w="533400" h="348908">
                    <a:moveTo>
                      <a:pt x="266700" y="0"/>
                    </a:moveTo>
                    <a:lnTo>
                      <a:pt x="223439" y="2283"/>
                    </a:lnTo>
                    <a:lnTo>
                      <a:pt x="182402" y="8893"/>
                    </a:lnTo>
                    <a:lnTo>
                      <a:pt x="144135" y="19472"/>
                    </a:lnTo>
                    <a:lnTo>
                      <a:pt x="93134" y="41994"/>
                    </a:lnTo>
                    <a:lnTo>
                      <a:pt x="51457" y="71423"/>
                    </a:lnTo>
                    <a:lnTo>
                      <a:pt x="20958" y="106548"/>
                    </a:lnTo>
                    <a:lnTo>
                      <a:pt x="3490" y="146156"/>
                    </a:lnTo>
                    <a:lnTo>
                      <a:pt x="0" y="174453"/>
                    </a:lnTo>
                    <a:lnTo>
                      <a:pt x="884" y="188761"/>
                    </a:lnTo>
                    <a:lnTo>
                      <a:pt x="13596" y="229594"/>
                    </a:lnTo>
                    <a:lnTo>
                      <a:pt x="39957" y="266348"/>
                    </a:lnTo>
                    <a:lnTo>
                      <a:pt x="78114" y="297811"/>
                    </a:lnTo>
                    <a:lnTo>
                      <a:pt x="126213" y="322770"/>
                    </a:lnTo>
                    <a:lnTo>
                      <a:pt x="162888" y="335198"/>
                    </a:lnTo>
                    <a:lnTo>
                      <a:pt x="202608" y="343838"/>
                    </a:lnTo>
                    <a:lnTo>
                      <a:pt x="244826" y="348330"/>
                    </a:lnTo>
                    <a:lnTo>
                      <a:pt x="266700" y="348908"/>
                    </a:lnTo>
                    <a:lnTo>
                      <a:pt x="288573" y="348330"/>
                    </a:lnTo>
                    <a:lnTo>
                      <a:pt x="330790" y="343838"/>
                    </a:lnTo>
                    <a:lnTo>
                      <a:pt x="370511" y="335198"/>
                    </a:lnTo>
                    <a:lnTo>
                      <a:pt x="407185" y="322770"/>
                    </a:lnTo>
                    <a:lnTo>
                      <a:pt x="455284" y="297811"/>
                    </a:lnTo>
                    <a:lnTo>
                      <a:pt x="493441" y="266348"/>
                    </a:lnTo>
                    <a:lnTo>
                      <a:pt x="519803" y="229594"/>
                    </a:lnTo>
                    <a:lnTo>
                      <a:pt x="532515" y="188761"/>
                    </a:lnTo>
                    <a:lnTo>
                      <a:pt x="533400" y="174453"/>
                    </a:lnTo>
                    <a:lnTo>
                      <a:pt x="532515" y="160145"/>
                    </a:lnTo>
                    <a:lnTo>
                      <a:pt x="519803" y="119313"/>
                    </a:lnTo>
                    <a:lnTo>
                      <a:pt x="493441" y="82559"/>
                    </a:lnTo>
                    <a:lnTo>
                      <a:pt x="455284" y="51096"/>
                    </a:lnTo>
                    <a:lnTo>
                      <a:pt x="407185" y="26137"/>
                    </a:lnTo>
                    <a:lnTo>
                      <a:pt x="370511" y="13709"/>
                    </a:lnTo>
                    <a:lnTo>
                      <a:pt x="330790" y="5070"/>
                    </a:lnTo>
                    <a:lnTo>
                      <a:pt x="288573" y="578"/>
                    </a:lnTo>
                    <a:lnTo>
                      <a:pt x="266700" y="0"/>
                    </a:lnTo>
                    <a:close/>
                  </a:path>
                </a:pathLst>
              </a:custGeom>
              <a:solidFill>
                <a:srgbClr val="FFFFFF"/>
              </a:solidFill>
            </p:spPr>
            <p:txBody>
              <a:bodyPr wrap="square" lIns="0" tIns="0" rIns="0" bIns="0" rtlCol="0">
                <a:noAutofit/>
              </a:bodyPr>
              <a:lstStyle/>
              <a:p>
                <a:endParaRPr/>
              </a:p>
            </p:txBody>
          </p:sp>
          <p:sp>
            <p:nvSpPr>
              <p:cNvPr id="96" name="object 77"/>
              <p:cNvSpPr/>
              <p:nvPr/>
            </p:nvSpPr>
            <p:spPr>
              <a:xfrm>
                <a:off x="6480699" y="2898131"/>
                <a:ext cx="533400" cy="348908"/>
              </a:xfrm>
              <a:custGeom>
                <a:avLst/>
                <a:gdLst/>
                <a:ahLst/>
                <a:cxnLst/>
                <a:rect l="l" t="t" r="r" b="b"/>
                <a:pathLst>
                  <a:path w="533400" h="348908">
                    <a:moveTo>
                      <a:pt x="0" y="174454"/>
                    </a:moveTo>
                    <a:lnTo>
                      <a:pt x="7751" y="132530"/>
                    </a:lnTo>
                    <a:lnTo>
                      <a:pt x="29768" y="94282"/>
                    </a:lnTo>
                    <a:lnTo>
                      <a:pt x="64199" y="60921"/>
                    </a:lnTo>
                    <a:lnTo>
                      <a:pt x="109190" y="33659"/>
                    </a:lnTo>
                    <a:lnTo>
                      <a:pt x="162888" y="13709"/>
                    </a:lnTo>
                    <a:lnTo>
                      <a:pt x="202608" y="5070"/>
                    </a:lnTo>
                    <a:lnTo>
                      <a:pt x="244826" y="578"/>
                    </a:lnTo>
                    <a:lnTo>
                      <a:pt x="266700" y="0"/>
                    </a:lnTo>
                    <a:lnTo>
                      <a:pt x="288573" y="578"/>
                    </a:lnTo>
                    <a:lnTo>
                      <a:pt x="330791" y="5070"/>
                    </a:lnTo>
                    <a:lnTo>
                      <a:pt x="370511" y="13709"/>
                    </a:lnTo>
                    <a:lnTo>
                      <a:pt x="407186" y="26137"/>
                    </a:lnTo>
                    <a:lnTo>
                      <a:pt x="455285" y="51096"/>
                    </a:lnTo>
                    <a:lnTo>
                      <a:pt x="493442" y="82559"/>
                    </a:lnTo>
                    <a:lnTo>
                      <a:pt x="519803" y="119313"/>
                    </a:lnTo>
                    <a:lnTo>
                      <a:pt x="532515" y="160146"/>
                    </a:lnTo>
                    <a:lnTo>
                      <a:pt x="533400" y="174454"/>
                    </a:lnTo>
                    <a:lnTo>
                      <a:pt x="532515" y="188761"/>
                    </a:lnTo>
                    <a:lnTo>
                      <a:pt x="519803" y="229594"/>
                    </a:lnTo>
                    <a:lnTo>
                      <a:pt x="493442" y="266348"/>
                    </a:lnTo>
                    <a:lnTo>
                      <a:pt x="455285" y="297811"/>
                    </a:lnTo>
                    <a:lnTo>
                      <a:pt x="407186" y="322770"/>
                    </a:lnTo>
                    <a:lnTo>
                      <a:pt x="370511" y="335198"/>
                    </a:lnTo>
                    <a:lnTo>
                      <a:pt x="330791" y="343837"/>
                    </a:lnTo>
                    <a:lnTo>
                      <a:pt x="288573" y="348329"/>
                    </a:lnTo>
                    <a:lnTo>
                      <a:pt x="266700" y="348908"/>
                    </a:lnTo>
                    <a:lnTo>
                      <a:pt x="244826" y="348329"/>
                    </a:lnTo>
                    <a:lnTo>
                      <a:pt x="202608" y="343837"/>
                    </a:lnTo>
                    <a:lnTo>
                      <a:pt x="162888" y="335198"/>
                    </a:lnTo>
                    <a:lnTo>
                      <a:pt x="126213" y="322770"/>
                    </a:lnTo>
                    <a:lnTo>
                      <a:pt x="78114" y="297811"/>
                    </a:lnTo>
                    <a:lnTo>
                      <a:pt x="39957" y="266348"/>
                    </a:lnTo>
                    <a:lnTo>
                      <a:pt x="13596" y="229594"/>
                    </a:lnTo>
                    <a:lnTo>
                      <a:pt x="884" y="188761"/>
                    </a:lnTo>
                    <a:lnTo>
                      <a:pt x="0" y="174454"/>
                    </a:lnTo>
                    <a:close/>
                  </a:path>
                </a:pathLst>
              </a:custGeom>
              <a:ln w="41275">
                <a:solidFill>
                  <a:srgbClr val="FF0000"/>
                </a:solidFill>
              </a:ln>
            </p:spPr>
            <p:txBody>
              <a:bodyPr wrap="square" lIns="0" tIns="0" rIns="0" bIns="0" rtlCol="0">
                <a:noAutofit/>
              </a:bodyPr>
              <a:lstStyle/>
              <a:p>
                <a:endParaRPr/>
              </a:p>
            </p:txBody>
          </p:sp>
          <p:sp>
            <p:nvSpPr>
              <p:cNvPr id="97" name="object 78"/>
              <p:cNvSpPr/>
              <p:nvPr/>
            </p:nvSpPr>
            <p:spPr>
              <a:xfrm>
                <a:off x="6388100" y="2662767"/>
                <a:ext cx="774700" cy="774700"/>
              </a:xfrm>
              <a:prstGeom prst="rect">
                <a:avLst/>
              </a:prstGeom>
              <a:blipFill>
                <a:blip r:embed="rId14" cstate="print"/>
                <a:stretch>
                  <a:fillRect/>
                </a:stretch>
              </a:blipFill>
            </p:spPr>
            <p:txBody>
              <a:bodyPr wrap="square" lIns="0" tIns="0" rIns="0" bIns="0" rtlCol="0">
                <a:noAutofit/>
              </a:bodyPr>
              <a:lstStyle/>
              <a:p>
                <a:endParaRPr/>
              </a:p>
            </p:txBody>
          </p:sp>
          <p:sp>
            <p:nvSpPr>
              <p:cNvPr id="98" name="object 79"/>
              <p:cNvSpPr/>
              <p:nvPr/>
            </p:nvSpPr>
            <p:spPr>
              <a:xfrm>
                <a:off x="6415063" y="2961606"/>
                <a:ext cx="0" cy="0"/>
              </a:xfrm>
              <a:custGeom>
                <a:avLst/>
                <a:gdLst/>
                <a:ahLst/>
                <a:cxnLst/>
                <a:rect l="l" t="t" r="r" b="b"/>
                <a:pathLst>
                  <a:path>
                    <a:moveTo>
                      <a:pt x="664671" y="395879"/>
                    </a:moveTo>
                  </a:path>
                </a:pathLst>
              </a:custGeom>
              <a:solidFill>
                <a:srgbClr val="000000"/>
              </a:solidFill>
            </p:spPr>
            <p:txBody>
              <a:bodyPr wrap="square" lIns="0" tIns="0" rIns="0" bIns="0" rtlCol="0">
                <a:noAutofit/>
              </a:bodyPr>
              <a:lstStyle/>
              <a:p>
                <a:endParaRPr/>
              </a:p>
            </p:txBody>
          </p:sp>
          <p:sp>
            <p:nvSpPr>
              <p:cNvPr id="99" name="object 80"/>
              <p:cNvSpPr/>
              <p:nvPr/>
            </p:nvSpPr>
            <p:spPr>
              <a:xfrm>
                <a:off x="6415063" y="2692815"/>
                <a:ext cx="664671" cy="664671"/>
              </a:xfrm>
              <a:prstGeom prst="rect">
                <a:avLst/>
              </a:prstGeom>
              <a:blipFill>
                <a:blip r:embed="rId7" cstate="print"/>
                <a:stretch>
                  <a:fillRect/>
                </a:stretch>
              </a:blipFill>
            </p:spPr>
            <p:txBody>
              <a:bodyPr wrap="square" lIns="0" tIns="0" rIns="0" bIns="0" rtlCol="0">
                <a:noAutofit/>
              </a:bodyPr>
              <a:lstStyle/>
              <a:p>
                <a:endParaRPr/>
              </a:p>
            </p:txBody>
          </p:sp>
          <p:sp>
            <p:nvSpPr>
              <p:cNvPr id="100" name="object 81"/>
              <p:cNvSpPr/>
              <p:nvPr/>
            </p:nvSpPr>
            <p:spPr>
              <a:xfrm>
                <a:off x="6683855" y="3088695"/>
                <a:ext cx="395879" cy="268791"/>
              </a:xfrm>
              <a:prstGeom prst="rect">
                <a:avLst/>
              </a:prstGeom>
              <a:blipFill>
                <a:blip r:embed="rId12" cstate="print"/>
                <a:stretch>
                  <a:fillRect/>
                </a:stretch>
              </a:blipFill>
            </p:spPr>
            <p:txBody>
              <a:bodyPr wrap="square" lIns="0" tIns="0" rIns="0" bIns="0" rtlCol="0">
                <a:noAutofit/>
              </a:bodyPr>
              <a:lstStyle/>
              <a:p>
                <a:endParaRPr/>
              </a:p>
            </p:txBody>
          </p:sp>
          <p:sp>
            <p:nvSpPr>
              <p:cNvPr id="101" name="object 82"/>
              <p:cNvSpPr/>
              <p:nvPr/>
            </p:nvSpPr>
            <p:spPr>
              <a:xfrm>
                <a:off x="6810943" y="2692815"/>
                <a:ext cx="268792" cy="395879"/>
              </a:xfrm>
              <a:prstGeom prst="rect">
                <a:avLst/>
              </a:prstGeom>
              <a:blipFill>
                <a:blip r:embed="rId8" cstate="print"/>
                <a:stretch>
                  <a:fillRect/>
                </a:stretch>
              </a:blipFill>
            </p:spPr>
            <p:txBody>
              <a:bodyPr wrap="square" lIns="0" tIns="0" rIns="0" bIns="0" rtlCol="0">
                <a:noAutofit/>
              </a:bodyPr>
              <a:lstStyle/>
              <a:p>
                <a:endParaRPr/>
              </a:p>
            </p:txBody>
          </p:sp>
          <p:sp>
            <p:nvSpPr>
              <p:cNvPr id="102" name="object 83"/>
              <p:cNvSpPr/>
              <p:nvPr/>
            </p:nvSpPr>
            <p:spPr>
              <a:xfrm>
                <a:off x="7079735" y="3088693"/>
                <a:ext cx="0" cy="1"/>
              </a:xfrm>
              <a:custGeom>
                <a:avLst/>
                <a:gdLst/>
                <a:ahLst/>
                <a:cxnLst/>
                <a:rect l="l" t="t" r="r" b="b"/>
                <a:pathLst>
                  <a:path h="1">
                    <a:moveTo>
                      <a:pt x="0" y="268791"/>
                    </a:moveTo>
                  </a:path>
                </a:pathLst>
              </a:custGeom>
              <a:solidFill>
                <a:srgbClr val="000000"/>
              </a:solidFill>
            </p:spPr>
            <p:txBody>
              <a:bodyPr wrap="square" lIns="0" tIns="0" rIns="0" bIns="0" rtlCol="0">
                <a:noAutofit/>
              </a:bodyPr>
              <a:lstStyle/>
              <a:p>
                <a:endParaRPr/>
              </a:p>
            </p:txBody>
          </p:sp>
          <p:sp>
            <p:nvSpPr>
              <p:cNvPr id="103" name="object 84"/>
              <p:cNvSpPr/>
              <p:nvPr/>
            </p:nvSpPr>
            <p:spPr>
              <a:xfrm>
                <a:off x="4128076" y="2434956"/>
                <a:ext cx="533400" cy="348908"/>
              </a:xfrm>
              <a:custGeom>
                <a:avLst/>
                <a:gdLst/>
                <a:ahLst/>
                <a:cxnLst/>
                <a:rect l="l" t="t" r="r" b="b"/>
                <a:pathLst>
                  <a:path w="533400" h="348908">
                    <a:moveTo>
                      <a:pt x="266700" y="0"/>
                    </a:moveTo>
                    <a:lnTo>
                      <a:pt x="223440" y="2283"/>
                    </a:lnTo>
                    <a:lnTo>
                      <a:pt x="182402" y="8893"/>
                    </a:lnTo>
                    <a:lnTo>
                      <a:pt x="144136" y="19472"/>
                    </a:lnTo>
                    <a:lnTo>
                      <a:pt x="93134" y="41994"/>
                    </a:lnTo>
                    <a:lnTo>
                      <a:pt x="51457" y="71423"/>
                    </a:lnTo>
                    <a:lnTo>
                      <a:pt x="20958" y="106548"/>
                    </a:lnTo>
                    <a:lnTo>
                      <a:pt x="3490" y="146156"/>
                    </a:lnTo>
                    <a:lnTo>
                      <a:pt x="0" y="174453"/>
                    </a:lnTo>
                    <a:lnTo>
                      <a:pt x="884" y="188761"/>
                    </a:lnTo>
                    <a:lnTo>
                      <a:pt x="13596" y="229594"/>
                    </a:lnTo>
                    <a:lnTo>
                      <a:pt x="39958" y="266348"/>
                    </a:lnTo>
                    <a:lnTo>
                      <a:pt x="78115" y="297811"/>
                    </a:lnTo>
                    <a:lnTo>
                      <a:pt x="126214" y="322770"/>
                    </a:lnTo>
                    <a:lnTo>
                      <a:pt x="162888" y="335198"/>
                    </a:lnTo>
                    <a:lnTo>
                      <a:pt x="202609" y="343838"/>
                    </a:lnTo>
                    <a:lnTo>
                      <a:pt x="244826" y="348330"/>
                    </a:lnTo>
                    <a:lnTo>
                      <a:pt x="266700" y="348908"/>
                    </a:lnTo>
                    <a:lnTo>
                      <a:pt x="288573" y="348330"/>
                    </a:lnTo>
                    <a:lnTo>
                      <a:pt x="330791" y="343838"/>
                    </a:lnTo>
                    <a:lnTo>
                      <a:pt x="370511" y="335198"/>
                    </a:lnTo>
                    <a:lnTo>
                      <a:pt x="407186" y="322770"/>
                    </a:lnTo>
                    <a:lnTo>
                      <a:pt x="455285" y="297811"/>
                    </a:lnTo>
                    <a:lnTo>
                      <a:pt x="493442" y="266348"/>
                    </a:lnTo>
                    <a:lnTo>
                      <a:pt x="519803" y="229594"/>
                    </a:lnTo>
                    <a:lnTo>
                      <a:pt x="532515" y="188761"/>
                    </a:lnTo>
                    <a:lnTo>
                      <a:pt x="533400" y="174453"/>
                    </a:lnTo>
                    <a:lnTo>
                      <a:pt x="532515" y="160145"/>
                    </a:lnTo>
                    <a:lnTo>
                      <a:pt x="519803" y="119313"/>
                    </a:lnTo>
                    <a:lnTo>
                      <a:pt x="493442" y="82559"/>
                    </a:lnTo>
                    <a:lnTo>
                      <a:pt x="455285" y="51096"/>
                    </a:lnTo>
                    <a:lnTo>
                      <a:pt x="407186" y="26137"/>
                    </a:lnTo>
                    <a:lnTo>
                      <a:pt x="370511" y="13709"/>
                    </a:lnTo>
                    <a:lnTo>
                      <a:pt x="330791" y="5070"/>
                    </a:lnTo>
                    <a:lnTo>
                      <a:pt x="288573" y="578"/>
                    </a:lnTo>
                    <a:lnTo>
                      <a:pt x="266700" y="0"/>
                    </a:lnTo>
                    <a:close/>
                  </a:path>
                </a:pathLst>
              </a:custGeom>
              <a:solidFill>
                <a:srgbClr val="FFFFFF"/>
              </a:solidFill>
            </p:spPr>
            <p:txBody>
              <a:bodyPr wrap="square" lIns="0" tIns="0" rIns="0" bIns="0" rtlCol="0">
                <a:noAutofit/>
              </a:bodyPr>
              <a:lstStyle/>
              <a:p>
                <a:endParaRPr/>
              </a:p>
            </p:txBody>
          </p:sp>
          <p:sp>
            <p:nvSpPr>
              <p:cNvPr id="104" name="object 85"/>
              <p:cNvSpPr/>
              <p:nvPr/>
            </p:nvSpPr>
            <p:spPr>
              <a:xfrm>
                <a:off x="4128076" y="2434956"/>
                <a:ext cx="533400" cy="348908"/>
              </a:xfrm>
              <a:custGeom>
                <a:avLst/>
                <a:gdLst/>
                <a:ahLst/>
                <a:cxnLst/>
                <a:rect l="l" t="t" r="r" b="b"/>
                <a:pathLst>
                  <a:path w="533400" h="348908">
                    <a:moveTo>
                      <a:pt x="0" y="174454"/>
                    </a:moveTo>
                    <a:lnTo>
                      <a:pt x="7751" y="132530"/>
                    </a:lnTo>
                    <a:lnTo>
                      <a:pt x="29768" y="94282"/>
                    </a:lnTo>
                    <a:lnTo>
                      <a:pt x="64199" y="60921"/>
                    </a:lnTo>
                    <a:lnTo>
                      <a:pt x="109190" y="33659"/>
                    </a:lnTo>
                    <a:lnTo>
                      <a:pt x="162888" y="13709"/>
                    </a:lnTo>
                    <a:lnTo>
                      <a:pt x="202608" y="5070"/>
                    </a:lnTo>
                    <a:lnTo>
                      <a:pt x="244826" y="578"/>
                    </a:lnTo>
                    <a:lnTo>
                      <a:pt x="266700" y="0"/>
                    </a:lnTo>
                    <a:lnTo>
                      <a:pt x="288573" y="578"/>
                    </a:lnTo>
                    <a:lnTo>
                      <a:pt x="330791" y="5070"/>
                    </a:lnTo>
                    <a:lnTo>
                      <a:pt x="370511" y="13709"/>
                    </a:lnTo>
                    <a:lnTo>
                      <a:pt x="407186" y="26137"/>
                    </a:lnTo>
                    <a:lnTo>
                      <a:pt x="455285" y="51096"/>
                    </a:lnTo>
                    <a:lnTo>
                      <a:pt x="493442" y="82559"/>
                    </a:lnTo>
                    <a:lnTo>
                      <a:pt x="519803" y="119313"/>
                    </a:lnTo>
                    <a:lnTo>
                      <a:pt x="532515" y="160146"/>
                    </a:lnTo>
                    <a:lnTo>
                      <a:pt x="533400" y="174454"/>
                    </a:lnTo>
                    <a:lnTo>
                      <a:pt x="532515" y="188761"/>
                    </a:lnTo>
                    <a:lnTo>
                      <a:pt x="519803" y="229594"/>
                    </a:lnTo>
                    <a:lnTo>
                      <a:pt x="493442" y="266348"/>
                    </a:lnTo>
                    <a:lnTo>
                      <a:pt x="455285" y="297811"/>
                    </a:lnTo>
                    <a:lnTo>
                      <a:pt x="407186" y="322770"/>
                    </a:lnTo>
                    <a:lnTo>
                      <a:pt x="370511" y="335198"/>
                    </a:lnTo>
                    <a:lnTo>
                      <a:pt x="330791" y="343837"/>
                    </a:lnTo>
                    <a:lnTo>
                      <a:pt x="288573" y="348329"/>
                    </a:lnTo>
                    <a:lnTo>
                      <a:pt x="266700" y="348908"/>
                    </a:lnTo>
                    <a:lnTo>
                      <a:pt x="244826" y="348329"/>
                    </a:lnTo>
                    <a:lnTo>
                      <a:pt x="202608" y="343837"/>
                    </a:lnTo>
                    <a:lnTo>
                      <a:pt x="162888" y="335198"/>
                    </a:lnTo>
                    <a:lnTo>
                      <a:pt x="126213" y="322770"/>
                    </a:lnTo>
                    <a:lnTo>
                      <a:pt x="78114" y="297811"/>
                    </a:lnTo>
                    <a:lnTo>
                      <a:pt x="39957" y="266348"/>
                    </a:lnTo>
                    <a:lnTo>
                      <a:pt x="13596" y="229594"/>
                    </a:lnTo>
                    <a:lnTo>
                      <a:pt x="884" y="188761"/>
                    </a:lnTo>
                    <a:lnTo>
                      <a:pt x="0" y="174454"/>
                    </a:lnTo>
                    <a:close/>
                  </a:path>
                </a:pathLst>
              </a:custGeom>
              <a:ln w="41275">
                <a:solidFill>
                  <a:srgbClr val="FF0000"/>
                </a:solidFill>
              </a:ln>
            </p:spPr>
            <p:txBody>
              <a:bodyPr wrap="square" lIns="0" tIns="0" rIns="0" bIns="0" rtlCol="0">
                <a:noAutofit/>
              </a:bodyPr>
              <a:lstStyle/>
              <a:p>
                <a:endParaRPr/>
              </a:p>
            </p:txBody>
          </p:sp>
          <p:sp>
            <p:nvSpPr>
              <p:cNvPr id="105" name="object 86"/>
              <p:cNvSpPr/>
              <p:nvPr/>
            </p:nvSpPr>
            <p:spPr>
              <a:xfrm>
                <a:off x="4243627" y="2431513"/>
                <a:ext cx="320338" cy="311686"/>
              </a:xfrm>
              <a:prstGeom prst="rect">
                <a:avLst/>
              </a:prstGeom>
              <a:blipFill>
                <a:blip r:embed="rId4" cstate="print"/>
                <a:stretch>
                  <a:fillRect/>
                </a:stretch>
              </a:blipFill>
            </p:spPr>
            <p:txBody>
              <a:bodyPr wrap="square" lIns="0" tIns="0" rIns="0" bIns="0" rtlCol="0">
                <a:noAutofit/>
              </a:bodyPr>
              <a:lstStyle/>
              <a:p>
                <a:endParaRPr/>
              </a:p>
            </p:txBody>
          </p:sp>
          <p:sp>
            <p:nvSpPr>
              <p:cNvPr id="106" name="object 87"/>
              <p:cNvSpPr/>
              <p:nvPr/>
            </p:nvSpPr>
            <p:spPr>
              <a:xfrm>
                <a:off x="4881746" y="3754220"/>
                <a:ext cx="533400" cy="348907"/>
              </a:xfrm>
              <a:custGeom>
                <a:avLst/>
                <a:gdLst/>
                <a:ahLst/>
                <a:cxnLst/>
                <a:rect l="l" t="t" r="r" b="b"/>
                <a:pathLst>
                  <a:path w="533400" h="348907">
                    <a:moveTo>
                      <a:pt x="266700" y="0"/>
                    </a:moveTo>
                    <a:lnTo>
                      <a:pt x="223439" y="2283"/>
                    </a:lnTo>
                    <a:lnTo>
                      <a:pt x="182402" y="8893"/>
                    </a:lnTo>
                    <a:lnTo>
                      <a:pt x="144135" y="19472"/>
                    </a:lnTo>
                    <a:lnTo>
                      <a:pt x="93134" y="41993"/>
                    </a:lnTo>
                    <a:lnTo>
                      <a:pt x="51457" y="71423"/>
                    </a:lnTo>
                    <a:lnTo>
                      <a:pt x="20958" y="106548"/>
                    </a:lnTo>
                    <a:lnTo>
                      <a:pt x="3490" y="146156"/>
                    </a:lnTo>
                    <a:lnTo>
                      <a:pt x="0" y="174453"/>
                    </a:lnTo>
                    <a:lnTo>
                      <a:pt x="884" y="188761"/>
                    </a:lnTo>
                    <a:lnTo>
                      <a:pt x="13596" y="229594"/>
                    </a:lnTo>
                    <a:lnTo>
                      <a:pt x="39957" y="266348"/>
                    </a:lnTo>
                    <a:lnTo>
                      <a:pt x="78114" y="297811"/>
                    </a:lnTo>
                    <a:lnTo>
                      <a:pt x="126213" y="322770"/>
                    </a:lnTo>
                    <a:lnTo>
                      <a:pt x="162888" y="335197"/>
                    </a:lnTo>
                    <a:lnTo>
                      <a:pt x="202608" y="343837"/>
                    </a:lnTo>
                    <a:lnTo>
                      <a:pt x="244826" y="348328"/>
                    </a:lnTo>
                    <a:lnTo>
                      <a:pt x="266700" y="348907"/>
                    </a:lnTo>
                    <a:lnTo>
                      <a:pt x="288573" y="348328"/>
                    </a:lnTo>
                    <a:lnTo>
                      <a:pt x="330791" y="343837"/>
                    </a:lnTo>
                    <a:lnTo>
                      <a:pt x="370511" y="335197"/>
                    </a:lnTo>
                    <a:lnTo>
                      <a:pt x="407186" y="322770"/>
                    </a:lnTo>
                    <a:lnTo>
                      <a:pt x="455285" y="297811"/>
                    </a:lnTo>
                    <a:lnTo>
                      <a:pt x="493442" y="266348"/>
                    </a:lnTo>
                    <a:lnTo>
                      <a:pt x="519803" y="229594"/>
                    </a:lnTo>
                    <a:lnTo>
                      <a:pt x="532515" y="188761"/>
                    </a:lnTo>
                    <a:lnTo>
                      <a:pt x="533400" y="174453"/>
                    </a:lnTo>
                    <a:lnTo>
                      <a:pt x="532515" y="160145"/>
                    </a:lnTo>
                    <a:lnTo>
                      <a:pt x="519803" y="119312"/>
                    </a:lnTo>
                    <a:lnTo>
                      <a:pt x="493442" y="82558"/>
                    </a:lnTo>
                    <a:lnTo>
                      <a:pt x="455285" y="51096"/>
                    </a:lnTo>
                    <a:lnTo>
                      <a:pt x="407186" y="26137"/>
                    </a:lnTo>
                    <a:lnTo>
                      <a:pt x="370511" y="13709"/>
                    </a:lnTo>
                    <a:lnTo>
                      <a:pt x="330791" y="5070"/>
                    </a:lnTo>
                    <a:lnTo>
                      <a:pt x="288573" y="578"/>
                    </a:lnTo>
                    <a:lnTo>
                      <a:pt x="266700" y="0"/>
                    </a:lnTo>
                    <a:close/>
                  </a:path>
                </a:pathLst>
              </a:custGeom>
              <a:solidFill>
                <a:srgbClr val="FFFFFF"/>
              </a:solidFill>
            </p:spPr>
            <p:txBody>
              <a:bodyPr wrap="square" lIns="0" tIns="0" rIns="0" bIns="0" rtlCol="0">
                <a:noAutofit/>
              </a:bodyPr>
              <a:lstStyle/>
              <a:p>
                <a:endParaRPr/>
              </a:p>
            </p:txBody>
          </p:sp>
          <p:sp>
            <p:nvSpPr>
              <p:cNvPr id="107" name="object 88"/>
              <p:cNvSpPr/>
              <p:nvPr/>
            </p:nvSpPr>
            <p:spPr>
              <a:xfrm>
                <a:off x="4881746" y="3754220"/>
                <a:ext cx="533400" cy="348908"/>
              </a:xfrm>
              <a:custGeom>
                <a:avLst/>
                <a:gdLst/>
                <a:ahLst/>
                <a:cxnLst/>
                <a:rect l="l" t="t" r="r" b="b"/>
                <a:pathLst>
                  <a:path w="533400" h="348908">
                    <a:moveTo>
                      <a:pt x="0" y="174454"/>
                    </a:moveTo>
                    <a:lnTo>
                      <a:pt x="7751" y="132530"/>
                    </a:lnTo>
                    <a:lnTo>
                      <a:pt x="29768" y="94282"/>
                    </a:lnTo>
                    <a:lnTo>
                      <a:pt x="64199" y="60921"/>
                    </a:lnTo>
                    <a:lnTo>
                      <a:pt x="109190" y="33659"/>
                    </a:lnTo>
                    <a:lnTo>
                      <a:pt x="162888" y="13709"/>
                    </a:lnTo>
                    <a:lnTo>
                      <a:pt x="202608" y="5070"/>
                    </a:lnTo>
                    <a:lnTo>
                      <a:pt x="244826" y="578"/>
                    </a:lnTo>
                    <a:lnTo>
                      <a:pt x="266700" y="0"/>
                    </a:lnTo>
                    <a:lnTo>
                      <a:pt x="288573" y="578"/>
                    </a:lnTo>
                    <a:lnTo>
                      <a:pt x="330791" y="5070"/>
                    </a:lnTo>
                    <a:lnTo>
                      <a:pt x="370511" y="13709"/>
                    </a:lnTo>
                    <a:lnTo>
                      <a:pt x="407186" y="26137"/>
                    </a:lnTo>
                    <a:lnTo>
                      <a:pt x="455285" y="51096"/>
                    </a:lnTo>
                    <a:lnTo>
                      <a:pt x="493442" y="82559"/>
                    </a:lnTo>
                    <a:lnTo>
                      <a:pt x="519803" y="119313"/>
                    </a:lnTo>
                    <a:lnTo>
                      <a:pt x="532515" y="160146"/>
                    </a:lnTo>
                    <a:lnTo>
                      <a:pt x="533400" y="174454"/>
                    </a:lnTo>
                    <a:lnTo>
                      <a:pt x="532515" y="188761"/>
                    </a:lnTo>
                    <a:lnTo>
                      <a:pt x="519803" y="229594"/>
                    </a:lnTo>
                    <a:lnTo>
                      <a:pt x="493442" y="266348"/>
                    </a:lnTo>
                    <a:lnTo>
                      <a:pt x="455285" y="297811"/>
                    </a:lnTo>
                    <a:lnTo>
                      <a:pt x="407186" y="322770"/>
                    </a:lnTo>
                    <a:lnTo>
                      <a:pt x="370511" y="335198"/>
                    </a:lnTo>
                    <a:lnTo>
                      <a:pt x="330791" y="343837"/>
                    </a:lnTo>
                    <a:lnTo>
                      <a:pt x="288573" y="348329"/>
                    </a:lnTo>
                    <a:lnTo>
                      <a:pt x="266700" y="348908"/>
                    </a:lnTo>
                    <a:lnTo>
                      <a:pt x="244826" y="348329"/>
                    </a:lnTo>
                    <a:lnTo>
                      <a:pt x="202608" y="343837"/>
                    </a:lnTo>
                    <a:lnTo>
                      <a:pt x="162888" y="335198"/>
                    </a:lnTo>
                    <a:lnTo>
                      <a:pt x="126213" y="322770"/>
                    </a:lnTo>
                    <a:lnTo>
                      <a:pt x="78114" y="297811"/>
                    </a:lnTo>
                    <a:lnTo>
                      <a:pt x="39957" y="266348"/>
                    </a:lnTo>
                    <a:lnTo>
                      <a:pt x="13596" y="229594"/>
                    </a:lnTo>
                    <a:lnTo>
                      <a:pt x="884" y="188761"/>
                    </a:lnTo>
                    <a:lnTo>
                      <a:pt x="0" y="174454"/>
                    </a:lnTo>
                    <a:close/>
                  </a:path>
                </a:pathLst>
              </a:custGeom>
              <a:ln w="41275">
                <a:solidFill>
                  <a:srgbClr val="FF0000"/>
                </a:solidFill>
              </a:ln>
            </p:spPr>
            <p:txBody>
              <a:bodyPr wrap="square" lIns="0" tIns="0" rIns="0" bIns="0" rtlCol="0">
                <a:noAutofit/>
              </a:bodyPr>
              <a:lstStyle/>
              <a:p>
                <a:endParaRPr/>
              </a:p>
            </p:txBody>
          </p:sp>
          <p:sp>
            <p:nvSpPr>
              <p:cNvPr id="108" name="object 89"/>
              <p:cNvSpPr/>
              <p:nvPr/>
            </p:nvSpPr>
            <p:spPr>
              <a:xfrm>
                <a:off x="5014302" y="3726172"/>
                <a:ext cx="320338" cy="311686"/>
              </a:xfrm>
              <a:prstGeom prst="rect">
                <a:avLst/>
              </a:prstGeom>
              <a:blipFill>
                <a:blip r:embed="rId4" cstate="print"/>
                <a:stretch>
                  <a:fillRect/>
                </a:stretch>
              </a:blipFill>
            </p:spPr>
            <p:txBody>
              <a:bodyPr wrap="square" lIns="0" tIns="0" rIns="0" bIns="0" rtlCol="0">
                <a:noAutofit/>
              </a:bodyPr>
              <a:lstStyle/>
              <a:p>
                <a:endParaRPr/>
              </a:p>
            </p:txBody>
          </p:sp>
          <p:sp>
            <p:nvSpPr>
              <p:cNvPr id="109" name="object 90"/>
              <p:cNvSpPr/>
              <p:nvPr/>
            </p:nvSpPr>
            <p:spPr>
              <a:xfrm>
                <a:off x="2099123" y="2187078"/>
                <a:ext cx="533400" cy="348907"/>
              </a:xfrm>
              <a:custGeom>
                <a:avLst/>
                <a:gdLst/>
                <a:ahLst/>
                <a:cxnLst/>
                <a:rect l="l" t="t" r="r" b="b"/>
                <a:pathLst>
                  <a:path w="533400" h="348907">
                    <a:moveTo>
                      <a:pt x="266700" y="0"/>
                    </a:moveTo>
                    <a:lnTo>
                      <a:pt x="223439" y="2283"/>
                    </a:lnTo>
                    <a:lnTo>
                      <a:pt x="182402" y="8893"/>
                    </a:lnTo>
                    <a:lnTo>
                      <a:pt x="144135" y="19472"/>
                    </a:lnTo>
                    <a:lnTo>
                      <a:pt x="93134" y="41993"/>
                    </a:lnTo>
                    <a:lnTo>
                      <a:pt x="51457" y="71423"/>
                    </a:lnTo>
                    <a:lnTo>
                      <a:pt x="20958" y="106548"/>
                    </a:lnTo>
                    <a:lnTo>
                      <a:pt x="3490" y="146156"/>
                    </a:lnTo>
                    <a:lnTo>
                      <a:pt x="0" y="174453"/>
                    </a:lnTo>
                    <a:lnTo>
                      <a:pt x="884" y="188761"/>
                    </a:lnTo>
                    <a:lnTo>
                      <a:pt x="13596" y="229594"/>
                    </a:lnTo>
                    <a:lnTo>
                      <a:pt x="39957" y="266348"/>
                    </a:lnTo>
                    <a:lnTo>
                      <a:pt x="78114" y="297811"/>
                    </a:lnTo>
                    <a:lnTo>
                      <a:pt x="126213" y="322770"/>
                    </a:lnTo>
                    <a:lnTo>
                      <a:pt x="162888" y="335197"/>
                    </a:lnTo>
                    <a:lnTo>
                      <a:pt x="202608" y="343837"/>
                    </a:lnTo>
                    <a:lnTo>
                      <a:pt x="244826" y="348328"/>
                    </a:lnTo>
                    <a:lnTo>
                      <a:pt x="266700" y="348907"/>
                    </a:lnTo>
                    <a:lnTo>
                      <a:pt x="288573" y="348328"/>
                    </a:lnTo>
                    <a:lnTo>
                      <a:pt x="330791" y="343837"/>
                    </a:lnTo>
                    <a:lnTo>
                      <a:pt x="370511" y="335197"/>
                    </a:lnTo>
                    <a:lnTo>
                      <a:pt x="407186" y="322770"/>
                    </a:lnTo>
                    <a:lnTo>
                      <a:pt x="455285" y="297811"/>
                    </a:lnTo>
                    <a:lnTo>
                      <a:pt x="493442" y="266348"/>
                    </a:lnTo>
                    <a:lnTo>
                      <a:pt x="519803" y="229594"/>
                    </a:lnTo>
                    <a:lnTo>
                      <a:pt x="532515" y="188761"/>
                    </a:lnTo>
                    <a:lnTo>
                      <a:pt x="533400" y="174453"/>
                    </a:lnTo>
                    <a:lnTo>
                      <a:pt x="532515" y="160145"/>
                    </a:lnTo>
                    <a:lnTo>
                      <a:pt x="519803" y="119312"/>
                    </a:lnTo>
                    <a:lnTo>
                      <a:pt x="493442" y="82558"/>
                    </a:lnTo>
                    <a:lnTo>
                      <a:pt x="455285" y="51096"/>
                    </a:lnTo>
                    <a:lnTo>
                      <a:pt x="407186" y="26137"/>
                    </a:lnTo>
                    <a:lnTo>
                      <a:pt x="370511" y="13709"/>
                    </a:lnTo>
                    <a:lnTo>
                      <a:pt x="330791" y="5070"/>
                    </a:lnTo>
                    <a:lnTo>
                      <a:pt x="288573" y="578"/>
                    </a:lnTo>
                    <a:lnTo>
                      <a:pt x="266700" y="0"/>
                    </a:lnTo>
                    <a:close/>
                  </a:path>
                </a:pathLst>
              </a:custGeom>
              <a:solidFill>
                <a:srgbClr val="FFFFFF"/>
              </a:solidFill>
            </p:spPr>
            <p:txBody>
              <a:bodyPr wrap="square" lIns="0" tIns="0" rIns="0" bIns="0" rtlCol="0">
                <a:noAutofit/>
              </a:bodyPr>
              <a:lstStyle/>
              <a:p>
                <a:endParaRPr/>
              </a:p>
            </p:txBody>
          </p:sp>
          <p:sp>
            <p:nvSpPr>
              <p:cNvPr id="110" name="object 91"/>
              <p:cNvSpPr/>
              <p:nvPr/>
            </p:nvSpPr>
            <p:spPr>
              <a:xfrm>
                <a:off x="2099123" y="2187078"/>
                <a:ext cx="533400" cy="348908"/>
              </a:xfrm>
              <a:custGeom>
                <a:avLst/>
                <a:gdLst/>
                <a:ahLst/>
                <a:cxnLst/>
                <a:rect l="l" t="t" r="r" b="b"/>
                <a:pathLst>
                  <a:path w="533400" h="348908">
                    <a:moveTo>
                      <a:pt x="0" y="174454"/>
                    </a:moveTo>
                    <a:lnTo>
                      <a:pt x="7751" y="132530"/>
                    </a:lnTo>
                    <a:lnTo>
                      <a:pt x="29768" y="94282"/>
                    </a:lnTo>
                    <a:lnTo>
                      <a:pt x="64199" y="60921"/>
                    </a:lnTo>
                    <a:lnTo>
                      <a:pt x="109190" y="33659"/>
                    </a:lnTo>
                    <a:lnTo>
                      <a:pt x="162888" y="13709"/>
                    </a:lnTo>
                    <a:lnTo>
                      <a:pt x="202608" y="5070"/>
                    </a:lnTo>
                    <a:lnTo>
                      <a:pt x="244826" y="578"/>
                    </a:lnTo>
                    <a:lnTo>
                      <a:pt x="266700" y="0"/>
                    </a:lnTo>
                    <a:lnTo>
                      <a:pt x="288573" y="578"/>
                    </a:lnTo>
                    <a:lnTo>
                      <a:pt x="330791" y="5070"/>
                    </a:lnTo>
                    <a:lnTo>
                      <a:pt x="370511" y="13709"/>
                    </a:lnTo>
                    <a:lnTo>
                      <a:pt x="407186" y="26137"/>
                    </a:lnTo>
                    <a:lnTo>
                      <a:pt x="455285" y="51096"/>
                    </a:lnTo>
                    <a:lnTo>
                      <a:pt x="493442" y="82559"/>
                    </a:lnTo>
                    <a:lnTo>
                      <a:pt x="519803" y="119313"/>
                    </a:lnTo>
                    <a:lnTo>
                      <a:pt x="532515" y="160146"/>
                    </a:lnTo>
                    <a:lnTo>
                      <a:pt x="533400" y="174454"/>
                    </a:lnTo>
                    <a:lnTo>
                      <a:pt x="532515" y="188761"/>
                    </a:lnTo>
                    <a:lnTo>
                      <a:pt x="519803" y="229594"/>
                    </a:lnTo>
                    <a:lnTo>
                      <a:pt x="493442" y="266348"/>
                    </a:lnTo>
                    <a:lnTo>
                      <a:pt x="455285" y="297811"/>
                    </a:lnTo>
                    <a:lnTo>
                      <a:pt x="407186" y="322770"/>
                    </a:lnTo>
                    <a:lnTo>
                      <a:pt x="370511" y="335198"/>
                    </a:lnTo>
                    <a:lnTo>
                      <a:pt x="330791" y="343837"/>
                    </a:lnTo>
                    <a:lnTo>
                      <a:pt x="288573" y="348329"/>
                    </a:lnTo>
                    <a:lnTo>
                      <a:pt x="266700" y="348908"/>
                    </a:lnTo>
                    <a:lnTo>
                      <a:pt x="244826" y="348329"/>
                    </a:lnTo>
                    <a:lnTo>
                      <a:pt x="202608" y="343837"/>
                    </a:lnTo>
                    <a:lnTo>
                      <a:pt x="162888" y="335198"/>
                    </a:lnTo>
                    <a:lnTo>
                      <a:pt x="126213" y="322770"/>
                    </a:lnTo>
                    <a:lnTo>
                      <a:pt x="78114" y="297811"/>
                    </a:lnTo>
                    <a:lnTo>
                      <a:pt x="39957" y="266348"/>
                    </a:lnTo>
                    <a:lnTo>
                      <a:pt x="13596" y="229594"/>
                    </a:lnTo>
                    <a:lnTo>
                      <a:pt x="884" y="188761"/>
                    </a:lnTo>
                    <a:lnTo>
                      <a:pt x="0" y="174454"/>
                    </a:lnTo>
                    <a:close/>
                  </a:path>
                </a:pathLst>
              </a:custGeom>
              <a:ln w="41275">
                <a:solidFill>
                  <a:srgbClr val="FF0000"/>
                </a:solidFill>
              </a:ln>
            </p:spPr>
            <p:txBody>
              <a:bodyPr wrap="square" lIns="0" tIns="0" rIns="0" bIns="0" rtlCol="0">
                <a:noAutofit/>
              </a:bodyPr>
              <a:lstStyle/>
              <a:p>
                <a:endParaRPr/>
              </a:p>
            </p:txBody>
          </p:sp>
          <p:sp>
            <p:nvSpPr>
              <p:cNvPr id="111" name="object 92"/>
              <p:cNvSpPr/>
              <p:nvPr/>
            </p:nvSpPr>
            <p:spPr>
              <a:xfrm>
                <a:off x="2231679" y="2159030"/>
                <a:ext cx="320338" cy="311686"/>
              </a:xfrm>
              <a:prstGeom prst="rect">
                <a:avLst/>
              </a:prstGeom>
              <a:blipFill>
                <a:blip r:embed="rId4" cstate="print"/>
                <a:stretch>
                  <a:fillRect/>
                </a:stretch>
              </a:blipFill>
            </p:spPr>
            <p:txBody>
              <a:bodyPr wrap="square" lIns="0" tIns="0" rIns="0" bIns="0" rtlCol="0">
                <a:noAutofit/>
              </a:bodyPr>
              <a:lstStyle/>
              <a:p>
                <a:endParaRPr/>
              </a:p>
            </p:txBody>
          </p:sp>
          <p:sp>
            <p:nvSpPr>
              <p:cNvPr id="112" name="object 93"/>
              <p:cNvSpPr/>
              <p:nvPr/>
            </p:nvSpPr>
            <p:spPr>
              <a:xfrm>
                <a:off x="3621417" y="3362183"/>
                <a:ext cx="533400" cy="348908"/>
              </a:xfrm>
              <a:custGeom>
                <a:avLst/>
                <a:gdLst/>
                <a:ahLst/>
                <a:cxnLst/>
                <a:rect l="l" t="t" r="r" b="b"/>
                <a:pathLst>
                  <a:path w="533400" h="348908">
                    <a:moveTo>
                      <a:pt x="266700" y="0"/>
                    </a:moveTo>
                    <a:lnTo>
                      <a:pt x="223439" y="2283"/>
                    </a:lnTo>
                    <a:lnTo>
                      <a:pt x="182402" y="8893"/>
                    </a:lnTo>
                    <a:lnTo>
                      <a:pt x="144135" y="19472"/>
                    </a:lnTo>
                    <a:lnTo>
                      <a:pt x="93134" y="41993"/>
                    </a:lnTo>
                    <a:lnTo>
                      <a:pt x="51457" y="71423"/>
                    </a:lnTo>
                    <a:lnTo>
                      <a:pt x="20958" y="106548"/>
                    </a:lnTo>
                    <a:lnTo>
                      <a:pt x="3490" y="146156"/>
                    </a:lnTo>
                    <a:lnTo>
                      <a:pt x="0" y="174453"/>
                    </a:lnTo>
                    <a:lnTo>
                      <a:pt x="884" y="188761"/>
                    </a:lnTo>
                    <a:lnTo>
                      <a:pt x="13596" y="229594"/>
                    </a:lnTo>
                    <a:lnTo>
                      <a:pt x="39957" y="266348"/>
                    </a:lnTo>
                    <a:lnTo>
                      <a:pt x="78114" y="297811"/>
                    </a:lnTo>
                    <a:lnTo>
                      <a:pt x="126213" y="322770"/>
                    </a:lnTo>
                    <a:lnTo>
                      <a:pt x="162888" y="335198"/>
                    </a:lnTo>
                    <a:lnTo>
                      <a:pt x="202608" y="343838"/>
                    </a:lnTo>
                    <a:lnTo>
                      <a:pt x="244826" y="348330"/>
                    </a:lnTo>
                    <a:lnTo>
                      <a:pt x="266700" y="348908"/>
                    </a:lnTo>
                    <a:lnTo>
                      <a:pt x="288573" y="348330"/>
                    </a:lnTo>
                    <a:lnTo>
                      <a:pt x="330791" y="343838"/>
                    </a:lnTo>
                    <a:lnTo>
                      <a:pt x="370511" y="335198"/>
                    </a:lnTo>
                    <a:lnTo>
                      <a:pt x="407186" y="322770"/>
                    </a:lnTo>
                    <a:lnTo>
                      <a:pt x="455285" y="297811"/>
                    </a:lnTo>
                    <a:lnTo>
                      <a:pt x="493442" y="266348"/>
                    </a:lnTo>
                    <a:lnTo>
                      <a:pt x="519803" y="229594"/>
                    </a:lnTo>
                    <a:lnTo>
                      <a:pt x="532515" y="188761"/>
                    </a:lnTo>
                    <a:lnTo>
                      <a:pt x="533400" y="174453"/>
                    </a:lnTo>
                    <a:lnTo>
                      <a:pt x="532515" y="160145"/>
                    </a:lnTo>
                    <a:lnTo>
                      <a:pt x="519803" y="119312"/>
                    </a:lnTo>
                    <a:lnTo>
                      <a:pt x="493442" y="82558"/>
                    </a:lnTo>
                    <a:lnTo>
                      <a:pt x="455285" y="51096"/>
                    </a:lnTo>
                    <a:lnTo>
                      <a:pt x="407186" y="26137"/>
                    </a:lnTo>
                    <a:lnTo>
                      <a:pt x="370511" y="13709"/>
                    </a:lnTo>
                    <a:lnTo>
                      <a:pt x="330791" y="5070"/>
                    </a:lnTo>
                    <a:lnTo>
                      <a:pt x="288573" y="578"/>
                    </a:lnTo>
                    <a:lnTo>
                      <a:pt x="266700" y="0"/>
                    </a:lnTo>
                    <a:close/>
                  </a:path>
                </a:pathLst>
              </a:custGeom>
              <a:solidFill>
                <a:srgbClr val="FFFFFF"/>
              </a:solidFill>
            </p:spPr>
            <p:txBody>
              <a:bodyPr wrap="square" lIns="0" tIns="0" rIns="0" bIns="0" rtlCol="0">
                <a:noAutofit/>
              </a:bodyPr>
              <a:lstStyle/>
              <a:p>
                <a:endParaRPr/>
              </a:p>
            </p:txBody>
          </p:sp>
          <p:sp>
            <p:nvSpPr>
              <p:cNvPr id="113" name="object 94"/>
              <p:cNvSpPr/>
              <p:nvPr/>
            </p:nvSpPr>
            <p:spPr>
              <a:xfrm>
                <a:off x="3621417" y="3362183"/>
                <a:ext cx="533400" cy="348908"/>
              </a:xfrm>
              <a:custGeom>
                <a:avLst/>
                <a:gdLst/>
                <a:ahLst/>
                <a:cxnLst/>
                <a:rect l="l" t="t" r="r" b="b"/>
                <a:pathLst>
                  <a:path w="533400" h="348908">
                    <a:moveTo>
                      <a:pt x="0" y="174454"/>
                    </a:moveTo>
                    <a:lnTo>
                      <a:pt x="7751" y="132530"/>
                    </a:lnTo>
                    <a:lnTo>
                      <a:pt x="29768" y="94282"/>
                    </a:lnTo>
                    <a:lnTo>
                      <a:pt x="64199" y="60921"/>
                    </a:lnTo>
                    <a:lnTo>
                      <a:pt x="109190" y="33659"/>
                    </a:lnTo>
                    <a:lnTo>
                      <a:pt x="162888" y="13709"/>
                    </a:lnTo>
                    <a:lnTo>
                      <a:pt x="202608" y="5070"/>
                    </a:lnTo>
                    <a:lnTo>
                      <a:pt x="244826" y="578"/>
                    </a:lnTo>
                    <a:lnTo>
                      <a:pt x="266700" y="0"/>
                    </a:lnTo>
                    <a:lnTo>
                      <a:pt x="288573" y="578"/>
                    </a:lnTo>
                    <a:lnTo>
                      <a:pt x="330791" y="5070"/>
                    </a:lnTo>
                    <a:lnTo>
                      <a:pt x="370511" y="13709"/>
                    </a:lnTo>
                    <a:lnTo>
                      <a:pt x="407186" y="26137"/>
                    </a:lnTo>
                    <a:lnTo>
                      <a:pt x="455285" y="51096"/>
                    </a:lnTo>
                    <a:lnTo>
                      <a:pt x="493442" y="82559"/>
                    </a:lnTo>
                    <a:lnTo>
                      <a:pt x="519803" y="119313"/>
                    </a:lnTo>
                    <a:lnTo>
                      <a:pt x="532515" y="160146"/>
                    </a:lnTo>
                    <a:lnTo>
                      <a:pt x="533400" y="174454"/>
                    </a:lnTo>
                    <a:lnTo>
                      <a:pt x="532515" y="188761"/>
                    </a:lnTo>
                    <a:lnTo>
                      <a:pt x="519803" y="229594"/>
                    </a:lnTo>
                    <a:lnTo>
                      <a:pt x="493442" y="266348"/>
                    </a:lnTo>
                    <a:lnTo>
                      <a:pt x="455285" y="297811"/>
                    </a:lnTo>
                    <a:lnTo>
                      <a:pt x="407186" y="322770"/>
                    </a:lnTo>
                    <a:lnTo>
                      <a:pt x="370511" y="335198"/>
                    </a:lnTo>
                    <a:lnTo>
                      <a:pt x="330791" y="343837"/>
                    </a:lnTo>
                    <a:lnTo>
                      <a:pt x="288573" y="348329"/>
                    </a:lnTo>
                    <a:lnTo>
                      <a:pt x="266700" y="348908"/>
                    </a:lnTo>
                    <a:lnTo>
                      <a:pt x="244826" y="348329"/>
                    </a:lnTo>
                    <a:lnTo>
                      <a:pt x="202608" y="343837"/>
                    </a:lnTo>
                    <a:lnTo>
                      <a:pt x="162888" y="335198"/>
                    </a:lnTo>
                    <a:lnTo>
                      <a:pt x="126213" y="322770"/>
                    </a:lnTo>
                    <a:lnTo>
                      <a:pt x="78114" y="297811"/>
                    </a:lnTo>
                    <a:lnTo>
                      <a:pt x="39957" y="266348"/>
                    </a:lnTo>
                    <a:lnTo>
                      <a:pt x="13596" y="229594"/>
                    </a:lnTo>
                    <a:lnTo>
                      <a:pt x="884" y="188761"/>
                    </a:lnTo>
                    <a:lnTo>
                      <a:pt x="0" y="174454"/>
                    </a:lnTo>
                    <a:close/>
                  </a:path>
                </a:pathLst>
              </a:custGeom>
              <a:ln w="41275">
                <a:solidFill>
                  <a:srgbClr val="FF0000"/>
                </a:solidFill>
              </a:ln>
            </p:spPr>
            <p:txBody>
              <a:bodyPr wrap="square" lIns="0" tIns="0" rIns="0" bIns="0" rtlCol="0">
                <a:noAutofit/>
              </a:bodyPr>
              <a:lstStyle/>
              <a:p>
                <a:endParaRPr/>
              </a:p>
            </p:txBody>
          </p:sp>
          <p:sp>
            <p:nvSpPr>
              <p:cNvPr id="114" name="object 95"/>
              <p:cNvSpPr/>
              <p:nvPr/>
            </p:nvSpPr>
            <p:spPr>
              <a:xfrm>
                <a:off x="3534833" y="3128432"/>
                <a:ext cx="774700" cy="774700"/>
              </a:xfrm>
              <a:prstGeom prst="rect">
                <a:avLst/>
              </a:prstGeom>
              <a:blipFill>
                <a:blip r:embed="rId15" cstate="print"/>
                <a:stretch>
                  <a:fillRect/>
                </a:stretch>
              </a:blipFill>
            </p:spPr>
            <p:txBody>
              <a:bodyPr wrap="square" lIns="0" tIns="0" rIns="0" bIns="0" rtlCol="0">
                <a:noAutofit/>
              </a:bodyPr>
              <a:lstStyle/>
              <a:p>
                <a:endParaRPr/>
              </a:p>
            </p:txBody>
          </p:sp>
          <p:sp>
            <p:nvSpPr>
              <p:cNvPr id="115" name="object 96"/>
              <p:cNvSpPr/>
              <p:nvPr/>
            </p:nvSpPr>
            <p:spPr>
              <a:xfrm>
                <a:off x="3564671" y="3425659"/>
                <a:ext cx="0" cy="0"/>
              </a:xfrm>
              <a:custGeom>
                <a:avLst/>
                <a:gdLst/>
                <a:ahLst/>
                <a:cxnLst/>
                <a:rect l="l" t="t" r="r" b="b"/>
                <a:pathLst>
                  <a:path>
                    <a:moveTo>
                      <a:pt x="664671" y="395880"/>
                    </a:moveTo>
                  </a:path>
                </a:pathLst>
              </a:custGeom>
              <a:solidFill>
                <a:srgbClr val="000000"/>
              </a:solidFill>
            </p:spPr>
            <p:txBody>
              <a:bodyPr wrap="square" lIns="0" tIns="0" rIns="0" bIns="0" rtlCol="0">
                <a:noAutofit/>
              </a:bodyPr>
              <a:lstStyle/>
              <a:p>
                <a:endParaRPr/>
              </a:p>
            </p:txBody>
          </p:sp>
          <p:sp>
            <p:nvSpPr>
              <p:cNvPr id="116" name="object 97"/>
              <p:cNvSpPr/>
              <p:nvPr/>
            </p:nvSpPr>
            <p:spPr>
              <a:xfrm>
                <a:off x="3833464" y="3821538"/>
                <a:ext cx="1" cy="0"/>
              </a:xfrm>
              <a:custGeom>
                <a:avLst/>
                <a:gdLst/>
                <a:ahLst/>
                <a:cxnLst/>
                <a:rect l="l" t="t" r="r" b="b"/>
                <a:pathLst>
                  <a:path w="1">
                    <a:moveTo>
                      <a:pt x="395880" y="0"/>
                    </a:moveTo>
                  </a:path>
                </a:pathLst>
              </a:custGeom>
              <a:solidFill>
                <a:srgbClr val="000000"/>
              </a:solidFill>
            </p:spPr>
            <p:txBody>
              <a:bodyPr wrap="square" lIns="0" tIns="0" rIns="0" bIns="0" rtlCol="0">
                <a:noAutofit/>
              </a:bodyPr>
              <a:lstStyle/>
              <a:p>
                <a:endParaRPr/>
              </a:p>
            </p:txBody>
          </p:sp>
          <p:sp>
            <p:nvSpPr>
              <p:cNvPr id="117" name="object 98"/>
              <p:cNvSpPr/>
              <p:nvPr/>
            </p:nvSpPr>
            <p:spPr>
              <a:xfrm>
                <a:off x="3564671" y="3156866"/>
                <a:ext cx="395879" cy="268792"/>
              </a:xfrm>
              <a:prstGeom prst="rect">
                <a:avLst/>
              </a:prstGeom>
              <a:blipFill>
                <a:blip r:embed="rId6" cstate="print"/>
                <a:stretch>
                  <a:fillRect/>
                </a:stretch>
              </a:blipFill>
            </p:spPr>
            <p:txBody>
              <a:bodyPr wrap="square" lIns="0" tIns="0" rIns="0" bIns="0" rtlCol="0">
                <a:noAutofit/>
              </a:bodyPr>
              <a:lstStyle/>
              <a:p>
                <a:endParaRPr/>
              </a:p>
            </p:txBody>
          </p:sp>
          <p:sp>
            <p:nvSpPr>
              <p:cNvPr id="118" name="object 99"/>
              <p:cNvSpPr/>
              <p:nvPr/>
            </p:nvSpPr>
            <p:spPr>
              <a:xfrm>
                <a:off x="3564672" y="3156867"/>
                <a:ext cx="664671" cy="664671"/>
              </a:xfrm>
              <a:prstGeom prst="rect">
                <a:avLst/>
              </a:prstGeom>
              <a:blipFill>
                <a:blip r:embed="rId7" cstate="print"/>
                <a:stretch>
                  <a:fillRect/>
                </a:stretch>
              </a:blipFill>
            </p:spPr>
            <p:txBody>
              <a:bodyPr wrap="square" lIns="0" tIns="0" rIns="0" bIns="0" rtlCol="0">
                <a:noAutofit/>
              </a:bodyPr>
              <a:lstStyle/>
              <a:p>
                <a:endParaRPr/>
              </a:p>
            </p:txBody>
          </p:sp>
          <p:sp>
            <p:nvSpPr>
              <p:cNvPr id="119" name="object 100"/>
              <p:cNvSpPr/>
              <p:nvPr/>
            </p:nvSpPr>
            <p:spPr>
              <a:xfrm>
                <a:off x="3960551" y="3156866"/>
                <a:ext cx="268792" cy="395879"/>
              </a:xfrm>
              <a:prstGeom prst="rect">
                <a:avLst/>
              </a:prstGeom>
              <a:blipFill>
                <a:blip r:embed="rId8" cstate="print"/>
                <a:stretch>
                  <a:fillRect/>
                </a:stretch>
              </a:blipFill>
            </p:spPr>
            <p:txBody>
              <a:bodyPr wrap="square" lIns="0" tIns="0" rIns="0" bIns="0" rtlCol="0">
                <a:noAutofit/>
              </a:bodyPr>
              <a:lstStyle/>
              <a:p>
                <a:endParaRPr/>
              </a:p>
            </p:txBody>
          </p:sp>
          <p:sp>
            <p:nvSpPr>
              <p:cNvPr id="120" name="object 101"/>
              <p:cNvSpPr/>
              <p:nvPr/>
            </p:nvSpPr>
            <p:spPr>
              <a:xfrm>
                <a:off x="4229343" y="3552745"/>
                <a:ext cx="0" cy="1"/>
              </a:xfrm>
              <a:custGeom>
                <a:avLst/>
                <a:gdLst/>
                <a:ahLst/>
                <a:cxnLst/>
                <a:rect l="l" t="t" r="r" b="b"/>
                <a:pathLst>
                  <a:path h="1">
                    <a:moveTo>
                      <a:pt x="0" y="268790"/>
                    </a:moveTo>
                  </a:path>
                </a:pathLst>
              </a:custGeom>
              <a:solidFill>
                <a:srgbClr val="000000"/>
              </a:solidFill>
            </p:spPr>
            <p:txBody>
              <a:bodyPr wrap="square" lIns="0" tIns="0" rIns="0" bIns="0" rtlCol="0">
                <a:noAutofit/>
              </a:bodyPr>
              <a:lstStyle/>
              <a:p>
                <a:endParaRPr/>
              </a:p>
            </p:txBody>
          </p:sp>
          <p:sp>
            <p:nvSpPr>
              <p:cNvPr id="121" name="object 102"/>
              <p:cNvSpPr/>
              <p:nvPr/>
            </p:nvSpPr>
            <p:spPr>
              <a:xfrm>
                <a:off x="6532506" y="2145934"/>
                <a:ext cx="533400" cy="348908"/>
              </a:xfrm>
              <a:custGeom>
                <a:avLst/>
                <a:gdLst/>
                <a:ahLst/>
                <a:cxnLst/>
                <a:rect l="l" t="t" r="r" b="b"/>
                <a:pathLst>
                  <a:path w="533400" h="348908">
                    <a:moveTo>
                      <a:pt x="266700" y="0"/>
                    </a:moveTo>
                    <a:lnTo>
                      <a:pt x="223440" y="2283"/>
                    </a:lnTo>
                    <a:lnTo>
                      <a:pt x="182402" y="8893"/>
                    </a:lnTo>
                    <a:lnTo>
                      <a:pt x="144136" y="19472"/>
                    </a:lnTo>
                    <a:lnTo>
                      <a:pt x="93134" y="41993"/>
                    </a:lnTo>
                    <a:lnTo>
                      <a:pt x="51457" y="71423"/>
                    </a:lnTo>
                    <a:lnTo>
                      <a:pt x="20958" y="106548"/>
                    </a:lnTo>
                    <a:lnTo>
                      <a:pt x="3490" y="146156"/>
                    </a:lnTo>
                    <a:lnTo>
                      <a:pt x="0" y="174453"/>
                    </a:lnTo>
                    <a:lnTo>
                      <a:pt x="884" y="188761"/>
                    </a:lnTo>
                    <a:lnTo>
                      <a:pt x="13596" y="229594"/>
                    </a:lnTo>
                    <a:lnTo>
                      <a:pt x="39958" y="266348"/>
                    </a:lnTo>
                    <a:lnTo>
                      <a:pt x="78115" y="297811"/>
                    </a:lnTo>
                    <a:lnTo>
                      <a:pt x="126214" y="322770"/>
                    </a:lnTo>
                    <a:lnTo>
                      <a:pt x="162888" y="335198"/>
                    </a:lnTo>
                    <a:lnTo>
                      <a:pt x="202609" y="343838"/>
                    </a:lnTo>
                    <a:lnTo>
                      <a:pt x="244826" y="348330"/>
                    </a:lnTo>
                    <a:lnTo>
                      <a:pt x="266700" y="348908"/>
                    </a:lnTo>
                    <a:lnTo>
                      <a:pt x="288573" y="348330"/>
                    </a:lnTo>
                    <a:lnTo>
                      <a:pt x="330791" y="343838"/>
                    </a:lnTo>
                    <a:lnTo>
                      <a:pt x="370511" y="335198"/>
                    </a:lnTo>
                    <a:lnTo>
                      <a:pt x="407186" y="322770"/>
                    </a:lnTo>
                    <a:lnTo>
                      <a:pt x="455285" y="297811"/>
                    </a:lnTo>
                    <a:lnTo>
                      <a:pt x="493442" y="266348"/>
                    </a:lnTo>
                    <a:lnTo>
                      <a:pt x="519803" y="229594"/>
                    </a:lnTo>
                    <a:lnTo>
                      <a:pt x="532515" y="188761"/>
                    </a:lnTo>
                    <a:lnTo>
                      <a:pt x="533400" y="174453"/>
                    </a:lnTo>
                    <a:lnTo>
                      <a:pt x="532515" y="160145"/>
                    </a:lnTo>
                    <a:lnTo>
                      <a:pt x="519803" y="119312"/>
                    </a:lnTo>
                    <a:lnTo>
                      <a:pt x="493442" y="82558"/>
                    </a:lnTo>
                    <a:lnTo>
                      <a:pt x="455285" y="51096"/>
                    </a:lnTo>
                    <a:lnTo>
                      <a:pt x="407186" y="26137"/>
                    </a:lnTo>
                    <a:lnTo>
                      <a:pt x="370511" y="13709"/>
                    </a:lnTo>
                    <a:lnTo>
                      <a:pt x="330791" y="5070"/>
                    </a:lnTo>
                    <a:lnTo>
                      <a:pt x="288573" y="578"/>
                    </a:lnTo>
                    <a:lnTo>
                      <a:pt x="266700" y="0"/>
                    </a:lnTo>
                    <a:close/>
                  </a:path>
                </a:pathLst>
              </a:custGeom>
              <a:solidFill>
                <a:srgbClr val="FFFFFF"/>
              </a:solidFill>
            </p:spPr>
            <p:txBody>
              <a:bodyPr wrap="square" lIns="0" tIns="0" rIns="0" bIns="0" rtlCol="0">
                <a:noAutofit/>
              </a:bodyPr>
              <a:lstStyle/>
              <a:p>
                <a:endParaRPr/>
              </a:p>
            </p:txBody>
          </p:sp>
          <p:sp>
            <p:nvSpPr>
              <p:cNvPr id="122" name="object 103"/>
              <p:cNvSpPr/>
              <p:nvPr/>
            </p:nvSpPr>
            <p:spPr>
              <a:xfrm>
                <a:off x="6532506" y="2145934"/>
                <a:ext cx="533400" cy="348908"/>
              </a:xfrm>
              <a:custGeom>
                <a:avLst/>
                <a:gdLst/>
                <a:ahLst/>
                <a:cxnLst/>
                <a:rect l="l" t="t" r="r" b="b"/>
                <a:pathLst>
                  <a:path w="533400" h="348908">
                    <a:moveTo>
                      <a:pt x="0" y="174454"/>
                    </a:moveTo>
                    <a:lnTo>
                      <a:pt x="7751" y="132530"/>
                    </a:lnTo>
                    <a:lnTo>
                      <a:pt x="29768" y="94282"/>
                    </a:lnTo>
                    <a:lnTo>
                      <a:pt x="64199" y="60921"/>
                    </a:lnTo>
                    <a:lnTo>
                      <a:pt x="109190" y="33659"/>
                    </a:lnTo>
                    <a:lnTo>
                      <a:pt x="162888" y="13709"/>
                    </a:lnTo>
                    <a:lnTo>
                      <a:pt x="202608" y="5070"/>
                    </a:lnTo>
                    <a:lnTo>
                      <a:pt x="244826" y="578"/>
                    </a:lnTo>
                    <a:lnTo>
                      <a:pt x="266700" y="0"/>
                    </a:lnTo>
                    <a:lnTo>
                      <a:pt x="288573" y="578"/>
                    </a:lnTo>
                    <a:lnTo>
                      <a:pt x="330791" y="5070"/>
                    </a:lnTo>
                    <a:lnTo>
                      <a:pt x="370511" y="13709"/>
                    </a:lnTo>
                    <a:lnTo>
                      <a:pt x="407186" y="26137"/>
                    </a:lnTo>
                    <a:lnTo>
                      <a:pt x="455285" y="51096"/>
                    </a:lnTo>
                    <a:lnTo>
                      <a:pt x="493442" y="82559"/>
                    </a:lnTo>
                    <a:lnTo>
                      <a:pt x="519803" y="119313"/>
                    </a:lnTo>
                    <a:lnTo>
                      <a:pt x="532515" y="160146"/>
                    </a:lnTo>
                    <a:lnTo>
                      <a:pt x="533400" y="174454"/>
                    </a:lnTo>
                    <a:lnTo>
                      <a:pt x="532515" y="188761"/>
                    </a:lnTo>
                    <a:lnTo>
                      <a:pt x="519803" y="229594"/>
                    </a:lnTo>
                    <a:lnTo>
                      <a:pt x="493442" y="266348"/>
                    </a:lnTo>
                    <a:lnTo>
                      <a:pt x="455285" y="297811"/>
                    </a:lnTo>
                    <a:lnTo>
                      <a:pt x="407186" y="322770"/>
                    </a:lnTo>
                    <a:lnTo>
                      <a:pt x="370511" y="335198"/>
                    </a:lnTo>
                    <a:lnTo>
                      <a:pt x="330791" y="343837"/>
                    </a:lnTo>
                    <a:lnTo>
                      <a:pt x="288573" y="348329"/>
                    </a:lnTo>
                    <a:lnTo>
                      <a:pt x="266700" y="348908"/>
                    </a:lnTo>
                    <a:lnTo>
                      <a:pt x="244826" y="348329"/>
                    </a:lnTo>
                    <a:lnTo>
                      <a:pt x="202608" y="343837"/>
                    </a:lnTo>
                    <a:lnTo>
                      <a:pt x="162888" y="335198"/>
                    </a:lnTo>
                    <a:lnTo>
                      <a:pt x="126213" y="322770"/>
                    </a:lnTo>
                    <a:lnTo>
                      <a:pt x="78114" y="297811"/>
                    </a:lnTo>
                    <a:lnTo>
                      <a:pt x="39957" y="266348"/>
                    </a:lnTo>
                    <a:lnTo>
                      <a:pt x="13596" y="229594"/>
                    </a:lnTo>
                    <a:lnTo>
                      <a:pt x="884" y="188761"/>
                    </a:lnTo>
                    <a:lnTo>
                      <a:pt x="0" y="174454"/>
                    </a:lnTo>
                    <a:close/>
                  </a:path>
                </a:pathLst>
              </a:custGeom>
              <a:ln w="41275">
                <a:solidFill>
                  <a:srgbClr val="FF0000"/>
                </a:solidFill>
              </a:ln>
            </p:spPr>
            <p:txBody>
              <a:bodyPr wrap="square" lIns="0" tIns="0" rIns="0" bIns="0" rtlCol="0">
                <a:noAutofit/>
              </a:bodyPr>
              <a:lstStyle/>
              <a:p>
                <a:endParaRPr/>
              </a:p>
            </p:txBody>
          </p:sp>
          <p:sp>
            <p:nvSpPr>
              <p:cNvPr id="123" name="object 104"/>
              <p:cNvSpPr/>
              <p:nvPr/>
            </p:nvSpPr>
            <p:spPr>
              <a:xfrm>
                <a:off x="6650770" y="2142490"/>
                <a:ext cx="320338" cy="311686"/>
              </a:xfrm>
              <a:prstGeom prst="rect">
                <a:avLst/>
              </a:prstGeom>
              <a:blipFill>
                <a:blip r:embed="rId4" cstate="print"/>
                <a:stretch>
                  <a:fillRect/>
                </a:stretch>
              </a:blipFill>
            </p:spPr>
            <p:txBody>
              <a:bodyPr wrap="square" lIns="0" tIns="0" rIns="0" bIns="0" rtlCol="0">
                <a:noAutofit/>
              </a:bodyPr>
              <a:lstStyle/>
              <a:p>
                <a:endParaRPr/>
              </a:p>
            </p:txBody>
          </p:sp>
          <p:sp>
            <p:nvSpPr>
              <p:cNvPr id="124" name="object 109"/>
              <p:cNvSpPr/>
              <p:nvPr/>
            </p:nvSpPr>
            <p:spPr>
              <a:xfrm>
                <a:off x="1414180" y="3892524"/>
                <a:ext cx="307015" cy="425939"/>
              </a:xfrm>
              <a:prstGeom prst="rect">
                <a:avLst/>
              </a:prstGeom>
              <a:blipFill>
                <a:blip r:embed="rId16" cstate="print"/>
                <a:stretch>
                  <a:fillRect/>
                </a:stretch>
              </a:blipFill>
            </p:spPr>
            <p:txBody>
              <a:bodyPr wrap="square" lIns="0" tIns="0" rIns="0" bIns="0" rtlCol="0">
                <a:noAutofit/>
              </a:bodyPr>
              <a:lstStyle/>
              <a:p>
                <a:endParaRPr/>
              </a:p>
            </p:txBody>
          </p:sp>
          <p:sp>
            <p:nvSpPr>
              <p:cNvPr id="125" name="object 119"/>
              <p:cNvSpPr/>
              <p:nvPr/>
            </p:nvSpPr>
            <p:spPr>
              <a:xfrm>
                <a:off x="5494182" y="3702583"/>
                <a:ext cx="0" cy="0"/>
              </a:xfrm>
              <a:custGeom>
                <a:avLst/>
                <a:gdLst/>
                <a:ahLst/>
                <a:cxnLst/>
                <a:rect l="l" t="t" r="r" b="b"/>
                <a:pathLst>
                  <a:path>
                    <a:moveTo>
                      <a:pt x="0" y="263714"/>
                    </a:moveTo>
                  </a:path>
                </a:pathLst>
              </a:custGeom>
              <a:solidFill>
                <a:srgbClr val="000000"/>
              </a:solidFill>
            </p:spPr>
            <p:txBody>
              <a:bodyPr wrap="square" lIns="0" tIns="0" rIns="0" bIns="0" rtlCol="0">
                <a:noAutofit/>
              </a:bodyPr>
              <a:lstStyle/>
              <a:p>
                <a:endParaRPr/>
              </a:p>
            </p:txBody>
          </p:sp>
          <p:sp>
            <p:nvSpPr>
              <p:cNvPr id="126" name="object 120"/>
              <p:cNvSpPr/>
              <p:nvPr/>
            </p:nvSpPr>
            <p:spPr>
              <a:xfrm>
                <a:off x="5384374" y="3702583"/>
                <a:ext cx="109808" cy="263712"/>
              </a:xfrm>
              <a:prstGeom prst="rect">
                <a:avLst/>
              </a:prstGeom>
              <a:blipFill>
                <a:blip r:embed="rId17" cstate="print"/>
                <a:stretch>
                  <a:fillRect/>
                </a:stretch>
              </a:blipFill>
            </p:spPr>
            <p:txBody>
              <a:bodyPr wrap="square" lIns="0" tIns="0" rIns="0" bIns="0" rtlCol="0">
                <a:noAutofit/>
              </a:bodyPr>
              <a:lstStyle/>
              <a:p>
                <a:endParaRPr/>
              </a:p>
            </p:txBody>
          </p:sp>
          <p:grpSp>
            <p:nvGrpSpPr>
              <p:cNvPr id="127" name="组 126"/>
              <p:cNvGrpSpPr/>
              <p:nvPr/>
            </p:nvGrpSpPr>
            <p:grpSpPr>
              <a:xfrm>
                <a:off x="2745174" y="3237711"/>
                <a:ext cx="1567164" cy="994055"/>
                <a:chOff x="2327441" y="4472494"/>
                <a:chExt cx="1567164" cy="994055"/>
              </a:xfrm>
            </p:grpSpPr>
            <p:sp>
              <p:nvSpPr>
                <p:cNvPr id="145" name="object 112"/>
                <p:cNvSpPr/>
                <p:nvPr/>
              </p:nvSpPr>
              <p:spPr>
                <a:xfrm>
                  <a:off x="2327441" y="4472494"/>
                  <a:ext cx="1567164" cy="994055"/>
                </a:xfrm>
                <a:prstGeom prst="rect">
                  <a:avLst/>
                </a:prstGeom>
                <a:blipFill>
                  <a:blip r:embed="rId18" cstate="print"/>
                  <a:stretch>
                    <a:fillRect/>
                  </a:stretch>
                </a:blipFill>
              </p:spPr>
              <p:txBody>
                <a:bodyPr wrap="square" lIns="0" tIns="0" rIns="0" bIns="0" rtlCol="0">
                  <a:noAutofit/>
                </a:bodyPr>
                <a:lstStyle/>
                <a:p>
                  <a:endParaRPr/>
                </a:p>
              </p:txBody>
            </p:sp>
            <p:sp>
              <p:nvSpPr>
                <p:cNvPr id="146" name="object 113"/>
                <p:cNvSpPr/>
                <p:nvPr/>
              </p:nvSpPr>
              <p:spPr>
                <a:xfrm>
                  <a:off x="2369714" y="4496828"/>
                  <a:ext cx="1423357" cy="887028"/>
                </a:xfrm>
                <a:custGeom>
                  <a:avLst/>
                  <a:gdLst/>
                  <a:ahLst/>
                  <a:cxnLst/>
                  <a:rect l="l" t="t" r="r" b="b"/>
                  <a:pathLst>
                    <a:path w="3608487" h="2554466">
                      <a:moveTo>
                        <a:pt x="2147408" y="0"/>
                      </a:moveTo>
                      <a:lnTo>
                        <a:pt x="2025999" y="3052"/>
                      </a:lnTo>
                      <a:lnTo>
                        <a:pt x="1905271" y="14552"/>
                      </a:lnTo>
                      <a:lnTo>
                        <a:pt x="1787902" y="34120"/>
                      </a:lnTo>
                      <a:lnTo>
                        <a:pt x="1674246" y="61404"/>
                      </a:lnTo>
                      <a:lnTo>
                        <a:pt x="1564656" y="96053"/>
                      </a:lnTo>
                      <a:lnTo>
                        <a:pt x="1459486" y="137718"/>
                      </a:lnTo>
                      <a:lnTo>
                        <a:pt x="1359088" y="186046"/>
                      </a:lnTo>
                      <a:lnTo>
                        <a:pt x="1263817" y="240688"/>
                      </a:lnTo>
                      <a:lnTo>
                        <a:pt x="1174026" y="301292"/>
                      </a:lnTo>
                      <a:lnTo>
                        <a:pt x="1090068" y="367509"/>
                      </a:lnTo>
                      <a:lnTo>
                        <a:pt x="1012296" y="438986"/>
                      </a:lnTo>
                      <a:lnTo>
                        <a:pt x="941066" y="515374"/>
                      </a:lnTo>
                      <a:lnTo>
                        <a:pt x="876728" y="596321"/>
                      </a:lnTo>
                      <a:lnTo>
                        <a:pt x="819638" y="681477"/>
                      </a:lnTo>
                      <a:lnTo>
                        <a:pt x="770149" y="770491"/>
                      </a:lnTo>
                      <a:lnTo>
                        <a:pt x="728613" y="863013"/>
                      </a:lnTo>
                      <a:lnTo>
                        <a:pt x="695385" y="958691"/>
                      </a:lnTo>
                      <a:lnTo>
                        <a:pt x="670818" y="1057175"/>
                      </a:lnTo>
                      <a:lnTo>
                        <a:pt x="655265" y="1158114"/>
                      </a:lnTo>
                      <a:lnTo>
                        <a:pt x="649080" y="1261157"/>
                      </a:lnTo>
                      <a:lnTo>
                        <a:pt x="652617" y="1365954"/>
                      </a:lnTo>
                      <a:lnTo>
                        <a:pt x="0" y="1769009"/>
                      </a:lnTo>
                      <a:lnTo>
                        <a:pt x="798609" y="1836810"/>
                      </a:lnTo>
                      <a:lnTo>
                        <a:pt x="840485" y="1905610"/>
                      </a:lnTo>
                      <a:lnTo>
                        <a:pt x="886701" y="1971529"/>
                      </a:lnTo>
                      <a:lnTo>
                        <a:pt x="937055" y="2034469"/>
                      </a:lnTo>
                      <a:lnTo>
                        <a:pt x="991347" y="2094328"/>
                      </a:lnTo>
                      <a:lnTo>
                        <a:pt x="1049375" y="2151007"/>
                      </a:lnTo>
                      <a:lnTo>
                        <a:pt x="1110939" y="2204406"/>
                      </a:lnTo>
                      <a:lnTo>
                        <a:pt x="1175838" y="2254424"/>
                      </a:lnTo>
                      <a:lnTo>
                        <a:pt x="1243870" y="2300960"/>
                      </a:lnTo>
                      <a:lnTo>
                        <a:pt x="1314836" y="2343916"/>
                      </a:lnTo>
                      <a:lnTo>
                        <a:pt x="1388533" y="2383190"/>
                      </a:lnTo>
                      <a:lnTo>
                        <a:pt x="1464762" y="2418683"/>
                      </a:lnTo>
                      <a:lnTo>
                        <a:pt x="1543320" y="2450294"/>
                      </a:lnTo>
                      <a:lnTo>
                        <a:pt x="1624008" y="2477923"/>
                      </a:lnTo>
                      <a:lnTo>
                        <a:pt x="1706624" y="2501470"/>
                      </a:lnTo>
                      <a:lnTo>
                        <a:pt x="1790968" y="2520835"/>
                      </a:lnTo>
                      <a:lnTo>
                        <a:pt x="1876839" y="2535917"/>
                      </a:lnTo>
                      <a:lnTo>
                        <a:pt x="1964035" y="2546616"/>
                      </a:lnTo>
                      <a:lnTo>
                        <a:pt x="2052355" y="2552833"/>
                      </a:lnTo>
                      <a:lnTo>
                        <a:pt x="2141600" y="2554466"/>
                      </a:lnTo>
                      <a:lnTo>
                        <a:pt x="2231567" y="2551416"/>
                      </a:lnTo>
                      <a:lnTo>
                        <a:pt x="2352295" y="2539916"/>
                      </a:lnTo>
                      <a:lnTo>
                        <a:pt x="2469664" y="2520348"/>
                      </a:lnTo>
                      <a:lnTo>
                        <a:pt x="2583320" y="2493065"/>
                      </a:lnTo>
                      <a:lnTo>
                        <a:pt x="2692911" y="2458415"/>
                      </a:lnTo>
                      <a:lnTo>
                        <a:pt x="2798081" y="2416751"/>
                      </a:lnTo>
                      <a:lnTo>
                        <a:pt x="2898479" y="2368422"/>
                      </a:lnTo>
                      <a:lnTo>
                        <a:pt x="2993750" y="2313780"/>
                      </a:lnTo>
                      <a:lnTo>
                        <a:pt x="3083541" y="2253176"/>
                      </a:lnTo>
                      <a:lnTo>
                        <a:pt x="3167499" y="2186960"/>
                      </a:lnTo>
                      <a:lnTo>
                        <a:pt x="3245271" y="2115482"/>
                      </a:lnTo>
                      <a:lnTo>
                        <a:pt x="3316502" y="2039094"/>
                      </a:lnTo>
                      <a:lnTo>
                        <a:pt x="3380839" y="1958147"/>
                      </a:lnTo>
                      <a:lnTo>
                        <a:pt x="3437929" y="1872991"/>
                      </a:lnTo>
                      <a:lnTo>
                        <a:pt x="3487419" y="1783977"/>
                      </a:lnTo>
                      <a:lnTo>
                        <a:pt x="3528954" y="1691455"/>
                      </a:lnTo>
                      <a:lnTo>
                        <a:pt x="3562182" y="1595777"/>
                      </a:lnTo>
                      <a:lnTo>
                        <a:pt x="3586749" y="1497293"/>
                      </a:lnTo>
                      <a:lnTo>
                        <a:pt x="3602302" y="1396354"/>
                      </a:lnTo>
                      <a:lnTo>
                        <a:pt x="3608487" y="1293310"/>
                      </a:lnTo>
                      <a:lnTo>
                        <a:pt x="3604950" y="1188513"/>
                      </a:lnTo>
                      <a:lnTo>
                        <a:pt x="3591627" y="1084305"/>
                      </a:lnTo>
                      <a:lnTo>
                        <a:pt x="3568958" y="982996"/>
                      </a:lnTo>
                      <a:lnTo>
                        <a:pt x="3537349" y="884891"/>
                      </a:lnTo>
                      <a:lnTo>
                        <a:pt x="3497207" y="790296"/>
                      </a:lnTo>
                      <a:lnTo>
                        <a:pt x="3448937" y="699516"/>
                      </a:lnTo>
                      <a:lnTo>
                        <a:pt x="3392948" y="612856"/>
                      </a:lnTo>
                      <a:lnTo>
                        <a:pt x="3329644" y="530621"/>
                      </a:lnTo>
                      <a:lnTo>
                        <a:pt x="3259433" y="453116"/>
                      </a:lnTo>
                      <a:lnTo>
                        <a:pt x="3182720" y="380646"/>
                      </a:lnTo>
                      <a:lnTo>
                        <a:pt x="3099912" y="313516"/>
                      </a:lnTo>
                      <a:lnTo>
                        <a:pt x="3011415" y="252032"/>
                      </a:lnTo>
                      <a:lnTo>
                        <a:pt x="2917635" y="196498"/>
                      </a:lnTo>
                      <a:lnTo>
                        <a:pt x="2818980" y="147220"/>
                      </a:lnTo>
                      <a:lnTo>
                        <a:pt x="2715855" y="104502"/>
                      </a:lnTo>
                      <a:lnTo>
                        <a:pt x="2608667" y="68650"/>
                      </a:lnTo>
                      <a:lnTo>
                        <a:pt x="2497822" y="39968"/>
                      </a:lnTo>
                      <a:lnTo>
                        <a:pt x="2383726" y="18763"/>
                      </a:lnTo>
                      <a:lnTo>
                        <a:pt x="2266786" y="5338"/>
                      </a:lnTo>
                      <a:lnTo>
                        <a:pt x="2147408" y="0"/>
                      </a:lnTo>
                      <a:close/>
                    </a:path>
                  </a:pathLst>
                </a:custGeom>
                <a:solidFill>
                  <a:srgbClr val="FFFFFF"/>
                </a:solidFill>
              </p:spPr>
              <p:txBody>
                <a:bodyPr wrap="square" lIns="0" tIns="0" rIns="0" bIns="0" rtlCol="0">
                  <a:noAutofit/>
                </a:bodyPr>
                <a:lstStyle/>
                <a:p>
                  <a:endParaRPr/>
                </a:p>
              </p:txBody>
            </p:sp>
            <p:sp>
              <p:nvSpPr>
                <p:cNvPr id="147" name="object 114"/>
                <p:cNvSpPr/>
                <p:nvPr/>
              </p:nvSpPr>
              <p:spPr>
                <a:xfrm>
                  <a:off x="2369714" y="4472494"/>
                  <a:ext cx="1440286" cy="933071"/>
                </a:xfrm>
                <a:custGeom>
                  <a:avLst/>
                  <a:gdLst/>
                  <a:ahLst/>
                  <a:cxnLst/>
                  <a:rect l="l" t="t" r="r" b="b"/>
                  <a:pathLst>
                    <a:path w="3608487" h="2554466">
                      <a:moveTo>
                        <a:pt x="0" y="1769008"/>
                      </a:moveTo>
                      <a:lnTo>
                        <a:pt x="652616" y="1365954"/>
                      </a:lnTo>
                      <a:lnTo>
                        <a:pt x="649080" y="1261158"/>
                      </a:lnTo>
                      <a:lnTo>
                        <a:pt x="655265" y="1158114"/>
                      </a:lnTo>
                      <a:lnTo>
                        <a:pt x="670818" y="1057175"/>
                      </a:lnTo>
                      <a:lnTo>
                        <a:pt x="695385" y="958691"/>
                      </a:lnTo>
                      <a:lnTo>
                        <a:pt x="728613" y="863013"/>
                      </a:lnTo>
                      <a:lnTo>
                        <a:pt x="770148" y="770491"/>
                      </a:lnTo>
                      <a:lnTo>
                        <a:pt x="819638" y="681477"/>
                      </a:lnTo>
                      <a:lnTo>
                        <a:pt x="876728" y="596321"/>
                      </a:lnTo>
                      <a:lnTo>
                        <a:pt x="941065" y="515374"/>
                      </a:lnTo>
                      <a:lnTo>
                        <a:pt x="1012296" y="438986"/>
                      </a:lnTo>
                      <a:lnTo>
                        <a:pt x="1090068" y="367508"/>
                      </a:lnTo>
                      <a:lnTo>
                        <a:pt x="1174026" y="301292"/>
                      </a:lnTo>
                      <a:lnTo>
                        <a:pt x="1263817" y="240688"/>
                      </a:lnTo>
                      <a:lnTo>
                        <a:pt x="1359088" y="186046"/>
                      </a:lnTo>
                      <a:lnTo>
                        <a:pt x="1459486" y="137717"/>
                      </a:lnTo>
                      <a:lnTo>
                        <a:pt x="1564656" y="96053"/>
                      </a:lnTo>
                      <a:lnTo>
                        <a:pt x="1674246" y="61404"/>
                      </a:lnTo>
                      <a:lnTo>
                        <a:pt x="1787903" y="34120"/>
                      </a:lnTo>
                      <a:lnTo>
                        <a:pt x="1905271" y="14552"/>
                      </a:lnTo>
                      <a:lnTo>
                        <a:pt x="2025999" y="3052"/>
                      </a:lnTo>
                      <a:lnTo>
                        <a:pt x="2147409" y="0"/>
                      </a:lnTo>
                      <a:lnTo>
                        <a:pt x="2266787" y="5338"/>
                      </a:lnTo>
                      <a:lnTo>
                        <a:pt x="2383727" y="18763"/>
                      </a:lnTo>
                      <a:lnTo>
                        <a:pt x="2497822" y="39968"/>
                      </a:lnTo>
                      <a:lnTo>
                        <a:pt x="2608668" y="68650"/>
                      </a:lnTo>
                      <a:lnTo>
                        <a:pt x="2715856" y="104502"/>
                      </a:lnTo>
                      <a:lnTo>
                        <a:pt x="2818981" y="147220"/>
                      </a:lnTo>
                      <a:lnTo>
                        <a:pt x="2917636" y="196498"/>
                      </a:lnTo>
                      <a:lnTo>
                        <a:pt x="3011415" y="252032"/>
                      </a:lnTo>
                      <a:lnTo>
                        <a:pt x="3099912" y="313517"/>
                      </a:lnTo>
                      <a:lnTo>
                        <a:pt x="3182720" y="380647"/>
                      </a:lnTo>
                      <a:lnTo>
                        <a:pt x="3259433" y="453117"/>
                      </a:lnTo>
                      <a:lnTo>
                        <a:pt x="3329645" y="530622"/>
                      </a:lnTo>
                      <a:lnTo>
                        <a:pt x="3392948" y="612857"/>
                      </a:lnTo>
                      <a:lnTo>
                        <a:pt x="3448938" y="699517"/>
                      </a:lnTo>
                      <a:lnTo>
                        <a:pt x="3497207" y="790297"/>
                      </a:lnTo>
                      <a:lnTo>
                        <a:pt x="3537349" y="884892"/>
                      </a:lnTo>
                      <a:lnTo>
                        <a:pt x="3568958" y="982997"/>
                      </a:lnTo>
                      <a:lnTo>
                        <a:pt x="3591627" y="1084306"/>
                      </a:lnTo>
                      <a:lnTo>
                        <a:pt x="3604950" y="1188514"/>
                      </a:lnTo>
                      <a:lnTo>
                        <a:pt x="3608487" y="1293311"/>
                      </a:lnTo>
                      <a:lnTo>
                        <a:pt x="3602302" y="1396354"/>
                      </a:lnTo>
                      <a:lnTo>
                        <a:pt x="3586749" y="1497293"/>
                      </a:lnTo>
                      <a:lnTo>
                        <a:pt x="3562182" y="1595777"/>
                      </a:lnTo>
                      <a:lnTo>
                        <a:pt x="3528954" y="1691455"/>
                      </a:lnTo>
                      <a:lnTo>
                        <a:pt x="3487419" y="1783977"/>
                      </a:lnTo>
                      <a:lnTo>
                        <a:pt x="3437929" y="1872991"/>
                      </a:lnTo>
                      <a:lnTo>
                        <a:pt x="3380839" y="1958147"/>
                      </a:lnTo>
                      <a:lnTo>
                        <a:pt x="3316501" y="2039095"/>
                      </a:lnTo>
                      <a:lnTo>
                        <a:pt x="3245270" y="2115482"/>
                      </a:lnTo>
                      <a:lnTo>
                        <a:pt x="3167499" y="2186960"/>
                      </a:lnTo>
                      <a:lnTo>
                        <a:pt x="3083541" y="2253176"/>
                      </a:lnTo>
                      <a:lnTo>
                        <a:pt x="2993750" y="2313781"/>
                      </a:lnTo>
                      <a:lnTo>
                        <a:pt x="2898479" y="2368422"/>
                      </a:lnTo>
                      <a:lnTo>
                        <a:pt x="2798081" y="2416751"/>
                      </a:lnTo>
                      <a:lnTo>
                        <a:pt x="2692910" y="2458415"/>
                      </a:lnTo>
                      <a:lnTo>
                        <a:pt x="2583320" y="2493065"/>
                      </a:lnTo>
                      <a:lnTo>
                        <a:pt x="2469664" y="2520349"/>
                      </a:lnTo>
                      <a:lnTo>
                        <a:pt x="2352295" y="2539916"/>
                      </a:lnTo>
                      <a:lnTo>
                        <a:pt x="2231567" y="2551416"/>
                      </a:lnTo>
                      <a:lnTo>
                        <a:pt x="2141600" y="2554466"/>
                      </a:lnTo>
                      <a:lnTo>
                        <a:pt x="2052355" y="2552833"/>
                      </a:lnTo>
                      <a:lnTo>
                        <a:pt x="1964035" y="2546616"/>
                      </a:lnTo>
                      <a:lnTo>
                        <a:pt x="1876839" y="2535917"/>
                      </a:lnTo>
                      <a:lnTo>
                        <a:pt x="1790968" y="2520835"/>
                      </a:lnTo>
                      <a:lnTo>
                        <a:pt x="1706625" y="2501470"/>
                      </a:lnTo>
                      <a:lnTo>
                        <a:pt x="1624008" y="2477923"/>
                      </a:lnTo>
                      <a:lnTo>
                        <a:pt x="1543320" y="2450294"/>
                      </a:lnTo>
                      <a:lnTo>
                        <a:pt x="1464762" y="2418683"/>
                      </a:lnTo>
                      <a:lnTo>
                        <a:pt x="1388533" y="2383191"/>
                      </a:lnTo>
                      <a:lnTo>
                        <a:pt x="1314836" y="2343916"/>
                      </a:lnTo>
                      <a:lnTo>
                        <a:pt x="1243870" y="2300961"/>
                      </a:lnTo>
                      <a:lnTo>
                        <a:pt x="1175838" y="2254424"/>
                      </a:lnTo>
                      <a:lnTo>
                        <a:pt x="1110939" y="2204406"/>
                      </a:lnTo>
                      <a:lnTo>
                        <a:pt x="1049375" y="2151008"/>
                      </a:lnTo>
                      <a:lnTo>
                        <a:pt x="991347" y="2094329"/>
                      </a:lnTo>
                      <a:lnTo>
                        <a:pt x="937055" y="2034469"/>
                      </a:lnTo>
                      <a:lnTo>
                        <a:pt x="886701" y="1971530"/>
                      </a:lnTo>
                      <a:lnTo>
                        <a:pt x="840485" y="1905610"/>
                      </a:lnTo>
                      <a:lnTo>
                        <a:pt x="798609" y="1836810"/>
                      </a:lnTo>
                      <a:lnTo>
                        <a:pt x="0" y="1769008"/>
                      </a:lnTo>
                      <a:close/>
                    </a:path>
                  </a:pathLst>
                </a:custGeom>
                <a:ln w="25400">
                  <a:solidFill>
                    <a:srgbClr val="000000"/>
                  </a:solidFill>
                </a:ln>
              </p:spPr>
              <p:txBody>
                <a:bodyPr wrap="square" lIns="0" tIns="0" rIns="0" bIns="0" rtlCol="0">
                  <a:noAutofit/>
                </a:bodyPr>
                <a:lstStyle/>
                <a:p>
                  <a:endParaRPr/>
                </a:p>
              </p:txBody>
            </p:sp>
            <p:sp>
              <p:nvSpPr>
                <p:cNvPr id="148" name="object 117"/>
                <p:cNvSpPr/>
                <p:nvPr/>
              </p:nvSpPr>
              <p:spPr>
                <a:xfrm>
                  <a:off x="2855285" y="4606222"/>
                  <a:ext cx="824290" cy="631153"/>
                </a:xfrm>
                <a:prstGeom prst="rect">
                  <a:avLst/>
                </a:prstGeom>
                <a:blipFill>
                  <a:blip r:embed="rId19" cstate="print"/>
                  <a:stretch>
                    <a:fillRect/>
                  </a:stretch>
                </a:blipFill>
              </p:spPr>
              <p:txBody>
                <a:bodyPr wrap="square" lIns="0" tIns="0" rIns="0" bIns="0" rtlCol="0">
                  <a:noAutofit/>
                </a:bodyPr>
                <a:lstStyle/>
                <a:p>
                  <a:endParaRPr/>
                </a:p>
              </p:txBody>
            </p:sp>
            <p:sp>
              <p:nvSpPr>
                <p:cNvPr id="149" name="object 118"/>
                <p:cNvSpPr/>
                <p:nvPr/>
              </p:nvSpPr>
              <p:spPr>
                <a:xfrm>
                  <a:off x="3200400" y="4872017"/>
                  <a:ext cx="345637" cy="340065"/>
                </a:xfrm>
                <a:custGeom>
                  <a:avLst/>
                  <a:gdLst/>
                  <a:ahLst/>
                  <a:cxnLst/>
                  <a:rect l="l" t="t" r="r" b="b"/>
                  <a:pathLst>
                    <a:path w="544621" h="533400">
                      <a:moveTo>
                        <a:pt x="0" y="266700"/>
                      </a:moveTo>
                      <a:lnTo>
                        <a:pt x="3564" y="223439"/>
                      </a:lnTo>
                      <a:lnTo>
                        <a:pt x="13882" y="182402"/>
                      </a:lnTo>
                      <a:lnTo>
                        <a:pt x="30394" y="144135"/>
                      </a:lnTo>
                      <a:lnTo>
                        <a:pt x="52540" y="109190"/>
                      </a:lnTo>
                      <a:lnTo>
                        <a:pt x="79757" y="78114"/>
                      </a:lnTo>
                      <a:lnTo>
                        <a:pt x="111487" y="51457"/>
                      </a:lnTo>
                      <a:lnTo>
                        <a:pt x="147168" y="29768"/>
                      </a:lnTo>
                      <a:lnTo>
                        <a:pt x="186239" y="13596"/>
                      </a:lnTo>
                      <a:lnTo>
                        <a:pt x="228140" y="3490"/>
                      </a:lnTo>
                      <a:lnTo>
                        <a:pt x="272310" y="0"/>
                      </a:lnTo>
                      <a:lnTo>
                        <a:pt x="294644" y="884"/>
                      </a:lnTo>
                      <a:lnTo>
                        <a:pt x="337749" y="7751"/>
                      </a:lnTo>
                      <a:lnTo>
                        <a:pt x="378306" y="20958"/>
                      </a:lnTo>
                      <a:lnTo>
                        <a:pt x="415752" y="39957"/>
                      </a:lnTo>
                      <a:lnTo>
                        <a:pt x="449527" y="64199"/>
                      </a:lnTo>
                      <a:lnTo>
                        <a:pt x="479070" y="93134"/>
                      </a:lnTo>
                      <a:lnTo>
                        <a:pt x="503822" y="126213"/>
                      </a:lnTo>
                      <a:lnTo>
                        <a:pt x="523221" y="162888"/>
                      </a:lnTo>
                      <a:lnTo>
                        <a:pt x="536706" y="202608"/>
                      </a:lnTo>
                      <a:lnTo>
                        <a:pt x="543718" y="244826"/>
                      </a:lnTo>
                      <a:lnTo>
                        <a:pt x="544621" y="266700"/>
                      </a:lnTo>
                      <a:lnTo>
                        <a:pt x="543718" y="288573"/>
                      </a:lnTo>
                      <a:lnTo>
                        <a:pt x="536706" y="330791"/>
                      </a:lnTo>
                      <a:lnTo>
                        <a:pt x="523221" y="370511"/>
                      </a:lnTo>
                      <a:lnTo>
                        <a:pt x="503822" y="407186"/>
                      </a:lnTo>
                      <a:lnTo>
                        <a:pt x="479070" y="440265"/>
                      </a:lnTo>
                      <a:lnTo>
                        <a:pt x="449527" y="469200"/>
                      </a:lnTo>
                      <a:lnTo>
                        <a:pt x="415752" y="493442"/>
                      </a:lnTo>
                      <a:lnTo>
                        <a:pt x="378306" y="512441"/>
                      </a:lnTo>
                      <a:lnTo>
                        <a:pt x="337749" y="525648"/>
                      </a:lnTo>
                      <a:lnTo>
                        <a:pt x="294644" y="532515"/>
                      </a:lnTo>
                      <a:lnTo>
                        <a:pt x="272310" y="533400"/>
                      </a:lnTo>
                      <a:lnTo>
                        <a:pt x="249976" y="532515"/>
                      </a:lnTo>
                      <a:lnTo>
                        <a:pt x="206871" y="525648"/>
                      </a:lnTo>
                      <a:lnTo>
                        <a:pt x="166314" y="512441"/>
                      </a:lnTo>
                      <a:lnTo>
                        <a:pt x="128868" y="493442"/>
                      </a:lnTo>
                      <a:lnTo>
                        <a:pt x="95093" y="469200"/>
                      </a:lnTo>
                      <a:lnTo>
                        <a:pt x="65550" y="440265"/>
                      </a:lnTo>
                      <a:lnTo>
                        <a:pt x="40798" y="407186"/>
                      </a:lnTo>
                      <a:lnTo>
                        <a:pt x="21399" y="370511"/>
                      </a:lnTo>
                      <a:lnTo>
                        <a:pt x="7914" y="330791"/>
                      </a:lnTo>
                      <a:lnTo>
                        <a:pt x="902" y="288573"/>
                      </a:lnTo>
                      <a:lnTo>
                        <a:pt x="0" y="266700"/>
                      </a:lnTo>
                      <a:close/>
                    </a:path>
                  </a:pathLst>
                </a:custGeom>
                <a:ln w="34925">
                  <a:solidFill>
                    <a:srgbClr val="FF0000"/>
                  </a:solidFill>
                </a:ln>
              </p:spPr>
              <p:txBody>
                <a:bodyPr wrap="square" lIns="0" tIns="0" rIns="0" bIns="0" rtlCol="0">
                  <a:noAutofit/>
                </a:bodyPr>
                <a:lstStyle/>
                <a:p>
                  <a:endParaRPr/>
                </a:p>
              </p:txBody>
            </p:sp>
            <p:sp>
              <p:nvSpPr>
                <p:cNvPr id="150" name="object 121"/>
                <p:cNvSpPr/>
                <p:nvPr/>
              </p:nvSpPr>
              <p:spPr>
                <a:xfrm>
                  <a:off x="3267430" y="4939029"/>
                  <a:ext cx="234540" cy="237085"/>
                </a:xfrm>
                <a:prstGeom prst="rect">
                  <a:avLst/>
                </a:prstGeom>
                <a:blipFill>
                  <a:blip r:embed="rId20" cstate="print"/>
                  <a:stretch>
                    <a:fillRect/>
                  </a:stretch>
                </a:blipFill>
              </p:spPr>
              <p:txBody>
                <a:bodyPr wrap="square" lIns="0" tIns="0" rIns="0" bIns="0" rtlCol="0">
                  <a:noAutofit/>
                </a:bodyPr>
                <a:lstStyle/>
                <a:p>
                  <a:endParaRPr/>
                </a:p>
              </p:txBody>
            </p:sp>
          </p:grpSp>
          <p:sp>
            <p:nvSpPr>
              <p:cNvPr id="128" name="object 116"/>
              <p:cNvSpPr/>
              <p:nvPr/>
            </p:nvSpPr>
            <p:spPr>
              <a:xfrm>
                <a:off x="3134259" y="3601900"/>
                <a:ext cx="267544" cy="280115"/>
              </a:xfrm>
              <a:prstGeom prst="rect">
                <a:avLst/>
              </a:prstGeom>
              <a:blipFill>
                <a:blip r:embed="rId21" cstate="print"/>
                <a:srcRect/>
                <a:stretch>
                  <a:fillRect l="-1" r="-336016" b="-6538"/>
                </a:stretch>
              </a:blipFill>
            </p:spPr>
            <p:txBody>
              <a:bodyPr wrap="square" lIns="0" tIns="0" rIns="0" bIns="0" rtlCol="0">
                <a:noAutofit/>
              </a:bodyPr>
              <a:lstStyle/>
              <a:p>
                <a:endParaRPr/>
              </a:p>
            </p:txBody>
          </p:sp>
          <p:grpSp>
            <p:nvGrpSpPr>
              <p:cNvPr id="129" name="组 128"/>
              <p:cNvGrpSpPr/>
              <p:nvPr/>
            </p:nvGrpSpPr>
            <p:grpSpPr>
              <a:xfrm>
                <a:off x="955707" y="2348643"/>
                <a:ext cx="583404" cy="339275"/>
                <a:chOff x="2904655" y="1524000"/>
                <a:chExt cx="1225726" cy="624102"/>
              </a:xfrm>
            </p:grpSpPr>
            <p:sp>
              <p:nvSpPr>
                <p:cNvPr id="142" name="object 5"/>
                <p:cNvSpPr/>
                <p:nvPr/>
              </p:nvSpPr>
              <p:spPr>
                <a:xfrm>
                  <a:off x="2946017" y="1600200"/>
                  <a:ext cx="1143000" cy="506637"/>
                </a:xfrm>
                <a:custGeom>
                  <a:avLst/>
                  <a:gdLst/>
                  <a:ahLst/>
                  <a:cxnLst/>
                  <a:rect l="l" t="t" r="r" b="b"/>
                  <a:pathLst>
                    <a:path w="1143000" h="506637">
                      <a:moveTo>
                        <a:pt x="571500" y="0"/>
                      </a:moveTo>
                      <a:lnTo>
                        <a:pt x="524628" y="839"/>
                      </a:lnTo>
                      <a:lnTo>
                        <a:pt x="478799" y="3315"/>
                      </a:lnTo>
                      <a:lnTo>
                        <a:pt x="434161" y="7362"/>
                      </a:lnTo>
                      <a:lnTo>
                        <a:pt x="390861" y="12914"/>
                      </a:lnTo>
                      <a:lnTo>
                        <a:pt x="349046" y="19907"/>
                      </a:lnTo>
                      <a:lnTo>
                        <a:pt x="308862" y="28274"/>
                      </a:lnTo>
                      <a:lnTo>
                        <a:pt x="270458" y="37952"/>
                      </a:lnTo>
                      <a:lnTo>
                        <a:pt x="199573" y="60978"/>
                      </a:lnTo>
                      <a:lnTo>
                        <a:pt x="137570" y="88461"/>
                      </a:lnTo>
                      <a:lnTo>
                        <a:pt x="85623" y="119881"/>
                      </a:lnTo>
                      <a:lnTo>
                        <a:pt x="44911" y="154715"/>
                      </a:lnTo>
                      <a:lnTo>
                        <a:pt x="16609" y="192442"/>
                      </a:lnTo>
                      <a:lnTo>
                        <a:pt x="1894" y="232542"/>
                      </a:lnTo>
                      <a:lnTo>
                        <a:pt x="0" y="253318"/>
                      </a:lnTo>
                      <a:lnTo>
                        <a:pt x="1894" y="274094"/>
                      </a:lnTo>
                      <a:lnTo>
                        <a:pt x="16609" y="314193"/>
                      </a:lnTo>
                      <a:lnTo>
                        <a:pt x="44911" y="351921"/>
                      </a:lnTo>
                      <a:lnTo>
                        <a:pt x="85623" y="386755"/>
                      </a:lnTo>
                      <a:lnTo>
                        <a:pt x="137570" y="418175"/>
                      </a:lnTo>
                      <a:lnTo>
                        <a:pt x="199573" y="445658"/>
                      </a:lnTo>
                      <a:lnTo>
                        <a:pt x="270458" y="468684"/>
                      </a:lnTo>
                      <a:lnTo>
                        <a:pt x="308862" y="478362"/>
                      </a:lnTo>
                      <a:lnTo>
                        <a:pt x="349046" y="486730"/>
                      </a:lnTo>
                      <a:lnTo>
                        <a:pt x="390861" y="493722"/>
                      </a:lnTo>
                      <a:lnTo>
                        <a:pt x="434161" y="499275"/>
                      </a:lnTo>
                      <a:lnTo>
                        <a:pt x="478799" y="503321"/>
                      </a:lnTo>
                      <a:lnTo>
                        <a:pt x="524628" y="505797"/>
                      </a:lnTo>
                      <a:lnTo>
                        <a:pt x="571500" y="506637"/>
                      </a:lnTo>
                      <a:lnTo>
                        <a:pt x="618371" y="505797"/>
                      </a:lnTo>
                      <a:lnTo>
                        <a:pt x="664200" y="503321"/>
                      </a:lnTo>
                      <a:lnTo>
                        <a:pt x="708838" y="499275"/>
                      </a:lnTo>
                      <a:lnTo>
                        <a:pt x="752138" y="493722"/>
                      </a:lnTo>
                      <a:lnTo>
                        <a:pt x="793953" y="486730"/>
                      </a:lnTo>
                      <a:lnTo>
                        <a:pt x="834137" y="478362"/>
                      </a:lnTo>
                      <a:lnTo>
                        <a:pt x="872541" y="468684"/>
                      </a:lnTo>
                      <a:lnTo>
                        <a:pt x="943426" y="445658"/>
                      </a:lnTo>
                      <a:lnTo>
                        <a:pt x="1005429" y="418175"/>
                      </a:lnTo>
                      <a:lnTo>
                        <a:pt x="1057376" y="386755"/>
                      </a:lnTo>
                      <a:lnTo>
                        <a:pt x="1098088" y="351921"/>
                      </a:lnTo>
                      <a:lnTo>
                        <a:pt x="1126390" y="314193"/>
                      </a:lnTo>
                      <a:lnTo>
                        <a:pt x="1141105" y="274094"/>
                      </a:lnTo>
                      <a:lnTo>
                        <a:pt x="1143000" y="253318"/>
                      </a:lnTo>
                      <a:lnTo>
                        <a:pt x="1141105" y="232542"/>
                      </a:lnTo>
                      <a:lnTo>
                        <a:pt x="1126390" y="192442"/>
                      </a:lnTo>
                      <a:lnTo>
                        <a:pt x="1098088" y="154715"/>
                      </a:lnTo>
                      <a:lnTo>
                        <a:pt x="1057376" y="119881"/>
                      </a:lnTo>
                      <a:lnTo>
                        <a:pt x="1005429" y="88461"/>
                      </a:lnTo>
                      <a:lnTo>
                        <a:pt x="943426" y="60978"/>
                      </a:lnTo>
                      <a:lnTo>
                        <a:pt x="872541" y="37952"/>
                      </a:lnTo>
                      <a:lnTo>
                        <a:pt x="834137" y="28274"/>
                      </a:lnTo>
                      <a:lnTo>
                        <a:pt x="793953" y="19907"/>
                      </a:lnTo>
                      <a:lnTo>
                        <a:pt x="752138" y="12914"/>
                      </a:lnTo>
                      <a:lnTo>
                        <a:pt x="708838" y="7362"/>
                      </a:lnTo>
                      <a:lnTo>
                        <a:pt x="664200" y="3315"/>
                      </a:lnTo>
                      <a:lnTo>
                        <a:pt x="618371" y="839"/>
                      </a:lnTo>
                      <a:lnTo>
                        <a:pt x="571500" y="0"/>
                      </a:lnTo>
                      <a:close/>
                    </a:path>
                  </a:pathLst>
                </a:custGeom>
                <a:solidFill>
                  <a:srgbClr val="FFFFFF"/>
                </a:solidFill>
              </p:spPr>
              <p:txBody>
                <a:bodyPr wrap="square" lIns="0" tIns="0" rIns="0" bIns="0" rtlCol="0">
                  <a:noAutofit/>
                </a:bodyPr>
                <a:lstStyle/>
                <a:p>
                  <a:endParaRPr/>
                </a:p>
              </p:txBody>
            </p:sp>
            <p:sp>
              <p:nvSpPr>
                <p:cNvPr id="143" name="object 6"/>
                <p:cNvSpPr/>
                <p:nvPr/>
              </p:nvSpPr>
              <p:spPr>
                <a:xfrm>
                  <a:off x="2904655" y="1560092"/>
                  <a:ext cx="1225726" cy="588010"/>
                </a:xfrm>
                <a:custGeom>
                  <a:avLst/>
                  <a:gdLst/>
                  <a:ahLst/>
                  <a:cxnLst/>
                  <a:rect l="l" t="t" r="r" b="b"/>
                  <a:pathLst>
                    <a:path w="1225726" h="588010">
                      <a:moveTo>
                        <a:pt x="611939" y="0"/>
                      </a:moveTo>
                      <a:lnTo>
                        <a:pt x="551644" y="1270"/>
                      </a:lnTo>
                      <a:lnTo>
                        <a:pt x="493011" y="5080"/>
                      </a:lnTo>
                      <a:lnTo>
                        <a:pt x="436307" y="11430"/>
                      </a:lnTo>
                      <a:lnTo>
                        <a:pt x="381789" y="20320"/>
                      </a:lnTo>
                      <a:lnTo>
                        <a:pt x="329719" y="31750"/>
                      </a:lnTo>
                      <a:lnTo>
                        <a:pt x="280346" y="44450"/>
                      </a:lnTo>
                      <a:lnTo>
                        <a:pt x="233912" y="59689"/>
                      </a:lnTo>
                      <a:lnTo>
                        <a:pt x="190658" y="77470"/>
                      </a:lnTo>
                      <a:lnTo>
                        <a:pt x="150820" y="97789"/>
                      </a:lnTo>
                      <a:lnTo>
                        <a:pt x="114637" y="119380"/>
                      </a:lnTo>
                      <a:lnTo>
                        <a:pt x="82392" y="143510"/>
                      </a:lnTo>
                      <a:lnTo>
                        <a:pt x="33787" y="194310"/>
                      </a:lnTo>
                      <a:lnTo>
                        <a:pt x="32490" y="195580"/>
                      </a:lnTo>
                      <a:lnTo>
                        <a:pt x="4309" y="257810"/>
                      </a:lnTo>
                      <a:lnTo>
                        <a:pt x="0" y="292100"/>
                      </a:lnTo>
                      <a:lnTo>
                        <a:pt x="0" y="295910"/>
                      </a:lnTo>
                      <a:lnTo>
                        <a:pt x="14817" y="360680"/>
                      </a:lnTo>
                      <a:lnTo>
                        <a:pt x="33788" y="393700"/>
                      </a:lnTo>
                      <a:lnTo>
                        <a:pt x="35229" y="396239"/>
                      </a:lnTo>
                      <a:lnTo>
                        <a:pt x="86012" y="448310"/>
                      </a:lnTo>
                      <a:lnTo>
                        <a:pt x="117919" y="471170"/>
                      </a:lnTo>
                      <a:lnTo>
                        <a:pt x="153772" y="492760"/>
                      </a:lnTo>
                      <a:lnTo>
                        <a:pt x="193328" y="511810"/>
                      </a:lnTo>
                      <a:lnTo>
                        <a:pt x="236349" y="528320"/>
                      </a:lnTo>
                      <a:lnTo>
                        <a:pt x="282599" y="543560"/>
                      </a:lnTo>
                      <a:lnTo>
                        <a:pt x="331833" y="557530"/>
                      </a:lnTo>
                      <a:lnTo>
                        <a:pt x="383800" y="567689"/>
                      </a:lnTo>
                      <a:lnTo>
                        <a:pt x="438242" y="576580"/>
                      </a:lnTo>
                      <a:lnTo>
                        <a:pt x="494899" y="582930"/>
                      </a:lnTo>
                      <a:lnTo>
                        <a:pt x="553506" y="586739"/>
                      </a:lnTo>
                      <a:lnTo>
                        <a:pt x="613787" y="588010"/>
                      </a:lnTo>
                      <a:lnTo>
                        <a:pt x="674081" y="586739"/>
                      </a:lnTo>
                      <a:lnTo>
                        <a:pt x="732713" y="582930"/>
                      </a:lnTo>
                      <a:lnTo>
                        <a:pt x="789419" y="576580"/>
                      </a:lnTo>
                      <a:lnTo>
                        <a:pt x="843935" y="567689"/>
                      </a:lnTo>
                      <a:lnTo>
                        <a:pt x="896006" y="556260"/>
                      </a:lnTo>
                      <a:lnTo>
                        <a:pt x="945380" y="543560"/>
                      </a:lnTo>
                      <a:lnTo>
                        <a:pt x="956988" y="539750"/>
                      </a:lnTo>
                      <a:lnTo>
                        <a:pt x="612678" y="539750"/>
                      </a:lnTo>
                      <a:lnTo>
                        <a:pt x="554615" y="537210"/>
                      </a:lnTo>
                      <a:lnTo>
                        <a:pt x="498242" y="533400"/>
                      </a:lnTo>
                      <a:lnTo>
                        <a:pt x="443851" y="528320"/>
                      </a:lnTo>
                      <a:lnTo>
                        <a:pt x="391731" y="519430"/>
                      </a:lnTo>
                      <a:lnTo>
                        <a:pt x="342176" y="509270"/>
                      </a:lnTo>
                      <a:lnTo>
                        <a:pt x="295478" y="496570"/>
                      </a:lnTo>
                      <a:lnTo>
                        <a:pt x="251933" y="481330"/>
                      </a:lnTo>
                      <a:lnTo>
                        <a:pt x="211836" y="466089"/>
                      </a:lnTo>
                      <a:lnTo>
                        <a:pt x="175484" y="448310"/>
                      </a:lnTo>
                      <a:lnTo>
                        <a:pt x="143175" y="427989"/>
                      </a:lnTo>
                      <a:lnTo>
                        <a:pt x="91864" y="386080"/>
                      </a:lnTo>
                      <a:lnTo>
                        <a:pt x="60518" y="341630"/>
                      </a:lnTo>
                      <a:lnTo>
                        <a:pt x="49670" y="294639"/>
                      </a:lnTo>
                      <a:lnTo>
                        <a:pt x="52412" y="270510"/>
                      </a:lnTo>
                      <a:lnTo>
                        <a:pt x="73855" y="223520"/>
                      </a:lnTo>
                      <a:lnTo>
                        <a:pt x="115929" y="179070"/>
                      </a:lnTo>
                      <a:lnTo>
                        <a:pt x="176075" y="139700"/>
                      </a:lnTo>
                      <a:lnTo>
                        <a:pt x="212370" y="121920"/>
                      </a:lnTo>
                      <a:lnTo>
                        <a:pt x="252420" y="106680"/>
                      </a:lnTo>
                      <a:lnTo>
                        <a:pt x="295929" y="91439"/>
                      </a:lnTo>
                      <a:lnTo>
                        <a:pt x="342599" y="78739"/>
                      </a:lnTo>
                      <a:lnTo>
                        <a:pt x="392132" y="68580"/>
                      </a:lnTo>
                      <a:lnTo>
                        <a:pt x="444238" y="59689"/>
                      </a:lnTo>
                      <a:lnTo>
                        <a:pt x="498621" y="54610"/>
                      </a:lnTo>
                      <a:lnTo>
                        <a:pt x="554987" y="50800"/>
                      </a:lnTo>
                      <a:lnTo>
                        <a:pt x="613048" y="49530"/>
                      </a:lnTo>
                      <a:lnTo>
                        <a:pt x="958542" y="49530"/>
                      </a:lnTo>
                      <a:lnTo>
                        <a:pt x="943126" y="44450"/>
                      </a:lnTo>
                      <a:lnTo>
                        <a:pt x="893893" y="30480"/>
                      </a:lnTo>
                      <a:lnTo>
                        <a:pt x="841926" y="20320"/>
                      </a:lnTo>
                      <a:lnTo>
                        <a:pt x="787483" y="11430"/>
                      </a:lnTo>
                      <a:lnTo>
                        <a:pt x="730826" y="5080"/>
                      </a:lnTo>
                      <a:lnTo>
                        <a:pt x="672218" y="1270"/>
                      </a:lnTo>
                      <a:lnTo>
                        <a:pt x="611939" y="0"/>
                      </a:lnTo>
                      <a:close/>
                    </a:path>
                    <a:path w="1225726" h="588010">
                      <a:moveTo>
                        <a:pt x="958542" y="49530"/>
                      </a:moveTo>
                      <a:lnTo>
                        <a:pt x="613048" y="49530"/>
                      </a:lnTo>
                      <a:lnTo>
                        <a:pt x="671111" y="50800"/>
                      </a:lnTo>
                      <a:lnTo>
                        <a:pt x="727482" y="54610"/>
                      </a:lnTo>
                      <a:lnTo>
                        <a:pt x="781874" y="60960"/>
                      </a:lnTo>
                      <a:lnTo>
                        <a:pt x="833995" y="68580"/>
                      </a:lnTo>
                      <a:lnTo>
                        <a:pt x="883550" y="80010"/>
                      </a:lnTo>
                      <a:lnTo>
                        <a:pt x="930247" y="91439"/>
                      </a:lnTo>
                      <a:lnTo>
                        <a:pt x="973792" y="106680"/>
                      </a:lnTo>
                      <a:lnTo>
                        <a:pt x="1013889" y="123189"/>
                      </a:lnTo>
                      <a:lnTo>
                        <a:pt x="1050241" y="140970"/>
                      </a:lnTo>
                      <a:lnTo>
                        <a:pt x="1110519" y="180339"/>
                      </a:lnTo>
                      <a:lnTo>
                        <a:pt x="1151870" y="223520"/>
                      </a:lnTo>
                      <a:lnTo>
                        <a:pt x="1173312" y="270510"/>
                      </a:lnTo>
                      <a:lnTo>
                        <a:pt x="1176054" y="294639"/>
                      </a:lnTo>
                      <a:lnTo>
                        <a:pt x="1173312" y="317500"/>
                      </a:lnTo>
                      <a:lnTo>
                        <a:pt x="1151870" y="364489"/>
                      </a:lnTo>
                      <a:lnTo>
                        <a:pt x="1109797" y="408939"/>
                      </a:lnTo>
                      <a:lnTo>
                        <a:pt x="1049651" y="448310"/>
                      </a:lnTo>
                      <a:lnTo>
                        <a:pt x="1013355" y="466089"/>
                      </a:lnTo>
                      <a:lnTo>
                        <a:pt x="973305" y="481330"/>
                      </a:lnTo>
                      <a:lnTo>
                        <a:pt x="929796" y="496570"/>
                      </a:lnTo>
                      <a:lnTo>
                        <a:pt x="883127" y="509270"/>
                      </a:lnTo>
                      <a:lnTo>
                        <a:pt x="833592" y="519430"/>
                      </a:lnTo>
                      <a:lnTo>
                        <a:pt x="781488" y="528320"/>
                      </a:lnTo>
                      <a:lnTo>
                        <a:pt x="727105" y="533400"/>
                      </a:lnTo>
                      <a:lnTo>
                        <a:pt x="670737" y="537210"/>
                      </a:lnTo>
                      <a:lnTo>
                        <a:pt x="612678" y="539750"/>
                      </a:lnTo>
                      <a:lnTo>
                        <a:pt x="956988" y="539750"/>
                      </a:lnTo>
                      <a:lnTo>
                        <a:pt x="1035067" y="510539"/>
                      </a:lnTo>
                      <a:lnTo>
                        <a:pt x="1074906" y="490220"/>
                      </a:lnTo>
                      <a:lnTo>
                        <a:pt x="1111087" y="468630"/>
                      </a:lnTo>
                      <a:lnTo>
                        <a:pt x="1143334" y="445770"/>
                      </a:lnTo>
                      <a:lnTo>
                        <a:pt x="1171279" y="419100"/>
                      </a:lnTo>
                      <a:lnTo>
                        <a:pt x="1191938" y="393700"/>
                      </a:lnTo>
                      <a:lnTo>
                        <a:pt x="1193236" y="392430"/>
                      </a:lnTo>
                      <a:lnTo>
                        <a:pt x="1221416" y="330200"/>
                      </a:lnTo>
                      <a:lnTo>
                        <a:pt x="1225726" y="295910"/>
                      </a:lnTo>
                      <a:lnTo>
                        <a:pt x="1225726" y="292100"/>
                      </a:lnTo>
                      <a:lnTo>
                        <a:pt x="1210909" y="227330"/>
                      </a:lnTo>
                      <a:lnTo>
                        <a:pt x="1190496" y="193039"/>
                      </a:lnTo>
                      <a:lnTo>
                        <a:pt x="1167399" y="165100"/>
                      </a:lnTo>
                      <a:lnTo>
                        <a:pt x="1107805" y="116839"/>
                      </a:lnTo>
                      <a:lnTo>
                        <a:pt x="1071952" y="95250"/>
                      </a:lnTo>
                      <a:lnTo>
                        <a:pt x="1032398" y="76200"/>
                      </a:lnTo>
                      <a:lnTo>
                        <a:pt x="989375" y="59689"/>
                      </a:lnTo>
                      <a:lnTo>
                        <a:pt x="958542" y="49530"/>
                      </a:lnTo>
                      <a:close/>
                    </a:path>
                    <a:path w="1225726" h="588010">
                      <a:moveTo>
                        <a:pt x="613417" y="66039"/>
                      </a:moveTo>
                      <a:lnTo>
                        <a:pt x="556102" y="67310"/>
                      </a:lnTo>
                      <a:lnTo>
                        <a:pt x="500490" y="71120"/>
                      </a:lnTo>
                      <a:lnTo>
                        <a:pt x="446882" y="76200"/>
                      </a:lnTo>
                      <a:lnTo>
                        <a:pt x="395580" y="85089"/>
                      </a:lnTo>
                      <a:lnTo>
                        <a:pt x="346891" y="95250"/>
                      </a:lnTo>
                      <a:lnTo>
                        <a:pt x="301123" y="107950"/>
                      </a:lnTo>
                      <a:lnTo>
                        <a:pt x="258589" y="121920"/>
                      </a:lnTo>
                      <a:lnTo>
                        <a:pt x="219607" y="137160"/>
                      </a:lnTo>
                      <a:lnTo>
                        <a:pt x="184494" y="153670"/>
                      </a:lnTo>
                      <a:lnTo>
                        <a:pt x="127109" y="191770"/>
                      </a:lnTo>
                      <a:lnTo>
                        <a:pt x="87453" y="232410"/>
                      </a:lnTo>
                      <a:lnTo>
                        <a:pt x="68613" y="273050"/>
                      </a:lnTo>
                      <a:lnTo>
                        <a:pt x="66287" y="294639"/>
                      </a:lnTo>
                      <a:lnTo>
                        <a:pt x="68613" y="314960"/>
                      </a:lnTo>
                      <a:lnTo>
                        <a:pt x="87453" y="355600"/>
                      </a:lnTo>
                      <a:lnTo>
                        <a:pt x="124936" y="394970"/>
                      </a:lnTo>
                      <a:lnTo>
                        <a:pt x="182721" y="433070"/>
                      </a:lnTo>
                      <a:lnTo>
                        <a:pt x="218005" y="449580"/>
                      </a:lnTo>
                      <a:lnTo>
                        <a:pt x="257128" y="466089"/>
                      </a:lnTo>
                      <a:lnTo>
                        <a:pt x="299770" y="480060"/>
                      </a:lnTo>
                      <a:lnTo>
                        <a:pt x="345624" y="492760"/>
                      </a:lnTo>
                      <a:lnTo>
                        <a:pt x="394375" y="502920"/>
                      </a:lnTo>
                      <a:lnTo>
                        <a:pt x="445720" y="511810"/>
                      </a:lnTo>
                      <a:lnTo>
                        <a:pt x="499357" y="516889"/>
                      </a:lnTo>
                      <a:lnTo>
                        <a:pt x="554984" y="520700"/>
                      </a:lnTo>
                      <a:lnTo>
                        <a:pt x="612308" y="523239"/>
                      </a:lnTo>
                      <a:lnTo>
                        <a:pt x="669624" y="521970"/>
                      </a:lnTo>
                      <a:lnTo>
                        <a:pt x="725236" y="518160"/>
                      </a:lnTo>
                      <a:lnTo>
                        <a:pt x="778844" y="511810"/>
                      </a:lnTo>
                      <a:lnTo>
                        <a:pt x="808159" y="506730"/>
                      </a:lnTo>
                      <a:lnTo>
                        <a:pt x="611939" y="506730"/>
                      </a:lnTo>
                      <a:lnTo>
                        <a:pt x="500471" y="501650"/>
                      </a:lnTo>
                      <a:lnTo>
                        <a:pt x="447589" y="495300"/>
                      </a:lnTo>
                      <a:lnTo>
                        <a:pt x="397019" y="486410"/>
                      </a:lnTo>
                      <a:lnTo>
                        <a:pt x="349070" y="476250"/>
                      </a:lnTo>
                      <a:lnTo>
                        <a:pt x="304064" y="464820"/>
                      </a:lnTo>
                      <a:lnTo>
                        <a:pt x="262322" y="450850"/>
                      </a:lnTo>
                      <a:lnTo>
                        <a:pt x="224175" y="434339"/>
                      </a:lnTo>
                      <a:lnTo>
                        <a:pt x="160012" y="400050"/>
                      </a:lnTo>
                      <a:lnTo>
                        <a:pt x="114222" y="361950"/>
                      </a:lnTo>
                      <a:lnTo>
                        <a:pt x="90691" y="327660"/>
                      </a:lnTo>
                      <a:lnTo>
                        <a:pt x="82905" y="294639"/>
                      </a:lnTo>
                      <a:lnTo>
                        <a:pt x="84811" y="276860"/>
                      </a:lnTo>
                      <a:lnTo>
                        <a:pt x="118101" y="222250"/>
                      </a:lnTo>
                      <a:lnTo>
                        <a:pt x="163294" y="185420"/>
                      </a:lnTo>
                      <a:lnTo>
                        <a:pt x="226844" y="152400"/>
                      </a:lnTo>
                      <a:lnTo>
                        <a:pt x="264759" y="137160"/>
                      </a:lnTo>
                      <a:lnTo>
                        <a:pt x="306317" y="123189"/>
                      </a:lnTo>
                      <a:lnTo>
                        <a:pt x="351184" y="111760"/>
                      </a:lnTo>
                      <a:lnTo>
                        <a:pt x="399028" y="101600"/>
                      </a:lnTo>
                      <a:lnTo>
                        <a:pt x="449526" y="92710"/>
                      </a:lnTo>
                      <a:lnTo>
                        <a:pt x="502359" y="86360"/>
                      </a:lnTo>
                      <a:lnTo>
                        <a:pt x="557216" y="83820"/>
                      </a:lnTo>
                      <a:lnTo>
                        <a:pt x="613787" y="82550"/>
                      </a:lnTo>
                      <a:lnTo>
                        <a:pt x="816680" y="82550"/>
                      </a:lnTo>
                      <a:lnTo>
                        <a:pt x="780004" y="76200"/>
                      </a:lnTo>
                      <a:lnTo>
                        <a:pt x="726368" y="71120"/>
                      </a:lnTo>
                      <a:lnTo>
                        <a:pt x="670741" y="67310"/>
                      </a:lnTo>
                      <a:lnTo>
                        <a:pt x="613417" y="66039"/>
                      </a:lnTo>
                      <a:close/>
                    </a:path>
                    <a:path w="1225726" h="588010">
                      <a:moveTo>
                        <a:pt x="816680" y="82550"/>
                      </a:moveTo>
                      <a:lnTo>
                        <a:pt x="613787" y="82550"/>
                      </a:lnTo>
                      <a:lnTo>
                        <a:pt x="670372" y="83820"/>
                      </a:lnTo>
                      <a:lnTo>
                        <a:pt x="725253" y="87630"/>
                      </a:lnTo>
                      <a:lnTo>
                        <a:pt x="778135" y="92710"/>
                      </a:lnTo>
                      <a:lnTo>
                        <a:pt x="828706" y="101600"/>
                      </a:lnTo>
                      <a:lnTo>
                        <a:pt x="876654" y="111760"/>
                      </a:lnTo>
                      <a:lnTo>
                        <a:pt x="921661" y="124460"/>
                      </a:lnTo>
                      <a:lnTo>
                        <a:pt x="963404" y="137160"/>
                      </a:lnTo>
                      <a:lnTo>
                        <a:pt x="1001551" y="153670"/>
                      </a:lnTo>
                      <a:lnTo>
                        <a:pt x="1065712" y="187960"/>
                      </a:lnTo>
                      <a:lnTo>
                        <a:pt x="1111504" y="226060"/>
                      </a:lnTo>
                      <a:lnTo>
                        <a:pt x="1135033" y="260350"/>
                      </a:lnTo>
                      <a:lnTo>
                        <a:pt x="1142820" y="294639"/>
                      </a:lnTo>
                      <a:lnTo>
                        <a:pt x="1140914" y="311150"/>
                      </a:lnTo>
                      <a:lnTo>
                        <a:pt x="1107624" y="365760"/>
                      </a:lnTo>
                      <a:lnTo>
                        <a:pt x="1062432" y="402589"/>
                      </a:lnTo>
                      <a:lnTo>
                        <a:pt x="998881" y="435610"/>
                      </a:lnTo>
                      <a:lnTo>
                        <a:pt x="960967" y="450850"/>
                      </a:lnTo>
                      <a:lnTo>
                        <a:pt x="919407" y="464820"/>
                      </a:lnTo>
                      <a:lnTo>
                        <a:pt x="874541" y="477520"/>
                      </a:lnTo>
                      <a:lnTo>
                        <a:pt x="826697" y="487680"/>
                      </a:lnTo>
                      <a:lnTo>
                        <a:pt x="776199" y="495300"/>
                      </a:lnTo>
                      <a:lnTo>
                        <a:pt x="723366" y="501650"/>
                      </a:lnTo>
                      <a:lnTo>
                        <a:pt x="668510" y="505460"/>
                      </a:lnTo>
                      <a:lnTo>
                        <a:pt x="611939" y="506730"/>
                      </a:lnTo>
                      <a:lnTo>
                        <a:pt x="808159" y="506730"/>
                      </a:lnTo>
                      <a:lnTo>
                        <a:pt x="878834" y="492760"/>
                      </a:lnTo>
                      <a:lnTo>
                        <a:pt x="924601" y="480060"/>
                      </a:lnTo>
                      <a:lnTo>
                        <a:pt x="967135" y="466089"/>
                      </a:lnTo>
                      <a:lnTo>
                        <a:pt x="1006119" y="450850"/>
                      </a:lnTo>
                      <a:lnTo>
                        <a:pt x="1041232" y="434339"/>
                      </a:lnTo>
                      <a:lnTo>
                        <a:pt x="1098617" y="396239"/>
                      </a:lnTo>
                      <a:lnTo>
                        <a:pt x="1138273" y="355600"/>
                      </a:lnTo>
                      <a:lnTo>
                        <a:pt x="1157113" y="314960"/>
                      </a:lnTo>
                      <a:lnTo>
                        <a:pt x="1159437" y="294639"/>
                      </a:lnTo>
                      <a:lnTo>
                        <a:pt x="1157113" y="273050"/>
                      </a:lnTo>
                      <a:lnTo>
                        <a:pt x="1138273" y="232410"/>
                      </a:lnTo>
                      <a:lnTo>
                        <a:pt x="1100789" y="193039"/>
                      </a:lnTo>
                      <a:lnTo>
                        <a:pt x="1043004" y="154939"/>
                      </a:lnTo>
                      <a:lnTo>
                        <a:pt x="1007720" y="138430"/>
                      </a:lnTo>
                      <a:lnTo>
                        <a:pt x="968598" y="121920"/>
                      </a:lnTo>
                      <a:lnTo>
                        <a:pt x="925954" y="107950"/>
                      </a:lnTo>
                      <a:lnTo>
                        <a:pt x="880102" y="95250"/>
                      </a:lnTo>
                      <a:lnTo>
                        <a:pt x="831350" y="85089"/>
                      </a:lnTo>
                      <a:lnTo>
                        <a:pt x="816680" y="82550"/>
                      </a:lnTo>
                      <a:close/>
                    </a:path>
                  </a:pathLst>
                </a:custGeom>
                <a:solidFill>
                  <a:srgbClr val="7CCA62"/>
                </a:solidFill>
              </p:spPr>
              <p:txBody>
                <a:bodyPr wrap="square" lIns="0" tIns="0" rIns="0" bIns="0" rtlCol="0">
                  <a:noAutofit/>
                </a:bodyPr>
                <a:lstStyle/>
                <a:p>
                  <a:endParaRPr/>
                </a:p>
              </p:txBody>
            </p:sp>
            <p:sp>
              <p:nvSpPr>
                <p:cNvPr id="144" name="object 8"/>
                <p:cNvSpPr/>
                <p:nvPr/>
              </p:nvSpPr>
              <p:spPr>
                <a:xfrm>
                  <a:off x="3124200" y="1524000"/>
                  <a:ext cx="786636" cy="464529"/>
                </a:xfrm>
                <a:prstGeom prst="rect">
                  <a:avLst/>
                </a:prstGeom>
                <a:blipFill>
                  <a:blip r:embed="rId22" cstate="print"/>
                  <a:stretch>
                    <a:fillRect/>
                  </a:stretch>
                </a:blipFill>
              </p:spPr>
              <p:txBody>
                <a:bodyPr wrap="square" lIns="0" tIns="0" rIns="0" bIns="0" rtlCol="0">
                  <a:noAutofit/>
                </a:bodyPr>
                <a:lstStyle/>
                <a:p>
                  <a:endParaRPr/>
                </a:p>
              </p:txBody>
            </p:sp>
          </p:grpSp>
          <p:grpSp>
            <p:nvGrpSpPr>
              <p:cNvPr id="130" name="组 129"/>
              <p:cNvGrpSpPr/>
              <p:nvPr/>
            </p:nvGrpSpPr>
            <p:grpSpPr>
              <a:xfrm>
                <a:off x="1275985" y="4588265"/>
                <a:ext cx="583404" cy="339275"/>
                <a:chOff x="2904655" y="1524000"/>
                <a:chExt cx="1225726" cy="624102"/>
              </a:xfrm>
            </p:grpSpPr>
            <p:sp>
              <p:nvSpPr>
                <p:cNvPr id="139" name="object 5"/>
                <p:cNvSpPr/>
                <p:nvPr/>
              </p:nvSpPr>
              <p:spPr>
                <a:xfrm>
                  <a:off x="2946017" y="1600200"/>
                  <a:ext cx="1143000" cy="506637"/>
                </a:xfrm>
                <a:custGeom>
                  <a:avLst/>
                  <a:gdLst/>
                  <a:ahLst/>
                  <a:cxnLst/>
                  <a:rect l="l" t="t" r="r" b="b"/>
                  <a:pathLst>
                    <a:path w="1143000" h="506637">
                      <a:moveTo>
                        <a:pt x="571500" y="0"/>
                      </a:moveTo>
                      <a:lnTo>
                        <a:pt x="524628" y="839"/>
                      </a:lnTo>
                      <a:lnTo>
                        <a:pt x="478799" y="3315"/>
                      </a:lnTo>
                      <a:lnTo>
                        <a:pt x="434161" y="7362"/>
                      </a:lnTo>
                      <a:lnTo>
                        <a:pt x="390861" y="12914"/>
                      </a:lnTo>
                      <a:lnTo>
                        <a:pt x="349046" y="19907"/>
                      </a:lnTo>
                      <a:lnTo>
                        <a:pt x="308862" y="28274"/>
                      </a:lnTo>
                      <a:lnTo>
                        <a:pt x="270458" y="37952"/>
                      </a:lnTo>
                      <a:lnTo>
                        <a:pt x="199573" y="60978"/>
                      </a:lnTo>
                      <a:lnTo>
                        <a:pt x="137570" y="88461"/>
                      </a:lnTo>
                      <a:lnTo>
                        <a:pt x="85623" y="119881"/>
                      </a:lnTo>
                      <a:lnTo>
                        <a:pt x="44911" y="154715"/>
                      </a:lnTo>
                      <a:lnTo>
                        <a:pt x="16609" y="192442"/>
                      </a:lnTo>
                      <a:lnTo>
                        <a:pt x="1894" y="232542"/>
                      </a:lnTo>
                      <a:lnTo>
                        <a:pt x="0" y="253318"/>
                      </a:lnTo>
                      <a:lnTo>
                        <a:pt x="1894" y="274094"/>
                      </a:lnTo>
                      <a:lnTo>
                        <a:pt x="16609" y="314193"/>
                      </a:lnTo>
                      <a:lnTo>
                        <a:pt x="44911" y="351921"/>
                      </a:lnTo>
                      <a:lnTo>
                        <a:pt x="85623" y="386755"/>
                      </a:lnTo>
                      <a:lnTo>
                        <a:pt x="137570" y="418175"/>
                      </a:lnTo>
                      <a:lnTo>
                        <a:pt x="199573" y="445658"/>
                      </a:lnTo>
                      <a:lnTo>
                        <a:pt x="270458" y="468684"/>
                      </a:lnTo>
                      <a:lnTo>
                        <a:pt x="308862" y="478362"/>
                      </a:lnTo>
                      <a:lnTo>
                        <a:pt x="349046" y="486730"/>
                      </a:lnTo>
                      <a:lnTo>
                        <a:pt x="390861" y="493722"/>
                      </a:lnTo>
                      <a:lnTo>
                        <a:pt x="434161" y="499275"/>
                      </a:lnTo>
                      <a:lnTo>
                        <a:pt x="478799" y="503321"/>
                      </a:lnTo>
                      <a:lnTo>
                        <a:pt x="524628" y="505797"/>
                      </a:lnTo>
                      <a:lnTo>
                        <a:pt x="571500" y="506637"/>
                      </a:lnTo>
                      <a:lnTo>
                        <a:pt x="618371" y="505797"/>
                      </a:lnTo>
                      <a:lnTo>
                        <a:pt x="664200" y="503321"/>
                      </a:lnTo>
                      <a:lnTo>
                        <a:pt x="708838" y="499275"/>
                      </a:lnTo>
                      <a:lnTo>
                        <a:pt x="752138" y="493722"/>
                      </a:lnTo>
                      <a:lnTo>
                        <a:pt x="793953" y="486730"/>
                      </a:lnTo>
                      <a:lnTo>
                        <a:pt x="834137" y="478362"/>
                      </a:lnTo>
                      <a:lnTo>
                        <a:pt x="872541" y="468684"/>
                      </a:lnTo>
                      <a:lnTo>
                        <a:pt x="943426" y="445658"/>
                      </a:lnTo>
                      <a:lnTo>
                        <a:pt x="1005429" y="418175"/>
                      </a:lnTo>
                      <a:lnTo>
                        <a:pt x="1057376" y="386755"/>
                      </a:lnTo>
                      <a:lnTo>
                        <a:pt x="1098088" y="351921"/>
                      </a:lnTo>
                      <a:lnTo>
                        <a:pt x="1126390" y="314193"/>
                      </a:lnTo>
                      <a:lnTo>
                        <a:pt x="1141105" y="274094"/>
                      </a:lnTo>
                      <a:lnTo>
                        <a:pt x="1143000" y="253318"/>
                      </a:lnTo>
                      <a:lnTo>
                        <a:pt x="1141105" y="232542"/>
                      </a:lnTo>
                      <a:lnTo>
                        <a:pt x="1126390" y="192442"/>
                      </a:lnTo>
                      <a:lnTo>
                        <a:pt x="1098088" y="154715"/>
                      </a:lnTo>
                      <a:lnTo>
                        <a:pt x="1057376" y="119881"/>
                      </a:lnTo>
                      <a:lnTo>
                        <a:pt x="1005429" y="88461"/>
                      </a:lnTo>
                      <a:lnTo>
                        <a:pt x="943426" y="60978"/>
                      </a:lnTo>
                      <a:lnTo>
                        <a:pt x="872541" y="37952"/>
                      </a:lnTo>
                      <a:lnTo>
                        <a:pt x="834137" y="28274"/>
                      </a:lnTo>
                      <a:lnTo>
                        <a:pt x="793953" y="19907"/>
                      </a:lnTo>
                      <a:lnTo>
                        <a:pt x="752138" y="12914"/>
                      </a:lnTo>
                      <a:lnTo>
                        <a:pt x="708838" y="7362"/>
                      </a:lnTo>
                      <a:lnTo>
                        <a:pt x="664200" y="3315"/>
                      </a:lnTo>
                      <a:lnTo>
                        <a:pt x="618371" y="839"/>
                      </a:lnTo>
                      <a:lnTo>
                        <a:pt x="571500" y="0"/>
                      </a:lnTo>
                      <a:close/>
                    </a:path>
                  </a:pathLst>
                </a:custGeom>
                <a:solidFill>
                  <a:srgbClr val="FFFFFF"/>
                </a:solidFill>
              </p:spPr>
              <p:txBody>
                <a:bodyPr wrap="square" lIns="0" tIns="0" rIns="0" bIns="0" rtlCol="0">
                  <a:noAutofit/>
                </a:bodyPr>
                <a:lstStyle/>
                <a:p>
                  <a:endParaRPr/>
                </a:p>
              </p:txBody>
            </p:sp>
            <p:sp>
              <p:nvSpPr>
                <p:cNvPr id="140" name="object 6"/>
                <p:cNvSpPr/>
                <p:nvPr/>
              </p:nvSpPr>
              <p:spPr>
                <a:xfrm>
                  <a:off x="2904655" y="1560092"/>
                  <a:ext cx="1225726" cy="588010"/>
                </a:xfrm>
                <a:custGeom>
                  <a:avLst/>
                  <a:gdLst/>
                  <a:ahLst/>
                  <a:cxnLst/>
                  <a:rect l="l" t="t" r="r" b="b"/>
                  <a:pathLst>
                    <a:path w="1225726" h="588010">
                      <a:moveTo>
                        <a:pt x="611939" y="0"/>
                      </a:moveTo>
                      <a:lnTo>
                        <a:pt x="551644" y="1270"/>
                      </a:lnTo>
                      <a:lnTo>
                        <a:pt x="493011" y="5080"/>
                      </a:lnTo>
                      <a:lnTo>
                        <a:pt x="436307" y="11430"/>
                      </a:lnTo>
                      <a:lnTo>
                        <a:pt x="381789" y="20320"/>
                      </a:lnTo>
                      <a:lnTo>
                        <a:pt x="329719" y="31750"/>
                      </a:lnTo>
                      <a:lnTo>
                        <a:pt x="280346" y="44450"/>
                      </a:lnTo>
                      <a:lnTo>
                        <a:pt x="233912" y="59689"/>
                      </a:lnTo>
                      <a:lnTo>
                        <a:pt x="190658" y="77470"/>
                      </a:lnTo>
                      <a:lnTo>
                        <a:pt x="150820" y="97789"/>
                      </a:lnTo>
                      <a:lnTo>
                        <a:pt x="114637" y="119380"/>
                      </a:lnTo>
                      <a:lnTo>
                        <a:pt x="82392" y="143510"/>
                      </a:lnTo>
                      <a:lnTo>
                        <a:pt x="33787" y="194310"/>
                      </a:lnTo>
                      <a:lnTo>
                        <a:pt x="32490" y="195580"/>
                      </a:lnTo>
                      <a:lnTo>
                        <a:pt x="4309" y="257810"/>
                      </a:lnTo>
                      <a:lnTo>
                        <a:pt x="0" y="292100"/>
                      </a:lnTo>
                      <a:lnTo>
                        <a:pt x="0" y="295910"/>
                      </a:lnTo>
                      <a:lnTo>
                        <a:pt x="14817" y="360680"/>
                      </a:lnTo>
                      <a:lnTo>
                        <a:pt x="33788" y="393700"/>
                      </a:lnTo>
                      <a:lnTo>
                        <a:pt x="35229" y="396239"/>
                      </a:lnTo>
                      <a:lnTo>
                        <a:pt x="86012" y="448310"/>
                      </a:lnTo>
                      <a:lnTo>
                        <a:pt x="117919" y="471170"/>
                      </a:lnTo>
                      <a:lnTo>
                        <a:pt x="153772" y="492760"/>
                      </a:lnTo>
                      <a:lnTo>
                        <a:pt x="193328" y="511810"/>
                      </a:lnTo>
                      <a:lnTo>
                        <a:pt x="236349" y="528320"/>
                      </a:lnTo>
                      <a:lnTo>
                        <a:pt x="282599" y="543560"/>
                      </a:lnTo>
                      <a:lnTo>
                        <a:pt x="331833" y="557530"/>
                      </a:lnTo>
                      <a:lnTo>
                        <a:pt x="383800" y="567689"/>
                      </a:lnTo>
                      <a:lnTo>
                        <a:pt x="438242" y="576580"/>
                      </a:lnTo>
                      <a:lnTo>
                        <a:pt x="494899" y="582930"/>
                      </a:lnTo>
                      <a:lnTo>
                        <a:pt x="553506" y="586739"/>
                      </a:lnTo>
                      <a:lnTo>
                        <a:pt x="613787" y="588010"/>
                      </a:lnTo>
                      <a:lnTo>
                        <a:pt x="674081" y="586739"/>
                      </a:lnTo>
                      <a:lnTo>
                        <a:pt x="732713" y="582930"/>
                      </a:lnTo>
                      <a:lnTo>
                        <a:pt x="789419" y="576580"/>
                      </a:lnTo>
                      <a:lnTo>
                        <a:pt x="843935" y="567689"/>
                      </a:lnTo>
                      <a:lnTo>
                        <a:pt x="896006" y="556260"/>
                      </a:lnTo>
                      <a:lnTo>
                        <a:pt x="945380" y="543560"/>
                      </a:lnTo>
                      <a:lnTo>
                        <a:pt x="956988" y="539750"/>
                      </a:lnTo>
                      <a:lnTo>
                        <a:pt x="612678" y="539750"/>
                      </a:lnTo>
                      <a:lnTo>
                        <a:pt x="554615" y="537210"/>
                      </a:lnTo>
                      <a:lnTo>
                        <a:pt x="498242" y="533400"/>
                      </a:lnTo>
                      <a:lnTo>
                        <a:pt x="443851" y="528320"/>
                      </a:lnTo>
                      <a:lnTo>
                        <a:pt x="391731" y="519430"/>
                      </a:lnTo>
                      <a:lnTo>
                        <a:pt x="342176" y="509270"/>
                      </a:lnTo>
                      <a:lnTo>
                        <a:pt x="295478" y="496570"/>
                      </a:lnTo>
                      <a:lnTo>
                        <a:pt x="251933" y="481330"/>
                      </a:lnTo>
                      <a:lnTo>
                        <a:pt x="211836" y="466089"/>
                      </a:lnTo>
                      <a:lnTo>
                        <a:pt x="175484" y="448310"/>
                      </a:lnTo>
                      <a:lnTo>
                        <a:pt x="143175" y="427989"/>
                      </a:lnTo>
                      <a:lnTo>
                        <a:pt x="91864" y="386080"/>
                      </a:lnTo>
                      <a:lnTo>
                        <a:pt x="60518" y="341630"/>
                      </a:lnTo>
                      <a:lnTo>
                        <a:pt x="49670" y="294639"/>
                      </a:lnTo>
                      <a:lnTo>
                        <a:pt x="52412" y="270510"/>
                      </a:lnTo>
                      <a:lnTo>
                        <a:pt x="73855" y="223520"/>
                      </a:lnTo>
                      <a:lnTo>
                        <a:pt x="115929" y="179070"/>
                      </a:lnTo>
                      <a:lnTo>
                        <a:pt x="176075" y="139700"/>
                      </a:lnTo>
                      <a:lnTo>
                        <a:pt x="212370" y="121920"/>
                      </a:lnTo>
                      <a:lnTo>
                        <a:pt x="252420" y="106680"/>
                      </a:lnTo>
                      <a:lnTo>
                        <a:pt x="295929" y="91439"/>
                      </a:lnTo>
                      <a:lnTo>
                        <a:pt x="342599" y="78739"/>
                      </a:lnTo>
                      <a:lnTo>
                        <a:pt x="392132" y="68580"/>
                      </a:lnTo>
                      <a:lnTo>
                        <a:pt x="444238" y="59689"/>
                      </a:lnTo>
                      <a:lnTo>
                        <a:pt x="498621" y="54610"/>
                      </a:lnTo>
                      <a:lnTo>
                        <a:pt x="554987" y="50800"/>
                      </a:lnTo>
                      <a:lnTo>
                        <a:pt x="613048" y="49530"/>
                      </a:lnTo>
                      <a:lnTo>
                        <a:pt x="958542" y="49530"/>
                      </a:lnTo>
                      <a:lnTo>
                        <a:pt x="943126" y="44450"/>
                      </a:lnTo>
                      <a:lnTo>
                        <a:pt x="893893" y="30480"/>
                      </a:lnTo>
                      <a:lnTo>
                        <a:pt x="841926" y="20320"/>
                      </a:lnTo>
                      <a:lnTo>
                        <a:pt x="787483" y="11430"/>
                      </a:lnTo>
                      <a:lnTo>
                        <a:pt x="730826" y="5080"/>
                      </a:lnTo>
                      <a:lnTo>
                        <a:pt x="672218" y="1270"/>
                      </a:lnTo>
                      <a:lnTo>
                        <a:pt x="611939" y="0"/>
                      </a:lnTo>
                      <a:close/>
                    </a:path>
                    <a:path w="1225726" h="588010">
                      <a:moveTo>
                        <a:pt x="958542" y="49530"/>
                      </a:moveTo>
                      <a:lnTo>
                        <a:pt x="613048" y="49530"/>
                      </a:lnTo>
                      <a:lnTo>
                        <a:pt x="671111" y="50800"/>
                      </a:lnTo>
                      <a:lnTo>
                        <a:pt x="727482" y="54610"/>
                      </a:lnTo>
                      <a:lnTo>
                        <a:pt x="781874" y="60960"/>
                      </a:lnTo>
                      <a:lnTo>
                        <a:pt x="833995" y="68580"/>
                      </a:lnTo>
                      <a:lnTo>
                        <a:pt x="883550" y="80010"/>
                      </a:lnTo>
                      <a:lnTo>
                        <a:pt x="930247" y="91439"/>
                      </a:lnTo>
                      <a:lnTo>
                        <a:pt x="973792" y="106680"/>
                      </a:lnTo>
                      <a:lnTo>
                        <a:pt x="1013889" y="123189"/>
                      </a:lnTo>
                      <a:lnTo>
                        <a:pt x="1050241" y="140970"/>
                      </a:lnTo>
                      <a:lnTo>
                        <a:pt x="1110519" y="180339"/>
                      </a:lnTo>
                      <a:lnTo>
                        <a:pt x="1151870" y="223520"/>
                      </a:lnTo>
                      <a:lnTo>
                        <a:pt x="1173312" y="270510"/>
                      </a:lnTo>
                      <a:lnTo>
                        <a:pt x="1176054" y="294639"/>
                      </a:lnTo>
                      <a:lnTo>
                        <a:pt x="1173312" y="317500"/>
                      </a:lnTo>
                      <a:lnTo>
                        <a:pt x="1151870" y="364489"/>
                      </a:lnTo>
                      <a:lnTo>
                        <a:pt x="1109797" y="408939"/>
                      </a:lnTo>
                      <a:lnTo>
                        <a:pt x="1049651" y="448310"/>
                      </a:lnTo>
                      <a:lnTo>
                        <a:pt x="1013355" y="466089"/>
                      </a:lnTo>
                      <a:lnTo>
                        <a:pt x="973305" y="481330"/>
                      </a:lnTo>
                      <a:lnTo>
                        <a:pt x="929796" y="496570"/>
                      </a:lnTo>
                      <a:lnTo>
                        <a:pt x="883127" y="509270"/>
                      </a:lnTo>
                      <a:lnTo>
                        <a:pt x="833592" y="519430"/>
                      </a:lnTo>
                      <a:lnTo>
                        <a:pt x="781488" y="528320"/>
                      </a:lnTo>
                      <a:lnTo>
                        <a:pt x="727105" y="533400"/>
                      </a:lnTo>
                      <a:lnTo>
                        <a:pt x="670737" y="537210"/>
                      </a:lnTo>
                      <a:lnTo>
                        <a:pt x="612678" y="539750"/>
                      </a:lnTo>
                      <a:lnTo>
                        <a:pt x="956988" y="539750"/>
                      </a:lnTo>
                      <a:lnTo>
                        <a:pt x="1035067" y="510539"/>
                      </a:lnTo>
                      <a:lnTo>
                        <a:pt x="1074906" y="490220"/>
                      </a:lnTo>
                      <a:lnTo>
                        <a:pt x="1111087" y="468630"/>
                      </a:lnTo>
                      <a:lnTo>
                        <a:pt x="1143334" y="445770"/>
                      </a:lnTo>
                      <a:lnTo>
                        <a:pt x="1171279" y="419100"/>
                      </a:lnTo>
                      <a:lnTo>
                        <a:pt x="1191938" y="393700"/>
                      </a:lnTo>
                      <a:lnTo>
                        <a:pt x="1193236" y="392430"/>
                      </a:lnTo>
                      <a:lnTo>
                        <a:pt x="1221416" y="330200"/>
                      </a:lnTo>
                      <a:lnTo>
                        <a:pt x="1225726" y="295910"/>
                      </a:lnTo>
                      <a:lnTo>
                        <a:pt x="1225726" y="292100"/>
                      </a:lnTo>
                      <a:lnTo>
                        <a:pt x="1210909" y="227330"/>
                      </a:lnTo>
                      <a:lnTo>
                        <a:pt x="1190496" y="193039"/>
                      </a:lnTo>
                      <a:lnTo>
                        <a:pt x="1167399" y="165100"/>
                      </a:lnTo>
                      <a:lnTo>
                        <a:pt x="1107805" y="116839"/>
                      </a:lnTo>
                      <a:lnTo>
                        <a:pt x="1071952" y="95250"/>
                      </a:lnTo>
                      <a:lnTo>
                        <a:pt x="1032398" y="76200"/>
                      </a:lnTo>
                      <a:lnTo>
                        <a:pt x="989375" y="59689"/>
                      </a:lnTo>
                      <a:lnTo>
                        <a:pt x="958542" y="49530"/>
                      </a:lnTo>
                      <a:close/>
                    </a:path>
                    <a:path w="1225726" h="588010">
                      <a:moveTo>
                        <a:pt x="613417" y="66039"/>
                      </a:moveTo>
                      <a:lnTo>
                        <a:pt x="556102" y="67310"/>
                      </a:lnTo>
                      <a:lnTo>
                        <a:pt x="500490" y="71120"/>
                      </a:lnTo>
                      <a:lnTo>
                        <a:pt x="446882" y="76200"/>
                      </a:lnTo>
                      <a:lnTo>
                        <a:pt x="395580" y="85089"/>
                      </a:lnTo>
                      <a:lnTo>
                        <a:pt x="346891" y="95250"/>
                      </a:lnTo>
                      <a:lnTo>
                        <a:pt x="301123" y="107950"/>
                      </a:lnTo>
                      <a:lnTo>
                        <a:pt x="258589" y="121920"/>
                      </a:lnTo>
                      <a:lnTo>
                        <a:pt x="219607" y="137160"/>
                      </a:lnTo>
                      <a:lnTo>
                        <a:pt x="184494" y="153670"/>
                      </a:lnTo>
                      <a:lnTo>
                        <a:pt x="127109" y="191770"/>
                      </a:lnTo>
                      <a:lnTo>
                        <a:pt x="87453" y="232410"/>
                      </a:lnTo>
                      <a:lnTo>
                        <a:pt x="68613" y="273050"/>
                      </a:lnTo>
                      <a:lnTo>
                        <a:pt x="66287" y="294639"/>
                      </a:lnTo>
                      <a:lnTo>
                        <a:pt x="68613" y="314960"/>
                      </a:lnTo>
                      <a:lnTo>
                        <a:pt x="87453" y="355600"/>
                      </a:lnTo>
                      <a:lnTo>
                        <a:pt x="124936" y="394970"/>
                      </a:lnTo>
                      <a:lnTo>
                        <a:pt x="182721" y="433070"/>
                      </a:lnTo>
                      <a:lnTo>
                        <a:pt x="218005" y="449580"/>
                      </a:lnTo>
                      <a:lnTo>
                        <a:pt x="257128" y="466089"/>
                      </a:lnTo>
                      <a:lnTo>
                        <a:pt x="299770" y="480060"/>
                      </a:lnTo>
                      <a:lnTo>
                        <a:pt x="345624" y="492760"/>
                      </a:lnTo>
                      <a:lnTo>
                        <a:pt x="394375" y="502920"/>
                      </a:lnTo>
                      <a:lnTo>
                        <a:pt x="445720" y="511810"/>
                      </a:lnTo>
                      <a:lnTo>
                        <a:pt x="499357" y="516889"/>
                      </a:lnTo>
                      <a:lnTo>
                        <a:pt x="554984" y="520700"/>
                      </a:lnTo>
                      <a:lnTo>
                        <a:pt x="612308" y="523239"/>
                      </a:lnTo>
                      <a:lnTo>
                        <a:pt x="669624" y="521970"/>
                      </a:lnTo>
                      <a:lnTo>
                        <a:pt x="725236" y="518160"/>
                      </a:lnTo>
                      <a:lnTo>
                        <a:pt x="778844" y="511810"/>
                      </a:lnTo>
                      <a:lnTo>
                        <a:pt x="808159" y="506730"/>
                      </a:lnTo>
                      <a:lnTo>
                        <a:pt x="611939" y="506730"/>
                      </a:lnTo>
                      <a:lnTo>
                        <a:pt x="500471" y="501650"/>
                      </a:lnTo>
                      <a:lnTo>
                        <a:pt x="447589" y="495300"/>
                      </a:lnTo>
                      <a:lnTo>
                        <a:pt x="397019" y="486410"/>
                      </a:lnTo>
                      <a:lnTo>
                        <a:pt x="349070" y="476250"/>
                      </a:lnTo>
                      <a:lnTo>
                        <a:pt x="304064" y="464820"/>
                      </a:lnTo>
                      <a:lnTo>
                        <a:pt x="262322" y="450850"/>
                      </a:lnTo>
                      <a:lnTo>
                        <a:pt x="224175" y="434339"/>
                      </a:lnTo>
                      <a:lnTo>
                        <a:pt x="160012" y="400050"/>
                      </a:lnTo>
                      <a:lnTo>
                        <a:pt x="114222" y="361950"/>
                      </a:lnTo>
                      <a:lnTo>
                        <a:pt x="90691" y="327660"/>
                      </a:lnTo>
                      <a:lnTo>
                        <a:pt x="82905" y="294639"/>
                      </a:lnTo>
                      <a:lnTo>
                        <a:pt x="84811" y="276860"/>
                      </a:lnTo>
                      <a:lnTo>
                        <a:pt x="118101" y="222250"/>
                      </a:lnTo>
                      <a:lnTo>
                        <a:pt x="163294" y="185420"/>
                      </a:lnTo>
                      <a:lnTo>
                        <a:pt x="226844" y="152400"/>
                      </a:lnTo>
                      <a:lnTo>
                        <a:pt x="264759" y="137160"/>
                      </a:lnTo>
                      <a:lnTo>
                        <a:pt x="306317" y="123189"/>
                      </a:lnTo>
                      <a:lnTo>
                        <a:pt x="351184" y="111760"/>
                      </a:lnTo>
                      <a:lnTo>
                        <a:pt x="399028" y="101600"/>
                      </a:lnTo>
                      <a:lnTo>
                        <a:pt x="449526" y="92710"/>
                      </a:lnTo>
                      <a:lnTo>
                        <a:pt x="502359" y="86360"/>
                      </a:lnTo>
                      <a:lnTo>
                        <a:pt x="557216" y="83820"/>
                      </a:lnTo>
                      <a:lnTo>
                        <a:pt x="613787" y="82550"/>
                      </a:lnTo>
                      <a:lnTo>
                        <a:pt x="816680" y="82550"/>
                      </a:lnTo>
                      <a:lnTo>
                        <a:pt x="780004" y="76200"/>
                      </a:lnTo>
                      <a:lnTo>
                        <a:pt x="726368" y="71120"/>
                      </a:lnTo>
                      <a:lnTo>
                        <a:pt x="670741" y="67310"/>
                      </a:lnTo>
                      <a:lnTo>
                        <a:pt x="613417" y="66039"/>
                      </a:lnTo>
                      <a:close/>
                    </a:path>
                    <a:path w="1225726" h="588010">
                      <a:moveTo>
                        <a:pt x="816680" y="82550"/>
                      </a:moveTo>
                      <a:lnTo>
                        <a:pt x="613787" y="82550"/>
                      </a:lnTo>
                      <a:lnTo>
                        <a:pt x="670372" y="83820"/>
                      </a:lnTo>
                      <a:lnTo>
                        <a:pt x="725253" y="87630"/>
                      </a:lnTo>
                      <a:lnTo>
                        <a:pt x="778135" y="92710"/>
                      </a:lnTo>
                      <a:lnTo>
                        <a:pt x="828706" y="101600"/>
                      </a:lnTo>
                      <a:lnTo>
                        <a:pt x="876654" y="111760"/>
                      </a:lnTo>
                      <a:lnTo>
                        <a:pt x="921661" y="124460"/>
                      </a:lnTo>
                      <a:lnTo>
                        <a:pt x="963404" y="137160"/>
                      </a:lnTo>
                      <a:lnTo>
                        <a:pt x="1001551" y="153670"/>
                      </a:lnTo>
                      <a:lnTo>
                        <a:pt x="1065712" y="187960"/>
                      </a:lnTo>
                      <a:lnTo>
                        <a:pt x="1111504" y="226060"/>
                      </a:lnTo>
                      <a:lnTo>
                        <a:pt x="1135033" y="260350"/>
                      </a:lnTo>
                      <a:lnTo>
                        <a:pt x="1142820" y="294639"/>
                      </a:lnTo>
                      <a:lnTo>
                        <a:pt x="1140914" y="311150"/>
                      </a:lnTo>
                      <a:lnTo>
                        <a:pt x="1107624" y="365760"/>
                      </a:lnTo>
                      <a:lnTo>
                        <a:pt x="1062432" y="402589"/>
                      </a:lnTo>
                      <a:lnTo>
                        <a:pt x="998881" y="435610"/>
                      </a:lnTo>
                      <a:lnTo>
                        <a:pt x="960967" y="450850"/>
                      </a:lnTo>
                      <a:lnTo>
                        <a:pt x="919407" y="464820"/>
                      </a:lnTo>
                      <a:lnTo>
                        <a:pt x="874541" y="477520"/>
                      </a:lnTo>
                      <a:lnTo>
                        <a:pt x="826697" y="487680"/>
                      </a:lnTo>
                      <a:lnTo>
                        <a:pt x="776199" y="495300"/>
                      </a:lnTo>
                      <a:lnTo>
                        <a:pt x="723366" y="501650"/>
                      </a:lnTo>
                      <a:lnTo>
                        <a:pt x="668510" y="505460"/>
                      </a:lnTo>
                      <a:lnTo>
                        <a:pt x="611939" y="506730"/>
                      </a:lnTo>
                      <a:lnTo>
                        <a:pt x="808159" y="506730"/>
                      </a:lnTo>
                      <a:lnTo>
                        <a:pt x="878834" y="492760"/>
                      </a:lnTo>
                      <a:lnTo>
                        <a:pt x="924601" y="480060"/>
                      </a:lnTo>
                      <a:lnTo>
                        <a:pt x="967135" y="466089"/>
                      </a:lnTo>
                      <a:lnTo>
                        <a:pt x="1006119" y="450850"/>
                      </a:lnTo>
                      <a:lnTo>
                        <a:pt x="1041232" y="434339"/>
                      </a:lnTo>
                      <a:lnTo>
                        <a:pt x="1098617" y="396239"/>
                      </a:lnTo>
                      <a:lnTo>
                        <a:pt x="1138273" y="355600"/>
                      </a:lnTo>
                      <a:lnTo>
                        <a:pt x="1157113" y="314960"/>
                      </a:lnTo>
                      <a:lnTo>
                        <a:pt x="1159437" y="294639"/>
                      </a:lnTo>
                      <a:lnTo>
                        <a:pt x="1157113" y="273050"/>
                      </a:lnTo>
                      <a:lnTo>
                        <a:pt x="1138273" y="232410"/>
                      </a:lnTo>
                      <a:lnTo>
                        <a:pt x="1100789" y="193039"/>
                      </a:lnTo>
                      <a:lnTo>
                        <a:pt x="1043004" y="154939"/>
                      </a:lnTo>
                      <a:lnTo>
                        <a:pt x="1007720" y="138430"/>
                      </a:lnTo>
                      <a:lnTo>
                        <a:pt x="968598" y="121920"/>
                      </a:lnTo>
                      <a:lnTo>
                        <a:pt x="925954" y="107950"/>
                      </a:lnTo>
                      <a:lnTo>
                        <a:pt x="880102" y="95250"/>
                      </a:lnTo>
                      <a:lnTo>
                        <a:pt x="831350" y="85089"/>
                      </a:lnTo>
                      <a:lnTo>
                        <a:pt x="816680" y="82550"/>
                      </a:lnTo>
                      <a:close/>
                    </a:path>
                  </a:pathLst>
                </a:custGeom>
                <a:solidFill>
                  <a:srgbClr val="7CCA62"/>
                </a:solidFill>
              </p:spPr>
              <p:txBody>
                <a:bodyPr wrap="square" lIns="0" tIns="0" rIns="0" bIns="0" rtlCol="0">
                  <a:noAutofit/>
                </a:bodyPr>
                <a:lstStyle/>
                <a:p>
                  <a:endParaRPr/>
                </a:p>
              </p:txBody>
            </p:sp>
            <p:sp>
              <p:nvSpPr>
                <p:cNvPr id="141" name="object 8"/>
                <p:cNvSpPr/>
                <p:nvPr/>
              </p:nvSpPr>
              <p:spPr>
                <a:xfrm>
                  <a:off x="3124200" y="1524000"/>
                  <a:ext cx="786636" cy="464529"/>
                </a:xfrm>
                <a:prstGeom prst="rect">
                  <a:avLst/>
                </a:prstGeom>
                <a:blipFill>
                  <a:blip r:embed="rId22" cstate="print"/>
                  <a:stretch>
                    <a:fillRect/>
                  </a:stretch>
                </a:blipFill>
              </p:spPr>
              <p:txBody>
                <a:bodyPr wrap="square" lIns="0" tIns="0" rIns="0" bIns="0" rtlCol="0">
                  <a:noAutofit/>
                </a:bodyPr>
                <a:lstStyle/>
                <a:p>
                  <a:endParaRPr/>
                </a:p>
              </p:txBody>
            </p:sp>
          </p:grpSp>
          <p:grpSp>
            <p:nvGrpSpPr>
              <p:cNvPr id="131" name="组 130"/>
              <p:cNvGrpSpPr/>
              <p:nvPr/>
            </p:nvGrpSpPr>
            <p:grpSpPr>
              <a:xfrm>
                <a:off x="7603602" y="2758437"/>
                <a:ext cx="583404" cy="339275"/>
                <a:chOff x="2904655" y="1524000"/>
                <a:chExt cx="1225726" cy="624102"/>
              </a:xfrm>
            </p:grpSpPr>
            <p:sp>
              <p:nvSpPr>
                <p:cNvPr id="136" name="object 5"/>
                <p:cNvSpPr/>
                <p:nvPr/>
              </p:nvSpPr>
              <p:spPr>
                <a:xfrm>
                  <a:off x="2946017" y="1600200"/>
                  <a:ext cx="1143000" cy="506637"/>
                </a:xfrm>
                <a:custGeom>
                  <a:avLst/>
                  <a:gdLst/>
                  <a:ahLst/>
                  <a:cxnLst/>
                  <a:rect l="l" t="t" r="r" b="b"/>
                  <a:pathLst>
                    <a:path w="1143000" h="506637">
                      <a:moveTo>
                        <a:pt x="571500" y="0"/>
                      </a:moveTo>
                      <a:lnTo>
                        <a:pt x="524628" y="839"/>
                      </a:lnTo>
                      <a:lnTo>
                        <a:pt x="478799" y="3315"/>
                      </a:lnTo>
                      <a:lnTo>
                        <a:pt x="434161" y="7362"/>
                      </a:lnTo>
                      <a:lnTo>
                        <a:pt x="390861" y="12914"/>
                      </a:lnTo>
                      <a:lnTo>
                        <a:pt x="349046" y="19907"/>
                      </a:lnTo>
                      <a:lnTo>
                        <a:pt x="308862" y="28274"/>
                      </a:lnTo>
                      <a:lnTo>
                        <a:pt x="270458" y="37952"/>
                      </a:lnTo>
                      <a:lnTo>
                        <a:pt x="199573" y="60978"/>
                      </a:lnTo>
                      <a:lnTo>
                        <a:pt x="137570" y="88461"/>
                      </a:lnTo>
                      <a:lnTo>
                        <a:pt x="85623" y="119881"/>
                      </a:lnTo>
                      <a:lnTo>
                        <a:pt x="44911" y="154715"/>
                      </a:lnTo>
                      <a:lnTo>
                        <a:pt x="16609" y="192442"/>
                      </a:lnTo>
                      <a:lnTo>
                        <a:pt x="1894" y="232542"/>
                      </a:lnTo>
                      <a:lnTo>
                        <a:pt x="0" y="253318"/>
                      </a:lnTo>
                      <a:lnTo>
                        <a:pt x="1894" y="274094"/>
                      </a:lnTo>
                      <a:lnTo>
                        <a:pt x="16609" y="314193"/>
                      </a:lnTo>
                      <a:lnTo>
                        <a:pt x="44911" y="351921"/>
                      </a:lnTo>
                      <a:lnTo>
                        <a:pt x="85623" y="386755"/>
                      </a:lnTo>
                      <a:lnTo>
                        <a:pt x="137570" y="418175"/>
                      </a:lnTo>
                      <a:lnTo>
                        <a:pt x="199573" y="445658"/>
                      </a:lnTo>
                      <a:lnTo>
                        <a:pt x="270458" y="468684"/>
                      </a:lnTo>
                      <a:lnTo>
                        <a:pt x="308862" y="478362"/>
                      </a:lnTo>
                      <a:lnTo>
                        <a:pt x="349046" y="486730"/>
                      </a:lnTo>
                      <a:lnTo>
                        <a:pt x="390861" y="493722"/>
                      </a:lnTo>
                      <a:lnTo>
                        <a:pt x="434161" y="499275"/>
                      </a:lnTo>
                      <a:lnTo>
                        <a:pt x="478799" y="503321"/>
                      </a:lnTo>
                      <a:lnTo>
                        <a:pt x="524628" y="505797"/>
                      </a:lnTo>
                      <a:lnTo>
                        <a:pt x="571500" y="506637"/>
                      </a:lnTo>
                      <a:lnTo>
                        <a:pt x="618371" y="505797"/>
                      </a:lnTo>
                      <a:lnTo>
                        <a:pt x="664200" y="503321"/>
                      </a:lnTo>
                      <a:lnTo>
                        <a:pt x="708838" y="499275"/>
                      </a:lnTo>
                      <a:lnTo>
                        <a:pt x="752138" y="493722"/>
                      </a:lnTo>
                      <a:lnTo>
                        <a:pt x="793953" y="486730"/>
                      </a:lnTo>
                      <a:lnTo>
                        <a:pt x="834137" y="478362"/>
                      </a:lnTo>
                      <a:lnTo>
                        <a:pt x="872541" y="468684"/>
                      </a:lnTo>
                      <a:lnTo>
                        <a:pt x="943426" y="445658"/>
                      </a:lnTo>
                      <a:lnTo>
                        <a:pt x="1005429" y="418175"/>
                      </a:lnTo>
                      <a:lnTo>
                        <a:pt x="1057376" y="386755"/>
                      </a:lnTo>
                      <a:lnTo>
                        <a:pt x="1098088" y="351921"/>
                      </a:lnTo>
                      <a:lnTo>
                        <a:pt x="1126390" y="314193"/>
                      </a:lnTo>
                      <a:lnTo>
                        <a:pt x="1141105" y="274094"/>
                      </a:lnTo>
                      <a:lnTo>
                        <a:pt x="1143000" y="253318"/>
                      </a:lnTo>
                      <a:lnTo>
                        <a:pt x="1141105" y="232542"/>
                      </a:lnTo>
                      <a:lnTo>
                        <a:pt x="1126390" y="192442"/>
                      </a:lnTo>
                      <a:lnTo>
                        <a:pt x="1098088" y="154715"/>
                      </a:lnTo>
                      <a:lnTo>
                        <a:pt x="1057376" y="119881"/>
                      </a:lnTo>
                      <a:lnTo>
                        <a:pt x="1005429" y="88461"/>
                      </a:lnTo>
                      <a:lnTo>
                        <a:pt x="943426" y="60978"/>
                      </a:lnTo>
                      <a:lnTo>
                        <a:pt x="872541" y="37952"/>
                      </a:lnTo>
                      <a:lnTo>
                        <a:pt x="834137" y="28274"/>
                      </a:lnTo>
                      <a:lnTo>
                        <a:pt x="793953" y="19907"/>
                      </a:lnTo>
                      <a:lnTo>
                        <a:pt x="752138" y="12914"/>
                      </a:lnTo>
                      <a:lnTo>
                        <a:pt x="708838" y="7362"/>
                      </a:lnTo>
                      <a:lnTo>
                        <a:pt x="664200" y="3315"/>
                      </a:lnTo>
                      <a:lnTo>
                        <a:pt x="618371" y="839"/>
                      </a:lnTo>
                      <a:lnTo>
                        <a:pt x="571500" y="0"/>
                      </a:lnTo>
                      <a:close/>
                    </a:path>
                  </a:pathLst>
                </a:custGeom>
                <a:solidFill>
                  <a:srgbClr val="FFFFFF"/>
                </a:solidFill>
              </p:spPr>
              <p:txBody>
                <a:bodyPr wrap="square" lIns="0" tIns="0" rIns="0" bIns="0" rtlCol="0">
                  <a:noAutofit/>
                </a:bodyPr>
                <a:lstStyle/>
                <a:p>
                  <a:endParaRPr/>
                </a:p>
              </p:txBody>
            </p:sp>
            <p:sp>
              <p:nvSpPr>
                <p:cNvPr id="137" name="object 6"/>
                <p:cNvSpPr/>
                <p:nvPr/>
              </p:nvSpPr>
              <p:spPr>
                <a:xfrm>
                  <a:off x="2904655" y="1560092"/>
                  <a:ext cx="1225726" cy="588010"/>
                </a:xfrm>
                <a:custGeom>
                  <a:avLst/>
                  <a:gdLst/>
                  <a:ahLst/>
                  <a:cxnLst/>
                  <a:rect l="l" t="t" r="r" b="b"/>
                  <a:pathLst>
                    <a:path w="1225726" h="588010">
                      <a:moveTo>
                        <a:pt x="611939" y="0"/>
                      </a:moveTo>
                      <a:lnTo>
                        <a:pt x="551644" y="1270"/>
                      </a:lnTo>
                      <a:lnTo>
                        <a:pt x="493011" y="5080"/>
                      </a:lnTo>
                      <a:lnTo>
                        <a:pt x="436307" y="11430"/>
                      </a:lnTo>
                      <a:lnTo>
                        <a:pt x="381789" y="20320"/>
                      </a:lnTo>
                      <a:lnTo>
                        <a:pt x="329719" y="31750"/>
                      </a:lnTo>
                      <a:lnTo>
                        <a:pt x="280346" y="44450"/>
                      </a:lnTo>
                      <a:lnTo>
                        <a:pt x="233912" y="59689"/>
                      </a:lnTo>
                      <a:lnTo>
                        <a:pt x="190658" y="77470"/>
                      </a:lnTo>
                      <a:lnTo>
                        <a:pt x="150820" y="97789"/>
                      </a:lnTo>
                      <a:lnTo>
                        <a:pt x="114637" y="119380"/>
                      </a:lnTo>
                      <a:lnTo>
                        <a:pt x="82392" y="143510"/>
                      </a:lnTo>
                      <a:lnTo>
                        <a:pt x="33787" y="194310"/>
                      </a:lnTo>
                      <a:lnTo>
                        <a:pt x="32490" y="195580"/>
                      </a:lnTo>
                      <a:lnTo>
                        <a:pt x="4309" y="257810"/>
                      </a:lnTo>
                      <a:lnTo>
                        <a:pt x="0" y="292100"/>
                      </a:lnTo>
                      <a:lnTo>
                        <a:pt x="0" y="295910"/>
                      </a:lnTo>
                      <a:lnTo>
                        <a:pt x="14817" y="360680"/>
                      </a:lnTo>
                      <a:lnTo>
                        <a:pt x="33788" y="393700"/>
                      </a:lnTo>
                      <a:lnTo>
                        <a:pt x="35229" y="396239"/>
                      </a:lnTo>
                      <a:lnTo>
                        <a:pt x="86012" y="448310"/>
                      </a:lnTo>
                      <a:lnTo>
                        <a:pt x="117919" y="471170"/>
                      </a:lnTo>
                      <a:lnTo>
                        <a:pt x="153772" y="492760"/>
                      </a:lnTo>
                      <a:lnTo>
                        <a:pt x="193328" y="511810"/>
                      </a:lnTo>
                      <a:lnTo>
                        <a:pt x="236349" y="528320"/>
                      </a:lnTo>
                      <a:lnTo>
                        <a:pt x="282599" y="543560"/>
                      </a:lnTo>
                      <a:lnTo>
                        <a:pt x="331833" y="557530"/>
                      </a:lnTo>
                      <a:lnTo>
                        <a:pt x="383800" y="567689"/>
                      </a:lnTo>
                      <a:lnTo>
                        <a:pt x="438242" y="576580"/>
                      </a:lnTo>
                      <a:lnTo>
                        <a:pt x="494899" y="582930"/>
                      </a:lnTo>
                      <a:lnTo>
                        <a:pt x="553506" y="586739"/>
                      </a:lnTo>
                      <a:lnTo>
                        <a:pt x="613787" y="588010"/>
                      </a:lnTo>
                      <a:lnTo>
                        <a:pt x="674081" y="586739"/>
                      </a:lnTo>
                      <a:lnTo>
                        <a:pt x="732713" y="582930"/>
                      </a:lnTo>
                      <a:lnTo>
                        <a:pt x="789419" y="576580"/>
                      </a:lnTo>
                      <a:lnTo>
                        <a:pt x="843935" y="567689"/>
                      </a:lnTo>
                      <a:lnTo>
                        <a:pt x="896006" y="556260"/>
                      </a:lnTo>
                      <a:lnTo>
                        <a:pt x="945380" y="543560"/>
                      </a:lnTo>
                      <a:lnTo>
                        <a:pt x="956988" y="539750"/>
                      </a:lnTo>
                      <a:lnTo>
                        <a:pt x="612678" y="539750"/>
                      </a:lnTo>
                      <a:lnTo>
                        <a:pt x="554615" y="537210"/>
                      </a:lnTo>
                      <a:lnTo>
                        <a:pt x="498242" y="533400"/>
                      </a:lnTo>
                      <a:lnTo>
                        <a:pt x="443851" y="528320"/>
                      </a:lnTo>
                      <a:lnTo>
                        <a:pt x="391731" y="519430"/>
                      </a:lnTo>
                      <a:lnTo>
                        <a:pt x="342176" y="509270"/>
                      </a:lnTo>
                      <a:lnTo>
                        <a:pt x="295478" y="496570"/>
                      </a:lnTo>
                      <a:lnTo>
                        <a:pt x="251933" y="481330"/>
                      </a:lnTo>
                      <a:lnTo>
                        <a:pt x="211836" y="466089"/>
                      </a:lnTo>
                      <a:lnTo>
                        <a:pt x="175484" y="448310"/>
                      </a:lnTo>
                      <a:lnTo>
                        <a:pt x="143175" y="427989"/>
                      </a:lnTo>
                      <a:lnTo>
                        <a:pt x="91864" y="386080"/>
                      </a:lnTo>
                      <a:lnTo>
                        <a:pt x="60518" y="341630"/>
                      </a:lnTo>
                      <a:lnTo>
                        <a:pt x="49670" y="294639"/>
                      </a:lnTo>
                      <a:lnTo>
                        <a:pt x="52412" y="270510"/>
                      </a:lnTo>
                      <a:lnTo>
                        <a:pt x="73855" y="223520"/>
                      </a:lnTo>
                      <a:lnTo>
                        <a:pt x="115929" y="179070"/>
                      </a:lnTo>
                      <a:lnTo>
                        <a:pt x="176075" y="139700"/>
                      </a:lnTo>
                      <a:lnTo>
                        <a:pt x="212370" y="121920"/>
                      </a:lnTo>
                      <a:lnTo>
                        <a:pt x="252420" y="106680"/>
                      </a:lnTo>
                      <a:lnTo>
                        <a:pt x="295929" y="91439"/>
                      </a:lnTo>
                      <a:lnTo>
                        <a:pt x="342599" y="78739"/>
                      </a:lnTo>
                      <a:lnTo>
                        <a:pt x="392132" y="68580"/>
                      </a:lnTo>
                      <a:lnTo>
                        <a:pt x="444238" y="59689"/>
                      </a:lnTo>
                      <a:lnTo>
                        <a:pt x="498621" y="54610"/>
                      </a:lnTo>
                      <a:lnTo>
                        <a:pt x="554987" y="50800"/>
                      </a:lnTo>
                      <a:lnTo>
                        <a:pt x="613048" y="49530"/>
                      </a:lnTo>
                      <a:lnTo>
                        <a:pt x="958542" y="49530"/>
                      </a:lnTo>
                      <a:lnTo>
                        <a:pt x="943126" y="44450"/>
                      </a:lnTo>
                      <a:lnTo>
                        <a:pt x="893893" y="30480"/>
                      </a:lnTo>
                      <a:lnTo>
                        <a:pt x="841926" y="20320"/>
                      </a:lnTo>
                      <a:lnTo>
                        <a:pt x="787483" y="11430"/>
                      </a:lnTo>
                      <a:lnTo>
                        <a:pt x="730826" y="5080"/>
                      </a:lnTo>
                      <a:lnTo>
                        <a:pt x="672218" y="1270"/>
                      </a:lnTo>
                      <a:lnTo>
                        <a:pt x="611939" y="0"/>
                      </a:lnTo>
                      <a:close/>
                    </a:path>
                    <a:path w="1225726" h="588010">
                      <a:moveTo>
                        <a:pt x="958542" y="49530"/>
                      </a:moveTo>
                      <a:lnTo>
                        <a:pt x="613048" y="49530"/>
                      </a:lnTo>
                      <a:lnTo>
                        <a:pt x="671111" y="50800"/>
                      </a:lnTo>
                      <a:lnTo>
                        <a:pt x="727482" y="54610"/>
                      </a:lnTo>
                      <a:lnTo>
                        <a:pt x="781874" y="60960"/>
                      </a:lnTo>
                      <a:lnTo>
                        <a:pt x="833995" y="68580"/>
                      </a:lnTo>
                      <a:lnTo>
                        <a:pt x="883550" y="80010"/>
                      </a:lnTo>
                      <a:lnTo>
                        <a:pt x="930247" y="91439"/>
                      </a:lnTo>
                      <a:lnTo>
                        <a:pt x="973792" y="106680"/>
                      </a:lnTo>
                      <a:lnTo>
                        <a:pt x="1013889" y="123189"/>
                      </a:lnTo>
                      <a:lnTo>
                        <a:pt x="1050241" y="140970"/>
                      </a:lnTo>
                      <a:lnTo>
                        <a:pt x="1110519" y="180339"/>
                      </a:lnTo>
                      <a:lnTo>
                        <a:pt x="1151870" y="223520"/>
                      </a:lnTo>
                      <a:lnTo>
                        <a:pt x="1173312" y="270510"/>
                      </a:lnTo>
                      <a:lnTo>
                        <a:pt x="1176054" y="294639"/>
                      </a:lnTo>
                      <a:lnTo>
                        <a:pt x="1173312" y="317500"/>
                      </a:lnTo>
                      <a:lnTo>
                        <a:pt x="1151870" y="364489"/>
                      </a:lnTo>
                      <a:lnTo>
                        <a:pt x="1109797" y="408939"/>
                      </a:lnTo>
                      <a:lnTo>
                        <a:pt x="1049651" y="448310"/>
                      </a:lnTo>
                      <a:lnTo>
                        <a:pt x="1013355" y="466089"/>
                      </a:lnTo>
                      <a:lnTo>
                        <a:pt x="973305" y="481330"/>
                      </a:lnTo>
                      <a:lnTo>
                        <a:pt x="929796" y="496570"/>
                      </a:lnTo>
                      <a:lnTo>
                        <a:pt x="883127" y="509270"/>
                      </a:lnTo>
                      <a:lnTo>
                        <a:pt x="833592" y="519430"/>
                      </a:lnTo>
                      <a:lnTo>
                        <a:pt x="781488" y="528320"/>
                      </a:lnTo>
                      <a:lnTo>
                        <a:pt x="727105" y="533400"/>
                      </a:lnTo>
                      <a:lnTo>
                        <a:pt x="670737" y="537210"/>
                      </a:lnTo>
                      <a:lnTo>
                        <a:pt x="612678" y="539750"/>
                      </a:lnTo>
                      <a:lnTo>
                        <a:pt x="956988" y="539750"/>
                      </a:lnTo>
                      <a:lnTo>
                        <a:pt x="1035067" y="510539"/>
                      </a:lnTo>
                      <a:lnTo>
                        <a:pt x="1074906" y="490220"/>
                      </a:lnTo>
                      <a:lnTo>
                        <a:pt x="1111087" y="468630"/>
                      </a:lnTo>
                      <a:lnTo>
                        <a:pt x="1143334" y="445770"/>
                      </a:lnTo>
                      <a:lnTo>
                        <a:pt x="1171279" y="419100"/>
                      </a:lnTo>
                      <a:lnTo>
                        <a:pt x="1191938" y="393700"/>
                      </a:lnTo>
                      <a:lnTo>
                        <a:pt x="1193236" y="392430"/>
                      </a:lnTo>
                      <a:lnTo>
                        <a:pt x="1221416" y="330200"/>
                      </a:lnTo>
                      <a:lnTo>
                        <a:pt x="1225726" y="295910"/>
                      </a:lnTo>
                      <a:lnTo>
                        <a:pt x="1225726" y="292100"/>
                      </a:lnTo>
                      <a:lnTo>
                        <a:pt x="1210909" y="227330"/>
                      </a:lnTo>
                      <a:lnTo>
                        <a:pt x="1190496" y="193039"/>
                      </a:lnTo>
                      <a:lnTo>
                        <a:pt x="1167399" y="165100"/>
                      </a:lnTo>
                      <a:lnTo>
                        <a:pt x="1107805" y="116839"/>
                      </a:lnTo>
                      <a:lnTo>
                        <a:pt x="1071952" y="95250"/>
                      </a:lnTo>
                      <a:lnTo>
                        <a:pt x="1032398" y="76200"/>
                      </a:lnTo>
                      <a:lnTo>
                        <a:pt x="989375" y="59689"/>
                      </a:lnTo>
                      <a:lnTo>
                        <a:pt x="958542" y="49530"/>
                      </a:lnTo>
                      <a:close/>
                    </a:path>
                    <a:path w="1225726" h="588010">
                      <a:moveTo>
                        <a:pt x="613417" y="66039"/>
                      </a:moveTo>
                      <a:lnTo>
                        <a:pt x="556102" y="67310"/>
                      </a:lnTo>
                      <a:lnTo>
                        <a:pt x="500490" y="71120"/>
                      </a:lnTo>
                      <a:lnTo>
                        <a:pt x="446882" y="76200"/>
                      </a:lnTo>
                      <a:lnTo>
                        <a:pt x="395580" y="85089"/>
                      </a:lnTo>
                      <a:lnTo>
                        <a:pt x="346891" y="95250"/>
                      </a:lnTo>
                      <a:lnTo>
                        <a:pt x="301123" y="107950"/>
                      </a:lnTo>
                      <a:lnTo>
                        <a:pt x="258589" y="121920"/>
                      </a:lnTo>
                      <a:lnTo>
                        <a:pt x="219607" y="137160"/>
                      </a:lnTo>
                      <a:lnTo>
                        <a:pt x="184494" y="153670"/>
                      </a:lnTo>
                      <a:lnTo>
                        <a:pt x="127109" y="191770"/>
                      </a:lnTo>
                      <a:lnTo>
                        <a:pt x="87453" y="232410"/>
                      </a:lnTo>
                      <a:lnTo>
                        <a:pt x="68613" y="273050"/>
                      </a:lnTo>
                      <a:lnTo>
                        <a:pt x="66287" y="294639"/>
                      </a:lnTo>
                      <a:lnTo>
                        <a:pt x="68613" y="314960"/>
                      </a:lnTo>
                      <a:lnTo>
                        <a:pt x="87453" y="355600"/>
                      </a:lnTo>
                      <a:lnTo>
                        <a:pt x="124936" y="394970"/>
                      </a:lnTo>
                      <a:lnTo>
                        <a:pt x="182721" y="433070"/>
                      </a:lnTo>
                      <a:lnTo>
                        <a:pt x="218005" y="449580"/>
                      </a:lnTo>
                      <a:lnTo>
                        <a:pt x="257128" y="466089"/>
                      </a:lnTo>
                      <a:lnTo>
                        <a:pt x="299770" y="480060"/>
                      </a:lnTo>
                      <a:lnTo>
                        <a:pt x="345624" y="492760"/>
                      </a:lnTo>
                      <a:lnTo>
                        <a:pt x="394375" y="502920"/>
                      </a:lnTo>
                      <a:lnTo>
                        <a:pt x="445720" y="511810"/>
                      </a:lnTo>
                      <a:lnTo>
                        <a:pt x="499357" y="516889"/>
                      </a:lnTo>
                      <a:lnTo>
                        <a:pt x="554984" y="520700"/>
                      </a:lnTo>
                      <a:lnTo>
                        <a:pt x="612308" y="523239"/>
                      </a:lnTo>
                      <a:lnTo>
                        <a:pt x="669624" y="521970"/>
                      </a:lnTo>
                      <a:lnTo>
                        <a:pt x="725236" y="518160"/>
                      </a:lnTo>
                      <a:lnTo>
                        <a:pt x="778844" y="511810"/>
                      </a:lnTo>
                      <a:lnTo>
                        <a:pt x="808159" y="506730"/>
                      </a:lnTo>
                      <a:lnTo>
                        <a:pt x="611939" y="506730"/>
                      </a:lnTo>
                      <a:lnTo>
                        <a:pt x="500471" y="501650"/>
                      </a:lnTo>
                      <a:lnTo>
                        <a:pt x="447589" y="495300"/>
                      </a:lnTo>
                      <a:lnTo>
                        <a:pt x="397019" y="486410"/>
                      </a:lnTo>
                      <a:lnTo>
                        <a:pt x="349070" y="476250"/>
                      </a:lnTo>
                      <a:lnTo>
                        <a:pt x="304064" y="464820"/>
                      </a:lnTo>
                      <a:lnTo>
                        <a:pt x="262322" y="450850"/>
                      </a:lnTo>
                      <a:lnTo>
                        <a:pt x="224175" y="434339"/>
                      </a:lnTo>
                      <a:lnTo>
                        <a:pt x="160012" y="400050"/>
                      </a:lnTo>
                      <a:lnTo>
                        <a:pt x="114222" y="361950"/>
                      </a:lnTo>
                      <a:lnTo>
                        <a:pt x="90691" y="327660"/>
                      </a:lnTo>
                      <a:lnTo>
                        <a:pt x="82905" y="294639"/>
                      </a:lnTo>
                      <a:lnTo>
                        <a:pt x="84811" y="276860"/>
                      </a:lnTo>
                      <a:lnTo>
                        <a:pt x="118101" y="222250"/>
                      </a:lnTo>
                      <a:lnTo>
                        <a:pt x="163294" y="185420"/>
                      </a:lnTo>
                      <a:lnTo>
                        <a:pt x="226844" y="152400"/>
                      </a:lnTo>
                      <a:lnTo>
                        <a:pt x="264759" y="137160"/>
                      </a:lnTo>
                      <a:lnTo>
                        <a:pt x="306317" y="123189"/>
                      </a:lnTo>
                      <a:lnTo>
                        <a:pt x="351184" y="111760"/>
                      </a:lnTo>
                      <a:lnTo>
                        <a:pt x="399028" y="101600"/>
                      </a:lnTo>
                      <a:lnTo>
                        <a:pt x="449526" y="92710"/>
                      </a:lnTo>
                      <a:lnTo>
                        <a:pt x="502359" y="86360"/>
                      </a:lnTo>
                      <a:lnTo>
                        <a:pt x="557216" y="83820"/>
                      </a:lnTo>
                      <a:lnTo>
                        <a:pt x="613787" y="82550"/>
                      </a:lnTo>
                      <a:lnTo>
                        <a:pt x="816680" y="82550"/>
                      </a:lnTo>
                      <a:lnTo>
                        <a:pt x="780004" y="76200"/>
                      </a:lnTo>
                      <a:lnTo>
                        <a:pt x="726368" y="71120"/>
                      </a:lnTo>
                      <a:lnTo>
                        <a:pt x="670741" y="67310"/>
                      </a:lnTo>
                      <a:lnTo>
                        <a:pt x="613417" y="66039"/>
                      </a:lnTo>
                      <a:close/>
                    </a:path>
                    <a:path w="1225726" h="588010">
                      <a:moveTo>
                        <a:pt x="816680" y="82550"/>
                      </a:moveTo>
                      <a:lnTo>
                        <a:pt x="613787" y="82550"/>
                      </a:lnTo>
                      <a:lnTo>
                        <a:pt x="670372" y="83820"/>
                      </a:lnTo>
                      <a:lnTo>
                        <a:pt x="725253" y="87630"/>
                      </a:lnTo>
                      <a:lnTo>
                        <a:pt x="778135" y="92710"/>
                      </a:lnTo>
                      <a:lnTo>
                        <a:pt x="828706" y="101600"/>
                      </a:lnTo>
                      <a:lnTo>
                        <a:pt x="876654" y="111760"/>
                      </a:lnTo>
                      <a:lnTo>
                        <a:pt x="921661" y="124460"/>
                      </a:lnTo>
                      <a:lnTo>
                        <a:pt x="963404" y="137160"/>
                      </a:lnTo>
                      <a:lnTo>
                        <a:pt x="1001551" y="153670"/>
                      </a:lnTo>
                      <a:lnTo>
                        <a:pt x="1065712" y="187960"/>
                      </a:lnTo>
                      <a:lnTo>
                        <a:pt x="1111504" y="226060"/>
                      </a:lnTo>
                      <a:lnTo>
                        <a:pt x="1135033" y="260350"/>
                      </a:lnTo>
                      <a:lnTo>
                        <a:pt x="1142820" y="294639"/>
                      </a:lnTo>
                      <a:lnTo>
                        <a:pt x="1140914" y="311150"/>
                      </a:lnTo>
                      <a:lnTo>
                        <a:pt x="1107624" y="365760"/>
                      </a:lnTo>
                      <a:lnTo>
                        <a:pt x="1062432" y="402589"/>
                      </a:lnTo>
                      <a:lnTo>
                        <a:pt x="998881" y="435610"/>
                      </a:lnTo>
                      <a:lnTo>
                        <a:pt x="960967" y="450850"/>
                      </a:lnTo>
                      <a:lnTo>
                        <a:pt x="919407" y="464820"/>
                      </a:lnTo>
                      <a:lnTo>
                        <a:pt x="874541" y="477520"/>
                      </a:lnTo>
                      <a:lnTo>
                        <a:pt x="826697" y="487680"/>
                      </a:lnTo>
                      <a:lnTo>
                        <a:pt x="776199" y="495300"/>
                      </a:lnTo>
                      <a:lnTo>
                        <a:pt x="723366" y="501650"/>
                      </a:lnTo>
                      <a:lnTo>
                        <a:pt x="668510" y="505460"/>
                      </a:lnTo>
                      <a:lnTo>
                        <a:pt x="611939" y="506730"/>
                      </a:lnTo>
                      <a:lnTo>
                        <a:pt x="808159" y="506730"/>
                      </a:lnTo>
                      <a:lnTo>
                        <a:pt x="878834" y="492760"/>
                      </a:lnTo>
                      <a:lnTo>
                        <a:pt x="924601" y="480060"/>
                      </a:lnTo>
                      <a:lnTo>
                        <a:pt x="967135" y="466089"/>
                      </a:lnTo>
                      <a:lnTo>
                        <a:pt x="1006119" y="450850"/>
                      </a:lnTo>
                      <a:lnTo>
                        <a:pt x="1041232" y="434339"/>
                      </a:lnTo>
                      <a:lnTo>
                        <a:pt x="1098617" y="396239"/>
                      </a:lnTo>
                      <a:lnTo>
                        <a:pt x="1138273" y="355600"/>
                      </a:lnTo>
                      <a:lnTo>
                        <a:pt x="1157113" y="314960"/>
                      </a:lnTo>
                      <a:lnTo>
                        <a:pt x="1159437" y="294639"/>
                      </a:lnTo>
                      <a:lnTo>
                        <a:pt x="1157113" y="273050"/>
                      </a:lnTo>
                      <a:lnTo>
                        <a:pt x="1138273" y="232410"/>
                      </a:lnTo>
                      <a:lnTo>
                        <a:pt x="1100789" y="193039"/>
                      </a:lnTo>
                      <a:lnTo>
                        <a:pt x="1043004" y="154939"/>
                      </a:lnTo>
                      <a:lnTo>
                        <a:pt x="1007720" y="138430"/>
                      </a:lnTo>
                      <a:lnTo>
                        <a:pt x="968598" y="121920"/>
                      </a:lnTo>
                      <a:lnTo>
                        <a:pt x="925954" y="107950"/>
                      </a:lnTo>
                      <a:lnTo>
                        <a:pt x="880102" y="95250"/>
                      </a:lnTo>
                      <a:lnTo>
                        <a:pt x="831350" y="85089"/>
                      </a:lnTo>
                      <a:lnTo>
                        <a:pt x="816680" y="82550"/>
                      </a:lnTo>
                      <a:close/>
                    </a:path>
                  </a:pathLst>
                </a:custGeom>
                <a:solidFill>
                  <a:srgbClr val="7CCA62"/>
                </a:solidFill>
              </p:spPr>
              <p:txBody>
                <a:bodyPr wrap="square" lIns="0" tIns="0" rIns="0" bIns="0" rtlCol="0">
                  <a:noAutofit/>
                </a:bodyPr>
                <a:lstStyle/>
                <a:p>
                  <a:endParaRPr/>
                </a:p>
              </p:txBody>
            </p:sp>
            <p:sp>
              <p:nvSpPr>
                <p:cNvPr id="138" name="object 8"/>
                <p:cNvSpPr/>
                <p:nvPr/>
              </p:nvSpPr>
              <p:spPr>
                <a:xfrm>
                  <a:off x="3124200" y="1524000"/>
                  <a:ext cx="786636" cy="464529"/>
                </a:xfrm>
                <a:prstGeom prst="rect">
                  <a:avLst/>
                </a:prstGeom>
                <a:blipFill>
                  <a:blip r:embed="rId22" cstate="print"/>
                  <a:stretch>
                    <a:fillRect/>
                  </a:stretch>
                </a:blipFill>
              </p:spPr>
              <p:txBody>
                <a:bodyPr wrap="square" lIns="0" tIns="0" rIns="0" bIns="0" rtlCol="0">
                  <a:noAutofit/>
                </a:bodyPr>
                <a:lstStyle/>
                <a:p>
                  <a:endParaRPr/>
                </a:p>
              </p:txBody>
            </p:sp>
          </p:grpSp>
          <p:grpSp>
            <p:nvGrpSpPr>
              <p:cNvPr id="132" name="组 131"/>
              <p:cNvGrpSpPr/>
              <p:nvPr/>
            </p:nvGrpSpPr>
            <p:grpSpPr>
              <a:xfrm>
                <a:off x="3581040" y="1829630"/>
                <a:ext cx="583404" cy="339275"/>
                <a:chOff x="2904655" y="1524000"/>
                <a:chExt cx="1225726" cy="624102"/>
              </a:xfrm>
            </p:grpSpPr>
            <p:sp>
              <p:nvSpPr>
                <p:cNvPr id="133" name="object 5"/>
                <p:cNvSpPr/>
                <p:nvPr/>
              </p:nvSpPr>
              <p:spPr>
                <a:xfrm>
                  <a:off x="2946017" y="1600200"/>
                  <a:ext cx="1143000" cy="506637"/>
                </a:xfrm>
                <a:custGeom>
                  <a:avLst/>
                  <a:gdLst/>
                  <a:ahLst/>
                  <a:cxnLst/>
                  <a:rect l="l" t="t" r="r" b="b"/>
                  <a:pathLst>
                    <a:path w="1143000" h="506637">
                      <a:moveTo>
                        <a:pt x="571500" y="0"/>
                      </a:moveTo>
                      <a:lnTo>
                        <a:pt x="524628" y="839"/>
                      </a:lnTo>
                      <a:lnTo>
                        <a:pt x="478799" y="3315"/>
                      </a:lnTo>
                      <a:lnTo>
                        <a:pt x="434161" y="7362"/>
                      </a:lnTo>
                      <a:lnTo>
                        <a:pt x="390861" y="12914"/>
                      </a:lnTo>
                      <a:lnTo>
                        <a:pt x="349046" y="19907"/>
                      </a:lnTo>
                      <a:lnTo>
                        <a:pt x="308862" y="28274"/>
                      </a:lnTo>
                      <a:lnTo>
                        <a:pt x="270458" y="37952"/>
                      </a:lnTo>
                      <a:lnTo>
                        <a:pt x="199573" y="60978"/>
                      </a:lnTo>
                      <a:lnTo>
                        <a:pt x="137570" y="88461"/>
                      </a:lnTo>
                      <a:lnTo>
                        <a:pt x="85623" y="119881"/>
                      </a:lnTo>
                      <a:lnTo>
                        <a:pt x="44911" y="154715"/>
                      </a:lnTo>
                      <a:lnTo>
                        <a:pt x="16609" y="192442"/>
                      </a:lnTo>
                      <a:lnTo>
                        <a:pt x="1894" y="232542"/>
                      </a:lnTo>
                      <a:lnTo>
                        <a:pt x="0" y="253318"/>
                      </a:lnTo>
                      <a:lnTo>
                        <a:pt x="1894" y="274094"/>
                      </a:lnTo>
                      <a:lnTo>
                        <a:pt x="16609" y="314193"/>
                      </a:lnTo>
                      <a:lnTo>
                        <a:pt x="44911" y="351921"/>
                      </a:lnTo>
                      <a:lnTo>
                        <a:pt x="85623" y="386755"/>
                      </a:lnTo>
                      <a:lnTo>
                        <a:pt x="137570" y="418175"/>
                      </a:lnTo>
                      <a:lnTo>
                        <a:pt x="199573" y="445658"/>
                      </a:lnTo>
                      <a:lnTo>
                        <a:pt x="270458" y="468684"/>
                      </a:lnTo>
                      <a:lnTo>
                        <a:pt x="308862" y="478362"/>
                      </a:lnTo>
                      <a:lnTo>
                        <a:pt x="349046" y="486730"/>
                      </a:lnTo>
                      <a:lnTo>
                        <a:pt x="390861" y="493722"/>
                      </a:lnTo>
                      <a:lnTo>
                        <a:pt x="434161" y="499275"/>
                      </a:lnTo>
                      <a:lnTo>
                        <a:pt x="478799" y="503321"/>
                      </a:lnTo>
                      <a:lnTo>
                        <a:pt x="524628" y="505797"/>
                      </a:lnTo>
                      <a:lnTo>
                        <a:pt x="571500" y="506637"/>
                      </a:lnTo>
                      <a:lnTo>
                        <a:pt x="618371" y="505797"/>
                      </a:lnTo>
                      <a:lnTo>
                        <a:pt x="664200" y="503321"/>
                      </a:lnTo>
                      <a:lnTo>
                        <a:pt x="708838" y="499275"/>
                      </a:lnTo>
                      <a:lnTo>
                        <a:pt x="752138" y="493722"/>
                      </a:lnTo>
                      <a:lnTo>
                        <a:pt x="793953" y="486730"/>
                      </a:lnTo>
                      <a:lnTo>
                        <a:pt x="834137" y="478362"/>
                      </a:lnTo>
                      <a:lnTo>
                        <a:pt x="872541" y="468684"/>
                      </a:lnTo>
                      <a:lnTo>
                        <a:pt x="943426" y="445658"/>
                      </a:lnTo>
                      <a:lnTo>
                        <a:pt x="1005429" y="418175"/>
                      </a:lnTo>
                      <a:lnTo>
                        <a:pt x="1057376" y="386755"/>
                      </a:lnTo>
                      <a:lnTo>
                        <a:pt x="1098088" y="351921"/>
                      </a:lnTo>
                      <a:lnTo>
                        <a:pt x="1126390" y="314193"/>
                      </a:lnTo>
                      <a:lnTo>
                        <a:pt x="1141105" y="274094"/>
                      </a:lnTo>
                      <a:lnTo>
                        <a:pt x="1143000" y="253318"/>
                      </a:lnTo>
                      <a:lnTo>
                        <a:pt x="1141105" y="232542"/>
                      </a:lnTo>
                      <a:lnTo>
                        <a:pt x="1126390" y="192442"/>
                      </a:lnTo>
                      <a:lnTo>
                        <a:pt x="1098088" y="154715"/>
                      </a:lnTo>
                      <a:lnTo>
                        <a:pt x="1057376" y="119881"/>
                      </a:lnTo>
                      <a:lnTo>
                        <a:pt x="1005429" y="88461"/>
                      </a:lnTo>
                      <a:lnTo>
                        <a:pt x="943426" y="60978"/>
                      </a:lnTo>
                      <a:lnTo>
                        <a:pt x="872541" y="37952"/>
                      </a:lnTo>
                      <a:lnTo>
                        <a:pt x="834137" y="28274"/>
                      </a:lnTo>
                      <a:lnTo>
                        <a:pt x="793953" y="19907"/>
                      </a:lnTo>
                      <a:lnTo>
                        <a:pt x="752138" y="12914"/>
                      </a:lnTo>
                      <a:lnTo>
                        <a:pt x="708838" y="7362"/>
                      </a:lnTo>
                      <a:lnTo>
                        <a:pt x="664200" y="3315"/>
                      </a:lnTo>
                      <a:lnTo>
                        <a:pt x="618371" y="839"/>
                      </a:lnTo>
                      <a:lnTo>
                        <a:pt x="571500" y="0"/>
                      </a:lnTo>
                      <a:close/>
                    </a:path>
                  </a:pathLst>
                </a:custGeom>
                <a:solidFill>
                  <a:srgbClr val="FFFFFF"/>
                </a:solidFill>
              </p:spPr>
              <p:txBody>
                <a:bodyPr wrap="square" lIns="0" tIns="0" rIns="0" bIns="0" rtlCol="0">
                  <a:noAutofit/>
                </a:bodyPr>
                <a:lstStyle/>
                <a:p>
                  <a:endParaRPr/>
                </a:p>
              </p:txBody>
            </p:sp>
            <p:sp>
              <p:nvSpPr>
                <p:cNvPr id="134" name="object 6"/>
                <p:cNvSpPr/>
                <p:nvPr/>
              </p:nvSpPr>
              <p:spPr>
                <a:xfrm>
                  <a:off x="2904655" y="1560092"/>
                  <a:ext cx="1225726" cy="588010"/>
                </a:xfrm>
                <a:custGeom>
                  <a:avLst/>
                  <a:gdLst/>
                  <a:ahLst/>
                  <a:cxnLst/>
                  <a:rect l="l" t="t" r="r" b="b"/>
                  <a:pathLst>
                    <a:path w="1225726" h="588010">
                      <a:moveTo>
                        <a:pt x="611939" y="0"/>
                      </a:moveTo>
                      <a:lnTo>
                        <a:pt x="551644" y="1270"/>
                      </a:lnTo>
                      <a:lnTo>
                        <a:pt x="493011" y="5080"/>
                      </a:lnTo>
                      <a:lnTo>
                        <a:pt x="436307" y="11430"/>
                      </a:lnTo>
                      <a:lnTo>
                        <a:pt x="381789" y="20320"/>
                      </a:lnTo>
                      <a:lnTo>
                        <a:pt x="329719" y="31750"/>
                      </a:lnTo>
                      <a:lnTo>
                        <a:pt x="280346" y="44450"/>
                      </a:lnTo>
                      <a:lnTo>
                        <a:pt x="233912" y="59689"/>
                      </a:lnTo>
                      <a:lnTo>
                        <a:pt x="190658" y="77470"/>
                      </a:lnTo>
                      <a:lnTo>
                        <a:pt x="150820" y="97789"/>
                      </a:lnTo>
                      <a:lnTo>
                        <a:pt x="114637" y="119380"/>
                      </a:lnTo>
                      <a:lnTo>
                        <a:pt x="82392" y="143510"/>
                      </a:lnTo>
                      <a:lnTo>
                        <a:pt x="33787" y="194310"/>
                      </a:lnTo>
                      <a:lnTo>
                        <a:pt x="32490" y="195580"/>
                      </a:lnTo>
                      <a:lnTo>
                        <a:pt x="4309" y="257810"/>
                      </a:lnTo>
                      <a:lnTo>
                        <a:pt x="0" y="292100"/>
                      </a:lnTo>
                      <a:lnTo>
                        <a:pt x="0" y="295910"/>
                      </a:lnTo>
                      <a:lnTo>
                        <a:pt x="14817" y="360680"/>
                      </a:lnTo>
                      <a:lnTo>
                        <a:pt x="33788" y="393700"/>
                      </a:lnTo>
                      <a:lnTo>
                        <a:pt x="35229" y="396239"/>
                      </a:lnTo>
                      <a:lnTo>
                        <a:pt x="86012" y="448310"/>
                      </a:lnTo>
                      <a:lnTo>
                        <a:pt x="117919" y="471170"/>
                      </a:lnTo>
                      <a:lnTo>
                        <a:pt x="153772" y="492760"/>
                      </a:lnTo>
                      <a:lnTo>
                        <a:pt x="193328" y="511810"/>
                      </a:lnTo>
                      <a:lnTo>
                        <a:pt x="236349" y="528320"/>
                      </a:lnTo>
                      <a:lnTo>
                        <a:pt x="282599" y="543560"/>
                      </a:lnTo>
                      <a:lnTo>
                        <a:pt x="331833" y="557530"/>
                      </a:lnTo>
                      <a:lnTo>
                        <a:pt x="383800" y="567689"/>
                      </a:lnTo>
                      <a:lnTo>
                        <a:pt x="438242" y="576580"/>
                      </a:lnTo>
                      <a:lnTo>
                        <a:pt x="494899" y="582930"/>
                      </a:lnTo>
                      <a:lnTo>
                        <a:pt x="553506" y="586739"/>
                      </a:lnTo>
                      <a:lnTo>
                        <a:pt x="613787" y="588010"/>
                      </a:lnTo>
                      <a:lnTo>
                        <a:pt x="674081" y="586739"/>
                      </a:lnTo>
                      <a:lnTo>
                        <a:pt x="732713" y="582930"/>
                      </a:lnTo>
                      <a:lnTo>
                        <a:pt x="789419" y="576580"/>
                      </a:lnTo>
                      <a:lnTo>
                        <a:pt x="843935" y="567689"/>
                      </a:lnTo>
                      <a:lnTo>
                        <a:pt x="896006" y="556260"/>
                      </a:lnTo>
                      <a:lnTo>
                        <a:pt x="945380" y="543560"/>
                      </a:lnTo>
                      <a:lnTo>
                        <a:pt x="956988" y="539750"/>
                      </a:lnTo>
                      <a:lnTo>
                        <a:pt x="612678" y="539750"/>
                      </a:lnTo>
                      <a:lnTo>
                        <a:pt x="554615" y="537210"/>
                      </a:lnTo>
                      <a:lnTo>
                        <a:pt x="498242" y="533400"/>
                      </a:lnTo>
                      <a:lnTo>
                        <a:pt x="443851" y="528320"/>
                      </a:lnTo>
                      <a:lnTo>
                        <a:pt x="391731" y="519430"/>
                      </a:lnTo>
                      <a:lnTo>
                        <a:pt x="342176" y="509270"/>
                      </a:lnTo>
                      <a:lnTo>
                        <a:pt x="295478" y="496570"/>
                      </a:lnTo>
                      <a:lnTo>
                        <a:pt x="251933" y="481330"/>
                      </a:lnTo>
                      <a:lnTo>
                        <a:pt x="211836" y="466089"/>
                      </a:lnTo>
                      <a:lnTo>
                        <a:pt x="175484" y="448310"/>
                      </a:lnTo>
                      <a:lnTo>
                        <a:pt x="143175" y="427989"/>
                      </a:lnTo>
                      <a:lnTo>
                        <a:pt x="91864" y="386080"/>
                      </a:lnTo>
                      <a:lnTo>
                        <a:pt x="60518" y="341630"/>
                      </a:lnTo>
                      <a:lnTo>
                        <a:pt x="49670" y="294639"/>
                      </a:lnTo>
                      <a:lnTo>
                        <a:pt x="52412" y="270510"/>
                      </a:lnTo>
                      <a:lnTo>
                        <a:pt x="73855" y="223520"/>
                      </a:lnTo>
                      <a:lnTo>
                        <a:pt x="115929" y="179070"/>
                      </a:lnTo>
                      <a:lnTo>
                        <a:pt x="176075" y="139700"/>
                      </a:lnTo>
                      <a:lnTo>
                        <a:pt x="212370" y="121920"/>
                      </a:lnTo>
                      <a:lnTo>
                        <a:pt x="252420" y="106680"/>
                      </a:lnTo>
                      <a:lnTo>
                        <a:pt x="295929" y="91439"/>
                      </a:lnTo>
                      <a:lnTo>
                        <a:pt x="342599" y="78739"/>
                      </a:lnTo>
                      <a:lnTo>
                        <a:pt x="392132" y="68580"/>
                      </a:lnTo>
                      <a:lnTo>
                        <a:pt x="444238" y="59689"/>
                      </a:lnTo>
                      <a:lnTo>
                        <a:pt x="498621" y="54610"/>
                      </a:lnTo>
                      <a:lnTo>
                        <a:pt x="554987" y="50800"/>
                      </a:lnTo>
                      <a:lnTo>
                        <a:pt x="613048" y="49530"/>
                      </a:lnTo>
                      <a:lnTo>
                        <a:pt x="958542" y="49530"/>
                      </a:lnTo>
                      <a:lnTo>
                        <a:pt x="943126" y="44450"/>
                      </a:lnTo>
                      <a:lnTo>
                        <a:pt x="893893" y="30480"/>
                      </a:lnTo>
                      <a:lnTo>
                        <a:pt x="841926" y="20320"/>
                      </a:lnTo>
                      <a:lnTo>
                        <a:pt x="787483" y="11430"/>
                      </a:lnTo>
                      <a:lnTo>
                        <a:pt x="730826" y="5080"/>
                      </a:lnTo>
                      <a:lnTo>
                        <a:pt x="672218" y="1270"/>
                      </a:lnTo>
                      <a:lnTo>
                        <a:pt x="611939" y="0"/>
                      </a:lnTo>
                      <a:close/>
                    </a:path>
                    <a:path w="1225726" h="588010">
                      <a:moveTo>
                        <a:pt x="958542" y="49530"/>
                      </a:moveTo>
                      <a:lnTo>
                        <a:pt x="613048" y="49530"/>
                      </a:lnTo>
                      <a:lnTo>
                        <a:pt x="671111" y="50800"/>
                      </a:lnTo>
                      <a:lnTo>
                        <a:pt x="727482" y="54610"/>
                      </a:lnTo>
                      <a:lnTo>
                        <a:pt x="781874" y="60960"/>
                      </a:lnTo>
                      <a:lnTo>
                        <a:pt x="833995" y="68580"/>
                      </a:lnTo>
                      <a:lnTo>
                        <a:pt x="883550" y="80010"/>
                      </a:lnTo>
                      <a:lnTo>
                        <a:pt x="930247" y="91439"/>
                      </a:lnTo>
                      <a:lnTo>
                        <a:pt x="973792" y="106680"/>
                      </a:lnTo>
                      <a:lnTo>
                        <a:pt x="1013889" y="123189"/>
                      </a:lnTo>
                      <a:lnTo>
                        <a:pt x="1050241" y="140970"/>
                      </a:lnTo>
                      <a:lnTo>
                        <a:pt x="1110519" y="180339"/>
                      </a:lnTo>
                      <a:lnTo>
                        <a:pt x="1151870" y="223520"/>
                      </a:lnTo>
                      <a:lnTo>
                        <a:pt x="1173312" y="270510"/>
                      </a:lnTo>
                      <a:lnTo>
                        <a:pt x="1176054" y="294639"/>
                      </a:lnTo>
                      <a:lnTo>
                        <a:pt x="1173312" y="317500"/>
                      </a:lnTo>
                      <a:lnTo>
                        <a:pt x="1151870" y="364489"/>
                      </a:lnTo>
                      <a:lnTo>
                        <a:pt x="1109797" y="408939"/>
                      </a:lnTo>
                      <a:lnTo>
                        <a:pt x="1049651" y="448310"/>
                      </a:lnTo>
                      <a:lnTo>
                        <a:pt x="1013355" y="466089"/>
                      </a:lnTo>
                      <a:lnTo>
                        <a:pt x="973305" y="481330"/>
                      </a:lnTo>
                      <a:lnTo>
                        <a:pt x="929796" y="496570"/>
                      </a:lnTo>
                      <a:lnTo>
                        <a:pt x="883127" y="509270"/>
                      </a:lnTo>
                      <a:lnTo>
                        <a:pt x="833592" y="519430"/>
                      </a:lnTo>
                      <a:lnTo>
                        <a:pt x="781488" y="528320"/>
                      </a:lnTo>
                      <a:lnTo>
                        <a:pt x="727105" y="533400"/>
                      </a:lnTo>
                      <a:lnTo>
                        <a:pt x="670737" y="537210"/>
                      </a:lnTo>
                      <a:lnTo>
                        <a:pt x="612678" y="539750"/>
                      </a:lnTo>
                      <a:lnTo>
                        <a:pt x="956988" y="539750"/>
                      </a:lnTo>
                      <a:lnTo>
                        <a:pt x="1035067" y="510539"/>
                      </a:lnTo>
                      <a:lnTo>
                        <a:pt x="1074906" y="490220"/>
                      </a:lnTo>
                      <a:lnTo>
                        <a:pt x="1111087" y="468630"/>
                      </a:lnTo>
                      <a:lnTo>
                        <a:pt x="1143334" y="445770"/>
                      </a:lnTo>
                      <a:lnTo>
                        <a:pt x="1171279" y="419100"/>
                      </a:lnTo>
                      <a:lnTo>
                        <a:pt x="1191938" y="393700"/>
                      </a:lnTo>
                      <a:lnTo>
                        <a:pt x="1193236" y="392430"/>
                      </a:lnTo>
                      <a:lnTo>
                        <a:pt x="1221416" y="330200"/>
                      </a:lnTo>
                      <a:lnTo>
                        <a:pt x="1225726" y="295910"/>
                      </a:lnTo>
                      <a:lnTo>
                        <a:pt x="1225726" y="292100"/>
                      </a:lnTo>
                      <a:lnTo>
                        <a:pt x="1210909" y="227330"/>
                      </a:lnTo>
                      <a:lnTo>
                        <a:pt x="1190496" y="193039"/>
                      </a:lnTo>
                      <a:lnTo>
                        <a:pt x="1167399" y="165100"/>
                      </a:lnTo>
                      <a:lnTo>
                        <a:pt x="1107805" y="116839"/>
                      </a:lnTo>
                      <a:lnTo>
                        <a:pt x="1071952" y="95250"/>
                      </a:lnTo>
                      <a:lnTo>
                        <a:pt x="1032398" y="76200"/>
                      </a:lnTo>
                      <a:lnTo>
                        <a:pt x="989375" y="59689"/>
                      </a:lnTo>
                      <a:lnTo>
                        <a:pt x="958542" y="49530"/>
                      </a:lnTo>
                      <a:close/>
                    </a:path>
                    <a:path w="1225726" h="588010">
                      <a:moveTo>
                        <a:pt x="613417" y="66039"/>
                      </a:moveTo>
                      <a:lnTo>
                        <a:pt x="556102" y="67310"/>
                      </a:lnTo>
                      <a:lnTo>
                        <a:pt x="500490" y="71120"/>
                      </a:lnTo>
                      <a:lnTo>
                        <a:pt x="446882" y="76200"/>
                      </a:lnTo>
                      <a:lnTo>
                        <a:pt x="395580" y="85089"/>
                      </a:lnTo>
                      <a:lnTo>
                        <a:pt x="346891" y="95250"/>
                      </a:lnTo>
                      <a:lnTo>
                        <a:pt x="301123" y="107950"/>
                      </a:lnTo>
                      <a:lnTo>
                        <a:pt x="258589" y="121920"/>
                      </a:lnTo>
                      <a:lnTo>
                        <a:pt x="219607" y="137160"/>
                      </a:lnTo>
                      <a:lnTo>
                        <a:pt x="184494" y="153670"/>
                      </a:lnTo>
                      <a:lnTo>
                        <a:pt x="127109" y="191770"/>
                      </a:lnTo>
                      <a:lnTo>
                        <a:pt x="87453" y="232410"/>
                      </a:lnTo>
                      <a:lnTo>
                        <a:pt x="68613" y="273050"/>
                      </a:lnTo>
                      <a:lnTo>
                        <a:pt x="66287" y="294639"/>
                      </a:lnTo>
                      <a:lnTo>
                        <a:pt x="68613" y="314960"/>
                      </a:lnTo>
                      <a:lnTo>
                        <a:pt x="87453" y="355600"/>
                      </a:lnTo>
                      <a:lnTo>
                        <a:pt x="124936" y="394970"/>
                      </a:lnTo>
                      <a:lnTo>
                        <a:pt x="182721" y="433070"/>
                      </a:lnTo>
                      <a:lnTo>
                        <a:pt x="218005" y="449580"/>
                      </a:lnTo>
                      <a:lnTo>
                        <a:pt x="257128" y="466089"/>
                      </a:lnTo>
                      <a:lnTo>
                        <a:pt x="299770" y="480060"/>
                      </a:lnTo>
                      <a:lnTo>
                        <a:pt x="345624" y="492760"/>
                      </a:lnTo>
                      <a:lnTo>
                        <a:pt x="394375" y="502920"/>
                      </a:lnTo>
                      <a:lnTo>
                        <a:pt x="445720" y="511810"/>
                      </a:lnTo>
                      <a:lnTo>
                        <a:pt x="499357" y="516889"/>
                      </a:lnTo>
                      <a:lnTo>
                        <a:pt x="554984" y="520700"/>
                      </a:lnTo>
                      <a:lnTo>
                        <a:pt x="612308" y="523239"/>
                      </a:lnTo>
                      <a:lnTo>
                        <a:pt x="669624" y="521970"/>
                      </a:lnTo>
                      <a:lnTo>
                        <a:pt x="725236" y="518160"/>
                      </a:lnTo>
                      <a:lnTo>
                        <a:pt x="778844" y="511810"/>
                      </a:lnTo>
                      <a:lnTo>
                        <a:pt x="808159" y="506730"/>
                      </a:lnTo>
                      <a:lnTo>
                        <a:pt x="611939" y="506730"/>
                      </a:lnTo>
                      <a:lnTo>
                        <a:pt x="500471" y="501650"/>
                      </a:lnTo>
                      <a:lnTo>
                        <a:pt x="447589" y="495300"/>
                      </a:lnTo>
                      <a:lnTo>
                        <a:pt x="397019" y="486410"/>
                      </a:lnTo>
                      <a:lnTo>
                        <a:pt x="349070" y="476250"/>
                      </a:lnTo>
                      <a:lnTo>
                        <a:pt x="304064" y="464820"/>
                      </a:lnTo>
                      <a:lnTo>
                        <a:pt x="262322" y="450850"/>
                      </a:lnTo>
                      <a:lnTo>
                        <a:pt x="224175" y="434339"/>
                      </a:lnTo>
                      <a:lnTo>
                        <a:pt x="160012" y="400050"/>
                      </a:lnTo>
                      <a:lnTo>
                        <a:pt x="114222" y="361950"/>
                      </a:lnTo>
                      <a:lnTo>
                        <a:pt x="90691" y="327660"/>
                      </a:lnTo>
                      <a:lnTo>
                        <a:pt x="82905" y="294639"/>
                      </a:lnTo>
                      <a:lnTo>
                        <a:pt x="84811" y="276860"/>
                      </a:lnTo>
                      <a:lnTo>
                        <a:pt x="118101" y="222250"/>
                      </a:lnTo>
                      <a:lnTo>
                        <a:pt x="163294" y="185420"/>
                      </a:lnTo>
                      <a:lnTo>
                        <a:pt x="226844" y="152400"/>
                      </a:lnTo>
                      <a:lnTo>
                        <a:pt x="264759" y="137160"/>
                      </a:lnTo>
                      <a:lnTo>
                        <a:pt x="306317" y="123189"/>
                      </a:lnTo>
                      <a:lnTo>
                        <a:pt x="351184" y="111760"/>
                      </a:lnTo>
                      <a:lnTo>
                        <a:pt x="399028" y="101600"/>
                      </a:lnTo>
                      <a:lnTo>
                        <a:pt x="449526" y="92710"/>
                      </a:lnTo>
                      <a:lnTo>
                        <a:pt x="502359" y="86360"/>
                      </a:lnTo>
                      <a:lnTo>
                        <a:pt x="557216" y="83820"/>
                      </a:lnTo>
                      <a:lnTo>
                        <a:pt x="613787" y="82550"/>
                      </a:lnTo>
                      <a:lnTo>
                        <a:pt x="816680" y="82550"/>
                      </a:lnTo>
                      <a:lnTo>
                        <a:pt x="780004" y="76200"/>
                      </a:lnTo>
                      <a:lnTo>
                        <a:pt x="726368" y="71120"/>
                      </a:lnTo>
                      <a:lnTo>
                        <a:pt x="670741" y="67310"/>
                      </a:lnTo>
                      <a:lnTo>
                        <a:pt x="613417" y="66039"/>
                      </a:lnTo>
                      <a:close/>
                    </a:path>
                    <a:path w="1225726" h="588010">
                      <a:moveTo>
                        <a:pt x="816680" y="82550"/>
                      </a:moveTo>
                      <a:lnTo>
                        <a:pt x="613787" y="82550"/>
                      </a:lnTo>
                      <a:lnTo>
                        <a:pt x="670372" y="83820"/>
                      </a:lnTo>
                      <a:lnTo>
                        <a:pt x="725253" y="87630"/>
                      </a:lnTo>
                      <a:lnTo>
                        <a:pt x="778135" y="92710"/>
                      </a:lnTo>
                      <a:lnTo>
                        <a:pt x="828706" y="101600"/>
                      </a:lnTo>
                      <a:lnTo>
                        <a:pt x="876654" y="111760"/>
                      </a:lnTo>
                      <a:lnTo>
                        <a:pt x="921661" y="124460"/>
                      </a:lnTo>
                      <a:lnTo>
                        <a:pt x="963404" y="137160"/>
                      </a:lnTo>
                      <a:lnTo>
                        <a:pt x="1001551" y="153670"/>
                      </a:lnTo>
                      <a:lnTo>
                        <a:pt x="1065712" y="187960"/>
                      </a:lnTo>
                      <a:lnTo>
                        <a:pt x="1111504" y="226060"/>
                      </a:lnTo>
                      <a:lnTo>
                        <a:pt x="1135033" y="260350"/>
                      </a:lnTo>
                      <a:lnTo>
                        <a:pt x="1142820" y="294639"/>
                      </a:lnTo>
                      <a:lnTo>
                        <a:pt x="1140914" y="311150"/>
                      </a:lnTo>
                      <a:lnTo>
                        <a:pt x="1107624" y="365760"/>
                      </a:lnTo>
                      <a:lnTo>
                        <a:pt x="1062432" y="402589"/>
                      </a:lnTo>
                      <a:lnTo>
                        <a:pt x="998881" y="435610"/>
                      </a:lnTo>
                      <a:lnTo>
                        <a:pt x="960967" y="450850"/>
                      </a:lnTo>
                      <a:lnTo>
                        <a:pt x="919407" y="464820"/>
                      </a:lnTo>
                      <a:lnTo>
                        <a:pt x="874541" y="477520"/>
                      </a:lnTo>
                      <a:lnTo>
                        <a:pt x="826697" y="487680"/>
                      </a:lnTo>
                      <a:lnTo>
                        <a:pt x="776199" y="495300"/>
                      </a:lnTo>
                      <a:lnTo>
                        <a:pt x="723366" y="501650"/>
                      </a:lnTo>
                      <a:lnTo>
                        <a:pt x="668510" y="505460"/>
                      </a:lnTo>
                      <a:lnTo>
                        <a:pt x="611939" y="506730"/>
                      </a:lnTo>
                      <a:lnTo>
                        <a:pt x="808159" y="506730"/>
                      </a:lnTo>
                      <a:lnTo>
                        <a:pt x="878834" y="492760"/>
                      </a:lnTo>
                      <a:lnTo>
                        <a:pt x="924601" y="480060"/>
                      </a:lnTo>
                      <a:lnTo>
                        <a:pt x="967135" y="466089"/>
                      </a:lnTo>
                      <a:lnTo>
                        <a:pt x="1006119" y="450850"/>
                      </a:lnTo>
                      <a:lnTo>
                        <a:pt x="1041232" y="434339"/>
                      </a:lnTo>
                      <a:lnTo>
                        <a:pt x="1098617" y="396239"/>
                      </a:lnTo>
                      <a:lnTo>
                        <a:pt x="1138273" y="355600"/>
                      </a:lnTo>
                      <a:lnTo>
                        <a:pt x="1157113" y="314960"/>
                      </a:lnTo>
                      <a:lnTo>
                        <a:pt x="1159437" y="294639"/>
                      </a:lnTo>
                      <a:lnTo>
                        <a:pt x="1157113" y="273050"/>
                      </a:lnTo>
                      <a:lnTo>
                        <a:pt x="1138273" y="232410"/>
                      </a:lnTo>
                      <a:lnTo>
                        <a:pt x="1100789" y="193039"/>
                      </a:lnTo>
                      <a:lnTo>
                        <a:pt x="1043004" y="154939"/>
                      </a:lnTo>
                      <a:lnTo>
                        <a:pt x="1007720" y="138430"/>
                      </a:lnTo>
                      <a:lnTo>
                        <a:pt x="968598" y="121920"/>
                      </a:lnTo>
                      <a:lnTo>
                        <a:pt x="925954" y="107950"/>
                      </a:lnTo>
                      <a:lnTo>
                        <a:pt x="880102" y="95250"/>
                      </a:lnTo>
                      <a:lnTo>
                        <a:pt x="831350" y="85089"/>
                      </a:lnTo>
                      <a:lnTo>
                        <a:pt x="816680" y="82550"/>
                      </a:lnTo>
                      <a:close/>
                    </a:path>
                  </a:pathLst>
                </a:custGeom>
                <a:solidFill>
                  <a:srgbClr val="7CCA62"/>
                </a:solidFill>
              </p:spPr>
              <p:txBody>
                <a:bodyPr wrap="square" lIns="0" tIns="0" rIns="0" bIns="0" rtlCol="0">
                  <a:noAutofit/>
                </a:bodyPr>
                <a:lstStyle/>
                <a:p>
                  <a:endParaRPr/>
                </a:p>
              </p:txBody>
            </p:sp>
            <p:sp>
              <p:nvSpPr>
                <p:cNvPr id="135" name="object 8"/>
                <p:cNvSpPr/>
                <p:nvPr/>
              </p:nvSpPr>
              <p:spPr>
                <a:xfrm>
                  <a:off x="3124200" y="1524000"/>
                  <a:ext cx="786636" cy="464529"/>
                </a:xfrm>
                <a:prstGeom prst="rect">
                  <a:avLst/>
                </a:prstGeom>
                <a:blipFill>
                  <a:blip r:embed="rId22" cstate="print"/>
                  <a:stretch>
                    <a:fillRect/>
                  </a:stretch>
                </a:blipFill>
              </p:spPr>
              <p:txBody>
                <a:bodyPr wrap="square" lIns="0" tIns="0" rIns="0" bIns="0" rtlCol="0">
                  <a:noAutofit/>
                </a:bodyPr>
                <a:lstStyle/>
                <a:p>
                  <a:endParaRPr/>
                </a:p>
              </p:txBody>
            </p:sp>
          </p:grpSp>
        </p:grpSp>
        <p:sp>
          <p:nvSpPr>
            <p:cNvPr id="189" name="object 128"/>
            <p:cNvSpPr txBox="1"/>
            <p:nvPr/>
          </p:nvSpPr>
          <p:spPr>
            <a:xfrm>
              <a:off x="5841302" y="3450724"/>
              <a:ext cx="2912110" cy="520700"/>
            </a:xfrm>
            <a:prstGeom prst="rect">
              <a:avLst/>
            </a:prstGeom>
          </p:spPr>
          <p:txBody>
            <a:bodyPr vert="horz" wrap="square" lIns="0" tIns="0" rIns="0" bIns="0" rtlCol="0">
              <a:noAutofit/>
            </a:bodyPr>
            <a:lstStyle/>
            <a:p>
              <a:pPr marL="12700">
                <a:lnSpc>
                  <a:spcPct val="100000"/>
                </a:lnSpc>
              </a:pPr>
              <a:r>
                <a:rPr sz="2400" spc="-5" dirty="0" smtClean="0">
                  <a:latin typeface="Microsoft YaHei" charset="0"/>
                  <a:ea typeface="Microsoft YaHei" charset="0"/>
                  <a:cs typeface="Microsoft YaHei" charset="0"/>
                </a:rPr>
                <a:t>S</a:t>
              </a:r>
              <a:r>
                <a:rPr sz="2400" spc="0" dirty="0" smtClean="0">
                  <a:latin typeface="Microsoft YaHei" charset="0"/>
                  <a:ea typeface="Microsoft YaHei" charset="0"/>
                  <a:cs typeface="Microsoft YaHei" charset="0"/>
                </a:rPr>
                <a:t>m</a:t>
              </a:r>
              <a:r>
                <a:rPr sz="2400" spc="-25" dirty="0" smtClean="0">
                  <a:latin typeface="Microsoft YaHei" charset="0"/>
                  <a:ea typeface="Microsoft YaHei" charset="0"/>
                  <a:cs typeface="Microsoft YaHei" charset="0"/>
                </a:rPr>
                <a:t>a</a:t>
              </a:r>
              <a:r>
                <a:rPr sz="2400" spc="-5" dirty="0" smtClean="0">
                  <a:latin typeface="Microsoft YaHei" charset="0"/>
                  <a:ea typeface="Microsoft YaHei" charset="0"/>
                  <a:cs typeface="Microsoft YaHei" charset="0"/>
                </a:rPr>
                <a:t>r</a:t>
              </a:r>
              <a:r>
                <a:rPr sz="2400" spc="-15" dirty="0" smtClean="0">
                  <a:latin typeface="Microsoft YaHei" charset="0"/>
                  <a:ea typeface="Microsoft YaHei" charset="0"/>
                  <a:cs typeface="Microsoft YaHei" charset="0"/>
                </a:rPr>
                <a:t>t</a:t>
              </a:r>
              <a:r>
                <a:rPr sz="2400" spc="-75" dirty="0" smtClean="0">
                  <a:latin typeface="Microsoft YaHei" charset="0"/>
                  <a:ea typeface="Microsoft YaHei" charset="0"/>
                  <a:cs typeface="Microsoft YaHei" charset="0"/>
                </a:rPr>
                <a:t> </a:t>
              </a:r>
              <a:r>
                <a:rPr sz="2400" spc="-100" dirty="0" smtClean="0">
                  <a:latin typeface="Microsoft YaHei" charset="0"/>
                  <a:ea typeface="Microsoft YaHei" charset="0"/>
                  <a:cs typeface="Microsoft YaHei" charset="0"/>
                </a:rPr>
                <a:t>H</a:t>
              </a:r>
              <a:r>
                <a:rPr sz="2400" spc="-25" dirty="0" smtClean="0">
                  <a:latin typeface="Microsoft YaHei" charset="0"/>
                  <a:ea typeface="Microsoft YaHei" charset="0"/>
                  <a:cs typeface="Microsoft YaHei" charset="0"/>
                </a:rPr>
                <a:t>o</a:t>
              </a:r>
              <a:r>
                <a:rPr sz="2400" spc="-15" dirty="0" smtClean="0">
                  <a:latin typeface="Microsoft YaHei" charset="0"/>
                  <a:ea typeface="Microsoft YaHei" charset="0"/>
                  <a:cs typeface="Microsoft YaHei" charset="0"/>
                </a:rPr>
                <a:t>spit</a:t>
              </a:r>
              <a:r>
                <a:rPr sz="2400" spc="-25" dirty="0" smtClean="0">
                  <a:latin typeface="Microsoft YaHei" charset="0"/>
                  <a:ea typeface="Microsoft YaHei" charset="0"/>
                  <a:cs typeface="Microsoft YaHei" charset="0"/>
                </a:rPr>
                <a:t>a</a:t>
              </a:r>
              <a:r>
                <a:rPr sz="2400" spc="0" dirty="0" smtClean="0">
                  <a:latin typeface="Microsoft YaHei" charset="0"/>
                  <a:ea typeface="Microsoft YaHei" charset="0"/>
                  <a:cs typeface="Microsoft YaHei" charset="0"/>
                </a:rPr>
                <a:t>l</a:t>
              </a:r>
              <a:endParaRPr sz="2400" dirty="0">
                <a:latin typeface="Microsoft YaHei" charset="0"/>
                <a:ea typeface="Microsoft YaHei" charset="0"/>
                <a:cs typeface="Microsoft YaHei" charset="0"/>
              </a:endParaRPr>
            </a:p>
          </p:txBody>
        </p:sp>
      </p:grpSp>
      <p:grpSp>
        <p:nvGrpSpPr>
          <p:cNvPr id="5" name="组 4"/>
          <p:cNvGrpSpPr/>
          <p:nvPr/>
        </p:nvGrpSpPr>
        <p:grpSpPr>
          <a:xfrm>
            <a:off x="2377403" y="4078665"/>
            <a:ext cx="4413229" cy="2577903"/>
            <a:chOff x="2576424" y="3926934"/>
            <a:chExt cx="4413229" cy="2577903"/>
          </a:xfrm>
        </p:grpSpPr>
        <p:sp>
          <p:nvSpPr>
            <p:cNvPr id="188" name="object 128"/>
            <p:cNvSpPr txBox="1"/>
            <p:nvPr/>
          </p:nvSpPr>
          <p:spPr>
            <a:xfrm>
              <a:off x="3785698" y="5984137"/>
              <a:ext cx="2912110" cy="520700"/>
            </a:xfrm>
            <a:prstGeom prst="rect">
              <a:avLst/>
            </a:prstGeom>
          </p:spPr>
          <p:txBody>
            <a:bodyPr vert="horz" wrap="square" lIns="0" tIns="0" rIns="0" bIns="0" rtlCol="0">
              <a:noAutofit/>
            </a:bodyPr>
            <a:lstStyle/>
            <a:p>
              <a:pPr marL="12700">
                <a:lnSpc>
                  <a:spcPct val="100000"/>
                </a:lnSpc>
              </a:pPr>
              <a:r>
                <a:rPr sz="2400" spc="-5" dirty="0" smtClean="0">
                  <a:latin typeface="Microsoft YaHei" charset="0"/>
                  <a:ea typeface="Microsoft YaHei" charset="0"/>
                  <a:cs typeface="Microsoft YaHei" charset="0"/>
                </a:rPr>
                <a:t>S</a:t>
              </a:r>
              <a:r>
                <a:rPr sz="2400" spc="0" dirty="0" smtClean="0">
                  <a:latin typeface="Microsoft YaHei" charset="0"/>
                  <a:ea typeface="Microsoft YaHei" charset="0"/>
                  <a:cs typeface="Microsoft YaHei" charset="0"/>
                </a:rPr>
                <a:t>m</a:t>
              </a:r>
              <a:r>
                <a:rPr sz="2400" spc="-25" dirty="0" smtClean="0">
                  <a:latin typeface="Microsoft YaHei" charset="0"/>
                  <a:ea typeface="Microsoft YaHei" charset="0"/>
                  <a:cs typeface="Microsoft YaHei" charset="0"/>
                </a:rPr>
                <a:t>a</a:t>
              </a:r>
              <a:r>
                <a:rPr sz="2400" spc="-5" dirty="0" smtClean="0">
                  <a:latin typeface="Microsoft YaHei" charset="0"/>
                  <a:ea typeface="Microsoft YaHei" charset="0"/>
                  <a:cs typeface="Microsoft YaHei" charset="0"/>
                </a:rPr>
                <a:t>r</a:t>
              </a:r>
              <a:r>
                <a:rPr sz="2400" spc="-15" dirty="0" smtClean="0">
                  <a:latin typeface="Microsoft YaHei" charset="0"/>
                  <a:ea typeface="Microsoft YaHei" charset="0"/>
                  <a:cs typeface="Microsoft YaHei" charset="0"/>
                </a:rPr>
                <a:t>t</a:t>
              </a:r>
              <a:r>
                <a:rPr lang="en-US" sz="2400" spc="-15" dirty="0" smtClean="0">
                  <a:latin typeface="Microsoft YaHei" charset="0"/>
                  <a:ea typeface="Microsoft YaHei" charset="0"/>
                  <a:cs typeface="Microsoft YaHei" charset="0"/>
                </a:rPr>
                <a:t> Factory</a:t>
              </a:r>
              <a:endParaRPr sz="2400" dirty="0">
                <a:latin typeface="Microsoft YaHei" charset="0"/>
                <a:ea typeface="Microsoft YaHei" charset="0"/>
                <a:cs typeface="Microsoft YaHei" charset="0"/>
              </a:endParaRPr>
            </a:p>
          </p:txBody>
        </p:sp>
        <p:grpSp>
          <p:nvGrpSpPr>
            <p:cNvPr id="3" name="组 2"/>
            <p:cNvGrpSpPr/>
            <p:nvPr/>
          </p:nvGrpSpPr>
          <p:grpSpPr>
            <a:xfrm>
              <a:off x="2576424" y="3926934"/>
              <a:ext cx="4413229" cy="1949962"/>
              <a:chOff x="1731682" y="3948358"/>
              <a:chExt cx="4413229" cy="1949962"/>
            </a:xfrm>
          </p:grpSpPr>
          <p:grpSp>
            <p:nvGrpSpPr>
              <p:cNvPr id="151" name="组 150"/>
              <p:cNvGrpSpPr/>
              <p:nvPr/>
            </p:nvGrpSpPr>
            <p:grpSpPr>
              <a:xfrm>
                <a:off x="1731682" y="3948358"/>
                <a:ext cx="4413229" cy="1949962"/>
                <a:chOff x="1866273" y="865582"/>
                <a:chExt cx="5408967" cy="3033875"/>
              </a:xfrm>
            </p:grpSpPr>
            <p:grpSp>
              <p:nvGrpSpPr>
                <p:cNvPr id="152" name="组合 5">
                  <a:extLst>
                    <a:ext uri="{FF2B5EF4-FFF2-40B4-BE49-F238E27FC236}">
                      <a16:creationId xmlns:a16="http://schemas.microsoft.com/office/drawing/2014/main" xmlns="" id="{FC14B508-6910-499E-BBCB-BD130D5242EA}"/>
                    </a:ext>
                  </a:extLst>
                </p:cNvPr>
                <p:cNvGrpSpPr/>
                <p:nvPr/>
              </p:nvGrpSpPr>
              <p:grpSpPr>
                <a:xfrm>
                  <a:off x="1866273" y="865582"/>
                  <a:ext cx="5408967" cy="3033875"/>
                  <a:chOff x="1908628" y="1411054"/>
                  <a:chExt cx="5408967" cy="3033875"/>
                </a:xfrm>
              </p:grpSpPr>
              <p:pic>
                <p:nvPicPr>
                  <p:cNvPr id="169" name="图片 168">
                    <a:extLst>
                      <a:ext uri="{FF2B5EF4-FFF2-40B4-BE49-F238E27FC236}">
                        <a16:creationId xmlns:a16="http://schemas.microsoft.com/office/drawing/2014/main" xmlns="" id="{03C56285-C747-4C47-BE09-E7883B048C97}"/>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908628" y="1411054"/>
                    <a:ext cx="5408967" cy="3033875"/>
                  </a:xfrm>
                  <a:prstGeom prst="rect">
                    <a:avLst/>
                  </a:prstGeom>
                </p:spPr>
              </p:pic>
              <p:grpSp>
                <p:nvGrpSpPr>
                  <p:cNvPr id="170" name="组合 3">
                    <a:extLst>
                      <a:ext uri="{FF2B5EF4-FFF2-40B4-BE49-F238E27FC236}">
                        <a16:creationId xmlns:a16="http://schemas.microsoft.com/office/drawing/2014/main" xmlns="" id="{74D03B91-678A-4322-8AD3-CADDB1AF6278}"/>
                      </a:ext>
                    </a:extLst>
                  </p:cNvPr>
                  <p:cNvGrpSpPr/>
                  <p:nvPr/>
                </p:nvGrpSpPr>
                <p:grpSpPr>
                  <a:xfrm>
                    <a:off x="2072338" y="2314595"/>
                    <a:ext cx="5073736" cy="2043124"/>
                    <a:chOff x="1175626" y="2260971"/>
                    <a:chExt cx="6749245" cy="3010315"/>
                  </a:xfrm>
                </p:grpSpPr>
                <p:cxnSp>
                  <p:nvCxnSpPr>
                    <p:cNvPr id="171" name="直接连接符 13">
                      <a:extLst>
                        <a:ext uri="{FF2B5EF4-FFF2-40B4-BE49-F238E27FC236}">
                          <a16:creationId xmlns:a16="http://schemas.microsoft.com/office/drawing/2014/main" xmlns="" id="{EBF41742-45E5-43D3-AB4B-A59280ACE6C9}"/>
                        </a:ext>
                      </a:extLst>
                    </p:cNvPr>
                    <p:cNvCxnSpPr>
                      <a:cxnSpLocks/>
                    </p:cNvCxnSpPr>
                    <p:nvPr/>
                  </p:nvCxnSpPr>
                  <p:spPr>
                    <a:xfrm>
                      <a:off x="1175626" y="4242988"/>
                      <a:ext cx="1420272" cy="886705"/>
                    </a:xfrm>
                    <a:prstGeom prst="line">
                      <a:avLst/>
                    </a:prstGeom>
                    <a:ln w="63500">
                      <a:solidFill>
                        <a:schemeClr val="accent2"/>
                      </a:solidFill>
                    </a:ln>
                    <a:effectLst>
                      <a:glow rad="63500">
                        <a:schemeClr val="accent2">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72" name="直接连接符 29">
                      <a:extLst>
                        <a:ext uri="{FF2B5EF4-FFF2-40B4-BE49-F238E27FC236}">
                          <a16:creationId xmlns:a16="http://schemas.microsoft.com/office/drawing/2014/main" xmlns="" id="{FA28332C-17F7-4308-B1D1-242748D0B96B}"/>
                        </a:ext>
                      </a:extLst>
                    </p:cNvPr>
                    <p:cNvCxnSpPr>
                      <a:cxnSpLocks/>
                    </p:cNvCxnSpPr>
                    <p:nvPr/>
                  </p:nvCxnSpPr>
                  <p:spPr>
                    <a:xfrm flipV="1">
                      <a:off x="1175626" y="3585464"/>
                      <a:ext cx="1790299" cy="657524"/>
                    </a:xfrm>
                    <a:prstGeom prst="line">
                      <a:avLst/>
                    </a:prstGeom>
                    <a:ln w="63500">
                      <a:solidFill>
                        <a:schemeClr val="accent2"/>
                      </a:solidFill>
                    </a:ln>
                    <a:effectLst>
                      <a:glow rad="63500">
                        <a:schemeClr val="accent2">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73" name="直接连接符 32">
                      <a:extLst>
                        <a:ext uri="{FF2B5EF4-FFF2-40B4-BE49-F238E27FC236}">
                          <a16:creationId xmlns:a16="http://schemas.microsoft.com/office/drawing/2014/main" xmlns="" id="{66EFE73B-44A8-4317-967F-FD2255521E15}"/>
                        </a:ext>
                      </a:extLst>
                    </p:cNvPr>
                    <p:cNvCxnSpPr>
                      <a:cxnSpLocks/>
                    </p:cNvCxnSpPr>
                    <p:nvPr/>
                  </p:nvCxnSpPr>
                  <p:spPr>
                    <a:xfrm>
                      <a:off x="2595898" y="5129693"/>
                      <a:ext cx="2899399" cy="141593"/>
                    </a:xfrm>
                    <a:prstGeom prst="line">
                      <a:avLst/>
                    </a:prstGeom>
                    <a:ln w="63500">
                      <a:solidFill>
                        <a:schemeClr val="accent2"/>
                      </a:solidFill>
                    </a:ln>
                    <a:effectLst>
                      <a:glow rad="63500">
                        <a:schemeClr val="accent2">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74" name="直接连接符 35">
                      <a:extLst>
                        <a:ext uri="{FF2B5EF4-FFF2-40B4-BE49-F238E27FC236}">
                          <a16:creationId xmlns:a16="http://schemas.microsoft.com/office/drawing/2014/main" xmlns="" id="{976964B2-F149-465C-883C-C26A6D12CD2F}"/>
                        </a:ext>
                      </a:extLst>
                    </p:cNvPr>
                    <p:cNvCxnSpPr>
                      <a:cxnSpLocks/>
                    </p:cNvCxnSpPr>
                    <p:nvPr/>
                  </p:nvCxnSpPr>
                  <p:spPr>
                    <a:xfrm flipV="1">
                      <a:off x="4717637" y="2902349"/>
                      <a:ext cx="877174" cy="1340639"/>
                    </a:xfrm>
                    <a:prstGeom prst="line">
                      <a:avLst/>
                    </a:prstGeom>
                    <a:ln w="63500">
                      <a:solidFill>
                        <a:schemeClr val="accent2"/>
                      </a:solidFill>
                    </a:ln>
                    <a:effectLst>
                      <a:glow rad="63500">
                        <a:schemeClr val="accent2">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75" name="直接连接符 38">
                      <a:extLst>
                        <a:ext uri="{FF2B5EF4-FFF2-40B4-BE49-F238E27FC236}">
                          <a16:creationId xmlns:a16="http://schemas.microsoft.com/office/drawing/2014/main" xmlns="" id="{566646F4-809D-4B24-99FD-C16EF840BB7B}"/>
                        </a:ext>
                      </a:extLst>
                    </p:cNvPr>
                    <p:cNvCxnSpPr>
                      <a:cxnSpLocks/>
                      <a:endCxn id="181" idx="2"/>
                    </p:cNvCxnSpPr>
                    <p:nvPr/>
                  </p:nvCxnSpPr>
                  <p:spPr>
                    <a:xfrm flipV="1">
                      <a:off x="4717637" y="3785153"/>
                      <a:ext cx="3207234" cy="457835"/>
                    </a:xfrm>
                    <a:prstGeom prst="line">
                      <a:avLst/>
                    </a:prstGeom>
                    <a:ln w="63500">
                      <a:solidFill>
                        <a:schemeClr val="accent2"/>
                      </a:solidFill>
                    </a:ln>
                    <a:effectLst>
                      <a:glow rad="63500">
                        <a:schemeClr val="accent2">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76" name="直接连接符 41">
                      <a:extLst>
                        <a:ext uri="{FF2B5EF4-FFF2-40B4-BE49-F238E27FC236}">
                          <a16:creationId xmlns:a16="http://schemas.microsoft.com/office/drawing/2014/main" xmlns="" id="{B119675A-E9E2-4983-BD64-8C18B22ACA9A}"/>
                        </a:ext>
                      </a:extLst>
                    </p:cNvPr>
                    <p:cNvCxnSpPr>
                      <a:cxnSpLocks/>
                      <a:stCxn id="181" idx="2"/>
                    </p:cNvCxnSpPr>
                    <p:nvPr/>
                  </p:nvCxnSpPr>
                  <p:spPr>
                    <a:xfrm flipH="1" flipV="1">
                      <a:off x="7214535" y="3088847"/>
                      <a:ext cx="710336" cy="696306"/>
                    </a:xfrm>
                    <a:prstGeom prst="line">
                      <a:avLst/>
                    </a:prstGeom>
                    <a:ln w="63500">
                      <a:solidFill>
                        <a:schemeClr val="accent2"/>
                      </a:solidFill>
                    </a:ln>
                    <a:effectLst>
                      <a:glow rad="63500">
                        <a:schemeClr val="accent2">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77" name="直接连接符 44">
                      <a:extLst>
                        <a:ext uri="{FF2B5EF4-FFF2-40B4-BE49-F238E27FC236}">
                          <a16:creationId xmlns:a16="http://schemas.microsoft.com/office/drawing/2014/main" xmlns="" id="{7FD63525-1F86-41AD-A534-26817EA9E046}"/>
                        </a:ext>
                      </a:extLst>
                    </p:cNvPr>
                    <p:cNvCxnSpPr>
                      <a:cxnSpLocks/>
                    </p:cNvCxnSpPr>
                    <p:nvPr/>
                  </p:nvCxnSpPr>
                  <p:spPr>
                    <a:xfrm>
                      <a:off x="5952786" y="2580448"/>
                      <a:ext cx="1261748" cy="508398"/>
                    </a:xfrm>
                    <a:prstGeom prst="line">
                      <a:avLst/>
                    </a:prstGeom>
                    <a:ln w="63500">
                      <a:solidFill>
                        <a:schemeClr val="accent2"/>
                      </a:solidFill>
                    </a:ln>
                    <a:effectLst>
                      <a:glow rad="63500">
                        <a:schemeClr val="accent2">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78" name="直接连接符 47">
                      <a:extLst>
                        <a:ext uri="{FF2B5EF4-FFF2-40B4-BE49-F238E27FC236}">
                          <a16:creationId xmlns:a16="http://schemas.microsoft.com/office/drawing/2014/main" xmlns="" id="{0CE3285F-F6E4-4249-9CB3-C0CAB0B9325C}"/>
                        </a:ext>
                      </a:extLst>
                    </p:cNvPr>
                    <p:cNvCxnSpPr>
                      <a:cxnSpLocks/>
                    </p:cNvCxnSpPr>
                    <p:nvPr/>
                  </p:nvCxnSpPr>
                  <p:spPr>
                    <a:xfrm flipV="1">
                      <a:off x="5594811" y="2580448"/>
                      <a:ext cx="357975" cy="321901"/>
                    </a:xfrm>
                    <a:prstGeom prst="line">
                      <a:avLst/>
                    </a:prstGeom>
                    <a:ln w="63500">
                      <a:solidFill>
                        <a:schemeClr val="accent2"/>
                      </a:solidFill>
                    </a:ln>
                    <a:effectLst>
                      <a:glow rad="63500">
                        <a:schemeClr val="accent2">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79" name="直接连接符 51">
                      <a:extLst>
                        <a:ext uri="{FF2B5EF4-FFF2-40B4-BE49-F238E27FC236}">
                          <a16:creationId xmlns:a16="http://schemas.microsoft.com/office/drawing/2014/main" xmlns="" id="{1580D996-5EEF-4E2B-A357-F03142FADB12}"/>
                        </a:ext>
                      </a:extLst>
                    </p:cNvPr>
                    <p:cNvCxnSpPr>
                      <a:cxnSpLocks/>
                    </p:cNvCxnSpPr>
                    <p:nvPr/>
                  </p:nvCxnSpPr>
                  <p:spPr>
                    <a:xfrm flipV="1">
                      <a:off x="2595898" y="4242988"/>
                      <a:ext cx="2121739" cy="886705"/>
                    </a:xfrm>
                    <a:prstGeom prst="line">
                      <a:avLst/>
                    </a:prstGeom>
                    <a:ln w="63500">
                      <a:solidFill>
                        <a:schemeClr val="accent2"/>
                      </a:solidFill>
                    </a:ln>
                    <a:effectLst>
                      <a:glow rad="63500">
                        <a:schemeClr val="accent2">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80" name="直接连接符 54">
                      <a:extLst>
                        <a:ext uri="{FF2B5EF4-FFF2-40B4-BE49-F238E27FC236}">
                          <a16:creationId xmlns:a16="http://schemas.microsoft.com/office/drawing/2014/main" xmlns="" id="{B314324B-7899-47D5-B82B-D1E8556271C3}"/>
                        </a:ext>
                      </a:extLst>
                    </p:cNvPr>
                    <p:cNvCxnSpPr>
                      <a:cxnSpLocks/>
                    </p:cNvCxnSpPr>
                    <p:nvPr/>
                  </p:nvCxnSpPr>
                  <p:spPr>
                    <a:xfrm>
                      <a:off x="2965925" y="3585463"/>
                      <a:ext cx="1751712" cy="657525"/>
                    </a:xfrm>
                    <a:prstGeom prst="line">
                      <a:avLst/>
                    </a:prstGeom>
                    <a:ln w="63500">
                      <a:solidFill>
                        <a:schemeClr val="accent2"/>
                      </a:solidFill>
                    </a:ln>
                    <a:effectLst>
                      <a:glow rad="63500">
                        <a:schemeClr val="accent2">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81" name="直接连接符 57">
                      <a:extLst>
                        <a:ext uri="{FF2B5EF4-FFF2-40B4-BE49-F238E27FC236}">
                          <a16:creationId xmlns:a16="http://schemas.microsoft.com/office/drawing/2014/main" xmlns="" id="{E183A508-F8CE-434B-866A-A3CE9EEB997E}"/>
                        </a:ext>
                      </a:extLst>
                    </p:cNvPr>
                    <p:cNvCxnSpPr>
                      <a:cxnSpLocks/>
                    </p:cNvCxnSpPr>
                    <p:nvPr/>
                  </p:nvCxnSpPr>
                  <p:spPr>
                    <a:xfrm>
                      <a:off x="2708963" y="2426118"/>
                      <a:ext cx="256964" cy="1159345"/>
                    </a:xfrm>
                    <a:prstGeom prst="line">
                      <a:avLst/>
                    </a:prstGeom>
                    <a:ln w="63500">
                      <a:solidFill>
                        <a:schemeClr val="accent2"/>
                      </a:solidFill>
                    </a:ln>
                    <a:effectLst>
                      <a:glow rad="63500">
                        <a:schemeClr val="accent2">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82" name="直接连接符 60">
                      <a:extLst>
                        <a:ext uri="{FF2B5EF4-FFF2-40B4-BE49-F238E27FC236}">
                          <a16:creationId xmlns:a16="http://schemas.microsoft.com/office/drawing/2014/main" xmlns="" id="{F0A369A8-244B-47A0-BB53-652C09D542D6}"/>
                        </a:ext>
                      </a:extLst>
                    </p:cNvPr>
                    <p:cNvCxnSpPr>
                      <a:cxnSpLocks/>
                    </p:cNvCxnSpPr>
                    <p:nvPr/>
                  </p:nvCxnSpPr>
                  <p:spPr>
                    <a:xfrm flipV="1">
                      <a:off x="2708963" y="2421913"/>
                      <a:ext cx="2003768" cy="4205"/>
                    </a:xfrm>
                    <a:prstGeom prst="line">
                      <a:avLst/>
                    </a:prstGeom>
                    <a:ln w="63500">
                      <a:solidFill>
                        <a:schemeClr val="accent2"/>
                      </a:solidFill>
                    </a:ln>
                    <a:effectLst>
                      <a:glow rad="63500">
                        <a:schemeClr val="accent2">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83" name="直接连接符 63">
                      <a:extLst>
                        <a:ext uri="{FF2B5EF4-FFF2-40B4-BE49-F238E27FC236}">
                          <a16:creationId xmlns:a16="http://schemas.microsoft.com/office/drawing/2014/main" xmlns="" id="{D75C6F66-B96D-4F52-B344-7285EFE3FB84}"/>
                        </a:ext>
                      </a:extLst>
                    </p:cNvPr>
                    <p:cNvCxnSpPr>
                      <a:cxnSpLocks/>
                    </p:cNvCxnSpPr>
                    <p:nvPr/>
                  </p:nvCxnSpPr>
                  <p:spPr>
                    <a:xfrm>
                      <a:off x="4709979" y="2437237"/>
                      <a:ext cx="1242807" cy="143211"/>
                    </a:xfrm>
                    <a:prstGeom prst="line">
                      <a:avLst/>
                    </a:prstGeom>
                    <a:ln w="63500">
                      <a:solidFill>
                        <a:schemeClr val="accent2"/>
                      </a:solidFill>
                    </a:ln>
                    <a:effectLst>
                      <a:glow rad="63500">
                        <a:schemeClr val="accent2">
                          <a:alpha val="40000"/>
                        </a:schemeClr>
                      </a:glow>
                    </a:effectLst>
                  </p:spPr>
                  <p:style>
                    <a:lnRef idx="1">
                      <a:schemeClr val="accent1"/>
                    </a:lnRef>
                    <a:fillRef idx="0">
                      <a:schemeClr val="accent1"/>
                    </a:fillRef>
                    <a:effectRef idx="0">
                      <a:schemeClr val="accent1"/>
                    </a:effectRef>
                    <a:fontRef idx="minor">
                      <a:schemeClr val="tx1"/>
                    </a:fontRef>
                  </p:style>
                </p:cxnSp>
                <p:pic>
                  <p:nvPicPr>
                    <p:cNvPr id="184" name="图片 183">
                      <a:extLst>
                        <a:ext uri="{FF2B5EF4-FFF2-40B4-BE49-F238E27FC236}">
                          <a16:creationId xmlns:a16="http://schemas.microsoft.com/office/drawing/2014/main" xmlns="" id="{91B3C164-C860-4D7A-9E51-609361B236C9}"/>
                        </a:ext>
                      </a:extLst>
                    </p:cNvPr>
                    <p:cNvPicPr>
                      <a:picLocks noChangeAspect="1"/>
                    </p:cNvPicPr>
                    <p:nvPr/>
                  </p:nvPicPr>
                  <p:blipFill>
                    <a:blip r:embed="rId24">
                      <a:extLst>
                        <a:ext uri="{28A0092B-C50C-407E-A947-70E740481C1C}">
                          <a14:useLocalDpi xmlns:a14="http://schemas.microsoft.com/office/drawing/2010/main"/>
                        </a:ext>
                      </a:extLst>
                    </a:blip>
                    <a:stretch>
                      <a:fillRect/>
                    </a:stretch>
                  </p:blipFill>
                  <p:spPr>
                    <a:xfrm>
                      <a:off x="5837230" y="2260971"/>
                      <a:ext cx="231111" cy="319477"/>
                    </a:xfrm>
                    <a:prstGeom prst="rect">
                      <a:avLst/>
                    </a:prstGeom>
                  </p:spPr>
                </p:pic>
                <p:cxnSp>
                  <p:nvCxnSpPr>
                    <p:cNvPr id="185" name="直接连接符 73">
                      <a:extLst>
                        <a:ext uri="{FF2B5EF4-FFF2-40B4-BE49-F238E27FC236}">
                          <a16:creationId xmlns:a16="http://schemas.microsoft.com/office/drawing/2014/main" xmlns="" id="{7611230E-8E89-492C-B457-A16B431032B4}"/>
                        </a:ext>
                      </a:extLst>
                    </p:cNvPr>
                    <p:cNvCxnSpPr>
                      <a:cxnSpLocks/>
                    </p:cNvCxnSpPr>
                    <p:nvPr/>
                  </p:nvCxnSpPr>
                  <p:spPr>
                    <a:xfrm flipH="1" flipV="1">
                      <a:off x="4717637" y="4210931"/>
                      <a:ext cx="777660" cy="1060355"/>
                    </a:xfrm>
                    <a:prstGeom prst="line">
                      <a:avLst/>
                    </a:prstGeom>
                    <a:ln w="63500">
                      <a:solidFill>
                        <a:schemeClr val="accent2"/>
                      </a:solidFill>
                    </a:ln>
                    <a:effectLst>
                      <a:glow rad="63500">
                        <a:schemeClr val="accent2">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86" name="直接连接符 76">
                      <a:extLst>
                        <a:ext uri="{FF2B5EF4-FFF2-40B4-BE49-F238E27FC236}">
                          <a16:creationId xmlns:a16="http://schemas.microsoft.com/office/drawing/2014/main" xmlns="" id="{3E3D7E76-A493-49FD-A8D8-56DD5661E957}"/>
                        </a:ext>
                      </a:extLst>
                    </p:cNvPr>
                    <p:cNvCxnSpPr>
                      <a:cxnSpLocks/>
                    </p:cNvCxnSpPr>
                    <p:nvPr/>
                  </p:nvCxnSpPr>
                  <p:spPr>
                    <a:xfrm>
                      <a:off x="4712731" y="2421911"/>
                      <a:ext cx="882080" cy="480438"/>
                    </a:xfrm>
                    <a:prstGeom prst="line">
                      <a:avLst/>
                    </a:prstGeom>
                    <a:ln w="63500">
                      <a:solidFill>
                        <a:schemeClr val="accent2"/>
                      </a:solidFill>
                    </a:ln>
                    <a:effectLst>
                      <a:glow rad="63500">
                        <a:schemeClr val="accent2">
                          <a:alpha val="40000"/>
                        </a:schemeClr>
                      </a:glow>
                    </a:effectLst>
                    <a:scene3d>
                      <a:camera prst="orthographicFront"/>
                      <a:lightRig rig="threePt" dir="t"/>
                    </a:scene3d>
                    <a:sp3d prstMaterial="dkEdge">
                      <a:bevelT w="0" h="0"/>
                    </a:sp3d>
                  </p:spPr>
                  <p:style>
                    <a:lnRef idx="1">
                      <a:schemeClr val="accent1"/>
                    </a:lnRef>
                    <a:fillRef idx="0">
                      <a:schemeClr val="accent1"/>
                    </a:fillRef>
                    <a:effectRef idx="0">
                      <a:schemeClr val="accent1"/>
                    </a:effectRef>
                    <a:fontRef idx="minor">
                      <a:schemeClr val="tx1"/>
                    </a:fontRef>
                  </p:style>
                </p:cxnSp>
                <p:pic>
                  <p:nvPicPr>
                    <p:cNvPr id="187" name="图片 186">
                      <a:extLst>
                        <a:ext uri="{FF2B5EF4-FFF2-40B4-BE49-F238E27FC236}">
                          <a16:creationId xmlns:a16="http://schemas.microsoft.com/office/drawing/2014/main" xmlns="" id="{FCED1E82-7700-4FB9-940C-ABE46E503507}"/>
                        </a:ext>
                      </a:extLst>
                    </p:cNvPr>
                    <p:cNvPicPr>
                      <a:picLocks noChangeAspect="1"/>
                    </p:cNvPicPr>
                    <p:nvPr/>
                  </p:nvPicPr>
                  <p:blipFill>
                    <a:blip r:embed="rId25">
                      <a:extLst>
                        <a:ext uri="{28A0092B-C50C-407E-A947-70E740481C1C}">
                          <a14:useLocalDpi xmlns:a14="http://schemas.microsoft.com/office/drawing/2010/main"/>
                        </a:ext>
                      </a:extLst>
                    </a:blip>
                    <a:stretch>
                      <a:fillRect/>
                    </a:stretch>
                  </p:blipFill>
                  <p:spPr>
                    <a:xfrm>
                      <a:off x="7152368" y="2715853"/>
                      <a:ext cx="124331" cy="372993"/>
                    </a:xfrm>
                    <a:prstGeom prst="rect">
                      <a:avLst/>
                    </a:prstGeom>
                  </p:spPr>
                </p:pic>
              </p:grpSp>
            </p:grpSp>
            <p:pic>
              <p:nvPicPr>
                <p:cNvPr id="153" name="图片 152">
                  <a:extLst>
                    <a:ext uri="{FF2B5EF4-FFF2-40B4-BE49-F238E27FC236}">
                      <a16:creationId xmlns:a16="http://schemas.microsoft.com/office/drawing/2014/main" xmlns="" id="{3515C517-B07E-4162-B1AB-1F32EBA140B4}"/>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6955227" y="2506613"/>
                  <a:ext cx="296984" cy="296984"/>
                </a:xfrm>
                <a:prstGeom prst="rect">
                  <a:avLst/>
                </a:prstGeom>
              </p:spPr>
            </p:pic>
            <p:pic>
              <p:nvPicPr>
                <p:cNvPr id="154" name="图片 153">
                  <a:extLst>
                    <a:ext uri="{FF2B5EF4-FFF2-40B4-BE49-F238E27FC236}">
                      <a16:creationId xmlns:a16="http://schemas.microsoft.com/office/drawing/2014/main" xmlns="" id="{BA68C769-BE0D-4310-913F-B2C51E8EABA1}"/>
                    </a:ext>
                  </a:extLst>
                </p:cNvPr>
                <p:cNvPicPr>
                  <a:picLocks noChangeAspect="1"/>
                </p:cNvPicPr>
                <p:nvPr/>
              </p:nvPicPr>
              <p:blipFill>
                <a:blip r:embed="rId25">
                  <a:extLst>
                    <a:ext uri="{28A0092B-C50C-407E-A947-70E740481C1C}">
                      <a14:useLocalDpi xmlns:a14="http://schemas.microsoft.com/office/drawing/2010/main"/>
                    </a:ext>
                  </a:extLst>
                </a:blip>
                <a:stretch>
                  <a:fillRect/>
                </a:stretch>
              </p:blipFill>
              <p:spPr>
                <a:xfrm>
                  <a:off x="5202480" y="3407000"/>
                  <a:ext cx="149620" cy="405247"/>
                </a:xfrm>
                <a:prstGeom prst="rect">
                  <a:avLst/>
                </a:prstGeom>
              </p:spPr>
            </p:pic>
            <p:pic>
              <p:nvPicPr>
                <p:cNvPr id="155" name="图片 154">
                  <a:extLst>
                    <a:ext uri="{FF2B5EF4-FFF2-40B4-BE49-F238E27FC236}">
                      <a16:creationId xmlns:a16="http://schemas.microsoft.com/office/drawing/2014/main" xmlns="" id="{8C2899B5-FB79-45AF-8B2A-6436777AC6DF}"/>
                    </a:ext>
                  </a:extLst>
                </p:cNvPr>
                <p:cNvPicPr>
                  <a:picLocks noChangeAspect="1"/>
                </p:cNvPicPr>
                <p:nvPr/>
              </p:nvPicPr>
              <p:blipFill>
                <a:blip r:embed="rId25">
                  <a:extLst>
                    <a:ext uri="{28A0092B-C50C-407E-A947-70E740481C1C}">
                      <a14:useLocalDpi xmlns:a14="http://schemas.microsoft.com/office/drawing/2010/main"/>
                    </a:ext>
                  </a:extLst>
                </a:blip>
                <a:stretch>
                  <a:fillRect/>
                </a:stretch>
              </p:blipFill>
              <p:spPr>
                <a:xfrm>
                  <a:off x="1955173" y="2709086"/>
                  <a:ext cx="149620" cy="405247"/>
                </a:xfrm>
                <a:prstGeom prst="rect">
                  <a:avLst/>
                </a:prstGeom>
              </p:spPr>
            </p:pic>
            <p:pic>
              <p:nvPicPr>
                <p:cNvPr id="156" name="图片 155">
                  <a:extLst>
                    <a:ext uri="{FF2B5EF4-FFF2-40B4-BE49-F238E27FC236}">
                      <a16:creationId xmlns:a16="http://schemas.microsoft.com/office/drawing/2014/main" xmlns="" id="{FEACBD7F-640D-4F87-A3CC-F56E81EDC550}"/>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063232" y="1642340"/>
                  <a:ext cx="238870" cy="238870"/>
                </a:xfrm>
                <a:prstGeom prst="rect">
                  <a:avLst/>
                </a:prstGeom>
              </p:spPr>
            </p:pic>
            <p:pic>
              <p:nvPicPr>
                <p:cNvPr id="162" name="图片 161">
                  <a:extLst>
                    <a:ext uri="{FF2B5EF4-FFF2-40B4-BE49-F238E27FC236}">
                      <a16:creationId xmlns:a16="http://schemas.microsoft.com/office/drawing/2014/main" xmlns="" id="{6B4D1175-79FC-4D8C-B9EF-AD268C46AD23}"/>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978908" y="3309244"/>
                  <a:ext cx="276597" cy="405247"/>
                </a:xfrm>
                <a:prstGeom prst="rect">
                  <a:avLst/>
                </a:prstGeom>
              </p:spPr>
            </p:pic>
            <p:cxnSp>
              <p:nvCxnSpPr>
                <p:cNvPr id="163" name="直接连接符 61">
                  <a:extLst>
                    <a:ext uri="{FF2B5EF4-FFF2-40B4-BE49-F238E27FC236}">
                      <a16:creationId xmlns:a16="http://schemas.microsoft.com/office/drawing/2014/main" xmlns="" id="{CEDD2232-CF01-4774-A737-DD2647493E8D}"/>
                    </a:ext>
                  </a:extLst>
                </p:cNvPr>
                <p:cNvCxnSpPr>
                  <a:cxnSpLocks/>
                </p:cNvCxnSpPr>
                <p:nvPr/>
              </p:nvCxnSpPr>
              <p:spPr>
                <a:xfrm flipV="1">
                  <a:off x="3375838" y="1878354"/>
                  <a:ext cx="1313159" cy="768662"/>
                </a:xfrm>
                <a:prstGeom prst="line">
                  <a:avLst/>
                </a:prstGeom>
                <a:ln w="63500">
                  <a:solidFill>
                    <a:schemeClr val="accent2"/>
                  </a:solidFill>
                </a:ln>
                <a:effectLst>
                  <a:glow rad="63500">
                    <a:schemeClr val="accent2">
                      <a:alpha val="40000"/>
                    </a:schemeClr>
                  </a:glow>
                </a:effectLst>
              </p:spPr>
              <p:style>
                <a:lnRef idx="1">
                  <a:schemeClr val="accent1"/>
                </a:lnRef>
                <a:fillRef idx="0">
                  <a:schemeClr val="accent1"/>
                </a:fillRef>
                <a:effectRef idx="0">
                  <a:schemeClr val="accent1"/>
                </a:effectRef>
                <a:fontRef idx="minor">
                  <a:schemeClr val="tx1"/>
                </a:fontRef>
              </p:style>
            </p:cxnSp>
            <p:pic>
              <p:nvPicPr>
                <p:cNvPr id="164" name="图片 163">
                  <a:extLst>
                    <a:ext uri="{FF2B5EF4-FFF2-40B4-BE49-F238E27FC236}">
                      <a16:creationId xmlns:a16="http://schemas.microsoft.com/office/drawing/2014/main" xmlns="" id="{89E9F3A6-21B6-4C53-A2D0-B4399BDBC6A1}"/>
                    </a:ext>
                  </a:extLst>
                </p:cNvPr>
                <p:cNvPicPr>
                  <a:picLocks noChangeAspect="1"/>
                </p:cNvPicPr>
                <p:nvPr/>
              </p:nvPicPr>
              <p:blipFill>
                <a:blip r:embed="rId24">
                  <a:extLst>
                    <a:ext uri="{28A0092B-C50C-407E-A947-70E740481C1C}">
                      <a14:useLocalDpi xmlns:a14="http://schemas.microsoft.com/office/drawing/2010/main"/>
                    </a:ext>
                  </a:extLst>
                </a:blip>
                <a:stretch>
                  <a:fillRect/>
                </a:stretch>
              </p:blipFill>
              <p:spPr>
                <a:xfrm>
                  <a:off x="4602128" y="1661523"/>
                  <a:ext cx="173737" cy="216831"/>
                </a:xfrm>
                <a:prstGeom prst="rect">
                  <a:avLst/>
                </a:prstGeom>
              </p:spPr>
            </p:pic>
            <p:pic>
              <p:nvPicPr>
                <p:cNvPr id="165" name="图片 164" descr="图片包含 设备&#10;&#10;已生成高可信度的说明">
                  <a:extLst>
                    <a:ext uri="{FF2B5EF4-FFF2-40B4-BE49-F238E27FC236}">
                      <a16:creationId xmlns:a16="http://schemas.microsoft.com/office/drawing/2014/main" xmlns="" id="{F9AC1584-5251-4DDC-83C2-036D61A8A497}"/>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182767" y="2512520"/>
                  <a:ext cx="397082" cy="268991"/>
                </a:xfrm>
                <a:prstGeom prst="rect">
                  <a:avLst/>
                </a:prstGeom>
              </p:spPr>
            </p:pic>
            <p:pic>
              <p:nvPicPr>
                <p:cNvPr id="166" name="图片 165">
                  <a:extLst>
                    <a:ext uri="{FF2B5EF4-FFF2-40B4-BE49-F238E27FC236}">
                      <a16:creationId xmlns:a16="http://schemas.microsoft.com/office/drawing/2014/main" xmlns="" id="{9664C3DA-2A54-430A-B189-7CC20CC458C3}"/>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243184" y="1919298"/>
                  <a:ext cx="210454" cy="308340"/>
                </a:xfrm>
                <a:prstGeom prst="rect">
                  <a:avLst/>
                </a:prstGeom>
              </p:spPr>
            </p:pic>
            <p:pic>
              <p:nvPicPr>
                <p:cNvPr id="167" name="图片 166" descr="图片包含 设备&#10;&#10;已生成高可信度的说明">
                  <a:extLst>
                    <a:ext uri="{FF2B5EF4-FFF2-40B4-BE49-F238E27FC236}">
                      <a16:creationId xmlns:a16="http://schemas.microsoft.com/office/drawing/2014/main" xmlns="" id="{3075E0AA-CF49-4255-832B-9F9CD29F9474}"/>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4484850" y="2947482"/>
                  <a:ext cx="397082" cy="268991"/>
                </a:xfrm>
                <a:prstGeom prst="rect">
                  <a:avLst/>
                </a:prstGeom>
              </p:spPr>
            </p:pic>
          </p:grpSp>
          <p:sp>
            <p:nvSpPr>
              <p:cNvPr id="190" name="object 109"/>
              <p:cNvSpPr/>
              <p:nvPr/>
            </p:nvSpPr>
            <p:spPr>
              <a:xfrm>
                <a:off x="2293669" y="4320403"/>
                <a:ext cx="262817" cy="388494"/>
              </a:xfrm>
              <a:prstGeom prst="rect">
                <a:avLst/>
              </a:prstGeom>
              <a:blipFill>
                <a:blip r:embed="rId16" cstate="print"/>
                <a:stretch>
                  <a:fillRect/>
                </a:stretch>
              </a:blipFill>
            </p:spPr>
            <p:txBody>
              <a:bodyPr wrap="square" lIns="0" tIns="0" rIns="0" bIns="0" rtlCol="0">
                <a:noAutofit/>
              </a:bodyPr>
              <a:lstStyle/>
              <a:p>
                <a:endParaRPr/>
              </a:p>
            </p:txBody>
          </p:sp>
        </p:grpSp>
      </p:grpSp>
      <p:grpSp>
        <p:nvGrpSpPr>
          <p:cNvPr id="6" name="组 5"/>
          <p:cNvGrpSpPr/>
          <p:nvPr/>
        </p:nvGrpSpPr>
        <p:grpSpPr>
          <a:xfrm>
            <a:off x="686511" y="1359994"/>
            <a:ext cx="3951071" cy="2628314"/>
            <a:chOff x="686511" y="1359994"/>
            <a:chExt cx="3951071" cy="2628314"/>
          </a:xfrm>
        </p:grpSpPr>
        <p:grpSp>
          <p:nvGrpSpPr>
            <p:cNvPr id="21" name="组 20"/>
            <p:cNvGrpSpPr/>
            <p:nvPr/>
          </p:nvGrpSpPr>
          <p:grpSpPr>
            <a:xfrm>
              <a:off x="686511" y="1359994"/>
              <a:ext cx="3951071" cy="2101051"/>
              <a:chOff x="1380382" y="383537"/>
              <a:chExt cx="5771056" cy="3685806"/>
            </a:xfrm>
          </p:grpSpPr>
          <p:sp>
            <p:nvSpPr>
              <p:cNvPr id="22" name="object 6"/>
              <p:cNvSpPr/>
              <p:nvPr/>
            </p:nvSpPr>
            <p:spPr>
              <a:xfrm>
                <a:off x="1380382" y="383537"/>
                <a:ext cx="5771056" cy="3685806"/>
              </a:xfrm>
              <a:prstGeom prst="rect">
                <a:avLst/>
              </a:prstGeom>
              <a:blipFill>
                <a:blip r:embed="rId29" cstate="print"/>
                <a:stretch>
                  <a:fillRect/>
                </a:stretch>
              </a:blipFill>
            </p:spPr>
            <p:txBody>
              <a:bodyPr wrap="square" lIns="0" tIns="0" rIns="0" bIns="0" rtlCol="0">
                <a:noAutofit/>
              </a:bodyPr>
              <a:lstStyle/>
              <a:p>
                <a:endParaRPr/>
              </a:p>
            </p:txBody>
          </p:sp>
          <p:sp>
            <p:nvSpPr>
              <p:cNvPr id="23" name="object 8"/>
              <p:cNvSpPr/>
              <p:nvPr/>
            </p:nvSpPr>
            <p:spPr>
              <a:xfrm>
                <a:off x="3445994" y="1902960"/>
                <a:ext cx="1192479" cy="771017"/>
              </a:xfrm>
              <a:custGeom>
                <a:avLst/>
                <a:gdLst/>
                <a:ahLst/>
                <a:cxnLst/>
                <a:rect l="l" t="t" r="r" b="b"/>
                <a:pathLst>
                  <a:path w="1192479" h="771017">
                    <a:moveTo>
                      <a:pt x="596239" y="0"/>
                    </a:moveTo>
                    <a:lnTo>
                      <a:pt x="547338" y="1277"/>
                    </a:lnTo>
                    <a:lnTo>
                      <a:pt x="499525" y="5045"/>
                    </a:lnTo>
                    <a:lnTo>
                      <a:pt x="452954" y="11203"/>
                    </a:lnTo>
                    <a:lnTo>
                      <a:pt x="407780" y="19652"/>
                    </a:lnTo>
                    <a:lnTo>
                      <a:pt x="364154" y="30294"/>
                    </a:lnTo>
                    <a:lnTo>
                      <a:pt x="322231" y="43028"/>
                    </a:lnTo>
                    <a:lnTo>
                      <a:pt x="282164" y="57756"/>
                    </a:lnTo>
                    <a:lnTo>
                      <a:pt x="244106" y="74379"/>
                    </a:lnTo>
                    <a:lnTo>
                      <a:pt x="208211" y="92797"/>
                    </a:lnTo>
                    <a:lnTo>
                      <a:pt x="174632" y="112910"/>
                    </a:lnTo>
                    <a:lnTo>
                      <a:pt x="115038" y="157830"/>
                    </a:lnTo>
                    <a:lnTo>
                      <a:pt x="66550" y="208342"/>
                    </a:lnTo>
                    <a:lnTo>
                      <a:pt x="30396" y="263656"/>
                    </a:lnTo>
                    <a:lnTo>
                      <a:pt x="7803" y="322975"/>
                    </a:lnTo>
                    <a:lnTo>
                      <a:pt x="0" y="385508"/>
                    </a:lnTo>
                    <a:lnTo>
                      <a:pt x="1976" y="417125"/>
                    </a:lnTo>
                    <a:lnTo>
                      <a:pt x="17328" y="478148"/>
                    </a:lnTo>
                    <a:lnTo>
                      <a:pt x="46854" y="535562"/>
                    </a:lnTo>
                    <a:lnTo>
                      <a:pt x="89329" y="588574"/>
                    </a:lnTo>
                    <a:lnTo>
                      <a:pt x="143524" y="636390"/>
                    </a:lnTo>
                    <a:lnTo>
                      <a:pt x="208211" y="678215"/>
                    </a:lnTo>
                    <a:lnTo>
                      <a:pt x="244106" y="696634"/>
                    </a:lnTo>
                    <a:lnTo>
                      <a:pt x="282164" y="713257"/>
                    </a:lnTo>
                    <a:lnTo>
                      <a:pt x="322231" y="727985"/>
                    </a:lnTo>
                    <a:lnTo>
                      <a:pt x="364154" y="740720"/>
                    </a:lnTo>
                    <a:lnTo>
                      <a:pt x="407780" y="751362"/>
                    </a:lnTo>
                    <a:lnTo>
                      <a:pt x="452954" y="759812"/>
                    </a:lnTo>
                    <a:lnTo>
                      <a:pt x="499525" y="765971"/>
                    </a:lnTo>
                    <a:lnTo>
                      <a:pt x="547338" y="769738"/>
                    </a:lnTo>
                    <a:lnTo>
                      <a:pt x="596239" y="771017"/>
                    </a:lnTo>
                    <a:lnTo>
                      <a:pt x="645139" y="769738"/>
                    </a:lnTo>
                    <a:lnTo>
                      <a:pt x="692950" y="765971"/>
                    </a:lnTo>
                    <a:lnTo>
                      <a:pt x="739520" y="759812"/>
                    </a:lnTo>
                    <a:lnTo>
                      <a:pt x="784694" y="751362"/>
                    </a:lnTo>
                    <a:lnTo>
                      <a:pt x="828319" y="740720"/>
                    </a:lnTo>
                    <a:lnTo>
                      <a:pt x="870242" y="727985"/>
                    </a:lnTo>
                    <a:lnTo>
                      <a:pt x="910309" y="713257"/>
                    </a:lnTo>
                    <a:lnTo>
                      <a:pt x="948367" y="696634"/>
                    </a:lnTo>
                    <a:lnTo>
                      <a:pt x="984262" y="678215"/>
                    </a:lnTo>
                    <a:lnTo>
                      <a:pt x="1017841" y="658101"/>
                    </a:lnTo>
                    <a:lnTo>
                      <a:pt x="1077437" y="613181"/>
                    </a:lnTo>
                    <a:lnTo>
                      <a:pt x="1125926" y="562668"/>
                    </a:lnTo>
                    <a:lnTo>
                      <a:pt x="1162081" y="507356"/>
                    </a:lnTo>
                    <a:lnTo>
                      <a:pt x="1184675" y="448038"/>
                    </a:lnTo>
                    <a:lnTo>
                      <a:pt x="1192479" y="385508"/>
                    </a:lnTo>
                    <a:lnTo>
                      <a:pt x="1190502" y="353890"/>
                    </a:lnTo>
                    <a:lnTo>
                      <a:pt x="1175150" y="292864"/>
                    </a:lnTo>
                    <a:lnTo>
                      <a:pt x="1145622" y="235449"/>
                    </a:lnTo>
                    <a:lnTo>
                      <a:pt x="1103146" y="182436"/>
                    </a:lnTo>
                    <a:lnTo>
                      <a:pt x="1048950" y="134621"/>
                    </a:lnTo>
                    <a:lnTo>
                      <a:pt x="984262" y="92797"/>
                    </a:lnTo>
                    <a:lnTo>
                      <a:pt x="948367" y="74379"/>
                    </a:lnTo>
                    <a:lnTo>
                      <a:pt x="910309" y="57756"/>
                    </a:lnTo>
                    <a:lnTo>
                      <a:pt x="870242" y="43028"/>
                    </a:lnTo>
                    <a:lnTo>
                      <a:pt x="828319" y="30294"/>
                    </a:lnTo>
                    <a:lnTo>
                      <a:pt x="784694" y="19652"/>
                    </a:lnTo>
                    <a:lnTo>
                      <a:pt x="739520" y="11203"/>
                    </a:lnTo>
                    <a:lnTo>
                      <a:pt x="692950" y="5045"/>
                    </a:lnTo>
                    <a:lnTo>
                      <a:pt x="645139" y="1277"/>
                    </a:lnTo>
                    <a:lnTo>
                      <a:pt x="596239" y="0"/>
                    </a:lnTo>
                    <a:close/>
                  </a:path>
                </a:pathLst>
              </a:custGeom>
              <a:solidFill>
                <a:srgbClr val="FFFFFF"/>
              </a:solidFill>
            </p:spPr>
            <p:txBody>
              <a:bodyPr wrap="square" lIns="0" tIns="0" rIns="0" bIns="0" rtlCol="0">
                <a:noAutofit/>
              </a:bodyPr>
              <a:lstStyle/>
              <a:p>
                <a:endParaRPr/>
              </a:p>
            </p:txBody>
          </p:sp>
          <p:sp>
            <p:nvSpPr>
              <p:cNvPr id="24" name="object 9"/>
              <p:cNvSpPr/>
              <p:nvPr/>
            </p:nvSpPr>
            <p:spPr>
              <a:xfrm>
                <a:off x="3504241" y="1928044"/>
                <a:ext cx="920279" cy="596791"/>
              </a:xfrm>
              <a:prstGeom prst="rect">
                <a:avLst/>
              </a:prstGeom>
              <a:blipFill>
                <a:blip r:embed="rId22" cstate="print"/>
                <a:stretch>
                  <a:fillRect/>
                </a:stretch>
              </a:blipFill>
            </p:spPr>
            <p:txBody>
              <a:bodyPr wrap="square" lIns="0" tIns="0" rIns="0" bIns="0" rtlCol="0">
                <a:noAutofit/>
              </a:bodyPr>
              <a:lstStyle/>
              <a:p>
                <a:endParaRPr/>
              </a:p>
            </p:txBody>
          </p:sp>
        </p:grpSp>
        <p:sp>
          <p:nvSpPr>
            <p:cNvPr id="198" name="object 128"/>
            <p:cNvSpPr txBox="1"/>
            <p:nvPr/>
          </p:nvSpPr>
          <p:spPr>
            <a:xfrm>
              <a:off x="1661262" y="3467608"/>
              <a:ext cx="2912110" cy="520700"/>
            </a:xfrm>
            <a:prstGeom prst="rect">
              <a:avLst/>
            </a:prstGeom>
          </p:spPr>
          <p:txBody>
            <a:bodyPr vert="horz" wrap="square" lIns="0" tIns="0" rIns="0" bIns="0" rtlCol="0">
              <a:noAutofit/>
            </a:bodyPr>
            <a:lstStyle/>
            <a:p>
              <a:pPr marL="12700">
                <a:lnSpc>
                  <a:spcPct val="100000"/>
                </a:lnSpc>
              </a:pPr>
              <a:r>
                <a:rPr sz="2400" spc="-5" dirty="0" smtClean="0">
                  <a:latin typeface="Microsoft YaHei" charset="0"/>
                  <a:ea typeface="Microsoft YaHei" charset="0"/>
                  <a:cs typeface="Microsoft YaHei" charset="0"/>
                </a:rPr>
                <a:t>S</a:t>
              </a:r>
              <a:r>
                <a:rPr sz="2400" spc="0" dirty="0" smtClean="0">
                  <a:latin typeface="Microsoft YaHei" charset="0"/>
                  <a:ea typeface="Microsoft YaHei" charset="0"/>
                  <a:cs typeface="Microsoft YaHei" charset="0"/>
                </a:rPr>
                <a:t>m</a:t>
              </a:r>
              <a:r>
                <a:rPr sz="2400" spc="-25" dirty="0" smtClean="0">
                  <a:latin typeface="Microsoft YaHei" charset="0"/>
                  <a:ea typeface="Microsoft YaHei" charset="0"/>
                  <a:cs typeface="Microsoft YaHei" charset="0"/>
                </a:rPr>
                <a:t>a</a:t>
              </a:r>
              <a:r>
                <a:rPr sz="2400" spc="-5" dirty="0" smtClean="0">
                  <a:latin typeface="Microsoft YaHei" charset="0"/>
                  <a:ea typeface="Microsoft YaHei" charset="0"/>
                  <a:cs typeface="Microsoft YaHei" charset="0"/>
                </a:rPr>
                <a:t>r</a:t>
              </a:r>
              <a:r>
                <a:rPr sz="2400" spc="-15" dirty="0" smtClean="0">
                  <a:latin typeface="Microsoft YaHei" charset="0"/>
                  <a:ea typeface="Microsoft YaHei" charset="0"/>
                  <a:cs typeface="Microsoft YaHei" charset="0"/>
                </a:rPr>
                <a:t>t</a:t>
              </a:r>
              <a:r>
                <a:rPr sz="2400" spc="-75" dirty="0" smtClean="0">
                  <a:latin typeface="Microsoft YaHei" charset="0"/>
                  <a:ea typeface="Microsoft YaHei" charset="0"/>
                  <a:cs typeface="Microsoft YaHei" charset="0"/>
                </a:rPr>
                <a:t> </a:t>
              </a:r>
              <a:r>
                <a:rPr lang="en-US" sz="2400" spc="-100" dirty="0" smtClean="0">
                  <a:latin typeface="Microsoft YaHei" charset="0"/>
                  <a:ea typeface="Microsoft YaHei" charset="0"/>
                  <a:cs typeface="Microsoft YaHei" charset="0"/>
                </a:rPr>
                <a:t>Home</a:t>
              </a:r>
              <a:endParaRPr sz="2400" dirty="0">
                <a:latin typeface="Microsoft YaHei" charset="0"/>
                <a:ea typeface="Microsoft YaHei" charset="0"/>
                <a:cs typeface="Microsoft YaHei" charset="0"/>
              </a:endParaRPr>
            </a:p>
          </p:txBody>
        </p:sp>
      </p:grpSp>
      <p:sp>
        <p:nvSpPr>
          <p:cNvPr id="191" name="幻灯片编号占位符 1"/>
          <p:cNvSpPr>
            <a:spLocks noGrp="1"/>
          </p:cNvSpPr>
          <p:nvPr>
            <p:ph type="sldNum" sz="quarter" idx="12"/>
          </p:nvPr>
        </p:nvSpPr>
        <p:spPr>
          <a:xfrm>
            <a:off x="8663717" y="6207275"/>
            <a:ext cx="304604" cy="365125"/>
          </a:xfrm>
        </p:spPr>
        <p:txBody>
          <a:bodyPr/>
          <a:lstStyle/>
          <a:p>
            <a:r>
              <a:rPr kumimoji="1" lang="en-US" altLang="zh-CN" sz="1600" dirty="0" smtClean="0">
                <a:solidFill>
                  <a:schemeClr val="bg1">
                    <a:lumMod val="50000"/>
                  </a:schemeClr>
                </a:solidFill>
              </a:rPr>
              <a:t>2</a:t>
            </a:r>
            <a:endParaRPr kumimoji="1" lang="zh-CN" altLang="en-US" sz="1600" dirty="0">
              <a:solidFill>
                <a:schemeClr val="bg1">
                  <a:lumMod val="50000"/>
                </a:schemeClr>
              </a:solidFill>
            </a:endParaRPr>
          </a:p>
        </p:txBody>
      </p:sp>
    </p:spTree>
    <p:extLst>
      <p:ext uri="{BB962C8B-B14F-4D97-AF65-F5344CB8AC3E}">
        <p14:creationId xmlns:p14="http://schemas.microsoft.com/office/powerpoint/2010/main" val="6124001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 3"/>
          <p:cNvGrpSpPr/>
          <p:nvPr/>
        </p:nvGrpSpPr>
        <p:grpSpPr>
          <a:xfrm>
            <a:off x="0" y="6572400"/>
            <a:ext cx="9144000" cy="288566"/>
            <a:chOff x="0" y="6572400"/>
            <a:chExt cx="9144000" cy="288566"/>
          </a:xfrm>
        </p:grpSpPr>
        <p:sp>
          <p:nvSpPr>
            <p:cNvPr id="16" name="矩形 15"/>
            <p:cNvSpPr/>
            <p:nvPr/>
          </p:nvSpPr>
          <p:spPr>
            <a:xfrm>
              <a:off x="0" y="6575367"/>
              <a:ext cx="2410689" cy="28559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矩形 16"/>
            <p:cNvSpPr/>
            <p:nvPr/>
          </p:nvSpPr>
          <p:spPr>
            <a:xfrm>
              <a:off x="2244437" y="6575367"/>
              <a:ext cx="2410689" cy="28559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矩形 17"/>
            <p:cNvSpPr/>
            <p:nvPr/>
          </p:nvSpPr>
          <p:spPr>
            <a:xfrm>
              <a:off x="4488874" y="6575367"/>
              <a:ext cx="2410689" cy="285599"/>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矩形 18"/>
            <p:cNvSpPr/>
            <p:nvPr/>
          </p:nvSpPr>
          <p:spPr>
            <a:xfrm>
              <a:off x="6899563" y="6572400"/>
              <a:ext cx="2244437" cy="288566"/>
            </a:xfrm>
            <a:prstGeom prst="rect">
              <a:avLst/>
            </a:prstGeom>
            <a:solidFill>
              <a:srgbClr val="DF7ECB">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41" name="文本框 40"/>
          <p:cNvSpPr txBox="1"/>
          <p:nvPr/>
        </p:nvSpPr>
        <p:spPr>
          <a:xfrm>
            <a:off x="175767" y="700477"/>
            <a:ext cx="111391" cy="12692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CN" sz="1200" kern="0" noProof="0" dirty="0" smtClean="0">
                <a:solidFill>
                  <a:prstClr val="white"/>
                </a:solidFill>
                <a:latin typeface="微软雅黑" panose="020B0503020204020204" pitchFamily="34" charset="-122"/>
                <a:ea typeface="微软雅黑" panose="020B0503020204020204" pitchFamily="34" charset="-122"/>
              </a:rPr>
              <a:t>1.</a:t>
            </a:r>
            <a:endParaRPr kumimoji="0" lang="zh-CN" altLang="en-US" sz="1200" b="1" i="0" u="none" strike="noStrike" kern="0" cap="none" spc="0" normalizeH="0" baseline="0" noProof="0" dirty="0">
              <a:ln>
                <a:noFill/>
              </a:ln>
              <a:solidFill>
                <a:prstClr val="white"/>
              </a:solidFill>
              <a:effectLst/>
              <a:uLnTx/>
              <a:uFillTx/>
              <a:latin typeface="幼圆" panose="02010509060101010101" pitchFamily="49" charset="-122"/>
              <a:ea typeface="幼圆" panose="02010509060101010101" pitchFamily="49" charset="-122"/>
            </a:endParaRPr>
          </a:p>
        </p:txBody>
      </p:sp>
      <p:sp>
        <p:nvSpPr>
          <p:cNvPr id="42" name="矩形 41"/>
          <p:cNvSpPr/>
          <p:nvPr/>
        </p:nvSpPr>
        <p:spPr>
          <a:xfrm>
            <a:off x="175767" y="1051804"/>
            <a:ext cx="8556753" cy="125485"/>
          </a:xfrm>
          <a:prstGeom prst="rect">
            <a:avLst/>
          </a:prstGeom>
          <a:solidFill>
            <a:srgbClr val="DF7ECB">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矩形 9"/>
          <p:cNvSpPr/>
          <p:nvPr/>
        </p:nvSpPr>
        <p:spPr>
          <a:xfrm rot="5400000">
            <a:off x="24966" y="861723"/>
            <a:ext cx="949503" cy="108927"/>
          </a:xfrm>
          <a:prstGeom prst="rect">
            <a:avLst/>
          </a:prstGeom>
          <a:solidFill>
            <a:srgbClr val="DF7ECB">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文本框 12"/>
          <p:cNvSpPr txBox="1"/>
          <p:nvPr/>
        </p:nvSpPr>
        <p:spPr>
          <a:xfrm>
            <a:off x="712278" y="455655"/>
            <a:ext cx="8289729" cy="584775"/>
          </a:xfrm>
          <a:prstGeom prst="rect">
            <a:avLst/>
          </a:prstGeom>
          <a:noFill/>
        </p:spPr>
        <p:txBody>
          <a:bodyPr wrap="square" rtlCol="0">
            <a:spAutoFit/>
          </a:bodyPr>
          <a:lstStyle/>
          <a:p>
            <a:r>
              <a:rPr lang="en-US" altLang="zh-CN" sz="3200" dirty="0" smtClean="0">
                <a:latin typeface="Microsoft YaHei" charset="0"/>
                <a:ea typeface="Microsoft YaHei" charset="0"/>
                <a:cs typeface="Microsoft YaHei" charset="0"/>
              </a:rPr>
              <a:t>Summary</a:t>
            </a:r>
          </a:p>
        </p:txBody>
      </p:sp>
      <p:sp>
        <p:nvSpPr>
          <p:cNvPr id="20" name="文本框 19"/>
          <p:cNvSpPr txBox="1"/>
          <p:nvPr/>
        </p:nvSpPr>
        <p:spPr>
          <a:xfrm>
            <a:off x="303768" y="1314867"/>
            <a:ext cx="8370211" cy="5078313"/>
          </a:xfrm>
          <a:prstGeom prst="rect">
            <a:avLst/>
          </a:prstGeom>
          <a:noFill/>
        </p:spPr>
        <p:txBody>
          <a:bodyPr wrap="square" rtlCol="0">
            <a:spAutoFit/>
          </a:bodyPr>
          <a:lstStyle/>
          <a:p>
            <a:pPr marL="342900" indent="-342900">
              <a:lnSpc>
                <a:spcPct val="150000"/>
              </a:lnSpc>
              <a:buClr>
                <a:srgbClr val="DF7ECB"/>
              </a:buClr>
              <a:buFont typeface="Wingdings" charset="2"/>
              <a:buChar char="l"/>
            </a:pPr>
            <a:r>
              <a:rPr kumimoji="1" lang="en-US" altLang="zh-CN" sz="2400" dirty="0" smtClean="0">
                <a:latin typeface="Microsoft YaHei" charset="0"/>
                <a:ea typeface="Microsoft YaHei" charset="0"/>
                <a:cs typeface="Microsoft YaHei" charset="0"/>
              </a:rPr>
              <a:t>We harness </a:t>
            </a:r>
            <a:r>
              <a:rPr kumimoji="1" lang="en-US" altLang="zh-CN" sz="2400" b="1" dirty="0" smtClean="0">
                <a:latin typeface="Microsoft YaHei" charset="0"/>
                <a:ea typeface="Microsoft YaHei" charset="0"/>
                <a:cs typeface="Microsoft YaHei" charset="0"/>
              </a:rPr>
              <a:t>CSI as a side channel </a:t>
            </a:r>
            <a:r>
              <a:rPr kumimoji="1" lang="en-US" altLang="zh-CN" sz="2400" dirty="0" smtClean="0">
                <a:latin typeface="Microsoft YaHei" charset="0"/>
                <a:ea typeface="Microsoft YaHei" charset="0"/>
                <a:cs typeface="Microsoft YaHei" charset="0"/>
              </a:rPr>
              <a:t>to achieve CTC from ZigBee to WiFi and translate the decoding problem into a CSI classification problem.</a:t>
            </a:r>
          </a:p>
          <a:p>
            <a:pPr marL="342900" indent="-342900">
              <a:lnSpc>
                <a:spcPct val="150000"/>
              </a:lnSpc>
              <a:buClr>
                <a:srgbClr val="DF7ECB"/>
              </a:buClr>
              <a:buFont typeface="Wingdings" charset="2"/>
              <a:buChar char="l"/>
            </a:pPr>
            <a:r>
              <a:rPr kumimoji="1" lang="en-US" altLang="zh-CN" sz="2400" dirty="0" smtClean="0">
                <a:latin typeface="Microsoft YaHei" charset="0"/>
                <a:ea typeface="Microsoft YaHei" charset="0"/>
                <a:cs typeface="Microsoft YaHei" charset="0"/>
              </a:rPr>
              <a:t>We design a </a:t>
            </a:r>
            <a:r>
              <a:rPr kumimoji="1" lang="en-US" altLang="zh-CN" sz="2400" b="1" dirty="0" smtClean="0">
                <a:latin typeface="Microsoft YaHei" charset="0"/>
                <a:ea typeface="Microsoft YaHei" charset="0"/>
                <a:cs typeface="Microsoft YaHei" charset="0"/>
              </a:rPr>
              <a:t>receiver-initiated protocol </a:t>
            </a:r>
            <a:r>
              <a:rPr kumimoji="1" lang="en-US" altLang="zh-CN" sz="2400" dirty="0" smtClean="0">
                <a:latin typeface="Microsoft YaHei" charset="0"/>
                <a:ea typeface="Microsoft YaHei" charset="0"/>
                <a:cs typeface="Microsoft YaHei" charset="0"/>
              </a:rPr>
              <a:t>for practical application of </a:t>
            </a:r>
            <a:r>
              <a:rPr kumimoji="1" lang="en-US" altLang="zh-CN" sz="2400" dirty="0" err="1" smtClean="0">
                <a:latin typeface="Microsoft YaHei" charset="0"/>
                <a:ea typeface="Microsoft YaHei" charset="0"/>
                <a:cs typeface="Microsoft YaHei" charset="0"/>
              </a:rPr>
              <a:t>ZigFi</a:t>
            </a:r>
            <a:r>
              <a:rPr kumimoji="1" lang="en-US" altLang="zh-CN" sz="2400" dirty="0" smtClean="0">
                <a:latin typeface="Microsoft YaHei" charset="0"/>
                <a:ea typeface="Microsoft YaHei" charset="0"/>
                <a:cs typeface="Microsoft YaHei" charset="0"/>
              </a:rPr>
              <a:t>.</a:t>
            </a:r>
          </a:p>
          <a:p>
            <a:pPr marL="342900" indent="-342900">
              <a:lnSpc>
                <a:spcPct val="150000"/>
              </a:lnSpc>
              <a:buClr>
                <a:srgbClr val="DF7ECB"/>
              </a:buClr>
              <a:buFont typeface="Wingdings" charset="2"/>
              <a:buChar char="l"/>
            </a:pPr>
            <a:endParaRPr kumimoji="1" lang="en-US" altLang="zh-CN" sz="2400" dirty="0">
              <a:latin typeface="Microsoft YaHei" charset="0"/>
              <a:ea typeface="Microsoft YaHei" charset="0"/>
              <a:cs typeface="Microsoft YaHei" charset="0"/>
            </a:endParaRPr>
          </a:p>
          <a:p>
            <a:pPr>
              <a:lnSpc>
                <a:spcPct val="150000"/>
              </a:lnSpc>
              <a:buClr>
                <a:srgbClr val="DF7ECB"/>
              </a:buClr>
            </a:pPr>
            <a:endParaRPr kumimoji="1" lang="en-US" altLang="zh-CN" sz="2400" dirty="0" smtClean="0">
              <a:latin typeface="Microsoft YaHei" charset="0"/>
              <a:ea typeface="Microsoft YaHei" charset="0"/>
              <a:cs typeface="Microsoft YaHei" charset="0"/>
            </a:endParaRPr>
          </a:p>
          <a:p>
            <a:pPr marL="342900" indent="-342900">
              <a:lnSpc>
                <a:spcPct val="150000"/>
              </a:lnSpc>
              <a:buClr>
                <a:srgbClr val="DF7ECB"/>
              </a:buClr>
              <a:buFont typeface="Wingdings" charset="2"/>
              <a:buChar char="l"/>
            </a:pPr>
            <a:r>
              <a:rPr kumimoji="1" lang="en-US" altLang="zh-CN" sz="2400" dirty="0" smtClean="0">
                <a:latin typeface="Microsoft YaHei" charset="0"/>
                <a:ea typeface="Microsoft YaHei" charset="0"/>
                <a:cs typeface="Microsoft YaHei" charset="0"/>
              </a:rPr>
              <a:t>Experimental results show that ZigFi achieves </a:t>
            </a:r>
            <a:r>
              <a:rPr kumimoji="1" lang="en-US" altLang="zh-CN" sz="2400" b="1" dirty="0" smtClean="0">
                <a:latin typeface="Microsoft YaHei" charset="0"/>
                <a:ea typeface="Microsoft YaHei" charset="0"/>
                <a:cs typeface="Microsoft YaHei" charset="0"/>
              </a:rPr>
              <a:t>efficient and robust CTC</a:t>
            </a:r>
            <a:r>
              <a:rPr kumimoji="1" lang="en-US" altLang="zh-CN" sz="2400" dirty="0" smtClean="0">
                <a:latin typeface="Microsoft YaHei" charset="0"/>
                <a:ea typeface="Microsoft YaHei" charset="0"/>
                <a:cs typeface="Microsoft YaHei" charset="0"/>
              </a:rPr>
              <a:t>.</a:t>
            </a:r>
            <a:endParaRPr kumimoji="1" lang="zh-CN" altLang="en-US" sz="2400" dirty="0">
              <a:latin typeface="Microsoft YaHei" charset="0"/>
              <a:ea typeface="Microsoft YaHei" charset="0"/>
              <a:cs typeface="Microsoft YaHei" charset="0"/>
            </a:endParaRPr>
          </a:p>
        </p:txBody>
      </p:sp>
      <p:sp>
        <p:nvSpPr>
          <p:cNvPr id="2" name="矩形 1"/>
          <p:cNvSpPr/>
          <p:nvPr/>
        </p:nvSpPr>
        <p:spPr>
          <a:xfrm>
            <a:off x="712278" y="4003226"/>
            <a:ext cx="4572000" cy="1338828"/>
          </a:xfrm>
          <a:prstGeom prst="rect">
            <a:avLst/>
          </a:prstGeom>
        </p:spPr>
        <p:txBody>
          <a:bodyPr>
            <a:spAutoFit/>
          </a:bodyPr>
          <a:lstStyle/>
          <a:p>
            <a:pPr marL="342900" indent="-342900">
              <a:lnSpc>
                <a:spcPct val="150000"/>
              </a:lnSpc>
              <a:buClr>
                <a:srgbClr val="DF7ECB"/>
              </a:buClr>
              <a:buFont typeface="Wingdings" charset="2"/>
              <a:buChar char="Ø"/>
            </a:pPr>
            <a:r>
              <a:rPr kumimoji="1" lang="en-US" altLang="zh-CN" dirty="0">
                <a:latin typeface="Microsoft YaHei" charset="0"/>
                <a:ea typeface="Microsoft YaHei" charset="0"/>
                <a:cs typeface="Microsoft YaHei" charset="0"/>
              </a:rPr>
              <a:t>Proper </a:t>
            </a:r>
            <a:r>
              <a:rPr kumimoji="1" lang="en-US" altLang="zh-CN" dirty="0" err="1">
                <a:latin typeface="Microsoft YaHei" charset="0"/>
                <a:ea typeface="Microsoft YaHei" charset="0"/>
                <a:cs typeface="Microsoft YaHei" charset="0"/>
              </a:rPr>
              <a:t>subchannel</a:t>
            </a:r>
            <a:endParaRPr kumimoji="1" lang="en-US" altLang="zh-CN" dirty="0">
              <a:latin typeface="Microsoft YaHei" charset="0"/>
              <a:ea typeface="Microsoft YaHei" charset="0"/>
              <a:cs typeface="Microsoft YaHei" charset="0"/>
            </a:endParaRPr>
          </a:p>
          <a:p>
            <a:pPr marL="342900" indent="-342900">
              <a:lnSpc>
                <a:spcPct val="150000"/>
              </a:lnSpc>
              <a:buClr>
                <a:srgbClr val="DF7ECB"/>
              </a:buClr>
              <a:buFont typeface="Wingdings" charset="2"/>
              <a:buChar char="Ø"/>
            </a:pPr>
            <a:r>
              <a:rPr kumimoji="1" lang="en-US" altLang="zh-CN" dirty="0">
                <a:latin typeface="Microsoft YaHei" charset="0"/>
                <a:ea typeface="Microsoft YaHei" charset="0"/>
                <a:cs typeface="Microsoft YaHei" charset="0"/>
              </a:rPr>
              <a:t>Appropriate packet length</a:t>
            </a:r>
          </a:p>
          <a:p>
            <a:pPr marL="342900" indent="-342900">
              <a:lnSpc>
                <a:spcPct val="150000"/>
              </a:lnSpc>
              <a:buClr>
                <a:srgbClr val="DF7ECB"/>
              </a:buClr>
              <a:buFont typeface="Wingdings" charset="2"/>
              <a:buChar char="Ø"/>
            </a:pPr>
            <a:r>
              <a:rPr kumimoji="1" lang="en-US" altLang="zh-CN" dirty="0">
                <a:latin typeface="Microsoft YaHei" charset="0"/>
                <a:ea typeface="Microsoft YaHei" charset="0"/>
                <a:cs typeface="Microsoft YaHei" charset="0"/>
              </a:rPr>
              <a:t>Suitable transmission power</a:t>
            </a:r>
          </a:p>
        </p:txBody>
      </p:sp>
      <p:sp>
        <p:nvSpPr>
          <p:cNvPr id="15" name="幻灯片编号占位符 1"/>
          <p:cNvSpPr>
            <a:spLocks noGrp="1"/>
          </p:cNvSpPr>
          <p:nvPr>
            <p:ph type="sldNum" sz="quarter" idx="12"/>
          </p:nvPr>
        </p:nvSpPr>
        <p:spPr>
          <a:xfrm>
            <a:off x="8556375" y="6207275"/>
            <a:ext cx="421373" cy="365125"/>
          </a:xfrm>
        </p:spPr>
        <p:txBody>
          <a:bodyPr/>
          <a:lstStyle/>
          <a:p>
            <a:r>
              <a:rPr kumimoji="1" lang="en-US" altLang="zh-CN" sz="1600" dirty="0" smtClean="0">
                <a:solidFill>
                  <a:schemeClr val="bg1">
                    <a:lumMod val="50000"/>
                  </a:schemeClr>
                </a:solidFill>
              </a:rPr>
              <a:t>20</a:t>
            </a:r>
            <a:endParaRPr kumimoji="1" lang="zh-CN" altLang="en-US" sz="1600" dirty="0">
              <a:solidFill>
                <a:schemeClr val="bg1">
                  <a:lumMod val="50000"/>
                </a:schemeClr>
              </a:solidFill>
            </a:endParaRPr>
          </a:p>
        </p:txBody>
      </p:sp>
    </p:spTree>
    <p:extLst>
      <p:ext uri="{BB962C8B-B14F-4D97-AF65-F5344CB8AC3E}">
        <p14:creationId xmlns:p14="http://schemas.microsoft.com/office/powerpoint/2010/main" val="17668512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0" y="6575367"/>
            <a:ext cx="2410689" cy="28559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矩形 16"/>
          <p:cNvSpPr/>
          <p:nvPr/>
        </p:nvSpPr>
        <p:spPr>
          <a:xfrm>
            <a:off x="2244437" y="6575367"/>
            <a:ext cx="2410689" cy="28559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矩形 17"/>
          <p:cNvSpPr/>
          <p:nvPr/>
        </p:nvSpPr>
        <p:spPr>
          <a:xfrm>
            <a:off x="4488874" y="6575367"/>
            <a:ext cx="2410689" cy="285599"/>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矩形 18"/>
          <p:cNvSpPr/>
          <p:nvPr/>
        </p:nvSpPr>
        <p:spPr>
          <a:xfrm>
            <a:off x="6899563" y="6572400"/>
            <a:ext cx="2244437" cy="288566"/>
          </a:xfrm>
          <a:prstGeom prst="rect">
            <a:avLst/>
          </a:prstGeom>
          <a:solidFill>
            <a:srgbClr val="DF7ECB">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文本框 10"/>
          <p:cNvSpPr txBox="1"/>
          <p:nvPr/>
        </p:nvSpPr>
        <p:spPr>
          <a:xfrm>
            <a:off x="2957457" y="2059234"/>
            <a:ext cx="1595972" cy="707886"/>
          </a:xfrm>
          <a:prstGeom prst="rect">
            <a:avLst/>
          </a:prstGeom>
          <a:noFill/>
        </p:spPr>
        <p:txBody>
          <a:bodyPr wrap="square" rtlCol="0">
            <a:spAutoFit/>
          </a:bodyPr>
          <a:lstStyle/>
          <a:p>
            <a:r>
              <a:rPr lang="en-US" altLang="zh-CN" sz="4000" dirty="0" smtClean="0">
                <a:latin typeface="Microsoft YaHei" charset="0"/>
                <a:ea typeface="Microsoft YaHei" charset="0"/>
                <a:cs typeface="Microsoft YaHei" charset="0"/>
              </a:rPr>
              <a:t>Q&amp;A</a:t>
            </a:r>
          </a:p>
        </p:txBody>
      </p:sp>
      <p:sp>
        <p:nvSpPr>
          <p:cNvPr id="12" name="文本框 11"/>
          <p:cNvSpPr txBox="1"/>
          <p:nvPr/>
        </p:nvSpPr>
        <p:spPr>
          <a:xfrm>
            <a:off x="4098245" y="3060540"/>
            <a:ext cx="2497107" cy="707886"/>
          </a:xfrm>
          <a:prstGeom prst="rect">
            <a:avLst/>
          </a:prstGeom>
          <a:noFill/>
        </p:spPr>
        <p:txBody>
          <a:bodyPr wrap="square" rtlCol="0">
            <a:spAutoFit/>
          </a:bodyPr>
          <a:lstStyle/>
          <a:p>
            <a:r>
              <a:rPr lang="en-US" altLang="zh-CN" sz="4000" dirty="0" smtClean="0">
                <a:latin typeface="Microsoft YaHei" charset="0"/>
                <a:ea typeface="Microsoft YaHei" charset="0"/>
                <a:cs typeface="Microsoft YaHei" charset="0"/>
              </a:rPr>
              <a:t>Thanks</a:t>
            </a:r>
            <a:endParaRPr lang="en-US" altLang="zh-CN" sz="3200" dirty="0" smtClean="0">
              <a:latin typeface="Microsoft YaHei" charset="0"/>
              <a:ea typeface="Microsoft YaHei" charset="0"/>
              <a:cs typeface="Microsoft YaHei" charset="0"/>
            </a:endParaRPr>
          </a:p>
        </p:txBody>
      </p:sp>
      <p:sp>
        <p:nvSpPr>
          <p:cNvPr id="13" name="矩形 12"/>
          <p:cNvSpPr/>
          <p:nvPr/>
        </p:nvSpPr>
        <p:spPr>
          <a:xfrm rot="10800000">
            <a:off x="1862314" y="2866037"/>
            <a:ext cx="5632931" cy="125485"/>
          </a:xfrm>
          <a:prstGeom prst="rect">
            <a:avLst/>
          </a:prstGeom>
          <a:gradFill flip="none" rotWithShape="1">
            <a:gsLst>
              <a:gs pos="0">
                <a:srgbClr val="DF7ECB"/>
              </a:gs>
              <a:gs pos="100000">
                <a:schemeClr val="accent1">
                  <a:lumMod val="60000"/>
                  <a:lumOff val="40000"/>
                </a:schemeClr>
              </a:gs>
              <a:gs pos="65000">
                <a:schemeClr val="accent4">
                  <a:lumMod val="45000"/>
                  <a:lumOff val="55000"/>
                </a:schemeClr>
              </a:gs>
              <a:gs pos="56000">
                <a:schemeClr val="accent4">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14" name="组 28"/>
          <p:cNvGrpSpPr/>
          <p:nvPr/>
        </p:nvGrpSpPr>
        <p:grpSpPr>
          <a:xfrm>
            <a:off x="605732" y="434140"/>
            <a:ext cx="2844049" cy="903985"/>
            <a:chOff x="304373" y="434142"/>
            <a:chExt cx="2844049" cy="903985"/>
          </a:xfrm>
        </p:grpSpPr>
        <p:pic>
          <p:nvPicPr>
            <p:cNvPr id="15" name="图片 14"/>
            <p:cNvPicPr>
              <a:picLocks noChangeAspect="1"/>
            </p:cNvPicPr>
            <p:nvPr/>
          </p:nvPicPr>
          <p:blipFill>
            <a:blip r:embed="rId3"/>
            <a:stretch>
              <a:fillRect/>
            </a:stretch>
          </p:blipFill>
          <p:spPr>
            <a:xfrm>
              <a:off x="304373" y="440855"/>
              <a:ext cx="900971" cy="897272"/>
            </a:xfrm>
            <a:prstGeom prst="rect">
              <a:avLst/>
            </a:prstGeom>
          </p:spPr>
        </p:pic>
        <p:pic>
          <p:nvPicPr>
            <p:cNvPr id="20" name="Picture 2" descr="https://timgsa.baidu.com/timg?image&amp;quality=80&amp;size=b9999_10000&amp;sec=1522732908013&amp;di=4ce09ef111f0521a90ba3eba96d89f84&amp;imgtype=0&amp;src=http%3A%2F%2Fwww.sharewithu.com%2Fdata%2Fattachment%2Fforum%2F201305%2F31%2F0548448rlfcal0zbfa0bzz.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4437" y="434142"/>
              <a:ext cx="903985" cy="903985"/>
            </a:xfrm>
            <a:prstGeom prst="rect">
              <a:avLst/>
            </a:prstGeom>
            <a:noFill/>
            <a:extLst>
              <a:ext uri="{909E8E84-426E-40DD-AFC4-6F175D3DCCD1}">
                <a14:hiddenFill xmlns:a14="http://schemas.microsoft.com/office/drawing/2010/main">
                  <a:solidFill>
                    <a:srgbClr val="FFFFFF"/>
                  </a:solidFill>
                </a14:hiddenFill>
              </a:ext>
            </a:extLst>
          </p:spPr>
        </p:pic>
        <p:pic>
          <p:nvPicPr>
            <p:cNvPr id="21" name="图片 20"/>
            <p:cNvPicPr>
              <a:picLocks noChangeAspect="1"/>
            </p:cNvPicPr>
            <p:nvPr/>
          </p:nvPicPr>
          <p:blipFill>
            <a:blip r:embed="rId5"/>
            <a:stretch>
              <a:fillRect/>
            </a:stretch>
          </p:blipFill>
          <p:spPr>
            <a:xfrm>
              <a:off x="1332206" y="493450"/>
              <a:ext cx="785368" cy="785368"/>
            </a:xfrm>
            <a:prstGeom prst="rect">
              <a:avLst/>
            </a:prstGeom>
          </p:spPr>
        </p:pic>
      </p:grpSp>
      <p:sp>
        <p:nvSpPr>
          <p:cNvPr id="22" name="Subtitle 2"/>
          <p:cNvSpPr>
            <a:spLocks noGrp="1"/>
          </p:cNvSpPr>
          <p:nvPr>
            <p:ph type="subTitle" idx="1"/>
          </p:nvPr>
        </p:nvSpPr>
        <p:spPr>
          <a:xfrm>
            <a:off x="2410689" y="4384811"/>
            <a:ext cx="4536182" cy="354430"/>
          </a:xfrm>
        </p:spPr>
        <p:txBody>
          <a:bodyPr>
            <a:noAutofit/>
          </a:bodyPr>
          <a:lstStyle/>
          <a:p>
            <a:pPr eaLnBrk="1" hangingPunct="1">
              <a:lnSpc>
                <a:spcPct val="80000"/>
              </a:lnSpc>
              <a:spcBef>
                <a:spcPts val="0"/>
              </a:spcBef>
              <a:spcAft>
                <a:spcPts val="600"/>
              </a:spcAft>
            </a:pPr>
            <a:r>
              <a:rPr lang="en-US" altLang="zh-CN" sz="2000" b="1" dirty="0" smtClean="0">
                <a:latin typeface="微软雅黑" panose="020B0503020204020204" pitchFamily="34" charset="-122"/>
                <a:ea typeface="微软雅黑" panose="020B0503020204020204" pitchFamily="34" charset="-122"/>
              </a:rPr>
              <a:t>guoxz16@mails.Tsinghua.edu.cn</a:t>
            </a:r>
            <a:endParaRPr lang="en-US" altLang="zh-CN" dirty="0" smtClean="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3" name="幻灯片编号占位符 1"/>
          <p:cNvSpPr>
            <a:spLocks noGrp="1"/>
          </p:cNvSpPr>
          <p:nvPr>
            <p:ph type="sldNum" sz="quarter" idx="12"/>
          </p:nvPr>
        </p:nvSpPr>
        <p:spPr>
          <a:xfrm>
            <a:off x="8556375" y="6207275"/>
            <a:ext cx="421373" cy="365125"/>
          </a:xfrm>
        </p:spPr>
        <p:txBody>
          <a:bodyPr/>
          <a:lstStyle/>
          <a:p>
            <a:r>
              <a:rPr kumimoji="1" lang="en-US" altLang="zh-CN" sz="1600" dirty="0" smtClean="0">
                <a:solidFill>
                  <a:schemeClr val="bg1">
                    <a:lumMod val="50000"/>
                  </a:schemeClr>
                </a:solidFill>
              </a:rPr>
              <a:t>21</a:t>
            </a:r>
            <a:endParaRPr kumimoji="1" lang="zh-CN" altLang="en-US" sz="1600" dirty="0">
              <a:solidFill>
                <a:schemeClr val="bg1">
                  <a:lumMod val="50000"/>
                </a:schemeClr>
              </a:solidFill>
            </a:endParaRPr>
          </a:p>
        </p:txBody>
      </p:sp>
    </p:spTree>
    <p:extLst>
      <p:ext uri="{BB962C8B-B14F-4D97-AF65-F5344CB8AC3E}">
        <p14:creationId xmlns:p14="http://schemas.microsoft.com/office/powerpoint/2010/main" val="6438761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0" y="6575367"/>
            <a:ext cx="2410689" cy="28559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矩形 16"/>
          <p:cNvSpPr/>
          <p:nvPr/>
        </p:nvSpPr>
        <p:spPr>
          <a:xfrm>
            <a:off x="2244437" y="6575367"/>
            <a:ext cx="2410689" cy="28559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矩形 17"/>
          <p:cNvSpPr/>
          <p:nvPr/>
        </p:nvSpPr>
        <p:spPr>
          <a:xfrm>
            <a:off x="4488874" y="6575367"/>
            <a:ext cx="2410689" cy="285599"/>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矩形 18"/>
          <p:cNvSpPr/>
          <p:nvPr/>
        </p:nvSpPr>
        <p:spPr>
          <a:xfrm>
            <a:off x="6899563" y="6572400"/>
            <a:ext cx="2244437" cy="288566"/>
          </a:xfrm>
          <a:prstGeom prst="rect">
            <a:avLst/>
          </a:prstGeom>
          <a:solidFill>
            <a:srgbClr val="DF7ECB">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文本框 7"/>
          <p:cNvSpPr txBox="1"/>
          <p:nvPr/>
        </p:nvSpPr>
        <p:spPr>
          <a:xfrm>
            <a:off x="2778371" y="2632975"/>
            <a:ext cx="3421006" cy="1015663"/>
          </a:xfrm>
          <a:prstGeom prst="rect">
            <a:avLst/>
          </a:prstGeom>
          <a:noFill/>
        </p:spPr>
        <p:txBody>
          <a:bodyPr wrap="square" rtlCol="0">
            <a:spAutoFit/>
          </a:bodyPr>
          <a:lstStyle/>
          <a:p>
            <a:r>
              <a:rPr lang="en-US" altLang="zh-CN" sz="6000" b="1" dirty="0" smtClean="0">
                <a:latin typeface="Microsoft YaHei" charset="0"/>
                <a:ea typeface="Microsoft YaHei" charset="0"/>
                <a:cs typeface="Microsoft YaHei" charset="0"/>
              </a:rPr>
              <a:t>Backups</a:t>
            </a:r>
          </a:p>
        </p:txBody>
      </p:sp>
    </p:spTree>
    <p:extLst>
      <p:ext uri="{BB962C8B-B14F-4D97-AF65-F5344CB8AC3E}">
        <p14:creationId xmlns:p14="http://schemas.microsoft.com/office/powerpoint/2010/main" val="1252657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0" y="6575367"/>
            <a:ext cx="2410689" cy="28559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矩形 16"/>
          <p:cNvSpPr/>
          <p:nvPr/>
        </p:nvSpPr>
        <p:spPr>
          <a:xfrm>
            <a:off x="2244437" y="6575367"/>
            <a:ext cx="2410689" cy="28559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矩形 17"/>
          <p:cNvSpPr/>
          <p:nvPr/>
        </p:nvSpPr>
        <p:spPr>
          <a:xfrm>
            <a:off x="4488874" y="6575367"/>
            <a:ext cx="2410689" cy="285599"/>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矩形 18"/>
          <p:cNvSpPr/>
          <p:nvPr/>
        </p:nvSpPr>
        <p:spPr>
          <a:xfrm>
            <a:off x="6899563" y="6572400"/>
            <a:ext cx="2244437" cy="288566"/>
          </a:xfrm>
          <a:prstGeom prst="rect">
            <a:avLst/>
          </a:prstGeom>
          <a:solidFill>
            <a:srgbClr val="DF7ECB">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矩形 8"/>
          <p:cNvSpPr/>
          <p:nvPr/>
        </p:nvSpPr>
        <p:spPr>
          <a:xfrm>
            <a:off x="175767" y="1051804"/>
            <a:ext cx="8556753" cy="12548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矩形 9"/>
          <p:cNvSpPr/>
          <p:nvPr/>
        </p:nvSpPr>
        <p:spPr>
          <a:xfrm rot="5400000">
            <a:off x="24966" y="861723"/>
            <a:ext cx="949503" cy="10892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文本框 10"/>
          <p:cNvSpPr txBox="1"/>
          <p:nvPr/>
        </p:nvSpPr>
        <p:spPr>
          <a:xfrm>
            <a:off x="712278" y="455655"/>
            <a:ext cx="7052373" cy="584775"/>
          </a:xfrm>
          <a:prstGeom prst="rect">
            <a:avLst/>
          </a:prstGeom>
          <a:noFill/>
        </p:spPr>
        <p:txBody>
          <a:bodyPr wrap="square" rtlCol="0">
            <a:spAutoFit/>
          </a:bodyPr>
          <a:lstStyle/>
          <a:p>
            <a:r>
              <a:rPr lang="en-US" altLang="zh-CN" sz="3200" dirty="0" smtClean="0">
                <a:latin typeface="Microsoft YaHei" charset="0"/>
                <a:ea typeface="Microsoft YaHei" charset="0"/>
                <a:cs typeface="Microsoft YaHei" charset="0"/>
              </a:rPr>
              <a:t>Why choose a classifier?</a:t>
            </a:r>
          </a:p>
        </p:txBody>
      </p:sp>
      <p:pic>
        <p:nvPicPr>
          <p:cNvPr id="2" name="图片 1"/>
          <p:cNvPicPr>
            <a:picLocks noChangeAspect="1"/>
          </p:cNvPicPr>
          <p:nvPr/>
        </p:nvPicPr>
        <p:blipFill>
          <a:blip r:embed="rId3"/>
          <a:stretch>
            <a:fillRect/>
          </a:stretch>
        </p:blipFill>
        <p:spPr>
          <a:xfrm>
            <a:off x="2617727" y="3886080"/>
            <a:ext cx="3672831" cy="2614128"/>
          </a:xfrm>
          <a:prstGeom prst="rect">
            <a:avLst/>
          </a:prstGeom>
        </p:spPr>
      </p:pic>
      <p:sp>
        <p:nvSpPr>
          <p:cNvPr id="13" name="文本框 12"/>
          <p:cNvSpPr txBox="1"/>
          <p:nvPr/>
        </p:nvSpPr>
        <p:spPr>
          <a:xfrm>
            <a:off x="303768" y="1421393"/>
            <a:ext cx="8370211" cy="2308324"/>
          </a:xfrm>
          <a:prstGeom prst="rect">
            <a:avLst/>
          </a:prstGeom>
          <a:noFill/>
        </p:spPr>
        <p:txBody>
          <a:bodyPr wrap="square" rtlCol="0">
            <a:spAutoFit/>
          </a:bodyPr>
          <a:lstStyle/>
          <a:p>
            <a:pPr marL="342900" indent="-342900">
              <a:lnSpc>
                <a:spcPct val="150000"/>
              </a:lnSpc>
              <a:buClr>
                <a:schemeClr val="accent4">
                  <a:lumMod val="60000"/>
                  <a:lumOff val="40000"/>
                </a:schemeClr>
              </a:buClr>
              <a:buFont typeface="Wingdings" charset="2"/>
              <a:buChar char="l"/>
            </a:pPr>
            <a:r>
              <a:rPr kumimoji="1" lang="en-US" altLang="zh-CN" sz="2400" dirty="0">
                <a:latin typeface="Microsoft YaHei" charset="0"/>
                <a:ea typeface="Microsoft YaHei" charset="0"/>
                <a:cs typeface="Microsoft YaHei" charset="0"/>
              </a:rPr>
              <a:t>There are no simple rules to quantify the variation of CSI values </a:t>
            </a:r>
            <a:endParaRPr kumimoji="1" lang="en-US" altLang="zh-CN" sz="2400" dirty="0" smtClean="0">
              <a:latin typeface="Microsoft YaHei" charset="0"/>
              <a:ea typeface="Microsoft YaHei" charset="0"/>
              <a:cs typeface="Microsoft YaHei" charset="0"/>
            </a:endParaRPr>
          </a:p>
          <a:p>
            <a:pPr marL="342900" indent="-342900">
              <a:lnSpc>
                <a:spcPct val="150000"/>
              </a:lnSpc>
              <a:buClr>
                <a:schemeClr val="accent4">
                  <a:lumMod val="60000"/>
                  <a:lumOff val="40000"/>
                </a:schemeClr>
              </a:buClr>
              <a:buFont typeface="Wingdings" charset="2"/>
              <a:buChar char="l"/>
            </a:pPr>
            <a:r>
              <a:rPr kumimoji="1" lang="en-US" altLang="zh-CN" sz="2400" dirty="0" smtClean="0">
                <a:latin typeface="Microsoft YaHei" charset="0"/>
                <a:ea typeface="Microsoft YaHei" charset="0"/>
                <a:cs typeface="Microsoft YaHei" charset="0"/>
              </a:rPr>
              <a:t>We </a:t>
            </a:r>
            <a:r>
              <a:rPr kumimoji="1" lang="en-US" altLang="zh-CN" sz="2400" dirty="0">
                <a:latin typeface="Microsoft YaHei" charset="0"/>
                <a:ea typeface="Microsoft YaHei" charset="0"/>
                <a:cs typeface="Microsoft YaHei" charset="0"/>
              </a:rPr>
              <a:t>need to classify </a:t>
            </a:r>
            <a:r>
              <a:rPr kumimoji="1" lang="en-US" altLang="zh-CN" sz="2400" dirty="0" smtClean="0">
                <a:latin typeface="Microsoft YaHei" charset="0"/>
                <a:ea typeface="Microsoft YaHei" charset="0"/>
                <a:cs typeface="Microsoft YaHei" charset="0"/>
              </a:rPr>
              <a:t>these two </a:t>
            </a:r>
            <a:r>
              <a:rPr kumimoji="1" lang="en-US" altLang="zh-CN" sz="2400" dirty="0">
                <a:latin typeface="Microsoft YaHei" charset="0"/>
                <a:ea typeface="Microsoft YaHei" charset="0"/>
                <a:cs typeface="Microsoft YaHei" charset="0"/>
              </a:rPr>
              <a:t>different </a:t>
            </a:r>
            <a:r>
              <a:rPr kumimoji="1" lang="en-US" altLang="zh-CN" sz="2400" dirty="0" smtClean="0">
                <a:latin typeface="Microsoft YaHei" charset="0"/>
                <a:ea typeface="Microsoft YaHei" charset="0"/>
                <a:cs typeface="Microsoft YaHei" charset="0"/>
              </a:rPr>
              <a:t>clusters (w/o ZigBee) </a:t>
            </a:r>
            <a:r>
              <a:rPr kumimoji="1" lang="en-US" altLang="zh-CN" sz="2400" dirty="0">
                <a:latin typeface="Microsoft YaHei" charset="0"/>
                <a:ea typeface="Microsoft YaHei" charset="0"/>
                <a:cs typeface="Microsoft YaHei" charset="0"/>
              </a:rPr>
              <a:t>at higher dimensional space</a:t>
            </a:r>
            <a:endParaRPr kumimoji="1" lang="en-US" altLang="zh-CN" sz="2400" b="1" dirty="0" smtClean="0">
              <a:latin typeface="Microsoft YaHei" charset="0"/>
              <a:ea typeface="Microsoft YaHei" charset="0"/>
              <a:cs typeface="Microsoft YaHei" charset="0"/>
            </a:endParaRPr>
          </a:p>
        </p:txBody>
      </p:sp>
    </p:spTree>
    <p:extLst>
      <p:ext uri="{BB962C8B-B14F-4D97-AF65-F5344CB8AC3E}">
        <p14:creationId xmlns:p14="http://schemas.microsoft.com/office/powerpoint/2010/main" val="1202109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0" y="6575367"/>
            <a:ext cx="2410689" cy="28559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矩形 16"/>
          <p:cNvSpPr/>
          <p:nvPr/>
        </p:nvSpPr>
        <p:spPr>
          <a:xfrm>
            <a:off x="2244437" y="6575367"/>
            <a:ext cx="2410689" cy="28559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矩形 17"/>
          <p:cNvSpPr/>
          <p:nvPr/>
        </p:nvSpPr>
        <p:spPr>
          <a:xfrm>
            <a:off x="4488874" y="6575367"/>
            <a:ext cx="2410689" cy="285599"/>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矩形 18"/>
          <p:cNvSpPr/>
          <p:nvPr/>
        </p:nvSpPr>
        <p:spPr>
          <a:xfrm>
            <a:off x="6899563" y="6572400"/>
            <a:ext cx="2244437" cy="288566"/>
          </a:xfrm>
          <a:prstGeom prst="rect">
            <a:avLst/>
          </a:prstGeom>
          <a:solidFill>
            <a:srgbClr val="DF7ECB">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矩形 8"/>
          <p:cNvSpPr/>
          <p:nvPr/>
        </p:nvSpPr>
        <p:spPr>
          <a:xfrm>
            <a:off x="175767" y="1051804"/>
            <a:ext cx="8556753" cy="12548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矩形 9"/>
          <p:cNvSpPr/>
          <p:nvPr/>
        </p:nvSpPr>
        <p:spPr>
          <a:xfrm rot="5400000">
            <a:off x="24966" y="861723"/>
            <a:ext cx="949503" cy="10892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文本框 10"/>
          <p:cNvSpPr txBox="1"/>
          <p:nvPr/>
        </p:nvSpPr>
        <p:spPr>
          <a:xfrm>
            <a:off x="712278" y="455655"/>
            <a:ext cx="7052373" cy="584775"/>
          </a:xfrm>
          <a:prstGeom prst="rect">
            <a:avLst/>
          </a:prstGeom>
          <a:noFill/>
        </p:spPr>
        <p:txBody>
          <a:bodyPr wrap="square" rtlCol="0">
            <a:spAutoFit/>
          </a:bodyPr>
          <a:lstStyle/>
          <a:p>
            <a:r>
              <a:rPr lang="en-US" altLang="zh-CN" sz="3200" dirty="0" smtClean="0">
                <a:latin typeface="Microsoft YaHei" charset="0"/>
                <a:ea typeface="Microsoft YaHei" charset="0"/>
                <a:cs typeface="Microsoft YaHei" charset="0"/>
              </a:rPr>
              <a:t>The features of SVM classifier</a:t>
            </a:r>
          </a:p>
        </p:txBody>
      </p:sp>
      <p:pic>
        <p:nvPicPr>
          <p:cNvPr id="3" name="图片 2"/>
          <p:cNvPicPr>
            <a:picLocks noChangeAspect="1"/>
          </p:cNvPicPr>
          <p:nvPr/>
        </p:nvPicPr>
        <p:blipFill>
          <a:blip r:embed="rId3"/>
          <a:stretch>
            <a:fillRect/>
          </a:stretch>
        </p:blipFill>
        <p:spPr>
          <a:xfrm>
            <a:off x="268675" y="2881581"/>
            <a:ext cx="3685067" cy="2177769"/>
          </a:xfrm>
          <a:prstGeom prst="rect">
            <a:avLst/>
          </a:prstGeom>
        </p:spPr>
      </p:pic>
      <p:sp>
        <p:nvSpPr>
          <p:cNvPr id="12" name="文本框 11"/>
          <p:cNvSpPr txBox="1"/>
          <p:nvPr/>
        </p:nvSpPr>
        <p:spPr>
          <a:xfrm>
            <a:off x="303768" y="1421393"/>
            <a:ext cx="8370211" cy="1135054"/>
          </a:xfrm>
          <a:prstGeom prst="rect">
            <a:avLst/>
          </a:prstGeom>
          <a:noFill/>
        </p:spPr>
        <p:txBody>
          <a:bodyPr wrap="square" rtlCol="0">
            <a:spAutoFit/>
          </a:bodyPr>
          <a:lstStyle/>
          <a:p>
            <a:pPr marL="342900" indent="-342900">
              <a:lnSpc>
                <a:spcPct val="150000"/>
              </a:lnSpc>
              <a:buClr>
                <a:schemeClr val="accent4">
                  <a:lumMod val="60000"/>
                  <a:lumOff val="40000"/>
                </a:schemeClr>
              </a:buClr>
              <a:buFont typeface="Wingdings" charset="2"/>
              <a:buChar char="l"/>
            </a:pPr>
            <a:r>
              <a:rPr kumimoji="1" lang="en-US" altLang="zh-CN" sz="2400" dirty="0" smtClean="0">
                <a:latin typeface="Microsoft YaHei" charset="0"/>
                <a:ea typeface="Microsoft YaHei" charset="0"/>
                <a:cs typeface="Microsoft YaHei" charset="0"/>
              </a:rPr>
              <a:t>Two features: the variance of CSI values and the peak-to-peak value</a:t>
            </a:r>
            <a:endParaRPr kumimoji="1" lang="en-US" altLang="zh-CN" sz="2400" b="1" dirty="0" smtClean="0">
              <a:latin typeface="Microsoft YaHei" charset="0"/>
              <a:ea typeface="Microsoft YaHei" charset="0"/>
              <a:cs typeface="Microsoft YaHei" charset="0"/>
            </a:endParaRPr>
          </a:p>
        </p:txBody>
      </p:sp>
      <p:pic>
        <p:nvPicPr>
          <p:cNvPr id="6" name="图片 5"/>
          <p:cNvPicPr>
            <a:picLocks noChangeAspect="1"/>
          </p:cNvPicPr>
          <p:nvPr/>
        </p:nvPicPr>
        <p:blipFill>
          <a:blip r:embed="rId4"/>
          <a:stretch>
            <a:fillRect/>
          </a:stretch>
        </p:blipFill>
        <p:spPr>
          <a:xfrm>
            <a:off x="4238464" y="2602276"/>
            <a:ext cx="4266709" cy="2640731"/>
          </a:xfrm>
          <a:prstGeom prst="rect">
            <a:avLst/>
          </a:prstGeom>
        </p:spPr>
      </p:pic>
    </p:spTree>
    <p:extLst>
      <p:ext uri="{BB962C8B-B14F-4D97-AF65-F5344CB8AC3E}">
        <p14:creationId xmlns:p14="http://schemas.microsoft.com/office/powerpoint/2010/main" val="41850473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0" y="6575367"/>
            <a:ext cx="2410689" cy="28559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矩形 16"/>
          <p:cNvSpPr/>
          <p:nvPr/>
        </p:nvSpPr>
        <p:spPr>
          <a:xfrm>
            <a:off x="2244437" y="6575367"/>
            <a:ext cx="2410689" cy="28559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矩形 17"/>
          <p:cNvSpPr/>
          <p:nvPr/>
        </p:nvSpPr>
        <p:spPr>
          <a:xfrm>
            <a:off x="4488874" y="6575367"/>
            <a:ext cx="2410689" cy="285599"/>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矩形 18"/>
          <p:cNvSpPr/>
          <p:nvPr/>
        </p:nvSpPr>
        <p:spPr>
          <a:xfrm>
            <a:off x="6899563" y="6572400"/>
            <a:ext cx="2244437" cy="288566"/>
          </a:xfrm>
          <a:prstGeom prst="rect">
            <a:avLst/>
          </a:prstGeom>
          <a:solidFill>
            <a:srgbClr val="DF7ECB">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矩形 8"/>
          <p:cNvSpPr/>
          <p:nvPr/>
        </p:nvSpPr>
        <p:spPr>
          <a:xfrm>
            <a:off x="175767" y="1051804"/>
            <a:ext cx="8556753" cy="12548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矩形 9"/>
          <p:cNvSpPr/>
          <p:nvPr/>
        </p:nvSpPr>
        <p:spPr>
          <a:xfrm rot="5400000">
            <a:off x="24966" y="861723"/>
            <a:ext cx="949503" cy="10892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文本框 10"/>
          <p:cNvSpPr txBox="1"/>
          <p:nvPr/>
        </p:nvSpPr>
        <p:spPr>
          <a:xfrm>
            <a:off x="712278" y="455655"/>
            <a:ext cx="7804193" cy="584775"/>
          </a:xfrm>
          <a:prstGeom prst="rect">
            <a:avLst/>
          </a:prstGeom>
          <a:noFill/>
        </p:spPr>
        <p:txBody>
          <a:bodyPr wrap="square" rtlCol="0">
            <a:spAutoFit/>
          </a:bodyPr>
          <a:lstStyle/>
          <a:p>
            <a:r>
              <a:rPr lang="en-US" altLang="zh-CN" sz="3200" dirty="0" smtClean="0">
                <a:latin typeface="Microsoft YaHei" charset="0"/>
                <a:ea typeface="Microsoft YaHei" charset="0"/>
                <a:cs typeface="Microsoft YaHei" charset="0"/>
              </a:rPr>
              <a:t>The window length of SVM classifier</a:t>
            </a:r>
          </a:p>
        </p:txBody>
      </p:sp>
      <p:pic>
        <p:nvPicPr>
          <p:cNvPr id="3" name="图片 2"/>
          <p:cNvPicPr>
            <a:picLocks noChangeAspect="1"/>
          </p:cNvPicPr>
          <p:nvPr/>
        </p:nvPicPr>
        <p:blipFill>
          <a:blip r:embed="rId3"/>
          <a:stretch>
            <a:fillRect/>
          </a:stretch>
        </p:blipFill>
        <p:spPr>
          <a:xfrm>
            <a:off x="2479394" y="2421872"/>
            <a:ext cx="4018960" cy="3333470"/>
          </a:xfrm>
          <a:prstGeom prst="rect">
            <a:avLst/>
          </a:prstGeom>
        </p:spPr>
      </p:pic>
      <p:sp>
        <p:nvSpPr>
          <p:cNvPr id="12" name="文本框 11"/>
          <p:cNvSpPr txBox="1"/>
          <p:nvPr/>
        </p:nvSpPr>
        <p:spPr>
          <a:xfrm>
            <a:off x="303768" y="1421393"/>
            <a:ext cx="8370211" cy="581057"/>
          </a:xfrm>
          <a:prstGeom prst="rect">
            <a:avLst/>
          </a:prstGeom>
          <a:noFill/>
        </p:spPr>
        <p:txBody>
          <a:bodyPr wrap="square" rtlCol="0">
            <a:spAutoFit/>
          </a:bodyPr>
          <a:lstStyle/>
          <a:p>
            <a:pPr marL="342900" indent="-342900">
              <a:lnSpc>
                <a:spcPct val="150000"/>
              </a:lnSpc>
              <a:buClr>
                <a:schemeClr val="accent4">
                  <a:lumMod val="60000"/>
                  <a:lumOff val="40000"/>
                </a:schemeClr>
              </a:buClr>
              <a:buFont typeface="Wingdings" charset="2"/>
              <a:buChar char="l"/>
            </a:pPr>
            <a:r>
              <a:rPr kumimoji="1" lang="en-US" altLang="zh-CN" sz="2400" dirty="0" smtClean="0">
                <a:latin typeface="Microsoft YaHei" charset="0"/>
                <a:ea typeface="Microsoft YaHei" charset="0"/>
                <a:cs typeface="Microsoft YaHei" charset="0"/>
              </a:rPr>
              <a:t>A decoding window includes eight CSI values</a:t>
            </a:r>
            <a:endParaRPr kumimoji="1" lang="en-US" altLang="zh-CN" sz="2400" b="1" dirty="0" smtClean="0">
              <a:latin typeface="Microsoft YaHei" charset="0"/>
              <a:ea typeface="Microsoft YaHei" charset="0"/>
              <a:cs typeface="Microsoft YaHei" charset="0"/>
            </a:endParaRPr>
          </a:p>
        </p:txBody>
      </p:sp>
    </p:spTree>
    <p:extLst>
      <p:ext uri="{BB962C8B-B14F-4D97-AF65-F5344CB8AC3E}">
        <p14:creationId xmlns:p14="http://schemas.microsoft.com/office/powerpoint/2010/main" val="416891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0" y="6575367"/>
            <a:ext cx="2410689" cy="28559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矩形 16"/>
          <p:cNvSpPr/>
          <p:nvPr/>
        </p:nvSpPr>
        <p:spPr>
          <a:xfrm>
            <a:off x="2244437" y="6575367"/>
            <a:ext cx="2410689" cy="28559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矩形 17"/>
          <p:cNvSpPr/>
          <p:nvPr/>
        </p:nvSpPr>
        <p:spPr>
          <a:xfrm>
            <a:off x="4488874" y="6575367"/>
            <a:ext cx="2410689" cy="285599"/>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矩形 18"/>
          <p:cNvSpPr/>
          <p:nvPr/>
        </p:nvSpPr>
        <p:spPr>
          <a:xfrm>
            <a:off x="6899563" y="6572400"/>
            <a:ext cx="2244437" cy="288566"/>
          </a:xfrm>
          <a:prstGeom prst="rect">
            <a:avLst/>
          </a:prstGeom>
          <a:solidFill>
            <a:srgbClr val="DF7ECB">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矩形 8"/>
          <p:cNvSpPr/>
          <p:nvPr/>
        </p:nvSpPr>
        <p:spPr>
          <a:xfrm>
            <a:off x="175767" y="1051804"/>
            <a:ext cx="8556753" cy="12548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矩形 9"/>
          <p:cNvSpPr/>
          <p:nvPr/>
        </p:nvSpPr>
        <p:spPr>
          <a:xfrm rot="5400000">
            <a:off x="24966" y="861723"/>
            <a:ext cx="949503" cy="10892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文本框 10"/>
          <p:cNvSpPr txBox="1"/>
          <p:nvPr/>
        </p:nvSpPr>
        <p:spPr>
          <a:xfrm>
            <a:off x="712278" y="455655"/>
            <a:ext cx="7804193" cy="584775"/>
          </a:xfrm>
          <a:prstGeom prst="rect">
            <a:avLst/>
          </a:prstGeom>
          <a:noFill/>
        </p:spPr>
        <p:txBody>
          <a:bodyPr wrap="square" rtlCol="0">
            <a:spAutoFit/>
          </a:bodyPr>
          <a:lstStyle/>
          <a:p>
            <a:r>
              <a:rPr lang="en-US" altLang="zh-CN" sz="3200" dirty="0" smtClean="0">
                <a:latin typeface="Microsoft YaHei" charset="0"/>
                <a:ea typeface="Microsoft YaHei" charset="0"/>
                <a:cs typeface="Microsoft YaHei" charset="0"/>
              </a:rPr>
              <a:t>Training the SVM classifier</a:t>
            </a:r>
          </a:p>
        </p:txBody>
      </p:sp>
      <p:sp>
        <p:nvSpPr>
          <p:cNvPr id="12" name="文本框 11"/>
          <p:cNvSpPr txBox="1"/>
          <p:nvPr/>
        </p:nvSpPr>
        <p:spPr>
          <a:xfrm>
            <a:off x="303768" y="1421393"/>
            <a:ext cx="8370211" cy="3970318"/>
          </a:xfrm>
          <a:prstGeom prst="rect">
            <a:avLst/>
          </a:prstGeom>
          <a:noFill/>
        </p:spPr>
        <p:txBody>
          <a:bodyPr wrap="square" rtlCol="0">
            <a:spAutoFit/>
          </a:bodyPr>
          <a:lstStyle/>
          <a:p>
            <a:pPr marL="342900" indent="-342900">
              <a:lnSpc>
                <a:spcPct val="150000"/>
              </a:lnSpc>
              <a:buClr>
                <a:schemeClr val="accent4">
                  <a:lumMod val="60000"/>
                  <a:lumOff val="40000"/>
                </a:schemeClr>
              </a:buClr>
              <a:buFont typeface="Wingdings" charset="2"/>
              <a:buChar char="l"/>
            </a:pPr>
            <a:r>
              <a:rPr kumimoji="1" lang="en-US" altLang="zh-CN" sz="2400" dirty="0" smtClean="0">
                <a:latin typeface="Microsoft YaHei" charset="0"/>
                <a:ea typeface="Microsoft YaHei" charset="0"/>
                <a:cs typeface="Microsoft YaHei" charset="0"/>
              </a:rPr>
              <a:t>120 experiments in </a:t>
            </a:r>
            <a:r>
              <a:rPr kumimoji="1" lang="en-US" altLang="zh-CN" sz="2400" dirty="0">
                <a:latin typeface="Microsoft YaHei" charset="0"/>
                <a:ea typeface="Microsoft YaHei" charset="0"/>
                <a:cs typeface="Microsoft YaHei" charset="0"/>
              </a:rPr>
              <a:t>four </a:t>
            </a:r>
            <a:r>
              <a:rPr kumimoji="1" lang="en-US" altLang="zh-CN" sz="2400" dirty="0" smtClean="0">
                <a:latin typeface="Microsoft YaHei" charset="0"/>
                <a:ea typeface="Microsoft YaHei" charset="0"/>
                <a:cs typeface="Microsoft YaHei" charset="0"/>
              </a:rPr>
              <a:t>environments</a:t>
            </a:r>
          </a:p>
          <a:p>
            <a:pPr marL="342900" indent="-342900">
              <a:lnSpc>
                <a:spcPct val="150000"/>
              </a:lnSpc>
              <a:buClr>
                <a:schemeClr val="accent4">
                  <a:lumMod val="60000"/>
                  <a:lumOff val="40000"/>
                </a:schemeClr>
              </a:buClr>
              <a:buFont typeface="Wingdings" charset="2"/>
              <a:buChar char="l"/>
            </a:pPr>
            <a:r>
              <a:rPr kumimoji="1" lang="en-US" altLang="zh-CN" sz="2400" dirty="0" smtClean="0">
                <a:latin typeface="Microsoft YaHei" charset="0"/>
                <a:ea typeface="Microsoft YaHei" charset="0"/>
                <a:cs typeface="Microsoft YaHei" charset="0"/>
              </a:rPr>
              <a:t>A 9m*6m </a:t>
            </a:r>
            <a:r>
              <a:rPr kumimoji="1" lang="en-US" altLang="zh-CN" sz="2400" dirty="0">
                <a:latin typeface="Microsoft YaHei" charset="0"/>
                <a:ea typeface="Microsoft YaHei" charset="0"/>
                <a:cs typeface="Microsoft YaHei" charset="0"/>
              </a:rPr>
              <a:t>crowded office and </a:t>
            </a:r>
            <a:r>
              <a:rPr kumimoji="1" lang="en-US" altLang="zh-CN" sz="2400" dirty="0" smtClean="0">
                <a:latin typeface="Microsoft YaHei" charset="0"/>
                <a:ea typeface="Microsoft YaHei" charset="0"/>
                <a:cs typeface="Microsoft YaHei" charset="0"/>
              </a:rPr>
              <a:t>a 13m*7m </a:t>
            </a:r>
            <a:r>
              <a:rPr kumimoji="1" lang="en-US" altLang="zh-CN" sz="2400" dirty="0">
                <a:latin typeface="Microsoft YaHei" charset="0"/>
                <a:ea typeface="Microsoft YaHei" charset="0"/>
                <a:cs typeface="Microsoft YaHei" charset="0"/>
              </a:rPr>
              <a:t>empty meeting </a:t>
            </a:r>
            <a:r>
              <a:rPr kumimoji="1" lang="en-US" altLang="zh-CN" sz="2400" dirty="0" smtClean="0">
                <a:latin typeface="Microsoft YaHei" charset="0"/>
                <a:ea typeface="Microsoft YaHei" charset="0"/>
                <a:cs typeface="Microsoft YaHei" charset="0"/>
              </a:rPr>
              <a:t>room</a:t>
            </a:r>
          </a:p>
          <a:p>
            <a:pPr marL="342900" indent="-342900">
              <a:lnSpc>
                <a:spcPct val="150000"/>
              </a:lnSpc>
              <a:buClr>
                <a:schemeClr val="accent4">
                  <a:lumMod val="60000"/>
                  <a:lumOff val="40000"/>
                </a:schemeClr>
              </a:buClr>
              <a:buFont typeface="Wingdings" charset="2"/>
              <a:buChar char="l"/>
            </a:pPr>
            <a:r>
              <a:rPr kumimoji="1" lang="en-US" altLang="zh-CN" sz="2400" dirty="0" smtClean="0">
                <a:latin typeface="Microsoft YaHei" charset="0"/>
                <a:ea typeface="Microsoft YaHei" charset="0"/>
                <a:cs typeface="Microsoft YaHei" charset="0"/>
              </a:rPr>
              <a:t>Daytime Night</a:t>
            </a:r>
          </a:p>
          <a:p>
            <a:pPr marL="342900" indent="-342900">
              <a:lnSpc>
                <a:spcPct val="150000"/>
              </a:lnSpc>
              <a:buClr>
                <a:schemeClr val="accent4">
                  <a:lumMod val="60000"/>
                  <a:lumOff val="40000"/>
                </a:schemeClr>
              </a:buClr>
              <a:buFont typeface="Wingdings" charset="2"/>
              <a:buChar char="l"/>
            </a:pPr>
            <a:r>
              <a:rPr kumimoji="1" lang="en-US" altLang="zh-CN" sz="2400" dirty="0" smtClean="0">
                <a:latin typeface="Microsoft YaHei" charset="0"/>
                <a:ea typeface="Microsoft YaHei" charset="0"/>
                <a:cs typeface="Microsoft YaHei" charset="0"/>
              </a:rPr>
              <a:t>Different in terms of background noise, multipath fading, human mobility, and interference</a:t>
            </a:r>
          </a:p>
          <a:p>
            <a:pPr marL="342900" indent="-342900">
              <a:lnSpc>
                <a:spcPct val="150000"/>
              </a:lnSpc>
              <a:buClr>
                <a:schemeClr val="accent4">
                  <a:lumMod val="60000"/>
                  <a:lumOff val="40000"/>
                </a:schemeClr>
              </a:buClr>
              <a:buFont typeface="Wingdings" charset="2"/>
              <a:buChar char="l"/>
            </a:pPr>
            <a:r>
              <a:rPr kumimoji="1" lang="en-US" altLang="zh-CN" sz="2400" dirty="0" smtClean="0">
                <a:latin typeface="Microsoft YaHei" charset="0"/>
                <a:ea typeface="Microsoft YaHei" charset="0"/>
                <a:cs typeface="Microsoft YaHei" charset="0"/>
              </a:rPr>
              <a:t>Half “-1”and half “+1”</a:t>
            </a:r>
          </a:p>
        </p:txBody>
      </p:sp>
    </p:spTree>
    <p:extLst>
      <p:ext uri="{BB962C8B-B14F-4D97-AF65-F5344CB8AC3E}">
        <p14:creationId xmlns:p14="http://schemas.microsoft.com/office/powerpoint/2010/main" val="2130500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0" y="6575367"/>
            <a:ext cx="2410689" cy="28559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矩形 16"/>
          <p:cNvSpPr/>
          <p:nvPr/>
        </p:nvSpPr>
        <p:spPr>
          <a:xfrm>
            <a:off x="2244437" y="6575367"/>
            <a:ext cx="2410689" cy="28559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矩形 17"/>
          <p:cNvSpPr/>
          <p:nvPr/>
        </p:nvSpPr>
        <p:spPr>
          <a:xfrm>
            <a:off x="4488874" y="6575367"/>
            <a:ext cx="2410689" cy="285599"/>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矩形 18"/>
          <p:cNvSpPr/>
          <p:nvPr/>
        </p:nvSpPr>
        <p:spPr>
          <a:xfrm>
            <a:off x="6899563" y="6572400"/>
            <a:ext cx="2244437" cy="288566"/>
          </a:xfrm>
          <a:prstGeom prst="rect">
            <a:avLst/>
          </a:prstGeom>
          <a:solidFill>
            <a:srgbClr val="DF7ECB">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矩形 8"/>
          <p:cNvSpPr/>
          <p:nvPr/>
        </p:nvSpPr>
        <p:spPr>
          <a:xfrm>
            <a:off x="175767" y="1051804"/>
            <a:ext cx="8556753" cy="12548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矩形 9"/>
          <p:cNvSpPr/>
          <p:nvPr/>
        </p:nvSpPr>
        <p:spPr>
          <a:xfrm rot="5400000">
            <a:off x="24966" y="861723"/>
            <a:ext cx="949503" cy="10892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文本框 10"/>
          <p:cNvSpPr txBox="1"/>
          <p:nvPr/>
        </p:nvSpPr>
        <p:spPr>
          <a:xfrm>
            <a:off x="712278" y="455655"/>
            <a:ext cx="8826169" cy="584775"/>
          </a:xfrm>
          <a:prstGeom prst="rect">
            <a:avLst/>
          </a:prstGeom>
          <a:noFill/>
        </p:spPr>
        <p:txBody>
          <a:bodyPr wrap="square" rtlCol="0">
            <a:spAutoFit/>
          </a:bodyPr>
          <a:lstStyle/>
          <a:p>
            <a:r>
              <a:rPr lang="en-US" altLang="zh-CN" sz="3200" dirty="0" smtClean="0">
                <a:latin typeface="Microsoft YaHei" charset="0"/>
                <a:ea typeface="Microsoft YaHei" charset="0"/>
                <a:cs typeface="Microsoft YaHei" charset="0"/>
              </a:rPr>
              <a:t>CTC from WiFi to ZigBee</a:t>
            </a:r>
          </a:p>
        </p:txBody>
      </p:sp>
      <p:pic>
        <p:nvPicPr>
          <p:cNvPr id="12" name="图片 11"/>
          <p:cNvPicPr>
            <a:picLocks noChangeAspect="1"/>
          </p:cNvPicPr>
          <p:nvPr/>
        </p:nvPicPr>
        <p:blipFill>
          <a:blip r:embed="rId3"/>
          <a:stretch>
            <a:fillRect/>
          </a:stretch>
        </p:blipFill>
        <p:spPr>
          <a:xfrm>
            <a:off x="855522" y="2311828"/>
            <a:ext cx="7599207" cy="2815984"/>
          </a:xfrm>
          <a:prstGeom prst="rect">
            <a:avLst/>
          </a:prstGeom>
        </p:spPr>
      </p:pic>
      <p:sp>
        <p:nvSpPr>
          <p:cNvPr id="13" name="文本框 12"/>
          <p:cNvSpPr txBox="1"/>
          <p:nvPr/>
        </p:nvSpPr>
        <p:spPr>
          <a:xfrm>
            <a:off x="303768" y="1421393"/>
            <a:ext cx="8370211" cy="646331"/>
          </a:xfrm>
          <a:prstGeom prst="rect">
            <a:avLst/>
          </a:prstGeom>
          <a:noFill/>
        </p:spPr>
        <p:txBody>
          <a:bodyPr wrap="square" rtlCol="0">
            <a:spAutoFit/>
          </a:bodyPr>
          <a:lstStyle/>
          <a:p>
            <a:pPr marL="342900" indent="-342900">
              <a:lnSpc>
                <a:spcPct val="150000"/>
              </a:lnSpc>
              <a:buClr>
                <a:schemeClr val="accent4">
                  <a:lumMod val="60000"/>
                  <a:lumOff val="40000"/>
                </a:schemeClr>
              </a:buClr>
              <a:buFont typeface="Wingdings" charset="2"/>
              <a:buChar char="l"/>
            </a:pPr>
            <a:r>
              <a:rPr kumimoji="1" lang="en-US" altLang="zh-CN" sz="2400" dirty="0" err="1" smtClean="0">
                <a:latin typeface="Microsoft YaHei" charset="0"/>
                <a:ea typeface="Microsoft YaHei" charset="0"/>
                <a:cs typeface="Microsoft YaHei" charset="0"/>
              </a:rPr>
              <a:t>WiZig</a:t>
            </a:r>
            <a:r>
              <a:rPr kumimoji="1" lang="en-US" altLang="zh-CN" sz="2400" dirty="0" smtClean="0">
                <a:latin typeface="Microsoft YaHei" charset="0"/>
                <a:ea typeface="Microsoft YaHei" charset="0"/>
                <a:cs typeface="Microsoft YaHei" charset="0"/>
              </a:rPr>
              <a:t> [</a:t>
            </a:r>
            <a:r>
              <a:rPr kumimoji="1" lang="en-US" altLang="zh-CN" sz="2400" dirty="0">
                <a:latin typeface="微软雅黑" panose="020B0503020204020204" pitchFamily="34" charset="-122"/>
                <a:ea typeface="微软雅黑" panose="020B0503020204020204" pitchFamily="34" charset="-122"/>
                <a:cs typeface="Microsoft YaHei" charset="0"/>
              </a:rPr>
              <a:t>Infocom</a:t>
            </a:r>
            <a:r>
              <a:rPr kumimoji="1" lang="en-US" altLang="zh-CN" sz="2400" dirty="0">
                <a:ea typeface="Microsoft YaHei" charset="0"/>
                <a:cs typeface="Microsoft YaHei" charset="0"/>
              </a:rPr>
              <a:t>’</a:t>
            </a:r>
            <a:r>
              <a:rPr kumimoji="1" lang="en-US" altLang="zh-CN" sz="2400" dirty="0">
                <a:latin typeface="微软雅黑" panose="020B0503020204020204" pitchFamily="34" charset="-122"/>
                <a:ea typeface="微软雅黑" panose="020B0503020204020204" pitchFamily="34" charset="-122"/>
                <a:cs typeface="Microsoft YaHei" charset="0"/>
              </a:rPr>
              <a:t>17</a:t>
            </a:r>
            <a:r>
              <a:rPr kumimoji="1" lang="en-US" altLang="zh-CN" sz="2400" dirty="0" smtClean="0">
                <a:latin typeface="Microsoft YaHei" charset="0"/>
                <a:ea typeface="Microsoft YaHei" charset="0"/>
                <a:cs typeface="Microsoft YaHei" charset="0"/>
              </a:rPr>
              <a:t>]</a:t>
            </a:r>
          </a:p>
        </p:txBody>
      </p:sp>
    </p:spTree>
    <p:extLst>
      <p:ext uri="{BB962C8B-B14F-4D97-AF65-F5344CB8AC3E}">
        <p14:creationId xmlns:p14="http://schemas.microsoft.com/office/powerpoint/2010/main" val="159063108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0" y="6575367"/>
            <a:ext cx="2410689" cy="28559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矩形 16"/>
          <p:cNvSpPr/>
          <p:nvPr/>
        </p:nvSpPr>
        <p:spPr>
          <a:xfrm>
            <a:off x="2244437" y="6575367"/>
            <a:ext cx="2410689" cy="28559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矩形 17"/>
          <p:cNvSpPr/>
          <p:nvPr/>
        </p:nvSpPr>
        <p:spPr>
          <a:xfrm>
            <a:off x="4488874" y="6575367"/>
            <a:ext cx="2410689" cy="285599"/>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矩形 18"/>
          <p:cNvSpPr/>
          <p:nvPr/>
        </p:nvSpPr>
        <p:spPr>
          <a:xfrm>
            <a:off x="6899563" y="6572400"/>
            <a:ext cx="2244437" cy="288566"/>
          </a:xfrm>
          <a:prstGeom prst="rect">
            <a:avLst/>
          </a:prstGeom>
          <a:solidFill>
            <a:srgbClr val="DF7ECB">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矩形 8"/>
          <p:cNvSpPr/>
          <p:nvPr/>
        </p:nvSpPr>
        <p:spPr>
          <a:xfrm>
            <a:off x="175767" y="1051804"/>
            <a:ext cx="8556753" cy="12548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矩形 9"/>
          <p:cNvSpPr/>
          <p:nvPr/>
        </p:nvSpPr>
        <p:spPr>
          <a:xfrm rot="5400000">
            <a:off x="24966" y="861723"/>
            <a:ext cx="949503" cy="10892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文本框 10"/>
          <p:cNvSpPr txBox="1"/>
          <p:nvPr/>
        </p:nvSpPr>
        <p:spPr>
          <a:xfrm>
            <a:off x="712278" y="455655"/>
            <a:ext cx="8826169" cy="584775"/>
          </a:xfrm>
          <a:prstGeom prst="rect">
            <a:avLst/>
          </a:prstGeom>
          <a:noFill/>
        </p:spPr>
        <p:txBody>
          <a:bodyPr wrap="square" rtlCol="0">
            <a:spAutoFit/>
          </a:bodyPr>
          <a:lstStyle/>
          <a:p>
            <a:r>
              <a:rPr lang="en-US" altLang="zh-CN" sz="3200" dirty="0" smtClean="0">
                <a:latin typeface="Microsoft YaHei" charset="0"/>
                <a:ea typeface="Microsoft YaHei" charset="0"/>
                <a:cs typeface="Microsoft YaHei" charset="0"/>
              </a:rPr>
              <a:t>Synchronization</a:t>
            </a:r>
          </a:p>
        </p:txBody>
      </p:sp>
      <p:sp>
        <p:nvSpPr>
          <p:cNvPr id="14" name="文本框 13"/>
          <p:cNvSpPr txBox="1"/>
          <p:nvPr/>
        </p:nvSpPr>
        <p:spPr>
          <a:xfrm>
            <a:off x="303768" y="1421393"/>
            <a:ext cx="8370211" cy="1754326"/>
          </a:xfrm>
          <a:prstGeom prst="rect">
            <a:avLst/>
          </a:prstGeom>
          <a:noFill/>
        </p:spPr>
        <p:txBody>
          <a:bodyPr wrap="square" rtlCol="0">
            <a:spAutoFit/>
          </a:bodyPr>
          <a:lstStyle/>
          <a:p>
            <a:pPr marL="342900" indent="-342900">
              <a:lnSpc>
                <a:spcPct val="150000"/>
              </a:lnSpc>
              <a:buClr>
                <a:schemeClr val="accent4">
                  <a:lumMod val="60000"/>
                  <a:lumOff val="40000"/>
                </a:schemeClr>
              </a:buClr>
              <a:buFont typeface="Wingdings" charset="2"/>
              <a:buChar char="l"/>
            </a:pPr>
            <a:r>
              <a:rPr kumimoji="1" lang="en-US" altLang="zh-CN" sz="2400" dirty="0" smtClean="0">
                <a:latin typeface="Microsoft YaHei" charset="0"/>
                <a:ea typeface="Microsoft YaHei" charset="0"/>
                <a:cs typeface="Microsoft YaHei" charset="0"/>
              </a:rPr>
              <a:t>The receiver-initiated mechanism</a:t>
            </a:r>
          </a:p>
          <a:p>
            <a:pPr marL="342900" indent="-342900">
              <a:lnSpc>
                <a:spcPct val="150000"/>
              </a:lnSpc>
              <a:buClr>
                <a:schemeClr val="accent4">
                  <a:lumMod val="60000"/>
                  <a:lumOff val="40000"/>
                </a:schemeClr>
              </a:buClr>
              <a:buFont typeface="Wingdings" charset="2"/>
              <a:buChar char="l"/>
            </a:pPr>
            <a:r>
              <a:rPr kumimoji="1" lang="en-US" altLang="zh-CN" sz="2400" dirty="0" smtClean="0">
                <a:latin typeface="Microsoft YaHei" charset="0"/>
                <a:ea typeface="Microsoft YaHei" charset="0"/>
                <a:cs typeface="Microsoft YaHei" charset="0"/>
              </a:rPr>
              <a:t>Continuously repeated preambles</a:t>
            </a:r>
          </a:p>
          <a:p>
            <a:pPr marL="342900" indent="-342900">
              <a:lnSpc>
                <a:spcPct val="150000"/>
              </a:lnSpc>
              <a:buClr>
                <a:schemeClr val="accent4">
                  <a:lumMod val="60000"/>
                  <a:lumOff val="40000"/>
                </a:schemeClr>
              </a:buClr>
              <a:buFont typeface="Wingdings" charset="2"/>
              <a:buChar char="l"/>
            </a:pPr>
            <a:r>
              <a:rPr kumimoji="1" lang="en-US" altLang="zh-CN" sz="2400" dirty="0" smtClean="0">
                <a:latin typeface="Microsoft YaHei" charset="0"/>
                <a:ea typeface="Microsoft YaHei" charset="0"/>
                <a:cs typeface="Microsoft YaHei" charset="0"/>
              </a:rPr>
              <a:t>Exhaustive</a:t>
            </a:r>
            <a:r>
              <a:rPr kumimoji="1" lang="en-US" altLang="zh-CN" sz="2400" dirty="0">
                <a:latin typeface="Microsoft YaHei" charset="0"/>
                <a:ea typeface="Microsoft YaHei" charset="0"/>
                <a:cs typeface="Microsoft YaHei" charset="0"/>
              </a:rPr>
              <a:t> search</a:t>
            </a:r>
            <a:endParaRPr kumimoji="1" lang="en-US" altLang="zh-CN" sz="2400" dirty="0" smtClean="0">
              <a:latin typeface="Microsoft YaHei" charset="0"/>
              <a:ea typeface="Microsoft YaHei" charset="0"/>
              <a:cs typeface="Microsoft YaHei" charset="0"/>
            </a:endParaRPr>
          </a:p>
        </p:txBody>
      </p:sp>
    </p:spTree>
    <p:extLst>
      <p:ext uri="{BB962C8B-B14F-4D97-AF65-F5344CB8AC3E}">
        <p14:creationId xmlns:p14="http://schemas.microsoft.com/office/powerpoint/2010/main" val="33126859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 3"/>
          <p:cNvGrpSpPr/>
          <p:nvPr/>
        </p:nvGrpSpPr>
        <p:grpSpPr>
          <a:xfrm>
            <a:off x="0" y="6572400"/>
            <a:ext cx="9144000" cy="288566"/>
            <a:chOff x="0" y="6572400"/>
            <a:chExt cx="9144000" cy="288566"/>
          </a:xfrm>
        </p:grpSpPr>
        <p:sp>
          <p:nvSpPr>
            <p:cNvPr id="16" name="矩形 15"/>
            <p:cNvSpPr/>
            <p:nvPr/>
          </p:nvSpPr>
          <p:spPr>
            <a:xfrm>
              <a:off x="0" y="6575367"/>
              <a:ext cx="2410689" cy="28559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矩形 16"/>
            <p:cNvSpPr/>
            <p:nvPr/>
          </p:nvSpPr>
          <p:spPr>
            <a:xfrm>
              <a:off x="2244437" y="6575367"/>
              <a:ext cx="2410689" cy="28559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矩形 17"/>
            <p:cNvSpPr/>
            <p:nvPr/>
          </p:nvSpPr>
          <p:spPr>
            <a:xfrm>
              <a:off x="4488874" y="6575367"/>
              <a:ext cx="2410689" cy="285599"/>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矩形 18"/>
            <p:cNvSpPr/>
            <p:nvPr/>
          </p:nvSpPr>
          <p:spPr>
            <a:xfrm>
              <a:off x="6899563" y="6572400"/>
              <a:ext cx="2244437" cy="288566"/>
            </a:xfrm>
            <a:prstGeom prst="rect">
              <a:avLst/>
            </a:prstGeom>
            <a:solidFill>
              <a:srgbClr val="DF7ECB">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41" name="文本框 40"/>
          <p:cNvSpPr txBox="1"/>
          <p:nvPr/>
        </p:nvSpPr>
        <p:spPr>
          <a:xfrm>
            <a:off x="175767" y="700477"/>
            <a:ext cx="111391" cy="12692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CN" sz="1200" kern="0" noProof="0" dirty="0" smtClean="0">
                <a:solidFill>
                  <a:prstClr val="white"/>
                </a:solidFill>
                <a:latin typeface="微软雅黑" panose="020B0503020204020204" pitchFamily="34" charset="-122"/>
                <a:ea typeface="微软雅黑" panose="020B0503020204020204" pitchFamily="34" charset="-122"/>
              </a:rPr>
              <a:t>1.</a:t>
            </a:r>
            <a:endParaRPr kumimoji="0" lang="zh-CN" altLang="en-US" sz="1200" b="1" i="0" u="none" strike="noStrike" kern="0" cap="none" spc="0" normalizeH="0" baseline="0" noProof="0" dirty="0">
              <a:ln>
                <a:noFill/>
              </a:ln>
              <a:solidFill>
                <a:prstClr val="white"/>
              </a:solidFill>
              <a:effectLst/>
              <a:uLnTx/>
              <a:uFillTx/>
              <a:latin typeface="幼圆" panose="02010509060101010101" pitchFamily="49" charset="-122"/>
              <a:ea typeface="幼圆" panose="02010509060101010101" pitchFamily="49" charset="-122"/>
            </a:endParaRPr>
          </a:p>
        </p:txBody>
      </p:sp>
      <p:sp>
        <p:nvSpPr>
          <p:cNvPr id="42" name="矩形 41"/>
          <p:cNvSpPr/>
          <p:nvPr/>
        </p:nvSpPr>
        <p:spPr>
          <a:xfrm>
            <a:off x="175767" y="1051804"/>
            <a:ext cx="8556753" cy="12548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5" name="矩形 44"/>
          <p:cNvSpPr/>
          <p:nvPr/>
        </p:nvSpPr>
        <p:spPr>
          <a:xfrm rot="5400000">
            <a:off x="24966" y="861723"/>
            <a:ext cx="949503" cy="10892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object 6"/>
          <p:cNvSpPr/>
          <p:nvPr/>
        </p:nvSpPr>
        <p:spPr>
          <a:xfrm>
            <a:off x="4488874" y="1374675"/>
            <a:ext cx="906771" cy="480349"/>
          </a:xfrm>
          <a:prstGeom prst="rect">
            <a:avLst/>
          </a:prstGeom>
          <a:blipFill>
            <a:blip r:embed="rId3" cstate="print"/>
            <a:stretch>
              <a:fillRect/>
            </a:stretch>
          </a:blipFill>
        </p:spPr>
        <p:txBody>
          <a:bodyPr wrap="square" lIns="0" tIns="0" rIns="0" bIns="0" rtlCol="0">
            <a:noAutofit/>
          </a:bodyPr>
          <a:lstStyle/>
          <a:p>
            <a:endParaRPr/>
          </a:p>
        </p:txBody>
      </p:sp>
      <p:sp>
        <p:nvSpPr>
          <p:cNvPr id="22" name="object 9"/>
          <p:cNvSpPr/>
          <p:nvPr/>
        </p:nvSpPr>
        <p:spPr>
          <a:xfrm>
            <a:off x="1638396" y="5061328"/>
            <a:ext cx="634495" cy="569339"/>
          </a:xfrm>
          <a:prstGeom prst="rect">
            <a:avLst/>
          </a:prstGeom>
          <a:blipFill>
            <a:blip r:embed="rId4" cstate="print"/>
            <a:stretch>
              <a:fillRect/>
            </a:stretch>
          </a:blipFill>
        </p:spPr>
        <p:txBody>
          <a:bodyPr wrap="square" lIns="0" tIns="0" rIns="0" bIns="0" rtlCol="0">
            <a:noAutofit/>
          </a:bodyPr>
          <a:lstStyle/>
          <a:p>
            <a:endParaRPr/>
          </a:p>
        </p:txBody>
      </p:sp>
      <p:sp>
        <p:nvSpPr>
          <p:cNvPr id="30" name="文本框 29"/>
          <p:cNvSpPr txBox="1"/>
          <p:nvPr/>
        </p:nvSpPr>
        <p:spPr>
          <a:xfrm>
            <a:off x="6938555" y="3521375"/>
            <a:ext cx="1776153" cy="461665"/>
          </a:xfrm>
          <a:prstGeom prst="rect">
            <a:avLst/>
          </a:prstGeom>
          <a:noFill/>
        </p:spPr>
        <p:txBody>
          <a:bodyPr wrap="square" rtlCol="0">
            <a:spAutoFit/>
          </a:bodyPr>
          <a:lstStyle/>
          <a:p>
            <a:r>
              <a:rPr kumimoji="1" lang="en-US" altLang="zh-CN" sz="2400" b="1" dirty="0" err="1" smtClean="0">
                <a:solidFill>
                  <a:srgbClr val="C00000"/>
                </a:solidFill>
              </a:rPr>
              <a:t>WEBee</a:t>
            </a:r>
            <a:endParaRPr kumimoji="1" lang="zh-CN" altLang="en-US" sz="2400" b="1" dirty="0">
              <a:solidFill>
                <a:srgbClr val="C00000"/>
              </a:solidFill>
            </a:endParaRPr>
          </a:p>
        </p:txBody>
      </p:sp>
      <p:sp>
        <p:nvSpPr>
          <p:cNvPr id="32" name="文本框 31"/>
          <p:cNvSpPr txBox="1"/>
          <p:nvPr/>
        </p:nvSpPr>
        <p:spPr>
          <a:xfrm>
            <a:off x="3792336" y="5101298"/>
            <a:ext cx="1776153" cy="461665"/>
          </a:xfrm>
          <a:prstGeom prst="rect">
            <a:avLst/>
          </a:prstGeom>
          <a:noFill/>
        </p:spPr>
        <p:txBody>
          <a:bodyPr wrap="square" rtlCol="0">
            <a:spAutoFit/>
          </a:bodyPr>
          <a:lstStyle/>
          <a:p>
            <a:r>
              <a:rPr kumimoji="1" lang="en-US" altLang="zh-CN" sz="2400" dirty="0" err="1" smtClean="0"/>
              <a:t>BlueBee</a:t>
            </a:r>
            <a:endParaRPr kumimoji="1" lang="zh-CN" altLang="en-US" sz="2000" dirty="0"/>
          </a:p>
        </p:txBody>
      </p:sp>
      <p:sp>
        <p:nvSpPr>
          <p:cNvPr id="20" name="object 7"/>
          <p:cNvSpPr/>
          <p:nvPr/>
        </p:nvSpPr>
        <p:spPr>
          <a:xfrm>
            <a:off x="6470269" y="4430701"/>
            <a:ext cx="749902" cy="816778"/>
          </a:xfrm>
          <a:prstGeom prst="rect">
            <a:avLst/>
          </a:prstGeom>
          <a:blipFill>
            <a:blip r:embed="rId5" cstate="print"/>
            <a:stretch>
              <a:fillRect/>
            </a:stretch>
          </a:blipFill>
        </p:spPr>
        <p:txBody>
          <a:bodyPr wrap="square" lIns="0" tIns="0" rIns="0" bIns="0" rtlCol="0">
            <a:noAutofit/>
          </a:bodyPr>
          <a:lstStyle/>
          <a:p>
            <a:endParaRPr/>
          </a:p>
        </p:txBody>
      </p:sp>
      <p:sp>
        <p:nvSpPr>
          <p:cNvPr id="21" name="object 8"/>
          <p:cNvSpPr/>
          <p:nvPr/>
        </p:nvSpPr>
        <p:spPr>
          <a:xfrm>
            <a:off x="3231225" y="1436901"/>
            <a:ext cx="1304149" cy="538949"/>
          </a:xfrm>
          <a:prstGeom prst="rect">
            <a:avLst/>
          </a:prstGeom>
          <a:blipFill>
            <a:blip r:embed="rId6" cstate="print"/>
            <a:stretch>
              <a:fillRect/>
            </a:stretch>
          </a:blipFill>
        </p:spPr>
        <p:txBody>
          <a:bodyPr wrap="square" lIns="0" tIns="0" rIns="0" bIns="0" rtlCol="0">
            <a:noAutofit/>
          </a:bodyPr>
          <a:lstStyle/>
          <a:p>
            <a:endParaRPr/>
          </a:p>
        </p:txBody>
      </p:sp>
      <p:sp>
        <p:nvSpPr>
          <p:cNvPr id="23" name="object 10"/>
          <p:cNvSpPr/>
          <p:nvPr/>
        </p:nvSpPr>
        <p:spPr>
          <a:xfrm>
            <a:off x="973862" y="4508168"/>
            <a:ext cx="1799443" cy="501071"/>
          </a:xfrm>
          <a:prstGeom prst="rect">
            <a:avLst/>
          </a:prstGeom>
          <a:blipFill>
            <a:blip r:embed="rId7" cstate="print"/>
            <a:stretch>
              <a:fillRect/>
            </a:stretch>
          </a:blipFill>
        </p:spPr>
        <p:txBody>
          <a:bodyPr wrap="square" lIns="0" tIns="0" rIns="0" bIns="0" rtlCol="0">
            <a:noAutofit/>
          </a:bodyPr>
          <a:lstStyle/>
          <a:p>
            <a:endParaRPr/>
          </a:p>
        </p:txBody>
      </p:sp>
      <p:sp>
        <p:nvSpPr>
          <p:cNvPr id="2" name="右箭头 1"/>
          <p:cNvSpPr/>
          <p:nvPr/>
        </p:nvSpPr>
        <p:spPr>
          <a:xfrm rot="2993060">
            <a:off x="4876962" y="3000060"/>
            <a:ext cx="2605774" cy="311887"/>
          </a:xfrm>
          <a:prstGeom prst="rightArrow">
            <a:avLst/>
          </a:prstGeom>
          <a:solidFill>
            <a:schemeClr val="bg1">
              <a:lumMod val="85000"/>
            </a:schemeClr>
          </a:solidFill>
          <a:ln cap="flat">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6" name="右箭头 25"/>
          <p:cNvSpPr/>
          <p:nvPr/>
        </p:nvSpPr>
        <p:spPr>
          <a:xfrm rot="10800000" flipH="1">
            <a:off x="3099017" y="4779848"/>
            <a:ext cx="2813155" cy="317466"/>
          </a:xfrm>
          <a:prstGeom prst="rightArrow">
            <a:avLst/>
          </a:prstGeom>
          <a:solidFill>
            <a:schemeClr val="bg1">
              <a:lumMod val="85000"/>
            </a:schemeClr>
          </a:solidFill>
          <a:ln cap="flat">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7" name="右箭头 26"/>
          <p:cNvSpPr/>
          <p:nvPr/>
        </p:nvSpPr>
        <p:spPr>
          <a:xfrm rot="18606940" flipH="1">
            <a:off x="1032951" y="2961131"/>
            <a:ext cx="2714277" cy="311887"/>
          </a:xfrm>
          <a:prstGeom prst="rightArrow">
            <a:avLst/>
          </a:prstGeom>
          <a:solidFill>
            <a:schemeClr val="bg1">
              <a:lumMod val="85000"/>
            </a:schemeClr>
          </a:solidFill>
          <a:ln cap="flat">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文本框 2"/>
          <p:cNvSpPr txBox="1"/>
          <p:nvPr/>
        </p:nvSpPr>
        <p:spPr>
          <a:xfrm>
            <a:off x="5686954" y="1932722"/>
            <a:ext cx="1533217" cy="461665"/>
          </a:xfrm>
          <a:prstGeom prst="rect">
            <a:avLst/>
          </a:prstGeom>
          <a:noFill/>
        </p:spPr>
        <p:txBody>
          <a:bodyPr wrap="square" rtlCol="0">
            <a:spAutoFit/>
          </a:bodyPr>
          <a:lstStyle/>
          <a:p>
            <a:r>
              <a:rPr kumimoji="1" lang="en-US" altLang="zh-CN" sz="2400" dirty="0" err="1" smtClean="0"/>
              <a:t>FreeBee</a:t>
            </a:r>
            <a:endParaRPr kumimoji="1" lang="zh-CN" altLang="en-US" sz="2800" dirty="0"/>
          </a:p>
        </p:txBody>
      </p:sp>
      <p:sp>
        <p:nvSpPr>
          <p:cNvPr id="28" name="文本框 27"/>
          <p:cNvSpPr txBox="1"/>
          <p:nvPr/>
        </p:nvSpPr>
        <p:spPr>
          <a:xfrm>
            <a:off x="6173160" y="2530264"/>
            <a:ext cx="1057845" cy="400888"/>
          </a:xfrm>
          <a:prstGeom prst="rect">
            <a:avLst/>
          </a:prstGeom>
          <a:noFill/>
        </p:spPr>
        <p:txBody>
          <a:bodyPr wrap="square" rtlCol="0">
            <a:spAutoFit/>
          </a:bodyPr>
          <a:lstStyle/>
          <a:p>
            <a:r>
              <a:rPr kumimoji="1" lang="en-US" altLang="zh-CN" sz="2400" dirty="0" err="1" smtClean="0"/>
              <a:t>Esense</a:t>
            </a:r>
            <a:endParaRPr kumimoji="1" lang="zh-CN" altLang="en-US" sz="2400" dirty="0"/>
          </a:p>
        </p:txBody>
      </p:sp>
      <p:sp>
        <p:nvSpPr>
          <p:cNvPr id="29" name="文本框 28"/>
          <p:cNvSpPr txBox="1"/>
          <p:nvPr/>
        </p:nvSpPr>
        <p:spPr>
          <a:xfrm>
            <a:off x="5891551" y="2261741"/>
            <a:ext cx="1428854" cy="400888"/>
          </a:xfrm>
          <a:prstGeom prst="rect">
            <a:avLst/>
          </a:prstGeom>
          <a:noFill/>
        </p:spPr>
        <p:txBody>
          <a:bodyPr wrap="square" rtlCol="0">
            <a:spAutoFit/>
          </a:bodyPr>
          <a:lstStyle/>
          <a:p>
            <a:r>
              <a:rPr kumimoji="1" lang="en-US" altLang="zh-CN" sz="2400" dirty="0" err="1" smtClean="0"/>
              <a:t>GapSense</a:t>
            </a:r>
            <a:endParaRPr kumimoji="1" lang="zh-CN" altLang="en-US" sz="2400" dirty="0"/>
          </a:p>
        </p:txBody>
      </p:sp>
      <p:sp>
        <p:nvSpPr>
          <p:cNvPr id="31" name="文本框 30"/>
          <p:cNvSpPr txBox="1"/>
          <p:nvPr/>
        </p:nvSpPr>
        <p:spPr>
          <a:xfrm>
            <a:off x="2848462" y="3117074"/>
            <a:ext cx="1428854" cy="461665"/>
          </a:xfrm>
          <a:prstGeom prst="rect">
            <a:avLst/>
          </a:prstGeom>
          <a:noFill/>
        </p:spPr>
        <p:txBody>
          <a:bodyPr wrap="square" rtlCol="0">
            <a:spAutoFit/>
          </a:bodyPr>
          <a:lstStyle/>
          <a:p>
            <a:r>
              <a:rPr kumimoji="1" lang="en-US" altLang="zh-CN" sz="2400" dirty="0" smtClean="0"/>
              <a:t>B</a:t>
            </a:r>
            <a:r>
              <a:rPr kumimoji="1" lang="en-US" altLang="zh-CN" sz="2400" baseline="30000" dirty="0" smtClean="0"/>
              <a:t>2</a:t>
            </a:r>
            <a:r>
              <a:rPr kumimoji="1" lang="en-US" altLang="zh-CN" sz="2400" dirty="0" smtClean="0"/>
              <a:t>W</a:t>
            </a:r>
            <a:r>
              <a:rPr kumimoji="1" lang="en-US" altLang="zh-CN" sz="2400" baseline="30000" dirty="0" smtClean="0"/>
              <a:t>2</a:t>
            </a:r>
            <a:endParaRPr kumimoji="1" lang="zh-CN" altLang="en-US" sz="2400" baseline="30000" dirty="0"/>
          </a:p>
        </p:txBody>
      </p:sp>
      <p:sp>
        <p:nvSpPr>
          <p:cNvPr id="33" name="文本框 32"/>
          <p:cNvSpPr txBox="1"/>
          <p:nvPr/>
        </p:nvSpPr>
        <p:spPr>
          <a:xfrm>
            <a:off x="6383817" y="2856787"/>
            <a:ext cx="1428854" cy="400888"/>
          </a:xfrm>
          <a:prstGeom prst="rect">
            <a:avLst/>
          </a:prstGeom>
          <a:noFill/>
        </p:spPr>
        <p:txBody>
          <a:bodyPr wrap="square" rtlCol="0">
            <a:spAutoFit/>
          </a:bodyPr>
          <a:lstStyle/>
          <a:p>
            <a:r>
              <a:rPr kumimoji="1" lang="en-US" altLang="zh-CN" sz="2400" dirty="0" err="1" smtClean="0"/>
              <a:t>HoWiEs</a:t>
            </a:r>
            <a:endParaRPr kumimoji="1" lang="zh-CN" altLang="en-US" sz="2400" dirty="0"/>
          </a:p>
        </p:txBody>
      </p:sp>
      <p:sp>
        <p:nvSpPr>
          <p:cNvPr id="36" name="文本框 35"/>
          <p:cNvSpPr txBox="1"/>
          <p:nvPr/>
        </p:nvSpPr>
        <p:spPr>
          <a:xfrm>
            <a:off x="6715512" y="3175676"/>
            <a:ext cx="1124191" cy="461665"/>
          </a:xfrm>
          <a:prstGeom prst="rect">
            <a:avLst/>
          </a:prstGeom>
          <a:noFill/>
        </p:spPr>
        <p:txBody>
          <a:bodyPr wrap="square" rtlCol="0">
            <a:spAutoFit/>
          </a:bodyPr>
          <a:lstStyle/>
          <a:p>
            <a:r>
              <a:rPr kumimoji="1" lang="en-US" altLang="zh-CN" sz="2400" dirty="0" err="1" smtClean="0"/>
              <a:t>WiZig</a:t>
            </a:r>
            <a:endParaRPr kumimoji="1" lang="zh-CN" altLang="en-US" sz="2400" dirty="0"/>
          </a:p>
        </p:txBody>
      </p:sp>
      <p:sp>
        <p:nvSpPr>
          <p:cNvPr id="37" name="右箭头 36"/>
          <p:cNvSpPr/>
          <p:nvPr/>
        </p:nvSpPr>
        <p:spPr>
          <a:xfrm rot="2993060" flipH="1" flipV="1">
            <a:off x="4554623" y="3160423"/>
            <a:ext cx="2613992" cy="311887"/>
          </a:xfrm>
          <a:prstGeom prst="rightArrow">
            <a:avLst/>
          </a:prstGeom>
          <a:solidFill>
            <a:srgbClr val="C00000"/>
          </a:solidFill>
          <a:ln cap="flat">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8" name="右箭头 37"/>
          <p:cNvSpPr/>
          <p:nvPr/>
        </p:nvSpPr>
        <p:spPr>
          <a:xfrm rot="18606940" flipV="1">
            <a:off x="1419828" y="3123724"/>
            <a:ext cx="2600813" cy="311887"/>
          </a:xfrm>
          <a:prstGeom prst="rightArrow">
            <a:avLst/>
          </a:prstGeom>
          <a:solidFill>
            <a:schemeClr val="bg1">
              <a:lumMod val="85000"/>
            </a:schemeClr>
          </a:solidFill>
          <a:ln cap="flat">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9" name="右箭头 38"/>
          <p:cNvSpPr/>
          <p:nvPr/>
        </p:nvSpPr>
        <p:spPr>
          <a:xfrm rot="10800000">
            <a:off x="3008530" y="4479444"/>
            <a:ext cx="2813155" cy="303801"/>
          </a:xfrm>
          <a:prstGeom prst="rightArrow">
            <a:avLst/>
          </a:prstGeom>
          <a:solidFill>
            <a:schemeClr val="bg1">
              <a:lumMod val="85000"/>
            </a:schemeClr>
          </a:solidFill>
          <a:ln cap="flat">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0" name="文本框 39"/>
          <p:cNvSpPr txBox="1"/>
          <p:nvPr/>
        </p:nvSpPr>
        <p:spPr>
          <a:xfrm>
            <a:off x="4554800" y="3117074"/>
            <a:ext cx="1285707" cy="461665"/>
          </a:xfrm>
          <a:prstGeom prst="rect">
            <a:avLst/>
          </a:prstGeom>
          <a:noFill/>
        </p:spPr>
        <p:txBody>
          <a:bodyPr wrap="square" rtlCol="0">
            <a:spAutoFit/>
          </a:bodyPr>
          <a:lstStyle/>
          <a:p>
            <a:r>
              <a:rPr kumimoji="1" lang="en-US" altLang="zh-CN" sz="2400" dirty="0" err="1" smtClean="0"/>
              <a:t>FreeBee</a:t>
            </a:r>
            <a:endParaRPr kumimoji="1" lang="zh-CN" altLang="en-US" sz="2400" dirty="0"/>
          </a:p>
        </p:txBody>
      </p:sp>
      <p:sp>
        <p:nvSpPr>
          <p:cNvPr id="43" name="文本框 42"/>
          <p:cNvSpPr txBox="1"/>
          <p:nvPr/>
        </p:nvSpPr>
        <p:spPr>
          <a:xfrm>
            <a:off x="1430839" y="2290150"/>
            <a:ext cx="1285707" cy="461665"/>
          </a:xfrm>
          <a:prstGeom prst="rect">
            <a:avLst/>
          </a:prstGeom>
          <a:noFill/>
        </p:spPr>
        <p:txBody>
          <a:bodyPr wrap="square" rtlCol="0">
            <a:spAutoFit/>
          </a:bodyPr>
          <a:lstStyle/>
          <a:p>
            <a:r>
              <a:rPr kumimoji="1" lang="en-US" altLang="zh-CN" sz="2400" dirty="0" err="1" smtClean="0"/>
              <a:t>FreeBee</a:t>
            </a:r>
            <a:endParaRPr kumimoji="1" lang="zh-CN" altLang="en-US" sz="2400" dirty="0"/>
          </a:p>
        </p:txBody>
      </p:sp>
      <p:sp>
        <p:nvSpPr>
          <p:cNvPr id="44" name="object 8"/>
          <p:cNvSpPr/>
          <p:nvPr/>
        </p:nvSpPr>
        <p:spPr>
          <a:xfrm>
            <a:off x="6475514" y="4972689"/>
            <a:ext cx="1016028" cy="738355"/>
          </a:xfrm>
          <a:prstGeom prst="rect">
            <a:avLst/>
          </a:prstGeom>
          <a:blipFill>
            <a:blip r:embed="rId8" cstate="print"/>
            <a:stretch>
              <a:fillRect/>
            </a:stretch>
          </a:blipFill>
        </p:spPr>
        <p:txBody>
          <a:bodyPr wrap="square" lIns="0" tIns="0" rIns="0" bIns="0" rtlCol="0">
            <a:noAutofit/>
          </a:bodyPr>
          <a:lstStyle/>
          <a:p>
            <a:endParaRPr/>
          </a:p>
        </p:txBody>
      </p:sp>
      <p:sp>
        <p:nvSpPr>
          <p:cNvPr id="46" name="文本框 45"/>
          <p:cNvSpPr txBox="1"/>
          <p:nvPr/>
        </p:nvSpPr>
        <p:spPr>
          <a:xfrm>
            <a:off x="712278" y="455655"/>
            <a:ext cx="7052373" cy="584775"/>
          </a:xfrm>
          <a:prstGeom prst="rect">
            <a:avLst/>
          </a:prstGeom>
          <a:noFill/>
        </p:spPr>
        <p:txBody>
          <a:bodyPr wrap="square" rtlCol="0">
            <a:spAutoFit/>
          </a:bodyPr>
          <a:lstStyle/>
          <a:p>
            <a:r>
              <a:rPr lang="en-US" altLang="zh-CN" sz="3200" dirty="0" smtClean="0">
                <a:latin typeface="Microsoft YaHei" charset="0"/>
                <a:ea typeface="Microsoft YaHei" charset="0"/>
                <a:cs typeface="Microsoft YaHei" charset="0"/>
              </a:rPr>
              <a:t>CTC among different technologies</a:t>
            </a:r>
          </a:p>
        </p:txBody>
      </p:sp>
      <p:sp>
        <p:nvSpPr>
          <p:cNvPr id="35" name="幻灯片编号占位符 1"/>
          <p:cNvSpPr>
            <a:spLocks noGrp="1"/>
          </p:cNvSpPr>
          <p:nvPr>
            <p:ph type="sldNum" sz="quarter" idx="12"/>
          </p:nvPr>
        </p:nvSpPr>
        <p:spPr>
          <a:xfrm>
            <a:off x="8673144" y="6207275"/>
            <a:ext cx="304604" cy="365125"/>
          </a:xfrm>
        </p:spPr>
        <p:txBody>
          <a:bodyPr/>
          <a:lstStyle/>
          <a:p>
            <a:r>
              <a:rPr kumimoji="1" lang="en-US" altLang="zh-CN" sz="1600" dirty="0" smtClean="0">
                <a:solidFill>
                  <a:schemeClr val="bg1">
                    <a:lumMod val="50000"/>
                  </a:schemeClr>
                </a:solidFill>
              </a:rPr>
              <a:t>3</a:t>
            </a:r>
            <a:endParaRPr kumimoji="1" lang="zh-CN" altLang="en-US" sz="1600" dirty="0">
              <a:solidFill>
                <a:schemeClr val="bg1">
                  <a:lumMod val="50000"/>
                </a:schemeClr>
              </a:solidFill>
            </a:endParaRPr>
          </a:p>
        </p:txBody>
      </p:sp>
    </p:spTree>
    <p:extLst>
      <p:ext uri="{BB962C8B-B14F-4D97-AF65-F5344CB8AC3E}">
        <p14:creationId xmlns:p14="http://schemas.microsoft.com/office/powerpoint/2010/main" val="10984795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 3"/>
          <p:cNvGrpSpPr/>
          <p:nvPr/>
        </p:nvGrpSpPr>
        <p:grpSpPr>
          <a:xfrm>
            <a:off x="0" y="6572400"/>
            <a:ext cx="9144000" cy="288566"/>
            <a:chOff x="0" y="6572400"/>
            <a:chExt cx="9144000" cy="288566"/>
          </a:xfrm>
        </p:grpSpPr>
        <p:sp>
          <p:nvSpPr>
            <p:cNvPr id="16" name="矩形 15"/>
            <p:cNvSpPr/>
            <p:nvPr/>
          </p:nvSpPr>
          <p:spPr>
            <a:xfrm>
              <a:off x="0" y="6575367"/>
              <a:ext cx="2410689" cy="28559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矩形 16"/>
            <p:cNvSpPr/>
            <p:nvPr/>
          </p:nvSpPr>
          <p:spPr>
            <a:xfrm>
              <a:off x="2244437" y="6575367"/>
              <a:ext cx="2410689" cy="28559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矩形 17"/>
            <p:cNvSpPr/>
            <p:nvPr/>
          </p:nvSpPr>
          <p:spPr>
            <a:xfrm>
              <a:off x="4488874" y="6575367"/>
              <a:ext cx="2410689" cy="285599"/>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矩形 18"/>
            <p:cNvSpPr/>
            <p:nvPr/>
          </p:nvSpPr>
          <p:spPr>
            <a:xfrm>
              <a:off x="6899563" y="6572400"/>
              <a:ext cx="2244437" cy="288566"/>
            </a:xfrm>
            <a:prstGeom prst="rect">
              <a:avLst/>
            </a:prstGeom>
            <a:solidFill>
              <a:srgbClr val="DF7ECB">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41" name="文本框 40"/>
          <p:cNvSpPr txBox="1"/>
          <p:nvPr/>
        </p:nvSpPr>
        <p:spPr>
          <a:xfrm>
            <a:off x="175767" y="700477"/>
            <a:ext cx="111391" cy="12692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CN" sz="1200" kern="0" noProof="0" dirty="0" smtClean="0">
                <a:solidFill>
                  <a:prstClr val="white"/>
                </a:solidFill>
                <a:latin typeface="微软雅黑" panose="020B0503020204020204" pitchFamily="34" charset="-122"/>
                <a:ea typeface="微软雅黑" panose="020B0503020204020204" pitchFamily="34" charset="-122"/>
              </a:rPr>
              <a:t>1.</a:t>
            </a:r>
            <a:endParaRPr kumimoji="0" lang="zh-CN" altLang="en-US" sz="1200" b="1" i="0" u="none" strike="noStrike" kern="0" cap="none" spc="0" normalizeH="0" baseline="0" noProof="0" dirty="0">
              <a:ln>
                <a:noFill/>
              </a:ln>
              <a:solidFill>
                <a:prstClr val="white"/>
              </a:solidFill>
              <a:effectLst/>
              <a:uLnTx/>
              <a:uFillTx/>
              <a:latin typeface="幼圆" panose="02010509060101010101" pitchFamily="49" charset="-122"/>
              <a:ea typeface="幼圆" panose="02010509060101010101" pitchFamily="49" charset="-122"/>
            </a:endParaRPr>
          </a:p>
        </p:txBody>
      </p:sp>
      <p:sp>
        <p:nvSpPr>
          <p:cNvPr id="42" name="矩形 41"/>
          <p:cNvSpPr/>
          <p:nvPr/>
        </p:nvSpPr>
        <p:spPr>
          <a:xfrm>
            <a:off x="175767" y="1051804"/>
            <a:ext cx="8556753" cy="12548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5" name="矩形 44"/>
          <p:cNvSpPr/>
          <p:nvPr/>
        </p:nvSpPr>
        <p:spPr>
          <a:xfrm rot="5400000">
            <a:off x="24966" y="861723"/>
            <a:ext cx="949503" cy="10892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2" name="文本框 21"/>
          <p:cNvSpPr txBox="1"/>
          <p:nvPr/>
        </p:nvSpPr>
        <p:spPr>
          <a:xfrm>
            <a:off x="712278" y="455655"/>
            <a:ext cx="7052373" cy="584775"/>
          </a:xfrm>
          <a:prstGeom prst="rect">
            <a:avLst/>
          </a:prstGeom>
          <a:noFill/>
        </p:spPr>
        <p:txBody>
          <a:bodyPr wrap="square" rtlCol="0">
            <a:spAutoFit/>
          </a:bodyPr>
          <a:lstStyle/>
          <a:p>
            <a:r>
              <a:rPr lang="en-US" altLang="zh-CN" sz="3200" dirty="0" smtClean="0">
                <a:latin typeface="Microsoft YaHei" charset="0"/>
                <a:ea typeface="Microsoft YaHei" charset="0"/>
                <a:cs typeface="Microsoft YaHei" charset="0"/>
              </a:rPr>
              <a:t>The state of the art</a:t>
            </a:r>
          </a:p>
        </p:txBody>
      </p:sp>
      <p:grpSp>
        <p:nvGrpSpPr>
          <p:cNvPr id="5" name="组 4"/>
          <p:cNvGrpSpPr/>
          <p:nvPr/>
        </p:nvGrpSpPr>
        <p:grpSpPr>
          <a:xfrm>
            <a:off x="48887" y="1264830"/>
            <a:ext cx="8879973" cy="2380809"/>
            <a:chOff x="48887" y="1264830"/>
            <a:chExt cx="8879973" cy="2380809"/>
          </a:xfrm>
        </p:grpSpPr>
        <p:sp>
          <p:nvSpPr>
            <p:cNvPr id="23" name="文本框 22"/>
            <p:cNvSpPr txBox="1"/>
            <p:nvPr/>
          </p:nvSpPr>
          <p:spPr>
            <a:xfrm>
              <a:off x="303768" y="1264830"/>
              <a:ext cx="8370211" cy="646331"/>
            </a:xfrm>
            <a:prstGeom prst="rect">
              <a:avLst/>
            </a:prstGeom>
            <a:noFill/>
          </p:spPr>
          <p:txBody>
            <a:bodyPr wrap="square" rtlCol="0">
              <a:spAutoFit/>
            </a:bodyPr>
            <a:lstStyle/>
            <a:p>
              <a:pPr marL="342900" indent="-342900">
                <a:lnSpc>
                  <a:spcPct val="150000"/>
                </a:lnSpc>
                <a:buClr>
                  <a:schemeClr val="accent1">
                    <a:lumMod val="60000"/>
                    <a:lumOff val="40000"/>
                  </a:schemeClr>
                </a:buClr>
                <a:buFont typeface="Wingdings" charset="2"/>
                <a:buChar char="l"/>
              </a:pPr>
              <a:r>
                <a:rPr kumimoji="1" lang="en-US" altLang="zh-CN" sz="2400" dirty="0" smtClean="0">
                  <a:latin typeface="Microsoft YaHei" charset="0"/>
                  <a:ea typeface="Microsoft YaHei" charset="0"/>
                  <a:cs typeface="Microsoft YaHei" charset="0"/>
                </a:rPr>
                <a:t>Packet Energy: </a:t>
              </a:r>
              <a:r>
                <a:rPr kumimoji="1" lang="en-US" altLang="zh-CN" sz="2400" dirty="0" err="1" smtClean="0">
                  <a:latin typeface="Microsoft YaHei" charset="0"/>
                  <a:ea typeface="Microsoft YaHei" charset="0"/>
                  <a:cs typeface="Microsoft YaHei" charset="0"/>
                </a:rPr>
                <a:t>WiZig</a:t>
              </a:r>
              <a:r>
                <a:rPr kumimoji="1" lang="en-US" altLang="zh-CN" sz="2400" dirty="0" smtClean="0">
                  <a:latin typeface="Microsoft YaHei" charset="0"/>
                  <a:ea typeface="Microsoft YaHei" charset="0"/>
                  <a:cs typeface="Microsoft YaHei" charset="0"/>
                </a:rPr>
                <a:t> [</a:t>
              </a:r>
              <a:r>
                <a:rPr kumimoji="1" lang="en-US" altLang="zh-CN" sz="2400" dirty="0" smtClean="0">
                  <a:latin typeface="微软雅黑" panose="020B0503020204020204" pitchFamily="34" charset="-122"/>
                  <a:ea typeface="微软雅黑" panose="020B0503020204020204" pitchFamily="34" charset="-122"/>
                  <a:cs typeface="Microsoft YaHei" charset="0"/>
                </a:rPr>
                <a:t>Infocom</a:t>
              </a:r>
              <a:r>
                <a:rPr kumimoji="1" lang="en-US" altLang="zh-CN" sz="2400" dirty="0" smtClean="0">
                  <a:ea typeface="Microsoft YaHei" charset="0"/>
                  <a:cs typeface="Microsoft YaHei" charset="0"/>
                </a:rPr>
                <a:t>’</a:t>
              </a:r>
              <a:r>
                <a:rPr kumimoji="1" lang="en-US" altLang="zh-CN" sz="2400" dirty="0" smtClean="0">
                  <a:latin typeface="微软雅黑" panose="020B0503020204020204" pitchFamily="34" charset="-122"/>
                  <a:ea typeface="微软雅黑" panose="020B0503020204020204" pitchFamily="34" charset="-122"/>
                  <a:cs typeface="Microsoft YaHei" charset="0"/>
                </a:rPr>
                <a:t>17</a:t>
              </a:r>
              <a:r>
                <a:rPr kumimoji="1" lang="en-US" altLang="zh-CN" sz="2400" dirty="0" smtClean="0">
                  <a:latin typeface="Microsoft YaHei" charset="0"/>
                  <a:ea typeface="Microsoft YaHei" charset="0"/>
                  <a:cs typeface="Microsoft YaHei" charset="0"/>
                </a:rPr>
                <a:t>]</a:t>
              </a:r>
            </a:p>
          </p:txBody>
        </p:sp>
        <p:pic>
          <p:nvPicPr>
            <p:cNvPr id="25" name="图片 24"/>
            <p:cNvPicPr>
              <a:picLocks noChangeAspect="1"/>
            </p:cNvPicPr>
            <p:nvPr/>
          </p:nvPicPr>
          <p:blipFill>
            <a:blip r:embed="rId3"/>
            <a:stretch>
              <a:fillRect/>
            </a:stretch>
          </p:blipFill>
          <p:spPr>
            <a:xfrm>
              <a:off x="48887" y="1911161"/>
              <a:ext cx="4439987" cy="1734478"/>
            </a:xfrm>
            <a:prstGeom prst="rect">
              <a:avLst/>
            </a:prstGeom>
          </p:spPr>
        </p:pic>
        <p:pic>
          <p:nvPicPr>
            <p:cNvPr id="26" name="图片 25"/>
            <p:cNvPicPr>
              <a:picLocks noChangeAspect="1"/>
            </p:cNvPicPr>
            <p:nvPr/>
          </p:nvPicPr>
          <p:blipFill>
            <a:blip r:embed="rId4"/>
            <a:stretch>
              <a:fillRect/>
            </a:stretch>
          </p:blipFill>
          <p:spPr>
            <a:xfrm>
              <a:off x="4593099" y="1886489"/>
              <a:ext cx="4335761" cy="1606672"/>
            </a:xfrm>
            <a:prstGeom prst="rect">
              <a:avLst/>
            </a:prstGeom>
          </p:spPr>
        </p:pic>
      </p:grpSp>
      <p:grpSp>
        <p:nvGrpSpPr>
          <p:cNvPr id="3" name="组 2"/>
          <p:cNvGrpSpPr/>
          <p:nvPr/>
        </p:nvGrpSpPr>
        <p:grpSpPr>
          <a:xfrm>
            <a:off x="231462" y="3610197"/>
            <a:ext cx="9107854" cy="3048262"/>
            <a:chOff x="231462" y="3610197"/>
            <a:chExt cx="9107854" cy="3048262"/>
          </a:xfrm>
        </p:grpSpPr>
        <p:sp>
          <p:nvSpPr>
            <p:cNvPr id="30" name="文本框 29"/>
            <p:cNvSpPr txBox="1"/>
            <p:nvPr/>
          </p:nvSpPr>
          <p:spPr>
            <a:xfrm>
              <a:off x="231462" y="3610197"/>
              <a:ext cx="9107854" cy="646331"/>
            </a:xfrm>
            <a:prstGeom prst="rect">
              <a:avLst/>
            </a:prstGeom>
            <a:noFill/>
          </p:spPr>
          <p:txBody>
            <a:bodyPr wrap="square" rtlCol="0">
              <a:spAutoFit/>
            </a:bodyPr>
            <a:lstStyle/>
            <a:p>
              <a:pPr marL="342900" indent="-342900">
                <a:lnSpc>
                  <a:spcPct val="150000"/>
                </a:lnSpc>
                <a:buClr>
                  <a:schemeClr val="accent1">
                    <a:lumMod val="60000"/>
                    <a:lumOff val="40000"/>
                  </a:schemeClr>
                </a:buClr>
                <a:buFont typeface="Wingdings" charset="2"/>
                <a:buChar char="l"/>
              </a:pPr>
              <a:r>
                <a:rPr kumimoji="1" lang="en-US" altLang="zh-CN" sz="2400" dirty="0" smtClean="0">
                  <a:latin typeface="Microsoft YaHei" charset="0"/>
                  <a:ea typeface="Microsoft YaHei" charset="0"/>
                  <a:cs typeface="Microsoft YaHei" charset="0"/>
                </a:rPr>
                <a:t>Packet Size: </a:t>
              </a:r>
              <a:r>
                <a:rPr kumimoji="1" lang="en-US" altLang="zh-CN" sz="2400" dirty="0" err="1" smtClean="0">
                  <a:latin typeface="Microsoft YaHei" charset="0"/>
                  <a:ea typeface="Microsoft YaHei" charset="0"/>
                  <a:cs typeface="Microsoft YaHei" charset="0"/>
                </a:rPr>
                <a:t>Esense</a:t>
              </a:r>
              <a:r>
                <a:rPr kumimoji="1" lang="en-US" altLang="zh-CN" sz="2400" dirty="0" smtClean="0">
                  <a:latin typeface="Microsoft YaHei" charset="0"/>
                  <a:ea typeface="Microsoft YaHei" charset="0"/>
                  <a:cs typeface="Microsoft YaHei" charset="0"/>
                </a:rPr>
                <a:t> [</a:t>
              </a:r>
              <a:r>
                <a:rPr kumimoji="1" lang="en-US" altLang="zh-CN" sz="2400" dirty="0" err="1" smtClean="0">
                  <a:latin typeface="Microsoft YaHei" charset="0"/>
                  <a:ea typeface="Microsoft YaHei" charset="0"/>
                  <a:cs typeface="Microsoft YaHei" charset="0"/>
                </a:rPr>
                <a:t>MobiCom</a:t>
              </a:r>
              <a:r>
                <a:rPr kumimoji="1" lang="en-US" altLang="zh-CN" sz="2400" dirty="0">
                  <a:latin typeface="微软雅黑" panose="020B0503020204020204" pitchFamily="34" charset="-122"/>
                  <a:ea typeface="微软雅黑" panose="020B0503020204020204" pitchFamily="34" charset="-122"/>
                  <a:cs typeface="Microsoft YaHei" charset="0"/>
                </a:rPr>
                <a:t> </a:t>
              </a:r>
              <a:r>
                <a:rPr kumimoji="1" lang="en-US" altLang="zh-CN" sz="2400" dirty="0" smtClean="0">
                  <a:ea typeface="Microsoft YaHei" charset="0"/>
                  <a:cs typeface="Microsoft YaHei" charset="0"/>
                </a:rPr>
                <a:t>’</a:t>
              </a:r>
              <a:r>
                <a:rPr kumimoji="1" lang="en-US" altLang="zh-CN" sz="2400" dirty="0" smtClean="0">
                  <a:latin typeface="微软雅黑" panose="020B0503020204020204" pitchFamily="34" charset="-122"/>
                  <a:ea typeface="微软雅黑" panose="020B0503020204020204" pitchFamily="34" charset="-122"/>
                  <a:cs typeface="Microsoft YaHei" charset="0"/>
                </a:rPr>
                <a:t>09</a:t>
              </a:r>
              <a:r>
                <a:rPr kumimoji="1" lang="en-US" altLang="zh-CN" sz="2400" dirty="0" smtClean="0">
                  <a:latin typeface="Microsoft YaHei" charset="0"/>
                  <a:ea typeface="Microsoft YaHei" charset="0"/>
                  <a:cs typeface="Microsoft YaHei" charset="0"/>
                </a:rPr>
                <a:t>], </a:t>
              </a:r>
              <a:r>
                <a:rPr kumimoji="1" lang="en-US" altLang="zh-CN" sz="2400" dirty="0" err="1" smtClean="0">
                  <a:latin typeface="Microsoft YaHei" charset="0"/>
                  <a:ea typeface="Microsoft YaHei" charset="0"/>
                  <a:cs typeface="Microsoft YaHei" charset="0"/>
                </a:rPr>
                <a:t>HoWiEs</a:t>
              </a:r>
              <a:r>
                <a:rPr kumimoji="1" lang="en-US" altLang="zh-CN" sz="2400" dirty="0">
                  <a:latin typeface="Microsoft YaHei" charset="0"/>
                  <a:ea typeface="Microsoft YaHei" charset="0"/>
                  <a:cs typeface="Microsoft YaHei" charset="0"/>
                </a:rPr>
                <a:t> </a:t>
              </a:r>
              <a:r>
                <a:rPr kumimoji="1" lang="en-US" altLang="zh-CN" sz="2400" dirty="0" smtClean="0">
                  <a:latin typeface="Microsoft YaHei" charset="0"/>
                  <a:ea typeface="Microsoft YaHei" charset="0"/>
                  <a:cs typeface="Microsoft YaHei" charset="0"/>
                </a:rPr>
                <a:t>[</a:t>
              </a:r>
              <a:r>
                <a:rPr kumimoji="1" lang="en-US" altLang="zh-CN" sz="2400" dirty="0" err="1" smtClean="0">
                  <a:latin typeface="Microsoft YaHei" charset="0"/>
                  <a:ea typeface="Microsoft YaHei" charset="0"/>
                  <a:cs typeface="Microsoft YaHei" charset="0"/>
                </a:rPr>
                <a:t>Infocom</a:t>
              </a:r>
              <a:r>
                <a:rPr kumimoji="1" lang="en-US" altLang="zh-CN" sz="2400" dirty="0" smtClean="0">
                  <a:latin typeface="微软雅黑" panose="020B0503020204020204" pitchFamily="34" charset="-122"/>
                  <a:ea typeface="微软雅黑" panose="020B0503020204020204" pitchFamily="34" charset="-122"/>
                  <a:cs typeface="Microsoft YaHei" charset="0"/>
                </a:rPr>
                <a:t> </a:t>
              </a:r>
              <a:r>
                <a:rPr kumimoji="1" lang="en-US" altLang="zh-CN" sz="2400" dirty="0" smtClean="0">
                  <a:ea typeface="Microsoft YaHei" charset="0"/>
                  <a:cs typeface="Microsoft YaHei" charset="0"/>
                </a:rPr>
                <a:t>’</a:t>
              </a:r>
              <a:r>
                <a:rPr kumimoji="1" lang="en-US" altLang="zh-CN" sz="2400" dirty="0" smtClean="0">
                  <a:latin typeface="微软雅黑" panose="020B0503020204020204" pitchFamily="34" charset="-122"/>
                  <a:ea typeface="微软雅黑" panose="020B0503020204020204" pitchFamily="34" charset="-122"/>
                  <a:cs typeface="Microsoft YaHei" charset="0"/>
                </a:rPr>
                <a:t>13</a:t>
              </a:r>
              <a:r>
                <a:rPr kumimoji="1" lang="en-US" altLang="zh-CN" sz="2400" dirty="0" smtClean="0">
                  <a:latin typeface="Microsoft YaHei" charset="0"/>
                  <a:ea typeface="Microsoft YaHei" charset="0"/>
                  <a:cs typeface="Microsoft YaHei" charset="0"/>
                </a:rPr>
                <a:t>] </a:t>
              </a:r>
            </a:p>
          </p:txBody>
        </p:sp>
        <p:pic>
          <p:nvPicPr>
            <p:cNvPr id="28" name="图片 27"/>
            <p:cNvPicPr>
              <a:picLocks noChangeAspect="1"/>
            </p:cNvPicPr>
            <p:nvPr/>
          </p:nvPicPr>
          <p:blipFill>
            <a:blip r:embed="rId5"/>
            <a:stretch>
              <a:fillRect/>
            </a:stretch>
          </p:blipFill>
          <p:spPr>
            <a:xfrm>
              <a:off x="1372839" y="4256059"/>
              <a:ext cx="6232069" cy="2402400"/>
            </a:xfrm>
            <a:prstGeom prst="rect">
              <a:avLst/>
            </a:prstGeom>
          </p:spPr>
        </p:pic>
      </p:grpSp>
      <p:sp>
        <p:nvSpPr>
          <p:cNvPr id="20" name="幻灯片编号占位符 1"/>
          <p:cNvSpPr>
            <a:spLocks noGrp="1"/>
          </p:cNvSpPr>
          <p:nvPr>
            <p:ph type="sldNum" sz="quarter" idx="12"/>
          </p:nvPr>
        </p:nvSpPr>
        <p:spPr>
          <a:xfrm>
            <a:off x="8673144" y="6207275"/>
            <a:ext cx="304604" cy="365125"/>
          </a:xfrm>
        </p:spPr>
        <p:txBody>
          <a:bodyPr/>
          <a:lstStyle/>
          <a:p>
            <a:r>
              <a:rPr kumimoji="1" lang="en-US" altLang="zh-CN" sz="1600" dirty="0" smtClean="0">
                <a:solidFill>
                  <a:schemeClr val="bg1">
                    <a:lumMod val="50000"/>
                  </a:schemeClr>
                </a:solidFill>
              </a:rPr>
              <a:t>4</a:t>
            </a:r>
            <a:endParaRPr kumimoji="1" lang="zh-CN" altLang="en-US" sz="1600" dirty="0">
              <a:solidFill>
                <a:schemeClr val="bg1">
                  <a:lumMod val="50000"/>
                </a:schemeClr>
              </a:solidFill>
            </a:endParaRPr>
          </a:p>
        </p:txBody>
      </p:sp>
    </p:spTree>
    <p:extLst>
      <p:ext uri="{BB962C8B-B14F-4D97-AF65-F5344CB8AC3E}">
        <p14:creationId xmlns:p14="http://schemas.microsoft.com/office/powerpoint/2010/main" val="2016602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 3"/>
          <p:cNvGrpSpPr/>
          <p:nvPr/>
        </p:nvGrpSpPr>
        <p:grpSpPr>
          <a:xfrm>
            <a:off x="0" y="6572400"/>
            <a:ext cx="9144000" cy="288566"/>
            <a:chOff x="0" y="6572400"/>
            <a:chExt cx="9144000" cy="288566"/>
          </a:xfrm>
        </p:grpSpPr>
        <p:sp>
          <p:nvSpPr>
            <p:cNvPr id="16" name="矩形 15"/>
            <p:cNvSpPr/>
            <p:nvPr/>
          </p:nvSpPr>
          <p:spPr>
            <a:xfrm>
              <a:off x="0" y="6575367"/>
              <a:ext cx="2410689" cy="28559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矩形 16"/>
            <p:cNvSpPr/>
            <p:nvPr/>
          </p:nvSpPr>
          <p:spPr>
            <a:xfrm>
              <a:off x="2244437" y="6575367"/>
              <a:ext cx="2410689" cy="28559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矩形 17"/>
            <p:cNvSpPr/>
            <p:nvPr/>
          </p:nvSpPr>
          <p:spPr>
            <a:xfrm>
              <a:off x="4488874" y="6575367"/>
              <a:ext cx="2410689" cy="285599"/>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矩形 18"/>
            <p:cNvSpPr/>
            <p:nvPr/>
          </p:nvSpPr>
          <p:spPr>
            <a:xfrm>
              <a:off x="6899563" y="6572400"/>
              <a:ext cx="2244437" cy="288566"/>
            </a:xfrm>
            <a:prstGeom prst="rect">
              <a:avLst/>
            </a:prstGeom>
            <a:solidFill>
              <a:srgbClr val="DF7ECB">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41" name="文本框 40"/>
          <p:cNvSpPr txBox="1"/>
          <p:nvPr/>
        </p:nvSpPr>
        <p:spPr>
          <a:xfrm>
            <a:off x="175767" y="700477"/>
            <a:ext cx="111391" cy="12692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CN" sz="1200" kern="0" noProof="0" dirty="0" smtClean="0">
                <a:solidFill>
                  <a:prstClr val="white"/>
                </a:solidFill>
                <a:latin typeface="微软雅黑" panose="020B0503020204020204" pitchFamily="34" charset="-122"/>
                <a:ea typeface="微软雅黑" panose="020B0503020204020204" pitchFamily="34" charset="-122"/>
              </a:rPr>
              <a:t>1.</a:t>
            </a:r>
            <a:endParaRPr kumimoji="0" lang="zh-CN" altLang="en-US" sz="1200" b="1" i="0" u="none" strike="noStrike" kern="0" cap="none" spc="0" normalizeH="0" baseline="0" noProof="0" dirty="0">
              <a:ln>
                <a:noFill/>
              </a:ln>
              <a:solidFill>
                <a:prstClr val="white"/>
              </a:solidFill>
              <a:effectLst/>
              <a:uLnTx/>
              <a:uFillTx/>
              <a:latin typeface="幼圆" panose="02010509060101010101" pitchFamily="49" charset="-122"/>
              <a:ea typeface="幼圆" panose="02010509060101010101" pitchFamily="49" charset="-122"/>
            </a:endParaRPr>
          </a:p>
        </p:txBody>
      </p:sp>
      <p:sp>
        <p:nvSpPr>
          <p:cNvPr id="42" name="矩形 41"/>
          <p:cNvSpPr/>
          <p:nvPr/>
        </p:nvSpPr>
        <p:spPr>
          <a:xfrm>
            <a:off x="175767" y="1051804"/>
            <a:ext cx="8556753" cy="12548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5" name="矩形 44"/>
          <p:cNvSpPr/>
          <p:nvPr/>
        </p:nvSpPr>
        <p:spPr>
          <a:xfrm rot="5400000">
            <a:off x="24966" y="861723"/>
            <a:ext cx="949503" cy="10892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2" name="文本框 21"/>
          <p:cNvSpPr txBox="1"/>
          <p:nvPr/>
        </p:nvSpPr>
        <p:spPr>
          <a:xfrm>
            <a:off x="712278" y="455655"/>
            <a:ext cx="7052373" cy="584775"/>
          </a:xfrm>
          <a:prstGeom prst="rect">
            <a:avLst/>
          </a:prstGeom>
          <a:noFill/>
        </p:spPr>
        <p:txBody>
          <a:bodyPr wrap="square" rtlCol="0">
            <a:spAutoFit/>
          </a:bodyPr>
          <a:lstStyle/>
          <a:p>
            <a:r>
              <a:rPr lang="en-US" altLang="zh-CN" sz="3200" dirty="0" smtClean="0">
                <a:latin typeface="Microsoft YaHei" charset="0"/>
                <a:ea typeface="Microsoft YaHei" charset="0"/>
                <a:cs typeface="Microsoft YaHei" charset="0"/>
              </a:rPr>
              <a:t>The state of the art</a:t>
            </a:r>
          </a:p>
        </p:txBody>
      </p:sp>
      <p:grpSp>
        <p:nvGrpSpPr>
          <p:cNvPr id="5" name="组 4"/>
          <p:cNvGrpSpPr/>
          <p:nvPr/>
        </p:nvGrpSpPr>
        <p:grpSpPr>
          <a:xfrm>
            <a:off x="303768" y="1264830"/>
            <a:ext cx="8370211" cy="2515879"/>
            <a:chOff x="303768" y="1264830"/>
            <a:chExt cx="8370211" cy="2515879"/>
          </a:xfrm>
        </p:grpSpPr>
        <p:sp>
          <p:nvSpPr>
            <p:cNvPr id="23" name="文本框 22"/>
            <p:cNvSpPr txBox="1"/>
            <p:nvPr/>
          </p:nvSpPr>
          <p:spPr>
            <a:xfrm>
              <a:off x="303768" y="1264830"/>
              <a:ext cx="8370211" cy="1200329"/>
            </a:xfrm>
            <a:prstGeom prst="rect">
              <a:avLst/>
            </a:prstGeom>
            <a:noFill/>
          </p:spPr>
          <p:txBody>
            <a:bodyPr wrap="square" rtlCol="0">
              <a:spAutoFit/>
            </a:bodyPr>
            <a:lstStyle/>
            <a:p>
              <a:pPr marL="342900" indent="-342900">
                <a:lnSpc>
                  <a:spcPct val="150000"/>
                </a:lnSpc>
                <a:buClr>
                  <a:schemeClr val="accent1">
                    <a:lumMod val="60000"/>
                    <a:lumOff val="40000"/>
                  </a:schemeClr>
                </a:buClr>
                <a:buFont typeface="Wingdings" charset="2"/>
                <a:buChar char="l"/>
              </a:pPr>
              <a:r>
                <a:rPr kumimoji="1" lang="en-US" altLang="zh-CN" sz="2400" dirty="0" smtClean="0">
                  <a:latin typeface="Microsoft YaHei" charset="0"/>
                  <a:ea typeface="Microsoft YaHei" charset="0"/>
                  <a:cs typeface="Microsoft YaHei" charset="0"/>
                </a:rPr>
                <a:t>Packet </a:t>
              </a:r>
              <a:r>
                <a:rPr kumimoji="1" lang="en-US" altLang="zh-CN" sz="2400" smtClean="0">
                  <a:latin typeface="Microsoft YaHei" charset="0"/>
                  <a:ea typeface="Microsoft YaHei" charset="0"/>
                  <a:cs typeface="Microsoft YaHei" charset="0"/>
                </a:rPr>
                <a:t>Transmission Timing: </a:t>
              </a:r>
              <a:r>
                <a:rPr kumimoji="1" lang="en-US" altLang="zh-CN" sz="2400" dirty="0" err="1" smtClean="0">
                  <a:latin typeface="Microsoft YaHei" charset="0"/>
                  <a:ea typeface="Microsoft YaHei" charset="0"/>
                  <a:cs typeface="Microsoft YaHei" charset="0"/>
                </a:rPr>
                <a:t>FreeBee</a:t>
              </a:r>
              <a:r>
                <a:rPr kumimoji="1" lang="en-US" altLang="zh-CN" sz="2400" dirty="0">
                  <a:latin typeface="Microsoft YaHei" charset="0"/>
                  <a:ea typeface="Microsoft YaHei" charset="0"/>
                  <a:cs typeface="Microsoft YaHei" charset="0"/>
                </a:rPr>
                <a:t> [</a:t>
              </a:r>
              <a:r>
                <a:rPr kumimoji="1" lang="en-US" altLang="zh-CN" sz="2400" dirty="0" err="1">
                  <a:latin typeface="Microsoft YaHei" charset="0"/>
                  <a:ea typeface="Microsoft YaHei" charset="0"/>
                  <a:cs typeface="Microsoft YaHei" charset="0"/>
                </a:rPr>
                <a:t>MobiCom</a:t>
              </a:r>
              <a:r>
                <a:rPr kumimoji="1" lang="en-US" altLang="zh-CN" sz="2400" dirty="0">
                  <a:latin typeface="微软雅黑" panose="020B0503020204020204" pitchFamily="34" charset="-122"/>
                  <a:ea typeface="微软雅黑" panose="020B0503020204020204" pitchFamily="34" charset="-122"/>
                  <a:cs typeface="Microsoft YaHei" charset="0"/>
                </a:rPr>
                <a:t> </a:t>
              </a:r>
              <a:r>
                <a:rPr kumimoji="1" lang="en-US" altLang="zh-CN" sz="2400" dirty="0" smtClean="0">
                  <a:ea typeface="Microsoft YaHei" charset="0"/>
                  <a:cs typeface="Microsoft YaHei" charset="0"/>
                </a:rPr>
                <a:t>’</a:t>
              </a:r>
              <a:r>
                <a:rPr kumimoji="1" lang="en-US" altLang="zh-CN" sz="2400" dirty="0" smtClean="0">
                  <a:latin typeface="微软雅黑" panose="020B0503020204020204" pitchFamily="34" charset="-122"/>
                  <a:ea typeface="微软雅黑" panose="020B0503020204020204" pitchFamily="34" charset="-122"/>
                  <a:cs typeface="Microsoft YaHei" charset="0"/>
                </a:rPr>
                <a:t>15</a:t>
              </a:r>
              <a:r>
                <a:rPr kumimoji="1" lang="en-US" altLang="zh-CN" sz="2400" dirty="0">
                  <a:latin typeface="Microsoft YaHei" charset="0"/>
                  <a:ea typeface="Microsoft YaHei" charset="0"/>
                  <a:cs typeface="Microsoft YaHei" charset="0"/>
                </a:rPr>
                <a:t>], </a:t>
              </a:r>
              <a:r>
                <a:rPr kumimoji="1" lang="en-US" altLang="zh-CN" sz="2400" dirty="0" smtClean="0">
                  <a:latin typeface="Microsoft YaHei" charset="0"/>
                  <a:ea typeface="Microsoft YaHei" charset="0"/>
                  <a:cs typeface="Microsoft YaHei" charset="0"/>
                </a:rPr>
                <a:t>                                Gap Sense [</a:t>
              </a:r>
              <a:r>
                <a:rPr kumimoji="1" lang="en-US" altLang="zh-CN" sz="2400" dirty="0" err="1" smtClean="0">
                  <a:latin typeface="Microsoft YaHei" charset="0"/>
                  <a:ea typeface="Microsoft YaHei" charset="0"/>
                  <a:cs typeface="Microsoft YaHei" charset="0"/>
                </a:rPr>
                <a:t>Infocom</a:t>
              </a:r>
              <a:r>
                <a:rPr kumimoji="1" lang="en-US" altLang="zh-CN" sz="2400" dirty="0" smtClean="0">
                  <a:latin typeface="微软雅黑" panose="020B0503020204020204" pitchFamily="34" charset="-122"/>
                  <a:ea typeface="微软雅黑" panose="020B0503020204020204" pitchFamily="34" charset="-122"/>
                  <a:cs typeface="Microsoft YaHei" charset="0"/>
                </a:rPr>
                <a:t> </a:t>
              </a:r>
              <a:r>
                <a:rPr kumimoji="1" lang="en-US" altLang="zh-CN" sz="2400" dirty="0" smtClean="0">
                  <a:ea typeface="Microsoft YaHei" charset="0"/>
                  <a:cs typeface="Microsoft YaHei" charset="0"/>
                </a:rPr>
                <a:t>’</a:t>
              </a:r>
              <a:r>
                <a:rPr kumimoji="1" lang="en-US" altLang="zh-CN" sz="2400" dirty="0" smtClean="0">
                  <a:latin typeface="微软雅黑" panose="020B0503020204020204" pitchFamily="34" charset="-122"/>
                  <a:ea typeface="微软雅黑" panose="020B0503020204020204" pitchFamily="34" charset="-122"/>
                  <a:cs typeface="Microsoft YaHei" charset="0"/>
                </a:rPr>
                <a:t>13</a:t>
              </a:r>
              <a:r>
                <a:rPr kumimoji="1" lang="en-US" altLang="zh-CN" sz="2400" dirty="0" smtClean="0">
                  <a:latin typeface="Microsoft YaHei" charset="0"/>
                  <a:ea typeface="Microsoft YaHei" charset="0"/>
                  <a:cs typeface="Microsoft YaHei" charset="0"/>
                </a:rPr>
                <a:t>] </a:t>
              </a:r>
            </a:p>
          </p:txBody>
        </p:sp>
        <p:pic>
          <p:nvPicPr>
            <p:cNvPr id="2" name="图片 1"/>
            <p:cNvPicPr>
              <a:picLocks noChangeAspect="1"/>
            </p:cNvPicPr>
            <p:nvPr/>
          </p:nvPicPr>
          <p:blipFill>
            <a:blip r:embed="rId3"/>
            <a:stretch>
              <a:fillRect/>
            </a:stretch>
          </p:blipFill>
          <p:spPr>
            <a:xfrm>
              <a:off x="1616205" y="2493709"/>
              <a:ext cx="5745338" cy="1287000"/>
            </a:xfrm>
            <a:prstGeom prst="rect">
              <a:avLst/>
            </a:prstGeom>
          </p:spPr>
        </p:pic>
      </p:grpSp>
      <p:grpSp>
        <p:nvGrpSpPr>
          <p:cNvPr id="6" name="组 5"/>
          <p:cNvGrpSpPr/>
          <p:nvPr/>
        </p:nvGrpSpPr>
        <p:grpSpPr>
          <a:xfrm>
            <a:off x="303768" y="3610197"/>
            <a:ext cx="9107854" cy="2965170"/>
            <a:chOff x="303768" y="3610197"/>
            <a:chExt cx="9107854" cy="2965170"/>
          </a:xfrm>
        </p:grpSpPr>
        <p:sp>
          <p:nvSpPr>
            <p:cNvPr id="30" name="文本框 29"/>
            <p:cNvSpPr txBox="1"/>
            <p:nvPr/>
          </p:nvSpPr>
          <p:spPr>
            <a:xfrm>
              <a:off x="303768" y="3610197"/>
              <a:ext cx="9107854" cy="1200329"/>
            </a:xfrm>
            <a:prstGeom prst="rect">
              <a:avLst/>
            </a:prstGeom>
            <a:noFill/>
          </p:spPr>
          <p:txBody>
            <a:bodyPr wrap="square" rtlCol="0">
              <a:spAutoFit/>
            </a:bodyPr>
            <a:lstStyle/>
            <a:p>
              <a:pPr marL="342900" indent="-342900">
                <a:lnSpc>
                  <a:spcPct val="150000"/>
                </a:lnSpc>
                <a:buClr>
                  <a:schemeClr val="accent1">
                    <a:lumMod val="60000"/>
                    <a:lumOff val="40000"/>
                  </a:schemeClr>
                </a:buClr>
                <a:buFont typeface="Wingdings" charset="2"/>
                <a:buChar char="l"/>
              </a:pPr>
              <a:r>
                <a:rPr kumimoji="1" lang="en-US" altLang="zh-CN" sz="2400" dirty="0" smtClean="0">
                  <a:latin typeface="Microsoft YaHei" charset="0"/>
                  <a:ea typeface="Microsoft YaHei" charset="0"/>
                  <a:cs typeface="Microsoft YaHei" charset="0"/>
                </a:rPr>
                <a:t>Physical Signal Emulation: </a:t>
              </a:r>
              <a:r>
                <a:rPr kumimoji="1" lang="en-US" altLang="zh-CN" sz="2400" dirty="0" err="1" smtClean="0">
                  <a:latin typeface="Microsoft YaHei" charset="0"/>
                  <a:ea typeface="Microsoft YaHei" charset="0"/>
                  <a:cs typeface="Microsoft YaHei" charset="0"/>
                </a:rPr>
                <a:t>WEBee</a:t>
              </a:r>
              <a:r>
                <a:rPr kumimoji="1" lang="en-US" altLang="zh-CN" sz="2400" dirty="0" smtClean="0">
                  <a:latin typeface="Microsoft YaHei" charset="0"/>
                  <a:ea typeface="Microsoft YaHei" charset="0"/>
                  <a:cs typeface="Microsoft YaHei" charset="0"/>
                </a:rPr>
                <a:t> [</a:t>
              </a:r>
              <a:r>
                <a:rPr kumimoji="1" lang="en-US" altLang="zh-CN" sz="2400" dirty="0" err="1" smtClean="0">
                  <a:latin typeface="Microsoft YaHei" charset="0"/>
                  <a:ea typeface="Microsoft YaHei" charset="0"/>
                  <a:cs typeface="Microsoft YaHei" charset="0"/>
                </a:rPr>
                <a:t>MobiCom</a:t>
              </a:r>
              <a:r>
                <a:rPr kumimoji="1" lang="en-US" altLang="zh-CN" sz="2400" dirty="0">
                  <a:latin typeface="微软雅黑" panose="020B0503020204020204" pitchFamily="34" charset="-122"/>
                  <a:ea typeface="微软雅黑" panose="020B0503020204020204" pitchFamily="34" charset="-122"/>
                  <a:cs typeface="Microsoft YaHei" charset="0"/>
                </a:rPr>
                <a:t> </a:t>
              </a:r>
              <a:r>
                <a:rPr kumimoji="1" lang="en-US" altLang="zh-CN" sz="2400" dirty="0" smtClean="0">
                  <a:ea typeface="Microsoft YaHei" charset="0"/>
                  <a:cs typeface="Microsoft YaHei" charset="0"/>
                </a:rPr>
                <a:t>’</a:t>
              </a:r>
              <a:r>
                <a:rPr kumimoji="1" lang="en-US" altLang="zh-CN" sz="2400" dirty="0" smtClean="0">
                  <a:latin typeface="微软雅黑" panose="020B0503020204020204" pitchFamily="34" charset="-122"/>
                  <a:ea typeface="微软雅黑" panose="020B0503020204020204" pitchFamily="34" charset="-122"/>
                  <a:cs typeface="Microsoft YaHei" charset="0"/>
                </a:rPr>
                <a:t>17</a:t>
              </a:r>
              <a:r>
                <a:rPr kumimoji="1" lang="en-US" altLang="zh-CN" sz="2400" dirty="0" smtClean="0">
                  <a:latin typeface="Microsoft YaHei" charset="0"/>
                  <a:ea typeface="Microsoft YaHei" charset="0"/>
                  <a:cs typeface="Microsoft YaHei" charset="0"/>
                </a:rPr>
                <a:t>], </a:t>
              </a:r>
            </a:p>
            <a:p>
              <a:pPr>
                <a:lnSpc>
                  <a:spcPct val="150000"/>
                </a:lnSpc>
                <a:buClr>
                  <a:schemeClr val="accent1">
                    <a:lumMod val="60000"/>
                    <a:lumOff val="40000"/>
                  </a:schemeClr>
                </a:buClr>
              </a:pPr>
              <a:r>
                <a:rPr kumimoji="1" lang="en-US" altLang="zh-CN" sz="2400" dirty="0">
                  <a:latin typeface="Microsoft YaHei" charset="0"/>
                  <a:ea typeface="Microsoft YaHei" charset="0"/>
                  <a:cs typeface="Microsoft YaHei" charset="0"/>
                </a:rPr>
                <a:t> </a:t>
              </a:r>
              <a:r>
                <a:rPr kumimoji="1" lang="en-US" altLang="zh-CN" sz="2400" dirty="0" smtClean="0">
                  <a:latin typeface="Microsoft YaHei" charset="0"/>
                  <a:ea typeface="Microsoft YaHei" charset="0"/>
                  <a:cs typeface="Microsoft YaHei" charset="0"/>
                </a:rPr>
                <a:t>                                              </a:t>
              </a:r>
              <a:r>
                <a:rPr kumimoji="1" lang="en-US" altLang="zh-CN" sz="2400" dirty="0" err="1" smtClean="0">
                  <a:latin typeface="Microsoft YaHei" charset="0"/>
                  <a:ea typeface="Microsoft YaHei" charset="0"/>
                  <a:cs typeface="Microsoft YaHei" charset="0"/>
                </a:rPr>
                <a:t>BlueBee</a:t>
              </a:r>
              <a:r>
                <a:rPr kumimoji="1" lang="en-US" altLang="zh-CN" sz="2400" dirty="0" smtClean="0">
                  <a:latin typeface="Microsoft YaHei" charset="0"/>
                  <a:ea typeface="Microsoft YaHei" charset="0"/>
                  <a:cs typeface="Microsoft YaHei" charset="0"/>
                </a:rPr>
                <a:t> [</a:t>
              </a:r>
              <a:r>
                <a:rPr kumimoji="1" lang="en-US" altLang="zh-CN" sz="2400" dirty="0" err="1" smtClean="0">
                  <a:latin typeface="Microsoft YaHei" charset="0"/>
                  <a:ea typeface="Microsoft YaHei" charset="0"/>
                  <a:cs typeface="Microsoft YaHei" charset="0"/>
                </a:rPr>
                <a:t>SenSys</a:t>
              </a:r>
              <a:r>
                <a:rPr kumimoji="1" lang="en-US" altLang="zh-CN" sz="2400" dirty="0" smtClean="0">
                  <a:latin typeface="微软雅黑" panose="020B0503020204020204" pitchFamily="34" charset="-122"/>
                  <a:ea typeface="微软雅黑" panose="020B0503020204020204" pitchFamily="34" charset="-122"/>
                  <a:cs typeface="Microsoft YaHei" charset="0"/>
                </a:rPr>
                <a:t> </a:t>
              </a:r>
              <a:r>
                <a:rPr kumimoji="1" lang="en-US" altLang="zh-CN" sz="2400" dirty="0" smtClean="0">
                  <a:ea typeface="Microsoft YaHei" charset="0"/>
                  <a:cs typeface="Microsoft YaHei" charset="0"/>
                </a:rPr>
                <a:t>’</a:t>
              </a:r>
              <a:r>
                <a:rPr kumimoji="1" lang="en-US" altLang="zh-CN" sz="2400" dirty="0" smtClean="0">
                  <a:latin typeface="微软雅黑" panose="020B0503020204020204" pitchFamily="34" charset="-122"/>
                  <a:ea typeface="微软雅黑" panose="020B0503020204020204" pitchFamily="34" charset="-122"/>
                  <a:cs typeface="Microsoft YaHei" charset="0"/>
                </a:rPr>
                <a:t>17</a:t>
              </a:r>
              <a:r>
                <a:rPr kumimoji="1" lang="en-US" altLang="zh-CN" sz="2400" dirty="0" smtClean="0">
                  <a:latin typeface="Microsoft YaHei" charset="0"/>
                  <a:ea typeface="Microsoft YaHei" charset="0"/>
                  <a:cs typeface="Microsoft YaHei" charset="0"/>
                </a:rPr>
                <a:t>] </a:t>
              </a:r>
            </a:p>
          </p:txBody>
        </p:sp>
        <p:pic>
          <p:nvPicPr>
            <p:cNvPr id="3" name="图片 2"/>
            <p:cNvPicPr>
              <a:picLocks noChangeAspect="1"/>
            </p:cNvPicPr>
            <p:nvPr/>
          </p:nvPicPr>
          <p:blipFill>
            <a:blip r:embed="rId4"/>
            <a:stretch>
              <a:fillRect/>
            </a:stretch>
          </p:blipFill>
          <p:spPr>
            <a:xfrm>
              <a:off x="1616205" y="4190393"/>
              <a:ext cx="4369721" cy="2384974"/>
            </a:xfrm>
            <a:prstGeom prst="rect">
              <a:avLst/>
            </a:prstGeom>
          </p:spPr>
        </p:pic>
      </p:grpSp>
      <p:sp>
        <p:nvSpPr>
          <p:cNvPr id="20" name="幻灯片编号占位符 1"/>
          <p:cNvSpPr>
            <a:spLocks noGrp="1"/>
          </p:cNvSpPr>
          <p:nvPr>
            <p:ph type="sldNum" sz="quarter" idx="12"/>
          </p:nvPr>
        </p:nvSpPr>
        <p:spPr>
          <a:xfrm>
            <a:off x="8673144" y="6207275"/>
            <a:ext cx="304604" cy="365125"/>
          </a:xfrm>
        </p:spPr>
        <p:txBody>
          <a:bodyPr/>
          <a:lstStyle/>
          <a:p>
            <a:r>
              <a:rPr kumimoji="1" lang="en-US" altLang="zh-CN" sz="1600" dirty="0" smtClean="0">
                <a:solidFill>
                  <a:schemeClr val="bg1">
                    <a:lumMod val="50000"/>
                  </a:schemeClr>
                </a:solidFill>
              </a:rPr>
              <a:t>5</a:t>
            </a:r>
            <a:endParaRPr kumimoji="1" lang="zh-CN" altLang="en-US" sz="1600" dirty="0">
              <a:solidFill>
                <a:schemeClr val="bg1">
                  <a:lumMod val="50000"/>
                </a:schemeClr>
              </a:solidFill>
            </a:endParaRPr>
          </a:p>
        </p:txBody>
      </p:sp>
    </p:spTree>
    <p:extLst>
      <p:ext uri="{BB962C8B-B14F-4D97-AF65-F5344CB8AC3E}">
        <p14:creationId xmlns:p14="http://schemas.microsoft.com/office/powerpoint/2010/main" val="2022273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 3"/>
          <p:cNvGrpSpPr/>
          <p:nvPr/>
        </p:nvGrpSpPr>
        <p:grpSpPr>
          <a:xfrm>
            <a:off x="0" y="6572400"/>
            <a:ext cx="9144000" cy="288566"/>
            <a:chOff x="0" y="6572400"/>
            <a:chExt cx="9144000" cy="288566"/>
          </a:xfrm>
        </p:grpSpPr>
        <p:sp>
          <p:nvSpPr>
            <p:cNvPr id="16" name="矩形 15"/>
            <p:cNvSpPr/>
            <p:nvPr/>
          </p:nvSpPr>
          <p:spPr>
            <a:xfrm>
              <a:off x="0" y="6575367"/>
              <a:ext cx="2410689" cy="28559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矩形 16"/>
            <p:cNvSpPr/>
            <p:nvPr/>
          </p:nvSpPr>
          <p:spPr>
            <a:xfrm>
              <a:off x="2244437" y="6575367"/>
              <a:ext cx="2410689" cy="28559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矩形 17"/>
            <p:cNvSpPr/>
            <p:nvPr/>
          </p:nvSpPr>
          <p:spPr>
            <a:xfrm>
              <a:off x="4488874" y="6575367"/>
              <a:ext cx="2410689" cy="285599"/>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矩形 18"/>
            <p:cNvSpPr/>
            <p:nvPr/>
          </p:nvSpPr>
          <p:spPr>
            <a:xfrm>
              <a:off x="6899563" y="6572400"/>
              <a:ext cx="2244437" cy="288566"/>
            </a:xfrm>
            <a:prstGeom prst="rect">
              <a:avLst/>
            </a:prstGeom>
            <a:solidFill>
              <a:srgbClr val="DF7ECB">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41" name="文本框 40"/>
          <p:cNvSpPr txBox="1"/>
          <p:nvPr/>
        </p:nvSpPr>
        <p:spPr>
          <a:xfrm>
            <a:off x="175767" y="700477"/>
            <a:ext cx="111391" cy="12692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CN" sz="1200" kern="0" noProof="0" dirty="0" smtClean="0">
                <a:solidFill>
                  <a:prstClr val="white"/>
                </a:solidFill>
                <a:latin typeface="微软雅黑" panose="020B0503020204020204" pitchFamily="34" charset="-122"/>
                <a:ea typeface="微软雅黑" panose="020B0503020204020204" pitchFamily="34" charset="-122"/>
              </a:rPr>
              <a:t>1.</a:t>
            </a:r>
            <a:endParaRPr kumimoji="0" lang="zh-CN" altLang="en-US" sz="1200" b="1" i="0" u="none" strike="noStrike" kern="0" cap="none" spc="0" normalizeH="0" baseline="0" noProof="0" dirty="0">
              <a:ln>
                <a:noFill/>
              </a:ln>
              <a:solidFill>
                <a:prstClr val="white"/>
              </a:solidFill>
              <a:effectLst/>
              <a:uLnTx/>
              <a:uFillTx/>
              <a:latin typeface="幼圆" panose="02010509060101010101" pitchFamily="49" charset="-122"/>
              <a:ea typeface="幼圆" panose="02010509060101010101" pitchFamily="49" charset="-122"/>
            </a:endParaRPr>
          </a:p>
        </p:txBody>
      </p:sp>
      <p:sp>
        <p:nvSpPr>
          <p:cNvPr id="42" name="矩形 41"/>
          <p:cNvSpPr/>
          <p:nvPr/>
        </p:nvSpPr>
        <p:spPr>
          <a:xfrm>
            <a:off x="175767" y="1051804"/>
            <a:ext cx="8556753" cy="125485"/>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5" name="矩形 44"/>
          <p:cNvSpPr/>
          <p:nvPr/>
        </p:nvSpPr>
        <p:spPr>
          <a:xfrm rot="5400000">
            <a:off x="24966" y="861723"/>
            <a:ext cx="949503" cy="108927"/>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9" name="组 8"/>
          <p:cNvGrpSpPr/>
          <p:nvPr/>
        </p:nvGrpSpPr>
        <p:grpSpPr>
          <a:xfrm>
            <a:off x="554182" y="1401689"/>
            <a:ext cx="1875378" cy="763794"/>
            <a:chOff x="554182" y="1401689"/>
            <a:chExt cx="1875378" cy="763794"/>
          </a:xfrm>
        </p:grpSpPr>
        <p:sp>
          <p:nvSpPr>
            <p:cNvPr id="15" name="object 8"/>
            <p:cNvSpPr/>
            <p:nvPr/>
          </p:nvSpPr>
          <p:spPr>
            <a:xfrm>
              <a:off x="554182" y="1401689"/>
              <a:ext cx="1140138" cy="763794"/>
            </a:xfrm>
            <a:prstGeom prst="rect">
              <a:avLst/>
            </a:prstGeom>
            <a:blipFill>
              <a:blip r:embed="rId3" cstate="print"/>
              <a:stretch>
                <a:fillRect/>
              </a:stretch>
            </a:blipFill>
          </p:spPr>
          <p:txBody>
            <a:bodyPr wrap="square" lIns="0" tIns="0" rIns="0" bIns="0" rtlCol="0">
              <a:noAutofit/>
            </a:bodyPr>
            <a:lstStyle/>
            <a:p>
              <a:endParaRPr/>
            </a:p>
          </p:txBody>
        </p:sp>
        <p:sp>
          <p:nvSpPr>
            <p:cNvPr id="20" name="object 9"/>
            <p:cNvSpPr/>
            <p:nvPr/>
          </p:nvSpPr>
          <p:spPr>
            <a:xfrm>
              <a:off x="1897127" y="1478033"/>
              <a:ext cx="532433" cy="687450"/>
            </a:xfrm>
            <a:prstGeom prst="rect">
              <a:avLst/>
            </a:prstGeom>
            <a:blipFill>
              <a:blip r:embed="rId4" cstate="print"/>
              <a:stretch>
                <a:fillRect/>
              </a:stretch>
            </a:blipFill>
          </p:spPr>
          <p:txBody>
            <a:bodyPr wrap="square" lIns="0" tIns="0" rIns="0" bIns="0" rtlCol="0">
              <a:noAutofit/>
            </a:bodyPr>
            <a:lstStyle/>
            <a:p>
              <a:endParaRPr/>
            </a:p>
          </p:txBody>
        </p:sp>
      </p:grpSp>
      <p:grpSp>
        <p:nvGrpSpPr>
          <p:cNvPr id="10" name="组 9"/>
          <p:cNvGrpSpPr/>
          <p:nvPr/>
        </p:nvGrpSpPr>
        <p:grpSpPr>
          <a:xfrm>
            <a:off x="6237722" y="5339166"/>
            <a:ext cx="2192787" cy="861607"/>
            <a:chOff x="6237722" y="5339166"/>
            <a:chExt cx="2192787" cy="861607"/>
          </a:xfrm>
        </p:grpSpPr>
        <p:sp>
          <p:nvSpPr>
            <p:cNvPr id="22" name="object 6"/>
            <p:cNvSpPr/>
            <p:nvPr/>
          </p:nvSpPr>
          <p:spPr>
            <a:xfrm rot="592664">
              <a:off x="7295850" y="5339166"/>
              <a:ext cx="1134659" cy="861607"/>
            </a:xfrm>
            <a:prstGeom prst="rect">
              <a:avLst/>
            </a:prstGeom>
            <a:blipFill>
              <a:blip r:embed="rId5" cstate="print"/>
              <a:stretch>
                <a:fillRect/>
              </a:stretch>
            </a:blipFill>
          </p:spPr>
          <p:txBody>
            <a:bodyPr wrap="square" lIns="0" tIns="0" rIns="0" bIns="0" rtlCol="0">
              <a:noAutofit/>
            </a:bodyPr>
            <a:lstStyle/>
            <a:p>
              <a:endParaRPr/>
            </a:p>
          </p:txBody>
        </p:sp>
        <p:sp>
          <p:nvSpPr>
            <p:cNvPr id="23" name="object 7"/>
            <p:cNvSpPr/>
            <p:nvPr/>
          </p:nvSpPr>
          <p:spPr>
            <a:xfrm>
              <a:off x="6237722" y="5682378"/>
              <a:ext cx="891599" cy="380748"/>
            </a:xfrm>
            <a:prstGeom prst="rect">
              <a:avLst/>
            </a:prstGeom>
            <a:blipFill>
              <a:blip r:embed="rId6" cstate="print"/>
              <a:stretch>
                <a:fillRect/>
              </a:stretch>
            </a:blipFill>
          </p:spPr>
          <p:txBody>
            <a:bodyPr wrap="square" lIns="0" tIns="0" rIns="0" bIns="0" rtlCol="0">
              <a:noAutofit/>
            </a:bodyPr>
            <a:lstStyle/>
            <a:p>
              <a:endParaRPr/>
            </a:p>
          </p:txBody>
        </p:sp>
      </p:grpSp>
      <p:sp>
        <p:nvSpPr>
          <p:cNvPr id="31" name="文本框 30"/>
          <p:cNvSpPr txBox="1"/>
          <p:nvPr/>
        </p:nvSpPr>
        <p:spPr>
          <a:xfrm>
            <a:off x="712278" y="455655"/>
            <a:ext cx="7052373" cy="584775"/>
          </a:xfrm>
          <a:prstGeom prst="rect">
            <a:avLst/>
          </a:prstGeom>
          <a:noFill/>
        </p:spPr>
        <p:txBody>
          <a:bodyPr wrap="square" rtlCol="0">
            <a:spAutoFit/>
          </a:bodyPr>
          <a:lstStyle/>
          <a:p>
            <a:r>
              <a:rPr lang="en-US" altLang="zh-CN" sz="3200" dirty="0" smtClean="0">
                <a:latin typeface="Microsoft YaHei" charset="0"/>
                <a:ea typeface="Microsoft YaHei" charset="0"/>
                <a:cs typeface="Microsoft YaHei" charset="0"/>
              </a:rPr>
              <a:t>Challenges</a:t>
            </a:r>
          </a:p>
        </p:txBody>
      </p:sp>
      <p:grpSp>
        <p:nvGrpSpPr>
          <p:cNvPr id="37" name="组 36"/>
          <p:cNvGrpSpPr/>
          <p:nvPr/>
        </p:nvGrpSpPr>
        <p:grpSpPr>
          <a:xfrm>
            <a:off x="553748" y="1470027"/>
            <a:ext cx="8641402" cy="3891636"/>
            <a:chOff x="553748" y="1470027"/>
            <a:chExt cx="8641402" cy="3891636"/>
          </a:xfrm>
        </p:grpSpPr>
        <p:grpSp>
          <p:nvGrpSpPr>
            <p:cNvPr id="21" name="组 20"/>
            <p:cNvGrpSpPr/>
            <p:nvPr/>
          </p:nvGrpSpPr>
          <p:grpSpPr>
            <a:xfrm>
              <a:off x="4643712" y="1470027"/>
              <a:ext cx="4088809" cy="2327598"/>
              <a:chOff x="4643712" y="1470027"/>
              <a:chExt cx="4088809" cy="2327598"/>
            </a:xfrm>
          </p:grpSpPr>
          <p:pic>
            <p:nvPicPr>
              <p:cNvPr id="27" name="图片 26"/>
              <p:cNvPicPr>
                <a:picLocks noChangeAspect="1"/>
              </p:cNvPicPr>
              <p:nvPr/>
            </p:nvPicPr>
            <p:blipFill>
              <a:blip r:embed="rId7"/>
              <a:stretch>
                <a:fillRect/>
              </a:stretch>
            </p:blipFill>
            <p:spPr>
              <a:xfrm>
                <a:off x="4643712" y="1983774"/>
                <a:ext cx="4079617" cy="1813851"/>
              </a:xfrm>
              <a:prstGeom prst="rect">
                <a:avLst/>
              </a:prstGeom>
            </p:spPr>
          </p:pic>
          <p:sp>
            <p:nvSpPr>
              <p:cNvPr id="30" name="文本框 29"/>
              <p:cNvSpPr txBox="1"/>
              <p:nvPr/>
            </p:nvSpPr>
            <p:spPr>
              <a:xfrm>
                <a:off x="4757351" y="1470027"/>
                <a:ext cx="3975170" cy="400110"/>
              </a:xfrm>
              <a:prstGeom prst="rect">
                <a:avLst/>
              </a:prstGeom>
              <a:solidFill>
                <a:schemeClr val="accent2">
                  <a:lumMod val="60000"/>
                  <a:lumOff val="40000"/>
                </a:schemeClr>
              </a:solidFill>
              <a:ln>
                <a:noFill/>
              </a:ln>
            </p:spPr>
            <p:txBody>
              <a:bodyPr wrap="square" rtlCol="0">
                <a:spAutoFit/>
              </a:bodyPr>
              <a:lstStyle/>
              <a:p>
                <a:pPr algn="ctr"/>
                <a:r>
                  <a:rPr kumimoji="1" lang="en-US" altLang="zh-CN" sz="2000" b="1" dirty="0" smtClean="0">
                    <a:latin typeface="Microsoft YaHei" charset="0"/>
                    <a:ea typeface="Microsoft YaHei" charset="0"/>
                    <a:cs typeface="Microsoft YaHei" charset="0"/>
                  </a:rPr>
                  <a:t>Using RSSI is inefficient</a:t>
                </a:r>
                <a:endParaRPr kumimoji="1" lang="zh-CN" altLang="en-US" sz="2000" b="1" dirty="0">
                  <a:latin typeface="Microsoft YaHei" charset="0"/>
                  <a:ea typeface="Microsoft YaHei" charset="0"/>
                  <a:cs typeface="Microsoft YaHei" charset="0"/>
                </a:endParaRPr>
              </a:p>
            </p:txBody>
          </p:sp>
        </p:grpSp>
        <p:grpSp>
          <p:nvGrpSpPr>
            <p:cNvPr id="14" name="组 13"/>
            <p:cNvGrpSpPr/>
            <p:nvPr/>
          </p:nvGrpSpPr>
          <p:grpSpPr>
            <a:xfrm>
              <a:off x="553748" y="3210261"/>
              <a:ext cx="8641402" cy="2151402"/>
              <a:chOff x="553748" y="3210261"/>
              <a:chExt cx="8641402" cy="2151402"/>
            </a:xfrm>
          </p:grpSpPr>
          <p:sp>
            <p:nvSpPr>
              <p:cNvPr id="24" name="object 11"/>
              <p:cNvSpPr txBox="1"/>
              <p:nvPr/>
            </p:nvSpPr>
            <p:spPr>
              <a:xfrm>
                <a:off x="553748" y="3210261"/>
                <a:ext cx="3381375" cy="337073"/>
              </a:xfrm>
              <a:prstGeom prst="rect">
                <a:avLst/>
              </a:prstGeom>
            </p:spPr>
            <p:txBody>
              <a:bodyPr vert="horz" wrap="square" lIns="0" tIns="0" rIns="0" bIns="0" rtlCol="0">
                <a:noAutofit/>
              </a:bodyPr>
              <a:lstStyle/>
              <a:p>
                <a:pPr marL="12700">
                  <a:lnSpc>
                    <a:spcPct val="100000"/>
                  </a:lnSpc>
                </a:pPr>
                <a:r>
                  <a:rPr sz="2000" b="1" spc="-155" dirty="0" smtClean="0">
                    <a:latin typeface="Microsoft YaHei UI"/>
                    <a:cs typeface="Microsoft YaHei UI"/>
                  </a:rPr>
                  <a:t>T</a:t>
                </a:r>
                <a:r>
                  <a:rPr sz="2000" b="1" spc="0" dirty="0" smtClean="0">
                    <a:latin typeface="Microsoft YaHei UI"/>
                    <a:cs typeface="Microsoft YaHei UI"/>
                  </a:rPr>
                  <a:t>x</a:t>
                </a:r>
                <a:r>
                  <a:rPr sz="2000" spc="0" dirty="0" smtClean="0">
                    <a:latin typeface="Microsoft YaHei UI"/>
                    <a:cs typeface="Microsoft YaHei UI"/>
                  </a:rPr>
                  <a:t>：0</a:t>
                </a:r>
                <a:r>
                  <a:rPr sz="2000" spc="-5" dirty="0" smtClean="0">
                    <a:latin typeface="Microsoft YaHei UI"/>
                    <a:cs typeface="Microsoft YaHei UI"/>
                  </a:rPr>
                  <a:t>dB</a:t>
                </a:r>
                <a:r>
                  <a:rPr sz="2000" spc="0" dirty="0" smtClean="0">
                    <a:latin typeface="Microsoft YaHei UI"/>
                    <a:cs typeface="Microsoft YaHei UI"/>
                  </a:rPr>
                  <a:t>m</a:t>
                </a:r>
                <a:endParaRPr sz="2000" dirty="0">
                  <a:latin typeface="Microsoft YaHei UI"/>
                  <a:cs typeface="Microsoft YaHei UI"/>
                </a:endParaRPr>
              </a:p>
            </p:txBody>
          </p:sp>
          <p:sp>
            <p:nvSpPr>
              <p:cNvPr id="33" name="object 11"/>
              <p:cNvSpPr txBox="1"/>
              <p:nvPr/>
            </p:nvSpPr>
            <p:spPr>
              <a:xfrm>
                <a:off x="5813775" y="5069460"/>
                <a:ext cx="3381375" cy="292203"/>
              </a:xfrm>
              <a:prstGeom prst="rect">
                <a:avLst/>
              </a:prstGeom>
            </p:spPr>
            <p:txBody>
              <a:bodyPr vert="horz" wrap="square" lIns="0" tIns="0" rIns="0" bIns="0" rtlCol="0">
                <a:noAutofit/>
              </a:bodyPr>
              <a:lstStyle/>
              <a:p>
                <a:pPr marL="12700">
                  <a:lnSpc>
                    <a:spcPct val="100000"/>
                  </a:lnSpc>
                </a:pPr>
                <a:r>
                  <a:rPr sz="2000" b="1" spc="-155" dirty="0" smtClean="0">
                    <a:latin typeface="Microsoft YaHei UI"/>
                    <a:cs typeface="Microsoft YaHei UI"/>
                  </a:rPr>
                  <a:t>T</a:t>
                </a:r>
                <a:r>
                  <a:rPr sz="2000" b="1" spc="0" dirty="0" smtClean="0">
                    <a:latin typeface="Microsoft YaHei UI"/>
                    <a:cs typeface="Microsoft YaHei UI"/>
                  </a:rPr>
                  <a:t>x</a:t>
                </a:r>
                <a:r>
                  <a:rPr sz="2000" spc="0" dirty="0" smtClean="0">
                    <a:latin typeface="Microsoft YaHei UI"/>
                    <a:cs typeface="Microsoft YaHei UI"/>
                  </a:rPr>
                  <a:t>：</a:t>
                </a:r>
                <a:r>
                  <a:rPr lang="en-US" sz="2000" spc="0" dirty="0" smtClean="0">
                    <a:latin typeface="Microsoft YaHei UI"/>
                    <a:cs typeface="Microsoft YaHei UI"/>
                  </a:rPr>
                  <a:t>20</a:t>
                </a:r>
                <a:r>
                  <a:rPr sz="2000" spc="-5" dirty="0" smtClean="0">
                    <a:latin typeface="Microsoft YaHei UI"/>
                    <a:cs typeface="Microsoft YaHei UI"/>
                  </a:rPr>
                  <a:t>dB</a:t>
                </a:r>
                <a:r>
                  <a:rPr sz="2000" spc="0" dirty="0" smtClean="0">
                    <a:latin typeface="Microsoft YaHei UI"/>
                    <a:cs typeface="Microsoft YaHei UI"/>
                  </a:rPr>
                  <a:t>m</a:t>
                </a:r>
                <a:endParaRPr sz="2000" dirty="0">
                  <a:latin typeface="Microsoft YaHei UI"/>
                  <a:cs typeface="Microsoft YaHei UI"/>
                </a:endParaRPr>
              </a:p>
            </p:txBody>
          </p:sp>
        </p:grpSp>
      </p:grpSp>
      <p:grpSp>
        <p:nvGrpSpPr>
          <p:cNvPr id="7" name="组 6"/>
          <p:cNvGrpSpPr/>
          <p:nvPr/>
        </p:nvGrpSpPr>
        <p:grpSpPr>
          <a:xfrm>
            <a:off x="0" y="2290196"/>
            <a:ext cx="9195152" cy="4209363"/>
            <a:chOff x="0" y="2290196"/>
            <a:chExt cx="9195152" cy="4209363"/>
          </a:xfrm>
        </p:grpSpPr>
        <p:sp>
          <p:nvSpPr>
            <p:cNvPr id="25" name="object 11"/>
            <p:cNvSpPr txBox="1"/>
            <p:nvPr/>
          </p:nvSpPr>
          <p:spPr>
            <a:xfrm>
              <a:off x="5813777" y="4189638"/>
              <a:ext cx="3381375" cy="584938"/>
            </a:xfrm>
            <a:prstGeom prst="rect">
              <a:avLst/>
            </a:prstGeom>
          </p:spPr>
          <p:txBody>
            <a:bodyPr vert="horz" wrap="square" lIns="0" tIns="0" rIns="0" bIns="0" rtlCol="0">
              <a:noAutofit/>
            </a:bodyPr>
            <a:lstStyle/>
            <a:p>
              <a:pPr marL="12700" marR="12700" indent="0">
                <a:lnSpc>
                  <a:spcPct val="100000"/>
                </a:lnSpc>
              </a:pPr>
              <a:r>
                <a:rPr lang="en-US" sz="2000" b="1" spc="5" dirty="0" smtClean="0">
                  <a:latin typeface="Microsoft YaHei UI"/>
                  <a:cs typeface="Microsoft YaHei UI"/>
                </a:rPr>
                <a:t>Bandwidth: </a:t>
              </a:r>
              <a:r>
                <a:rPr lang="en-US" sz="2000" spc="5" dirty="0" smtClean="0">
                  <a:latin typeface="Microsoft YaHei UI"/>
                  <a:cs typeface="Microsoft YaHei UI"/>
                </a:rPr>
                <a:t>20M</a:t>
              </a:r>
            </a:p>
            <a:p>
              <a:pPr marL="12700" marR="12700" indent="0">
                <a:lnSpc>
                  <a:spcPct val="100000"/>
                </a:lnSpc>
              </a:pPr>
              <a:r>
                <a:rPr sz="2000" b="1" spc="0" dirty="0" smtClean="0">
                  <a:latin typeface="Microsoft YaHei UI"/>
                  <a:cs typeface="Microsoft YaHei UI"/>
                </a:rPr>
                <a:t>R</a:t>
              </a:r>
              <a:r>
                <a:rPr sz="2000" b="1" spc="-10" dirty="0" smtClean="0">
                  <a:latin typeface="Microsoft YaHei UI"/>
                  <a:cs typeface="Microsoft YaHei UI"/>
                </a:rPr>
                <a:t>a</a:t>
              </a:r>
              <a:r>
                <a:rPr sz="2000" b="1" spc="-15" dirty="0" smtClean="0">
                  <a:latin typeface="Microsoft YaHei UI"/>
                  <a:cs typeface="Microsoft YaHei UI"/>
                </a:rPr>
                <a:t>t</a:t>
              </a:r>
              <a:r>
                <a:rPr lang="en-US" sz="2000" b="1" dirty="0" smtClean="0">
                  <a:latin typeface="Microsoft YaHei UI"/>
                  <a:cs typeface="Microsoft YaHei UI"/>
                </a:rPr>
                <a:t>e: </a:t>
              </a:r>
              <a:r>
                <a:rPr lang="en-US" sz="2000" dirty="0" smtClean="0">
                  <a:latin typeface="Microsoft YaHei UI"/>
                  <a:cs typeface="Microsoft YaHei UI"/>
                </a:rPr>
                <a:t>54M</a:t>
              </a:r>
              <a:r>
                <a:rPr sz="2000" spc="-5" dirty="0" smtClean="0">
                  <a:latin typeface="Microsoft YaHei UI"/>
                  <a:cs typeface="Microsoft YaHei UI"/>
                </a:rPr>
                <a:t>bp</a:t>
              </a:r>
              <a:r>
                <a:rPr sz="2000" spc="0" dirty="0" smtClean="0">
                  <a:latin typeface="Microsoft YaHei UI"/>
                  <a:cs typeface="Microsoft YaHei UI"/>
                </a:rPr>
                <a:t>s </a:t>
              </a:r>
              <a:endParaRPr lang="en-US" sz="2000" spc="0" dirty="0" smtClean="0">
                <a:latin typeface="Microsoft YaHei UI"/>
                <a:cs typeface="Microsoft YaHei UI"/>
              </a:endParaRPr>
            </a:p>
          </p:txBody>
        </p:sp>
        <p:sp>
          <p:nvSpPr>
            <p:cNvPr id="29" name="object 11"/>
            <p:cNvSpPr txBox="1"/>
            <p:nvPr/>
          </p:nvSpPr>
          <p:spPr>
            <a:xfrm>
              <a:off x="554182" y="2290196"/>
              <a:ext cx="3381375" cy="600503"/>
            </a:xfrm>
            <a:prstGeom prst="rect">
              <a:avLst/>
            </a:prstGeom>
          </p:spPr>
          <p:txBody>
            <a:bodyPr vert="horz" wrap="square" lIns="0" tIns="0" rIns="0" bIns="0" rtlCol="0">
              <a:noAutofit/>
            </a:bodyPr>
            <a:lstStyle/>
            <a:p>
              <a:pPr marL="12700" marR="12700" indent="0">
                <a:lnSpc>
                  <a:spcPct val="100000"/>
                </a:lnSpc>
              </a:pPr>
              <a:r>
                <a:rPr lang="en-US" sz="2000" b="1" spc="5" dirty="0" smtClean="0">
                  <a:latin typeface="Microsoft YaHei UI"/>
                  <a:cs typeface="Microsoft YaHei UI"/>
                </a:rPr>
                <a:t>Bandwidth: </a:t>
              </a:r>
              <a:r>
                <a:rPr lang="en-US" sz="2000" spc="5" dirty="0" smtClean="0">
                  <a:latin typeface="Microsoft YaHei UI"/>
                  <a:cs typeface="Microsoft YaHei UI"/>
                </a:rPr>
                <a:t>2M</a:t>
              </a:r>
            </a:p>
            <a:p>
              <a:pPr marL="12700" marR="12700" indent="0">
                <a:lnSpc>
                  <a:spcPct val="100000"/>
                </a:lnSpc>
              </a:pPr>
              <a:r>
                <a:rPr sz="2000" b="1" spc="0" dirty="0" smtClean="0">
                  <a:latin typeface="Microsoft YaHei UI"/>
                  <a:cs typeface="Microsoft YaHei UI"/>
                </a:rPr>
                <a:t>R</a:t>
              </a:r>
              <a:r>
                <a:rPr sz="2000" b="1" spc="-10" dirty="0" smtClean="0">
                  <a:latin typeface="Microsoft YaHei UI"/>
                  <a:cs typeface="Microsoft YaHei UI"/>
                </a:rPr>
                <a:t>a</a:t>
              </a:r>
              <a:r>
                <a:rPr sz="2000" b="1" spc="-15" dirty="0" smtClean="0">
                  <a:latin typeface="Microsoft YaHei UI"/>
                  <a:cs typeface="Microsoft YaHei UI"/>
                </a:rPr>
                <a:t>t</a:t>
              </a:r>
              <a:r>
                <a:rPr lang="en-US" sz="2000" b="1" dirty="0" smtClean="0">
                  <a:latin typeface="Microsoft YaHei UI"/>
                  <a:cs typeface="Microsoft YaHei UI"/>
                </a:rPr>
                <a:t>e: </a:t>
              </a:r>
              <a:r>
                <a:rPr sz="2000" spc="0" dirty="0" smtClean="0">
                  <a:latin typeface="Microsoft YaHei UI"/>
                  <a:cs typeface="Microsoft YaHei UI"/>
                </a:rPr>
                <a:t>250</a:t>
              </a:r>
              <a:r>
                <a:rPr sz="2000" spc="5" dirty="0" smtClean="0">
                  <a:latin typeface="Microsoft YaHei UI"/>
                  <a:cs typeface="Microsoft YaHei UI"/>
                </a:rPr>
                <a:t>K</a:t>
              </a:r>
              <a:r>
                <a:rPr sz="2000" spc="-5" dirty="0" smtClean="0">
                  <a:latin typeface="Microsoft YaHei UI"/>
                  <a:cs typeface="Microsoft YaHei UI"/>
                </a:rPr>
                <a:t>bp</a:t>
              </a:r>
              <a:r>
                <a:rPr sz="2000" spc="0" dirty="0" smtClean="0">
                  <a:latin typeface="Microsoft YaHei UI"/>
                  <a:cs typeface="Microsoft YaHei UI"/>
                </a:rPr>
                <a:t>s </a:t>
              </a:r>
              <a:endParaRPr lang="en-US" sz="2000" spc="0" dirty="0" smtClean="0">
                <a:latin typeface="Microsoft YaHei UI"/>
                <a:cs typeface="Microsoft YaHei UI"/>
              </a:endParaRPr>
            </a:p>
          </p:txBody>
        </p:sp>
        <p:grpSp>
          <p:nvGrpSpPr>
            <p:cNvPr id="2" name="组 1"/>
            <p:cNvGrpSpPr/>
            <p:nvPr/>
          </p:nvGrpSpPr>
          <p:grpSpPr>
            <a:xfrm>
              <a:off x="0" y="4051531"/>
              <a:ext cx="4506924" cy="2448028"/>
              <a:chOff x="0" y="4051531"/>
              <a:chExt cx="4506924" cy="2448028"/>
            </a:xfrm>
          </p:grpSpPr>
          <p:sp>
            <p:nvSpPr>
              <p:cNvPr id="6" name="文本框 5"/>
              <p:cNvSpPr txBox="1"/>
              <p:nvPr/>
            </p:nvSpPr>
            <p:spPr>
              <a:xfrm>
                <a:off x="0" y="6099449"/>
                <a:ext cx="4506924" cy="400110"/>
              </a:xfrm>
              <a:prstGeom prst="rect">
                <a:avLst/>
              </a:prstGeom>
              <a:solidFill>
                <a:schemeClr val="accent2">
                  <a:lumMod val="60000"/>
                  <a:lumOff val="40000"/>
                </a:schemeClr>
              </a:solidFill>
              <a:ln>
                <a:noFill/>
              </a:ln>
            </p:spPr>
            <p:txBody>
              <a:bodyPr wrap="square" rtlCol="0">
                <a:spAutoFit/>
              </a:bodyPr>
              <a:lstStyle/>
              <a:p>
                <a:pPr algn="ctr"/>
                <a:r>
                  <a:rPr kumimoji="1" lang="en-US" altLang="zh-CN" sz="2000" b="1" dirty="0" smtClean="0">
                    <a:latin typeface="Microsoft YaHei" charset="0"/>
                    <a:ea typeface="Microsoft YaHei" charset="0"/>
                    <a:cs typeface="Microsoft YaHei" charset="0"/>
                  </a:rPr>
                  <a:t>Physical emulation is infeasible</a:t>
                </a:r>
                <a:endParaRPr kumimoji="1" lang="zh-CN" altLang="en-US" sz="2000" b="1" dirty="0">
                  <a:latin typeface="Microsoft YaHei" charset="0"/>
                  <a:ea typeface="Microsoft YaHei" charset="0"/>
                  <a:cs typeface="Microsoft YaHei" charset="0"/>
                </a:endParaRPr>
              </a:p>
            </p:txBody>
          </p:sp>
          <p:sp>
            <p:nvSpPr>
              <p:cNvPr id="8" name="左箭头 7"/>
              <p:cNvSpPr/>
              <p:nvPr/>
            </p:nvSpPr>
            <p:spPr>
              <a:xfrm rot="1980956">
                <a:off x="1540086" y="5419099"/>
                <a:ext cx="660315" cy="182061"/>
              </a:xfrm>
              <a:prstGeom prst="left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3" name="图片 2"/>
              <p:cNvPicPr>
                <a:picLocks noChangeAspect="1"/>
              </p:cNvPicPr>
              <p:nvPr/>
            </p:nvPicPr>
            <p:blipFill>
              <a:blip r:embed="rId8"/>
              <a:stretch>
                <a:fillRect/>
              </a:stretch>
            </p:blipFill>
            <p:spPr>
              <a:xfrm>
                <a:off x="174546" y="4051531"/>
                <a:ext cx="2279984" cy="1202374"/>
              </a:xfrm>
              <a:prstGeom prst="rect">
                <a:avLst/>
              </a:prstGeom>
            </p:spPr>
          </p:pic>
          <p:pic>
            <p:nvPicPr>
              <p:cNvPr id="26" name="图片 25"/>
              <p:cNvPicPr>
                <a:picLocks noChangeAspect="1"/>
              </p:cNvPicPr>
              <p:nvPr/>
            </p:nvPicPr>
            <p:blipFill rotWithShape="1">
              <a:blip r:embed="rId9">
                <a:extLst>
                  <a:ext uri="{28A0092B-C50C-407E-A947-70E740481C1C}">
                    <a14:useLocalDpi xmlns:a14="http://schemas.microsoft.com/office/drawing/2010/main" val="0"/>
                  </a:ext>
                </a:extLst>
              </a:blip>
              <a:srcRect l="5279" t="45373" r="73093" b="11568"/>
              <a:stretch/>
            </p:blipFill>
            <p:spPr>
              <a:xfrm>
                <a:off x="2185925" y="5123056"/>
                <a:ext cx="914866" cy="939114"/>
              </a:xfrm>
              <a:prstGeom prst="rect">
                <a:avLst/>
              </a:prstGeom>
            </p:spPr>
          </p:pic>
        </p:grpSp>
      </p:grpSp>
      <p:grpSp>
        <p:nvGrpSpPr>
          <p:cNvPr id="11" name="组 10"/>
          <p:cNvGrpSpPr/>
          <p:nvPr/>
        </p:nvGrpSpPr>
        <p:grpSpPr>
          <a:xfrm>
            <a:off x="553749" y="2903624"/>
            <a:ext cx="8641401" cy="2697536"/>
            <a:chOff x="553749" y="2903624"/>
            <a:chExt cx="8641401" cy="2697536"/>
          </a:xfrm>
        </p:grpSpPr>
        <p:grpSp>
          <p:nvGrpSpPr>
            <p:cNvPr id="12" name="组 11"/>
            <p:cNvGrpSpPr/>
            <p:nvPr/>
          </p:nvGrpSpPr>
          <p:grpSpPr>
            <a:xfrm>
              <a:off x="553749" y="2903624"/>
              <a:ext cx="8641401" cy="2255014"/>
              <a:chOff x="553749" y="2903624"/>
              <a:chExt cx="8641401" cy="2255014"/>
            </a:xfrm>
          </p:grpSpPr>
          <p:sp>
            <p:nvSpPr>
              <p:cNvPr id="32" name="object 11"/>
              <p:cNvSpPr txBox="1"/>
              <p:nvPr/>
            </p:nvSpPr>
            <p:spPr>
              <a:xfrm>
                <a:off x="553749" y="2903624"/>
                <a:ext cx="3381375" cy="408403"/>
              </a:xfrm>
              <a:prstGeom prst="rect">
                <a:avLst/>
              </a:prstGeom>
            </p:spPr>
            <p:txBody>
              <a:bodyPr vert="horz" wrap="square" lIns="0" tIns="0" rIns="0" bIns="0" rtlCol="0">
                <a:noAutofit/>
              </a:bodyPr>
              <a:lstStyle/>
              <a:p>
                <a:pPr marL="12700" marR="12700" indent="0">
                  <a:lnSpc>
                    <a:spcPct val="100000"/>
                  </a:lnSpc>
                </a:pPr>
                <a:r>
                  <a:rPr sz="2000" b="1" spc="5" dirty="0" smtClean="0">
                    <a:latin typeface="Microsoft YaHei UI"/>
                    <a:cs typeface="Microsoft YaHei UI"/>
                  </a:rPr>
                  <a:t>M</a:t>
                </a:r>
                <a:r>
                  <a:rPr sz="2000" b="1" spc="-5" dirty="0" smtClean="0">
                    <a:latin typeface="Microsoft YaHei UI"/>
                    <a:cs typeface="Microsoft YaHei UI"/>
                  </a:rPr>
                  <a:t>o</a:t>
                </a:r>
                <a:r>
                  <a:rPr sz="2000" b="1" spc="-10" dirty="0" smtClean="0">
                    <a:latin typeface="Microsoft YaHei UI"/>
                    <a:cs typeface="Microsoft YaHei UI"/>
                  </a:rPr>
                  <a:t>d</a:t>
                </a:r>
                <a:r>
                  <a:rPr sz="2000" b="1" spc="0" dirty="0" smtClean="0">
                    <a:latin typeface="Microsoft YaHei UI"/>
                    <a:cs typeface="Microsoft YaHei UI"/>
                  </a:rPr>
                  <a:t>u</a:t>
                </a:r>
                <a:r>
                  <a:rPr sz="2000" b="1" spc="-10" dirty="0" smtClean="0">
                    <a:latin typeface="Microsoft YaHei UI"/>
                    <a:cs typeface="Microsoft YaHei UI"/>
                  </a:rPr>
                  <a:t>la</a:t>
                </a:r>
                <a:r>
                  <a:rPr sz="2000" b="1" spc="-5" dirty="0" smtClean="0">
                    <a:latin typeface="Microsoft YaHei UI"/>
                    <a:cs typeface="Microsoft YaHei UI"/>
                  </a:rPr>
                  <a:t>t</a:t>
                </a:r>
                <a:r>
                  <a:rPr sz="2000" b="1" spc="-10" dirty="0" smtClean="0">
                    <a:latin typeface="Microsoft YaHei UI"/>
                    <a:cs typeface="Microsoft YaHei UI"/>
                  </a:rPr>
                  <a:t>i</a:t>
                </a:r>
                <a:r>
                  <a:rPr sz="2000" b="1" spc="-5" dirty="0" smtClean="0">
                    <a:latin typeface="Microsoft YaHei UI"/>
                    <a:cs typeface="Microsoft YaHei UI"/>
                  </a:rPr>
                  <a:t>o</a:t>
                </a:r>
                <a:r>
                  <a:rPr sz="2000" b="1" spc="0" dirty="0" smtClean="0">
                    <a:latin typeface="Microsoft YaHei UI"/>
                    <a:cs typeface="Microsoft YaHei UI"/>
                  </a:rPr>
                  <a:t>n</a:t>
                </a:r>
                <a:r>
                  <a:rPr lang="en-US" sz="2000" b="1" spc="-5" dirty="0" smtClean="0">
                    <a:latin typeface="Microsoft YaHei UI"/>
                    <a:cs typeface="Microsoft YaHei UI"/>
                  </a:rPr>
                  <a:t>: </a:t>
                </a:r>
                <a:r>
                  <a:rPr sz="2000" spc="-5" dirty="0" smtClean="0">
                    <a:latin typeface="Microsoft YaHei" charset="0"/>
                    <a:ea typeface="Microsoft YaHei" charset="0"/>
                    <a:cs typeface="Microsoft YaHei" charset="0"/>
                  </a:rPr>
                  <a:t>OQ</a:t>
                </a:r>
                <a:r>
                  <a:rPr sz="2000" spc="0" dirty="0" smtClean="0">
                    <a:latin typeface="Microsoft YaHei" charset="0"/>
                    <a:ea typeface="Microsoft YaHei" charset="0"/>
                    <a:cs typeface="Microsoft YaHei" charset="0"/>
                  </a:rPr>
                  <a:t>P</a:t>
                </a:r>
                <a:r>
                  <a:rPr sz="2000" spc="-5" dirty="0" smtClean="0">
                    <a:latin typeface="Microsoft YaHei" charset="0"/>
                    <a:ea typeface="Microsoft YaHei" charset="0"/>
                    <a:cs typeface="Microsoft YaHei" charset="0"/>
                  </a:rPr>
                  <a:t>S</a:t>
                </a:r>
                <a:r>
                  <a:rPr sz="2000" spc="45" dirty="0" smtClean="0">
                    <a:latin typeface="Microsoft YaHei" charset="0"/>
                    <a:ea typeface="Microsoft YaHei" charset="0"/>
                    <a:cs typeface="Microsoft YaHei" charset="0"/>
                  </a:rPr>
                  <a:t>K</a:t>
                </a:r>
                <a:r>
                  <a:rPr sz="2000" spc="0" dirty="0" smtClean="0">
                    <a:latin typeface="Microsoft YaHei UI"/>
                    <a:cs typeface="Microsoft YaHei UI"/>
                  </a:rPr>
                  <a:t>, D</a:t>
                </a:r>
                <a:r>
                  <a:rPr sz="2000" spc="-5" dirty="0" smtClean="0">
                    <a:latin typeface="Microsoft YaHei UI"/>
                    <a:cs typeface="Microsoft YaHei UI"/>
                  </a:rPr>
                  <a:t>SS</a:t>
                </a:r>
                <a:r>
                  <a:rPr sz="2000" spc="0" dirty="0" smtClean="0">
                    <a:latin typeface="Microsoft YaHei UI"/>
                    <a:cs typeface="Microsoft YaHei UI"/>
                  </a:rPr>
                  <a:t>S</a:t>
                </a:r>
                <a:endParaRPr sz="2000" dirty="0">
                  <a:latin typeface="Microsoft YaHei UI"/>
                  <a:cs typeface="Microsoft YaHei UI"/>
                </a:endParaRPr>
              </a:p>
            </p:txBody>
          </p:sp>
          <p:sp>
            <p:nvSpPr>
              <p:cNvPr id="34" name="object 11"/>
              <p:cNvSpPr txBox="1"/>
              <p:nvPr/>
            </p:nvSpPr>
            <p:spPr>
              <a:xfrm>
                <a:off x="5813775" y="4777624"/>
                <a:ext cx="3381375" cy="381014"/>
              </a:xfrm>
              <a:prstGeom prst="rect">
                <a:avLst/>
              </a:prstGeom>
            </p:spPr>
            <p:txBody>
              <a:bodyPr vert="horz" wrap="square" lIns="0" tIns="0" rIns="0" bIns="0" rtlCol="0">
                <a:noAutofit/>
              </a:bodyPr>
              <a:lstStyle/>
              <a:p>
                <a:pPr marL="12700" marR="12700" indent="0">
                  <a:lnSpc>
                    <a:spcPct val="100000"/>
                  </a:lnSpc>
                </a:pPr>
                <a:r>
                  <a:rPr sz="2000" b="1" spc="5" dirty="0" smtClean="0">
                    <a:latin typeface="Microsoft YaHei UI"/>
                    <a:cs typeface="Microsoft YaHei UI"/>
                  </a:rPr>
                  <a:t>M</a:t>
                </a:r>
                <a:r>
                  <a:rPr sz="2000" b="1" spc="-5" dirty="0" smtClean="0">
                    <a:latin typeface="Microsoft YaHei UI"/>
                    <a:cs typeface="Microsoft YaHei UI"/>
                  </a:rPr>
                  <a:t>o</a:t>
                </a:r>
                <a:r>
                  <a:rPr sz="2000" b="1" spc="-10" dirty="0" smtClean="0">
                    <a:latin typeface="Microsoft YaHei UI"/>
                    <a:cs typeface="Microsoft YaHei UI"/>
                  </a:rPr>
                  <a:t>d</a:t>
                </a:r>
                <a:r>
                  <a:rPr sz="2000" b="1" spc="0" dirty="0" smtClean="0">
                    <a:latin typeface="Microsoft YaHei UI"/>
                    <a:cs typeface="Microsoft YaHei UI"/>
                  </a:rPr>
                  <a:t>u</a:t>
                </a:r>
                <a:r>
                  <a:rPr sz="2000" b="1" spc="-10" dirty="0" smtClean="0">
                    <a:latin typeface="Microsoft YaHei UI"/>
                    <a:cs typeface="Microsoft YaHei UI"/>
                  </a:rPr>
                  <a:t>la</a:t>
                </a:r>
                <a:r>
                  <a:rPr sz="2000" b="1" spc="-5" dirty="0" smtClean="0">
                    <a:latin typeface="Microsoft YaHei UI"/>
                    <a:cs typeface="Microsoft YaHei UI"/>
                  </a:rPr>
                  <a:t>t</a:t>
                </a:r>
                <a:r>
                  <a:rPr sz="2000" b="1" spc="-10" dirty="0" smtClean="0">
                    <a:latin typeface="Microsoft YaHei UI"/>
                    <a:cs typeface="Microsoft YaHei UI"/>
                  </a:rPr>
                  <a:t>i</a:t>
                </a:r>
                <a:r>
                  <a:rPr sz="2000" b="1" spc="-5" dirty="0" smtClean="0">
                    <a:latin typeface="Microsoft YaHei UI"/>
                    <a:cs typeface="Microsoft YaHei UI"/>
                  </a:rPr>
                  <a:t>o</a:t>
                </a:r>
                <a:r>
                  <a:rPr sz="2000" b="1" spc="0" dirty="0" smtClean="0">
                    <a:latin typeface="Microsoft YaHei UI"/>
                    <a:cs typeface="Microsoft YaHei UI"/>
                  </a:rPr>
                  <a:t>n</a:t>
                </a:r>
                <a:r>
                  <a:rPr lang="en-US" sz="2000" b="1" spc="-5" dirty="0" smtClean="0">
                    <a:latin typeface="Microsoft YaHei UI"/>
                    <a:cs typeface="Microsoft YaHei UI"/>
                  </a:rPr>
                  <a:t>: </a:t>
                </a:r>
                <a:r>
                  <a:rPr lang="en-US" sz="2000" spc="-5" dirty="0" smtClean="0">
                    <a:latin typeface="Microsoft YaHei UI"/>
                    <a:cs typeface="Microsoft YaHei UI"/>
                  </a:rPr>
                  <a:t>QAM</a:t>
                </a:r>
                <a:r>
                  <a:rPr sz="2000" spc="0" dirty="0" smtClean="0">
                    <a:latin typeface="Microsoft YaHei UI"/>
                    <a:cs typeface="Microsoft YaHei UI"/>
                  </a:rPr>
                  <a:t>, </a:t>
                </a:r>
                <a:r>
                  <a:rPr lang="en-US" sz="2000" spc="0" dirty="0" smtClean="0">
                    <a:latin typeface="Microsoft YaHei UI"/>
                    <a:cs typeface="Microsoft YaHei UI"/>
                  </a:rPr>
                  <a:t>OFDM</a:t>
                </a:r>
              </a:p>
            </p:txBody>
          </p:sp>
        </p:grpSp>
        <p:grpSp>
          <p:nvGrpSpPr>
            <p:cNvPr id="13" name="组 12"/>
            <p:cNvGrpSpPr/>
            <p:nvPr/>
          </p:nvGrpSpPr>
          <p:grpSpPr>
            <a:xfrm>
              <a:off x="1095874" y="3595356"/>
              <a:ext cx="3948238" cy="2005804"/>
              <a:chOff x="1095874" y="3595356"/>
              <a:chExt cx="3948238" cy="2005804"/>
            </a:xfrm>
          </p:grpSpPr>
          <p:sp>
            <p:nvSpPr>
              <p:cNvPr id="35" name="文本框 34"/>
              <p:cNvSpPr txBox="1"/>
              <p:nvPr/>
            </p:nvSpPr>
            <p:spPr>
              <a:xfrm>
                <a:off x="1095874" y="3595356"/>
                <a:ext cx="3935126" cy="400110"/>
              </a:xfrm>
              <a:prstGeom prst="rect">
                <a:avLst/>
              </a:prstGeom>
              <a:solidFill>
                <a:schemeClr val="accent2">
                  <a:lumMod val="60000"/>
                  <a:lumOff val="40000"/>
                </a:schemeClr>
              </a:solidFill>
              <a:ln>
                <a:noFill/>
              </a:ln>
            </p:spPr>
            <p:txBody>
              <a:bodyPr wrap="square" rtlCol="0">
                <a:spAutoFit/>
              </a:bodyPr>
              <a:lstStyle/>
              <a:p>
                <a:pPr algn="ctr"/>
                <a:r>
                  <a:rPr kumimoji="1" lang="en-US" altLang="zh-CN" sz="2000" b="1" dirty="0" smtClean="0">
                    <a:latin typeface="Microsoft YaHei" charset="0"/>
                    <a:ea typeface="Microsoft YaHei" charset="0"/>
                    <a:cs typeface="Microsoft YaHei" charset="0"/>
                  </a:rPr>
                  <a:t>Directly decoding is difficult</a:t>
                </a:r>
                <a:endParaRPr kumimoji="1" lang="zh-CN" altLang="en-US" sz="2000" b="1" dirty="0">
                  <a:latin typeface="Microsoft YaHei" charset="0"/>
                  <a:ea typeface="Microsoft YaHei" charset="0"/>
                  <a:cs typeface="Microsoft YaHei" charset="0"/>
                </a:endParaRPr>
              </a:p>
            </p:txBody>
          </p:sp>
          <p:pic>
            <p:nvPicPr>
              <p:cNvPr id="5" name="图片 4"/>
              <p:cNvPicPr>
                <a:picLocks noChangeAspect="1"/>
              </p:cNvPicPr>
              <p:nvPr/>
            </p:nvPicPr>
            <p:blipFill rotWithShape="1">
              <a:blip r:embed="rId9">
                <a:extLst>
                  <a:ext uri="{28A0092B-C50C-407E-A947-70E740481C1C}">
                    <a14:useLocalDpi xmlns:a14="http://schemas.microsoft.com/office/drawing/2010/main" val="0"/>
                  </a:ext>
                </a:extLst>
              </a:blip>
              <a:srcRect l="42116"/>
              <a:stretch/>
            </p:blipFill>
            <p:spPr>
              <a:xfrm>
                <a:off x="3572282" y="4009158"/>
                <a:ext cx="1471830" cy="1357748"/>
              </a:xfrm>
              <a:prstGeom prst="rect">
                <a:avLst/>
              </a:prstGeom>
            </p:spPr>
          </p:pic>
          <p:sp>
            <p:nvSpPr>
              <p:cNvPr id="28" name="左箭头 27"/>
              <p:cNvSpPr/>
              <p:nvPr/>
            </p:nvSpPr>
            <p:spPr>
              <a:xfrm rot="19619044" flipH="1">
                <a:off x="3083546" y="5419099"/>
                <a:ext cx="660315" cy="182061"/>
              </a:xfrm>
              <a:prstGeom prst="left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sp>
        <p:nvSpPr>
          <p:cNvPr id="36" name="文本框 35"/>
          <p:cNvSpPr txBox="1"/>
          <p:nvPr/>
        </p:nvSpPr>
        <p:spPr>
          <a:xfrm>
            <a:off x="5656881" y="6168325"/>
            <a:ext cx="184731" cy="369332"/>
          </a:xfrm>
          <a:prstGeom prst="rect">
            <a:avLst/>
          </a:prstGeom>
          <a:noFill/>
        </p:spPr>
        <p:txBody>
          <a:bodyPr wrap="none" rtlCol="0">
            <a:spAutoFit/>
          </a:bodyPr>
          <a:lstStyle/>
          <a:p>
            <a:endParaRPr kumimoji="1" lang="zh-CN" altLang="en-US" dirty="0"/>
          </a:p>
        </p:txBody>
      </p:sp>
      <p:sp>
        <p:nvSpPr>
          <p:cNvPr id="43" name="幻灯片编号占位符 1"/>
          <p:cNvSpPr>
            <a:spLocks noGrp="1"/>
          </p:cNvSpPr>
          <p:nvPr>
            <p:ph type="sldNum" sz="quarter" idx="12"/>
          </p:nvPr>
        </p:nvSpPr>
        <p:spPr>
          <a:xfrm>
            <a:off x="8673144" y="6207275"/>
            <a:ext cx="304604" cy="365125"/>
          </a:xfrm>
        </p:spPr>
        <p:txBody>
          <a:bodyPr/>
          <a:lstStyle/>
          <a:p>
            <a:r>
              <a:rPr kumimoji="1" lang="en-US" altLang="zh-CN" sz="1600" dirty="0" smtClean="0">
                <a:solidFill>
                  <a:schemeClr val="bg1">
                    <a:lumMod val="50000"/>
                  </a:schemeClr>
                </a:solidFill>
              </a:rPr>
              <a:t>6</a:t>
            </a:r>
            <a:endParaRPr kumimoji="1" lang="zh-CN" altLang="en-US" sz="1600" dirty="0">
              <a:solidFill>
                <a:schemeClr val="bg1">
                  <a:lumMod val="50000"/>
                </a:schemeClr>
              </a:solidFill>
            </a:endParaRPr>
          </a:p>
        </p:txBody>
      </p:sp>
    </p:spTree>
    <p:extLst>
      <p:ext uri="{BB962C8B-B14F-4D97-AF65-F5344CB8AC3E}">
        <p14:creationId xmlns:p14="http://schemas.microsoft.com/office/powerpoint/2010/main" val="1363242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 3"/>
          <p:cNvGrpSpPr/>
          <p:nvPr/>
        </p:nvGrpSpPr>
        <p:grpSpPr>
          <a:xfrm>
            <a:off x="0" y="6572400"/>
            <a:ext cx="9144000" cy="288566"/>
            <a:chOff x="0" y="6572400"/>
            <a:chExt cx="9144000" cy="288566"/>
          </a:xfrm>
        </p:grpSpPr>
        <p:sp>
          <p:nvSpPr>
            <p:cNvPr id="16" name="矩形 15"/>
            <p:cNvSpPr/>
            <p:nvPr/>
          </p:nvSpPr>
          <p:spPr>
            <a:xfrm>
              <a:off x="0" y="6575367"/>
              <a:ext cx="2410689" cy="28559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矩形 16"/>
            <p:cNvSpPr/>
            <p:nvPr/>
          </p:nvSpPr>
          <p:spPr>
            <a:xfrm>
              <a:off x="2244437" y="6575367"/>
              <a:ext cx="2410689" cy="28559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矩形 17"/>
            <p:cNvSpPr/>
            <p:nvPr/>
          </p:nvSpPr>
          <p:spPr>
            <a:xfrm>
              <a:off x="4488874" y="6575367"/>
              <a:ext cx="2410689" cy="285599"/>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矩形 18"/>
            <p:cNvSpPr/>
            <p:nvPr/>
          </p:nvSpPr>
          <p:spPr>
            <a:xfrm>
              <a:off x="6899563" y="6572400"/>
              <a:ext cx="2244437" cy="288566"/>
            </a:xfrm>
            <a:prstGeom prst="rect">
              <a:avLst/>
            </a:prstGeom>
            <a:solidFill>
              <a:srgbClr val="DF7ECB">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41" name="文本框 40"/>
          <p:cNvSpPr txBox="1"/>
          <p:nvPr/>
        </p:nvSpPr>
        <p:spPr>
          <a:xfrm>
            <a:off x="175767" y="700477"/>
            <a:ext cx="111391" cy="12692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CN" sz="1200" kern="0" noProof="0" dirty="0" smtClean="0">
                <a:solidFill>
                  <a:prstClr val="white"/>
                </a:solidFill>
                <a:latin typeface="微软雅黑" panose="020B0503020204020204" pitchFamily="34" charset="-122"/>
                <a:ea typeface="微软雅黑" panose="020B0503020204020204" pitchFamily="34" charset="-122"/>
              </a:rPr>
              <a:t>1.</a:t>
            </a:r>
            <a:endParaRPr kumimoji="0" lang="zh-CN" altLang="en-US" sz="1200" b="1" i="0" u="none" strike="noStrike" kern="0" cap="none" spc="0" normalizeH="0" baseline="0" noProof="0" dirty="0">
              <a:ln>
                <a:noFill/>
              </a:ln>
              <a:solidFill>
                <a:prstClr val="white"/>
              </a:solidFill>
              <a:effectLst/>
              <a:uLnTx/>
              <a:uFillTx/>
              <a:latin typeface="幼圆" panose="02010509060101010101" pitchFamily="49" charset="-122"/>
              <a:ea typeface="幼圆" panose="02010509060101010101" pitchFamily="49" charset="-122"/>
            </a:endParaRPr>
          </a:p>
        </p:txBody>
      </p:sp>
      <p:sp>
        <p:nvSpPr>
          <p:cNvPr id="42" name="矩形 41"/>
          <p:cNvSpPr/>
          <p:nvPr/>
        </p:nvSpPr>
        <p:spPr>
          <a:xfrm>
            <a:off x="175767" y="1051804"/>
            <a:ext cx="8556753" cy="125485"/>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矩形 9"/>
          <p:cNvSpPr/>
          <p:nvPr/>
        </p:nvSpPr>
        <p:spPr>
          <a:xfrm rot="5400000">
            <a:off x="24966" y="861723"/>
            <a:ext cx="949503" cy="108927"/>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文本框 10"/>
          <p:cNvSpPr txBox="1"/>
          <p:nvPr/>
        </p:nvSpPr>
        <p:spPr>
          <a:xfrm>
            <a:off x="712278" y="455655"/>
            <a:ext cx="7052373" cy="584775"/>
          </a:xfrm>
          <a:prstGeom prst="rect">
            <a:avLst/>
          </a:prstGeom>
          <a:noFill/>
        </p:spPr>
        <p:txBody>
          <a:bodyPr wrap="square" rtlCol="0">
            <a:spAutoFit/>
          </a:bodyPr>
          <a:lstStyle/>
          <a:p>
            <a:r>
              <a:rPr lang="en-US" altLang="zh-CN" sz="3200" dirty="0" smtClean="0">
                <a:latin typeface="Microsoft YaHei" charset="0"/>
                <a:ea typeface="Microsoft YaHei" charset="0"/>
                <a:cs typeface="Microsoft YaHei" charset="0"/>
              </a:rPr>
              <a:t>Feasibility of using CSI</a:t>
            </a:r>
          </a:p>
        </p:txBody>
      </p:sp>
      <p:pic>
        <p:nvPicPr>
          <p:cNvPr id="13" name="图片 12"/>
          <p:cNvPicPr>
            <a:picLocks noChangeAspect="1"/>
          </p:cNvPicPr>
          <p:nvPr/>
        </p:nvPicPr>
        <p:blipFill>
          <a:blip r:embed="rId3"/>
          <a:stretch>
            <a:fillRect/>
          </a:stretch>
        </p:blipFill>
        <p:spPr>
          <a:xfrm>
            <a:off x="1981055" y="1280193"/>
            <a:ext cx="4946175" cy="2261590"/>
          </a:xfrm>
          <a:prstGeom prst="rect">
            <a:avLst/>
          </a:prstGeom>
        </p:spPr>
      </p:pic>
      <p:grpSp>
        <p:nvGrpSpPr>
          <p:cNvPr id="5" name="组 4"/>
          <p:cNvGrpSpPr/>
          <p:nvPr/>
        </p:nvGrpSpPr>
        <p:grpSpPr>
          <a:xfrm>
            <a:off x="329412" y="3475016"/>
            <a:ext cx="8403108" cy="2994037"/>
            <a:chOff x="329412" y="3475016"/>
            <a:chExt cx="8403108" cy="2994037"/>
          </a:xfrm>
        </p:grpSpPr>
        <p:sp>
          <p:nvSpPr>
            <p:cNvPr id="3" name="矩形 2"/>
            <p:cNvSpPr/>
            <p:nvPr/>
          </p:nvSpPr>
          <p:spPr>
            <a:xfrm>
              <a:off x="2244437" y="5651961"/>
              <a:ext cx="2100004" cy="276999"/>
            </a:xfrm>
            <a:prstGeom prst="rect">
              <a:avLst/>
            </a:prstGeom>
          </p:spPr>
          <p:txBody>
            <a:bodyPr wrap="square">
              <a:spAutoFit/>
            </a:bodyPr>
            <a:lstStyle/>
            <a:p>
              <a:r>
                <a:rPr lang="en-US" altLang="zh-CN" sz="1200" dirty="0" smtClean="0">
                  <a:latin typeface="Microsoft YaHei UI"/>
                  <a:cs typeface="Microsoft YaHei UI"/>
                </a:rPr>
                <a:t>(Without ZigBee)</a:t>
              </a:r>
              <a:endParaRPr lang="zh-CN" altLang="en-US" sz="1200" dirty="0"/>
            </a:p>
          </p:txBody>
        </p:sp>
        <p:sp>
          <p:nvSpPr>
            <p:cNvPr id="20" name="矩形 19"/>
            <p:cNvSpPr/>
            <p:nvPr/>
          </p:nvSpPr>
          <p:spPr>
            <a:xfrm>
              <a:off x="6100024" y="5651961"/>
              <a:ext cx="1664627" cy="276999"/>
            </a:xfrm>
            <a:prstGeom prst="rect">
              <a:avLst/>
            </a:prstGeom>
          </p:spPr>
          <p:txBody>
            <a:bodyPr wrap="square">
              <a:spAutoFit/>
            </a:bodyPr>
            <a:lstStyle/>
            <a:p>
              <a:r>
                <a:rPr lang="en-US" altLang="zh-CN" sz="1200" dirty="0" smtClean="0">
                  <a:latin typeface="Microsoft YaHei UI"/>
                  <a:cs typeface="Microsoft YaHei UI"/>
                </a:rPr>
                <a:t>(With ZigBee)</a:t>
              </a:r>
              <a:endParaRPr lang="zh-CN" altLang="en-US" sz="1200" dirty="0"/>
            </a:p>
          </p:txBody>
        </p:sp>
        <p:grpSp>
          <p:nvGrpSpPr>
            <p:cNvPr id="2" name="组 1"/>
            <p:cNvGrpSpPr/>
            <p:nvPr/>
          </p:nvGrpSpPr>
          <p:grpSpPr>
            <a:xfrm>
              <a:off x="329412" y="3475016"/>
              <a:ext cx="8403108" cy="2994037"/>
              <a:chOff x="329412" y="3475016"/>
              <a:chExt cx="8403108" cy="2994037"/>
            </a:xfrm>
          </p:grpSpPr>
          <p:pic>
            <p:nvPicPr>
              <p:cNvPr id="14" name="图片 13"/>
              <p:cNvPicPr>
                <a:picLocks noChangeAspect="1"/>
              </p:cNvPicPr>
              <p:nvPr/>
            </p:nvPicPr>
            <p:blipFill rotWithShape="1">
              <a:blip r:embed="rId4"/>
              <a:srcRect r="51160" b="23572"/>
              <a:stretch/>
            </p:blipFill>
            <p:spPr>
              <a:xfrm>
                <a:off x="1296203" y="3475016"/>
                <a:ext cx="2972580" cy="2239488"/>
              </a:xfrm>
              <a:prstGeom prst="rect">
                <a:avLst/>
              </a:prstGeom>
            </p:spPr>
          </p:pic>
          <p:sp>
            <p:nvSpPr>
              <p:cNvPr id="22" name="文本框 21"/>
              <p:cNvSpPr txBox="1"/>
              <p:nvPr/>
            </p:nvSpPr>
            <p:spPr>
              <a:xfrm>
                <a:off x="329412" y="6068943"/>
                <a:ext cx="8403108" cy="400110"/>
              </a:xfrm>
              <a:prstGeom prst="rect">
                <a:avLst/>
              </a:prstGeom>
              <a:solidFill>
                <a:schemeClr val="accent2">
                  <a:lumMod val="60000"/>
                  <a:lumOff val="40000"/>
                </a:schemeClr>
              </a:solidFill>
              <a:ln>
                <a:noFill/>
              </a:ln>
            </p:spPr>
            <p:txBody>
              <a:bodyPr wrap="square" rtlCol="0">
                <a:spAutoFit/>
              </a:bodyPr>
              <a:lstStyle/>
              <a:p>
                <a:r>
                  <a:rPr kumimoji="1" lang="en-US" altLang="zh-CN" sz="2000" b="1" dirty="0" smtClean="0">
                    <a:latin typeface="Microsoft YaHei" charset="0"/>
                    <a:ea typeface="Microsoft YaHei" charset="0"/>
                    <a:cs typeface="Microsoft YaHei" charset="0"/>
                  </a:rPr>
                  <a:t>The transmission of ZigBee packets affects the CSI significantly</a:t>
                </a:r>
                <a:endParaRPr kumimoji="1" lang="zh-CN" altLang="en-US" sz="2000" b="1" dirty="0">
                  <a:latin typeface="Microsoft YaHei" charset="0"/>
                  <a:ea typeface="Microsoft YaHei" charset="0"/>
                  <a:cs typeface="Microsoft YaHei" charset="0"/>
                </a:endParaRPr>
              </a:p>
            </p:txBody>
          </p:sp>
          <p:pic>
            <p:nvPicPr>
              <p:cNvPr id="21" name="图片 20"/>
              <p:cNvPicPr>
                <a:picLocks noChangeAspect="1"/>
              </p:cNvPicPr>
              <p:nvPr/>
            </p:nvPicPr>
            <p:blipFill rotWithShape="1">
              <a:blip r:embed="rId4"/>
              <a:srcRect l="50057" b="23572"/>
              <a:stretch/>
            </p:blipFill>
            <p:spPr>
              <a:xfrm>
                <a:off x="5011105" y="3475016"/>
                <a:ext cx="3010676" cy="2218532"/>
              </a:xfrm>
              <a:prstGeom prst="rect">
                <a:avLst/>
              </a:prstGeom>
            </p:spPr>
          </p:pic>
        </p:grpSp>
      </p:grpSp>
      <p:sp>
        <p:nvSpPr>
          <p:cNvPr id="23" name="幻灯片编号占位符 1"/>
          <p:cNvSpPr>
            <a:spLocks noGrp="1"/>
          </p:cNvSpPr>
          <p:nvPr>
            <p:ph type="sldNum" sz="quarter" idx="12"/>
          </p:nvPr>
        </p:nvSpPr>
        <p:spPr>
          <a:xfrm>
            <a:off x="8673144" y="6207275"/>
            <a:ext cx="304604" cy="365125"/>
          </a:xfrm>
        </p:spPr>
        <p:txBody>
          <a:bodyPr/>
          <a:lstStyle/>
          <a:p>
            <a:r>
              <a:rPr kumimoji="1" lang="en-US" altLang="zh-CN" sz="1600" dirty="0" smtClean="0">
                <a:solidFill>
                  <a:schemeClr val="bg1">
                    <a:lumMod val="50000"/>
                  </a:schemeClr>
                </a:solidFill>
              </a:rPr>
              <a:t>7</a:t>
            </a:r>
            <a:endParaRPr kumimoji="1" lang="zh-CN" altLang="en-US" sz="1600" dirty="0">
              <a:solidFill>
                <a:schemeClr val="bg1">
                  <a:lumMod val="50000"/>
                </a:schemeClr>
              </a:solidFill>
            </a:endParaRPr>
          </a:p>
        </p:txBody>
      </p:sp>
    </p:spTree>
    <p:extLst>
      <p:ext uri="{BB962C8B-B14F-4D97-AF65-F5344CB8AC3E}">
        <p14:creationId xmlns:p14="http://schemas.microsoft.com/office/powerpoint/2010/main" val="1562885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 3"/>
          <p:cNvGrpSpPr/>
          <p:nvPr/>
        </p:nvGrpSpPr>
        <p:grpSpPr>
          <a:xfrm>
            <a:off x="0" y="6572400"/>
            <a:ext cx="9144000" cy="288566"/>
            <a:chOff x="0" y="6572400"/>
            <a:chExt cx="9144000" cy="288566"/>
          </a:xfrm>
        </p:grpSpPr>
        <p:sp>
          <p:nvSpPr>
            <p:cNvPr id="16" name="矩形 15"/>
            <p:cNvSpPr/>
            <p:nvPr/>
          </p:nvSpPr>
          <p:spPr>
            <a:xfrm>
              <a:off x="0" y="6575367"/>
              <a:ext cx="2410689" cy="28559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矩形 16"/>
            <p:cNvSpPr/>
            <p:nvPr/>
          </p:nvSpPr>
          <p:spPr>
            <a:xfrm>
              <a:off x="2244437" y="6575367"/>
              <a:ext cx="2410689" cy="28559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矩形 17"/>
            <p:cNvSpPr/>
            <p:nvPr/>
          </p:nvSpPr>
          <p:spPr>
            <a:xfrm>
              <a:off x="4488874" y="6575367"/>
              <a:ext cx="2410689" cy="285599"/>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矩形 18"/>
            <p:cNvSpPr/>
            <p:nvPr/>
          </p:nvSpPr>
          <p:spPr>
            <a:xfrm>
              <a:off x="6899563" y="6572400"/>
              <a:ext cx="2244437" cy="288566"/>
            </a:xfrm>
            <a:prstGeom prst="rect">
              <a:avLst/>
            </a:prstGeom>
            <a:solidFill>
              <a:srgbClr val="DF7ECB">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41" name="文本框 40"/>
          <p:cNvSpPr txBox="1"/>
          <p:nvPr/>
        </p:nvSpPr>
        <p:spPr>
          <a:xfrm>
            <a:off x="175767" y="700477"/>
            <a:ext cx="111391" cy="12692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CN" sz="1200" kern="0" noProof="0" dirty="0" smtClean="0">
                <a:solidFill>
                  <a:prstClr val="white"/>
                </a:solidFill>
                <a:latin typeface="微软雅黑" panose="020B0503020204020204" pitchFamily="34" charset="-122"/>
                <a:ea typeface="微软雅黑" panose="020B0503020204020204" pitchFamily="34" charset="-122"/>
              </a:rPr>
              <a:t>1.</a:t>
            </a:r>
            <a:endParaRPr kumimoji="0" lang="zh-CN" altLang="en-US" sz="1200" b="1" i="0" u="none" strike="noStrike" kern="0" cap="none" spc="0" normalizeH="0" baseline="0" noProof="0" dirty="0">
              <a:ln>
                <a:noFill/>
              </a:ln>
              <a:solidFill>
                <a:prstClr val="white"/>
              </a:solidFill>
              <a:effectLst/>
              <a:uLnTx/>
              <a:uFillTx/>
              <a:latin typeface="幼圆" panose="02010509060101010101" pitchFamily="49" charset="-122"/>
              <a:ea typeface="幼圆" panose="02010509060101010101" pitchFamily="49" charset="-122"/>
            </a:endParaRPr>
          </a:p>
        </p:txBody>
      </p:sp>
      <p:sp>
        <p:nvSpPr>
          <p:cNvPr id="42" name="矩形 41"/>
          <p:cNvSpPr/>
          <p:nvPr/>
        </p:nvSpPr>
        <p:spPr>
          <a:xfrm>
            <a:off x="175767" y="1051804"/>
            <a:ext cx="8556753" cy="125485"/>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矩形 9"/>
          <p:cNvSpPr/>
          <p:nvPr/>
        </p:nvSpPr>
        <p:spPr>
          <a:xfrm rot="5400000">
            <a:off x="24966" y="861723"/>
            <a:ext cx="949503" cy="108927"/>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文本框 10"/>
          <p:cNvSpPr txBox="1"/>
          <p:nvPr/>
        </p:nvSpPr>
        <p:spPr>
          <a:xfrm>
            <a:off x="712278" y="455655"/>
            <a:ext cx="7052373" cy="584775"/>
          </a:xfrm>
          <a:prstGeom prst="rect">
            <a:avLst/>
          </a:prstGeom>
          <a:noFill/>
        </p:spPr>
        <p:txBody>
          <a:bodyPr wrap="square" rtlCol="0">
            <a:spAutoFit/>
          </a:bodyPr>
          <a:lstStyle/>
          <a:p>
            <a:r>
              <a:rPr lang="en-US" altLang="zh-CN" sz="3200" dirty="0" smtClean="0">
                <a:latin typeface="Microsoft YaHei" charset="0"/>
                <a:ea typeface="Microsoft YaHei" charset="0"/>
                <a:cs typeface="Microsoft YaHei" charset="0"/>
              </a:rPr>
              <a:t>Challenges of using CSI</a:t>
            </a:r>
          </a:p>
        </p:txBody>
      </p:sp>
      <p:grpSp>
        <p:nvGrpSpPr>
          <p:cNvPr id="23" name="组 22"/>
          <p:cNvGrpSpPr/>
          <p:nvPr/>
        </p:nvGrpSpPr>
        <p:grpSpPr>
          <a:xfrm>
            <a:off x="4446922" y="1205610"/>
            <a:ext cx="4226222" cy="5229931"/>
            <a:chOff x="3598566" y="1484098"/>
            <a:chExt cx="4631034" cy="5790116"/>
          </a:xfrm>
        </p:grpSpPr>
        <p:grpSp>
          <p:nvGrpSpPr>
            <p:cNvPr id="24" name="组 23"/>
            <p:cNvGrpSpPr/>
            <p:nvPr/>
          </p:nvGrpSpPr>
          <p:grpSpPr>
            <a:xfrm>
              <a:off x="3598566" y="1484098"/>
              <a:ext cx="4631034" cy="2042337"/>
              <a:chOff x="-4628242" y="950398"/>
              <a:chExt cx="9020948" cy="3962259"/>
            </a:xfrm>
          </p:grpSpPr>
          <p:sp>
            <p:nvSpPr>
              <p:cNvPr id="37" name="Rectangle 70"/>
              <p:cNvSpPr>
                <a:spLocks noChangeArrowheads="1"/>
              </p:cNvSpPr>
              <p:nvPr/>
            </p:nvSpPr>
            <p:spPr bwMode="auto">
              <a:xfrm flipV="1">
                <a:off x="-4628242" y="1116761"/>
                <a:ext cx="9020948" cy="3795896"/>
              </a:xfrm>
              <a:prstGeom prst="rect">
                <a:avLst/>
              </a:prstGeom>
              <a:solidFill>
                <a:srgbClr val="EEEEEE"/>
              </a:solidFill>
              <a:ln w="9525">
                <a:solidFill>
                  <a:schemeClr val="accent2">
                    <a:lumMod val="60000"/>
                    <a:lumOff val="40000"/>
                  </a:schemeClr>
                </a:solidFill>
                <a:miter lim="800000"/>
                <a:headEnd/>
                <a:tailEnd/>
              </a:ln>
            </p:spPr>
            <p:txBody>
              <a:bodyPr wrap="none" lIns="84006" tIns="42003" rIns="84006" bIns="42003" anchor="ctr"/>
              <a:lstStyle>
                <a:lvl1pPr defTabSz="839788">
                  <a:defRPr sz="2200">
                    <a:solidFill>
                      <a:schemeClr val="tx1"/>
                    </a:solidFill>
                    <a:latin typeface="Times New Roman" charset="0"/>
                    <a:ea typeface="宋体" charset="0"/>
                  </a:defRPr>
                </a:lvl1pPr>
                <a:lvl2pPr marL="742950" indent="-285750" defTabSz="839788">
                  <a:defRPr sz="2200">
                    <a:solidFill>
                      <a:schemeClr val="tx1"/>
                    </a:solidFill>
                    <a:latin typeface="Times New Roman" charset="0"/>
                    <a:ea typeface="宋体" charset="0"/>
                  </a:defRPr>
                </a:lvl2pPr>
                <a:lvl3pPr marL="1143000" indent="-228600" defTabSz="839788">
                  <a:defRPr sz="2200">
                    <a:solidFill>
                      <a:schemeClr val="tx1"/>
                    </a:solidFill>
                    <a:latin typeface="Times New Roman" charset="0"/>
                    <a:ea typeface="宋体" charset="0"/>
                  </a:defRPr>
                </a:lvl3pPr>
                <a:lvl4pPr marL="1600200" indent="-228600" defTabSz="839788">
                  <a:defRPr sz="2200">
                    <a:solidFill>
                      <a:schemeClr val="tx1"/>
                    </a:solidFill>
                    <a:latin typeface="Times New Roman" charset="0"/>
                    <a:ea typeface="宋体" charset="0"/>
                  </a:defRPr>
                </a:lvl4pPr>
                <a:lvl5pPr marL="2057400" indent="-228600" defTabSz="839788">
                  <a:defRPr sz="2200">
                    <a:solidFill>
                      <a:schemeClr val="tx1"/>
                    </a:solidFill>
                    <a:latin typeface="Times New Roman" charset="0"/>
                    <a:ea typeface="宋体" charset="0"/>
                  </a:defRPr>
                </a:lvl5pPr>
                <a:lvl6pPr marL="2514600" indent="-228600" defTabSz="839788" eaLnBrk="0" fontAlgn="base" hangingPunct="0">
                  <a:spcBef>
                    <a:spcPct val="0"/>
                  </a:spcBef>
                  <a:spcAft>
                    <a:spcPct val="0"/>
                  </a:spcAft>
                  <a:defRPr sz="2200">
                    <a:solidFill>
                      <a:schemeClr val="tx1"/>
                    </a:solidFill>
                    <a:latin typeface="Times New Roman" charset="0"/>
                    <a:ea typeface="宋体" charset="0"/>
                  </a:defRPr>
                </a:lvl6pPr>
                <a:lvl7pPr marL="2971800" indent="-228600" defTabSz="839788" eaLnBrk="0" fontAlgn="base" hangingPunct="0">
                  <a:spcBef>
                    <a:spcPct val="0"/>
                  </a:spcBef>
                  <a:spcAft>
                    <a:spcPct val="0"/>
                  </a:spcAft>
                  <a:defRPr sz="2200">
                    <a:solidFill>
                      <a:schemeClr val="tx1"/>
                    </a:solidFill>
                    <a:latin typeface="Times New Roman" charset="0"/>
                    <a:ea typeface="宋体" charset="0"/>
                  </a:defRPr>
                </a:lvl7pPr>
                <a:lvl8pPr marL="3429000" indent="-228600" defTabSz="839788" eaLnBrk="0" fontAlgn="base" hangingPunct="0">
                  <a:spcBef>
                    <a:spcPct val="0"/>
                  </a:spcBef>
                  <a:spcAft>
                    <a:spcPct val="0"/>
                  </a:spcAft>
                  <a:defRPr sz="2200">
                    <a:solidFill>
                      <a:schemeClr val="tx1"/>
                    </a:solidFill>
                    <a:latin typeface="Times New Roman" charset="0"/>
                    <a:ea typeface="宋体" charset="0"/>
                  </a:defRPr>
                </a:lvl8pPr>
                <a:lvl9pPr marL="3886200" indent="-228600" defTabSz="839788" eaLnBrk="0" fontAlgn="base" hangingPunct="0">
                  <a:spcBef>
                    <a:spcPct val="0"/>
                  </a:spcBef>
                  <a:spcAft>
                    <a:spcPct val="0"/>
                  </a:spcAft>
                  <a:defRPr sz="2200">
                    <a:solidFill>
                      <a:schemeClr val="tx1"/>
                    </a:solidFill>
                    <a:latin typeface="Times New Roman" charset="0"/>
                    <a:ea typeface="宋体" charset="0"/>
                  </a:defRPr>
                </a:lvl9pPr>
              </a:lstStyle>
              <a:p>
                <a:endParaRPr lang="zh-CN" altLang="en-US"/>
              </a:p>
            </p:txBody>
          </p:sp>
          <p:sp>
            <p:nvSpPr>
              <p:cNvPr id="38" name="Rectangle 126"/>
              <p:cNvSpPr>
                <a:spLocks noChangeArrowheads="1"/>
              </p:cNvSpPr>
              <p:nvPr/>
            </p:nvSpPr>
            <p:spPr bwMode="auto">
              <a:xfrm>
                <a:off x="-4495199" y="1826434"/>
                <a:ext cx="4240132" cy="2857135"/>
              </a:xfrm>
              <a:prstGeom prst="rect">
                <a:avLst/>
              </a:prstGeom>
              <a:solidFill>
                <a:srgbClr val="C5C9CF"/>
              </a:solidFill>
              <a:ln w="9525">
                <a:solidFill>
                  <a:schemeClr val="accent2">
                    <a:lumMod val="60000"/>
                    <a:lumOff val="40000"/>
                  </a:schemeClr>
                </a:solidFill>
                <a:miter lim="800000"/>
                <a:headEnd/>
                <a:tailEnd/>
              </a:ln>
            </p:spPr>
            <p:txBody>
              <a:bodyPr wrap="none" lIns="84006" tIns="42003" rIns="84006" bIns="42003" anchor="ctr"/>
              <a:lstStyle>
                <a:lvl1pPr defTabSz="839788">
                  <a:defRPr sz="2200">
                    <a:solidFill>
                      <a:schemeClr val="tx1"/>
                    </a:solidFill>
                    <a:latin typeface="Times New Roman" charset="0"/>
                    <a:ea typeface="宋体" charset="0"/>
                  </a:defRPr>
                </a:lvl1pPr>
                <a:lvl2pPr marL="742950" indent="-285750" defTabSz="839788">
                  <a:defRPr sz="2200">
                    <a:solidFill>
                      <a:schemeClr val="tx1"/>
                    </a:solidFill>
                    <a:latin typeface="Times New Roman" charset="0"/>
                    <a:ea typeface="宋体" charset="0"/>
                  </a:defRPr>
                </a:lvl2pPr>
                <a:lvl3pPr marL="1143000" indent="-228600" defTabSz="839788">
                  <a:defRPr sz="2200">
                    <a:solidFill>
                      <a:schemeClr val="tx1"/>
                    </a:solidFill>
                    <a:latin typeface="Times New Roman" charset="0"/>
                    <a:ea typeface="宋体" charset="0"/>
                  </a:defRPr>
                </a:lvl3pPr>
                <a:lvl4pPr marL="1600200" indent="-228600" defTabSz="839788">
                  <a:defRPr sz="2200">
                    <a:solidFill>
                      <a:schemeClr val="tx1"/>
                    </a:solidFill>
                    <a:latin typeface="Times New Roman" charset="0"/>
                    <a:ea typeface="宋体" charset="0"/>
                  </a:defRPr>
                </a:lvl4pPr>
                <a:lvl5pPr marL="2057400" indent="-228600" defTabSz="839788">
                  <a:defRPr sz="2200">
                    <a:solidFill>
                      <a:schemeClr val="tx1"/>
                    </a:solidFill>
                    <a:latin typeface="Times New Roman" charset="0"/>
                    <a:ea typeface="宋体" charset="0"/>
                  </a:defRPr>
                </a:lvl5pPr>
                <a:lvl6pPr marL="2514600" indent="-228600" defTabSz="839788" eaLnBrk="0" fontAlgn="base" hangingPunct="0">
                  <a:spcBef>
                    <a:spcPct val="0"/>
                  </a:spcBef>
                  <a:spcAft>
                    <a:spcPct val="0"/>
                  </a:spcAft>
                  <a:defRPr sz="2200">
                    <a:solidFill>
                      <a:schemeClr val="tx1"/>
                    </a:solidFill>
                    <a:latin typeface="Times New Roman" charset="0"/>
                    <a:ea typeface="宋体" charset="0"/>
                  </a:defRPr>
                </a:lvl6pPr>
                <a:lvl7pPr marL="2971800" indent="-228600" defTabSz="839788" eaLnBrk="0" fontAlgn="base" hangingPunct="0">
                  <a:spcBef>
                    <a:spcPct val="0"/>
                  </a:spcBef>
                  <a:spcAft>
                    <a:spcPct val="0"/>
                  </a:spcAft>
                  <a:defRPr sz="2200">
                    <a:solidFill>
                      <a:schemeClr val="tx1"/>
                    </a:solidFill>
                    <a:latin typeface="Times New Roman" charset="0"/>
                    <a:ea typeface="宋体" charset="0"/>
                  </a:defRPr>
                </a:lvl7pPr>
                <a:lvl8pPr marL="3429000" indent="-228600" defTabSz="839788" eaLnBrk="0" fontAlgn="base" hangingPunct="0">
                  <a:spcBef>
                    <a:spcPct val="0"/>
                  </a:spcBef>
                  <a:spcAft>
                    <a:spcPct val="0"/>
                  </a:spcAft>
                  <a:defRPr sz="2200">
                    <a:solidFill>
                      <a:schemeClr val="tx1"/>
                    </a:solidFill>
                    <a:latin typeface="Times New Roman" charset="0"/>
                    <a:ea typeface="宋体" charset="0"/>
                  </a:defRPr>
                </a:lvl8pPr>
                <a:lvl9pPr marL="3886200" indent="-228600" defTabSz="839788" eaLnBrk="0" fontAlgn="base" hangingPunct="0">
                  <a:spcBef>
                    <a:spcPct val="0"/>
                  </a:spcBef>
                  <a:spcAft>
                    <a:spcPct val="0"/>
                  </a:spcAft>
                  <a:defRPr sz="2200">
                    <a:solidFill>
                      <a:schemeClr val="tx1"/>
                    </a:solidFill>
                    <a:latin typeface="Times New Roman" charset="0"/>
                    <a:ea typeface="宋体" charset="0"/>
                  </a:defRPr>
                </a:lvl9pPr>
              </a:lstStyle>
              <a:p>
                <a:endParaRPr lang="zh-CN" altLang="en-US"/>
              </a:p>
            </p:txBody>
          </p:sp>
          <p:sp>
            <p:nvSpPr>
              <p:cNvPr id="39" name="Rectangle 127"/>
              <p:cNvSpPr>
                <a:spLocks noChangeArrowheads="1"/>
              </p:cNvSpPr>
              <p:nvPr/>
            </p:nvSpPr>
            <p:spPr bwMode="auto">
              <a:xfrm>
                <a:off x="-29200" y="1828411"/>
                <a:ext cx="4243554" cy="2857135"/>
              </a:xfrm>
              <a:prstGeom prst="rect">
                <a:avLst/>
              </a:prstGeom>
              <a:solidFill>
                <a:srgbClr val="C5C9CF"/>
              </a:solidFill>
              <a:ln w="9525">
                <a:solidFill>
                  <a:schemeClr val="accent2">
                    <a:lumMod val="60000"/>
                    <a:lumOff val="40000"/>
                  </a:schemeClr>
                </a:solidFill>
                <a:miter lim="800000"/>
                <a:headEnd/>
                <a:tailEnd/>
              </a:ln>
            </p:spPr>
            <p:txBody>
              <a:bodyPr wrap="none" lIns="84006" tIns="42003" rIns="84006" bIns="42003" anchor="ctr"/>
              <a:lstStyle>
                <a:lvl1pPr defTabSz="839788">
                  <a:defRPr sz="2200">
                    <a:solidFill>
                      <a:schemeClr val="tx1"/>
                    </a:solidFill>
                    <a:latin typeface="Times New Roman" charset="0"/>
                    <a:ea typeface="宋体" charset="0"/>
                  </a:defRPr>
                </a:lvl1pPr>
                <a:lvl2pPr marL="742950" indent="-285750" defTabSz="839788">
                  <a:defRPr sz="2200">
                    <a:solidFill>
                      <a:schemeClr val="tx1"/>
                    </a:solidFill>
                    <a:latin typeface="Times New Roman" charset="0"/>
                    <a:ea typeface="宋体" charset="0"/>
                  </a:defRPr>
                </a:lvl2pPr>
                <a:lvl3pPr marL="1143000" indent="-228600" defTabSz="839788">
                  <a:defRPr sz="2200">
                    <a:solidFill>
                      <a:schemeClr val="tx1"/>
                    </a:solidFill>
                    <a:latin typeface="Times New Roman" charset="0"/>
                    <a:ea typeface="宋体" charset="0"/>
                  </a:defRPr>
                </a:lvl3pPr>
                <a:lvl4pPr marL="1600200" indent="-228600" defTabSz="839788">
                  <a:defRPr sz="2200">
                    <a:solidFill>
                      <a:schemeClr val="tx1"/>
                    </a:solidFill>
                    <a:latin typeface="Times New Roman" charset="0"/>
                    <a:ea typeface="宋体" charset="0"/>
                  </a:defRPr>
                </a:lvl4pPr>
                <a:lvl5pPr marL="2057400" indent="-228600" defTabSz="839788">
                  <a:defRPr sz="2200">
                    <a:solidFill>
                      <a:schemeClr val="tx1"/>
                    </a:solidFill>
                    <a:latin typeface="Times New Roman" charset="0"/>
                    <a:ea typeface="宋体" charset="0"/>
                  </a:defRPr>
                </a:lvl5pPr>
                <a:lvl6pPr marL="2514600" indent="-228600" defTabSz="839788" eaLnBrk="0" fontAlgn="base" hangingPunct="0">
                  <a:spcBef>
                    <a:spcPct val="0"/>
                  </a:spcBef>
                  <a:spcAft>
                    <a:spcPct val="0"/>
                  </a:spcAft>
                  <a:defRPr sz="2200">
                    <a:solidFill>
                      <a:schemeClr val="tx1"/>
                    </a:solidFill>
                    <a:latin typeface="Times New Roman" charset="0"/>
                    <a:ea typeface="宋体" charset="0"/>
                  </a:defRPr>
                </a:lvl6pPr>
                <a:lvl7pPr marL="2971800" indent="-228600" defTabSz="839788" eaLnBrk="0" fontAlgn="base" hangingPunct="0">
                  <a:spcBef>
                    <a:spcPct val="0"/>
                  </a:spcBef>
                  <a:spcAft>
                    <a:spcPct val="0"/>
                  </a:spcAft>
                  <a:defRPr sz="2200">
                    <a:solidFill>
                      <a:schemeClr val="tx1"/>
                    </a:solidFill>
                    <a:latin typeface="Times New Roman" charset="0"/>
                    <a:ea typeface="宋体" charset="0"/>
                  </a:defRPr>
                </a:lvl7pPr>
                <a:lvl8pPr marL="3429000" indent="-228600" defTabSz="839788" eaLnBrk="0" fontAlgn="base" hangingPunct="0">
                  <a:spcBef>
                    <a:spcPct val="0"/>
                  </a:spcBef>
                  <a:spcAft>
                    <a:spcPct val="0"/>
                  </a:spcAft>
                  <a:defRPr sz="2200">
                    <a:solidFill>
                      <a:schemeClr val="tx1"/>
                    </a:solidFill>
                    <a:latin typeface="Times New Roman" charset="0"/>
                    <a:ea typeface="宋体" charset="0"/>
                  </a:defRPr>
                </a:lvl8pPr>
                <a:lvl9pPr marL="3886200" indent="-228600" defTabSz="839788" eaLnBrk="0" fontAlgn="base" hangingPunct="0">
                  <a:spcBef>
                    <a:spcPct val="0"/>
                  </a:spcBef>
                  <a:spcAft>
                    <a:spcPct val="0"/>
                  </a:spcAft>
                  <a:defRPr sz="2200">
                    <a:solidFill>
                      <a:schemeClr val="tx1"/>
                    </a:solidFill>
                    <a:latin typeface="Times New Roman" charset="0"/>
                    <a:ea typeface="宋体" charset="0"/>
                  </a:defRPr>
                </a:lvl9pPr>
              </a:lstStyle>
              <a:p>
                <a:endParaRPr lang="zh-CN" altLang="en-US"/>
              </a:p>
            </p:txBody>
          </p:sp>
          <p:pic>
            <p:nvPicPr>
              <p:cNvPr id="40"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36482" y="1969731"/>
                <a:ext cx="3857731" cy="2585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图片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3589" y="1969731"/>
                <a:ext cx="3757976" cy="2570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文本框 4"/>
              <p:cNvSpPr txBox="1">
                <a:spLocks noChangeArrowheads="1"/>
              </p:cNvSpPr>
              <p:nvPr/>
            </p:nvSpPr>
            <p:spPr bwMode="auto">
              <a:xfrm>
                <a:off x="-4342027" y="950398"/>
                <a:ext cx="3933787" cy="859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200">
                    <a:solidFill>
                      <a:schemeClr val="tx1"/>
                    </a:solidFill>
                    <a:latin typeface="Times New Roman" charset="0"/>
                    <a:ea typeface="宋体" charset="0"/>
                  </a:defRPr>
                </a:lvl1pPr>
                <a:lvl2pPr marL="742950" indent="-285750">
                  <a:defRPr sz="2200">
                    <a:solidFill>
                      <a:schemeClr val="tx1"/>
                    </a:solidFill>
                    <a:latin typeface="Times New Roman" charset="0"/>
                    <a:ea typeface="宋体" charset="0"/>
                  </a:defRPr>
                </a:lvl2pPr>
                <a:lvl3pPr marL="1143000" indent="-228600">
                  <a:defRPr sz="2200">
                    <a:solidFill>
                      <a:schemeClr val="tx1"/>
                    </a:solidFill>
                    <a:latin typeface="Times New Roman" charset="0"/>
                    <a:ea typeface="宋体" charset="0"/>
                  </a:defRPr>
                </a:lvl3pPr>
                <a:lvl4pPr marL="1600200" indent="-228600">
                  <a:defRPr sz="2200">
                    <a:solidFill>
                      <a:schemeClr val="tx1"/>
                    </a:solidFill>
                    <a:latin typeface="Times New Roman" charset="0"/>
                    <a:ea typeface="宋体" charset="0"/>
                  </a:defRPr>
                </a:lvl4pPr>
                <a:lvl5pPr marL="2057400" indent="-228600">
                  <a:defRPr sz="2200">
                    <a:solidFill>
                      <a:schemeClr val="tx1"/>
                    </a:solidFill>
                    <a:latin typeface="Times New Roman" charset="0"/>
                    <a:ea typeface="宋体" charset="0"/>
                  </a:defRPr>
                </a:lvl5pPr>
                <a:lvl6pPr marL="2514600" indent="-228600" eaLnBrk="0" fontAlgn="base" hangingPunct="0">
                  <a:spcBef>
                    <a:spcPct val="0"/>
                  </a:spcBef>
                  <a:spcAft>
                    <a:spcPct val="0"/>
                  </a:spcAft>
                  <a:defRPr sz="2200">
                    <a:solidFill>
                      <a:schemeClr val="tx1"/>
                    </a:solidFill>
                    <a:latin typeface="Times New Roman" charset="0"/>
                    <a:ea typeface="宋体" charset="0"/>
                  </a:defRPr>
                </a:lvl6pPr>
                <a:lvl7pPr marL="2971800" indent="-228600" eaLnBrk="0" fontAlgn="base" hangingPunct="0">
                  <a:spcBef>
                    <a:spcPct val="0"/>
                  </a:spcBef>
                  <a:spcAft>
                    <a:spcPct val="0"/>
                  </a:spcAft>
                  <a:defRPr sz="2200">
                    <a:solidFill>
                      <a:schemeClr val="tx1"/>
                    </a:solidFill>
                    <a:latin typeface="Times New Roman" charset="0"/>
                    <a:ea typeface="宋体" charset="0"/>
                  </a:defRPr>
                </a:lvl7pPr>
                <a:lvl8pPr marL="3429000" indent="-228600" eaLnBrk="0" fontAlgn="base" hangingPunct="0">
                  <a:spcBef>
                    <a:spcPct val="0"/>
                  </a:spcBef>
                  <a:spcAft>
                    <a:spcPct val="0"/>
                  </a:spcAft>
                  <a:defRPr sz="2200">
                    <a:solidFill>
                      <a:schemeClr val="tx1"/>
                    </a:solidFill>
                    <a:latin typeface="Times New Roman" charset="0"/>
                    <a:ea typeface="宋体" charset="0"/>
                  </a:defRPr>
                </a:lvl8pPr>
                <a:lvl9pPr marL="3886200" indent="-228600" eaLnBrk="0" fontAlgn="base" hangingPunct="0">
                  <a:spcBef>
                    <a:spcPct val="0"/>
                  </a:spcBef>
                  <a:spcAft>
                    <a:spcPct val="0"/>
                  </a:spcAft>
                  <a:defRPr sz="2200">
                    <a:solidFill>
                      <a:schemeClr val="tx1"/>
                    </a:solidFill>
                    <a:latin typeface="Times New Roman" charset="0"/>
                    <a:ea typeface="宋体" charset="0"/>
                  </a:defRPr>
                </a:lvl9pPr>
              </a:lstStyle>
              <a:p>
                <a:r>
                  <a:rPr kumimoji="1" lang="en-US" altLang="zh-CN" sz="2000" b="1" dirty="0"/>
                  <a:t>#</a:t>
                </a:r>
                <a:r>
                  <a:rPr kumimoji="1" lang="en-US" altLang="zh-CN" sz="2000" b="1" dirty="0" err="1"/>
                  <a:t>Subchannel</a:t>
                </a:r>
                <a:endParaRPr kumimoji="1" lang="zh-CN" altLang="en-US" sz="2000" b="1" dirty="0"/>
              </a:p>
            </p:txBody>
          </p:sp>
        </p:grpSp>
        <p:grpSp>
          <p:nvGrpSpPr>
            <p:cNvPr id="25" name="组 24"/>
            <p:cNvGrpSpPr/>
            <p:nvPr/>
          </p:nvGrpSpPr>
          <p:grpSpPr>
            <a:xfrm>
              <a:off x="3598566" y="3526436"/>
              <a:ext cx="4631034" cy="1867583"/>
              <a:chOff x="-4628242" y="923459"/>
              <a:chExt cx="9020948" cy="3989200"/>
            </a:xfrm>
          </p:grpSpPr>
          <p:sp>
            <p:nvSpPr>
              <p:cNvPr id="34" name="Rectangle 70"/>
              <p:cNvSpPr>
                <a:spLocks noChangeArrowheads="1"/>
              </p:cNvSpPr>
              <p:nvPr/>
            </p:nvSpPr>
            <p:spPr bwMode="auto">
              <a:xfrm flipV="1">
                <a:off x="-4628242" y="923459"/>
                <a:ext cx="9020948" cy="3989200"/>
              </a:xfrm>
              <a:prstGeom prst="rect">
                <a:avLst/>
              </a:prstGeom>
              <a:solidFill>
                <a:srgbClr val="EEEEEE"/>
              </a:solidFill>
              <a:ln w="9525">
                <a:solidFill>
                  <a:schemeClr val="accent2">
                    <a:lumMod val="60000"/>
                    <a:lumOff val="40000"/>
                  </a:schemeClr>
                </a:solidFill>
                <a:miter lim="800000"/>
                <a:headEnd/>
                <a:tailEnd/>
              </a:ln>
            </p:spPr>
            <p:txBody>
              <a:bodyPr wrap="none" lIns="84006" tIns="42003" rIns="84006" bIns="42003" anchor="ctr"/>
              <a:lstStyle>
                <a:lvl1pPr defTabSz="839788">
                  <a:defRPr sz="2200">
                    <a:solidFill>
                      <a:schemeClr val="tx1"/>
                    </a:solidFill>
                    <a:latin typeface="Times New Roman" charset="0"/>
                    <a:ea typeface="宋体" charset="0"/>
                  </a:defRPr>
                </a:lvl1pPr>
                <a:lvl2pPr marL="742950" indent="-285750" defTabSz="839788">
                  <a:defRPr sz="2200">
                    <a:solidFill>
                      <a:schemeClr val="tx1"/>
                    </a:solidFill>
                    <a:latin typeface="Times New Roman" charset="0"/>
                    <a:ea typeface="宋体" charset="0"/>
                  </a:defRPr>
                </a:lvl2pPr>
                <a:lvl3pPr marL="1143000" indent="-228600" defTabSz="839788">
                  <a:defRPr sz="2200">
                    <a:solidFill>
                      <a:schemeClr val="tx1"/>
                    </a:solidFill>
                    <a:latin typeface="Times New Roman" charset="0"/>
                    <a:ea typeface="宋体" charset="0"/>
                  </a:defRPr>
                </a:lvl3pPr>
                <a:lvl4pPr marL="1600200" indent="-228600" defTabSz="839788">
                  <a:defRPr sz="2200">
                    <a:solidFill>
                      <a:schemeClr val="tx1"/>
                    </a:solidFill>
                    <a:latin typeface="Times New Roman" charset="0"/>
                    <a:ea typeface="宋体" charset="0"/>
                  </a:defRPr>
                </a:lvl4pPr>
                <a:lvl5pPr marL="2057400" indent="-228600" defTabSz="839788">
                  <a:defRPr sz="2200">
                    <a:solidFill>
                      <a:schemeClr val="tx1"/>
                    </a:solidFill>
                    <a:latin typeface="Times New Roman" charset="0"/>
                    <a:ea typeface="宋体" charset="0"/>
                  </a:defRPr>
                </a:lvl5pPr>
                <a:lvl6pPr marL="2514600" indent="-228600" defTabSz="839788" eaLnBrk="0" fontAlgn="base" hangingPunct="0">
                  <a:spcBef>
                    <a:spcPct val="0"/>
                  </a:spcBef>
                  <a:spcAft>
                    <a:spcPct val="0"/>
                  </a:spcAft>
                  <a:defRPr sz="2200">
                    <a:solidFill>
                      <a:schemeClr val="tx1"/>
                    </a:solidFill>
                    <a:latin typeface="Times New Roman" charset="0"/>
                    <a:ea typeface="宋体" charset="0"/>
                  </a:defRPr>
                </a:lvl6pPr>
                <a:lvl7pPr marL="2971800" indent="-228600" defTabSz="839788" eaLnBrk="0" fontAlgn="base" hangingPunct="0">
                  <a:spcBef>
                    <a:spcPct val="0"/>
                  </a:spcBef>
                  <a:spcAft>
                    <a:spcPct val="0"/>
                  </a:spcAft>
                  <a:defRPr sz="2200">
                    <a:solidFill>
                      <a:schemeClr val="tx1"/>
                    </a:solidFill>
                    <a:latin typeface="Times New Roman" charset="0"/>
                    <a:ea typeface="宋体" charset="0"/>
                  </a:defRPr>
                </a:lvl7pPr>
                <a:lvl8pPr marL="3429000" indent="-228600" defTabSz="839788" eaLnBrk="0" fontAlgn="base" hangingPunct="0">
                  <a:spcBef>
                    <a:spcPct val="0"/>
                  </a:spcBef>
                  <a:spcAft>
                    <a:spcPct val="0"/>
                  </a:spcAft>
                  <a:defRPr sz="2200">
                    <a:solidFill>
                      <a:schemeClr val="tx1"/>
                    </a:solidFill>
                    <a:latin typeface="Times New Roman" charset="0"/>
                    <a:ea typeface="宋体" charset="0"/>
                  </a:defRPr>
                </a:lvl8pPr>
                <a:lvl9pPr marL="3886200" indent="-228600" defTabSz="839788" eaLnBrk="0" fontAlgn="base" hangingPunct="0">
                  <a:spcBef>
                    <a:spcPct val="0"/>
                  </a:spcBef>
                  <a:spcAft>
                    <a:spcPct val="0"/>
                  </a:spcAft>
                  <a:defRPr sz="2200">
                    <a:solidFill>
                      <a:schemeClr val="tx1"/>
                    </a:solidFill>
                    <a:latin typeface="Times New Roman" charset="0"/>
                    <a:ea typeface="宋体" charset="0"/>
                  </a:defRPr>
                </a:lvl9pPr>
              </a:lstStyle>
              <a:p>
                <a:endParaRPr lang="zh-CN" altLang="en-US"/>
              </a:p>
            </p:txBody>
          </p:sp>
          <p:sp>
            <p:nvSpPr>
              <p:cNvPr id="35" name="Rectangle 126"/>
              <p:cNvSpPr>
                <a:spLocks noChangeArrowheads="1"/>
              </p:cNvSpPr>
              <p:nvPr/>
            </p:nvSpPr>
            <p:spPr bwMode="auto">
              <a:xfrm>
                <a:off x="-4495198" y="1826435"/>
                <a:ext cx="8709553" cy="2857136"/>
              </a:xfrm>
              <a:prstGeom prst="rect">
                <a:avLst/>
              </a:prstGeom>
              <a:solidFill>
                <a:srgbClr val="C5C9CF"/>
              </a:solidFill>
              <a:ln w="9525">
                <a:solidFill>
                  <a:schemeClr val="accent2">
                    <a:lumMod val="60000"/>
                    <a:lumOff val="40000"/>
                  </a:schemeClr>
                </a:solidFill>
                <a:miter lim="800000"/>
                <a:headEnd/>
                <a:tailEnd/>
              </a:ln>
            </p:spPr>
            <p:txBody>
              <a:bodyPr wrap="none" lIns="84006" tIns="42003" rIns="84006" bIns="42003" anchor="ctr"/>
              <a:lstStyle>
                <a:lvl1pPr defTabSz="839788">
                  <a:defRPr sz="2200">
                    <a:solidFill>
                      <a:schemeClr val="tx1"/>
                    </a:solidFill>
                    <a:latin typeface="Times New Roman" charset="0"/>
                    <a:ea typeface="宋体" charset="0"/>
                  </a:defRPr>
                </a:lvl1pPr>
                <a:lvl2pPr marL="742950" indent="-285750" defTabSz="839788">
                  <a:defRPr sz="2200">
                    <a:solidFill>
                      <a:schemeClr val="tx1"/>
                    </a:solidFill>
                    <a:latin typeface="Times New Roman" charset="0"/>
                    <a:ea typeface="宋体" charset="0"/>
                  </a:defRPr>
                </a:lvl2pPr>
                <a:lvl3pPr marL="1143000" indent="-228600" defTabSz="839788">
                  <a:defRPr sz="2200">
                    <a:solidFill>
                      <a:schemeClr val="tx1"/>
                    </a:solidFill>
                    <a:latin typeface="Times New Roman" charset="0"/>
                    <a:ea typeface="宋体" charset="0"/>
                  </a:defRPr>
                </a:lvl3pPr>
                <a:lvl4pPr marL="1600200" indent="-228600" defTabSz="839788">
                  <a:defRPr sz="2200">
                    <a:solidFill>
                      <a:schemeClr val="tx1"/>
                    </a:solidFill>
                    <a:latin typeface="Times New Roman" charset="0"/>
                    <a:ea typeface="宋体" charset="0"/>
                  </a:defRPr>
                </a:lvl4pPr>
                <a:lvl5pPr marL="2057400" indent="-228600" defTabSz="839788">
                  <a:defRPr sz="2200">
                    <a:solidFill>
                      <a:schemeClr val="tx1"/>
                    </a:solidFill>
                    <a:latin typeface="Times New Roman" charset="0"/>
                    <a:ea typeface="宋体" charset="0"/>
                  </a:defRPr>
                </a:lvl5pPr>
                <a:lvl6pPr marL="2514600" indent="-228600" defTabSz="839788" eaLnBrk="0" fontAlgn="base" hangingPunct="0">
                  <a:spcBef>
                    <a:spcPct val="0"/>
                  </a:spcBef>
                  <a:spcAft>
                    <a:spcPct val="0"/>
                  </a:spcAft>
                  <a:defRPr sz="2200">
                    <a:solidFill>
                      <a:schemeClr val="tx1"/>
                    </a:solidFill>
                    <a:latin typeface="Times New Roman" charset="0"/>
                    <a:ea typeface="宋体" charset="0"/>
                  </a:defRPr>
                </a:lvl6pPr>
                <a:lvl7pPr marL="2971800" indent="-228600" defTabSz="839788" eaLnBrk="0" fontAlgn="base" hangingPunct="0">
                  <a:spcBef>
                    <a:spcPct val="0"/>
                  </a:spcBef>
                  <a:spcAft>
                    <a:spcPct val="0"/>
                  </a:spcAft>
                  <a:defRPr sz="2200">
                    <a:solidFill>
                      <a:schemeClr val="tx1"/>
                    </a:solidFill>
                    <a:latin typeface="Times New Roman" charset="0"/>
                    <a:ea typeface="宋体" charset="0"/>
                  </a:defRPr>
                </a:lvl7pPr>
                <a:lvl8pPr marL="3429000" indent="-228600" defTabSz="839788" eaLnBrk="0" fontAlgn="base" hangingPunct="0">
                  <a:spcBef>
                    <a:spcPct val="0"/>
                  </a:spcBef>
                  <a:spcAft>
                    <a:spcPct val="0"/>
                  </a:spcAft>
                  <a:defRPr sz="2200">
                    <a:solidFill>
                      <a:schemeClr val="tx1"/>
                    </a:solidFill>
                    <a:latin typeface="Times New Roman" charset="0"/>
                    <a:ea typeface="宋体" charset="0"/>
                  </a:defRPr>
                </a:lvl8pPr>
                <a:lvl9pPr marL="3886200" indent="-228600" defTabSz="839788" eaLnBrk="0" fontAlgn="base" hangingPunct="0">
                  <a:spcBef>
                    <a:spcPct val="0"/>
                  </a:spcBef>
                  <a:spcAft>
                    <a:spcPct val="0"/>
                  </a:spcAft>
                  <a:defRPr sz="2200">
                    <a:solidFill>
                      <a:schemeClr val="tx1"/>
                    </a:solidFill>
                    <a:latin typeface="Times New Roman" charset="0"/>
                    <a:ea typeface="宋体" charset="0"/>
                  </a:defRPr>
                </a:lvl9pPr>
              </a:lstStyle>
              <a:p>
                <a:endParaRPr lang="zh-CN" altLang="en-US"/>
              </a:p>
            </p:txBody>
          </p:sp>
          <p:sp>
            <p:nvSpPr>
              <p:cNvPr id="36" name="文本框 4"/>
              <p:cNvSpPr txBox="1">
                <a:spLocks noChangeArrowheads="1"/>
              </p:cNvSpPr>
              <p:nvPr/>
            </p:nvSpPr>
            <p:spPr bwMode="auto">
              <a:xfrm>
                <a:off x="-4342027" y="950399"/>
                <a:ext cx="5521604" cy="946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200">
                    <a:solidFill>
                      <a:schemeClr val="tx1"/>
                    </a:solidFill>
                    <a:latin typeface="Times New Roman" charset="0"/>
                    <a:ea typeface="宋体" charset="0"/>
                  </a:defRPr>
                </a:lvl1pPr>
                <a:lvl2pPr marL="742950" indent="-285750">
                  <a:defRPr sz="2200">
                    <a:solidFill>
                      <a:schemeClr val="tx1"/>
                    </a:solidFill>
                    <a:latin typeface="Times New Roman" charset="0"/>
                    <a:ea typeface="宋体" charset="0"/>
                  </a:defRPr>
                </a:lvl2pPr>
                <a:lvl3pPr marL="1143000" indent="-228600">
                  <a:defRPr sz="2200">
                    <a:solidFill>
                      <a:schemeClr val="tx1"/>
                    </a:solidFill>
                    <a:latin typeface="Times New Roman" charset="0"/>
                    <a:ea typeface="宋体" charset="0"/>
                  </a:defRPr>
                </a:lvl3pPr>
                <a:lvl4pPr marL="1600200" indent="-228600">
                  <a:defRPr sz="2200">
                    <a:solidFill>
                      <a:schemeClr val="tx1"/>
                    </a:solidFill>
                    <a:latin typeface="Times New Roman" charset="0"/>
                    <a:ea typeface="宋体" charset="0"/>
                  </a:defRPr>
                </a:lvl4pPr>
                <a:lvl5pPr marL="2057400" indent="-228600">
                  <a:defRPr sz="2200">
                    <a:solidFill>
                      <a:schemeClr val="tx1"/>
                    </a:solidFill>
                    <a:latin typeface="Times New Roman" charset="0"/>
                    <a:ea typeface="宋体" charset="0"/>
                  </a:defRPr>
                </a:lvl5pPr>
                <a:lvl6pPr marL="2514600" indent="-228600" eaLnBrk="0" fontAlgn="base" hangingPunct="0">
                  <a:spcBef>
                    <a:spcPct val="0"/>
                  </a:spcBef>
                  <a:spcAft>
                    <a:spcPct val="0"/>
                  </a:spcAft>
                  <a:defRPr sz="2200">
                    <a:solidFill>
                      <a:schemeClr val="tx1"/>
                    </a:solidFill>
                    <a:latin typeface="Times New Roman" charset="0"/>
                    <a:ea typeface="宋体" charset="0"/>
                  </a:defRPr>
                </a:lvl6pPr>
                <a:lvl7pPr marL="2971800" indent="-228600" eaLnBrk="0" fontAlgn="base" hangingPunct="0">
                  <a:spcBef>
                    <a:spcPct val="0"/>
                  </a:spcBef>
                  <a:spcAft>
                    <a:spcPct val="0"/>
                  </a:spcAft>
                  <a:defRPr sz="2200">
                    <a:solidFill>
                      <a:schemeClr val="tx1"/>
                    </a:solidFill>
                    <a:latin typeface="Times New Roman" charset="0"/>
                    <a:ea typeface="宋体" charset="0"/>
                  </a:defRPr>
                </a:lvl7pPr>
                <a:lvl8pPr marL="3429000" indent="-228600" eaLnBrk="0" fontAlgn="base" hangingPunct="0">
                  <a:spcBef>
                    <a:spcPct val="0"/>
                  </a:spcBef>
                  <a:spcAft>
                    <a:spcPct val="0"/>
                  </a:spcAft>
                  <a:defRPr sz="2200">
                    <a:solidFill>
                      <a:schemeClr val="tx1"/>
                    </a:solidFill>
                    <a:latin typeface="Times New Roman" charset="0"/>
                    <a:ea typeface="宋体" charset="0"/>
                  </a:defRPr>
                </a:lvl8pPr>
                <a:lvl9pPr marL="3886200" indent="-228600" eaLnBrk="0" fontAlgn="base" hangingPunct="0">
                  <a:spcBef>
                    <a:spcPct val="0"/>
                  </a:spcBef>
                  <a:spcAft>
                    <a:spcPct val="0"/>
                  </a:spcAft>
                  <a:defRPr sz="2200">
                    <a:solidFill>
                      <a:schemeClr val="tx1"/>
                    </a:solidFill>
                    <a:latin typeface="Times New Roman" charset="0"/>
                    <a:ea typeface="宋体" charset="0"/>
                  </a:defRPr>
                </a:lvl9pPr>
              </a:lstStyle>
              <a:p>
                <a:r>
                  <a:rPr kumimoji="1" lang="en-US" altLang="zh-CN" sz="2000" b="1" dirty="0" smtClean="0"/>
                  <a:t>#Packet Length</a:t>
                </a:r>
                <a:endParaRPr kumimoji="1" lang="zh-CN" altLang="en-US" sz="2000" b="1" dirty="0"/>
              </a:p>
            </p:txBody>
          </p:sp>
        </p:grpSp>
        <p:grpSp>
          <p:nvGrpSpPr>
            <p:cNvPr id="26" name="组 25"/>
            <p:cNvGrpSpPr/>
            <p:nvPr/>
          </p:nvGrpSpPr>
          <p:grpSpPr>
            <a:xfrm>
              <a:off x="3598566" y="5406631"/>
              <a:ext cx="4631034" cy="1867583"/>
              <a:chOff x="-4628242" y="923459"/>
              <a:chExt cx="9020948" cy="3989200"/>
            </a:xfrm>
          </p:grpSpPr>
          <p:sp>
            <p:nvSpPr>
              <p:cNvPr id="30" name="Rectangle 70"/>
              <p:cNvSpPr>
                <a:spLocks noChangeArrowheads="1"/>
              </p:cNvSpPr>
              <p:nvPr/>
            </p:nvSpPr>
            <p:spPr bwMode="auto">
              <a:xfrm flipV="1">
                <a:off x="-4628242" y="923459"/>
                <a:ext cx="9020948" cy="3989200"/>
              </a:xfrm>
              <a:prstGeom prst="rect">
                <a:avLst/>
              </a:prstGeom>
              <a:solidFill>
                <a:srgbClr val="EEEEEE"/>
              </a:solidFill>
              <a:ln w="9525">
                <a:solidFill>
                  <a:schemeClr val="accent2">
                    <a:lumMod val="60000"/>
                    <a:lumOff val="40000"/>
                  </a:schemeClr>
                </a:solidFill>
                <a:miter lim="800000"/>
                <a:headEnd/>
                <a:tailEnd/>
              </a:ln>
            </p:spPr>
            <p:txBody>
              <a:bodyPr wrap="none" lIns="84006" tIns="42003" rIns="84006" bIns="42003" anchor="ctr"/>
              <a:lstStyle>
                <a:lvl1pPr defTabSz="839788">
                  <a:defRPr sz="2200">
                    <a:solidFill>
                      <a:schemeClr val="tx1"/>
                    </a:solidFill>
                    <a:latin typeface="Times New Roman" charset="0"/>
                    <a:ea typeface="宋体" charset="0"/>
                  </a:defRPr>
                </a:lvl1pPr>
                <a:lvl2pPr marL="742950" indent="-285750" defTabSz="839788">
                  <a:defRPr sz="2200">
                    <a:solidFill>
                      <a:schemeClr val="tx1"/>
                    </a:solidFill>
                    <a:latin typeface="Times New Roman" charset="0"/>
                    <a:ea typeface="宋体" charset="0"/>
                  </a:defRPr>
                </a:lvl2pPr>
                <a:lvl3pPr marL="1143000" indent="-228600" defTabSz="839788">
                  <a:defRPr sz="2200">
                    <a:solidFill>
                      <a:schemeClr val="tx1"/>
                    </a:solidFill>
                    <a:latin typeface="Times New Roman" charset="0"/>
                    <a:ea typeface="宋体" charset="0"/>
                  </a:defRPr>
                </a:lvl3pPr>
                <a:lvl4pPr marL="1600200" indent="-228600" defTabSz="839788">
                  <a:defRPr sz="2200">
                    <a:solidFill>
                      <a:schemeClr val="tx1"/>
                    </a:solidFill>
                    <a:latin typeface="Times New Roman" charset="0"/>
                    <a:ea typeface="宋体" charset="0"/>
                  </a:defRPr>
                </a:lvl4pPr>
                <a:lvl5pPr marL="2057400" indent="-228600" defTabSz="839788">
                  <a:defRPr sz="2200">
                    <a:solidFill>
                      <a:schemeClr val="tx1"/>
                    </a:solidFill>
                    <a:latin typeface="Times New Roman" charset="0"/>
                    <a:ea typeface="宋体" charset="0"/>
                  </a:defRPr>
                </a:lvl5pPr>
                <a:lvl6pPr marL="2514600" indent="-228600" defTabSz="839788" eaLnBrk="0" fontAlgn="base" hangingPunct="0">
                  <a:spcBef>
                    <a:spcPct val="0"/>
                  </a:spcBef>
                  <a:spcAft>
                    <a:spcPct val="0"/>
                  </a:spcAft>
                  <a:defRPr sz="2200">
                    <a:solidFill>
                      <a:schemeClr val="tx1"/>
                    </a:solidFill>
                    <a:latin typeface="Times New Roman" charset="0"/>
                    <a:ea typeface="宋体" charset="0"/>
                  </a:defRPr>
                </a:lvl6pPr>
                <a:lvl7pPr marL="2971800" indent="-228600" defTabSz="839788" eaLnBrk="0" fontAlgn="base" hangingPunct="0">
                  <a:spcBef>
                    <a:spcPct val="0"/>
                  </a:spcBef>
                  <a:spcAft>
                    <a:spcPct val="0"/>
                  </a:spcAft>
                  <a:defRPr sz="2200">
                    <a:solidFill>
                      <a:schemeClr val="tx1"/>
                    </a:solidFill>
                    <a:latin typeface="Times New Roman" charset="0"/>
                    <a:ea typeface="宋体" charset="0"/>
                  </a:defRPr>
                </a:lvl7pPr>
                <a:lvl8pPr marL="3429000" indent="-228600" defTabSz="839788" eaLnBrk="0" fontAlgn="base" hangingPunct="0">
                  <a:spcBef>
                    <a:spcPct val="0"/>
                  </a:spcBef>
                  <a:spcAft>
                    <a:spcPct val="0"/>
                  </a:spcAft>
                  <a:defRPr sz="2200">
                    <a:solidFill>
                      <a:schemeClr val="tx1"/>
                    </a:solidFill>
                    <a:latin typeface="Times New Roman" charset="0"/>
                    <a:ea typeface="宋体" charset="0"/>
                  </a:defRPr>
                </a:lvl8pPr>
                <a:lvl9pPr marL="3886200" indent="-228600" defTabSz="839788" eaLnBrk="0" fontAlgn="base" hangingPunct="0">
                  <a:spcBef>
                    <a:spcPct val="0"/>
                  </a:spcBef>
                  <a:spcAft>
                    <a:spcPct val="0"/>
                  </a:spcAft>
                  <a:defRPr sz="2200">
                    <a:solidFill>
                      <a:schemeClr val="tx1"/>
                    </a:solidFill>
                    <a:latin typeface="Times New Roman" charset="0"/>
                    <a:ea typeface="宋体" charset="0"/>
                  </a:defRPr>
                </a:lvl9pPr>
              </a:lstStyle>
              <a:p>
                <a:endParaRPr lang="zh-CN" altLang="en-US"/>
              </a:p>
            </p:txBody>
          </p:sp>
          <p:sp>
            <p:nvSpPr>
              <p:cNvPr id="31" name="Rectangle 126"/>
              <p:cNvSpPr>
                <a:spLocks noChangeArrowheads="1"/>
              </p:cNvSpPr>
              <p:nvPr/>
            </p:nvSpPr>
            <p:spPr bwMode="auto">
              <a:xfrm>
                <a:off x="-4495199" y="1826434"/>
                <a:ext cx="4240132" cy="2857135"/>
              </a:xfrm>
              <a:prstGeom prst="rect">
                <a:avLst/>
              </a:prstGeom>
              <a:solidFill>
                <a:srgbClr val="C5C9CF"/>
              </a:solidFill>
              <a:ln w="9525">
                <a:solidFill>
                  <a:schemeClr val="accent2">
                    <a:lumMod val="60000"/>
                    <a:lumOff val="40000"/>
                  </a:schemeClr>
                </a:solidFill>
                <a:miter lim="800000"/>
                <a:headEnd/>
                <a:tailEnd/>
              </a:ln>
            </p:spPr>
            <p:txBody>
              <a:bodyPr wrap="none" lIns="84006" tIns="42003" rIns="84006" bIns="42003" anchor="ctr"/>
              <a:lstStyle>
                <a:lvl1pPr defTabSz="839788">
                  <a:defRPr sz="2200">
                    <a:solidFill>
                      <a:schemeClr val="tx1"/>
                    </a:solidFill>
                    <a:latin typeface="Times New Roman" charset="0"/>
                    <a:ea typeface="宋体" charset="0"/>
                  </a:defRPr>
                </a:lvl1pPr>
                <a:lvl2pPr marL="742950" indent="-285750" defTabSz="839788">
                  <a:defRPr sz="2200">
                    <a:solidFill>
                      <a:schemeClr val="tx1"/>
                    </a:solidFill>
                    <a:latin typeface="Times New Roman" charset="0"/>
                    <a:ea typeface="宋体" charset="0"/>
                  </a:defRPr>
                </a:lvl2pPr>
                <a:lvl3pPr marL="1143000" indent="-228600" defTabSz="839788">
                  <a:defRPr sz="2200">
                    <a:solidFill>
                      <a:schemeClr val="tx1"/>
                    </a:solidFill>
                    <a:latin typeface="Times New Roman" charset="0"/>
                    <a:ea typeface="宋体" charset="0"/>
                  </a:defRPr>
                </a:lvl3pPr>
                <a:lvl4pPr marL="1600200" indent="-228600" defTabSz="839788">
                  <a:defRPr sz="2200">
                    <a:solidFill>
                      <a:schemeClr val="tx1"/>
                    </a:solidFill>
                    <a:latin typeface="Times New Roman" charset="0"/>
                    <a:ea typeface="宋体" charset="0"/>
                  </a:defRPr>
                </a:lvl4pPr>
                <a:lvl5pPr marL="2057400" indent="-228600" defTabSz="839788">
                  <a:defRPr sz="2200">
                    <a:solidFill>
                      <a:schemeClr val="tx1"/>
                    </a:solidFill>
                    <a:latin typeface="Times New Roman" charset="0"/>
                    <a:ea typeface="宋体" charset="0"/>
                  </a:defRPr>
                </a:lvl5pPr>
                <a:lvl6pPr marL="2514600" indent="-228600" defTabSz="839788" eaLnBrk="0" fontAlgn="base" hangingPunct="0">
                  <a:spcBef>
                    <a:spcPct val="0"/>
                  </a:spcBef>
                  <a:spcAft>
                    <a:spcPct val="0"/>
                  </a:spcAft>
                  <a:defRPr sz="2200">
                    <a:solidFill>
                      <a:schemeClr val="tx1"/>
                    </a:solidFill>
                    <a:latin typeface="Times New Roman" charset="0"/>
                    <a:ea typeface="宋体" charset="0"/>
                  </a:defRPr>
                </a:lvl6pPr>
                <a:lvl7pPr marL="2971800" indent="-228600" defTabSz="839788" eaLnBrk="0" fontAlgn="base" hangingPunct="0">
                  <a:spcBef>
                    <a:spcPct val="0"/>
                  </a:spcBef>
                  <a:spcAft>
                    <a:spcPct val="0"/>
                  </a:spcAft>
                  <a:defRPr sz="2200">
                    <a:solidFill>
                      <a:schemeClr val="tx1"/>
                    </a:solidFill>
                    <a:latin typeface="Times New Roman" charset="0"/>
                    <a:ea typeface="宋体" charset="0"/>
                  </a:defRPr>
                </a:lvl7pPr>
                <a:lvl8pPr marL="3429000" indent="-228600" defTabSz="839788" eaLnBrk="0" fontAlgn="base" hangingPunct="0">
                  <a:spcBef>
                    <a:spcPct val="0"/>
                  </a:spcBef>
                  <a:spcAft>
                    <a:spcPct val="0"/>
                  </a:spcAft>
                  <a:defRPr sz="2200">
                    <a:solidFill>
                      <a:schemeClr val="tx1"/>
                    </a:solidFill>
                    <a:latin typeface="Times New Roman" charset="0"/>
                    <a:ea typeface="宋体" charset="0"/>
                  </a:defRPr>
                </a:lvl8pPr>
                <a:lvl9pPr marL="3886200" indent="-228600" defTabSz="839788" eaLnBrk="0" fontAlgn="base" hangingPunct="0">
                  <a:spcBef>
                    <a:spcPct val="0"/>
                  </a:spcBef>
                  <a:spcAft>
                    <a:spcPct val="0"/>
                  </a:spcAft>
                  <a:defRPr sz="2200">
                    <a:solidFill>
                      <a:schemeClr val="tx1"/>
                    </a:solidFill>
                    <a:latin typeface="Times New Roman" charset="0"/>
                    <a:ea typeface="宋体" charset="0"/>
                  </a:defRPr>
                </a:lvl9pPr>
              </a:lstStyle>
              <a:p>
                <a:endParaRPr lang="zh-CN" altLang="en-US"/>
              </a:p>
            </p:txBody>
          </p:sp>
          <p:sp>
            <p:nvSpPr>
              <p:cNvPr id="32" name="Rectangle 127"/>
              <p:cNvSpPr>
                <a:spLocks noChangeArrowheads="1"/>
              </p:cNvSpPr>
              <p:nvPr/>
            </p:nvSpPr>
            <p:spPr bwMode="auto">
              <a:xfrm>
                <a:off x="-29200" y="1828411"/>
                <a:ext cx="4243554" cy="2857135"/>
              </a:xfrm>
              <a:prstGeom prst="rect">
                <a:avLst/>
              </a:prstGeom>
              <a:solidFill>
                <a:srgbClr val="C5C9CF"/>
              </a:solidFill>
              <a:ln w="9525">
                <a:solidFill>
                  <a:schemeClr val="accent2">
                    <a:lumMod val="60000"/>
                    <a:lumOff val="40000"/>
                  </a:schemeClr>
                </a:solidFill>
                <a:miter lim="800000"/>
                <a:headEnd/>
                <a:tailEnd/>
              </a:ln>
            </p:spPr>
            <p:txBody>
              <a:bodyPr wrap="none" lIns="84006" tIns="42003" rIns="84006" bIns="42003" anchor="ctr"/>
              <a:lstStyle>
                <a:lvl1pPr defTabSz="839788">
                  <a:defRPr sz="2200">
                    <a:solidFill>
                      <a:schemeClr val="tx1"/>
                    </a:solidFill>
                    <a:latin typeface="Times New Roman" charset="0"/>
                    <a:ea typeface="宋体" charset="0"/>
                  </a:defRPr>
                </a:lvl1pPr>
                <a:lvl2pPr marL="742950" indent="-285750" defTabSz="839788">
                  <a:defRPr sz="2200">
                    <a:solidFill>
                      <a:schemeClr val="tx1"/>
                    </a:solidFill>
                    <a:latin typeface="Times New Roman" charset="0"/>
                    <a:ea typeface="宋体" charset="0"/>
                  </a:defRPr>
                </a:lvl2pPr>
                <a:lvl3pPr marL="1143000" indent="-228600" defTabSz="839788">
                  <a:defRPr sz="2200">
                    <a:solidFill>
                      <a:schemeClr val="tx1"/>
                    </a:solidFill>
                    <a:latin typeface="Times New Roman" charset="0"/>
                    <a:ea typeface="宋体" charset="0"/>
                  </a:defRPr>
                </a:lvl3pPr>
                <a:lvl4pPr marL="1600200" indent="-228600" defTabSz="839788">
                  <a:defRPr sz="2200">
                    <a:solidFill>
                      <a:schemeClr val="tx1"/>
                    </a:solidFill>
                    <a:latin typeface="Times New Roman" charset="0"/>
                    <a:ea typeface="宋体" charset="0"/>
                  </a:defRPr>
                </a:lvl4pPr>
                <a:lvl5pPr marL="2057400" indent="-228600" defTabSz="839788">
                  <a:defRPr sz="2200">
                    <a:solidFill>
                      <a:schemeClr val="tx1"/>
                    </a:solidFill>
                    <a:latin typeface="Times New Roman" charset="0"/>
                    <a:ea typeface="宋体" charset="0"/>
                  </a:defRPr>
                </a:lvl5pPr>
                <a:lvl6pPr marL="2514600" indent="-228600" defTabSz="839788" eaLnBrk="0" fontAlgn="base" hangingPunct="0">
                  <a:spcBef>
                    <a:spcPct val="0"/>
                  </a:spcBef>
                  <a:spcAft>
                    <a:spcPct val="0"/>
                  </a:spcAft>
                  <a:defRPr sz="2200">
                    <a:solidFill>
                      <a:schemeClr val="tx1"/>
                    </a:solidFill>
                    <a:latin typeface="Times New Roman" charset="0"/>
                    <a:ea typeface="宋体" charset="0"/>
                  </a:defRPr>
                </a:lvl6pPr>
                <a:lvl7pPr marL="2971800" indent="-228600" defTabSz="839788" eaLnBrk="0" fontAlgn="base" hangingPunct="0">
                  <a:spcBef>
                    <a:spcPct val="0"/>
                  </a:spcBef>
                  <a:spcAft>
                    <a:spcPct val="0"/>
                  </a:spcAft>
                  <a:defRPr sz="2200">
                    <a:solidFill>
                      <a:schemeClr val="tx1"/>
                    </a:solidFill>
                    <a:latin typeface="Times New Roman" charset="0"/>
                    <a:ea typeface="宋体" charset="0"/>
                  </a:defRPr>
                </a:lvl7pPr>
                <a:lvl8pPr marL="3429000" indent="-228600" defTabSz="839788" eaLnBrk="0" fontAlgn="base" hangingPunct="0">
                  <a:spcBef>
                    <a:spcPct val="0"/>
                  </a:spcBef>
                  <a:spcAft>
                    <a:spcPct val="0"/>
                  </a:spcAft>
                  <a:defRPr sz="2200">
                    <a:solidFill>
                      <a:schemeClr val="tx1"/>
                    </a:solidFill>
                    <a:latin typeface="Times New Roman" charset="0"/>
                    <a:ea typeface="宋体" charset="0"/>
                  </a:defRPr>
                </a:lvl8pPr>
                <a:lvl9pPr marL="3886200" indent="-228600" defTabSz="839788" eaLnBrk="0" fontAlgn="base" hangingPunct="0">
                  <a:spcBef>
                    <a:spcPct val="0"/>
                  </a:spcBef>
                  <a:spcAft>
                    <a:spcPct val="0"/>
                  </a:spcAft>
                  <a:defRPr sz="2200">
                    <a:solidFill>
                      <a:schemeClr val="tx1"/>
                    </a:solidFill>
                    <a:latin typeface="Times New Roman" charset="0"/>
                    <a:ea typeface="宋体" charset="0"/>
                  </a:defRPr>
                </a:lvl9pPr>
              </a:lstStyle>
              <a:p>
                <a:endParaRPr lang="zh-CN" altLang="en-US"/>
              </a:p>
            </p:txBody>
          </p:sp>
          <p:sp>
            <p:nvSpPr>
              <p:cNvPr id="33" name="文本框 4"/>
              <p:cNvSpPr txBox="1">
                <a:spLocks noChangeArrowheads="1"/>
              </p:cNvSpPr>
              <p:nvPr/>
            </p:nvSpPr>
            <p:spPr bwMode="auto">
              <a:xfrm>
                <a:off x="-4342027" y="950399"/>
                <a:ext cx="5521604" cy="946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200">
                    <a:solidFill>
                      <a:schemeClr val="tx1"/>
                    </a:solidFill>
                    <a:latin typeface="Times New Roman" charset="0"/>
                    <a:ea typeface="宋体" charset="0"/>
                  </a:defRPr>
                </a:lvl1pPr>
                <a:lvl2pPr marL="742950" indent="-285750">
                  <a:defRPr sz="2200">
                    <a:solidFill>
                      <a:schemeClr val="tx1"/>
                    </a:solidFill>
                    <a:latin typeface="Times New Roman" charset="0"/>
                    <a:ea typeface="宋体" charset="0"/>
                  </a:defRPr>
                </a:lvl2pPr>
                <a:lvl3pPr marL="1143000" indent="-228600">
                  <a:defRPr sz="2200">
                    <a:solidFill>
                      <a:schemeClr val="tx1"/>
                    </a:solidFill>
                    <a:latin typeface="Times New Roman" charset="0"/>
                    <a:ea typeface="宋体" charset="0"/>
                  </a:defRPr>
                </a:lvl3pPr>
                <a:lvl4pPr marL="1600200" indent="-228600">
                  <a:defRPr sz="2200">
                    <a:solidFill>
                      <a:schemeClr val="tx1"/>
                    </a:solidFill>
                    <a:latin typeface="Times New Roman" charset="0"/>
                    <a:ea typeface="宋体" charset="0"/>
                  </a:defRPr>
                </a:lvl4pPr>
                <a:lvl5pPr marL="2057400" indent="-228600">
                  <a:defRPr sz="2200">
                    <a:solidFill>
                      <a:schemeClr val="tx1"/>
                    </a:solidFill>
                    <a:latin typeface="Times New Roman" charset="0"/>
                    <a:ea typeface="宋体" charset="0"/>
                  </a:defRPr>
                </a:lvl5pPr>
                <a:lvl6pPr marL="2514600" indent="-228600" eaLnBrk="0" fontAlgn="base" hangingPunct="0">
                  <a:spcBef>
                    <a:spcPct val="0"/>
                  </a:spcBef>
                  <a:spcAft>
                    <a:spcPct val="0"/>
                  </a:spcAft>
                  <a:defRPr sz="2200">
                    <a:solidFill>
                      <a:schemeClr val="tx1"/>
                    </a:solidFill>
                    <a:latin typeface="Times New Roman" charset="0"/>
                    <a:ea typeface="宋体" charset="0"/>
                  </a:defRPr>
                </a:lvl6pPr>
                <a:lvl7pPr marL="2971800" indent="-228600" eaLnBrk="0" fontAlgn="base" hangingPunct="0">
                  <a:spcBef>
                    <a:spcPct val="0"/>
                  </a:spcBef>
                  <a:spcAft>
                    <a:spcPct val="0"/>
                  </a:spcAft>
                  <a:defRPr sz="2200">
                    <a:solidFill>
                      <a:schemeClr val="tx1"/>
                    </a:solidFill>
                    <a:latin typeface="Times New Roman" charset="0"/>
                    <a:ea typeface="宋体" charset="0"/>
                  </a:defRPr>
                </a:lvl7pPr>
                <a:lvl8pPr marL="3429000" indent="-228600" eaLnBrk="0" fontAlgn="base" hangingPunct="0">
                  <a:spcBef>
                    <a:spcPct val="0"/>
                  </a:spcBef>
                  <a:spcAft>
                    <a:spcPct val="0"/>
                  </a:spcAft>
                  <a:defRPr sz="2200">
                    <a:solidFill>
                      <a:schemeClr val="tx1"/>
                    </a:solidFill>
                    <a:latin typeface="Times New Roman" charset="0"/>
                    <a:ea typeface="宋体" charset="0"/>
                  </a:defRPr>
                </a:lvl8pPr>
                <a:lvl9pPr marL="3886200" indent="-228600" eaLnBrk="0" fontAlgn="base" hangingPunct="0">
                  <a:spcBef>
                    <a:spcPct val="0"/>
                  </a:spcBef>
                  <a:spcAft>
                    <a:spcPct val="0"/>
                  </a:spcAft>
                  <a:defRPr sz="2200">
                    <a:solidFill>
                      <a:schemeClr val="tx1"/>
                    </a:solidFill>
                    <a:latin typeface="Times New Roman" charset="0"/>
                    <a:ea typeface="宋体" charset="0"/>
                  </a:defRPr>
                </a:lvl9pPr>
              </a:lstStyle>
              <a:p>
                <a:r>
                  <a:rPr kumimoji="1" lang="en-US" altLang="zh-CN" sz="2000" b="1" smtClean="0"/>
                  <a:t># Transmission Power</a:t>
                </a:r>
                <a:endParaRPr kumimoji="1" lang="zh-CN" altLang="en-US" sz="2000" b="1" dirty="0"/>
              </a:p>
            </p:txBody>
          </p:sp>
        </p:grpSp>
        <p:pic>
          <p:nvPicPr>
            <p:cNvPr id="27" name="图片 2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12456" y="4096333"/>
              <a:ext cx="4125361" cy="1013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图片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812455" y="5896453"/>
              <a:ext cx="1859001" cy="1196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图片 1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121981" y="5910539"/>
              <a:ext cx="1853627" cy="1181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2" name="文本框 51"/>
          <p:cNvSpPr txBox="1"/>
          <p:nvPr/>
        </p:nvSpPr>
        <p:spPr>
          <a:xfrm>
            <a:off x="445254" y="1504011"/>
            <a:ext cx="3919203" cy="1569660"/>
          </a:xfrm>
          <a:prstGeom prst="rect">
            <a:avLst/>
          </a:prstGeom>
          <a:noFill/>
        </p:spPr>
        <p:txBody>
          <a:bodyPr wrap="square" rtlCol="0">
            <a:spAutoFit/>
          </a:bodyPr>
          <a:lstStyle/>
          <a:p>
            <a:pPr marL="457200" indent="-457200">
              <a:buClr>
                <a:schemeClr val="accent2">
                  <a:lumMod val="60000"/>
                  <a:lumOff val="40000"/>
                </a:schemeClr>
              </a:buClr>
              <a:buFont typeface="Wingdings" charset="2"/>
              <a:buChar char="Ø"/>
            </a:pPr>
            <a:r>
              <a:rPr lang="en-US" altLang="zh-CN" sz="2800" b="1" dirty="0" smtClean="0">
                <a:solidFill>
                  <a:schemeClr val="accent2">
                    <a:lumMod val="60000"/>
                    <a:lumOff val="40000"/>
                  </a:schemeClr>
                </a:solidFill>
                <a:latin typeface="Microsoft YaHei" charset="0"/>
                <a:ea typeface="Microsoft YaHei" charset="0"/>
                <a:cs typeface="Microsoft YaHei" charset="0"/>
              </a:rPr>
              <a:t>Frequency</a:t>
            </a:r>
            <a:r>
              <a:rPr lang="en-US" altLang="zh-CN" sz="2800" dirty="0" smtClean="0">
                <a:solidFill>
                  <a:schemeClr val="accent2">
                    <a:lumMod val="60000"/>
                    <a:lumOff val="40000"/>
                  </a:schemeClr>
                </a:solidFill>
                <a:latin typeface="Microsoft YaHei" charset="0"/>
                <a:ea typeface="Microsoft YaHei" charset="0"/>
                <a:cs typeface="Microsoft YaHei" charset="0"/>
              </a:rPr>
              <a:t> </a:t>
            </a:r>
            <a:r>
              <a:rPr lang="en-US" altLang="zh-CN" sz="2800" dirty="0" smtClean="0">
                <a:latin typeface="Microsoft YaHei" charset="0"/>
                <a:ea typeface="Microsoft YaHei" charset="0"/>
                <a:cs typeface="Microsoft YaHei" charset="0"/>
              </a:rPr>
              <a:t>domain: </a:t>
            </a:r>
          </a:p>
          <a:p>
            <a:pPr>
              <a:buClr>
                <a:schemeClr val="accent2">
                  <a:lumMod val="60000"/>
                  <a:lumOff val="40000"/>
                </a:schemeClr>
              </a:buClr>
            </a:pPr>
            <a:r>
              <a:rPr lang="en-US" altLang="zh-CN" sz="2000" dirty="0" smtClean="0">
                <a:latin typeface="Microsoft YaHei" charset="0"/>
                <a:ea typeface="Microsoft YaHei" charset="0"/>
                <a:cs typeface="Microsoft YaHei" charset="0"/>
              </a:rPr>
              <a:t>      Select a proper              </a:t>
            </a:r>
          </a:p>
          <a:p>
            <a:pPr>
              <a:buClr>
                <a:schemeClr val="accent2">
                  <a:lumMod val="60000"/>
                  <a:lumOff val="40000"/>
                </a:schemeClr>
              </a:buClr>
            </a:pPr>
            <a:r>
              <a:rPr lang="en-US" altLang="zh-CN" sz="2000" b="1" dirty="0" smtClean="0">
                <a:solidFill>
                  <a:srgbClr val="FF0000"/>
                </a:solidFill>
                <a:latin typeface="Microsoft YaHei" charset="0"/>
                <a:ea typeface="Microsoft YaHei" charset="0"/>
                <a:cs typeface="Microsoft YaHei" charset="0"/>
              </a:rPr>
              <a:t>      </a:t>
            </a:r>
            <a:r>
              <a:rPr lang="en-US" altLang="zh-CN" sz="2000" dirty="0" err="1" smtClean="0">
                <a:latin typeface="Microsoft YaHei" charset="0"/>
                <a:ea typeface="Microsoft YaHei" charset="0"/>
                <a:cs typeface="Microsoft YaHei" charset="0"/>
              </a:rPr>
              <a:t>subchannel</a:t>
            </a:r>
            <a:endParaRPr lang="en-US" altLang="zh-CN" sz="2000" dirty="0" smtClean="0">
              <a:latin typeface="Microsoft YaHei" charset="0"/>
              <a:ea typeface="Microsoft YaHei" charset="0"/>
              <a:cs typeface="Microsoft YaHei" charset="0"/>
            </a:endParaRPr>
          </a:p>
          <a:p>
            <a:pPr>
              <a:buClr>
                <a:schemeClr val="accent2">
                  <a:lumMod val="60000"/>
                  <a:lumOff val="40000"/>
                </a:schemeClr>
              </a:buClr>
            </a:pPr>
            <a:endParaRPr lang="en-US" altLang="zh-CN" sz="2800" b="1" dirty="0" smtClean="0">
              <a:solidFill>
                <a:srgbClr val="FF0000"/>
              </a:solidFill>
              <a:latin typeface="Microsoft YaHei" charset="0"/>
              <a:ea typeface="Microsoft YaHei" charset="0"/>
              <a:cs typeface="Microsoft YaHei" charset="0"/>
            </a:endParaRPr>
          </a:p>
        </p:txBody>
      </p:sp>
      <p:sp>
        <p:nvSpPr>
          <p:cNvPr id="53" name="文本框 52"/>
          <p:cNvSpPr txBox="1"/>
          <p:nvPr/>
        </p:nvSpPr>
        <p:spPr>
          <a:xfrm>
            <a:off x="485465" y="3232434"/>
            <a:ext cx="3573435" cy="1138773"/>
          </a:xfrm>
          <a:prstGeom prst="rect">
            <a:avLst/>
          </a:prstGeom>
          <a:noFill/>
        </p:spPr>
        <p:txBody>
          <a:bodyPr wrap="square" rtlCol="0">
            <a:spAutoFit/>
          </a:bodyPr>
          <a:lstStyle/>
          <a:p>
            <a:pPr marL="457200" indent="-457200">
              <a:buClr>
                <a:schemeClr val="accent2">
                  <a:lumMod val="60000"/>
                  <a:lumOff val="40000"/>
                </a:schemeClr>
              </a:buClr>
              <a:buFont typeface="Wingdings" charset="2"/>
              <a:buChar char="Ø"/>
            </a:pPr>
            <a:r>
              <a:rPr lang="en-US" altLang="zh-CN" sz="2800" b="1" dirty="0" smtClean="0">
                <a:solidFill>
                  <a:schemeClr val="accent2">
                    <a:lumMod val="60000"/>
                    <a:lumOff val="40000"/>
                  </a:schemeClr>
                </a:solidFill>
                <a:latin typeface="Microsoft YaHei" charset="0"/>
                <a:ea typeface="Microsoft YaHei" charset="0"/>
                <a:cs typeface="Microsoft YaHei" charset="0"/>
              </a:rPr>
              <a:t>Time</a:t>
            </a:r>
            <a:r>
              <a:rPr lang="en-US" altLang="zh-CN" sz="2800" dirty="0" smtClean="0">
                <a:solidFill>
                  <a:schemeClr val="accent2">
                    <a:lumMod val="60000"/>
                    <a:lumOff val="40000"/>
                  </a:schemeClr>
                </a:solidFill>
                <a:latin typeface="Microsoft YaHei" charset="0"/>
                <a:ea typeface="Microsoft YaHei" charset="0"/>
                <a:cs typeface="Microsoft YaHei" charset="0"/>
              </a:rPr>
              <a:t> </a:t>
            </a:r>
            <a:r>
              <a:rPr lang="en-US" altLang="zh-CN" sz="2800" dirty="0" smtClean="0">
                <a:latin typeface="Microsoft YaHei" charset="0"/>
                <a:ea typeface="Microsoft YaHei" charset="0"/>
                <a:cs typeface="Microsoft YaHei" charset="0"/>
              </a:rPr>
              <a:t>domain: </a:t>
            </a:r>
          </a:p>
          <a:p>
            <a:pPr>
              <a:buClr>
                <a:schemeClr val="accent2">
                  <a:lumMod val="60000"/>
                  <a:lumOff val="40000"/>
                </a:schemeClr>
              </a:buClr>
            </a:pPr>
            <a:r>
              <a:rPr lang="en-US" altLang="zh-CN" sz="2000" dirty="0" smtClean="0">
                <a:latin typeface="Microsoft YaHei" charset="0"/>
                <a:ea typeface="Microsoft YaHei" charset="0"/>
                <a:cs typeface="Microsoft YaHei" charset="0"/>
              </a:rPr>
              <a:t>       ZigBee length satisfies</a:t>
            </a:r>
          </a:p>
          <a:p>
            <a:pPr>
              <a:buClr>
                <a:schemeClr val="accent2">
                  <a:lumMod val="60000"/>
                  <a:lumOff val="40000"/>
                </a:schemeClr>
              </a:buClr>
            </a:pPr>
            <a:r>
              <a:rPr lang="en-US" altLang="zh-CN" sz="2000" b="1" dirty="0">
                <a:solidFill>
                  <a:srgbClr val="FF0000"/>
                </a:solidFill>
                <a:latin typeface="Microsoft YaHei" charset="0"/>
                <a:ea typeface="Microsoft YaHei" charset="0"/>
                <a:cs typeface="Microsoft YaHei" charset="0"/>
              </a:rPr>
              <a:t> </a:t>
            </a:r>
            <a:r>
              <a:rPr lang="en-US" altLang="zh-CN" sz="2000" b="1" dirty="0" smtClean="0">
                <a:solidFill>
                  <a:srgbClr val="FF0000"/>
                </a:solidFill>
                <a:latin typeface="Microsoft YaHei" charset="0"/>
                <a:ea typeface="Microsoft YaHei" charset="0"/>
                <a:cs typeface="Microsoft YaHei" charset="0"/>
              </a:rPr>
              <a:t>      </a:t>
            </a:r>
            <a:r>
              <a:rPr lang="en-US" altLang="zh-CN" sz="2000" dirty="0">
                <a:latin typeface="Microsoft YaHei" charset="0"/>
                <a:ea typeface="Microsoft YaHei" charset="0"/>
                <a:cs typeface="Microsoft YaHei" charset="0"/>
              </a:rPr>
              <a:t>a </a:t>
            </a:r>
            <a:r>
              <a:rPr lang="en-US" altLang="zh-CN" sz="2000" dirty="0" smtClean="0">
                <a:latin typeface="Microsoft YaHei" charset="0"/>
                <a:ea typeface="Microsoft YaHei" charset="0"/>
                <a:cs typeface="Microsoft YaHei" charset="0"/>
              </a:rPr>
              <a:t>threshold</a:t>
            </a:r>
            <a:endParaRPr lang="en-US" altLang="zh-CN" sz="2000" b="1" dirty="0">
              <a:solidFill>
                <a:srgbClr val="FF0000"/>
              </a:solidFill>
              <a:latin typeface="Microsoft YaHei" charset="0"/>
              <a:ea typeface="Microsoft YaHei" charset="0"/>
              <a:cs typeface="Microsoft YaHei" charset="0"/>
            </a:endParaRPr>
          </a:p>
        </p:txBody>
      </p:sp>
      <p:sp>
        <p:nvSpPr>
          <p:cNvPr id="54" name="文本框 53"/>
          <p:cNvSpPr txBox="1"/>
          <p:nvPr/>
        </p:nvSpPr>
        <p:spPr>
          <a:xfrm>
            <a:off x="529806" y="4986760"/>
            <a:ext cx="3612778" cy="1138773"/>
          </a:xfrm>
          <a:prstGeom prst="rect">
            <a:avLst/>
          </a:prstGeom>
          <a:noFill/>
        </p:spPr>
        <p:txBody>
          <a:bodyPr wrap="square" rtlCol="0">
            <a:spAutoFit/>
          </a:bodyPr>
          <a:lstStyle/>
          <a:p>
            <a:pPr marL="457200" indent="-457200">
              <a:buClr>
                <a:schemeClr val="accent2">
                  <a:lumMod val="60000"/>
                  <a:lumOff val="40000"/>
                </a:schemeClr>
              </a:buClr>
              <a:buFont typeface="Wingdings" charset="2"/>
              <a:buChar char="Ø"/>
            </a:pPr>
            <a:r>
              <a:rPr lang="en-US" altLang="zh-CN" sz="2800" b="1" dirty="0" smtClean="0">
                <a:solidFill>
                  <a:schemeClr val="accent2">
                    <a:lumMod val="60000"/>
                    <a:lumOff val="40000"/>
                  </a:schemeClr>
                </a:solidFill>
                <a:latin typeface="Microsoft YaHei" charset="0"/>
                <a:ea typeface="Microsoft YaHei" charset="0"/>
                <a:cs typeface="Microsoft YaHei" charset="0"/>
              </a:rPr>
              <a:t>CSI</a:t>
            </a:r>
            <a:r>
              <a:rPr lang="en-US" altLang="zh-CN" sz="2800" b="1" dirty="0" smtClean="0">
                <a:solidFill>
                  <a:srgbClr val="FF0000"/>
                </a:solidFill>
                <a:latin typeface="Microsoft YaHei" charset="0"/>
                <a:ea typeface="Microsoft YaHei" charset="0"/>
                <a:cs typeface="Microsoft YaHei" charset="0"/>
              </a:rPr>
              <a:t> </a:t>
            </a:r>
            <a:r>
              <a:rPr lang="en-US" altLang="zh-CN" sz="2800" dirty="0" smtClean="0">
                <a:latin typeface="Microsoft YaHei" charset="0"/>
                <a:ea typeface="Microsoft YaHei" charset="0"/>
                <a:cs typeface="Microsoft YaHei" charset="0"/>
              </a:rPr>
              <a:t>sequence: </a:t>
            </a:r>
          </a:p>
          <a:p>
            <a:pPr>
              <a:buClr>
                <a:schemeClr val="accent2">
                  <a:lumMod val="60000"/>
                  <a:lumOff val="40000"/>
                </a:schemeClr>
              </a:buClr>
            </a:pPr>
            <a:r>
              <a:rPr lang="en-US" altLang="zh-CN" sz="2000" dirty="0" smtClean="0">
                <a:latin typeface="Microsoft YaHei" charset="0"/>
                <a:ea typeface="Microsoft YaHei" charset="0"/>
                <a:cs typeface="Microsoft YaHei" charset="0"/>
              </a:rPr>
              <a:t>      Choose </a:t>
            </a:r>
            <a:r>
              <a:rPr lang="en-US" altLang="zh-CN" sz="2000" dirty="0">
                <a:latin typeface="Microsoft YaHei" charset="0"/>
                <a:ea typeface="Microsoft YaHei" charset="0"/>
                <a:cs typeface="Microsoft YaHei" charset="0"/>
              </a:rPr>
              <a:t>an </a:t>
            </a:r>
            <a:r>
              <a:rPr lang="en-US" altLang="zh-CN" sz="2000" dirty="0" smtClean="0">
                <a:latin typeface="Microsoft YaHei" charset="0"/>
                <a:ea typeface="Microsoft YaHei" charset="0"/>
                <a:cs typeface="Microsoft YaHei" charset="0"/>
              </a:rPr>
              <a:t>appropriate</a:t>
            </a:r>
          </a:p>
          <a:p>
            <a:pPr>
              <a:buClr>
                <a:schemeClr val="accent2">
                  <a:lumMod val="60000"/>
                  <a:lumOff val="40000"/>
                </a:schemeClr>
              </a:buClr>
            </a:pPr>
            <a:r>
              <a:rPr lang="en-US" altLang="zh-CN" sz="2000" dirty="0">
                <a:latin typeface="Microsoft YaHei" charset="0"/>
                <a:ea typeface="Microsoft YaHei" charset="0"/>
                <a:cs typeface="Microsoft YaHei" charset="0"/>
              </a:rPr>
              <a:t> </a:t>
            </a:r>
            <a:r>
              <a:rPr lang="en-US" altLang="zh-CN" sz="2000" dirty="0" smtClean="0">
                <a:latin typeface="Microsoft YaHei" charset="0"/>
                <a:ea typeface="Microsoft YaHei" charset="0"/>
                <a:cs typeface="Microsoft YaHei" charset="0"/>
              </a:rPr>
              <a:t>     </a:t>
            </a:r>
            <a:r>
              <a:rPr lang="en-US" altLang="zh-CN" sz="2000" dirty="0">
                <a:latin typeface="Microsoft YaHei" charset="0"/>
                <a:ea typeface="Microsoft YaHei" charset="0"/>
                <a:cs typeface="Microsoft YaHei" charset="0"/>
              </a:rPr>
              <a:t>ZigBee </a:t>
            </a:r>
            <a:r>
              <a:rPr lang="en-US" altLang="zh-CN" sz="2000" dirty="0" smtClean="0">
                <a:latin typeface="Microsoft YaHei" charset="0"/>
                <a:ea typeface="Microsoft YaHei" charset="0"/>
                <a:cs typeface="Microsoft YaHei" charset="0"/>
              </a:rPr>
              <a:t>power</a:t>
            </a:r>
            <a:endParaRPr lang="en-US" altLang="zh-CN" sz="2000" dirty="0">
              <a:latin typeface="Microsoft YaHei" charset="0"/>
              <a:ea typeface="Microsoft YaHei" charset="0"/>
              <a:cs typeface="Microsoft YaHei" charset="0"/>
            </a:endParaRPr>
          </a:p>
        </p:txBody>
      </p:sp>
      <p:sp>
        <p:nvSpPr>
          <p:cNvPr id="45" name="幻灯片编号占位符 1"/>
          <p:cNvSpPr>
            <a:spLocks noGrp="1"/>
          </p:cNvSpPr>
          <p:nvPr>
            <p:ph type="sldNum" sz="quarter" idx="12"/>
          </p:nvPr>
        </p:nvSpPr>
        <p:spPr>
          <a:xfrm>
            <a:off x="8673144" y="6207275"/>
            <a:ext cx="304604" cy="365125"/>
          </a:xfrm>
        </p:spPr>
        <p:txBody>
          <a:bodyPr/>
          <a:lstStyle/>
          <a:p>
            <a:r>
              <a:rPr kumimoji="1" lang="en-US" altLang="zh-CN" sz="1600" dirty="0" smtClean="0">
                <a:solidFill>
                  <a:schemeClr val="bg1">
                    <a:lumMod val="50000"/>
                  </a:schemeClr>
                </a:solidFill>
              </a:rPr>
              <a:t>8</a:t>
            </a:r>
            <a:endParaRPr kumimoji="1" lang="zh-CN" altLang="en-US" sz="1600" dirty="0">
              <a:solidFill>
                <a:schemeClr val="bg1">
                  <a:lumMod val="50000"/>
                </a:schemeClr>
              </a:solidFill>
            </a:endParaRPr>
          </a:p>
        </p:txBody>
      </p:sp>
    </p:spTree>
    <p:extLst>
      <p:ext uri="{BB962C8B-B14F-4D97-AF65-F5344CB8AC3E}">
        <p14:creationId xmlns:p14="http://schemas.microsoft.com/office/powerpoint/2010/main" val="19821264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 3"/>
          <p:cNvGrpSpPr/>
          <p:nvPr/>
        </p:nvGrpSpPr>
        <p:grpSpPr>
          <a:xfrm>
            <a:off x="0" y="6572400"/>
            <a:ext cx="9144000" cy="288566"/>
            <a:chOff x="0" y="6572400"/>
            <a:chExt cx="9144000" cy="288566"/>
          </a:xfrm>
        </p:grpSpPr>
        <p:sp>
          <p:nvSpPr>
            <p:cNvPr id="16" name="矩形 15"/>
            <p:cNvSpPr/>
            <p:nvPr/>
          </p:nvSpPr>
          <p:spPr>
            <a:xfrm>
              <a:off x="0" y="6575367"/>
              <a:ext cx="2410689" cy="28559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矩形 16"/>
            <p:cNvSpPr/>
            <p:nvPr/>
          </p:nvSpPr>
          <p:spPr>
            <a:xfrm>
              <a:off x="2244437" y="6575367"/>
              <a:ext cx="2410689" cy="28559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矩形 17"/>
            <p:cNvSpPr/>
            <p:nvPr/>
          </p:nvSpPr>
          <p:spPr>
            <a:xfrm>
              <a:off x="4488874" y="6575367"/>
              <a:ext cx="2410689" cy="285599"/>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矩形 18"/>
            <p:cNvSpPr/>
            <p:nvPr/>
          </p:nvSpPr>
          <p:spPr>
            <a:xfrm>
              <a:off x="6899563" y="6572400"/>
              <a:ext cx="2244437" cy="288566"/>
            </a:xfrm>
            <a:prstGeom prst="rect">
              <a:avLst/>
            </a:prstGeom>
            <a:solidFill>
              <a:srgbClr val="DF7ECB">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41" name="文本框 40"/>
          <p:cNvSpPr txBox="1"/>
          <p:nvPr/>
        </p:nvSpPr>
        <p:spPr>
          <a:xfrm>
            <a:off x="175767" y="700477"/>
            <a:ext cx="111391" cy="12692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CN" sz="1200" kern="0" noProof="0" dirty="0" smtClean="0">
                <a:solidFill>
                  <a:prstClr val="white"/>
                </a:solidFill>
                <a:latin typeface="微软雅黑" panose="020B0503020204020204" pitchFamily="34" charset="-122"/>
                <a:ea typeface="微软雅黑" panose="020B0503020204020204" pitchFamily="34" charset="-122"/>
              </a:rPr>
              <a:t>1.</a:t>
            </a:r>
            <a:endParaRPr kumimoji="0" lang="zh-CN" altLang="en-US" sz="1200" b="1" i="0" u="none" strike="noStrike" kern="0" cap="none" spc="0" normalizeH="0" baseline="0" noProof="0" dirty="0">
              <a:ln>
                <a:noFill/>
              </a:ln>
              <a:solidFill>
                <a:prstClr val="white"/>
              </a:solidFill>
              <a:effectLst/>
              <a:uLnTx/>
              <a:uFillTx/>
              <a:latin typeface="幼圆" panose="02010509060101010101" pitchFamily="49" charset="-122"/>
              <a:ea typeface="幼圆" panose="02010509060101010101" pitchFamily="49" charset="-122"/>
            </a:endParaRPr>
          </a:p>
        </p:txBody>
      </p:sp>
      <p:sp>
        <p:nvSpPr>
          <p:cNvPr id="42" name="矩形 41"/>
          <p:cNvSpPr/>
          <p:nvPr/>
        </p:nvSpPr>
        <p:spPr>
          <a:xfrm>
            <a:off x="175767" y="1051804"/>
            <a:ext cx="8556753" cy="12548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矩形 9"/>
          <p:cNvSpPr/>
          <p:nvPr/>
        </p:nvSpPr>
        <p:spPr>
          <a:xfrm rot="5400000">
            <a:off x="24966" y="861723"/>
            <a:ext cx="949503" cy="10892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文本框 10"/>
          <p:cNvSpPr txBox="1"/>
          <p:nvPr/>
        </p:nvSpPr>
        <p:spPr>
          <a:xfrm>
            <a:off x="712278" y="455655"/>
            <a:ext cx="7052373" cy="584775"/>
          </a:xfrm>
          <a:prstGeom prst="rect">
            <a:avLst/>
          </a:prstGeom>
          <a:noFill/>
        </p:spPr>
        <p:txBody>
          <a:bodyPr wrap="square" rtlCol="0">
            <a:spAutoFit/>
          </a:bodyPr>
          <a:lstStyle/>
          <a:p>
            <a:r>
              <a:rPr lang="en-US" altLang="zh-CN" sz="3200" dirty="0" err="1" smtClean="0">
                <a:latin typeface="Microsoft YaHei" charset="0"/>
                <a:ea typeface="Microsoft YaHei" charset="0"/>
                <a:cs typeface="Microsoft YaHei" charset="0"/>
              </a:rPr>
              <a:t>ZigFi</a:t>
            </a:r>
            <a:r>
              <a:rPr lang="en-US" altLang="zh-CN" sz="3200" dirty="0" smtClean="0">
                <a:latin typeface="Microsoft YaHei" charset="0"/>
                <a:ea typeface="Microsoft YaHei" charset="0"/>
                <a:cs typeface="Microsoft YaHei" charset="0"/>
              </a:rPr>
              <a:t>: Harnessing CSI for CTC</a:t>
            </a:r>
          </a:p>
        </p:txBody>
      </p:sp>
      <p:pic>
        <p:nvPicPr>
          <p:cNvPr id="13" name="图片 12"/>
          <p:cNvPicPr>
            <a:picLocks noChangeAspect="1"/>
          </p:cNvPicPr>
          <p:nvPr/>
        </p:nvPicPr>
        <p:blipFill>
          <a:blip r:embed="rId3"/>
          <a:stretch>
            <a:fillRect/>
          </a:stretch>
        </p:blipFill>
        <p:spPr>
          <a:xfrm>
            <a:off x="2410688" y="2969516"/>
            <a:ext cx="5110251" cy="3543982"/>
          </a:xfrm>
          <a:prstGeom prst="rect">
            <a:avLst/>
          </a:prstGeom>
        </p:spPr>
      </p:pic>
      <p:sp>
        <p:nvSpPr>
          <p:cNvPr id="28" name="文本框 27"/>
          <p:cNvSpPr txBox="1"/>
          <p:nvPr/>
        </p:nvSpPr>
        <p:spPr>
          <a:xfrm>
            <a:off x="303768" y="1242727"/>
            <a:ext cx="8370211" cy="1754326"/>
          </a:xfrm>
          <a:prstGeom prst="rect">
            <a:avLst/>
          </a:prstGeom>
          <a:noFill/>
        </p:spPr>
        <p:txBody>
          <a:bodyPr wrap="square" rtlCol="0">
            <a:spAutoFit/>
          </a:bodyPr>
          <a:lstStyle/>
          <a:p>
            <a:pPr marL="342900" indent="-342900">
              <a:lnSpc>
                <a:spcPct val="150000"/>
              </a:lnSpc>
              <a:buClr>
                <a:schemeClr val="accent4">
                  <a:lumMod val="60000"/>
                  <a:lumOff val="40000"/>
                </a:schemeClr>
              </a:buClr>
              <a:buFont typeface="Wingdings" charset="2"/>
              <a:buChar char="l"/>
            </a:pPr>
            <a:r>
              <a:rPr kumimoji="1" lang="en-US" altLang="zh-CN" sz="2400" dirty="0">
                <a:latin typeface="Microsoft YaHei" charset="0"/>
                <a:ea typeface="Microsoft YaHei" charset="0"/>
                <a:cs typeface="Microsoft YaHei" charset="0"/>
              </a:rPr>
              <a:t>ZigBee </a:t>
            </a:r>
            <a:r>
              <a:rPr kumimoji="1" lang="en-US" altLang="zh-CN" sz="2400" dirty="0" smtClean="0">
                <a:latin typeface="Microsoft YaHei" charset="0"/>
                <a:ea typeface="Microsoft YaHei" charset="0"/>
                <a:cs typeface="Microsoft YaHei" charset="0"/>
              </a:rPr>
              <a:t>packets piggy-backed to the existing </a:t>
            </a:r>
            <a:r>
              <a:rPr kumimoji="1" lang="en-US" altLang="zh-CN" sz="2400" dirty="0" err="1" smtClean="0">
                <a:latin typeface="Microsoft YaHei" charset="0"/>
                <a:ea typeface="Microsoft YaHei" charset="0"/>
                <a:cs typeface="Microsoft YaHei" charset="0"/>
              </a:rPr>
              <a:t>WiFi</a:t>
            </a:r>
            <a:r>
              <a:rPr kumimoji="1" lang="en-US" altLang="zh-CN" sz="2400" dirty="0" smtClean="0">
                <a:latin typeface="Microsoft YaHei" charset="0"/>
                <a:ea typeface="Microsoft YaHei" charset="0"/>
                <a:cs typeface="Microsoft YaHei" charset="0"/>
              </a:rPr>
              <a:t> link</a:t>
            </a:r>
          </a:p>
          <a:p>
            <a:pPr marL="342900" indent="-342900">
              <a:lnSpc>
                <a:spcPct val="150000"/>
              </a:lnSpc>
              <a:buClr>
                <a:schemeClr val="accent4">
                  <a:lumMod val="60000"/>
                  <a:lumOff val="40000"/>
                </a:schemeClr>
              </a:buClr>
              <a:buFont typeface="Wingdings" charset="2"/>
              <a:buChar char="l"/>
            </a:pPr>
            <a:r>
              <a:rPr kumimoji="1" lang="en-US" altLang="zh-CN" sz="2400" dirty="0" err="1" smtClean="0">
                <a:latin typeface="Microsoft YaHei" charset="0"/>
                <a:ea typeface="Microsoft YaHei" charset="0"/>
                <a:cs typeface="Microsoft YaHei" charset="0"/>
              </a:rPr>
              <a:t>WiFi</a:t>
            </a:r>
            <a:r>
              <a:rPr kumimoji="1" lang="en-US" altLang="zh-CN" sz="2400" dirty="0" smtClean="0">
                <a:latin typeface="Microsoft YaHei" charset="0"/>
                <a:ea typeface="Microsoft YaHei" charset="0"/>
                <a:cs typeface="Microsoft YaHei" charset="0"/>
              </a:rPr>
              <a:t> receiver collects two sets of information</a:t>
            </a:r>
          </a:p>
          <a:p>
            <a:pPr marL="342900" indent="-342900">
              <a:lnSpc>
                <a:spcPct val="150000"/>
              </a:lnSpc>
              <a:buClr>
                <a:schemeClr val="accent4">
                  <a:lumMod val="60000"/>
                  <a:lumOff val="40000"/>
                </a:schemeClr>
              </a:buClr>
              <a:buFont typeface="Wingdings" charset="2"/>
              <a:buChar char="l"/>
            </a:pPr>
            <a:r>
              <a:rPr kumimoji="1" lang="en-US" altLang="zh-CN" sz="2400" dirty="0" smtClean="0">
                <a:latin typeface="Microsoft YaHei" charset="0"/>
                <a:ea typeface="Microsoft YaHei" charset="0"/>
                <a:cs typeface="Microsoft YaHei" charset="0"/>
              </a:rPr>
              <a:t>SVM classification</a:t>
            </a:r>
          </a:p>
        </p:txBody>
      </p:sp>
      <p:sp>
        <p:nvSpPr>
          <p:cNvPr id="15" name="幻灯片编号占位符 1"/>
          <p:cNvSpPr>
            <a:spLocks noGrp="1"/>
          </p:cNvSpPr>
          <p:nvPr>
            <p:ph type="sldNum" sz="quarter" idx="12"/>
          </p:nvPr>
        </p:nvSpPr>
        <p:spPr>
          <a:xfrm>
            <a:off x="8673144" y="6207275"/>
            <a:ext cx="304604" cy="365125"/>
          </a:xfrm>
        </p:spPr>
        <p:txBody>
          <a:bodyPr/>
          <a:lstStyle/>
          <a:p>
            <a:r>
              <a:rPr kumimoji="1" lang="en-US" altLang="zh-CN" sz="1600" dirty="0" smtClean="0">
                <a:solidFill>
                  <a:schemeClr val="bg1">
                    <a:lumMod val="50000"/>
                  </a:schemeClr>
                </a:solidFill>
              </a:rPr>
              <a:t>9</a:t>
            </a:r>
            <a:endParaRPr kumimoji="1" lang="zh-CN" altLang="en-US" sz="1600" dirty="0">
              <a:solidFill>
                <a:schemeClr val="bg1">
                  <a:lumMod val="50000"/>
                </a:schemeClr>
              </a:solidFill>
            </a:endParaRPr>
          </a:p>
        </p:txBody>
      </p:sp>
    </p:spTree>
    <p:extLst>
      <p:ext uri="{BB962C8B-B14F-4D97-AF65-F5344CB8AC3E}">
        <p14:creationId xmlns:p14="http://schemas.microsoft.com/office/powerpoint/2010/main" val="98820490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6868</TotalTime>
  <Words>2735</Words>
  <Application>Microsoft Macintosh PowerPoint</Application>
  <PresentationFormat>全屏显示(4:3)</PresentationFormat>
  <Paragraphs>363</Paragraphs>
  <Slides>28</Slides>
  <Notes>27</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28</vt:i4>
      </vt:variant>
    </vt:vector>
  </HeadingPairs>
  <TitlesOfParts>
    <vt:vector size="40" baseType="lpstr">
      <vt:lpstr>Calibri</vt:lpstr>
      <vt:lpstr>Calibri Light</vt:lpstr>
      <vt:lpstr>Cambria Math</vt:lpstr>
      <vt:lpstr>Microsoft YaHei</vt:lpstr>
      <vt:lpstr>Microsoft YaHei UI</vt:lpstr>
      <vt:lpstr>Times New Roman</vt:lpstr>
      <vt:lpstr>Wingdings</vt:lpstr>
      <vt:lpstr>宋体</vt:lpstr>
      <vt:lpstr>微软雅黑</vt:lpstr>
      <vt:lpstr>幼圆</vt:lpstr>
      <vt:lpstr>Arial</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swugxz@163.com</dc:creator>
  <cp:lastModifiedBy>swugxz@163.com</cp:lastModifiedBy>
  <cp:revision>238</cp:revision>
  <dcterms:created xsi:type="dcterms:W3CDTF">2018-04-03T04:02:01Z</dcterms:created>
  <dcterms:modified xsi:type="dcterms:W3CDTF">2018-11-24T02:10:52Z</dcterms:modified>
</cp:coreProperties>
</file>