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1"/>
  </p:notesMasterIdLst>
  <p:sldIdLst>
    <p:sldId id="262" r:id="rId2"/>
    <p:sldId id="310" r:id="rId3"/>
    <p:sldId id="311" r:id="rId4"/>
    <p:sldId id="267" r:id="rId5"/>
    <p:sldId id="287" r:id="rId6"/>
    <p:sldId id="303" r:id="rId7"/>
    <p:sldId id="273" r:id="rId8"/>
    <p:sldId id="272" r:id="rId9"/>
    <p:sldId id="274" r:id="rId10"/>
    <p:sldId id="275" r:id="rId11"/>
    <p:sldId id="276" r:id="rId12"/>
    <p:sldId id="277" r:id="rId13"/>
    <p:sldId id="278" r:id="rId14"/>
    <p:sldId id="280" r:id="rId15"/>
    <p:sldId id="286" r:id="rId16"/>
    <p:sldId id="306" r:id="rId17"/>
    <p:sldId id="302" r:id="rId18"/>
    <p:sldId id="281" r:id="rId19"/>
    <p:sldId id="283" r:id="rId20"/>
    <p:sldId id="284" r:id="rId21"/>
    <p:sldId id="285" r:id="rId22"/>
    <p:sldId id="288" r:id="rId23"/>
    <p:sldId id="289" r:id="rId24"/>
    <p:sldId id="300" r:id="rId25"/>
    <p:sldId id="291" r:id="rId26"/>
    <p:sldId id="296" r:id="rId27"/>
    <p:sldId id="305" r:id="rId28"/>
    <p:sldId id="298" r:id="rId29"/>
    <p:sldId id="308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266"/>
    <a:srgbClr val="B34524"/>
    <a:srgbClr val="65297E"/>
    <a:srgbClr val="EC6333"/>
    <a:srgbClr val="4C8BF6"/>
    <a:srgbClr val="F0EBF4"/>
    <a:srgbClr val="74F5F1"/>
    <a:srgbClr val="478C10"/>
    <a:srgbClr val="4C8DE9"/>
    <a:srgbClr val="948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69"/>
    <p:restoredTop sz="62602"/>
  </p:normalViewPr>
  <p:slideViewPr>
    <p:cSldViewPr snapToGrid="0" snapToObjects="1">
      <p:cViewPr>
        <p:scale>
          <a:sx n="76" d="100"/>
          <a:sy n="76" d="100"/>
        </p:scale>
        <p:origin x="2456" y="23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122FC-3D10-D84F-AFAD-B2CA10ABC5A4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7493F-5D63-7844-AE9E-0B9B2CAAE69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485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 everyone, </a:t>
            </a:r>
            <a:r>
              <a:rPr lang="en-US" altLang="zh-CN" dirty="0" smtClean="0"/>
              <a:t>my name</a:t>
            </a:r>
            <a:r>
              <a:rPr lang="en-US" altLang="zh-CN" baseline="0" dirty="0" smtClean="0"/>
              <a:t> is Xiuzhen Guo.</a:t>
            </a:r>
          </a:p>
          <a:p>
            <a:r>
              <a:rPr lang="en-US" altLang="zh-CN" baseline="0" dirty="0" smtClean="0"/>
              <a:t>I just got my PHD from Tsinghua University and I am now a Postdoc.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going to share with you our recent work: /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Saiyan: Design and Implementation of a Low-power Demodulator for LoRa Backscatter Systems.”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200" spc="100" dirty="0" smtClean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This a joint work among Tsinghua University,</a:t>
            </a:r>
            <a:r>
              <a:rPr lang="en-US" altLang="zh-CN" sz="1200" b="1" kern="1200" spc="100" baseline="0" dirty="0" smtClean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University of Pittsburgh[ˈ</a:t>
            </a:r>
            <a:r>
              <a:rPr lang="en-US" altLang="zh-CN" dirty="0" err="1" smtClean="0">
                <a:latin typeface="Times New Roman" charset="0"/>
                <a:ea typeface="Times New Roman" charset="0"/>
                <a:cs typeface="Times New Roman" charset="0"/>
              </a:rPr>
              <a:t>pɪtsbərg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],</a:t>
            </a:r>
            <a:r>
              <a:rPr lang="en-US" altLang="zh-CN" baseline="0" dirty="0" smtClean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altLang="zh-CN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Yanshan</a:t>
            </a:r>
            <a:r>
              <a:rPr lang="en-US" altLang="zh-CN" baseline="0" dirty="0" smtClean="0">
                <a:latin typeface="Times New Roman" charset="0"/>
                <a:ea typeface="Times New Roman" charset="0"/>
                <a:cs typeface="Times New Roman" charset="0"/>
              </a:rPr>
              <a:t> University.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59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Saiyan is based on the following key observation.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a LoRa symbol is represented[ˌ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reprɪˈzentɪd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by a chirp whose frequency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grows linearly over time.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Applying 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[ˌ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dɪfəˈrenʃl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operation to a LoRa chirp, the amplitude of the transformed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 is proportional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prəˈpɔːrʃənl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frequency of the input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LoRa chirp.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other words,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frequency-modulated chirp signal can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transformed into the amplitude-modulated signal using 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[ˌ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dɪfəˈrenʃl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circuit.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observation that a frequency-modulated chirp signal can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transformed into an amplitude-modulated signal using a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 circuit. The amplitude of this transformed signal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scales with the frequency of the incident chirp signal, thereby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 us to demodulate a LoRa chirp by tracking the peak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amplitude on its transformed counterpart without using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powerintensive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hardware, such as a down-converter and an ADC.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78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two LoRa symbols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they differ from each other in the initial frequency.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these two chirps will reach the maximum frequency at different times.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 differential operation,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amplitude of the transformed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reach the peak value at different time.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this frequency-amplitude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 inspires us to demodulate the frequency-modulated LoRa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signal by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 the peak amplitude on its transformed counterpart.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65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 this high-level idea into practice, an intuitive solution to realize the differential operation is using RLC resonant [ˈ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rezənənt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circuit.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Usually, the narrow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bandwidth nature of LoRa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 the capacitor </a:t>
            </a:r>
            <a:r>
              <a:rPr lang="is-I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[kəˈpæsɪtər]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should be as small as/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times/ ten to the power of minus fourteen </a:t>
            </a:r>
            <a:r>
              <a:rPr lang="en-US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picofarad</a:t>
            </a: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US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picofanraid</a:t>
            </a:r>
            <a:r>
              <a:rPr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existing commercial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capacitors </a:t>
            </a:r>
            <a:r>
              <a:rPr lang="is-I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[kəˈpæsɪtər]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larger than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upper bound.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building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 narrow-bandwidth RLC resonant  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wɪdθ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circuit is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impractical.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3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Saiyan, we instead 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ɪnˈsted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 adopt a Surface Acoustic Wave filter.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SAW filter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purely passive component with zero power consumption.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the sharp amplitude-frequency response of the saw filter to achieve signal transformation.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)For example, when a LoRa chirp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sent to the SAW filter,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input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transducer 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trænzˈduːsər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transforms the electrical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ɪˈlektrɪkl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signals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 acoustic waves;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)The internal material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frequency selective characteristics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[ˌ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kɛrəktəˈrɪstɪks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)As shown in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amplitude-frequency response of a SAW filter,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observe a twenty-five decibel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desɪbel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amplitude gap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 frequency grows from four hundred and thirty-three point five  megahertz to four hundred and thirty-four megahertz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meɡəhɜːrts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Apparently,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amplitude gap is enough to differentiate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variation within LoRa bandwidth.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)Finally,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 transducer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trænzˈduːsər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transforms acoustic waves back into electrical signals.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)We can find the frequency-modulated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LoRa chirp can be transformed to the amplitude-modulated Lora chirp.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0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A LoRa packet first contains the preamble using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 identical up-chirps,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synchronization</a:t>
            </a:r>
            <a:r>
              <a:rPr lang="nl-NL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[ˌ</a:t>
            </a:r>
            <a:r>
              <a:rPr lang="nl-NL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sɪŋkrənaɪ'zeɪʃ</a:t>
            </a:r>
            <a:r>
              <a:rPr lang="nl-NL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l-NL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nl-NL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)n]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world using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downchirps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payload follows.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this LoRa packet is sent to the SAW filter, 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The</a:t>
            </a:r>
            <a:r>
              <a:rPr lang="en-US" altLang="zh-CN" baseline="0" dirty="0" smtClean="0"/>
              <a:t> output of the SAW filter </a:t>
            </a:r>
            <a:r>
              <a:rPr lang="en-US" altLang="zh-CN" baseline="0" dirty="0" err="1" smtClean="0"/>
              <a:t>isfrequency</a:t>
            </a:r>
            <a:r>
              <a:rPr lang="en-US" altLang="zh-CN" baseline="0" dirty="0" smtClean="0"/>
              <a:t> and amplitude modulated signals.</a:t>
            </a:r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276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output of the SAW filter is frequency and amplitude modulated signals.</a:t>
            </a:r>
          </a:p>
          <a:p>
            <a:r>
              <a:rPr lang="en-US" altLang="zh-CN" baseline="0" dirty="0" smtClean="0"/>
              <a:t>The amplitude of the transformed signal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scales with the frequency of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 chirps.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)Then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transformed signals can be down-converted to the baseband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an envelope detector.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following question is how to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digitize</a:t>
            </a:r>
            <a:r>
              <a:rPr lang="pt-BR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dɪdʒɪtaɪz</a:t>
            </a:r>
            <a:r>
              <a:rPr lang="pt-BR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baseband signals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track the peak values?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method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using an ADC, but the ADC is power intensive.</a:t>
            </a: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save power, we replace the ADC with a low-power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voltage comparator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kəmˈpanrutər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counter.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we set a voltage threshold, and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comparator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kəmˈpanrutər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output 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‘high’ voltage only when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signal’s amplitude is higher than the threshold.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low-power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counter is used  to sample these logical values.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Saiyan decodes each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chirp by localizing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loʊkəlaɪzɪŋ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high logic.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</a:t>
            </a:r>
            <a:r>
              <a:rPr lang="en-US" altLang="zh-CN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Vanilla Saiyan can demodulate LoRa signals with the minimum power consumption.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baseline="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04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demodulation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sensitivity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[ˌ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sensəˈtɪvəti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vanilla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Saiyan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limited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signal attenuation in the SAW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noise added by the envelope detector.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3500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we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super Saiyan to improve the sensitivity.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improve the demodulation sensitivity,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first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the principle[ˈ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prɪnsəpl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of envelope detector.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inherent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ɪnˈhɪrənt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non-linearity caused by the squaring operation,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the targeted signal and the RF noises will be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down-converted to the baseband.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Consequently [ˈ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kɑːnsɪkwentli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], the targeted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 becomes weaker after down-conversion.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results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drop of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signal-to-noise ratio.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172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improve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demodulation sensitivity,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design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low-power cyclic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saɪklɪk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-frequency shifting method to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the noise and amplify the desired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signal.</a:t>
            </a: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input signal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mixed with the clock signal,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 in two sideband signals.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the envelope detector extracts[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ɪkˈstrækt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envelope of those three signals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down-converts them to the baseband.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Third, the amplifier boosts the power of desired signal and attenuates the power at other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bands.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Fourth, the desired signal is shifted back to the baseband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the desired signal is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filtered by a low-pass filter.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44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recent years,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ackscatter communication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emerged as an ultra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ʌltrə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-low-power alternative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ɔːlˈtɜːrnətɪv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active radios.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provides ubiquitous wireless connectivity for lots of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applications.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example,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farmer could remotely monitor the sensor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field.</a:t>
            </a:r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c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onventional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RFID technology to the latest LoRa backscatter radios,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 range of the backscatter systems has been improved to several hundred meters.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6487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Evidently, Our measurement study shows this cyclic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saɪklɪk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-frequency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shifting  brings eleven [ˈ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desɪbel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desibel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gain to the signal-to-noise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7398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we present[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preznt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the high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-level circuit schematic</a:t>
            </a:r>
            <a:r>
              <a:rPr lang="is-I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[skiːˈmætɪk]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circuit of vanilla Saiyan demodulate LoRa signals with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minimum power consumption.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super Saiyan improves the demodulation sensitivity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integrating the cyclic-frequency shifting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circuit into the envelope detector.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335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Next,</a:t>
            </a:r>
            <a:r>
              <a:rPr lang="en-US" altLang="zh-CN" baseline="0" dirty="0" smtClean="0"/>
              <a:t> we introduce the implementation and evaluation of Saiyan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968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implement Saiyan on a two-layer PCB board.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low-power demodulation peripheral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pəˈrɪfərəl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Saiyan can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integrated into the existing long-range LoRa backscatter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conduct field studies both indoors and outdoors to evaluate the performance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Saiyan.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8202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First, we assess the demodulation range</a:t>
            </a:r>
            <a:r>
              <a:rPr kumimoji="1" lang="en-US" altLang="zh-CN" baseline="0" dirty="0" smtClean="0"/>
              <a:t> of Saiyan.</a:t>
            </a:r>
          </a:p>
          <a:p>
            <a:r>
              <a:rPr kumimoji="1" lang="en-US" altLang="zh-CN" baseline="0" dirty="0" smtClean="0"/>
              <a:t>We have the following two observations.</a:t>
            </a:r>
          </a:p>
          <a:p>
            <a:r>
              <a:rPr kumimoji="1" lang="zh-CN" altLang="en-US" baseline="0" dirty="0" smtClean="0"/>
              <a:t>（点）</a:t>
            </a:r>
            <a:endParaRPr kumimoji="1"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First, the </a:t>
            </a:r>
            <a:r>
              <a:rPr lang="en-US" altLang="zh-CN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demodulation range grows</a:t>
            </a:r>
            <a:r>
              <a:rPr lang="zh-CN" altLang="en-US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with the increasing spreading factor and bandwidth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of the LoRa signals.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expected since a higher spreading factor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improves the anti-noise ability of LoRa signals; thus that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demodulation range grows.</a:t>
            </a:r>
          </a:p>
          <a:p>
            <a:r>
              <a:rPr lang="zh-CN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endParaRPr lang="en-US" altLang="zh-CN" sz="1200" b="1" baseline="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baseline="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Second, the maximum demodulation range can be up to one hundred and eighty meters.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baseline="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zh-CN" sz="1200" b="1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5017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In</a:t>
            </a:r>
            <a:r>
              <a:rPr kumimoji="1" lang="en-US" altLang="zh-CN" baseline="0" dirty="0" smtClean="0"/>
              <a:t> terms of the throughput, we find that t</a:t>
            </a:r>
            <a:r>
              <a:rPr lang="en-US" altLang="zh-CN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he throughput declines</a:t>
            </a:r>
            <a:r>
              <a:rPr lang="zh-CN" altLang="en-US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with spreading factor but grows with bandwidth.</a:t>
            </a:r>
          </a:p>
          <a:p>
            <a:r>
              <a:rPr lang="en-US" altLang="zh-CN" sz="1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maximum throughput can be up to eighteen Kbps.</a:t>
            </a:r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3019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carefully compute the power consumption and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 of each component in Saiyan.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can see, the SAW filter and envelop detector are passive. The overall power consumption is about three hundred and seventy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microwatts.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power and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cost can be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 sharply after ASIC fabrication.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0372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presented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design,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evaluation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Saiyan.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away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k-SK" altLang="zh-C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Saiyan. </a:t>
            </a:r>
          </a:p>
          <a:p>
            <a:r>
              <a:rPr lang="sk-SK" altLang="zh-C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onventional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treats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transmission-only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device, so most of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bakcscatter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innovations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uplink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receiver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improving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throughput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extending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scaling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mediums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Saiyan,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advancement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downlink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transmitter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missing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piece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k-SK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ringing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demodulation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LoRa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tag’s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stringent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strɪndʒənt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振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budget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in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Saiyan,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replace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counterparts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consumption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SAW filter to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  <a:sym typeface="+mn-ea"/>
              </a:rPr>
              <a:t>r</a:t>
            </a:r>
            <a:r>
              <a:rPr lang="en-US" altLang="zh-CN" sz="12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educing the inherent non-linear distortion of the analog device is a key step to improve the signal to noise ratio, so we introduce a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cyclic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saɪklɪk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shifting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circuit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range</a:t>
            </a:r>
            <a:r>
              <a:rPr lang="sk-S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k-SK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5209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Then we briefly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conclude our work.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the first-of-its-kind low-power LoRa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demodulator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extensive experiments to evaluate the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performance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Saiyan.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7631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Finally, Thank you for my collaborators</a:t>
            </a:r>
            <a:r>
              <a:rPr lang="da-DK" altLang="zh-CN" dirty="0" smtClean="0"/>
              <a:t> [</a:t>
            </a:r>
            <a:r>
              <a:rPr lang="da-DK" altLang="zh-CN" dirty="0" err="1" smtClean="0"/>
              <a:t>kəˈlæbəˌreɪtərz</a:t>
            </a:r>
            <a:r>
              <a:rPr lang="da-DK" altLang="zh-CN" smtClean="0"/>
              <a:t>]</a:t>
            </a:r>
            <a:r>
              <a:rPr lang="en-US" altLang="zh-CN" smtClean="0"/>
              <a:t>.</a:t>
            </a:r>
            <a:endParaRPr lang="en-US" altLang="zh-CN" dirty="0" smtClean="0"/>
          </a:p>
          <a:p>
            <a:r>
              <a:rPr lang="en-US" altLang="zh-CN" dirty="0" smtClean="0"/>
              <a:t>Thank</a:t>
            </a:r>
            <a:r>
              <a:rPr lang="en-US" altLang="zh-CN" baseline="0" dirty="0" smtClean="0"/>
              <a:t> you</a:t>
            </a:r>
            <a:r>
              <a:rPr lang="en-US" altLang="zh-CN" dirty="0" smtClean="0"/>
              <a:t> for watching</a:t>
            </a:r>
            <a:r>
              <a:rPr lang="en-US" altLang="zh-CN" baseline="0" dirty="0" smtClean="0"/>
              <a:t> and listening.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 and hardware schematics [skiːˈ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mætɪk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 can be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github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zh-CN" dirty="0" smtClean="0"/>
          </a:p>
          <a:p>
            <a:r>
              <a:rPr lang="en-US" altLang="zh-CN" dirty="0" smtClean="0"/>
              <a:t>Please visit our website for details.</a:t>
            </a:r>
            <a:endParaRPr lang="zh-CN" altLang="en-US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493F-5D63-7844-AE9E-0B9B2CAAE692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4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Existing LoRa backscatter tag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LoRa signals sent from the access </a:t>
            </a:r>
            <a:r>
              <a:rPr lang="da-D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[ˈ</a:t>
            </a:r>
            <a:r>
              <a:rPr lang="da-DK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ækses</a:t>
            </a:r>
            <a:r>
              <a:rPr lang="da-DK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as the carrier signals, and modulates its data on the top pf the carrier signals.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fact that the LoRa signals can be decoded at very low signal-to-noise ratio,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LoRa backscatter systems allow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tag to communicate over the distance of hundreds of meters.</a:t>
            </a:r>
          </a:p>
          <a:p>
            <a:endParaRPr lang="en-US" altLang="zh-CN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03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existing LoRa backscatter systems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[ˈ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preznt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new challenge on packet delivery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dɪˈlɪvəri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)We conduct experiments on campus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[ˈ</a:t>
            </a:r>
            <a:r>
              <a:rPr lang="da-D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kæmpəs</a:t>
            </a:r>
            <a:r>
              <a:rPr lang="da-D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analyze this problem.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distance between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transmitter and receiver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one hundred meters.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tag is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placed 10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centimeters </a:t>
            </a:r>
            <a:r>
              <a:rPr lang="pt-BR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sɛntəˌmitər</a:t>
            </a:r>
            <a:r>
              <a:rPr lang="pt-BR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santermiter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bit error rate is far less than one percent.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 tag is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moved away from the transmitter, the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 error rate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rises rapidly['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ræpɪdli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find that 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receiver is almost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unable to demodulate any backscatter signal once the tag is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placed twenty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meters away from the transmitter. </a:t>
            </a: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 that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tags are unaware of packet loss, each packet must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transmitted blindly for multiple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mʌltɪpl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times.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re-transmission will waste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precious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preʃəs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energy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cause interference to other radios that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on the same frequency band.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adress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issues, we expect a downlink from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point to the backscatter tag.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the feedback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signals, the re-transmission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request can be transmitted to the tag on-demand. 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09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focus on the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advancement of downlink, from access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to tag.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tag can not only reflect the carrier signals, but also demodulate the carrier signals.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backscatter tag demodulates feedback signals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an access point and makes a re-transmission, only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if, it is asked to do so. </a:t>
            </a:r>
          </a:p>
          <a:p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the backscatter tag can allocate commands and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channels. The access </a:t>
            </a:r>
            <a:r>
              <a:rPr lang="da-D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da-D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ækses</a:t>
            </a:r>
            <a:r>
              <a:rPr lang="da-D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monitors the wireless spectrum and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notifies the backscatter tag to switch channels in the presence[ˈ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prezns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interference.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（点）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backscatter tag can adapt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rate to link condition. The access point assesses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condition of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 link, each tag adapts its data rate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based on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feedback messages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utilize the wireless link better.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74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praɪər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works for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downlink demodulation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broadly divided into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groups.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group leverages the envelope 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envəloʊp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detector to demodulate the downlink signal, such as RFID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systems.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this method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only demodulate amplitude modulated signal.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group leverages a multi-antenna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da-D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mʌlti</a:t>
            </a:r>
            <a:r>
              <a:rPr lang="da-D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ænˈtenə</a:t>
            </a:r>
            <a:r>
              <a:rPr lang="da-DK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cancellation circuit to enable the signal demodulation on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 tags, but this method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baseline="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is p</a:t>
            </a:r>
            <a:r>
              <a:rPr lang="en-US" altLang="zh-CN" sz="1200" b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ower-intensive and complex.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zh-CN" sz="1200" b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third</a:t>
            </a:r>
            <a:r>
              <a:rPr lang="en-US" altLang="zh-CN" sz="1200" b="1" baseline="0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group offloads power-intensive functions to external devices, such as a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low-power BLE receiver.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working range is limited to tens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centimeters.'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santermiter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work differs from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systems in two aspects[ˈ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æˌspɛkts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 First, our work is designed for demodulating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frequency-modulated signals as opposed to amplitude modulated signals. Second, our work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designed for long-range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LORa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backscatter systems.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baseline="0" dirty="0" smtClean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baseline="0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zh-CN" sz="1200" b="1" dirty="0" smtClean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391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bring demodulation ability to the LoRa backscatter tag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challenging, primarily 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praɪˈmerəli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due to the tag’s stringent [ˈ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strɪndʒənt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power budget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bʌdʒɪt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demodulate a LoRa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symbol, the commercial LoRa receiver operates by down-conversion,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ADC sampling, and FFT decoding.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hese operations are power-intensive.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consume over forty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milliwatt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power altogether.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 a backscatter tag, it can only harvest less than 1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milliwatt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 ten seconds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点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LoRa demodulation method is ill-suited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ɪl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ˈ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suːtɪd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backscatter tag.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610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ask a fundamental question: 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Can we enable a </a:t>
            </a:r>
            <a:r>
              <a:rPr lang="en-US" altLang="zh-CN" sz="1200" b="1" spc="100" dirty="0" smtClean="0">
                <a:solidFill>
                  <a:srgbClr val="75F5F1"/>
                </a:solidFill>
                <a:latin typeface="Times New Roman" charset="0"/>
                <a:ea typeface="Times New Roman" charset="0"/>
                <a:cs typeface="Times New Roman" charset="0"/>
              </a:rPr>
              <a:t>low-power demodulator </a:t>
            </a:r>
            <a:r>
              <a:rPr lang="en-US" altLang="zh-CN" sz="12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for long-range LoRa backscatter systems?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57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give an affirmative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pt-BR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əˈfɜːrmətɪv</a:t>
            </a:r>
            <a:r>
              <a:rPr lang="pt-BR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 with Saiyan, which is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first-of-its-kind low-power LoRa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demodulator.</a:t>
            </a: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simplify the standard LoRa demodulation from energy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 and its power consumption is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only about three hundred and seventy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microwatts.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we improve the demodulation sensitivity and the demodulation range can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up to one hundred and eighty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meters.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BFB74-5F40-47A0-AFB9-21B8BA5905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7546-DBEF-D84C-9109-DAF7FECD2926}" type="datetimeFigureOut">
              <a:rPr kumimoji="1" lang="zh-CN" altLang="en-US" smtClean="0"/>
              <a:t>2022/9/10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067A-2AE5-B84B-9BD6-79D5AFADE6F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504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6.png"/><Relationship Id="rId1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5" Type="http://schemas.openxmlformats.org/officeDocument/2006/relationships/image" Target="../media/image480.png"/><Relationship Id="rId6" Type="http://schemas.openxmlformats.org/officeDocument/2006/relationships/image" Target="../media/image490.png"/><Relationship Id="rId7" Type="http://schemas.openxmlformats.org/officeDocument/2006/relationships/image" Target="../media/image500.png"/><Relationship Id="rId8" Type="http://schemas.openxmlformats.org/officeDocument/2006/relationships/image" Target="../media/image510.png"/><Relationship Id="rId9" Type="http://schemas.openxmlformats.org/officeDocument/2006/relationships/image" Target="../media/image521.png"/><Relationship Id="rId10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33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tiff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hyperlink" Target="http://tns.thss.tsinghua.edu.cn/sun/" TargetMode="External"/><Relationship Id="rId12" Type="http://schemas.openxmlformats.org/officeDocument/2006/relationships/image" Target="../media/image1.png"/><Relationship Id="rId13" Type="http://schemas.openxmlformats.org/officeDocument/2006/relationships/image" Target="../media/image2.tiff"/><Relationship Id="rId14" Type="http://schemas.openxmlformats.org/officeDocument/2006/relationships/image" Target="../media/image3.tiff"/><Relationship Id="rId15" Type="http://schemas.openxmlformats.org/officeDocument/2006/relationships/image" Target="../media/image9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4.png"/><Relationship Id="rId4" Type="http://schemas.openxmlformats.org/officeDocument/2006/relationships/image" Target="../media/image85.tiff"/><Relationship Id="rId5" Type="http://schemas.openxmlformats.org/officeDocument/2006/relationships/image" Target="../media/image86.png"/><Relationship Id="rId6" Type="http://schemas.openxmlformats.org/officeDocument/2006/relationships/image" Target="../media/image87.tiff"/><Relationship Id="rId7" Type="http://schemas.openxmlformats.org/officeDocument/2006/relationships/image" Target="../media/image88.tiff"/><Relationship Id="rId8" Type="http://schemas.openxmlformats.org/officeDocument/2006/relationships/image" Target="../media/image89.tiff"/><Relationship Id="rId9" Type="http://schemas.openxmlformats.org/officeDocument/2006/relationships/image" Target="../media/image90.png"/><Relationship Id="rId10" Type="http://schemas.openxmlformats.org/officeDocument/2006/relationships/image" Target="../media/image9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image" Target="../media/image21.emf"/><Relationship Id="rId13" Type="http://schemas.openxmlformats.org/officeDocument/2006/relationships/image" Target="../media/image22.png"/><Relationship Id="rId14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3.xml"/><Relationship Id="rId9" Type="http://schemas.openxmlformats.org/officeDocument/2006/relationships/image" Target="../media/image18.emf"/><Relationship Id="rId10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2.png"/><Relationship Id="rId5" Type="http://schemas.microsoft.com/office/2007/relationships/hdphoto" Target="../media/hdphoto2.wdp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0.emf"/><Relationship Id="rId5" Type="http://schemas.openxmlformats.org/officeDocument/2006/relationships/image" Target="../media/image22.png"/><Relationship Id="rId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3.wdp"/><Relationship Id="rId5" Type="http://schemas.openxmlformats.org/officeDocument/2006/relationships/image" Target="../media/image22.png"/><Relationship Id="rId6" Type="http://schemas.microsoft.com/office/2007/relationships/hdphoto" Target="../media/hdphoto2.wdp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720D6D0-346E-4DEB-8C24-71CC6B7DCA9A}"/>
              </a:ext>
            </a:extLst>
          </p:cNvPr>
          <p:cNvSpPr/>
          <p:nvPr/>
        </p:nvSpPr>
        <p:spPr>
          <a:xfrm>
            <a:off x="0" y="1887881"/>
            <a:ext cx="12192000" cy="1967696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xmlns="" id="{69DEA7D4-159D-4562-A954-208D06539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7883"/>
            <a:ext cx="12192000" cy="1687692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Saiyan: Design and Implementation of a Low-power Demodulator  for LoRa Backscatter Systems </a:t>
            </a:r>
          </a:p>
        </p:txBody>
      </p:sp>
      <p:sp>
        <p:nvSpPr>
          <p:cNvPr id="13" name="Subtitle 2"/>
          <p:cNvSpPr txBox="1"/>
          <p:nvPr/>
        </p:nvSpPr>
        <p:spPr>
          <a:xfrm>
            <a:off x="702994" y="4257199"/>
            <a:ext cx="1067752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 b="1" spc="100">
                <a:gradFill>
                  <a:gsLst>
                    <a:gs pos="0">
                      <a:srgbClr val="16FFF7"/>
                    </a:gs>
                    <a:gs pos="100000">
                      <a:srgbClr val="E9FD92"/>
                    </a:gs>
                  </a:gsLst>
                  <a:path path="circle">
                    <a:fillToRect l="50000" t="50000" r="50000" b="50000"/>
                  </a:path>
                </a:gra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Xiuzhen Guo</a:t>
            </a:r>
            <a:r>
              <a:rPr lang="en-US" altLang="zh-CN" sz="2400" baseline="30000" dirty="0">
                <a:solidFill>
                  <a:schemeClr val="tx1"/>
                </a:solidFill>
              </a:rPr>
              <a:t>1</a:t>
            </a:r>
            <a:r>
              <a:rPr lang="en-US" altLang="zh-CN" sz="2400" b="0" dirty="0">
                <a:solidFill>
                  <a:schemeClr val="tx1"/>
                </a:solidFill>
              </a:rPr>
              <a:t>, Longfei Shangguan</a:t>
            </a:r>
            <a:r>
              <a:rPr lang="en-US" altLang="zh-CN" sz="2400" b="0" baseline="30000" dirty="0">
                <a:solidFill>
                  <a:schemeClr val="tx1"/>
                </a:solidFill>
              </a:rPr>
              <a:t>2</a:t>
            </a:r>
            <a:r>
              <a:rPr lang="en-US" altLang="zh-CN" sz="2400" b="0" dirty="0">
                <a:solidFill>
                  <a:schemeClr val="tx1"/>
                </a:solidFill>
              </a:rPr>
              <a:t>, Yuan He</a:t>
            </a:r>
            <a:r>
              <a:rPr lang="en-US" altLang="zh-CN" sz="2400" b="0" baseline="30000" dirty="0">
                <a:solidFill>
                  <a:schemeClr val="tx1"/>
                </a:solidFill>
              </a:rPr>
              <a:t>1</a:t>
            </a:r>
            <a:r>
              <a:rPr lang="en-US" altLang="zh-CN" sz="2400" b="0" dirty="0">
                <a:solidFill>
                  <a:schemeClr val="tx1"/>
                </a:solidFill>
              </a:rPr>
              <a:t>, Jing Nan</a:t>
            </a:r>
            <a:r>
              <a:rPr lang="en-US" altLang="zh-CN" sz="2400" b="0" baseline="30000" dirty="0">
                <a:solidFill>
                  <a:schemeClr val="tx1"/>
                </a:solidFill>
              </a:rPr>
              <a:t>3</a:t>
            </a:r>
            <a:r>
              <a:rPr lang="en-US" altLang="zh-CN" sz="2400" b="0" dirty="0">
                <a:solidFill>
                  <a:schemeClr val="tx1"/>
                </a:solidFill>
              </a:rPr>
              <a:t>, </a:t>
            </a:r>
            <a:r>
              <a:rPr lang="en-US" altLang="zh-CN" sz="2400" b="0" dirty="0" err="1">
                <a:solidFill>
                  <a:schemeClr val="tx1"/>
                </a:solidFill>
              </a:rPr>
              <a:t>Jiacheng</a:t>
            </a:r>
            <a:r>
              <a:rPr lang="en-US" altLang="zh-CN" sz="2400" b="0" dirty="0">
                <a:solidFill>
                  <a:schemeClr val="tx1"/>
                </a:solidFill>
              </a:rPr>
              <a:t> Zhang</a:t>
            </a:r>
            <a:r>
              <a:rPr lang="en-US" altLang="zh-CN" sz="2400" b="0" baseline="30000" dirty="0">
                <a:solidFill>
                  <a:schemeClr val="tx1"/>
                </a:solidFill>
              </a:rPr>
              <a:t>1</a:t>
            </a:r>
            <a:r>
              <a:rPr lang="en-US" altLang="zh-CN" sz="2400" b="0" dirty="0">
                <a:solidFill>
                  <a:schemeClr val="tx1"/>
                </a:solidFill>
              </a:rPr>
              <a:t>, </a:t>
            </a:r>
          </a:p>
          <a:p>
            <a:r>
              <a:rPr lang="en-US" altLang="zh-CN" sz="2400" b="0" dirty="0" err="1">
                <a:solidFill>
                  <a:schemeClr val="tx1"/>
                </a:solidFill>
              </a:rPr>
              <a:t>Haotian</a:t>
            </a:r>
            <a:r>
              <a:rPr lang="en-US" altLang="zh-CN" sz="2400" b="0" dirty="0">
                <a:solidFill>
                  <a:schemeClr val="tx1"/>
                </a:solidFill>
              </a:rPr>
              <a:t> Jiang</a:t>
            </a:r>
            <a:r>
              <a:rPr lang="en-US" altLang="zh-CN" sz="2400" b="0" baseline="30000" dirty="0">
                <a:solidFill>
                  <a:schemeClr val="tx1"/>
                </a:solidFill>
              </a:rPr>
              <a:t>1</a:t>
            </a:r>
            <a:r>
              <a:rPr lang="en-US" altLang="zh-CN" sz="2400" b="0" dirty="0">
                <a:solidFill>
                  <a:schemeClr val="tx1"/>
                </a:solidFill>
              </a:rPr>
              <a:t>, </a:t>
            </a:r>
            <a:r>
              <a:rPr lang="en-US" altLang="zh-CN" sz="2400" b="0" dirty="0" err="1">
                <a:solidFill>
                  <a:schemeClr val="tx1"/>
                </a:solidFill>
              </a:rPr>
              <a:t>Yunhao</a:t>
            </a:r>
            <a:r>
              <a:rPr lang="en-US" altLang="zh-CN" sz="2400" b="0" dirty="0">
                <a:solidFill>
                  <a:schemeClr val="tx1"/>
                </a:solidFill>
              </a:rPr>
              <a:t> Liu</a:t>
            </a:r>
            <a:r>
              <a:rPr lang="en-US" altLang="zh-CN" sz="2400" b="0" baseline="30000" dirty="0">
                <a:solidFill>
                  <a:schemeClr val="tx1"/>
                </a:solidFill>
              </a:rPr>
              <a:t>1</a:t>
            </a:r>
            <a:r>
              <a:rPr lang="en-US" altLang="zh-CN" sz="24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234938" y="5335474"/>
            <a:ext cx="5067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aseline="30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Tsinghua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</a:p>
          <a:p>
            <a:pPr algn="ctr"/>
            <a:r>
              <a:rPr lang="en-US" altLang="zh-CN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Microsoft</a:t>
            </a:r>
            <a:r>
              <a:rPr lang="zh-CN" alt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&amp;</a:t>
            </a:r>
            <a:r>
              <a:rPr lang="zh-CN" alt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University of 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Pittsburgh</a:t>
            </a:r>
            <a:endParaRPr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altLang="zh-CN" baseline="30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YanshanUniversity</a:t>
            </a:r>
            <a:endParaRPr lang="en-US" altLang="zh-CN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3" y="496620"/>
            <a:ext cx="1084453" cy="1080000"/>
          </a:xfrm>
          <a:prstGeom prst="ellipse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-1" r="416"/>
          <a:stretch/>
        </p:blipFill>
        <p:spPr>
          <a:xfrm>
            <a:off x="2407802" y="496620"/>
            <a:ext cx="1074450" cy="1080000"/>
          </a:xfrm>
          <a:prstGeom prst="ellips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199" y="496620"/>
            <a:ext cx="1080000" cy="10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4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Key Observation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接连接符 15">
            <a:extLst>
              <a:ext uri="{FF2B5EF4-FFF2-40B4-BE49-F238E27FC236}">
                <a16:creationId xmlns:a16="http://schemas.microsoft.com/office/drawing/2014/main" xmlns="" id="{49EED3D3-2311-4888-AE8C-05AE7C998183}"/>
              </a:ext>
            </a:extLst>
          </p:cNvPr>
          <p:cNvCxnSpPr>
            <a:cxnSpLocks/>
          </p:cNvCxnSpPr>
          <p:nvPr/>
        </p:nvCxnSpPr>
        <p:spPr>
          <a:xfrm flipV="1">
            <a:off x="1559542" y="1966255"/>
            <a:ext cx="2738138" cy="1273949"/>
          </a:xfrm>
          <a:prstGeom prst="line">
            <a:avLst/>
          </a:prstGeom>
          <a:ln w="1270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521548" y="3219878"/>
            <a:ext cx="3024326" cy="29954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8">
            <a:extLst>
              <a:ext uri="{FF2B5EF4-FFF2-40B4-BE49-F238E27FC236}">
                <a16:creationId xmlns:a16="http://schemas.microsoft.com/office/drawing/2014/main" xmlns="" id="{C34191C0-26B3-4241-8913-372F558D88D1}"/>
              </a:ext>
            </a:extLst>
          </p:cNvPr>
          <p:cNvCxnSpPr>
            <a:cxnSpLocks/>
          </p:cNvCxnSpPr>
          <p:nvPr/>
        </p:nvCxnSpPr>
        <p:spPr>
          <a:xfrm flipV="1">
            <a:off x="1554410" y="1669428"/>
            <a:ext cx="5132" cy="1580402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05F24D49-E98C-44D7-9400-76942DE1E3C3}"/>
              </a:ext>
            </a:extLst>
          </p:cNvPr>
          <p:cNvSpPr txBox="1"/>
          <p:nvPr/>
        </p:nvSpPr>
        <p:spPr>
          <a:xfrm>
            <a:off x="4540238" y="2967732"/>
            <a:ext cx="22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196010" y="1528860"/>
            <a:ext cx="44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1449979" y="3147298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590881" y="1935541"/>
            <a:ext cx="2706799" cy="940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>
            <a:off x="4297680" y="1954344"/>
            <a:ext cx="0" cy="12442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546820" y="5431896"/>
            <a:ext cx="3024326" cy="29954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8">
            <a:extLst>
              <a:ext uri="{FF2B5EF4-FFF2-40B4-BE49-F238E27FC236}">
                <a16:creationId xmlns:a16="http://schemas.microsoft.com/office/drawing/2014/main" xmlns="" id="{C34191C0-26B3-4241-8913-372F558D88D1}"/>
              </a:ext>
            </a:extLst>
          </p:cNvPr>
          <p:cNvCxnSpPr>
            <a:cxnSpLocks/>
          </p:cNvCxnSpPr>
          <p:nvPr/>
        </p:nvCxnSpPr>
        <p:spPr>
          <a:xfrm flipH="1" flipV="1">
            <a:off x="1577288" y="3868724"/>
            <a:ext cx="2394" cy="1593125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05F24D49-E98C-44D7-9400-76942DE1E3C3}"/>
              </a:ext>
            </a:extLst>
          </p:cNvPr>
          <p:cNvSpPr txBox="1"/>
          <p:nvPr/>
        </p:nvSpPr>
        <p:spPr>
          <a:xfrm>
            <a:off x="4565510" y="5179750"/>
            <a:ext cx="22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160752" y="3704622"/>
            <a:ext cx="57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A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6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616153" y="4147559"/>
            <a:ext cx="2706799" cy="940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>
            <a:off x="4322952" y="4166362"/>
            <a:ext cx="0" cy="12442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549228" y="4115237"/>
            <a:ext cx="2773724" cy="1316657"/>
          </a:xfrm>
          <a:prstGeom prst="rect">
            <a:avLst/>
          </a:prstGeom>
        </p:spPr>
      </p:pic>
      <p:sp>
        <p:nvSpPr>
          <p:cNvPr id="50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1461747" y="4797433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图片 50" descr="截屏2021-07-15下午5.31.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46" y="5794932"/>
            <a:ext cx="1808390" cy="295808"/>
          </a:xfrm>
          <a:prstGeom prst="rect">
            <a:avLst/>
          </a:prstGeom>
        </p:spPr>
      </p:pic>
      <p:pic>
        <p:nvPicPr>
          <p:cNvPr id="52" name="图片 51" descr="截屏2021-07-16下午2.18.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623" y="6172713"/>
            <a:ext cx="1220500" cy="240373"/>
          </a:xfrm>
          <a:prstGeom prst="rect">
            <a:avLst/>
          </a:prstGeom>
        </p:spPr>
      </p:pic>
      <p:sp>
        <p:nvSpPr>
          <p:cNvPr id="5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182623" y="1391620"/>
            <a:ext cx="157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Times New Roman" charset="0"/>
                <a:ea typeface="Times New Roman" charset="0"/>
                <a:cs typeface="Times New Roman" charset="0"/>
              </a:rPr>
              <a:t>Frequency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9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148151" y="3573684"/>
            <a:ext cx="157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Amplitude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60" name="直接连接符 15">
            <a:extLst>
              <a:ext uri="{FF2B5EF4-FFF2-40B4-BE49-F238E27FC236}">
                <a16:creationId xmlns:a16="http://schemas.microsoft.com/office/drawing/2014/main" xmlns="" id="{49EED3D3-2311-4888-AE8C-05AE7C998183}"/>
              </a:ext>
            </a:extLst>
          </p:cNvPr>
          <p:cNvCxnSpPr>
            <a:cxnSpLocks/>
          </p:cNvCxnSpPr>
          <p:nvPr/>
        </p:nvCxnSpPr>
        <p:spPr>
          <a:xfrm flipV="1">
            <a:off x="7811441" y="1878698"/>
            <a:ext cx="2738138" cy="1273949"/>
          </a:xfrm>
          <a:prstGeom prst="line">
            <a:avLst/>
          </a:prstGeom>
          <a:ln w="1270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7701878" y="3059741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右箭头 80"/>
          <p:cNvSpPr/>
          <p:nvPr/>
        </p:nvSpPr>
        <p:spPr>
          <a:xfrm>
            <a:off x="4401301" y="3388723"/>
            <a:ext cx="479555" cy="405201"/>
          </a:xfrm>
          <a:prstGeom prst="rightArrow">
            <a:avLst>
              <a:gd name="adj1" fmla="val 37525"/>
              <a:gd name="adj2" fmla="val 47995"/>
            </a:avLst>
          </a:prstGeom>
          <a:solidFill>
            <a:srgbClr val="652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4951145" y="3221677"/>
            <a:ext cx="2266056" cy="708025"/>
          </a:xfrm>
          <a:prstGeom prst="rect">
            <a:avLst/>
          </a:prstGeom>
          <a:solidFill>
            <a:srgbClr val="65297E"/>
          </a:solidFill>
        </p:spPr>
        <p:txBody>
          <a:bodyPr wrap="square" rtlCol="0" anchor="t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D</a:t>
            </a:r>
            <a:r>
              <a:rPr sz="20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ifferentiation </a:t>
            </a:r>
            <a:endParaRPr lang="en-US" sz="2000" b="1" dirty="0">
              <a:solidFill>
                <a:schemeClr val="bg1"/>
              </a:solidFill>
              <a:latin typeface="微软雅黑" charset="0"/>
              <a:ea typeface="微软雅黑" charset="0"/>
              <a:cs typeface="Segoe UI" panose="020B0502040204020203" pitchFamily="34" charset="0"/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O</a:t>
            </a:r>
            <a:r>
              <a:rPr sz="2000" b="1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peration</a:t>
            </a:r>
            <a:endParaRPr lang="en-US" sz="2000" b="1" dirty="0">
              <a:solidFill>
                <a:schemeClr val="bg1"/>
              </a:solidFill>
              <a:latin typeface="微软雅黑" charset="0"/>
              <a:ea typeface="微软雅黑" charset="0"/>
              <a:cs typeface="Segoe UI" panose="020B0502040204020203" pitchFamily="34" charset="0"/>
              <a:sym typeface="+mn-ea"/>
            </a:endParaRPr>
          </a:p>
        </p:txBody>
      </p:sp>
      <p:sp>
        <p:nvSpPr>
          <p:cNvPr id="85" name="右箭头 84"/>
          <p:cNvSpPr/>
          <p:nvPr/>
        </p:nvSpPr>
        <p:spPr>
          <a:xfrm>
            <a:off x="7286979" y="3358782"/>
            <a:ext cx="479555" cy="405201"/>
          </a:xfrm>
          <a:prstGeom prst="rightArrow">
            <a:avLst>
              <a:gd name="adj1" fmla="val 37525"/>
              <a:gd name="adj2" fmla="val 47995"/>
            </a:avLst>
          </a:prstGeom>
          <a:solidFill>
            <a:srgbClr val="652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7" name="组 86"/>
          <p:cNvGrpSpPr/>
          <p:nvPr/>
        </p:nvGrpSpPr>
        <p:grpSpPr>
          <a:xfrm>
            <a:off x="7153713" y="1304063"/>
            <a:ext cx="4132254" cy="5215650"/>
            <a:chOff x="7153713" y="994097"/>
            <a:chExt cx="4132254" cy="5215650"/>
          </a:xfrm>
        </p:grpSpPr>
        <p:grpSp>
          <p:nvGrpSpPr>
            <p:cNvPr id="57" name="组 56"/>
            <p:cNvGrpSpPr/>
            <p:nvPr/>
          </p:nvGrpSpPr>
          <p:grpSpPr>
            <a:xfrm>
              <a:off x="7447909" y="994097"/>
              <a:ext cx="3564362" cy="2037777"/>
              <a:chOff x="7447909" y="994097"/>
              <a:chExt cx="3564362" cy="2037777"/>
            </a:xfrm>
          </p:grpSpPr>
          <p:grpSp>
            <p:nvGrpSpPr>
              <p:cNvPr id="56" name="组 55"/>
              <p:cNvGrpSpPr/>
              <p:nvPr/>
            </p:nvGrpSpPr>
            <p:grpSpPr>
              <a:xfrm>
                <a:off x="7447909" y="1131337"/>
                <a:ext cx="3564362" cy="1900537"/>
                <a:chOff x="7447909" y="1131337"/>
                <a:chExt cx="3564362" cy="1900537"/>
              </a:xfrm>
            </p:grpSpPr>
            <p:cxnSp>
              <p:nvCxnSpPr>
                <p:cNvPr id="61" name="直接箭头连接符 6">
                  <a:extLst>
                    <a:ext uri="{FF2B5EF4-FFF2-40B4-BE49-F238E27FC236}">
                      <a16:creationId xmlns:a16="http://schemas.microsoft.com/office/drawing/2014/main" xmlns="" id="{2C75DD78-5F83-4CF3-A40A-0ECFA24334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73447" y="2852309"/>
                  <a:ext cx="3018690" cy="901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箭头连接符 8">
                  <a:extLst>
                    <a:ext uri="{FF2B5EF4-FFF2-40B4-BE49-F238E27FC236}">
                      <a16:creationId xmlns:a16="http://schemas.microsoft.com/office/drawing/2014/main" xmlns="" id="{C34191C0-26B3-4241-8913-372F558D88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06309" y="1271905"/>
                  <a:ext cx="5132" cy="15804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none" w="lg" len="lg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xmlns="" id="{05F24D49-E98C-44D7-9400-76942DE1E3C3}"/>
                    </a:ext>
                  </a:extLst>
                </p:cNvPr>
                <p:cNvSpPr txBox="1"/>
                <p:nvPr/>
              </p:nvSpPr>
              <p:spPr>
                <a:xfrm>
                  <a:off x="10792137" y="2570209"/>
                  <a:ext cx="2201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t</a:t>
                  </a:r>
                  <a:endParaRPr lang="zh-CN" altLang="en-US" sz="2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64" name="文本框 16">
                  <a:extLst>
                    <a:ext uri="{FF2B5EF4-FFF2-40B4-BE49-F238E27FC236}">
                      <a16:creationId xmlns:a16="http://schemas.microsoft.com/office/drawing/2014/main" xmlns="" id="{A4D3843A-7F26-4456-9006-17206246AF13}"/>
                    </a:ext>
                  </a:extLst>
                </p:cNvPr>
                <p:cNvSpPr txBox="1"/>
                <p:nvPr/>
              </p:nvSpPr>
              <p:spPr>
                <a:xfrm>
                  <a:off x="7447909" y="1131337"/>
                  <a:ext cx="4421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dirty="0" smtClean="0">
                      <a:latin typeface="Times New Roman" charset="0"/>
                      <a:ea typeface="Times New Roman" charset="0"/>
                      <a:cs typeface="Times New Roman" charset="0"/>
                    </a:rPr>
                    <a:t>F</a:t>
                  </a:r>
                  <a:endParaRPr lang="zh-CN" altLang="en-US" sz="2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cxnSp>
              <p:nvCxnSpPr>
                <p:cNvPr id="66" name="直接箭头连接符 6">
                  <a:extLst>
                    <a:ext uri="{FF2B5EF4-FFF2-40B4-BE49-F238E27FC236}">
                      <a16:creationId xmlns:a16="http://schemas.microsoft.com/office/drawing/2014/main" xmlns="" id="{2C75DD78-5F83-4CF3-A40A-0ECFA24334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42780" y="1538018"/>
                  <a:ext cx="2706799" cy="940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dash"/>
                  <a:headEnd type="none" w="lg" len="lg"/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箭头连接符 6">
                  <a:extLst>
                    <a:ext uri="{FF2B5EF4-FFF2-40B4-BE49-F238E27FC236}">
                      <a16:creationId xmlns:a16="http://schemas.microsoft.com/office/drawing/2014/main" xmlns="" id="{2C75DD78-5F83-4CF3-A40A-0ECFA24334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49579" y="1556821"/>
                  <a:ext cx="0" cy="1244221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65000"/>
                      <a:lumOff val="35000"/>
                    </a:schemeClr>
                  </a:solidFill>
                  <a:prstDash val="dash"/>
                  <a:headEnd type="none" w="lg" len="lg"/>
                  <a:tailEnd type="non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8434522" y="994097"/>
                <a:ext cx="15706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Frequency</a:t>
                </a:r>
                <a:endParaRPr lang="zh-CN" alt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69" name="组 68"/>
            <p:cNvGrpSpPr/>
            <p:nvPr/>
          </p:nvGrpSpPr>
          <p:grpSpPr>
            <a:xfrm>
              <a:off x="7488015" y="3167746"/>
              <a:ext cx="3610443" cy="2067731"/>
              <a:chOff x="7488015" y="3167746"/>
              <a:chExt cx="3610443" cy="2067731"/>
            </a:xfrm>
          </p:grpSpPr>
          <p:cxnSp>
            <p:nvCxnSpPr>
              <p:cNvPr id="70" name="直接箭头连接符 6">
                <a:extLst>
                  <a:ext uri="{FF2B5EF4-FFF2-40B4-BE49-F238E27FC236}">
                    <a16:creationId xmlns:a16="http://schemas.microsoft.com/office/drawing/2014/main" xmlns="" id="{2C75DD78-5F83-4CF3-A40A-0ECFA2433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9634" y="5025958"/>
                <a:ext cx="3024326" cy="299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lg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箭头连接符 8">
                <a:extLst>
                  <a:ext uri="{FF2B5EF4-FFF2-40B4-BE49-F238E27FC236}">
                    <a16:creationId xmlns:a16="http://schemas.microsoft.com/office/drawing/2014/main" xmlns="" id="{C34191C0-26B3-4241-8913-372F558D88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90102" y="3462786"/>
                <a:ext cx="2394" cy="15931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lg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xmlns="" id="{05F24D49-E98C-44D7-9400-76942DE1E3C3}"/>
                  </a:ext>
                </a:extLst>
              </p:cNvPr>
              <p:cNvSpPr txBox="1"/>
              <p:nvPr/>
            </p:nvSpPr>
            <p:spPr>
              <a:xfrm>
                <a:off x="10878324" y="4773812"/>
                <a:ext cx="2201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endParaRPr lang="zh-CN" alt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73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7488015" y="3406945"/>
                <a:ext cx="5708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endParaRPr lang="zh-CN" alt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74" name="直接箭头连接符 6">
                <a:extLst>
                  <a:ext uri="{FF2B5EF4-FFF2-40B4-BE49-F238E27FC236}">
                    <a16:creationId xmlns:a16="http://schemas.microsoft.com/office/drawing/2014/main" xmlns="" id="{2C75DD78-5F83-4CF3-A40A-0ECFA2433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28967" y="3741621"/>
                <a:ext cx="2706799" cy="9401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  <a:headEnd type="none" w="lg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箭头连接符 6">
                <a:extLst>
                  <a:ext uri="{FF2B5EF4-FFF2-40B4-BE49-F238E27FC236}">
                    <a16:creationId xmlns:a16="http://schemas.microsoft.com/office/drawing/2014/main" xmlns="" id="{2C75DD78-5F83-4CF3-A40A-0ECFA2433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5766" y="3760424"/>
                <a:ext cx="0" cy="1244221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  <a:headEnd type="none" w="lg" len="lg"/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8460965" y="3167746"/>
                <a:ext cx="15706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Amplitude</a:t>
                </a:r>
                <a:endParaRPr lang="zh-CN" alt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55" name="组 54"/>
            <p:cNvGrpSpPr/>
            <p:nvPr/>
          </p:nvGrpSpPr>
          <p:grpSpPr>
            <a:xfrm>
              <a:off x="7153713" y="5192096"/>
              <a:ext cx="4132254" cy="1017651"/>
              <a:chOff x="7153713" y="5192096"/>
              <a:chExt cx="4132254" cy="1017651"/>
            </a:xfrm>
          </p:grpSpPr>
          <p:pic>
            <p:nvPicPr>
              <p:cNvPr id="53" name="图片 52" descr="截屏2021-07-15下午5.32.0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53713" y="5192096"/>
                <a:ext cx="4132254" cy="1017651"/>
              </a:xfrm>
              <a:prstGeom prst="rect">
                <a:avLst/>
              </a:prstGeom>
            </p:spPr>
          </p:pic>
          <p:sp>
            <p:nvSpPr>
              <p:cNvPr id="86" name="矩形 85"/>
              <p:cNvSpPr/>
              <p:nvPr/>
            </p:nvSpPr>
            <p:spPr>
              <a:xfrm>
                <a:off x="8434522" y="5615469"/>
                <a:ext cx="1181918" cy="562701"/>
              </a:xfrm>
              <a:prstGeom prst="rect">
                <a:avLst/>
              </a:prstGeom>
              <a:solidFill>
                <a:srgbClr val="AFA7EC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2" name="组 101"/>
          <p:cNvGrpSpPr/>
          <p:nvPr/>
        </p:nvGrpSpPr>
        <p:grpSpPr>
          <a:xfrm>
            <a:off x="1549229" y="4163209"/>
            <a:ext cx="2715952" cy="1252381"/>
            <a:chOff x="1549229" y="3853243"/>
            <a:chExt cx="2715952" cy="1252381"/>
          </a:xfrm>
        </p:grpSpPr>
        <p:cxnSp>
          <p:nvCxnSpPr>
            <p:cNvPr id="96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9229" y="3853243"/>
              <a:ext cx="2706799" cy="9401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ot"/>
              <a:headEnd type="none" w="lg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8382" y="5096223"/>
              <a:ext cx="2706799" cy="9401"/>
            </a:xfrm>
            <a:prstGeom prst="straightConnector1">
              <a:avLst/>
            </a:prstGeom>
            <a:ln w="50800">
              <a:solidFill>
                <a:srgbClr val="FF0000"/>
              </a:solidFill>
              <a:prstDash val="sysDot"/>
              <a:headEnd type="none" w="lg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780" y="4060988"/>
            <a:ext cx="2783046" cy="1304889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7904035" y="3975582"/>
            <a:ext cx="2748409" cy="1377445"/>
            <a:chOff x="7904035" y="3665616"/>
            <a:chExt cx="2748409" cy="1377445"/>
          </a:xfrm>
        </p:grpSpPr>
        <p:sp>
          <p:nvSpPr>
            <p:cNvPr id="80" name="任意形状 79"/>
            <p:cNvSpPr/>
            <p:nvPr/>
          </p:nvSpPr>
          <p:spPr>
            <a:xfrm>
              <a:off x="7928967" y="3665616"/>
              <a:ext cx="2723477" cy="525558"/>
            </a:xfrm>
            <a:custGeom>
              <a:avLst/>
              <a:gdLst>
                <a:gd name="connsiteX0" fmla="*/ 0 w 2510444"/>
                <a:gd name="connsiteY0" fmla="*/ 365760 h 365760"/>
                <a:gd name="connsiteX1" fmla="*/ 1197033 w 2510444"/>
                <a:gd name="connsiteY1" fmla="*/ 249382 h 365760"/>
                <a:gd name="connsiteX2" fmla="*/ 2510444 w 2510444"/>
                <a:gd name="connsiteY2" fmla="*/ 0 h 365760"/>
                <a:gd name="connsiteX0" fmla="*/ 0 w 2478029"/>
                <a:gd name="connsiteY0" fmla="*/ 463415 h 463415"/>
                <a:gd name="connsiteX1" fmla="*/ 1164618 w 2478029"/>
                <a:gd name="connsiteY1" fmla="*/ 249382 h 463415"/>
                <a:gd name="connsiteX2" fmla="*/ 2478029 w 2478029"/>
                <a:gd name="connsiteY2" fmla="*/ 0 h 463415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86133"/>
                <a:gd name="connsiteY0" fmla="*/ 525558 h 525558"/>
                <a:gd name="connsiteX1" fmla="*/ 1172722 w 2486133"/>
                <a:gd name="connsiteY1" fmla="*/ 249382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137415 w 2486133"/>
                <a:gd name="connsiteY2" fmla="*/ 164262 h 525558"/>
                <a:gd name="connsiteX3" fmla="*/ 2486133 w 2486133"/>
                <a:gd name="connsiteY3" fmla="*/ 0 h 52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133" h="525558">
                  <a:moveTo>
                    <a:pt x="0" y="525558"/>
                  </a:moveTo>
                  <a:cubicBezTo>
                    <a:pt x="389313" y="497849"/>
                    <a:pt x="798887" y="460877"/>
                    <a:pt x="1213242" y="373284"/>
                  </a:cubicBezTo>
                  <a:cubicBezTo>
                    <a:pt x="1563429" y="302025"/>
                    <a:pt x="1925267" y="226476"/>
                    <a:pt x="2137415" y="164262"/>
                  </a:cubicBezTo>
                  <a:cubicBezTo>
                    <a:pt x="2349563" y="102048"/>
                    <a:pt x="2421965" y="16333"/>
                    <a:pt x="2486133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任意形状 82"/>
            <p:cNvSpPr/>
            <p:nvPr/>
          </p:nvSpPr>
          <p:spPr>
            <a:xfrm>
              <a:off x="7904035" y="4590943"/>
              <a:ext cx="2725058" cy="452118"/>
            </a:xfrm>
            <a:custGeom>
              <a:avLst/>
              <a:gdLst>
                <a:gd name="connsiteX0" fmla="*/ 0 w 2645545"/>
                <a:gd name="connsiteY0" fmla="*/ 0 h 319597"/>
                <a:gd name="connsiteX1" fmla="*/ 1065320 w 2645545"/>
                <a:gd name="connsiteY1" fmla="*/ 79899 h 319597"/>
                <a:gd name="connsiteX2" fmla="*/ 2645545 w 2645545"/>
                <a:gd name="connsiteY2" fmla="*/ 319597 h 319597"/>
                <a:gd name="connsiteX0" fmla="*/ 0 w 2725058"/>
                <a:gd name="connsiteY0" fmla="*/ 0 h 452118"/>
                <a:gd name="connsiteX1" fmla="*/ 1065320 w 2725058"/>
                <a:gd name="connsiteY1" fmla="*/ 79899 h 452118"/>
                <a:gd name="connsiteX2" fmla="*/ 2725058 w 2725058"/>
                <a:gd name="connsiteY2" fmla="*/ 452118 h 452118"/>
                <a:gd name="connsiteX0" fmla="*/ 0 w 2725058"/>
                <a:gd name="connsiteY0" fmla="*/ 0 h 452118"/>
                <a:gd name="connsiteX1" fmla="*/ 1370120 w 2725058"/>
                <a:gd name="connsiteY1" fmla="*/ 132908 h 452118"/>
                <a:gd name="connsiteX2" fmla="*/ 2725058 w 2725058"/>
                <a:gd name="connsiteY2" fmla="*/ 452118 h 4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5058" h="452118">
                  <a:moveTo>
                    <a:pt x="0" y="0"/>
                  </a:moveTo>
                  <a:cubicBezTo>
                    <a:pt x="312198" y="13316"/>
                    <a:pt x="929196" y="79642"/>
                    <a:pt x="1370120" y="132908"/>
                  </a:cubicBezTo>
                  <a:cubicBezTo>
                    <a:pt x="1811044" y="186174"/>
                    <a:pt x="2725058" y="452118"/>
                    <a:pt x="2725058" y="452118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77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7774561" y="4701461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 4"/>
          <p:cNvGrpSpPr/>
          <p:nvPr/>
        </p:nvGrpSpPr>
        <p:grpSpPr>
          <a:xfrm>
            <a:off x="0" y="3171287"/>
            <a:ext cx="12203826" cy="1041521"/>
            <a:chOff x="-16351" y="7688264"/>
            <a:chExt cx="12203826" cy="1041521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xmlns="" id="{786A322F-4B00-47A4-95F8-06A6685C7E98}"/>
                </a:ext>
              </a:extLst>
            </p:cNvPr>
            <p:cNvSpPr/>
            <p:nvPr/>
          </p:nvSpPr>
          <p:spPr>
            <a:xfrm>
              <a:off x="-16351" y="7688264"/>
              <a:ext cx="12203826" cy="1041521"/>
            </a:xfrm>
            <a:prstGeom prst="rect">
              <a:avLst/>
            </a:prstGeom>
            <a:solidFill>
              <a:srgbClr val="652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4" name="标题 1">
              <a:extLst>
                <a:ext uri="{FF2B5EF4-FFF2-40B4-BE49-F238E27FC236}">
                  <a16:creationId xmlns:a16="http://schemas.microsoft.com/office/drawing/2014/main" xmlns="" id="{4ED4D418-A858-42C9-9A5A-7FCFB2653244}"/>
                </a:ext>
              </a:extLst>
            </p:cNvPr>
            <p:cNvSpPr txBox="1">
              <a:spLocks/>
            </p:cNvSpPr>
            <p:nvPr/>
          </p:nvSpPr>
          <p:spPr>
            <a:xfrm>
              <a:off x="324506" y="7753228"/>
              <a:ext cx="11510285" cy="91159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The 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frequency-modulated chirp signal can be transformed into the amplitude-modulated signal using a differential 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circuit.</a:t>
              </a:r>
              <a:endPara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88" name="矩形 87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9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2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22591 -0.18726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C 0.00248 -0.05277 0.00495 -0.10555 0.00873 -0.09305 C 0.01263 -0.08055 0.01836 0.07477 0.02305 0.07454 C 0.02787 0.07454 0.03269 -0.09398 0.03737 -0.09398 C 0.04206 -0.09421 0.04688 0.07385 0.05118 0.07361 C 0.05547 0.07338 0.05925 -0.09606 0.06329 -0.09606 C 0.06732 -0.09583 0.07123 0.07477 0.07539 0.07454 C 0.07969 0.07454 0.08477 -0.09722 0.08868 -0.09699 C 0.09258 -0.09676 0.09545 0.07523 0.09857 0.07547 C 0.10183 0.07593 0.10456 -0.0949 0.10795 -0.09514 C 0.11133 -0.09514 0.11563 0.07523 0.11901 0.07454 C 0.1224 0.07385 0.12553 -0.09791 0.12839 -0.09884 C 0.13125 -0.1 0.13321 0.06852 0.13607 0.06875 C 0.13894 0.06898 0.14258 -0.09838 0.14545 -0.09791 C 0.14844 -0.09745 0.15144 0.07107 0.15378 0.07176 C 0.15599 0.07223 0.15651 -0.09467 0.15925 -0.09514 C 0.16185 -0.09537 0.1668 0.06968 0.16967 0.06968 C 0.17266 0.06968 0.17474 -0.09514 0.17683 -0.09514 C 0.17904 -0.09514 0.18034 0.06945 0.18243 0.06968 C 0.18438 0.06991 0.18659 -0.09236 0.18907 -0.09305 C 0.19141 -0.09398 0.19428 0.06505 0.19675 0.06482 C 0.19909 0.06459 0.20131 -0.0949 0.20339 -0.09398 C 0.20534 -0.09328 0.20678 0.06922 0.20886 0.06968 C 0.21081 0.07014 0.21355 -0.0912 0.2155 -0.0912 C 0.21745 -0.09097 0.21901 0.05834 0.22045 0.0706 C 0.22188 0.08287 0.22435 -0.01759 0.22435 -0.01736 " pathEditMode="relative" rAng="0" ptsTypes="AAAAAAAAAAAAAAAAAAAAAAAAAA">
                                      <p:cBhvr>
                                        <p:cTn id="11" dur="3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-11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22591 -0.18727 " pathEditMode="relative" rAng="0" ptsTypes="AA">
                                      <p:cBhvr>
                                        <p:cTn id="41" dur="3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-937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C 0.00235 -0.01967 0.00482 -0.03935 0.00834 -0.03703 C 0.01172 -0.03495 0.01615 0.01459 0.02084 0.01343 C 0.02539 0.0125 0.03112 -0.04421 0.03607 -0.04328 C 0.04089 -0.04259 0.04532 0.01899 0.05 0.01852 C 0.05456 0.01783 0.05938 -0.04745 0.0638 -0.04699 C 0.06836 -0.04652 0.07292 0.0213 0.07709 0.02084 C 0.08112 0.02061 0.08464 -0.05069 0.08815 -0.04953 C 0.09154 -0.04814 0.09427 0.02963 0.09792 0.02824 C 0.10143 0.02709 0.10625 -0.05694 0.10964 -0.05694 C 0.11302 -0.05694 0.11485 0.02894 0.11797 0.02824 C 0.1211 0.02778 0.125 -0.0618 0.12839 -0.06064 C 0.13177 -0.05949 0.13503 0.03635 0.13815 0.03565 C 0.14128 0.03519 0.14466 -0.06504 0.14714 -0.06435 C 0.14974 -0.06342 0.15091 0.04121 0.15339 0.04074 C 0.15599 0.04005 0.16003 -0.06875 0.1625 -0.06805 C 0.16485 -0.06736 0.16589 0.04607 0.16797 0.04445 C 0.17005 0.04283 0.17292 -0.07777 0.175 -0.07801 C 0.17709 -0.07801 0.17813 0.04329 0.18047 0.04306 C 0.18282 0.04283 0.18646 -0.08171 0.1888 -0.07916 C 0.19128 -0.07662 0.19284 0.05811 0.19505 0.05787 C 0.19727 0.05787 0.19987 -0.08125 0.20209 -0.08032 C 0.20417 -0.07963 0.20586 0.06713 0.20834 0.06297 C 0.21068 0.05857 0.21433 -0.10972 0.21667 -0.10625 C 0.21888 -0.10277 0.22084 0.06875 0.22214 0.0838 C 0.22357 0.09908 0.225 -0.01481 0.225 -0.01458 " pathEditMode="relative" rAng="0" ptsTypes="AAAAAAAAAAAAAAAAAAAAAAAAAA">
                                      <p:cBhvr>
                                        <p:cTn id="46" dur="3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0" grpId="0" animBg="1"/>
      <p:bldP spid="65" grpId="0" animBg="1"/>
      <p:bldP spid="65" grpId="1" animBg="1"/>
      <p:bldP spid="81" grpId="0" animBg="1"/>
      <p:bldP spid="82" grpId="0" animBg="1"/>
      <p:bldP spid="85" grpId="0" animBg="1"/>
      <p:bldP spid="77" grpId="1" animBg="1"/>
      <p:bldP spid="7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Key Observation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直接连接符 15">
            <a:extLst>
              <a:ext uri="{FF2B5EF4-FFF2-40B4-BE49-F238E27FC236}">
                <a16:creationId xmlns:a16="http://schemas.microsoft.com/office/drawing/2014/main" xmlns="" id="{49EED3D3-2311-4888-AE8C-05AE7C998183}"/>
              </a:ext>
            </a:extLst>
          </p:cNvPr>
          <p:cNvCxnSpPr>
            <a:cxnSpLocks/>
          </p:cNvCxnSpPr>
          <p:nvPr/>
        </p:nvCxnSpPr>
        <p:spPr>
          <a:xfrm flipV="1">
            <a:off x="1538751" y="4758086"/>
            <a:ext cx="1340856" cy="568343"/>
          </a:xfrm>
          <a:prstGeom prst="line">
            <a:avLst/>
          </a:prstGeom>
          <a:ln w="1270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469418" y="6023621"/>
            <a:ext cx="3024326" cy="29954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8">
            <a:extLst>
              <a:ext uri="{FF2B5EF4-FFF2-40B4-BE49-F238E27FC236}">
                <a16:creationId xmlns:a16="http://schemas.microsoft.com/office/drawing/2014/main" xmlns="" id="{C34191C0-26B3-4241-8913-372F558D88D1}"/>
              </a:ext>
            </a:extLst>
          </p:cNvPr>
          <p:cNvCxnSpPr>
            <a:cxnSpLocks/>
          </p:cNvCxnSpPr>
          <p:nvPr/>
        </p:nvCxnSpPr>
        <p:spPr>
          <a:xfrm flipV="1">
            <a:off x="1502280" y="4473171"/>
            <a:ext cx="5132" cy="1580402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5F24D49-E98C-44D7-9400-76942DE1E3C3}"/>
              </a:ext>
            </a:extLst>
          </p:cNvPr>
          <p:cNvSpPr txBox="1"/>
          <p:nvPr/>
        </p:nvSpPr>
        <p:spPr>
          <a:xfrm>
            <a:off x="4488108" y="5771475"/>
            <a:ext cx="22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8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538751" y="4739284"/>
            <a:ext cx="2706799" cy="940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>
            <a:off x="4245550" y="4758087"/>
            <a:ext cx="0" cy="12442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>
            <a:off x="2879607" y="4758086"/>
            <a:ext cx="0" cy="12442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5">
            <a:extLst>
              <a:ext uri="{FF2B5EF4-FFF2-40B4-BE49-F238E27FC236}">
                <a16:creationId xmlns:a16="http://schemas.microsoft.com/office/drawing/2014/main" xmlns="" id="{49EED3D3-2311-4888-AE8C-05AE7C998183}"/>
              </a:ext>
            </a:extLst>
          </p:cNvPr>
          <p:cNvCxnSpPr>
            <a:cxnSpLocks/>
          </p:cNvCxnSpPr>
          <p:nvPr/>
        </p:nvCxnSpPr>
        <p:spPr>
          <a:xfrm flipV="1">
            <a:off x="2904694" y="5433964"/>
            <a:ext cx="1340856" cy="568343"/>
          </a:xfrm>
          <a:prstGeom prst="line">
            <a:avLst/>
          </a:prstGeom>
          <a:ln w="1270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15">
            <a:extLst>
              <a:ext uri="{FF2B5EF4-FFF2-40B4-BE49-F238E27FC236}">
                <a16:creationId xmlns:a16="http://schemas.microsoft.com/office/drawing/2014/main" xmlns="" id="{49EED3D3-2311-4888-AE8C-05AE7C998183}"/>
              </a:ext>
            </a:extLst>
          </p:cNvPr>
          <p:cNvCxnSpPr>
            <a:cxnSpLocks/>
          </p:cNvCxnSpPr>
          <p:nvPr/>
        </p:nvCxnSpPr>
        <p:spPr>
          <a:xfrm flipV="1">
            <a:off x="1513048" y="1979274"/>
            <a:ext cx="2738138" cy="1273949"/>
          </a:xfrm>
          <a:prstGeom prst="line">
            <a:avLst/>
          </a:prstGeom>
          <a:ln w="127000" cap="rnd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475054" y="3232897"/>
            <a:ext cx="3024326" cy="29954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8">
            <a:extLst>
              <a:ext uri="{FF2B5EF4-FFF2-40B4-BE49-F238E27FC236}">
                <a16:creationId xmlns:a16="http://schemas.microsoft.com/office/drawing/2014/main" xmlns="" id="{C34191C0-26B3-4241-8913-372F558D88D1}"/>
              </a:ext>
            </a:extLst>
          </p:cNvPr>
          <p:cNvCxnSpPr>
            <a:cxnSpLocks/>
          </p:cNvCxnSpPr>
          <p:nvPr/>
        </p:nvCxnSpPr>
        <p:spPr>
          <a:xfrm flipV="1">
            <a:off x="1507916" y="1682447"/>
            <a:ext cx="5132" cy="1580402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5F24D49-E98C-44D7-9400-76942DE1E3C3}"/>
              </a:ext>
            </a:extLst>
          </p:cNvPr>
          <p:cNvSpPr txBox="1"/>
          <p:nvPr/>
        </p:nvSpPr>
        <p:spPr>
          <a:xfrm>
            <a:off x="4493744" y="2980751"/>
            <a:ext cx="22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149516" y="1541879"/>
            <a:ext cx="44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1403485" y="3160317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 flipV="1">
            <a:off x="1544387" y="1948560"/>
            <a:ext cx="2706799" cy="940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6">
            <a:extLst>
              <a:ext uri="{FF2B5EF4-FFF2-40B4-BE49-F238E27FC236}">
                <a16:creationId xmlns:a16="http://schemas.microsoft.com/office/drawing/2014/main" xmlns="" id="{2C75DD78-5F83-4CF3-A40A-0ECFA2433428}"/>
              </a:ext>
            </a:extLst>
          </p:cNvPr>
          <p:cNvCxnSpPr>
            <a:cxnSpLocks/>
          </p:cNvCxnSpPr>
          <p:nvPr/>
        </p:nvCxnSpPr>
        <p:spPr>
          <a:xfrm>
            <a:off x="4251186" y="1967363"/>
            <a:ext cx="0" cy="1244221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none" w="lg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143880" y="4297326"/>
            <a:ext cx="44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F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1428970" y="5234035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2788005" y="4659840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6" name="组 105"/>
          <p:cNvGrpSpPr/>
          <p:nvPr/>
        </p:nvGrpSpPr>
        <p:grpSpPr>
          <a:xfrm>
            <a:off x="2081590" y="1503234"/>
            <a:ext cx="3719844" cy="3097305"/>
            <a:chOff x="2128084" y="1180249"/>
            <a:chExt cx="3719844" cy="3097305"/>
          </a:xfrm>
        </p:grpSpPr>
        <p:sp>
          <p:nvSpPr>
            <p:cNvPr id="36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3441410" y="1180249"/>
              <a:ext cx="2406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Maximum Frequency</a:t>
              </a:r>
              <a:endParaRPr lang="zh-CN" alt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2128084" y="3908222"/>
              <a:ext cx="2406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Maximum Frequency</a:t>
              </a:r>
              <a:endParaRPr lang="zh-CN" alt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086770" y="3336375"/>
            <a:ext cx="201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Symbol “00”</a:t>
            </a:r>
            <a:endParaRPr lang="zh-CN" alt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9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209966" y="6089119"/>
            <a:ext cx="201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Symbol “10”</a:t>
            </a:r>
            <a:endParaRPr lang="zh-CN" alt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0" name="组 59"/>
          <p:cNvGrpSpPr/>
          <p:nvPr/>
        </p:nvGrpSpPr>
        <p:grpSpPr>
          <a:xfrm>
            <a:off x="7343657" y="1501262"/>
            <a:ext cx="3623234" cy="1900537"/>
            <a:chOff x="7390151" y="1178277"/>
            <a:chExt cx="3623234" cy="1900537"/>
          </a:xfrm>
        </p:grpSpPr>
        <p:sp>
          <p:nvSpPr>
            <p:cNvPr id="2" name="文本框 1"/>
            <p:cNvSpPr txBox="1"/>
            <p:nvPr/>
          </p:nvSpPr>
          <p:spPr>
            <a:xfrm>
              <a:off x="9098872" y="179323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/>
            </a:p>
          </p:txBody>
        </p:sp>
        <p:cxnSp>
          <p:nvCxnSpPr>
            <p:cNvPr id="54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561" y="2869295"/>
              <a:ext cx="3024326" cy="2995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8">
              <a:extLst>
                <a:ext uri="{FF2B5EF4-FFF2-40B4-BE49-F238E27FC236}">
                  <a16:creationId xmlns:a16="http://schemas.microsoft.com/office/drawing/2014/main" xmlns="" id="{C34191C0-26B3-4241-8913-372F558D8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7423" y="1318845"/>
              <a:ext cx="5132" cy="158040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xmlns="" id="{05F24D49-E98C-44D7-9400-76942DE1E3C3}"/>
                </a:ext>
              </a:extLst>
            </p:cNvPr>
            <p:cNvSpPr txBox="1"/>
            <p:nvPr/>
          </p:nvSpPr>
          <p:spPr>
            <a:xfrm>
              <a:off x="10793251" y="2617149"/>
              <a:ext cx="220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zh-CN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7390151" y="1178277"/>
              <a:ext cx="501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mtClean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lang="zh-CN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58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3894" y="1584958"/>
              <a:ext cx="2706799" cy="940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none" w="lg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>
              <a:off x="10550693" y="1603761"/>
              <a:ext cx="0" cy="124422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none" w="lg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右箭头 61"/>
          <p:cNvSpPr/>
          <p:nvPr/>
        </p:nvSpPr>
        <p:spPr>
          <a:xfrm>
            <a:off x="4291265" y="3486904"/>
            <a:ext cx="479555" cy="405201"/>
          </a:xfrm>
          <a:prstGeom prst="rightArrow">
            <a:avLst>
              <a:gd name="adj1" fmla="val 37525"/>
              <a:gd name="adj2" fmla="val 47995"/>
            </a:avLst>
          </a:prstGeom>
          <a:solidFill>
            <a:srgbClr val="652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4841109" y="3319858"/>
            <a:ext cx="2266056" cy="708025"/>
          </a:xfrm>
          <a:prstGeom prst="rect">
            <a:avLst/>
          </a:prstGeom>
          <a:solidFill>
            <a:srgbClr val="65297E"/>
          </a:solidFill>
        </p:spPr>
        <p:txBody>
          <a:bodyPr wrap="square" rtlCol="0" anchor="t">
            <a:spAutoFit/>
          </a:bodyPr>
          <a:lstStyle/>
          <a:p>
            <a:pPr indent="0" algn="ctr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D</a:t>
            </a:r>
            <a:r>
              <a:rPr sz="2000" b="1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ifferentia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l</a:t>
            </a:r>
            <a:endParaRPr lang="en-US" sz="2000" b="1" dirty="0">
              <a:solidFill>
                <a:schemeClr val="bg1"/>
              </a:solidFill>
              <a:latin typeface="微软雅黑" charset="0"/>
              <a:ea typeface="微软雅黑" charset="0"/>
              <a:cs typeface="Segoe UI" panose="020B0502040204020203" pitchFamily="34" charset="0"/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O</a:t>
            </a:r>
            <a:r>
              <a:rPr sz="2000" b="1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Segoe UI" panose="020B0502040204020203" pitchFamily="34" charset="0"/>
                <a:sym typeface="+mn-ea"/>
              </a:rPr>
              <a:t>peration</a:t>
            </a:r>
            <a:endParaRPr lang="en-US" sz="2000" b="1" dirty="0">
              <a:solidFill>
                <a:schemeClr val="bg1"/>
              </a:solidFill>
              <a:latin typeface="微软雅黑" charset="0"/>
              <a:ea typeface="微软雅黑" charset="0"/>
              <a:cs typeface="Segoe UI" panose="020B0502040204020203" pitchFamily="34" charset="0"/>
              <a:sym typeface="+mn-ea"/>
            </a:endParaRPr>
          </a:p>
        </p:txBody>
      </p:sp>
      <p:sp>
        <p:nvSpPr>
          <p:cNvPr id="64" name="右箭头 63"/>
          <p:cNvSpPr/>
          <p:nvPr/>
        </p:nvSpPr>
        <p:spPr>
          <a:xfrm>
            <a:off x="7176943" y="3456963"/>
            <a:ext cx="479555" cy="405201"/>
          </a:xfrm>
          <a:prstGeom prst="rightArrow">
            <a:avLst>
              <a:gd name="adj1" fmla="val 37525"/>
              <a:gd name="adj2" fmla="val 47995"/>
            </a:avLst>
          </a:prstGeom>
          <a:solidFill>
            <a:srgbClr val="652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23" y="1926746"/>
            <a:ext cx="2783046" cy="1304889"/>
          </a:xfrm>
          <a:prstGeom prst="rect">
            <a:avLst/>
          </a:prstGeom>
        </p:spPr>
      </p:pic>
      <p:grpSp>
        <p:nvGrpSpPr>
          <p:cNvPr id="67" name="组 66"/>
          <p:cNvGrpSpPr/>
          <p:nvPr/>
        </p:nvGrpSpPr>
        <p:grpSpPr>
          <a:xfrm>
            <a:off x="7812578" y="1841340"/>
            <a:ext cx="2748409" cy="1377445"/>
            <a:chOff x="7904035" y="3665616"/>
            <a:chExt cx="2748409" cy="1377445"/>
          </a:xfrm>
        </p:grpSpPr>
        <p:sp>
          <p:nvSpPr>
            <p:cNvPr id="68" name="任意形状 67"/>
            <p:cNvSpPr/>
            <p:nvPr/>
          </p:nvSpPr>
          <p:spPr>
            <a:xfrm>
              <a:off x="7928967" y="3665616"/>
              <a:ext cx="2723477" cy="525558"/>
            </a:xfrm>
            <a:custGeom>
              <a:avLst/>
              <a:gdLst>
                <a:gd name="connsiteX0" fmla="*/ 0 w 2510444"/>
                <a:gd name="connsiteY0" fmla="*/ 365760 h 365760"/>
                <a:gd name="connsiteX1" fmla="*/ 1197033 w 2510444"/>
                <a:gd name="connsiteY1" fmla="*/ 249382 h 365760"/>
                <a:gd name="connsiteX2" fmla="*/ 2510444 w 2510444"/>
                <a:gd name="connsiteY2" fmla="*/ 0 h 365760"/>
                <a:gd name="connsiteX0" fmla="*/ 0 w 2478029"/>
                <a:gd name="connsiteY0" fmla="*/ 463415 h 463415"/>
                <a:gd name="connsiteX1" fmla="*/ 1164618 w 2478029"/>
                <a:gd name="connsiteY1" fmla="*/ 249382 h 463415"/>
                <a:gd name="connsiteX2" fmla="*/ 2478029 w 2478029"/>
                <a:gd name="connsiteY2" fmla="*/ 0 h 463415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86133"/>
                <a:gd name="connsiteY0" fmla="*/ 525558 h 525558"/>
                <a:gd name="connsiteX1" fmla="*/ 1172722 w 2486133"/>
                <a:gd name="connsiteY1" fmla="*/ 249382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137415 w 2486133"/>
                <a:gd name="connsiteY2" fmla="*/ 164262 h 525558"/>
                <a:gd name="connsiteX3" fmla="*/ 2486133 w 2486133"/>
                <a:gd name="connsiteY3" fmla="*/ 0 h 52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133" h="525558">
                  <a:moveTo>
                    <a:pt x="0" y="525558"/>
                  </a:moveTo>
                  <a:cubicBezTo>
                    <a:pt x="389313" y="497849"/>
                    <a:pt x="798887" y="460877"/>
                    <a:pt x="1213242" y="373284"/>
                  </a:cubicBezTo>
                  <a:cubicBezTo>
                    <a:pt x="1563429" y="302025"/>
                    <a:pt x="1925267" y="226476"/>
                    <a:pt x="2137415" y="164262"/>
                  </a:cubicBezTo>
                  <a:cubicBezTo>
                    <a:pt x="2349563" y="102048"/>
                    <a:pt x="2421965" y="16333"/>
                    <a:pt x="2486133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任意形状 68"/>
            <p:cNvSpPr/>
            <p:nvPr/>
          </p:nvSpPr>
          <p:spPr>
            <a:xfrm>
              <a:off x="7904035" y="4590943"/>
              <a:ext cx="2725058" cy="452118"/>
            </a:xfrm>
            <a:custGeom>
              <a:avLst/>
              <a:gdLst>
                <a:gd name="connsiteX0" fmla="*/ 0 w 2645545"/>
                <a:gd name="connsiteY0" fmla="*/ 0 h 319597"/>
                <a:gd name="connsiteX1" fmla="*/ 1065320 w 2645545"/>
                <a:gd name="connsiteY1" fmla="*/ 79899 h 319597"/>
                <a:gd name="connsiteX2" fmla="*/ 2645545 w 2645545"/>
                <a:gd name="connsiteY2" fmla="*/ 319597 h 319597"/>
                <a:gd name="connsiteX0" fmla="*/ 0 w 2725058"/>
                <a:gd name="connsiteY0" fmla="*/ 0 h 452118"/>
                <a:gd name="connsiteX1" fmla="*/ 1065320 w 2725058"/>
                <a:gd name="connsiteY1" fmla="*/ 79899 h 452118"/>
                <a:gd name="connsiteX2" fmla="*/ 2725058 w 2725058"/>
                <a:gd name="connsiteY2" fmla="*/ 452118 h 452118"/>
                <a:gd name="connsiteX0" fmla="*/ 0 w 2725058"/>
                <a:gd name="connsiteY0" fmla="*/ 0 h 452118"/>
                <a:gd name="connsiteX1" fmla="*/ 1370120 w 2725058"/>
                <a:gd name="connsiteY1" fmla="*/ 132908 h 452118"/>
                <a:gd name="connsiteX2" fmla="*/ 2725058 w 2725058"/>
                <a:gd name="connsiteY2" fmla="*/ 452118 h 4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5058" h="452118">
                  <a:moveTo>
                    <a:pt x="0" y="0"/>
                  </a:moveTo>
                  <a:cubicBezTo>
                    <a:pt x="312198" y="13316"/>
                    <a:pt x="929196" y="79642"/>
                    <a:pt x="1370120" y="132908"/>
                  </a:cubicBezTo>
                  <a:cubicBezTo>
                    <a:pt x="1811044" y="186174"/>
                    <a:pt x="2725058" y="452118"/>
                    <a:pt x="2725058" y="452118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70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7683104" y="2567219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10375823" y="1829650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1" name="组 80"/>
          <p:cNvGrpSpPr/>
          <p:nvPr/>
        </p:nvGrpSpPr>
        <p:grpSpPr>
          <a:xfrm>
            <a:off x="7425492" y="4283766"/>
            <a:ext cx="3623234" cy="1900537"/>
            <a:chOff x="7390151" y="1178277"/>
            <a:chExt cx="3623234" cy="1900537"/>
          </a:xfrm>
        </p:grpSpPr>
        <p:sp>
          <p:nvSpPr>
            <p:cNvPr id="82" name="文本框 81"/>
            <p:cNvSpPr txBox="1"/>
            <p:nvPr/>
          </p:nvSpPr>
          <p:spPr>
            <a:xfrm>
              <a:off x="9098872" y="179323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/>
            </a:p>
          </p:txBody>
        </p:sp>
        <p:cxnSp>
          <p:nvCxnSpPr>
            <p:cNvPr id="83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4561" y="2869295"/>
              <a:ext cx="3024326" cy="2995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箭头连接符 8">
              <a:extLst>
                <a:ext uri="{FF2B5EF4-FFF2-40B4-BE49-F238E27FC236}">
                  <a16:creationId xmlns:a16="http://schemas.microsoft.com/office/drawing/2014/main" xmlns="" id="{C34191C0-26B3-4241-8913-372F558D8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7423" y="1318845"/>
              <a:ext cx="5132" cy="158040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xmlns="" id="{05F24D49-E98C-44D7-9400-76942DE1E3C3}"/>
                </a:ext>
              </a:extLst>
            </p:cNvPr>
            <p:cNvSpPr txBox="1"/>
            <p:nvPr/>
          </p:nvSpPr>
          <p:spPr>
            <a:xfrm>
              <a:off x="10793251" y="2617149"/>
              <a:ext cx="220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charset="0"/>
                  <a:ea typeface="Times New Roman" charset="0"/>
                  <a:cs typeface="Times New Roman" charset="0"/>
                </a:rPr>
                <a:t>t</a:t>
              </a:r>
              <a:endParaRPr lang="zh-CN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6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7390151" y="1178277"/>
              <a:ext cx="501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mtClean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endParaRPr lang="zh-CN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7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3894" y="1584958"/>
              <a:ext cx="2706799" cy="940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none" w="lg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6">
              <a:extLst>
                <a:ext uri="{FF2B5EF4-FFF2-40B4-BE49-F238E27FC236}">
                  <a16:creationId xmlns:a16="http://schemas.microsoft.com/office/drawing/2014/main" xmlns="" id="{2C75DD78-5F83-4CF3-A40A-0ECFA2433428}"/>
                </a:ext>
              </a:extLst>
            </p:cNvPr>
            <p:cNvCxnSpPr>
              <a:cxnSpLocks/>
            </p:cNvCxnSpPr>
            <p:nvPr/>
          </p:nvCxnSpPr>
          <p:spPr>
            <a:xfrm>
              <a:off x="10550693" y="1603761"/>
              <a:ext cx="0" cy="1244221"/>
            </a:xfrm>
            <a:prstGeom prst="straightConnector1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none" w="lg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1" name="图片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42" y="4699848"/>
            <a:ext cx="2749391" cy="1271487"/>
          </a:xfrm>
          <a:prstGeom prst="rect">
            <a:avLst/>
          </a:prstGeom>
        </p:spPr>
      </p:pic>
      <p:grpSp>
        <p:nvGrpSpPr>
          <p:cNvPr id="100" name="组 99"/>
          <p:cNvGrpSpPr/>
          <p:nvPr/>
        </p:nvGrpSpPr>
        <p:grpSpPr>
          <a:xfrm>
            <a:off x="7836641" y="4623463"/>
            <a:ext cx="2744829" cy="1409460"/>
            <a:chOff x="7883135" y="4300478"/>
            <a:chExt cx="2744829" cy="1409460"/>
          </a:xfrm>
        </p:grpSpPr>
        <p:sp>
          <p:nvSpPr>
            <p:cNvPr id="89" name="任意形状 88"/>
            <p:cNvSpPr/>
            <p:nvPr/>
          </p:nvSpPr>
          <p:spPr>
            <a:xfrm>
              <a:off x="7921130" y="4300478"/>
              <a:ext cx="1374424" cy="351649"/>
            </a:xfrm>
            <a:custGeom>
              <a:avLst/>
              <a:gdLst>
                <a:gd name="connsiteX0" fmla="*/ 0 w 2510444"/>
                <a:gd name="connsiteY0" fmla="*/ 365760 h 365760"/>
                <a:gd name="connsiteX1" fmla="*/ 1197033 w 2510444"/>
                <a:gd name="connsiteY1" fmla="*/ 249382 h 365760"/>
                <a:gd name="connsiteX2" fmla="*/ 2510444 w 2510444"/>
                <a:gd name="connsiteY2" fmla="*/ 0 h 365760"/>
                <a:gd name="connsiteX0" fmla="*/ 0 w 2478029"/>
                <a:gd name="connsiteY0" fmla="*/ 463415 h 463415"/>
                <a:gd name="connsiteX1" fmla="*/ 1164618 w 2478029"/>
                <a:gd name="connsiteY1" fmla="*/ 249382 h 463415"/>
                <a:gd name="connsiteX2" fmla="*/ 2478029 w 2478029"/>
                <a:gd name="connsiteY2" fmla="*/ 0 h 463415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86133"/>
                <a:gd name="connsiteY0" fmla="*/ 525558 h 525558"/>
                <a:gd name="connsiteX1" fmla="*/ 1172722 w 2486133"/>
                <a:gd name="connsiteY1" fmla="*/ 249382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137415 w 2486133"/>
                <a:gd name="connsiteY2" fmla="*/ 164262 h 525558"/>
                <a:gd name="connsiteX3" fmla="*/ 2486133 w 2486133"/>
                <a:gd name="connsiteY3" fmla="*/ 0 h 525558"/>
                <a:gd name="connsiteX0" fmla="*/ 0 w 2577292"/>
                <a:gd name="connsiteY0" fmla="*/ 394411 h 394411"/>
                <a:gd name="connsiteX1" fmla="*/ 1213242 w 2577292"/>
                <a:gd name="connsiteY1" fmla="*/ 242137 h 394411"/>
                <a:gd name="connsiteX2" fmla="*/ 2137415 w 2577292"/>
                <a:gd name="connsiteY2" fmla="*/ 33115 h 394411"/>
                <a:gd name="connsiteX3" fmla="*/ 2577292 w 2577292"/>
                <a:gd name="connsiteY3" fmla="*/ 2274 h 394411"/>
                <a:gd name="connsiteX0" fmla="*/ 0 w 2577292"/>
                <a:gd name="connsiteY0" fmla="*/ 392136 h 392136"/>
                <a:gd name="connsiteX1" fmla="*/ 1213242 w 2577292"/>
                <a:gd name="connsiteY1" fmla="*/ 239862 h 392136"/>
                <a:gd name="connsiteX2" fmla="*/ 2137415 w 2577292"/>
                <a:gd name="connsiteY2" fmla="*/ 126141 h 392136"/>
                <a:gd name="connsiteX3" fmla="*/ 2577292 w 2577292"/>
                <a:gd name="connsiteY3" fmla="*/ -1 h 392136"/>
                <a:gd name="connsiteX0" fmla="*/ 0 w 2577292"/>
                <a:gd name="connsiteY0" fmla="*/ 392137 h 392137"/>
                <a:gd name="connsiteX1" fmla="*/ 1161152 w 2577292"/>
                <a:gd name="connsiteY1" fmla="*/ 297043 h 392137"/>
                <a:gd name="connsiteX2" fmla="*/ 2137415 w 2577292"/>
                <a:gd name="connsiteY2" fmla="*/ 126142 h 392137"/>
                <a:gd name="connsiteX3" fmla="*/ 2577292 w 2577292"/>
                <a:gd name="connsiteY3" fmla="*/ 0 h 392137"/>
                <a:gd name="connsiteX0" fmla="*/ 0 w 2603336"/>
                <a:gd name="connsiteY0" fmla="*/ 487437 h 487437"/>
                <a:gd name="connsiteX1" fmla="*/ 1161152 w 2603336"/>
                <a:gd name="connsiteY1" fmla="*/ 392343 h 487437"/>
                <a:gd name="connsiteX2" fmla="*/ 2137415 w 2603336"/>
                <a:gd name="connsiteY2" fmla="*/ 221442 h 487437"/>
                <a:gd name="connsiteX3" fmla="*/ 2603336 w 2603336"/>
                <a:gd name="connsiteY3" fmla="*/ 0 h 487437"/>
                <a:gd name="connsiteX0" fmla="*/ 0 w 2603336"/>
                <a:gd name="connsiteY0" fmla="*/ 487437 h 487437"/>
                <a:gd name="connsiteX1" fmla="*/ 1161152 w 2603336"/>
                <a:gd name="connsiteY1" fmla="*/ 392343 h 487437"/>
                <a:gd name="connsiteX2" fmla="*/ 2137414 w 2603336"/>
                <a:gd name="connsiteY2" fmla="*/ 173792 h 487437"/>
                <a:gd name="connsiteX3" fmla="*/ 2603336 w 2603336"/>
                <a:gd name="connsiteY3" fmla="*/ 0 h 48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336" h="487437">
                  <a:moveTo>
                    <a:pt x="0" y="487437"/>
                  </a:moveTo>
                  <a:cubicBezTo>
                    <a:pt x="389313" y="459728"/>
                    <a:pt x="746797" y="479936"/>
                    <a:pt x="1161152" y="392343"/>
                  </a:cubicBezTo>
                  <a:cubicBezTo>
                    <a:pt x="1511339" y="321084"/>
                    <a:pt x="1925266" y="236006"/>
                    <a:pt x="2137414" y="173792"/>
                  </a:cubicBezTo>
                  <a:lnTo>
                    <a:pt x="2603336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2" name="任意形状 91"/>
            <p:cNvSpPr/>
            <p:nvPr/>
          </p:nvSpPr>
          <p:spPr>
            <a:xfrm>
              <a:off x="9322293" y="4603929"/>
              <a:ext cx="1305671" cy="186642"/>
            </a:xfrm>
            <a:custGeom>
              <a:avLst/>
              <a:gdLst>
                <a:gd name="connsiteX0" fmla="*/ 0 w 2510444"/>
                <a:gd name="connsiteY0" fmla="*/ 365760 h 365760"/>
                <a:gd name="connsiteX1" fmla="*/ 1197033 w 2510444"/>
                <a:gd name="connsiteY1" fmla="*/ 249382 h 365760"/>
                <a:gd name="connsiteX2" fmla="*/ 2510444 w 2510444"/>
                <a:gd name="connsiteY2" fmla="*/ 0 h 365760"/>
                <a:gd name="connsiteX0" fmla="*/ 0 w 2478029"/>
                <a:gd name="connsiteY0" fmla="*/ 463415 h 463415"/>
                <a:gd name="connsiteX1" fmla="*/ 1164618 w 2478029"/>
                <a:gd name="connsiteY1" fmla="*/ 249382 h 463415"/>
                <a:gd name="connsiteX2" fmla="*/ 2478029 w 2478029"/>
                <a:gd name="connsiteY2" fmla="*/ 0 h 463415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94237"/>
                <a:gd name="connsiteY0" fmla="*/ 427904 h 427904"/>
                <a:gd name="connsiteX1" fmla="*/ 1180826 w 2494237"/>
                <a:gd name="connsiteY1" fmla="*/ 249382 h 427904"/>
                <a:gd name="connsiteX2" fmla="*/ 2494237 w 2494237"/>
                <a:gd name="connsiteY2" fmla="*/ 0 h 427904"/>
                <a:gd name="connsiteX0" fmla="*/ 0 w 2486133"/>
                <a:gd name="connsiteY0" fmla="*/ 525558 h 525558"/>
                <a:gd name="connsiteX1" fmla="*/ 1172722 w 2486133"/>
                <a:gd name="connsiteY1" fmla="*/ 249382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293771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486133 w 2486133"/>
                <a:gd name="connsiteY2" fmla="*/ 0 h 525558"/>
                <a:gd name="connsiteX0" fmla="*/ 0 w 2486133"/>
                <a:gd name="connsiteY0" fmla="*/ 525558 h 525558"/>
                <a:gd name="connsiteX1" fmla="*/ 1213242 w 2486133"/>
                <a:gd name="connsiteY1" fmla="*/ 373284 h 525558"/>
                <a:gd name="connsiteX2" fmla="*/ 2137415 w 2486133"/>
                <a:gd name="connsiteY2" fmla="*/ 164262 h 525558"/>
                <a:gd name="connsiteX3" fmla="*/ 2486133 w 2486133"/>
                <a:gd name="connsiteY3" fmla="*/ 0 h 525558"/>
                <a:gd name="connsiteX0" fmla="*/ 0 w 2577292"/>
                <a:gd name="connsiteY0" fmla="*/ 394411 h 394411"/>
                <a:gd name="connsiteX1" fmla="*/ 1213242 w 2577292"/>
                <a:gd name="connsiteY1" fmla="*/ 242137 h 394411"/>
                <a:gd name="connsiteX2" fmla="*/ 2137415 w 2577292"/>
                <a:gd name="connsiteY2" fmla="*/ 33115 h 394411"/>
                <a:gd name="connsiteX3" fmla="*/ 2577292 w 2577292"/>
                <a:gd name="connsiteY3" fmla="*/ 2274 h 394411"/>
                <a:gd name="connsiteX0" fmla="*/ 0 w 2577292"/>
                <a:gd name="connsiteY0" fmla="*/ 392136 h 392136"/>
                <a:gd name="connsiteX1" fmla="*/ 1213242 w 2577292"/>
                <a:gd name="connsiteY1" fmla="*/ 239862 h 392136"/>
                <a:gd name="connsiteX2" fmla="*/ 2137415 w 2577292"/>
                <a:gd name="connsiteY2" fmla="*/ 126141 h 392136"/>
                <a:gd name="connsiteX3" fmla="*/ 2577292 w 2577292"/>
                <a:gd name="connsiteY3" fmla="*/ -1 h 392136"/>
                <a:gd name="connsiteX0" fmla="*/ 0 w 2577292"/>
                <a:gd name="connsiteY0" fmla="*/ 392137 h 392137"/>
                <a:gd name="connsiteX1" fmla="*/ 1161152 w 2577292"/>
                <a:gd name="connsiteY1" fmla="*/ 297043 h 392137"/>
                <a:gd name="connsiteX2" fmla="*/ 2137415 w 2577292"/>
                <a:gd name="connsiteY2" fmla="*/ 126142 h 392137"/>
                <a:gd name="connsiteX3" fmla="*/ 2577292 w 2577292"/>
                <a:gd name="connsiteY3" fmla="*/ 0 h 392137"/>
                <a:gd name="connsiteX0" fmla="*/ 0 w 2603336"/>
                <a:gd name="connsiteY0" fmla="*/ 487437 h 487437"/>
                <a:gd name="connsiteX1" fmla="*/ 1161152 w 2603336"/>
                <a:gd name="connsiteY1" fmla="*/ 392343 h 487437"/>
                <a:gd name="connsiteX2" fmla="*/ 2137415 w 2603336"/>
                <a:gd name="connsiteY2" fmla="*/ 221442 h 487437"/>
                <a:gd name="connsiteX3" fmla="*/ 2603336 w 2603336"/>
                <a:gd name="connsiteY3" fmla="*/ 0 h 487437"/>
                <a:gd name="connsiteX0" fmla="*/ 0 w 2603336"/>
                <a:gd name="connsiteY0" fmla="*/ 487437 h 487437"/>
                <a:gd name="connsiteX1" fmla="*/ 1161152 w 2603336"/>
                <a:gd name="connsiteY1" fmla="*/ 392343 h 487437"/>
                <a:gd name="connsiteX2" fmla="*/ 2137414 w 2603336"/>
                <a:gd name="connsiteY2" fmla="*/ 173792 h 487437"/>
                <a:gd name="connsiteX3" fmla="*/ 2603336 w 2603336"/>
                <a:gd name="connsiteY3" fmla="*/ 0 h 487437"/>
                <a:gd name="connsiteX0" fmla="*/ 0 w 2603336"/>
                <a:gd name="connsiteY0" fmla="*/ 487437 h 487437"/>
                <a:gd name="connsiteX1" fmla="*/ 1161152 w 2603336"/>
                <a:gd name="connsiteY1" fmla="*/ 392343 h 487437"/>
                <a:gd name="connsiteX2" fmla="*/ 1955099 w 2603336"/>
                <a:gd name="connsiteY2" fmla="*/ 269093 h 487437"/>
                <a:gd name="connsiteX3" fmla="*/ 2603336 w 2603336"/>
                <a:gd name="connsiteY3" fmla="*/ 0 h 487437"/>
                <a:gd name="connsiteX0" fmla="*/ 0 w 2603336"/>
                <a:gd name="connsiteY0" fmla="*/ 487437 h 487437"/>
                <a:gd name="connsiteX1" fmla="*/ 965814 w 2603336"/>
                <a:gd name="connsiteY1" fmla="*/ 411403 h 487437"/>
                <a:gd name="connsiteX2" fmla="*/ 1955099 w 2603336"/>
                <a:gd name="connsiteY2" fmla="*/ 269093 h 487437"/>
                <a:gd name="connsiteX3" fmla="*/ 2603336 w 2603336"/>
                <a:gd name="connsiteY3" fmla="*/ 0 h 487437"/>
                <a:gd name="connsiteX0" fmla="*/ 0 w 2603336"/>
                <a:gd name="connsiteY0" fmla="*/ 487437 h 487437"/>
                <a:gd name="connsiteX1" fmla="*/ 965814 w 2603336"/>
                <a:gd name="connsiteY1" fmla="*/ 411403 h 487437"/>
                <a:gd name="connsiteX2" fmla="*/ 1955099 w 2603336"/>
                <a:gd name="connsiteY2" fmla="*/ 269093 h 487437"/>
                <a:gd name="connsiteX3" fmla="*/ 2603336 w 2603336"/>
                <a:gd name="connsiteY3" fmla="*/ 0 h 487437"/>
                <a:gd name="connsiteX0" fmla="*/ 0 w 2486133"/>
                <a:gd name="connsiteY0" fmla="*/ 230125 h 230125"/>
                <a:gd name="connsiteX1" fmla="*/ 965814 w 2486133"/>
                <a:gd name="connsiteY1" fmla="*/ 154091 h 230125"/>
                <a:gd name="connsiteX2" fmla="*/ 1955099 w 2486133"/>
                <a:gd name="connsiteY2" fmla="*/ 11781 h 230125"/>
                <a:gd name="connsiteX3" fmla="*/ 2486133 w 2486133"/>
                <a:gd name="connsiteY3" fmla="*/ 0 h 230125"/>
                <a:gd name="connsiteX0" fmla="*/ 0 w 2486133"/>
                <a:gd name="connsiteY0" fmla="*/ 230125 h 230125"/>
                <a:gd name="connsiteX1" fmla="*/ 965814 w 2486133"/>
                <a:gd name="connsiteY1" fmla="*/ 154091 h 230125"/>
                <a:gd name="connsiteX2" fmla="*/ 1955099 w 2486133"/>
                <a:gd name="connsiteY2" fmla="*/ 40370 h 230125"/>
                <a:gd name="connsiteX3" fmla="*/ 2486133 w 2486133"/>
                <a:gd name="connsiteY3" fmla="*/ 0 h 230125"/>
                <a:gd name="connsiteX0" fmla="*/ 0 w 2486133"/>
                <a:gd name="connsiteY0" fmla="*/ 268244 h 268244"/>
                <a:gd name="connsiteX1" fmla="*/ 965814 w 2486133"/>
                <a:gd name="connsiteY1" fmla="*/ 192210 h 268244"/>
                <a:gd name="connsiteX2" fmla="*/ 1955099 w 2486133"/>
                <a:gd name="connsiteY2" fmla="*/ 78489 h 268244"/>
                <a:gd name="connsiteX3" fmla="*/ 2486133 w 2486133"/>
                <a:gd name="connsiteY3" fmla="*/ 0 h 268244"/>
                <a:gd name="connsiteX0" fmla="*/ 0 w 2486133"/>
                <a:gd name="connsiteY0" fmla="*/ 268244 h 268244"/>
                <a:gd name="connsiteX1" fmla="*/ 965814 w 2486133"/>
                <a:gd name="connsiteY1" fmla="*/ 192210 h 268244"/>
                <a:gd name="connsiteX2" fmla="*/ 1955099 w 2486133"/>
                <a:gd name="connsiteY2" fmla="*/ 78489 h 268244"/>
                <a:gd name="connsiteX3" fmla="*/ 2486133 w 2486133"/>
                <a:gd name="connsiteY3" fmla="*/ 0 h 268244"/>
                <a:gd name="connsiteX0" fmla="*/ 0 w 2473109"/>
                <a:gd name="connsiteY0" fmla="*/ 258713 h 258713"/>
                <a:gd name="connsiteX1" fmla="*/ 965814 w 2473109"/>
                <a:gd name="connsiteY1" fmla="*/ 182679 h 258713"/>
                <a:gd name="connsiteX2" fmla="*/ 1955099 w 2473109"/>
                <a:gd name="connsiteY2" fmla="*/ 68958 h 258713"/>
                <a:gd name="connsiteX3" fmla="*/ 2473109 w 2473109"/>
                <a:gd name="connsiteY3" fmla="*/ 0 h 25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3109" h="258713">
                  <a:moveTo>
                    <a:pt x="0" y="258713"/>
                  </a:moveTo>
                  <a:cubicBezTo>
                    <a:pt x="389313" y="231004"/>
                    <a:pt x="551459" y="270272"/>
                    <a:pt x="965814" y="182679"/>
                  </a:cubicBezTo>
                  <a:cubicBezTo>
                    <a:pt x="1381113" y="168601"/>
                    <a:pt x="1742951" y="131172"/>
                    <a:pt x="1955099" y="68958"/>
                  </a:cubicBezTo>
                  <a:cubicBezTo>
                    <a:pt x="2132110" y="42795"/>
                    <a:pt x="2257032" y="16634"/>
                    <a:pt x="2473109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94" name="直线连接符 93"/>
            <p:cNvCxnSpPr/>
            <p:nvPr/>
          </p:nvCxnSpPr>
          <p:spPr>
            <a:xfrm>
              <a:off x="9314405" y="4315550"/>
              <a:ext cx="11177" cy="465854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线连接符 96"/>
            <p:cNvCxnSpPr/>
            <p:nvPr/>
          </p:nvCxnSpPr>
          <p:spPr>
            <a:xfrm>
              <a:off x="9359624" y="5210683"/>
              <a:ext cx="11177" cy="465854"/>
            </a:xfrm>
            <a:prstGeom prst="line">
              <a:avLst/>
            </a:prstGeom>
            <a:ln w="508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任意形状 97"/>
            <p:cNvSpPr/>
            <p:nvPr/>
          </p:nvSpPr>
          <p:spPr>
            <a:xfrm>
              <a:off x="7883135" y="5306018"/>
              <a:ext cx="1439158" cy="403920"/>
            </a:xfrm>
            <a:custGeom>
              <a:avLst/>
              <a:gdLst>
                <a:gd name="connsiteX0" fmla="*/ 0 w 2645545"/>
                <a:gd name="connsiteY0" fmla="*/ 0 h 319597"/>
                <a:gd name="connsiteX1" fmla="*/ 1065320 w 2645545"/>
                <a:gd name="connsiteY1" fmla="*/ 79899 h 319597"/>
                <a:gd name="connsiteX2" fmla="*/ 2645545 w 2645545"/>
                <a:gd name="connsiteY2" fmla="*/ 319597 h 319597"/>
                <a:gd name="connsiteX0" fmla="*/ 0 w 2725058"/>
                <a:gd name="connsiteY0" fmla="*/ 0 h 452118"/>
                <a:gd name="connsiteX1" fmla="*/ 1065320 w 2725058"/>
                <a:gd name="connsiteY1" fmla="*/ 79899 h 452118"/>
                <a:gd name="connsiteX2" fmla="*/ 2725058 w 2725058"/>
                <a:gd name="connsiteY2" fmla="*/ 452118 h 452118"/>
                <a:gd name="connsiteX0" fmla="*/ 0 w 2725058"/>
                <a:gd name="connsiteY0" fmla="*/ 0 h 452118"/>
                <a:gd name="connsiteX1" fmla="*/ 1370120 w 2725058"/>
                <a:gd name="connsiteY1" fmla="*/ 132908 h 452118"/>
                <a:gd name="connsiteX2" fmla="*/ 2725058 w 2725058"/>
                <a:gd name="connsiteY2" fmla="*/ 452118 h 4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5058" h="452118">
                  <a:moveTo>
                    <a:pt x="0" y="0"/>
                  </a:moveTo>
                  <a:cubicBezTo>
                    <a:pt x="312198" y="13316"/>
                    <a:pt x="929196" y="79642"/>
                    <a:pt x="1370120" y="132908"/>
                  </a:cubicBezTo>
                  <a:cubicBezTo>
                    <a:pt x="1811044" y="186174"/>
                    <a:pt x="2725058" y="452118"/>
                    <a:pt x="2725058" y="452118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9" name="任意形状 98"/>
            <p:cNvSpPr/>
            <p:nvPr/>
          </p:nvSpPr>
          <p:spPr>
            <a:xfrm>
              <a:off x="9379110" y="5210775"/>
              <a:ext cx="1228371" cy="210192"/>
            </a:xfrm>
            <a:custGeom>
              <a:avLst/>
              <a:gdLst>
                <a:gd name="connsiteX0" fmla="*/ 0 w 2645545"/>
                <a:gd name="connsiteY0" fmla="*/ 0 h 319597"/>
                <a:gd name="connsiteX1" fmla="*/ 1065320 w 2645545"/>
                <a:gd name="connsiteY1" fmla="*/ 79899 h 319597"/>
                <a:gd name="connsiteX2" fmla="*/ 2645545 w 2645545"/>
                <a:gd name="connsiteY2" fmla="*/ 319597 h 319597"/>
                <a:gd name="connsiteX0" fmla="*/ 0 w 2725058"/>
                <a:gd name="connsiteY0" fmla="*/ 0 h 452118"/>
                <a:gd name="connsiteX1" fmla="*/ 1065320 w 2725058"/>
                <a:gd name="connsiteY1" fmla="*/ 79899 h 452118"/>
                <a:gd name="connsiteX2" fmla="*/ 2725058 w 2725058"/>
                <a:gd name="connsiteY2" fmla="*/ 452118 h 452118"/>
                <a:gd name="connsiteX0" fmla="*/ 0 w 2725058"/>
                <a:gd name="connsiteY0" fmla="*/ 0 h 452118"/>
                <a:gd name="connsiteX1" fmla="*/ 1370120 w 2725058"/>
                <a:gd name="connsiteY1" fmla="*/ 132908 h 452118"/>
                <a:gd name="connsiteX2" fmla="*/ 2725058 w 2725058"/>
                <a:gd name="connsiteY2" fmla="*/ 452118 h 4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25058" h="452118">
                  <a:moveTo>
                    <a:pt x="0" y="0"/>
                  </a:moveTo>
                  <a:cubicBezTo>
                    <a:pt x="312198" y="13316"/>
                    <a:pt x="929196" y="79642"/>
                    <a:pt x="1370120" y="132908"/>
                  </a:cubicBezTo>
                  <a:cubicBezTo>
                    <a:pt x="1811044" y="186174"/>
                    <a:pt x="2725058" y="452118"/>
                    <a:pt x="2725058" y="452118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02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7738333" y="5238965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9157090" y="4581703"/>
            <a:ext cx="188224" cy="18479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7" name="组 106"/>
          <p:cNvGrpSpPr/>
          <p:nvPr/>
        </p:nvGrpSpPr>
        <p:grpSpPr>
          <a:xfrm>
            <a:off x="8421618" y="1400854"/>
            <a:ext cx="3119113" cy="3155413"/>
            <a:chOff x="8468112" y="1077869"/>
            <a:chExt cx="3119113" cy="3155413"/>
          </a:xfrm>
        </p:grpSpPr>
        <p:sp>
          <p:nvSpPr>
            <p:cNvPr id="104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9180707" y="1077869"/>
              <a:ext cx="2406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Maximum Amplitude</a:t>
              </a:r>
              <a:endParaRPr lang="zh-CN" alt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5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468112" y="3863950"/>
              <a:ext cx="2406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Maximum Amplitude</a:t>
              </a:r>
              <a:endParaRPr lang="zh-CN" alt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0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8453533" y="3227427"/>
            <a:ext cx="201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Symbol “00”</a:t>
            </a:r>
            <a:endParaRPr lang="zh-CN" alt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9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8487797" y="6041429"/>
            <a:ext cx="201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Symbol “10”</a:t>
            </a:r>
            <a:endParaRPr lang="zh-CN" alt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71" name="组 70"/>
          <p:cNvGrpSpPr/>
          <p:nvPr/>
        </p:nvGrpSpPr>
        <p:grpSpPr>
          <a:xfrm>
            <a:off x="0" y="3216246"/>
            <a:ext cx="12203826" cy="1041521"/>
            <a:chOff x="-16351" y="9105836"/>
            <a:chExt cx="12203826" cy="1041521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xmlns="" id="{786A322F-4B00-47A4-95F8-06A6685C7E98}"/>
                </a:ext>
              </a:extLst>
            </p:cNvPr>
            <p:cNvSpPr/>
            <p:nvPr/>
          </p:nvSpPr>
          <p:spPr>
            <a:xfrm>
              <a:off x="-16351" y="9105836"/>
              <a:ext cx="12203826" cy="1041521"/>
            </a:xfrm>
            <a:prstGeom prst="rect">
              <a:avLst/>
            </a:prstGeom>
            <a:solidFill>
              <a:srgbClr val="652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标题 1">
              <a:extLst>
                <a:ext uri="{FF2B5EF4-FFF2-40B4-BE49-F238E27FC236}">
                  <a16:creationId xmlns:a16="http://schemas.microsoft.com/office/drawing/2014/main" xmlns="" id="{4ED4D418-A858-42C9-9A5A-7FCFB2653244}"/>
                </a:ext>
              </a:extLst>
            </p:cNvPr>
            <p:cNvSpPr txBox="1">
              <a:spLocks/>
            </p:cNvSpPr>
            <p:nvPr/>
          </p:nvSpPr>
          <p:spPr>
            <a:xfrm>
              <a:off x="324506" y="9170800"/>
              <a:ext cx="11510285" cy="91159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Demodulate 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the frequency-modulated LoRa signal by tracking the peak amplitude on its transformed </a:t>
              </a:r>
              <a:r>
                <a:rPr lang="en-US" altLang="zh-CN" sz="32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counterpart.</a:t>
              </a:r>
              <a:endPara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10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22591 -0.18727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-937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11198 -0.08426 L 0.11198 0.09977 L 0.22409 0.01366 " pathEditMode="relative" rAng="0" ptsTypes="AAAA">
                                      <p:cBhvr>
                                        <p:cTn id="17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0.00234 -0.01967 0.00482 -0.03935 0.00833 -0.03704 C 0.01172 -0.03495 0.01615 0.01458 0.02083 0.01343 C 0.02539 0.0125 0.03112 -0.04421 0.03607 -0.04329 C 0.04089 -0.04259 0.04531 0.01898 0.05 0.01852 C 0.05456 0.01783 0.05938 -0.04745 0.0638 -0.04699 C 0.06836 -0.04653 0.07292 0.0213 0.07708 0.02083 C 0.08112 0.0206 0.08464 -0.05069 0.08815 -0.04954 C 0.09154 -0.04815 0.09427 0.02963 0.09792 0.02824 C 0.10143 0.02708 0.10625 -0.05694 0.10964 -0.05694 C 0.11302 -0.05694 0.11484 0.02894 0.11797 0.02824 C 0.12109 0.02778 0.125 -0.0618 0.12839 -0.06065 C 0.13177 -0.05949 0.13503 0.03634 0.13815 0.03565 C 0.14128 0.03519 0.14466 -0.06504 0.14714 -0.06435 C 0.14974 -0.06342 0.15091 0.04121 0.15339 0.04074 C 0.15599 0.04005 0.16003 -0.06875 0.1625 -0.06805 C 0.16484 -0.06736 0.16589 0.04607 0.16797 0.04445 C 0.17005 0.04283 0.17292 -0.07778 0.175 -0.07801 C 0.17708 -0.07801 0.17813 0.04329 0.18047 0.04306 C 0.18281 0.04283 0.18646 -0.08171 0.1888 -0.07917 C 0.19128 -0.07662 0.19284 0.0581 0.19505 0.05787 C 0.19727 0.05787 0.19987 -0.08125 0.20208 -0.08032 C 0.20417 -0.07963 0.20586 0.06713 0.20833 0.06296 C 0.21068 0.05857 0.21432 -0.10972 0.21667 -0.10625 C 0.21888 -0.10278 0.22083 0.06875 0.22214 0.0838 C 0.22357 0.09908 0.225 -0.01481 0.225 -0.01458 " pathEditMode="relative" rAng="0" ptsTypes="AAAAAAAAAAAAAAAAAAAAAAAAAA">
                                      <p:cBhvr>
                                        <p:cTn id="53" dur="3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6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C 0.00247 -0.02592 0.00495 -0.05162 0.00742 -0.04513 C 0.00989 -0.03842 0.01172 0.04028 0.01497 0.04005 C 0.0181 0.04005 0.02331 -0.04699 0.02643 -0.04606 C 0.02969 -0.04513 0.03125 0.04676 0.03398 0.04514 C 0.03672 0.04375 0.04062 -0.05671 0.04323 -0.05532 C 0.04583 -0.05393 0.04726 0.05371 0.04961 0.05348 C 0.05182 0.05301 0.05443 -0.05763 0.05703 -0.0574 C 0.05963 -0.05717 0.0625 0.05625 0.0651 0.0544 C 0.06784 0.05278 0.07109 -0.06805 0.07318 -0.06759 C 0.07539 -0.06712 0.07578 0.0588 0.07786 0.05764 C 0.07982 0.05625 0.08307 -0.07662 0.08528 -0.07476 C 0.08763 -0.07314 0.08945 0.06806 0.09166 0.06783 C 0.09401 0.0676 0.097 -0.07662 0.09922 -0.07592 C 0.10143 -0.075 0.10273 0.07593 0.10495 0.07292 C 0.10716 0.06991 0.11081 -0.09606 0.1125 -0.09421 C 0.11419 -0.09259 0.11406 0.06945 0.11536 0.08311 C 0.11666 0.097 0.11862 0.00649 0.12057 -0.01226 C 0.12252 -0.03078 0.12396 -0.03541 0.12695 -0.0287 C 0.12995 -0.02175 0.13398 0.0301 0.13841 0.02894 C 0.14297 0.02755 0.14909 -0.03634 0.15403 -0.03587 C 0.15898 -0.03541 0.1638 0.03311 0.16849 0.03195 C 0.17304 0.03079 0.17773 -0.04444 0.18177 -0.04305 C 0.18581 -0.04143 0.1888 0.04213 0.19271 0.04121 C 0.19661 0.04005 0.20208 -0.05023 0.20534 -0.04907 C 0.20872 -0.04814 0.21015 0.03982 0.21289 0.04723 C 0.21562 0.05487 0.22161 -0.00393 0.22161 -0.0037 " pathEditMode="relative" rAng="0" ptsTypes="AAAAAAAAAAAAAAAAAAAAAAAAAAA">
                                      <p:cBhvr>
                                        <p:cTn id="62" dur="3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7" grpId="0" animBg="1"/>
      <p:bldP spid="17" grpId="1" animBg="1"/>
      <p:bldP spid="35" grpId="0" animBg="1"/>
      <p:bldP spid="62" grpId="0" animBg="1"/>
      <p:bldP spid="63" grpId="0" animBg="1"/>
      <p:bldP spid="64" grpId="0" animBg="1"/>
      <p:bldP spid="70" grpId="0" animBg="1"/>
      <p:bldP spid="70" grpId="1" animBg="1"/>
      <p:bldP spid="70" grpId="2" animBg="1"/>
      <p:bldP spid="80" grpId="1" animBg="1"/>
      <p:bldP spid="102" grpId="0" animBg="1"/>
      <p:bldP spid="102" grpId="1" animBg="1"/>
      <p:bldP spid="102" grpId="2" animBg="1"/>
      <p:bldP spid="103" grpId="0" animBg="1"/>
      <p:bldP spid="108" grpId="0"/>
      <p:bldP spid="1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Frequency-amplitude Transformation </a:t>
            </a: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1" name="图片 70" descr="截屏2020-12-06下午3.59.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31" y="1490725"/>
            <a:ext cx="3136900" cy="1840865"/>
          </a:xfrm>
          <a:prstGeom prst="rect">
            <a:avLst/>
          </a:prstGeom>
        </p:spPr>
      </p:pic>
      <p:grpSp>
        <p:nvGrpSpPr>
          <p:cNvPr id="72" name="组合 55"/>
          <p:cNvGrpSpPr/>
          <p:nvPr/>
        </p:nvGrpSpPr>
        <p:grpSpPr>
          <a:xfrm>
            <a:off x="4042435" y="1544257"/>
            <a:ext cx="3260090" cy="2075815"/>
            <a:chOff x="6983" y="6163"/>
            <a:chExt cx="5134" cy="3269"/>
          </a:xfrm>
        </p:grpSpPr>
        <p:cxnSp>
          <p:nvCxnSpPr>
            <p:cNvPr id="73" name="直接箭头连接符 17"/>
            <p:cNvCxnSpPr/>
            <p:nvPr/>
          </p:nvCxnSpPr>
          <p:spPr>
            <a:xfrm flipV="1">
              <a:off x="8278" y="8865"/>
              <a:ext cx="3333" cy="2"/>
            </a:xfrm>
            <a:prstGeom prst="straightConnector1">
              <a:avLst/>
            </a:prstGeom>
            <a:ln w="25400">
              <a:solidFill>
                <a:srgbClr val="40404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箭头连接符 18"/>
            <p:cNvCxnSpPr/>
            <p:nvPr/>
          </p:nvCxnSpPr>
          <p:spPr>
            <a:xfrm flipH="1" flipV="1">
              <a:off x="8242" y="6354"/>
              <a:ext cx="36" cy="2513"/>
            </a:xfrm>
            <a:prstGeom prst="straightConnector1">
              <a:avLst/>
            </a:prstGeom>
            <a:ln w="25400">
              <a:solidFill>
                <a:srgbClr val="40404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任意多边形 21"/>
            <p:cNvSpPr/>
            <p:nvPr/>
          </p:nvSpPr>
          <p:spPr>
            <a:xfrm>
              <a:off x="8558" y="6675"/>
              <a:ext cx="2444" cy="2035"/>
            </a:xfrm>
            <a:custGeom>
              <a:avLst/>
              <a:gdLst>
                <a:gd name="connsiteX0" fmla="*/ 0 w 2444"/>
                <a:gd name="connsiteY0" fmla="*/ 2035 h 2035"/>
                <a:gd name="connsiteX1" fmla="*/ 538 w 2444"/>
                <a:gd name="connsiteY1" fmla="*/ 1482 h 2035"/>
                <a:gd name="connsiteX2" fmla="*/ 1107 w 2444"/>
                <a:gd name="connsiteY2" fmla="*/ 52 h 2035"/>
                <a:gd name="connsiteX3" fmla="*/ 1445 w 2444"/>
                <a:gd name="connsiteY3" fmla="*/ 486 h 2035"/>
                <a:gd name="connsiteX4" fmla="*/ 1583 w 2444"/>
                <a:gd name="connsiteY4" fmla="*/ 790 h 2035"/>
                <a:gd name="connsiteX5" fmla="*/ 1998 w 2444"/>
                <a:gd name="connsiteY5" fmla="*/ 1451 h 2035"/>
                <a:gd name="connsiteX6" fmla="*/ 2444 w 2444"/>
                <a:gd name="connsiteY6" fmla="*/ 1989 h 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4" h="2035">
                  <a:moveTo>
                    <a:pt x="0" y="2035"/>
                  </a:moveTo>
                  <a:cubicBezTo>
                    <a:pt x="96" y="1953"/>
                    <a:pt x="317" y="1879"/>
                    <a:pt x="538" y="1482"/>
                  </a:cubicBezTo>
                  <a:cubicBezTo>
                    <a:pt x="759" y="1085"/>
                    <a:pt x="916" y="258"/>
                    <a:pt x="1107" y="52"/>
                  </a:cubicBezTo>
                  <a:cubicBezTo>
                    <a:pt x="1298" y="-154"/>
                    <a:pt x="1375" y="306"/>
                    <a:pt x="1445" y="486"/>
                  </a:cubicBezTo>
                  <a:cubicBezTo>
                    <a:pt x="1515" y="666"/>
                    <a:pt x="1482" y="590"/>
                    <a:pt x="1583" y="790"/>
                  </a:cubicBezTo>
                  <a:cubicBezTo>
                    <a:pt x="1684" y="990"/>
                    <a:pt x="1826" y="1211"/>
                    <a:pt x="1998" y="1451"/>
                  </a:cubicBezTo>
                  <a:cubicBezTo>
                    <a:pt x="2170" y="1691"/>
                    <a:pt x="2363" y="1895"/>
                    <a:pt x="2444" y="1989"/>
                  </a:cubicBezTo>
                </a:path>
              </a:pathLst>
            </a:cu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22"/>
            <p:cNvCxnSpPr/>
            <p:nvPr/>
          </p:nvCxnSpPr>
          <p:spPr>
            <a:xfrm flipH="1">
              <a:off x="9738" y="6655"/>
              <a:ext cx="16" cy="2210"/>
            </a:xfrm>
            <a:prstGeom prst="line">
              <a:avLst/>
            </a:prstGeom>
            <a:ln w="15875">
              <a:solidFill>
                <a:srgbClr val="4040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23"/>
            <p:cNvCxnSpPr/>
            <p:nvPr/>
          </p:nvCxnSpPr>
          <p:spPr>
            <a:xfrm flipH="1">
              <a:off x="8242" y="6675"/>
              <a:ext cx="1512" cy="11"/>
            </a:xfrm>
            <a:prstGeom prst="line">
              <a:avLst/>
            </a:prstGeom>
            <a:ln w="15875">
              <a:solidFill>
                <a:srgbClr val="4040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24"/>
            <p:cNvCxnSpPr/>
            <p:nvPr/>
          </p:nvCxnSpPr>
          <p:spPr>
            <a:xfrm flipH="1">
              <a:off x="9349" y="7555"/>
              <a:ext cx="10" cy="1312"/>
            </a:xfrm>
            <a:prstGeom prst="line">
              <a:avLst/>
            </a:prstGeom>
            <a:ln w="15875">
              <a:solidFill>
                <a:srgbClr val="4040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25"/>
            <p:cNvCxnSpPr/>
            <p:nvPr/>
          </p:nvCxnSpPr>
          <p:spPr>
            <a:xfrm flipH="1">
              <a:off x="10130" y="7555"/>
              <a:ext cx="10" cy="1312"/>
            </a:xfrm>
            <a:prstGeom prst="line">
              <a:avLst/>
            </a:prstGeom>
            <a:ln w="15875">
              <a:solidFill>
                <a:srgbClr val="4040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26"/>
            <p:cNvCxnSpPr/>
            <p:nvPr/>
          </p:nvCxnSpPr>
          <p:spPr>
            <a:xfrm flipH="1">
              <a:off x="8278" y="7542"/>
              <a:ext cx="1852" cy="13"/>
            </a:xfrm>
            <a:prstGeom prst="line">
              <a:avLst/>
            </a:prstGeom>
            <a:ln w="15875">
              <a:solidFill>
                <a:srgbClr val="4040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/>
                <p:cNvSpPr txBox="1"/>
                <p:nvPr/>
              </p:nvSpPr>
              <p:spPr>
                <a:xfrm>
                  <a:off x="9359" y="8710"/>
                  <a:ext cx="869" cy="71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000">
                                <a:latin typeface="Cambria Math" charset="0"/>
                                <a:ea typeface="宋体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>
                                <a:latin typeface="Cambria Math" charset="0"/>
                                <a:ea typeface="宋体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altLang="zh-CN" sz="2000">
                    <a:latin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9" y="8710"/>
                  <a:ext cx="869" cy="711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文本框 95"/>
                <p:cNvSpPr txBox="1"/>
                <p:nvPr/>
              </p:nvSpPr>
              <p:spPr>
                <a:xfrm>
                  <a:off x="8869" y="8710"/>
                  <a:ext cx="869" cy="7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lvl="0"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charset="0"/>
                                <a:cs typeface="Cambria Math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000">
                                <a:latin typeface="Cambria Math" charset="0"/>
                                <a:cs typeface="Cambria Math" charset="0"/>
                                <a:sym typeface="+mn-ea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>
                                <a:latin typeface="Cambria Math" charset="0"/>
                                <a:cs typeface="Cambria Math" charset="0"/>
                                <a:sym typeface="+mn-ea"/>
                              </a:rPr>
                              <m:t> 1</m:t>
                            </m:r>
                          </m:sub>
                        </m:sSub>
                      </m:oMath>
                    </m:oMathPara>
                  </a14:m>
                  <a:endParaRPr lang="en-US" altLang="zh-CN" sz="2000">
                    <a:latin typeface="Cambria Math" charset="0"/>
                    <a:cs typeface="Cambria Math" charset="0"/>
                    <a:sym typeface="+mn-ea"/>
                  </a:endParaRPr>
                </a:p>
              </p:txBody>
            </p:sp>
          </mc:Choice>
          <mc:Fallback xmlns="">
            <p:sp>
              <p:nvSpPr>
                <p:cNvPr id="43" name="文本框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9" y="8710"/>
                  <a:ext cx="869" cy="72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本框 100"/>
                <p:cNvSpPr txBox="1"/>
                <p:nvPr/>
              </p:nvSpPr>
              <p:spPr>
                <a:xfrm>
                  <a:off x="9754" y="8704"/>
                  <a:ext cx="1035" cy="7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000">
                                <a:latin typeface="Cambria Math" charset="0"/>
                                <a:ea typeface="宋体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>
                                <a:latin typeface="Cambria Math" charset="0"/>
                                <a:ea typeface="宋体" charset="0"/>
                                <a:cs typeface="Cambria Math" charset="0"/>
                              </a:rPr>
                              <m:t> 2</m:t>
                            </m:r>
                          </m:sub>
                        </m:sSub>
                      </m:oMath>
                    </m:oMathPara>
                  </a14:m>
                  <a:endParaRPr lang="en-US" altLang="zh-CN" sz="2000">
                    <a:latin typeface="Times New Roman Regular" panose="02020503050405090304" charset="0"/>
                    <a:cs typeface="Times New Roman Regular" panose="02020503050405090304" charset="0"/>
                  </a:endParaRPr>
                </a:p>
              </p:txBody>
            </p:sp>
          </mc:Choice>
          <mc:Fallback xmlns=""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4" y="8704"/>
                  <a:ext cx="1035" cy="72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  <p:sp>
          <p:nvSpPr>
            <p:cNvPr id="108" name="文本框 107"/>
            <p:cNvSpPr txBox="1"/>
            <p:nvPr/>
          </p:nvSpPr>
          <p:spPr>
            <a:xfrm>
              <a:off x="7674" y="6163"/>
              <a:ext cx="768" cy="74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/>
              <a:endParaRPr lang="en-US" altLang="zh-CN" sz="2400" i="1">
                <a:latin typeface="Times New Roman Regular" panose="02020503050405090304" charset="0"/>
                <a:cs typeface="Times New Roman Regular" panose="02020503050405090304" charset="0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7430" y="6354"/>
              <a:ext cx="124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/>
                <a:t>I</a:t>
              </a:r>
              <a:r>
                <a:rPr lang="en-US" altLang="zh-CN" sz="2000" i="1" baseline="-25000"/>
                <a:t>max</a:t>
              </a: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7430" y="7234"/>
              <a:ext cx="124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/>
                <a:t>I</a:t>
              </a:r>
              <a:r>
                <a:rPr lang="en-US" altLang="zh-CN" sz="2000" i="1" baseline="-25000"/>
                <a:t>max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本框 110"/>
                <p:cNvSpPr txBox="1"/>
                <p:nvPr/>
              </p:nvSpPr>
              <p:spPr>
                <a:xfrm>
                  <a:off x="6983" y="6982"/>
                  <a:ext cx="691" cy="897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1400" i="1">
                                <a:latin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altLang="zh-CN" sz="1400" i="1">
                                <a:latin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CN" sz="1400" i="1">
                                    <a:latin typeface="Cambria Math" charset="0"/>
                                    <a:cs typeface="Cambria Math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1400" i="1">
                                    <a:latin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altLang="zh-CN" sz="1400" i="1">
                    <a:latin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50" name="文本框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3" y="6982"/>
                  <a:ext cx="691" cy="897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  <p:sp>
          <p:nvSpPr>
            <p:cNvPr id="112" name="椭圆 111"/>
            <p:cNvSpPr/>
            <p:nvPr/>
          </p:nvSpPr>
          <p:spPr>
            <a:xfrm>
              <a:off x="9263" y="7449"/>
              <a:ext cx="182" cy="1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10044" y="7449"/>
              <a:ext cx="182" cy="1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8876" y="6982"/>
              <a:ext cx="48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/>
                <a:t>a</a:t>
              </a:r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10130" y="6927"/>
              <a:ext cx="48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1"/>
                <a:t>b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文本框 115"/>
                <p:cNvSpPr txBox="1"/>
                <p:nvPr/>
              </p:nvSpPr>
              <p:spPr>
                <a:xfrm>
                  <a:off x="11083" y="8699"/>
                  <a:ext cx="1035" cy="7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000">
                                <a:latin typeface="Cambria Math" charset="0"/>
                                <a:ea typeface="宋体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sz="2000">
                                <a:latin typeface="Cambria Math" charset="0"/>
                                <a:ea typeface="宋体" charset="0"/>
                                <a:cs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altLang="zh-CN" sz="2000">
                    <a:latin typeface="Times New Roman Regular" panose="02020503050405090304" charset="0"/>
                    <a:cs typeface="Times New Roman Regular" panose="02020503050405090304" charset="0"/>
                  </a:endParaRPr>
                </a:p>
              </p:txBody>
            </p:sp>
          </mc:Choice>
          <mc:Fallback xmlns="">
            <p:sp>
              <p:nvSpPr>
                <p:cNvPr id="55" name="文本框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3" y="8699"/>
                  <a:ext cx="1035" cy="722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 </a:t>
                  </a:r>
                </a:p>
              </p:txBody>
            </p:sp>
          </mc:Fallback>
        </mc:AlternateContent>
      </p:grpSp>
      <p:grpSp>
        <p:nvGrpSpPr>
          <p:cNvPr id="6" name="组 5"/>
          <p:cNvGrpSpPr/>
          <p:nvPr/>
        </p:nvGrpSpPr>
        <p:grpSpPr>
          <a:xfrm>
            <a:off x="1170827" y="3923170"/>
            <a:ext cx="8215630" cy="2049780"/>
            <a:chOff x="1802995" y="4109037"/>
            <a:chExt cx="8215630" cy="2049780"/>
          </a:xfrm>
        </p:grpSpPr>
        <p:pic>
          <p:nvPicPr>
            <p:cNvPr id="118" name="图片 117"/>
            <p:cNvPicPr>
              <a:picLocks noChangeAspect="1"/>
            </p:cNvPicPr>
            <p:nvPr/>
          </p:nvPicPr>
          <p:blipFill>
            <a:blip r:embed="rId10"/>
            <a:srcRect l="33053" t="25960" r="38053" b="18480"/>
            <a:stretch>
              <a:fillRect/>
            </a:stretch>
          </p:blipFill>
          <p:spPr>
            <a:xfrm>
              <a:off x="1802995" y="4189682"/>
              <a:ext cx="938530" cy="1535430"/>
            </a:xfrm>
            <a:prstGeom prst="rect">
              <a:avLst/>
            </a:prstGeom>
          </p:spPr>
        </p:pic>
        <p:sp>
          <p:nvSpPr>
            <p:cNvPr id="119" name="文本框 118"/>
            <p:cNvSpPr txBox="1"/>
            <p:nvPr/>
          </p:nvSpPr>
          <p:spPr>
            <a:xfrm>
              <a:off x="1999210" y="5821632"/>
              <a:ext cx="742315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16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+mn-ea"/>
                </a:rPr>
                <a:t>5pF</a:t>
              </a: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3380335" y="5821632"/>
              <a:ext cx="1621790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16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+mn-ea"/>
                </a:rPr>
                <a:t>100pF</a:t>
              </a:r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5462500" y="5821632"/>
              <a:ext cx="1621790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16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+mn-ea"/>
                </a:rPr>
                <a:t>1000pF</a:t>
              </a:r>
            </a:p>
          </p:txBody>
        </p:sp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11"/>
            <a:srcRect l="32080" t="17173" r="33240" b="9613"/>
            <a:stretch>
              <a:fillRect/>
            </a:stretch>
          </p:blipFill>
          <p:spPr>
            <a:xfrm>
              <a:off x="3434945" y="4223337"/>
              <a:ext cx="695325" cy="1468120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12"/>
            <a:srcRect l="17667" t="8417" r="1120" b="26386"/>
            <a:stretch>
              <a:fillRect/>
            </a:stretch>
          </p:blipFill>
          <p:spPr>
            <a:xfrm>
              <a:off x="4971010" y="4109037"/>
              <a:ext cx="2292350" cy="1616075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13"/>
            <a:srcRect l="7893" t="14613" b="15800"/>
            <a:stretch>
              <a:fillRect/>
            </a:stretch>
          </p:blipFill>
          <p:spPr>
            <a:xfrm>
              <a:off x="7963765" y="4269057"/>
              <a:ext cx="2054860" cy="1552575"/>
            </a:xfrm>
            <a:prstGeom prst="rect">
              <a:avLst/>
            </a:prstGeom>
          </p:spPr>
        </p:pic>
        <p:sp>
          <p:nvSpPr>
            <p:cNvPr id="125" name="文本框 124"/>
            <p:cNvSpPr txBox="1"/>
            <p:nvPr/>
          </p:nvSpPr>
          <p:spPr>
            <a:xfrm>
              <a:off x="8180300" y="5821632"/>
              <a:ext cx="1621790" cy="3371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+mn-ea"/>
                </a:rPr>
                <a:t>0.1uF</a:t>
              </a:r>
            </a:p>
          </p:txBody>
        </p:sp>
      </p:grpSp>
      <p:sp>
        <p:nvSpPr>
          <p:cNvPr id="126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593453" y="3304705"/>
            <a:ext cx="320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Differential </a:t>
            </a:r>
            <a:r>
              <a:rPr lang="zh-CN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Circuit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7483500" y="1742530"/>
            <a:ext cx="5129252" cy="1722870"/>
            <a:chOff x="7910460" y="1535238"/>
            <a:chExt cx="5129252" cy="17228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文本框 126"/>
                <p:cNvSpPr txBox="1"/>
                <p:nvPr/>
              </p:nvSpPr>
              <p:spPr>
                <a:xfrm>
                  <a:off x="7963765" y="2286111"/>
                  <a:ext cx="4372736" cy="97199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𝑪</m:t>
                      </m:r>
                      <m:r>
                        <a:rPr lang="en-US" altLang="zh-CN" sz="2000" b="1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𝑸</m:t>
                          </m:r>
                          <m:sSub>
                            <m:sSubPr>
                              <m:ctrlP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 </m:t>
                              </m:r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  </m:t>
                              </m:r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𝑹</m:t>
                          </m:r>
                        </m:den>
                      </m:f>
                      <m:r>
                        <a:rPr lang="en-US" altLang="zh-CN" sz="2000" b="1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altLang="zh-CN" sz="2000" b="1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∆</m:t>
                          </m:r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𝝎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sz="2000" b="1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zh-CN" sz="2000" b="1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𝑹</m:t>
                          </m:r>
                        </m:den>
                      </m:f>
                    </m:oMath>
                  </a14:m>
                  <a:r>
                    <a:rPr lang="en-US" altLang="zh-CN" sz="2000" b="1" i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 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bg-BG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𝟓𝟎𝟎</m:t>
                          </m:r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𝑲𝑯𝒛</m:t>
                          </m:r>
                        </m:num>
                        <m:den>
                          <m:sSup>
                            <m:sSupPr>
                              <m:ctrlPr>
                                <a:rPr lang="bg-BG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𝟒𝟑𝟑</m:t>
                              </m:r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𝑴𝑯𝒛</m:t>
                              </m:r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∗</m:t>
                          </m:r>
                          <m:r>
                            <a:rPr lang="en-US" altLang="zh-CN" sz="2000" b="1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𝟓𝟎</m:t>
                          </m:r>
                        </m:den>
                      </m:f>
                    </m:oMath>
                  </a14:m>
                  <a:endParaRPr lang="en-US" altLang="zh-CN" sz="2000" b="1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algn="l"/>
                  <a:r>
                    <a:rPr lang="en-US" altLang="zh-CN" sz="2400" b="1" i="1" dirty="0" smtClean="0">
                      <a:latin typeface="Cambria Math" charset="0"/>
                      <a:ea typeface="宋体" charset="0"/>
                      <a:cs typeface="Cambria Math" charset="0"/>
                    </a:rPr>
                    <a:t>      =</a:t>
                  </a:r>
                  <a14:m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宋体" charset="0"/>
                          <a:cs typeface="Cambria Math" charset="0"/>
                        </a:rPr>
                        <m:t>𝟓</m:t>
                      </m:r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宋体" charset="0"/>
                          <a:cs typeface="Cambria Math" charset="0"/>
                        </a:rPr>
                        <m:t>.</m:t>
                      </m:r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宋体" charset="0"/>
                          <a:cs typeface="Cambria Math" charset="0"/>
                        </a:rPr>
                        <m:t>𝟐</m:t>
                      </m:r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宋体" charset="0"/>
                          <a:cs typeface="Cambria Math" charset="0"/>
                        </a:rPr>
                        <m:t>∗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宋体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宋体" charset="0"/>
                              <a:cs typeface="Cambria Math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宋体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charset="0"/>
                              <a:ea typeface="宋体" charset="0"/>
                              <a:cs typeface="Cambria Math" charset="0"/>
                            </a:rPr>
                            <m:t>𝟏𝟒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charset="0"/>
                          <a:ea typeface="宋体" charset="0"/>
                          <a:cs typeface="Cambria Math" charset="0"/>
                        </a:rPr>
                        <m:t>𝒑𝑭</m:t>
                      </m:r>
                    </m:oMath>
                  </a14:m>
                  <a:endParaRPr lang="en-US" altLang="zh-CN" sz="2400" b="1" i="1" dirty="0">
                    <a:solidFill>
                      <a:srgbClr val="C00000"/>
                    </a:solidFill>
                    <a:latin typeface="Cambria Math" charset="0"/>
                    <a:ea typeface="宋体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127" name="文本框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3765" y="2286111"/>
                  <a:ext cx="4372736" cy="97199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1383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矩形 3"/>
            <p:cNvSpPr/>
            <p:nvPr/>
          </p:nvSpPr>
          <p:spPr>
            <a:xfrm>
              <a:off x="7910460" y="1535238"/>
              <a:ext cx="3767720" cy="55793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8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075367" y="1569272"/>
              <a:ext cx="4964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Upper bound capacitance</a:t>
              </a:r>
              <a:endPara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30" name="组合 131"/>
          <p:cNvGrpSpPr/>
          <p:nvPr/>
        </p:nvGrpSpPr>
        <p:grpSpPr>
          <a:xfrm>
            <a:off x="9687234" y="4256511"/>
            <a:ext cx="2212237" cy="1030037"/>
            <a:chOff x="15101" y="7551"/>
            <a:chExt cx="5182" cy="2188"/>
          </a:xfrm>
        </p:grpSpPr>
        <p:sp>
          <p:nvSpPr>
            <p:cNvPr id="131" name="文本框 130"/>
            <p:cNvSpPr txBox="1"/>
            <p:nvPr/>
          </p:nvSpPr>
          <p:spPr>
            <a:xfrm>
              <a:off x="15101" y="8892"/>
              <a:ext cx="5182" cy="84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en-US" altLang="zh-CN" sz="2000" b="1">
                  <a:solidFill>
                    <a:srgbClr val="C00000"/>
                  </a:solidFill>
                  <a:sym typeface="+mn-ea"/>
                </a:rPr>
                <a:t>Very difficult!</a:t>
              </a:r>
            </a:p>
          </p:txBody>
        </p:sp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459" y="7551"/>
              <a:ext cx="1447" cy="1341"/>
            </a:xfrm>
            <a:prstGeom prst="rect">
              <a:avLst/>
            </a:prstGeom>
          </p:spPr>
        </p:pic>
      </p:grpSp>
      <p:sp>
        <p:nvSpPr>
          <p:cNvPr id="133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329031" y="8157726"/>
            <a:ext cx="11326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</a:rPr>
              <a:t>Building a narrow-bandwidth RLC differential circuit is impractical for LoRa signals!</a:t>
            </a:r>
            <a:endParaRPr lang="en-US" altLang="zh-CN" sz="2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0" y="3171287"/>
            <a:ext cx="12203826" cy="1041521"/>
            <a:chOff x="0" y="3171287"/>
            <a:chExt cx="12203826" cy="1041521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786A322F-4B00-47A4-95F8-06A6685C7E98}"/>
                </a:ext>
              </a:extLst>
            </p:cNvPr>
            <p:cNvSpPr/>
            <p:nvPr/>
          </p:nvSpPr>
          <p:spPr>
            <a:xfrm>
              <a:off x="0" y="3171287"/>
              <a:ext cx="12203826" cy="1041521"/>
            </a:xfrm>
            <a:prstGeom prst="rect">
              <a:avLst/>
            </a:prstGeom>
            <a:solidFill>
              <a:srgbClr val="652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8" name="标题 1">
              <a:extLst>
                <a:ext uri="{FF2B5EF4-FFF2-40B4-BE49-F238E27FC236}">
                  <a16:creationId xmlns:a16="http://schemas.microsoft.com/office/drawing/2014/main" xmlns="" id="{4ED4D418-A858-42C9-9A5A-7FCFB2653244}"/>
                </a:ext>
              </a:extLst>
            </p:cNvPr>
            <p:cNvSpPr txBox="1">
              <a:spLocks/>
            </p:cNvSpPr>
            <p:nvPr/>
          </p:nvSpPr>
          <p:spPr>
            <a:xfrm>
              <a:off x="340857" y="3236251"/>
              <a:ext cx="11510285" cy="91159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Building a narrow-bandwidth RLC differential circuit is impractical for LoRa signals!</a:t>
              </a:r>
            </a:p>
          </p:txBody>
        </p:sp>
      </p:grpSp>
      <p:sp>
        <p:nvSpPr>
          <p:cNvPr id="49" name="矩形 48"/>
          <p:cNvSpPr/>
          <p:nvPr/>
        </p:nvSpPr>
        <p:spPr>
          <a:xfrm>
            <a:off x="11702515" y="6258804"/>
            <a:ext cx="406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Surface Acoustic Wave (SAW) Filter</a:t>
            </a: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276" y="1692776"/>
            <a:ext cx="6420388" cy="22552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094" y="1742530"/>
            <a:ext cx="8506750" cy="220547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650" y="2213679"/>
            <a:ext cx="1352030" cy="122461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650" y="2699220"/>
            <a:ext cx="1352030" cy="1146302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133" y="2207979"/>
            <a:ext cx="1352030" cy="122461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133" y="2693520"/>
            <a:ext cx="1352030" cy="1146302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3077649" y="4609066"/>
            <a:ext cx="4900157" cy="1506920"/>
          </a:xfrm>
          <a:prstGeom prst="rect">
            <a:avLst/>
          </a:prstGeom>
        </p:spPr>
      </p:pic>
      <p:grpSp>
        <p:nvGrpSpPr>
          <p:cNvPr id="16" name="组 15"/>
          <p:cNvGrpSpPr/>
          <p:nvPr/>
        </p:nvGrpSpPr>
        <p:grpSpPr>
          <a:xfrm>
            <a:off x="2276432" y="5362526"/>
            <a:ext cx="1414844" cy="555599"/>
            <a:chOff x="2276432" y="5362526"/>
            <a:chExt cx="1414844" cy="555599"/>
          </a:xfrm>
        </p:grpSpPr>
        <p:sp>
          <p:nvSpPr>
            <p:cNvPr id="15" name="椭圆 14"/>
            <p:cNvSpPr/>
            <p:nvPr/>
          </p:nvSpPr>
          <p:spPr>
            <a:xfrm>
              <a:off x="3077649" y="5362526"/>
              <a:ext cx="187591" cy="18626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>
              <a:glow rad="215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00B050"/>
                </a:solidFill>
              </a:endParaRPr>
            </a:p>
          </p:txBody>
        </p:sp>
        <p:sp>
          <p:nvSpPr>
            <p:cNvPr id="64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2276432" y="5548793"/>
              <a:ext cx="141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433.5MHz</a:t>
              </a:r>
              <a:endParaRPr lang="zh-CN" altLang="en-US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7750014" y="4754195"/>
            <a:ext cx="1183650" cy="701464"/>
            <a:chOff x="7750014" y="4754195"/>
            <a:chExt cx="1183650" cy="701464"/>
          </a:xfrm>
        </p:grpSpPr>
        <p:sp>
          <p:nvSpPr>
            <p:cNvPr id="63" name="椭圆 62"/>
            <p:cNvSpPr/>
            <p:nvPr/>
          </p:nvSpPr>
          <p:spPr>
            <a:xfrm>
              <a:off x="7884010" y="5269392"/>
              <a:ext cx="187591" cy="186267"/>
            </a:xfrm>
            <a:prstGeom prst="ellipse">
              <a:avLst/>
            </a:prstGeom>
            <a:solidFill>
              <a:srgbClr val="65297E"/>
            </a:solidFill>
            <a:ln>
              <a:solidFill>
                <a:srgbClr val="65297E"/>
              </a:solidFill>
            </a:ln>
            <a:effectLst>
              <a:glow rad="215900">
                <a:srgbClr val="65297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65297E"/>
                </a:solidFill>
              </a:endParaRPr>
            </a:p>
          </p:txBody>
        </p:sp>
        <p:sp>
          <p:nvSpPr>
            <p:cNvPr id="65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7750014" y="4754195"/>
              <a:ext cx="118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434MHz</a:t>
              </a:r>
              <a:endParaRPr lang="zh-CN" altLang="en-US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8" name="组 17"/>
          <p:cNvGrpSpPr/>
          <p:nvPr/>
        </p:nvGrpSpPr>
        <p:grpSpPr>
          <a:xfrm>
            <a:off x="2276432" y="4658820"/>
            <a:ext cx="6657232" cy="1506920"/>
            <a:chOff x="2428832" y="4761466"/>
            <a:chExt cx="6657232" cy="1506920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 flipV="1">
              <a:off x="3230049" y="4761466"/>
              <a:ext cx="4900157" cy="1506920"/>
            </a:xfrm>
            <a:prstGeom prst="rect">
              <a:avLst/>
            </a:prstGeom>
          </p:spPr>
        </p:pic>
        <p:grpSp>
          <p:nvGrpSpPr>
            <p:cNvPr id="69" name="组 68"/>
            <p:cNvGrpSpPr/>
            <p:nvPr/>
          </p:nvGrpSpPr>
          <p:grpSpPr>
            <a:xfrm>
              <a:off x="2428832" y="5514926"/>
              <a:ext cx="1414844" cy="555599"/>
              <a:chOff x="2276432" y="5362526"/>
              <a:chExt cx="1414844" cy="555599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3077649" y="5362526"/>
                <a:ext cx="187591" cy="186267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>
                <a:glow rad="2159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80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2276432" y="5548793"/>
                <a:ext cx="14148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433.5MHz</a:t>
                </a:r>
                <a:endParaRPr lang="zh-CN" altLang="en-US" b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81" name="组 80"/>
            <p:cNvGrpSpPr/>
            <p:nvPr/>
          </p:nvGrpSpPr>
          <p:grpSpPr>
            <a:xfrm>
              <a:off x="7902414" y="4906595"/>
              <a:ext cx="1183650" cy="701464"/>
              <a:chOff x="7750014" y="4754195"/>
              <a:chExt cx="1183650" cy="701464"/>
            </a:xfrm>
          </p:grpSpPr>
          <p:sp>
            <p:nvSpPr>
              <p:cNvPr id="82" name="椭圆 81"/>
              <p:cNvSpPr/>
              <p:nvPr/>
            </p:nvSpPr>
            <p:spPr>
              <a:xfrm>
                <a:off x="7884010" y="5269392"/>
                <a:ext cx="187591" cy="186267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  <a:effectLst>
                <a:glow rad="215900">
                  <a:srgbClr val="65297E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83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7750014" y="4754195"/>
                <a:ext cx="1183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65297E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434MHz</a:t>
                </a:r>
                <a:endParaRPr lang="zh-CN" altLang="en-US" b="1" dirty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84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873798" y="4026089"/>
            <a:ext cx="5111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Electrical signals </a:t>
            </a: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Acoustic Waves</a:t>
            </a:r>
            <a:endParaRPr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6464" y="4152117"/>
            <a:ext cx="4356100" cy="2197100"/>
          </a:xfrm>
          <a:prstGeom prst="rect">
            <a:avLst/>
          </a:prstGeom>
        </p:spPr>
      </p:pic>
      <p:cxnSp>
        <p:nvCxnSpPr>
          <p:cNvPr id="105" name="直线连接符 104"/>
          <p:cNvCxnSpPr/>
          <p:nvPr/>
        </p:nvCxnSpPr>
        <p:spPr>
          <a:xfrm flipH="1">
            <a:off x="3678382" y="4975387"/>
            <a:ext cx="1697183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线连接符 105"/>
          <p:cNvCxnSpPr/>
          <p:nvPr/>
        </p:nvCxnSpPr>
        <p:spPr>
          <a:xfrm flipH="1">
            <a:off x="3678382" y="4299546"/>
            <a:ext cx="1828802" cy="0"/>
          </a:xfrm>
          <a:prstGeom prst="line">
            <a:avLst/>
          </a:prstGeom>
          <a:ln w="38100">
            <a:solidFill>
              <a:srgbClr val="65297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组 106"/>
          <p:cNvGrpSpPr/>
          <p:nvPr/>
        </p:nvGrpSpPr>
        <p:grpSpPr>
          <a:xfrm>
            <a:off x="5278836" y="4838611"/>
            <a:ext cx="193455" cy="997583"/>
            <a:chOff x="5278836" y="4838611"/>
            <a:chExt cx="193455" cy="997583"/>
          </a:xfrm>
        </p:grpSpPr>
        <p:cxnSp>
          <p:nvCxnSpPr>
            <p:cNvPr id="117" name="直线连接符 116"/>
            <p:cNvCxnSpPr/>
            <p:nvPr/>
          </p:nvCxnSpPr>
          <p:spPr>
            <a:xfrm>
              <a:off x="5375564" y="4975387"/>
              <a:ext cx="1" cy="860807"/>
            </a:xfrm>
            <a:prstGeom prst="line">
              <a:avLst/>
            </a:prstGeom>
            <a:ln w="381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三角形 128"/>
            <p:cNvSpPr/>
            <p:nvPr/>
          </p:nvSpPr>
          <p:spPr>
            <a:xfrm flipV="1">
              <a:off x="5278836" y="4838611"/>
              <a:ext cx="193455" cy="136026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34" name="组 133"/>
          <p:cNvGrpSpPr/>
          <p:nvPr/>
        </p:nvGrpSpPr>
        <p:grpSpPr>
          <a:xfrm>
            <a:off x="5410455" y="4163896"/>
            <a:ext cx="193455" cy="1672298"/>
            <a:chOff x="5410455" y="4163896"/>
            <a:chExt cx="193455" cy="1672298"/>
          </a:xfrm>
        </p:grpSpPr>
        <p:cxnSp>
          <p:nvCxnSpPr>
            <p:cNvPr id="135" name="直线连接符 134"/>
            <p:cNvCxnSpPr/>
            <p:nvPr/>
          </p:nvCxnSpPr>
          <p:spPr>
            <a:xfrm flipH="1">
              <a:off x="5507183" y="4299546"/>
              <a:ext cx="860" cy="1536648"/>
            </a:xfrm>
            <a:prstGeom prst="line">
              <a:avLst/>
            </a:prstGeom>
            <a:ln w="38100">
              <a:solidFill>
                <a:srgbClr val="65297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三角形 135"/>
            <p:cNvSpPr/>
            <p:nvPr/>
          </p:nvSpPr>
          <p:spPr>
            <a:xfrm flipV="1">
              <a:off x="5410455" y="4163896"/>
              <a:ext cx="193455" cy="136026"/>
            </a:xfrm>
            <a:prstGeom prst="triangle">
              <a:avLst/>
            </a:prstGeom>
            <a:solidFill>
              <a:srgbClr val="652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37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3603442" y="4666860"/>
            <a:ext cx="184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433.5MHz</a:t>
            </a:r>
            <a:r>
              <a:rPr lang="zh-CN" altLang="en-US" sz="14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，</a:t>
            </a:r>
            <a:r>
              <a:rPr lang="en-US" altLang="zh-CN" sz="14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-37dBm</a:t>
            </a:r>
            <a:endParaRPr lang="zh-CN" altLang="en-US" sz="14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4847855" y="3892139"/>
            <a:ext cx="2000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rPr>
              <a:t>434MHz</a:t>
            </a:r>
            <a:r>
              <a:rPr lang="zh-CN" altLang="en-US" sz="1400" b="1" dirty="0" smtClean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rPr>
              <a:t>，</a:t>
            </a:r>
            <a:r>
              <a:rPr lang="en-US" altLang="zh-CN" sz="1400" b="1" dirty="0" smtClean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rPr>
              <a:t>-10dBm</a:t>
            </a:r>
            <a:endParaRPr lang="zh-CN" altLang="en-US" sz="1400" b="1" dirty="0">
              <a:solidFill>
                <a:srgbClr val="6529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9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7908762" y="4605319"/>
            <a:ext cx="3609240" cy="1200329"/>
          </a:xfrm>
          <a:prstGeom prst="rect">
            <a:avLst/>
          </a:prstGeom>
          <a:solidFill>
            <a:srgbClr val="F0EB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Sharp </a:t>
            </a:r>
          </a:p>
          <a:p>
            <a:pPr algn="ctr"/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mplitude-frequency </a:t>
            </a:r>
          </a:p>
          <a:p>
            <a:pPr algn="ctr"/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response</a:t>
            </a:r>
            <a:endParaRPr lang="en-US" altLang="zh-CN" sz="2400" b="1" dirty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5262912" y="4830114"/>
            <a:ext cx="187591" cy="186267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glow rad="215900">
              <a:schemeClr val="bg1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3" name="组 152"/>
          <p:cNvGrpSpPr/>
          <p:nvPr/>
        </p:nvGrpSpPr>
        <p:grpSpPr>
          <a:xfrm>
            <a:off x="5258922" y="2208784"/>
            <a:ext cx="3015879" cy="1087359"/>
            <a:chOff x="8957558" y="5397416"/>
            <a:chExt cx="3015879" cy="1087359"/>
          </a:xfrm>
        </p:grpSpPr>
        <p:pic>
          <p:nvPicPr>
            <p:cNvPr id="154" name="图片 1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1269" y="5710775"/>
              <a:ext cx="2416974" cy="774000"/>
            </a:xfrm>
            <a:prstGeom prst="rect">
              <a:avLst/>
            </a:prstGeom>
          </p:spPr>
        </p:pic>
        <p:sp>
          <p:nvSpPr>
            <p:cNvPr id="155" name="椭圆 154"/>
            <p:cNvSpPr/>
            <p:nvPr/>
          </p:nvSpPr>
          <p:spPr>
            <a:xfrm>
              <a:off x="9266269" y="6052775"/>
              <a:ext cx="90000" cy="90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6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957558" y="6167276"/>
              <a:ext cx="7074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433.5MHz</a:t>
              </a:r>
              <a:endParaRPr lang="zh-CN" altLang="en-US" sz="9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7" name="椭圆 156"/>
            <p:cNvSpPr>
              <a:spLocks/>
            </p:cNvSpPr>
            <p:nvPr/>
          </p:nvSpPr>
          <p:spPr>
            <a:xfrm>
              <a:off x="11566191" y="5693213"/>
              <a:ext cx="90000" cy="90000"/>
            </a:xfrm>
            <a:prstGeom prst="ellipse">
              <a:avLst/>
            </a:prstGeom>
            <a:solidFill>
              <a:srgbClr val="65297E"/>
            </a:solidFill>
            <a:ln>
              <a:solidFill>
                <a:srgbClr val="65297E"/>
              </a:solidFill>
            </a:ln>
            <a:effectLst>
              <a:glow rad="101600">
                <a:srgbClr val="65297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8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1338944" y="5397416"/>
              <a:ext cx="6344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434MHz</a:t>
              </a:r>
              <a:endParaRPr lang="zh-CN" altLang="en-US" sz="900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59" name="组 158"/>
          <p:cNvGrpSpPr/>
          <p:nvPr/>
        </p:nvGrpSpPr>
        <p:grpSpPr>
          <a:xfrm>
            <a:off x="2350279" y="4262167"/>
            <a:ext cx="6251205" cy="2005367"/>
            <a:chOff x="2370227" y="6318035"/>
            <a:chExt cx="6251205" cy="2005367"/>
          </a:xfrm>
        </p:grpSpPr>
        <p:pic>
          <p:nvPicPr>
            <p:cNvPr id="160" name="图片 1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0728" y="6784236"/>
              <a:ext cx="4806362" cy="1539166"/>
            </a:xfrm>
            <a:prstGeom prst="rect">
              <a:avLst/>
            </a:prstGeom>
          </p:spPr>
        </p:pic>
        <p:sp>
          <p:nvSpPr>
            <p:cNvPr id="161" name="椭圆 160"/>
            <p:cNvSpPr/>
            <p:nvPr/>
          </p:nvSpPr>
          <p:spPr>
            <a:xfrm>
              <a:off x="3171444" y="7450776"/>
              <a:ext cx="187591" cy="18626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>
              <a:glow rad="215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2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2370227" y="7637043"/>
              <a:ext cx="1414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433.5MHz</a:t>
              </a:r>
              <a:endParaRPr lang="zh-CN" altLang="en-US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7662000" y="6713146"/>
              <a:ext cx="187591" cy="186267"/>
            </a:xfrm>
            <a:prstGeom prst="ellipse">
              <a:avLst/>
            </a:prstGeom>
            <a:solidFill>
              <a:srgbClr val="65297E"/>
            </a:solidFill>
            <a:ln>
              <a:solidFill>
                <a:srgbClr val="65297E"/>
              </a:solidFill>
            </a:ln>
            <a:effectLst>
              <a:glow rad="215900">
                <a:srgbClr val="65297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4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7437782" y="6318035"/>
              <a:ext cx="1183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434MHz</a:t>
              </a:r>
              <a:endParaRPr lang="zh-CN" altLang="en-US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66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4353266" y="3919976"/>
            <a:ext cx="511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Acoustic Waves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Electrical signals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4351885" y="1123681"/>
            <a:ext cx="424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rPr>
              <a:t>Passive </a:t>
            </a:r>
            <a:r>
              <a:rPr lang="en-US" altLang="zh-CN" sz="2800" b="1" dirty="0" smtClean="0">
                <a:latin typeface="Times New Roman" charset="0"/>
                <a:ea typeface="Times New Roman" charset="0"/>
                <a:cs typeface="Times New Roman" charset="0"/>
              </a:rPr>
              <a:t>SAW Filter</a:t>
            </a:r>
            <a:endParaRPr lang="en-US" altLang="zh-CN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0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C -0.13959 -0.02407 -0.27904 -0.04792 -0.31615 -0.10741 C -0.35326 -0.16667 -0.22253 -0.35648 -0.22253 -0.35625 L -0.22253 -0.35648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-0.00255 L 0.00104 0.01203 " pathEditMode="relative" rAng="0" ptsTypes="AA">
                                      <p:cBhvr>
                                        <p:cTn id="32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-0.00023 L 0.00026 -0.01342 " pathEditMode="relative" rAng="0" ptsTypes="AA">
                                      <p:cBhvr>
                                        <p:cTn id="34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C 0.00196 -0.02615 0.00391 -0.05231 0.00612 -0.06713 C 0.00834 -0.08171 0.01094 -0.08495 0.01354 -0.08819 " pathEditMode="relative" rAng="0" ptsTypes="AAA">
                                      <p:cBhvr>
                                        <p:cTn id="7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04 -0.00255 L 0.00104 0.01204 " pathEditMode="relative" rAng="0" ptsTypes="AA">
                                      <p:cBhvr>
                                        <p:cTn id="83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-0.00023 L 0.00026 -0.01343 " pathEditMode="relative" rAng="0" ptsTypes="AA">
                                      <p:cBhvr>
                                        <p:cTn id="85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0.02199 C 0.08411 0.025 0.20976 0.04861 0.24596 0.08403 C 0.28216 0.11921 0.28633 0.18403 0.22995 0.23356 C 0.17357 0.28333 -0.09245 0.38171 -0.09245 0.38194 L -0.09245 0.38171 " pathEditMode="relative" rAng="0" ptsTypes="AAAAA">
                                      <p:cBhvr>
                                        <p:cTn id="11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allAtOnce"/>
      <p:bldP spid="137" grpId="0"/>
      <p:bldP spid="137" grpId="1"/>
      <p:bldP spid="138" grpId="0"/>
      <p:bldP spid="138" grpId="1"/>
      <p:bldP spid="139" grpId="0" animBg="1"/>
      <p:bldP spid="139" grpId="1" animBg="1"/>
      <p:bldP spid="140" grpId="0" animBg="1"/>
      <p:bldP spid="140" grpId="1" animBg="1"/>
      <p:bldP spid="140" grpId="2" animBg="1"/>
      <p:bldP spid="1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Vanilla Saiyan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44" y="2865273"/>
            <a:ext cx="752310" cy="1066518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38" y="2865273"/>
            <a:ext cx="752310" cy="1066518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633" y="2865273"/>
            <a:ext cx="752310" cy="1066518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227" y="2865273"/>
            <a:ext cx="752310" cy="1066518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821" y="2865273"/>
            <a:ext cx="752310" cy="1066518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416" y="2865273"/>
            <a:ext cx="752310" cy="106651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010" y="2865273"/>
            <a:ext cx="752310" cy="106651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604" y="2865273"/>
            <a:ext cx="752310" cy="1066518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199" y="2853728"/>
            <a:ext cx="752310" cy="1066518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793" y="2853728"/>
            <a:ext cx="752310" cy="106651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953" y="2865272"/>
            <a:ext cx="726160" cy="1013961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397" y="2860883"/>
            <a:ext cx="726160" cy="101396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9309" y="2837514"/>
            <a:ext cx="752310" cy="1066518"/>
          </a:xfrm>
          <a:prstGeom prst="rect">
            <a:avLst/>
          </a:prstGeom>
        </p:spPr>
      </p:pic>
      <p:pic>
        <p:nvPicPr>
          <p:cNvPr id="39" name="图片 3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276466" y="2853728"/>
            <a:ext cx="724880" cy="1040859"/>
          </a:xfrm>
          <a:prstGeom prst="rect">
            <a:avLst/>
          </a:prstGeom>
        </p:spPr>
      </p:pic>
      <p:pic>
        <p:nvPicPr>
          <p:cNvPr id="40" name="图片 39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987882" y="2859644"/>
            <a:ext cx="724880" cy="1015200"/>
          </a:xfrm>
          <a:prstGeom prst="rect">
            <a:avLst/>
          </a:prstGeom>
        </p:spPr>
      </p:pic>
      <p:pic>
        <p:nvPicPr>
          <p:cNvPr id="41" name="图片 4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299" y="2853727"/>
            <a:ext cx="724880" cy="1040859"/>
          </a:xfrm>
          <a:prstGeom prst="rect">
            <a:avLst/>
          </a:prstGeom>
        </p:spPr>
      </p:pic>
      <p:cxnSp>
        <p:nvCxnSpPr>
          <p:cNvPr id="302" name="直线连接符 301"/>
          <p:cNvCxnSpPr/>
          <p:nvPr/>
        </p:nvCxnSpPr>
        <p:spPr>
          <a:xfrm flipV="1">
            <a:off x="345085" y="1890572"/>
            <a:ext cx="726892" cy="918833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直线连接符 306"/>
          <p:cNvCxnSpPr/>
          <p:nvPr/>
        </p:nvCxnSpPr>
        <p:spPr>
          <a:xfrm flipV="1">
            <a:off x="1080818" y="1890572"/>
            <a:ext cx="704989" cy="90768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直线连接符 307"/>
          <p:cNvCxnSpPr/>
          <p:nvPr/>
        </p:nvCxnSpPr>
        <p:spPr>
          <a:xfrm flipV="1">
            <a:off x="1815595" y="1890572"/>
            <a:ext cx="704989" cy="90768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线连接符 311"/>
          <p:cNvCxnSpPr/>
          <p:nvPr/>
        </p:nvCxnSpPr>
        <p:spPr>
          <a:xfrm flipV="1">
            <a:off x="2547894" y="1879424"/>
            <a:ext cx="704989" cy="90768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线连接符 312"/>
          <p:cNvCxnSpPr/>
          <p:nvPr/>
        </p:nvCxnSpPr>
        <p:spPr>
          <a:xfrm flipV="1">
            <a:off x="3303984" y="1884999"/>
            <a:ext cx="698714" cy="919741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直线连接符 313"/>
          <p:cNvCxnSpPr/>
          <p:nvPr/>
        </p:nvCxnSpPr>
        <p:spPr>
          <a:xfrm flipV="1">
            <a:off x="4013402" y="1875661"/>
            <a:ext cx="688865" cy="944814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直线连接符 325"/>
          <p:cNvCxnSpPr/>
          <p:nvPr/>
        </p:nvCxnSpPr>
        <p:spPr>
          <a:xfrm flipV="1">
            <a:off x="4714707" y="1875661"/>
            <a:ext cx="758522" cy="937498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直线连接符 332"/>
          <p:cNvCxnSpPr/>
          <p:nvPr/>
        </p:nvCxnSpPr>
        <p:spPr>
          <a:xfrm flipV="1">
            <a:off x="5480152" y="1886010"/>
            <a:ext cx="744789" cy="915671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线连接符 335"/>
          <p:cNvCxnSpPr/>
          <p:nvPr/>
        </p:nvCxnSpPr>
        <p:spPr>
          <a:xfrm flipV="1">
            <a:off x="6232505" y="1870257"/>
            <a:ext cx="716305" cy="92602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直线连接符 336"/>
          <p:cNvCxnSpPr/>
          <p:nvPr/>
        </p:nvCxnSpPr>
        <p:spPr>
          <a:xfrm flipV="1">
            <a:off x="6948475" y="1864514"/>
            <a:ext cx="744794" cy="94093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线连接符 337"/>
          <p:cNvCxnSpPr/>
          <p:nvPr/>
        </p:nvCxnSpPr>
        <p:spPr>
          <a:xfrm>
            <a:off x="7695774" y="1879424"/>
            <a:ext cx="690738" cy="916853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直线连接符 340"/>
          <p:cNvCxnSpPr/>
          <p:nvPr/>
        </p:nvCxnSpPr>
        <p:spPr>
          <a:xfrm>
            <a:off x="8389351" y="1866882"/>
            <a:ext cx="690738" cy="916853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直线连接符 341"/>
          <p:cNvCxnSpPr/>
          <p:nvPr/>
        </p:nvCxnSpPr>
        <p:spPr>
          <a:xfrm>
            <a:off x="9086954" y="1870257"/>
            <a:ext cx="148435" cy="213054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 6"/>
          <p:cNvGrpSpPr/>
          <p:nvPr/>
        </p:nvGrpSpPr>
        <p:grpSpPr>
          <a:xfrm>
            <a:off x="9228089" y="1864515"/>
            <a:ext cx="736466" cy="931762"/>
            <a:chOff x="9228089" y="1864515"/>
            <a:chExt cx="736466" cy="931762"/>
          </a:xfrm>
        </p:grpSpPr>
        <p:cxnSp>
          <p:nvCxnSpPr>
            <p:cNvPr id="343" name="直线连接符 342"/>
            <p:cNvCxnSpPr/>
            <p:nvPr/>
          </p:nvCxnSpPr>
          <p:spPr>
            <a:xfrm flipV="1">
              <a:off x="9228089" y="1864515"/>
              <a:ext cx="151914" cy="210269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线连接符 361"/>
            <p:cNvCxnSpPr/>
            <p:nvPr/>
          </p:nvCxnSpPr>
          <p:spPr>
            <a:xfrm flipV="1">
              <a:off x="9449778" y="2045859"/>
              <a:ext cx="514777" cy="75041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 8"/>
          <p:cNvGrpSpPr/>
          <p:nvPr/>
        </p:nvGrpSpPr>
        <p:grpSpPr>
          <a:xfrm>
            <a:off x="10705189" y="1864514"/>
            <a:ext cx="699306" cy="918835"/>
            <a:chOff x="10705189" y="1864514"/>
            <a:chExt cx="699306" cy="918835"/>
          </a:xfrm>
        </p:grpSpPr>
        <p:cxnSp>
          <p:nvCxnSpPr>
            <p:cNvPr id="364" name="直线连接符 363"/>
            <p:cNvCxnSpPr/>
            <p:nvPr/>
          </p:nvCxnSpPr>
          <p:spPr>
            <a:xfrm flipV="1">
              <a:off x="10705189" y="1864514"/>
              <a:ext cx="453847" cy="66883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线连接符 364"/>
            <p:cNvCxnSpPr/>
            <p:nvPr/>
          </p:nvCxnSpPr>
          <p:spPr>
            <a:xfrm flipV="1">
              <a:off x="11193885" y="2473656"/>
              <a:ext cx="210610" cy="309693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6" name="直线连接符 365"/>
          <p:cNvCxnSpPr/>
          <p:nvPr/>
        </p:nvCxnSpPr>
        <p:spPr>
          <a:xfrm flipV="1">
            <a:off x="11401484" y="1862813"/>
            <a:ext cx="715506" cy="923944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9988164" y="1870258"/>
            <a:ext cx="711088" cy="915166"/>
            <a:chOff x="9988164" y="1870258"/>
            <a:chExt cx="711088" cy="915166"/>
          </a:xfrm>
        </p:grpSpPr>
        <p:cxnSp>
          <p:nvCxnSpPr>
            <p:cNvPr id="363" name="直线连接符 362"/>
            <p:cNvCxnSpPr/>
            <p:nvPr/>
          </p:nvCxnSpPr>
          <p:spPr>
            <a:xfrm flipV="1">
              <a:off x="10276138" y="2192573"/>
              <a:ext cx="423114" cy="592851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7" name="任意形状 366"/>
            <p:cNvSpPr/>
            <p:nvPr/>
          </p:nvSpPr>
          <p:spPr>
            <a:xfrm>
              <a:off x="9988164" y="1870258"/>
              <a:ext cx="265173" cy="397796"/>
            </a:xfrm>
            <a:custGeom>
              <a:avLst/>
              <a:gdLst>
                <a:gd name="connsiteX0" fmla="*/ 0 w 166254"/>
                <a:gd name="connsiteY0" fmla="*/ 415636 h 415636"/>
                <a:gd name="connsiteX1" fmla="*/ 112816 w 166254"/>
                <a:gd name="connsiteY1" fmla="*/ 148442 h 415636"/>
                <a:gd name="connsiteX2" fmla="*/ 166254 w 166254"/>
                <a:gd name="connsiteY2" fmla="*/ 0 h 41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54" h="415636">
                  <a:moveTo>
                    <a:pt x="0" y="415636"/>
                  </a:moveTo>
                  <a:cubicBezTo>
                    <a:pt x="42553" y="316675"/>
                    <a:pt x="85107" y="217715"/>
                    <a:pt x="112816" y="148442"/>
                  </a:cubicBezTo>
                  <a:cubicBezTo>
                    <a:pt x="140525" y="79169"/>
                    <a:pt x="153389" y="39584"/>
                    <a:pt x="166254" y="0"/>
                  </a:cubicBezTo>
                </a:path>
              </a:pathLst>
            </a:custGeom>
            <a:noFill/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72" name="图片 3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5891" y="2873345"/>
            <a:ext cx="190464" cy="1015200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329032" y="3931790"/>
            <a:ext cx="11787960" cy="835298"/>
            <a:chOff x="329032" y="3931790"/>
            <a:chExt cx="11787960" cy="835298"/>
          </a:xfrm>
        </p:grpSpPr>
        <p:sp>
          <p:nvSpPr>
            <p:cNvPr id="10" name="左大括号 9"/>
            <p:cNvSpPr/>
            <p:nvPr/>
          </p:nvSpPr>
          <p:spPr>
            <a:xfrm rot="16200000">
              <a:off x="3786322" y="482476"/>
              <a:ext cx="446495" cy="7361076"/>
            </a:xfrm>
            <a:prstGeom prst="leftBrace">
              <a:avLst>
                <a:gd name="adj1" fmla="val 50594"/>
                <a:gd name="adj2" fmla="val 50000"/>
              </a:avLst>
            </a:prstGeom>
            <a:ln w="25400">
              <a:solidFill>
                <a:srgbClr val="B34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3" name="左大括号 372"/>
            <p:cNvSpPr/>
            <p:nvPr/>
          </p:nvSpPr>
          <p:spPr>
            <a:xfrm rot="16200000">
              <a:off x="8236947" y="3389311"/>
              <a:ext cx="446495" cy="1531454"/>
            </a:xfrm>
            <a:prstGeom prst="leftBrace">
              <a:avLst>
                <a:gd name="adj1" fmla="val 50594"/>
                <a:gd name="adj2" fmla="val 50000"/>
              </a:avLst>
            </a:prstGeom>
            <a:ln w="25400">
              <a:solidFill>
                <a:srgbClr val="B34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4" name="左大括号 373"/>
            <p:cNvSpPr/>
            <p:nvPr/>
          </p:nvSpPr>
          <p:spPr>
            <a:xfrm rot="16200000">
              <a:off x="10461740" y="2723034"/>
              <a:ext cx="446495" cy="2864008"/>
            </a:xfrm>
            <a:prstGeom prst="leftBrace">
              <a:avLst>
                <a:gd name="adj1" fmla="val 50594"/>
                <a:gd name="adj2" fmla="val 50000"/>
              </a:avLst>
            </a:prstGeom>
            <a:ln w="25400">
              <a:solidFill>
                <a:srgbClr val="B345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5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2767728" y="4366978"/>
              <a:ext cx="2748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Preamble</a:t>
              </a:r>
              <a:r>
                <a:rPr lang="zh-CN" altLang="en-US" sz="2000" b="1" dirty="0" smtClean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 </a:t>
              </a:r>
              <a:r>
                <a:rPr lang="en-US" altLang="zh-CN" sz="2000" b="1" dirty="0" smtClean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(10 </a:t>
              </a:r>
              <a:r>
                <a:rPr lang="en-US" altLang="zh-CN" sz="2000" b="1" dirty="0" err="1" smtClean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upchirps</a:t>
              </a:r>
              <a:r>
                <a:rPr lang="en-US" altLang="zh-CN" sz="2000" b="1" dirty="0" smtClean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)</a:t>
              </a:r>
              <a:endParaRPr lang="en-US" altLang="zh-CN" sz="2000" b="1" dirty="0">
                <a:solidFill>
                  <a:srgbClr val="B34524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  <p:sp>
          <p:nvSpPr>
            <p:cNvPr id="376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104141" y="4323310"/>
              <a:ext cx="1048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Sync</a:t>
              </a:r>
              <a:endParaRPr lang="en-US" altLang="zh-CN" sz="2000" b="1" dirty="0">
                <a:solidFill>
                  <a:srgbClr val="B34524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  <p:sp>
          <p:nvSpPr>
            <p:cNvPr id="37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0105351" y="4328742"/>
              <a:ext cx="1299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smtClean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Payload</a:t>
              </a:r>
              <a:endParaRPr lang="en-US" altLang="zh-CN" sz="2000" b="1" dirty="0">
                <a:solidFill>
                  <a:srgbClr val="B34524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5887" y="5189636"/>
            <a:ext cx="4448254" cy="1151429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310457" y="2810041"/>
            <a:ext cx="11822587" cy="1929574"/>
            <a:chOff x="705187" y="7849207"/>
            <a:chExt cx="11822587" cy="1929574"/>
          </a:xfrm>
        </p:grpSpPr>
        <p:pic>
          <p:nvPicPr>
            <p:cNvPr id="378" name="图片 3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599" y="7876966"/>
              <a:ext cx="752310" cy="1066518"/>
            </a:xfrm>
            <a:prstGeom prst="rect">
              <a:avLst/>
            </a:prstGeom>
          </p:spPr>
        </p:pic>
        <p:pic>
          <p:nvPicPr>
            <p:cNvPr id="379" name="图片 3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9193" y="7876966"/>
              <a:ext cx="752310" cy="1066518"/>
            </a:xfrm>
            <a:prstGeom prst="rect">
              <a:avLst/>
            </a:prstGeom>
          </p:spPr>
        </p:pic>
        <p:pic>
          <p:nvPicPr>
            <p:cNvPr id="380" name="图片 3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2788" y="7876966"/>
              <a:ext cx="752310" cy="1066518"/>
            </a:xfrm>
            <a:prstGeom prst="rect">
              <a:avLst/>
            </a:prstGeom>
          </p:spPr>
        </p:pic>
        <p:pic>
          <p:nvPicPr>
            <p:cNvPr id="381" name="图片 3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6382" y="7876966"/>
              <a:ext cx="752310" cy="1066518"/>
            </a:xfrm>
            <a:prstGeom prst="rect">
              <a:avLst/>
            </a:prstGeom>
          </p:spPr>
        </p:pic>
        <p:pic>
          <p:nvPicPr>
            <p:cNvPr id="382" name="图片 3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9976" y="7876966"/>
              <a:ext cx="752310" cy="1066518"/>
            </a:xfrm>
            <a:prstGeom prst="rect">
              <a:avLst/>
            </a:prstGeom>
          </p:spPr>
        </p:pic>
        <p:pic>
          <p:nvPicPr>
            <p:cNvPr id="383" name="图片 3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3571" y="7876966"/>
              <a:ext cx="752310" cy="1066518"/>
            </a:xfrm>
            <a:prstGeom prst="rect">
              <a:avLst/>
            </a:prstGeom>
          </p:spPr>
        </p:pic>
        <p:pic>
          <p:nvPicPr>
            <p:cNvPr id="384" name="图片 3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7165" y="7876966"/>
              <a:ext cx="752310" cy="1066518"/>
            </a:xfrm>
            <a:prstGeom prst="rect">
              <a:avLst/>
            </a:prstGeom>
          </p:spPr>
        </p:pic>
        <p:pic>
          <p:nvPicPr>
            <p:cNvPr id="385" name="图片 3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0759" y="7876966"/>
              <a:ext cx="752310" cy="1066518"/>
            </a:xfrm>
            <a:prstGeom prst="rect">
              <a:avLst/>
            </a:prstGeom>
          </p:spPr>
        </p:pic>
        <p:pic>
          <p:nvPicPr>
            <p:cNvPr id="386" name="图片 3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4354" y="7865421"/>
              <a:ext cx="752310" cy="1066518"/>
            </a:xfrm>
            <a:prstGeom prst="rect">
              <a:avLst/>
            </a:prstGeom>
          </p:spPr>
        </p:pic>
        <p:pic>
          <p:nvPicPr>
            <p:cNvPr id="387" name="图片 3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7948" y="7865421"/>
              <a:ext cx="752310" cy="1066518"/>
            </a:xfrm>
            <a:prstGeom prst="rect">
              <a:avLst/>
            </a:prstGeom>
          </p:spPr>
        </p:pic>
        <p:pic>
          <p:nvPicPr>
            <p:cNvPr id="388" name="图片 3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4108" y="7876965"/>
              <a:ext cx="726160" cy="1013961"/>
            </a:xfrm>
            <a:prstGeom prst="rect">
              <a:avLst/>
            </a:prstGeom>
          </p:spPr>
        </p:pic>
        <p:pic>
          <p:nvPicPr>
            <p:cNvPr id="389" name="图片 38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1552" y="7872576"/>
              <a:ext cx="726160" cy="1013961"/>
            </a:xfrm>
            <a:prstGeom prst="rect">
              <a:avLst/>
            </a:prstGeom>
          </p:spPr>
        </p:pic>
        <p:pic>
          <p:nvPicPr>
            <p:cNvPr id="390" name="图片 3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464" y="7849207"/>
              <a:ext cx="752310" cy="1066518"/>
            </a:xfrm>
            <a:prstGeom prst="rect">
              <a:avLst/>
            </a:prstGeom>
          </p:spPr>
        </p:pic>
        <p:pic>
          <p:nvPicPr>
            <p:cNvPr id="391" name="图片 390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2621" y="7865421"/>
              <a:ext cx="724880" cy="1040859"/>
            </a:xfrm>
            <a:prstGeom prst="rect">
              <a:avLst/>
            </a:prstGeom>
          </p:spPr>
        </p:pic>
        <p:pic>
          <p:nvPicPr>
            <p:cNvPr id="392" name="图片 39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64037" y="7871337"/>
              <a:ext cx="724880" cy="1015200"/>
            </a:xfrm>
            <a:prstGeom prst="rect">
              <a:avLst/>
            </a:prstGeom>
          </p:spPr>
        </p:pic>
        <p:pic>
          <p:nvPicPr>
            <p:cNvPr id="393" name="图片 39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75454" y="7865420"/>
              <a:ext cx="724880" cy="1040859"/>
            </a:xfrm>
            <a:prstGeom prst="rect">
              <a:avLst/>
            </a:prstGeom>
          </p:spPr>
        </p:pic>
        <p:pic>
          <p:nvPicPr>
            <p:cNvPr id="394" name="图片 3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72046" y="7885038"/>
              <a:ext cx="190464" cy="1015200"/>
            </a:xfrm>
            <a:prstGeom prst="rect">
              <a:avLst/>
            </a:prstGeom>
          </p:spPr>
        </p:pic>
        <p:grpSp>
          <p:nvGrpSpPr>
            <p:cNvPr id="395" name="组 394"/>
            <p:cNvGrpSpPr/>
            <p:nvPr/>
          </p:nvGrpSpPr>
          <p:grpSpPr>
            <a:xfrm>
              <a:off x="705187" y="8943483"/>
              <a:ext cx="11787960" cy="835298"/>
              <a:chOff x="329032" y="3931790"/>
              <a:chExt cx="11787960" cy="835298"/>
            </a:xfrm>
          </p:grpSpPr>
          <p:sp>
            <p:nvSpPr>
              <p:cNvPr id="396" name="左大括号 395"/>
              <p:cNvSpPr/>
              <p:nvPr/>
            </p:nvSpPr>
            <p:spPr>
              <a:xfrm rot="16200000">
                <a:off x="3786322" y="482476"/>
                <a:ext cx="446495" cy="7361076"/>
              </a:xfrm>
              <a:prstGeom prst="leftBrace">
                <a:avLst>
                  <a:gd name="adj1" fmla="val 50594"/>
                  <a:gd name="adj2" fmla="val 50000"/>
                </a:avLst>
              </a:prstGeom>
              <a:ln w="25400">
                <a:solidFill>
                  <a:srgbClr val="B345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97" name="左大括号 396"/>
              <p:cNvSpPr/>
              <p:nvPr/>
            </p:nvSpPr>
            <p:spPr>
              <a:xfrm rot="16200000">
                <a:off x="8236947" y="3389311"/>
                <a:ext cx="446495" cy="1531454"/>
              </a:xfrm>
              <a:prstGeom prst="leftBrace">
                <a:avLst>
                  <a:gd name="adj1" fmla="val 50594"/>
                  <a:gd name="adj2" fmla="val 50000"/>
                </a:avLst>
              </a:prstGeom>
              <a:ln w="25400">
                <a:solidFill>
                  <a:srgbClr val="B345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98" name="左大括号 397"/>
              <p:cNvSpPr/>
              <p:nvPr/>
            </p:nvSpPr>
            <p:spPr>
              <a:xfrm rot="16200000">
                <a:off x="10461740" y="2723034"/>
                <a:ext cx="446495" cy="2864008"/>
              </a:xfrm>
              <a:prstGeom prst="leftBrace">
                <a:avLst>
                  <a:gd name="adj1" fmla="val 50594"/>
                  <a:gd name="adj2" fmla="val 50000"/>
                </a:avLst>
              </a:prstGeom>
              <a:ln w="25400">
                <a:solidFill>
                  <a:srgbClr val="B345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99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2767728" y="4366978"/>
                <a:ext cx="27486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B34524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Preamble</a:t>
                </a:r>
                <a:r>
                  <a:rPr lang="zh-CN" altLang="en-US" sz="2000" b="1" dirty="0" smtClean="0">
                    <a:solidFill>
                      <a:srgbClr val="B34524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 </a:t>
                </a:r>
                <a:r>
                  <a:rPr lang="en-US" altLang="zh-CN" sz="2000" b="1" dirty="0" smtClean="0">
                    <a:solidFill>
                      <a:srgbClr val="B34524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(10 </a:t>
                </a:r>
                <a:r>
                  <a:rPr lang="en-US" altLang="zh-CN" sz="2000" b="1" dirty="0" err="1" smtClean="0">
                    <a:solidFill>
                      <a:srgbClr val="B34524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upchirps</a:t>
                </a:r>
                <a:r>
                  <a:rPr lang="en-US" altLang="zh-CN" sz="2000" b="1" dirty="0" smtClean="0">
                    <a:solidFill>
                      <a:srgbClr val="B34524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)</a:t>
                </a:r>
                <a:endParaRPr lang="en-US" altLang="zh-CN" sz="2000" b="1" dirty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endParaRPr>
              </a:p>
            </p:txBody>
          </p:sp>
          <p:sp>
            <p:nvSpPr>
              <p:cNvPr id="400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8104141" y="4323310"/>
                <a:ext cx="1048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B34524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Sync</a:t>
                </a:r>
                <a:endParaRPr lang="en-US" altLang="zh-CN" sz="2000" b="1" dirty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endParaRPr>
              </a:p>
            </p:txBody>
          </p:sp>
          <p:sp>
            <p:nvSpPr>
              <p:cNvPr id="401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10105351" y="4328742"/>
                <a:ext cx="1299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smtClean="0">
                    <a:solidFill>
                      <a:srgbClr val="B34524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Wingdings"/>
                  </a:rPr>
                  <a:t>Payload</a:t>
                </a:r>
                <a:endParaRPr lang="en-US" altLang="zh-CN" sz="2000" b="1" dirty="0">
                  <a:solidFill>
                    <a:srgbClr val="B34524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endParaRPr>
              </a:p>
            </p:txBody>
          </p:sp>
        </p:grpSp>
      </p:grpSp>
      <p:sp>
        <p:nvSpPr>
          <p:cNvPr id="402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310456" y="1373460"/>
            <a:ext cx="142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Frequency</a:t>
            </a:r>
            <a:endParaRPr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03" name="组 402"/>
          <p:cNvGrpSpPr/>
          <p:nvPr/>
        </p:nvGrpSpPr>
        <p:grpSpPr>
          <a:xfrm>
            <a:off x="329031" y="1773570"/>
            <a:ext cx="11804013" cy="2174346"/>
            <a:chOff x="273029" y="1180228"/>
            <a:chExt cx="11804013" cy="2828859"/>
          </a:xfrm>
        </p:grpSpPr>
        <p:cxnSp>
          <p:nvCxnSpPr>
            <p:cNvPr id="404" name="直线连接符 403"/>
            <p:cNvCxnSpPr/>
            <p:nvPr/>
          </p:nvCxnSpPr>
          <p:spPr>
            <a:xfrm flipH="1" flipV="1">
              <a:off x="1011823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直线连接符 404"/>
            <p:cNvCxnSpPr/>
            <p:nvPr/>
          </p:nvCxnSpPr>
          <p:spPr>
            <a:xfrm flipH="1" flipV="1">
              <a:off x="273029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直线连接符 405"/>
            <p:cNvCxnSpPr/>
            <p:nvPr/>
          </p:nvCxnSpPr>
          <p:spPr>
            <a:xfrm flipH="1" flipV="1">
              <a:off x="1746784" y="1259639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直线连接符 406"/>
            <p:cNvCxnSpPr/>
            <p:nvPr/>
          </p:nvCxnSpPr>
          <p:spPr>
            <a:xfrm flipH="1" flipV="1">
              <a:off x="2471500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直线连接符 407"/>
            <p:cNvCxnSpPr/>
            <p:nvPr/>
          </p:nvCxnSpPr>
          <p:spPr>
            <a:xfrm flipH="1" flipV="1">
              <a:off x="3222000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直线连接符 408"/>
            <p:cNvCxnSpPr/>
            <p:nvPr/>
          </p:nvCxnSpPr>
          <p:spPr>
            <a:xfrm flipH="1" flipV="1">
              <a:off x="3955594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直线连接符 409"/>
            <p:cNvCxnSpPr/>
            <p:nvPr/>
          </p:nvCxnSpPr>
          <p:spPr>
            <a:xfrm flipH="1" flipV="1">
              <a:off x="4644915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直线连接符 410"/>
            <p:cNvCxnSpPr/>
            <p:nvPr/>
          </p:nvCxnSpPr>
          <p:spPr>
            <a:xfrm flipH="1" flipV="1">
              <a:off x="5413885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直线连接符 411"/>
            <p:cNvCxnSpPr/>
            <p:nvPr/>
          </p:nvCxnSpPr>
          <p:spPr>
            <a:xfrm flipH="1" flipV="1">
              <a:off x="6161108" y="1180228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直线连接符 412"/>
            <p:cNvCxnSpPr/>
            <p:nvPr/>
          </p:nvCxnSpPr>
          <p:spPr>
            <a:xfrm flipH="1" flipV="1">
              <a:off x="6893075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直线连接符 413"/>
            <p:cNvCxnSpPr/>
            <p:nvPr/>
          </p:nvCxnSpPr>
          <p:spPr>
            <a:xfrm flipH="1" flipV="1">
              <a:off x="7631880" y="1181409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直线连接符 414"/>
            <p:cNvCxnSpPr/>
            <p:nvPr/>
          </p:nvCxnSpPr>
          <p:spPr>
            <a:xfrm flipH="1" flipV="1">
              <a:off x="8329833" y="1181409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直线连接符 415"/>
            <p:cNvCxnSpPr/>
            <p:nvPr/>
          </p:nvCxnSpPr>
          <p:spPr>
            <a:xfrm flipH="1" flipV="1">
              <a:off x="9022925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直线连接符 416"/>
            <p:cNvCxnSpPr/>
            <p:nvPr/>
          </p:nvCxnSpPr>
          <p:spPr>
            <a:xfrm flipH="1" flipV="1">
              <a:off x="9172087" y="118902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直线连接符 417"/>
            <p:cNvCxnSpPr/>
            <p:nvPr/>
          </p:nvCxnSpPr>
          <p:spPr>
            <a:xfrm flipH="1" flipV="1">
              <a:off x="9916580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直线连接符 418"/>
            <p:cNvCxnSpPr/>
            <p:nvPr/>
          </p:nvCxnSpPr>
          <p:spPr>
            <a:xfrm flipH="1" flipV="1">
              <a:off x="10639331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直线连接符 419"/>
            <p:cNvCxnSpPr/>
            <p:nvPr/>
          </p:nvCxnSpPr>
          <p:spPr>
            <a:xfrm flipH="1" flipV="1">
              <a:off x="11341612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直线连接符 420"/>
            <p:cNvCxnSpPr/>
            <p:nvPr/>
          </p:nvCxnSpPr>
          <p:spPr>
            <a:xfrm flipH="1" flipV="1">
              <a:off x="12060988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直角上箭头 97"/>
          <p:cNvSpPr/>
          <p:nvPr/>
        </p:nvSpPr>
        <p:spPr>
          <a:xfrm>
            <a:off x="7822661" y="4655134"/>
            <a:ext cx="1611060" cy="1219200"/>
          </a:xfrm>
          <a:prstGeom prst="bentUpArrow">
            <a:avLst>
              <a:gd name="adj1" fmla="val 10959"/>
              <a:gd name="adj2" fmla="val 25000"/>
              <a:gd name="adj3" fmla="val 29452"/>
            </a:avLst>
          </a:prstGeom>
          <a:solidFill>
            <a:schemeClr val="bg1">
              <a:lumMod val="6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13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1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4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3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C -0.12175 0.02778 -0.25638 0.09792 -0.29167 0.16111 C -0.29571 0.22963 -0.26511 0.25209 -0.19662 0.30602 " pathEditMode="relative" rAng="0" ptsTypes="AAA">
                                      <p:cBhvr>
                                        <p:cTn id="1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Vanilla Saiyan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01" name="组 200"/>
          <p:cNvGrpSpPr/>
          <p:nvPr/>
        </p:nvGrpSpPr>
        <p:grpSpPr>
          <a:xfrm>
            <a:off x="185264" y="1742530"/>
            <a:ext cx="11804013" cy="1108850"/>
            <a:chOff x="273029" y="1180228"/>
            <a:chExt cx="11804013" cy="2828859"/>
          </a:xfrm>
        </p:grpSpPr>
        <p:cxnSp>
          <p:nvCxnSpPr>
            <p:cNvPr id="101" name="直线连接符 100"/>
            <p:cNvCxnSpPr/>
            <p:nvPr/>
          </p:nvCxnSpPr>
          <p:spPr>
            <a:xfrm flipH="1" flipV="1">
              <a:off x="1011823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线连接符 104"/>
            <p:cNvCxnSpPr/>
            <p:nvPr/>
          </p:nvCxnSpPr>
          <p:spPr>
            <a:xfrm flipH="1" flipV="1">
              <a:off x="273029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线连接符 110"/>
            <p:cNvCxnSpPr/>
            <p:nvPr/>
          </p:nvCxnSpPr>
          <p:spPr>
            <a:xfrm flipH="1" flipV="1">
              <a:off x="1746784" y="1259639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线连接符 111"/>
            <p:cNvCxnSpPr/>
            <p:nvPr/>
          </p:nvCxnSpPr>
          <p:spPr>
            <a:xfrm flipH="1" flipV="1">
              <a:off x="2471500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线连接符 112"/>
            <p:cNvCxnSpPr/>
            <p:nvPr/>
          </p:nvCxnSpPr>
          <p:spPr>
            <a:xfrm flipH="1" flipV="1">
              <a:off x="3222000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线连接符 113"/>
            <p:cNvCxnSpPr/>
            <p:nvPr/>
          </p:nvCxnSpPr>
          <p:spPr>
            <a:xfrm flipH="1" flipV="1">
              <a:off x="3955594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线连接符 114"/>
            <p:cNvCxnSpPr/>
            <p:nvPr/>
          </p:nvCxnSpPr>
          <p:spPr>
            <a:xfrm flipH="1" flipV="1">
              <a:off x="4644915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线连接符 115"/>
            <p:cNvCxnSpPr/>
            <p:nvPr/>
          </p:nvCxnSpPr>
          <p:spPr>
            <a:xfrm flipH="1" flipV="1">
              <a:off x="5413885" y="123467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线连接符 116"/>
            <p:cNvCxnSpPr/>
            <p:nvPr/>
          </p:nvCxnSpPr>
          <p:spPr>
            <a:xfrm flipH="1" flipV="1">
              <a:off x="6161108" y="1180228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线连接符 117"/>
            <p:cNvCxnSpPr/>
            <p:nvPr/>
          </p:nvCxnSpPr>
          <p:spPr>
            <a:xfrm flipH="1" flipV="1">
              <a:off x="6893075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线连接符 118"/>
            <p:cNvCxnSpPr/>
            <p:nvPr/>
          </p:nvCxnSpPr>
          <p:spPr>
            <a:xfrm flipH="1" flipV="1">
              <a:off x="7631880" y="1181409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线连接符 119"/>
            <p:cNvCxnSpPr/>
            <p:nvPr/>
          </p:nvCxnSpPr>
          <p:spPr>
            <a:xfrm flipH="1" flipV="1">
              <a:off x="8329833" y="1181409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线连接符 120"/>
            <p:cNvCxnSpPr/>
            <p:nvPr/>
          </p:nvCxnSpPr>
          <p:spPr>
            <a:xfrm flipH="1" flipV="1">
              <a:off x="9022925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线连接符 121"/>
            <p:cNvCxnSpPr/>
            <p:nvPr/>
          </p:nvCxnSpPr>
          <p:spPr>
            <a:xfrm flipH="1" flipV="1">
              <a:off x="9172087" y="118902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线连接符 122"/>
            <p:cNvCxnSpPr/>
            <p:nvPr/>
          </p:nvCxnSpPr>
          <p:spPr>
            <a:xfrm flipH="1" flipV="1">
              <a:off x="9916580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线连接符 123"/>
            <p:cNvCxnSpPr/>
            <p:nvPr/>
          </p:nvCxnSpPr>
          <p:spPr>
            <a:xfrm flipH="1" flipV="1">
              <a:off x="10639331" y="1188400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线连接符 124"/>
            <p:cNvCxnSpPr/>
            <p:nvPr/>
          </p:nvCxnSpPr>
          <p:spPr>
            <a:xfrm flipH="1" flipV="1">
              <a:off x="11341612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线连接符 125"/>
            <p:cNvCxnSpPr/>
            <p:nvPr/>
          </p:nvCxnSpPr>
          <p:spPr>
            <a:xfrm flipH="1" flipV="1">
              <a:off x="12060988" y="1241142"/>
              <a:ext cx="16054" cy="27494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2" name="直线连接符 301"/>
          <p:cNvCxnSpPr/>
          <p:nvPr/>
        </p:nvCxnSpPr>
        <p:spPr>
          <a:xfrm flipV="1">
            <a:off x="201318" y="1859532"/>
            <a:ext cx="726892" cy="918833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直线连接符 306"/>
          <p:cNvCxnSpPr/>
          <p:nvPr/>
        </p:nvCxnSpPr>
        <p:spPr>
          <a:xfrm flipV="1">
            <a:off x="937051" y="1859532"/>
            <a:ext cx="704989" cy="90768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直线连接符 307"/>
          <p:cNvCxnSpPr/>
          <p:nvPr/>
        </p:nvCxnSpPr>
        <p:spPr>
          <a:xfrm flipV="1">
            <a:off x="1671828" y="1859532"/>
            <a:ext cx="704989" cy="90768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线连接符 311"/>
          <p:cNvCxnSpPr/>
          <p:nvPr/>
        </p:nvCxnSpPr>
        <p:spPr>
          <a:xfrm flipV="1">
            <a:off x="2404127" y="1848384"/>
            <a:ext cx="704989" cy="907686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直线连接符 312"/>
          <p:cNvCxnSpPr/>
          <p:nvPr/>
        </p:nvCxnSpPr>
        <p:spPr>
          <a:xfrm flipV="1">
            <a:off x="3160217" y="1853959"/>
            <a:ext cx="698714" cy="919741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直线连接符 313"/>
          <p:cNvCxnSpPr/>
          <p:nvPr/>
        </p:nvCxnSpPr>
        <p:spPr>
          <a:xfrm flipV="1">
            <a:off x="3869635" y="1844621"/>
            <a:ext cx="688865" cy="944814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直线连接符 325"/>
          <p:cNvCxnSpPr/>
          <p:nvPr/>
        </p:nvCxnSpPr>
        <p:spPr>
          <a:xfrm flipV="1">
            <a:off x="4570940" y="1844621"/>
            <a:ext cx="758522" cy="937498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直线连接符 332"/>
          <p:cNvCxnSpPr/>
          <p:nvPr/>
        </p:nvCxnSpPr>
        <p:spPr>
          <a:xfrm flipV="1">
            <a:off x="5336385" y="1854970"/>
            <a:ext cx="744789" cy="915671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线连接符 335"/>
          <p:cNvCxnSpPr/>
          <p:nvPr/>
        </p:nvCxnSpPr>
        <p:spPr>
          <a:xfrm flipV="1">
            <a:off x="6088738" y="1839217"/>
            <a:ext cx="716305" cy="92602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直线连接符 336"/>
          <p:cNvCxnSpPr/>
          <p:nvPr/>
        </p:nvCxnSpPr>
        <p:spPr>
          <a:xfrm flipV="1">
            <a:off x="6804708" y="1833474"/>
            <a:ext cx="744794" cy="94093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直线连接符 337"/>
          <p:cNvCxnSpPr/>
          <p:nvPr/>
        </p:nvCxnSpPr>
        <p:spPr>
          <a:xfrm>
            <a:off x="7552007" y="1848384"/>
            <a:ext cx="690738" cy="916853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直线连接符 340"/>
          <p:cNvCxnSpPr/>
          <p:nvPr/>
        </p:nvCxnSpPr>
        <p:spPr>
          <a:xfrm>
            <a:off x="8245584" y="1835842"/>
            <a:ext cx="690738" cy="916853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直线连接符 341"/>
          <p:cNvCxnSpPr/>
          <p:nvPr/>
        </p:nvCxnSpPr>
        <p:spPr>
          <a:xfrm>
            <a:off x="8943187" y="1839217"/>
            <a:ext cx="148435" cy="213054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 6"/>
          <p:cNvGrpSpPr/>
          <p:nvPr/>
        </p:nvGrpSpPr>
        <p:grpSpPr>
          <a:xfrm>
            <a:off x="9084322" y="1833475"/>
            <a:ext cx="736466" cy="931762"/>
            <a:chOff x="9228089" y="1864515"/>
            <a:chExt cx="736466" cy="931762"/>
          </a:xfrm>
        </p:grpSpPr>
        <p:cxnSp>
          <p:nvCxnSpPr>
            <p:cNvPr id="343" name="直线连接符 342"/>
            <p:cNvCxnSpPr/>
            <p:nvPr/>
          </p:nvCxnSpPr>
          <p:spPr>
            <a:xfrm flipV="1">
              <a:off x="9228089" y="1864515"/>
              <a:ext cx="151914" cy="210269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线连接符 361"/>
            <p:cNvCxnSpPr/>
            <p:nvPr/>
          </p:nvCxnSpPr>
          <p:spPr>
            <a:xfrm flipV="1">
              <a:off x="9449778" y="2045859"/>
              <a:ext cx="514777" cy="75041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 8"/>
          <p:cNvGrpSpPr/>
          <p:nvPr/>
        </p:nvGrpSpPr>
        <p:grpSpPr>
          <a:xfrm>
            <a:off x="10561422" y="1833474"/>
            <a:ext cx="699306" cy="918835"/>
            <a:chOff x="10705189" y="1864514"/>
            <a:chExt cx="699306" cy="918835"/>
          </a:xfrm>
        </p:grpSpPr>
        <p:cxnSp>
          <p:nvCxnSpPr>
            <p:cNvPr id="364" name="直线连接符 363"/>
            <p:cNvCxnSpPr/>
            <p:nvPr/>
          </p:nvCxnSpPr>
          <p:spPr>
            <a:xfrm flipV="1">
              <a:off x="10705189" y="1864514"/>
              <a:ext cx="453847" cy="66883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线连接符 364"/>
            <p:cNvCxnSpPr/>
            <p:nvPr/>
          </p:nvCxnSpPr>
          <p:spPr>
            <a:xfrm flipV="1">
              <a:off x="11193885" y="2473656"/>
              <a:ext cx="210610" cy="309693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6" name="直线连接符 365"/>
          <p:cNvCxnSpPr/>
          <p:nvPr/>
        </p:nvCxnSpPr>
        <p:spPr>
          <a:xfrm flipV="1">
            <a:off x="11257717" y="1831773"/>
            <a:ext cx="715506" cy="923944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9844397" y="1839218"/>
            <a:ext cx="711088" cy="915166"/>
            <a:chOff x="9988164" y="1870258"/>
            <a:chExt cx="711088" cy="915166"/>
          </a:xfrm>
        </p:grpSpPr>
        <p:cxnSp>
          <p:nvCxnSpPr>
            <p:cNvPr id="363" name="直线连接符 362"/>
            <p:cNvCxnSpPr/>
            <p:nvPr/>
          </p:nvCxnSpPr>
          <p:spPr>
            <a:xfrm flipV="1">
              <a:off x="10276138" y="2192573"/>
              <a:ext cx="423114" cy="592851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7" name="任意形状 366"/>
            <p:cNvSpPr/>
            <p:nvPr/>
          </p:nvSpPr>
          <p:spPr>
            <a:xfrm>
              <a:off x="9988164" y="1870258"/>
              <a:ext cx="265173" cy="397796"/>
            </a:xfrm>
            <a:custGeom>
              <a:avLst/>
              <a:gdLst>
                <a:gd name="connsiteX0" fmla="*/ 0 w 166254"/>
                <a:gd name="connsiteY0" fmla="*/ 415636 h 415636"/>
                <a:gd name="connsiteX1" fmla="*/ 112816 w 166254"/>
                <a:gd name="connsiteY1" fmla="*/ 148442 h 415636"/>
                <a:gd name="connsiteX2" fmla="*/ 166254 w 166254"/>
                <a:gd name="connsiteY2" fmla="*/ 0 h 41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54" h="415636">
                  <a:moveTo>
                    <a:pt x="0" y="415636"/>
                  </a:moveTo>
                  <a:cubicBezTo>
                    <a:pt x="42553" y="316675"/>
                    <a:pt x="85107" y="217715"/>
                    <a:pt x="112816" y="148442"/>
                  </a:cubicBezTo>
                  <a:cubicBezTo>
                    <a:pt x="140525" y="79169"/>
                    <a:pt x="153389" y="39584"/>
                    <a:pt x="166254" y="0"/>
                  </a:cubicBezTo>
                </a:path>
              </a:pathLst>
            </a:custGeom>
            <a:noFill/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3512120" y="4603402"/>
            <a:ext cx="6620252" cy="1706623"/>
            <a:chOff x="3655887" y="4634442"/>
            <a:chExt cx="6620252" cy="170662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5887" y="5189636"/>
              <a:ext cx="4448254" cy="1151429"/>
            </a:xfrm>
            <a:prstGeom prst="rect">
              <a:avLst/>
            </a:prstGeom>
          </p:spPr>
        </p:pic>
        <p:sp>
          <p:nvSpPr>
            <p:cNvPr id="2" name="直角上箭头 1"/>
            <p:cNvSpPr/>
            <p:nvPr/>
          </p:nvSpPr>
          <p:spPr>
            <a:xfrm>
              <a:off x="7624329" y="4634442"/>
              <a:ext cx="1611060" cy="1219200"/>
            </a:xfrm>
            <a:prstGeom prst="bentUpArrow">
              <a:avLst>
                <a:gd name="adj1" fmla="val 10959"/>
                <a:gd name="adj2" fmla="val 25000"/>
                <a:gd name="adj3" fmla="val 29452"/>
              </a:avLst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8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9129629" y="5189636"/>
              <a:ext cx="1146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latin typeface="Times New Roman" charset="0"/>
                  <a:ea typeface="Times New Roman" charset="0"/>
                  <a:cs typeface="Times New Roman" charset="0"/>
                </a:rPr>
                <a:t>Output</a:t>
              </a:r>
              <a:endParaRPr lang="en-US" altLang="zh-CN" sz="2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7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66689" y="1342420"/>
            <a:ext cx="142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Frequency</a:t>
            </a:r>
            <a:endParaRPr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95468" y="2859497"/>
            <a:ext cx="11893809" cy="1438853"/>
            <a:chOff x="95468" y="2859497"/>
            <a:chExt cx="11893809" cy="1438853"/>
          </a:xfrm>
        </p:grpSpPr>
        <p:sp>
          <p:nvSpPr>
            <p:cNvPr id="99" name="任意形状 98"/>
            <p:cNvSpPr/>
            <p:nvPr/>
          </p:nvSpPr>
          <p:spPr>
            <a:xfrm>
              <a:off x="11239987" y="3292428"/>
              <a:ext cx="719514" cy="923215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0" name="任意形状 99"/>
            <p:cNvSpPr/>
            <p:nvPr/>
          </p:nvSpPr>
          <p:spPr>
            <a:xfrm flipH="1">
              <a:off x="7535560" y="3284532"/>
              <a:ext cx="719514" cy="923215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" name="任意形状 101"/>
            <p:cNvSpPr/>
            <p:nvPr/>
          </p:nvSpPr>
          <p:spPr>
            <a:xfrm>
              <a:off x="9293569" y="3475863"/>
              <a:ext cx="526357" cy="735372"/>
            </a:xfrm>
            <a:custGeom>
              <a:avLst/>
              <a:gdLst>
                <a:gd name="connsiteX0" fmla="*/ 0 w 618372"/>
                <a:gd name="connsiteY0" fmla="*/ 644685 h 644685"/>
                <a:gd name="connsiteX1" fmla="*/ 401284 w 618372"/>
                <a:gd name="connsiteY1" fmla="*/ 401284 h 644685"/>
                <a:gd name="connsiteX2" fmla="*/ 618372 w 618372"/>
                <a:gd name="connsiteY2" fmla="*/ 0 h 64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372" h="644685">
                  <a:moveTo>
                    <a:pt x="0" y="644685"/>
                  </a:moveTo>
                  <a:cubicBezTo>
                    <a:pt x="149111" y="576708"/>
                    <a:pt x="298222" y="508731"/>
                    <a:pt x="401284" y="401284"/>
                  </a:cubicBezTo>
                  <a:cubicBezTo>
                    <a:pt x="504346" y="293836"/>
                    <a:pt x="618372" y="0"/>
                    <a:pt x="618372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" name="任意形状 102"/>
            <p:cNvSpPr/>
            <p:nvPr/>
          </p:nvSpPr>
          <p:spPr>
            <a:xfrm flipH="1">
              <a:off x="8940298" y="3272894"/>
              <a:ext cx="120751" cy="207377"/>
            </a:xfrm>
            <a:custGeom>
              <a:avLst/>
              <a:gdLst>
                <a:gd name="connsiteX0" fmla="*/ 0 w 72363"/>
                <a:gd name="connsiteY0" fmla="*/ 203931 h 203931"/>
                <a:gd name="connsiteX1" fmla="*/ 72363 w 72363"/>
                <a:gd name="connsiteY1" fmla="*/ 0 h 20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363" h="203931">
                  <a:moveTo>
                    <a:pt x="0" y="203931"/>
                  </a:moveTo>
                  <a:lnTo>
                    <a:pt x="72363" y="0"/>
                  </a:ln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4" name="任意形状 103"/>
            <p:cNvSpPr/>
            <p:nvPr/>
          </p:nvSpPr>
          <p:spPr>
            <a:xfrm>
              <a:off x="10106643" y="3612092"/>
              <a:ext cx="432822" cy="596947"/>
            </a:xfrm>
            <a:custGeom>
              <a:avLst/>
              <a:gdLst>
                <a:gd name="connsiteX0" fmla="*/ 0 w 570016"/>
                <a:gd name="connsiteY0" fmla="*/ 498764 h 498764"/>
                <a:gd name="connsiteX1" fmla="*/ 380011 w 570016"/>
                <a:gd name="connsiteY1" fmla="*/ 285008 h 498764"/>
                <a:gd name="connsiteX2" fmla="*/ 570016 w 570016"/>
                <a:gd name="connsiteY2" fmla="*/ 0 h 4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0016" h="498764">
                  <a:moveTo>
                    <a:pt x="0" y="498764"/>
                  </a:moveTo>
                  <a:cubicBezTo>
                    <a:pt x="142504" y="433449"/>
                    <a:pt x="285008" y="368135"/>
                    <a:pt x="380011" y="285008"/>
                  </a:cubicBezTo>
                  <a:cubicBezTo>
                    <a:pt x="475014" y="201881"/>
                    <a:pt x="570016" y="0"/>
                    <a:pt x="57001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6" name="任意形状 105"/>
            <p:cNvSpPr/>
            <p:nvPr/>
          </p:nvSpPr>
          <p:spPr>
            <a:xfrm>
              <a:off x="10548365" y="3259607"/>
              <a:ext cx="475858" cy="779667"/>
            </a:xfrm>
            <a:custGeom>
              <a:avLst/>
              <a:gdLst>
                <a:gd name="connsiteX0" fmla="*/ 0 w 440267"/>
                <a:gd name="connsiteY0" fmla="*/ 767644 h 767644"/>
                <a:gd name="connsiteX1" fmla="*/ 237067 w 440267"/>
                <a:gd name="connsiteY1" fmla="*/ 536222 h 767644"/>
                <a:gd name="connsiteX2" fmla="*/ 440267 w 440267"/>
                <a:gd name="connsiteY2" fmla="*/ 0 h 76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267" h="767644">
                  <a:moveTo>
                    <a:pt x="0" y="767644"/>
                  </a:moveTo>
                  <a:cubicBezTo>
                    <a:pt x="81844" y="715903"/>
                    <a:pt x="163689" y="664163"/>
                    <a:pt x="237067" y="536222"/>
                  </a:cubicBezTo>
                  <a:cubicBezTo>
                    <a:pt x="310445" y="408281"/>
                    <a:pt x="440267" y="0"/>
                    <a:pt x="440267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7" name="任意形状 106"/>
            <p:cNvSpPr/>
            <p:nvPr/>
          </p:nvSpPr>
          <p:spPr>
            <a:xfrm>
              <a:off x="172060" y="3273136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8" name="任意形状 107"/>
            <p:cNvSpPr/>
            <p:nvPr/>
          </p:nvSpPr>
          <p:spPr>
            <a:xfrm>
              <a:off x="921202" y="3276898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9" name="任意形状 108"/>
            <p:cNvSpPr/>
            <p:nvPr/>
          </p:nvSpPr>
          <p:spPr>
            <a:xfrm>
              <a:off x="1643861" y="3269343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0" name="任意形状 109"/>
            <p:cNvSpPr/>
            <p:nvPr/>
          </p:nvSpPr>
          <p:spPr>
            <a:xfrm>
              <a:off x="2372792" y="3259607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7" name="任意形状 126"/>
            <p:cNvSpPr/>
            <p:nvPr/>
          </p:nvSpPr>
          <p:spPr>
            <a:xfrm>
              <a:off x="3107364" y="3280890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8" name="任意形状 127"/>
            <p:cNvSpPr/>
            <p:nvPr/>
          </p:nvSpPr>
          <p:spPr>
            <a:xfrm>
              <a:off x="3842716" y="3261921"/>
              <a:ext cx="714434" cy="940657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9" name="任意形状 128"/>
            <p:cNvSpPr/>
            <p:nvPr/>
          </p:nvSpPr>
          <p:spPr>
            <a:xfrm>
              <a:off x="4557891" y="3264187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0" name="任意形状 129"/>
            <p:cNvSpPr/>
            <p:nvPr/>
          </p:nvSpPr>
          <p:spPr>
            <a:xfrm>
              <a:off x="5303431" y="3264187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1" name="任意形状 130"/>
            <p:cNvSpPr/>
            <p:nvPr/>
          </p:nvSpPr>
          <p:spPr>
            <a:xfrm>
              <a:off x="6068581" y="3269343"/>
              <a:ext cx="736993" cy="939351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2" name="任意形状 131"/>
            <p:cNvSpPr/>
            <p:nvPr/>
          </p:nvSpPr>
          <p:spPr>
            <a:xfrm>
              <a:off x="6797820" y="3268903"/>
              <a:ext cx="749227" cy="931796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3" name="任意形状 132"/>
            <p:cNvSpPr/>
            <p:nvPr/>
          </p:nvSpPr>
          <p:spPr>
            <a:xfrm flipH="1">
              <a:off x="8247891" y="3289434"/>
              <a:ext cx="679016" cy="906550"/>
            </a:xfrm>
            <a:custGeom>
              <a:avLst/>
              <a:gdLst>
                <a:gd name="connsiteX0" fmla="*/ 0 w 738786"/>
                <a:gd name="connsiteY0" fmla="*/ 902288 h 902288"/>
                <a:gd name="connsiteX1" fmla="*/ 466283 w 738786"/>
                <a:gd name="connsiteY1" fmla="*/ 599507 h 902288"/>
                <a:gd name="connsiteX2" fmla="*/ 738786 w 738786"/>
                <a:gd name="connsiteY2" fmla="*/ 0 h 90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786" h="902288">
                  <a:moveTo>
                    <a:pt x="0" y="902288"/>
                  </a:moveTo>
                  <a:cubicBezTo>
                    <a:pt x="171576" y="826088"/>
                    <a:pt x="343152" y="749888"/>
                    <a:pt x="466283" y="599507"/>
                  </a:cubicBezTo>
                  <a:cubicBezTo>
                    <a:pt x="589414" y="449126"/>
                    <a:pt x="664100" y="224563"/>
                    <a:pt x="738786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4" name="任意形状 133"/>
            <p:cNvSpPr/>
            <p:nvPr/>
          </p:nvSpPr>
          <p:spPr>
            <a:xfrm>
              <a:off x="9079387" y="3267434"/>
              <a:ext cx="172387" cy="209863"/>
            </a:xfrm>
            <a:custGeom>
              <a:avLst/>
              <a:gdLst>
                <a:gd name="connsiteX0" fmla="*/ 0 w 172387"/>
                <a:gd name="connsiteY0" fmla="*/ 209863 h 209863"/>
                <a:gd name="connsiteX1" fmla="*/ 89941 w 172387"/>
                <a:gd name="connsiteY1" fmla="*/ 134912 h 209863"/>
                <a:gd name="connsiteX2" fmla="*/ 172387 w 172387"/>
                <a:gd name="connsiteY2" fmla="*/ 0 h 2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387" h="209863">
                  <a:moveTo>
                    <a:pt x="0" y="209863"/>
                  </a:moveTo>
                  <a:cubicBezTo>
                    <a:pt x="30605" y="189876"/>
                    <a:pt x="61210" y="169889"/>
                    <a:pt x="89941" y="134912"/>
                  </a:cubicBezTo>
                  <a:cubicBezTo>
                    <a:pt x="118672" y="99935"/>
                    <a:pt x="172387" y="0"/>
                    <a:pt x="172387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5" name="任意形状 134"/>
            <p:cNvSpPr/>
            <p:nvPr/>
          </p:nvSpPr>
          <p:spPr>
            <a:xfrm>
              <a:off x="9829877" y="3267435"/>
              <a:ext cx="264016" cy="464682"/>
            </a:xfrm>
            <a:custGeom>
              <a:avLst/>
              <a:gdLst>
                <a:gd name="connsiteX0" fmla="*/ 0 w 172387"/>
                <a:gd name="connsiteY0" fmla="*/ 209863 h 209863"/>
                <a:gd name="connsiteX1" fmla="*/ 89941 w 172387"/>
                <a:gd name="connsiteY1" fmla="*/ 134912 h 209863"/>
                <a:gd name="connsiteX2" fmla="*/ 172387 w 172387"/>
                <a:gd name="connsiteY2" fmla="*/ 0 h 2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387" h="209863">
                  <a:moveTo>
                    <a:pt x="0" y="209863"/>
                  </a:moveTo>
                  <a:cubicBezTo>
                    <a:pt x="30605" y="189876"/>
                    <a:pt x="61210" y="169889"/>
                    <a:pt x="89941" y="134912"/>
                  </a:cubicBezTo>
                  <a:cubicBezTo>
                    <a:pt x="118672" y="99935"/>
                    <a:pt x="172387" y="0"/>
                    <a:pt x="172387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6" name="任意形状 135"/>
            <p:cNvSpPr/>
            <p:nvPr/>
          </p:nvSpPr>
          <p:spPr>
            <a:xfrm>
              <a:off x="11054854" y="3947040"/>
              <a:ext cx="182727" cy="253694"/>
            </a:xfrm>
            <a:custGeom>
              <a:avLst/>
              <a:gdLst>
                <a:gd name="connsiteX0" fmla="*/ 0 w 172387"/>
                <a:gd name="connsiteY0" fmla="*/ 209863 h 209863"/>
                <a:gd name="connsiteX1" fmla="*/ 89941 w 172387"/>
                <a:gd name="connsiteY1" fmla="*/ 134912 h 209863"/>
                <a:gd name="connsiteX2" fmla="*/ 172387 w 172387"/>
                <a:gd name="connsiteY2" fmla="*/ 0 h 20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387" h="209863">
                  <a:moveTo>
                    <a:pt x="0" y="209863"/>
                  </a:moveTo>
                  <a:cubicBezTo>
                    <a:pt x="30605" y="189876"/>
                    <a:pt x="61210" y="169889"/>
                    <a:pt x="89941" y="134912"/>
                  </a:cubicBezTo>
                  <a:cubicBezTo>
                    <a:pt x="118672" y="99935"/>
                    <a:pt x="172387" y="0"/>
                    <a:pt x="172387" y="0"/>
                  </a:cubicBezTo>
                </a:path>
              </a:pathLst>
            </a:custGeom>
            <a:noFill/>
            <a:ln w="50800">
              <a:solidFill>
                <a:srgbClr val="EC6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8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95468" y="2859497"/>
              <a:ext cx="14291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EC6333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Envelope</a:t>
              </a:r>
              <a:endParaRPr lang="en-US" altLang="zh-CN" sz="2000" b="1" dirty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140" name="组 139"/>
            <p:cNvGrpSpPr/>
            <p:nvPr/>
          </p:nvGrpSpPr>
          <p:grpSpPr>
            <a:xfrm>
              <a:off x="185264" y="3189500"/>
              <a:ext cx="11804013" cy="1108850"/>
              <a:chOff x="273029" y="1180228"/>
              <a:chExt cx="11804013" cy="2828859"/>
            </a:xfrm>
          </p:grpSpPr>
          <p:cxnSp>
            <p:nvCxnSpPr>
              <p:cNvPr id="141" name="直线连接符 140"/>
              <p:cNvCxnSpPr/>
              <p:nvPr/>
            </p:nvCxnSpPr>
            <p:spPr>
              <a:xfrm flipH="1" flipV="1">
                <a:off x="1011823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线连接符 141"/>
              <p:cNvCxnSpPr/>
              <p:nvPr/>
            </p:nvCxnSpPr>
            <p:spPr>
              <a:xfrm flipH="1" flipV="1">
                <a:off x="273029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线连接符 142"/>
              <p:cNvCxnSpPr/>
              <p:nvPr/>
            </p:nvCxnSpPr>
            <p:spPr>
              <a:xfrm flipH="1" flipV="1">
                <a:off x="1746784" y="1259639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线连接符 143"/>
              <p:cNvCxnSpPr/>
              <p:nvPr/>
            </p:nvCxnSpPr>
            <p:spPr>
              <a:xfrm flipH="1" flipV="1">
                <a:off x="2471500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线连接符 144"/>
              <p:cNvCxnSpPr/>
              <p:nvPr/>
            </p:nvCxnSpPr>
            <p:spPr>
              <a:xfrm flipH="1" flipV="1">
                <a:off x="3222000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线连接符 145"/>
              <p:cNvCxnSpPr/>
              <p:nvPr/>
            </p:nvCxnSpPr>
            <p:spPr>
              <a:xfrm flipH="1" flipV="1">
                <a:off x="3955594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线连接符 146"/>
              <p:cNvCxnSpPr/>
              <p:nvPr/>
            </p:nvCxnSpPr>
            <p:spPr>
              <a:xfrm flipH="1" flipV="1">
                <a:off x="4644915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线连接符 147"/>
              <p:cNvCxnSpPr/>
              <p:nvPr/>
            </p:nvCxnSpPr>
            <p:spPr>
              <a:xfrm flipH="1" flipV="1">
                <a:off x="5413885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线连接符 148"/>
              <p:cNvCxnSpPr/>
              <p:nvPr/>
            </p:nvCxnSpPr>
            <p:spPr>
              <a:xfrm flipH="1" flipV="1">
                <a:off x="6161108" y="1180228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线连接符 149"/>
              <p:cNvCxnSpPr/>
              <p:nvPr/>
            </p:nvCxnSpPr>
            <p:spPr>
              <a:xfrm flipH="1" flipV="1">
                <a:off x="6893075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线连接符 150"/>
              <p:cNvCxnSpPr/>
              <p:nvPr/>
            </p:nvCxnSpPr>
            <p:spPr>
              <a:xfrm flipH="1" flipV="1">
                <a:off x="7631880" y="1181409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线连接符 151"/>
              <p:cNvCxnSpPr/>
              <p:nvPr/>
            </p:nvCxnSpPr>
            <p:spPr>
              <a:xfrm flipH="1" flipV="1">
                <a:off x="8329833" y="1181409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线连接符 152"/>
              <p:cNvCxnSpPr/>
              <p:nvPr/>
            </p:nvCxnSpPr>
            <p:spPr>
              <a:xfrm flipH="1" flipV="1">
                <a:off x="9022925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线连接符 153"/>
              <p:cNvCxnSpPr/>
              <p:nvPr/>
            </p:nvCxnSpPr>
            <p:spPr>
              <a:xfrm flipH="1" flipV="1">
                <a:off x="9172087" y="118902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线连接符 154"/>
              <p:cNvCxnSpPr/>
              <p:nvPr/>
            </p:nvCxnSpPr>
            <p:spPr>
              <a:xfrm flipH="1" flipV="1">
                <a:off x="9916580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线连接符 155"/>
              <p:cNvCxnSpPr/>
              <p:nvPr/>
            </p:nvCxnSpPr>
            <p:spPr>
              <a:xfrm flipH="1" flipV="1">
                <a:off x="10639331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线连接符 156"/>
              <p:cNvCxnSpPr/>
              <p:nvPr/>
            </p:nvCxnSpPr>
            <p:spPr>
              <a:xfrm flipH="1" flipV="1">
                <a:off x="11341612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线连接符 157"/>
              <p:cNvCxnSpPr/>
              <p:nvPr/>
            </p:nvCxnSpPr>
            <p:spPr>
              <a:xfrm flipH="1" flipV="1">
                <a:off x="12060988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组 5"/>
          <p:cNvGrpSpPr/>
          <p:nvPr/>
        </p:nvGrpSpPr>
        <p:grpSpPr>
          <a:xfrm>
            <a:off x="185264" y="4507678"/>
            <a:ext cx="11809366" cy="1108850"/>
            <a:chOff x="329031" y="4422905"/>
            <a:chExt cx="11809366" cy="1108850"/>
          </a:xfrm>
        </p:grpSpPr>
        <p:grpSp>
          <p:nvGrpSpPr>
            <p:cNvPr id="5" name="组 4"/>
            <p:cNvGrpSpPr/>
            <p:nvPr/>
          </p:nvGrpSpPr>
          <p:grpSpPr>
            <a:xfrm>
              <a:off x="346835" y="4598619"/>
              <a:ext cx="11791562" cy="853068"/>
              <a:chOff x="346835" y="4598619"/>
              <a:chExt cx="11791562" cy="853068"/>
            </a:xfrm>
          </p:grpSpPr>
          <p:grpSp>
            <p:nvGrpSpPr>
              <p:cNvPr id="165" name="组 164"/>
              <p:cNvGrpSpPr/>
              <p:nvPr/>
            </p:nvGrpSpPr>
            <p:grpSpPr>
              <a:xfrm>
                <a:off x="6965131" y="4608044"/>
                <a:ext cx="745736" cy="816934"/>
                <a:chOff x="6900437" y="5201319"/>
                <a:chExt cx="745736" cy="816934"/>
              </a:xfrm>
            </p:grpSpPr>
            <p:cxnSp>
              <p:nvCxnSpPr>
                <p:cNvPr id="166" name="直线连接符 165"/>
                <p:cNvCxnSpPr/>
                <p:nvPr/>
              </p:nvCxnSpPr>
              <p:spPr>
                <a:xfrm>
                  <a:off x="6900437" y="6018251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线连接符 166"/>
                <p:cNvCxnSpPr/>
                <p:nvPr/>
              </p:nvCxnSpPr>
              <p:spPr>
                <a:xfrm flipV="1">
                  <a:off x="7539763" y="5201319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线连接符 167"/>
                <p:cNvCxnSpPr/>
                <p:nvPr/>
              </p:nvCxnSpPr>
              <p:spPr>
                <a:xfrm>
                  <a:off x="7539763" y="5209919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组 168"/>
              <p:cNvGrpSpPr/>
              <p:nvPr/>
            </p:nvGrpSpPr>
            <p:grpSpPr>
              <a:xfrm>
                <a:off x="9112640" y="4614945"/>
                <a:ext cx="890197" cy="820591"/>
                <a:chOff x="9047946" y="5208220"/>
                <a:chExt cx="890197" cy="820591"/>
              </a:xfrm>
            </p:grpSpPr>
            <p:cxnSp>
              <p:nvCxnSpPr>
                <p:cNvPr id="170" name="直线连接符 169"/>
                <p:cNvCxnSpPr/>
                <p:nvPr/>
              </p:nvCxnSpPr>
              <p:spPr>
                <a:xfrm flipV="1">
                  <a:off x="9047946" y="5214658"/>
                  <a:ext cx="284082" cy="4768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线连接符 170"/>
                <p:cNvCxnSpPr/>
                <p:nvPr/>
              </p:nvCxnSpPr>
              <p:spPr>
                <a:xfrm flipV="1">
                  <a:off x="9333089" y="5208220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线连接符 171"/>
                <p:cNvCxnSpPr/>
                <p:nvPr/>
              </p:nvCxnSpPr>
              <p:spPr>
                <a:xfrm>
                  <a:off x="9332374" y="6028811"/>
                  <a:ext cx="605769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组 172"/>
              <p:cNvGrpSpPr/>
              <p:nvPr/>
            </p:nvGrpSpPr>
            <p:grpSpPr>
              <a:xfrm>
                <a:off x="346835" y="4626153"/>
                <a:ext cx="745736" cy="825534"/>
                <a:chOff x="282141" y="5219428"/>
                <a:chExt cx="745736" cy="825534"/>
              </a:xfrm>
            </p:grpSpPr>
            <p:cxnSp>
              <p:nvCxnSpPr>
                <p:cNvPr id="174" name="直线连接符 173"/>
                <p:cNvCxnSpPr/>
                <p:nvPr/>
              </p:nvCxnSpPr>
              <p:spPr>
                <a:xfrm>
                  <a:off x="282141" y="6036360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线连接符 174"/>
                <p:cNvCxnSpPr/>
                <p:nvPr/>
              </p:nvCxnSpPr>
              <p:spPr>
                <a:xfrm flipV="1">
                  <a:off x="921467" y="5219428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线连接符 175"/>
                <p:cNvCxnSpPr/>
                <p:nvPr/>
              </p:nvCxnSpPr>
              <p:spPr>
                <a:xfrm>
                  <a:off x="921467" y="5228028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线连接符 176"/>
                <p:cNvCxnSpPr/>
                <p:nvPr/>
              </p:nvCxnSpPr>
              <p:spPr>
                <a:xfrm flipV="1">
                  <a:off x="1014443" y="5228028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组 177"/>
              <p:cNvGrpSpPr/>
              <p:nvPr/>
            </p:nvGrpSpPr>
            <p:grpSpPr>
              <a:xfrm>
                <a:off x="1077859" y="4610483"/>
                <a:ext cx="751513" cy="828578"/>
                <a:chOff x="1013165" y="5203758"/>
                <a:chExt cx="751513" cy="828578"/>
              </a:xfrm>
            </p:grpSpPr>
            <p:cxnSp>
              <p:nvCxnSpPr>
                <p:cNvPr id="179" name="直线连接符 178"/>
                <p:cNvCxnSpPr/>
                <p:nvPr/>
              </p:nvCxnSpPr>
              <p:spPr>
                <a:xfrm>
                  <a:off x="1013165" y="6032336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线连接符 179"/>
                <p:cNvCxnSpPr/>
                <p:nvPr/>
              </p:nvCxnSpPr>
              <p:spPr>
                <a:xfrm flipV="1">
                  <a:off x="1658268" y="5208115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线连接符 180"/>
                <p:cNvCxnSpPr/>
                <p:nvPr/>
              </p:nvCxnSpPr>
              <p:spPr>
                <a:xfrm>
                  <a:off x="1658268" y="5216715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直线连接符 181"/>
                <p:cNvCxnSpPr/>
                <p:nvPr/>
              </p:nvCxnSpPr>
              <p:spPr>
                <a:xfrm flipV="1">
                  <a:off x="1746598" y="5203758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组 182"/>
              <p:cNvGrpSpPr/>
              <p:nvPr/>
            </p:nvGrpSpPr>
            <p:grpSpPr>
              <a:xfrm>
                <a:off x="1820898" y="4621051"/>
                <a:ext cx="745736" cy="822034"/>
                <a:chOff x="1756204" y="5214326"/>
                <a:chExt cx="745736" cy="822034"/>
              </a:xfrm>
            </p:grpSpPr>
            <p:cxnSp>
              <p:nvCxnSpPr>
                <p:cNvPr id="184" name="直线连接符 183"/>
                <p:cNvCxnSpPr/>
                <p:nvPr/>
              </p:nvCxnSpPr>
              <p:spPr>
                <a:xfrm>
                  <a:off x="1756204" y="6031258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线连接符 184"/>
                <p:cNvCxnSpPr/>
                <p:nvPr/>
              </p:nvCxnSpPr>
              <p:spPr>
                <a:xfrm flipV="1">
                  <a:off x="2395530" y="5214326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线连接符 185"/>
                <p:cNvCxnSpPr/>
                <p:nvPr/>
              </p:nvCxnSpPr>
              <p:spPr>
                <a:xfrm>
                  <a:off x="2395530" y="5222926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线连接符 186"/>
                <p:cNvCxnSpPr/>
                <p:nvPr/>
              </p:nvCxnSpPr>
              <p:spPr>
                <a:xfrm flipV="1">
                  <a:off x="2481871" y="5219426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组 187"/>
              <p:cNvGrpSpPr/>
              <p:nvPr/>
            </p:nvGrpSpPr>
            <p:grpSpPr>
              <a:xfrm>
                <a:off x="2555449" y="4621051"/>
                <a:ext cx="745736" cy="822395"/>
                <a:chOff x="2490755" y="5214326"/>
                <a:chExt cx="745736" cy="822395"/>
              </a:xfrm>
            </p:grpSpPr>
            <p:cxnSp>
              <p:nvCxnSpPr>
                <p:cNvPr id="189" name="直线连接符 188"/>
                <p:cNvCxnSpPr/>
                <p:nvPr/>
              </p:nvCxnSpPr>
              <p:spPr>
                <a:xfrm>
                  <a:off x="2490755" y="6031258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线连接符 189"/>
                <p:cNvCxnSpPr/>
                <p:nvPr/>
              </p:nvCxnSpPr>
              <p:spPr>
                <a:xfrm flipV="1">
                  <a:off x="3130081" y="5214326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线连接符 190"/>
                <p:cNvCxnSpPr/>
                <p:nvPr/>
              </p:nvCxnSpPr>
              <p:spPr>
                <a:xfrm>
                  <a:off x="3130081" y="5222926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线连接符 191"/>
                <p:cNvCxnSpPr/>
                <p:nvPr/>
              </p:nvCxnSpPr>
              <p:spPr>
                <a:xfrm flipV="1">
                  <a:off x="3230487" y="5219787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组 192"/>
              <p:cNvGrpSpPr/>
              <p:nvPr/>
            </p:nvGrpSpPr>
            <p:grpSpPr>
              <a:xfrm>
                <a:off x="3293397" y="4614838"/>
                <a:ext cx="745736" cy="816934"/>
                <a:chOff x="3228703" y="5208113"/>
                <a:chExt cx="745736" cy="816934"/>
              </a:xfrm>
            </p:grpSpPr>
            <p:cxnSp>
              <p:nvCxnSpPr>
                <p:cNvPr id="194" name="直线连接符 193"/>
                <p:cNvCxnSpPr/>
                <p:nvPr/>
              </p:nvCxnSpPr>
              <p:spPr>
                <a:xfrm>
                  <a:off x="3228703" y="6025045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线连接符 194"/>
                <p:cNvCxnSpPr/>
                <p:nvPr/>
              </p:nvCxnSpPr>
              <p:spPr>
                <a:xfrm flipV="1">
                  <a:off x="3868029" y="5208113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直线连接符 195"/>
                <p:cNvCxnSpPr/>
                <p:nvPr/>
              </p:nvCxnSpPr>
              <p:spPr>
                <a:xfrm>
                  <a:off x="3868029" y="5216713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直线连接符 196"/>
                <p:cNvCxnSpPr/>
                <p:nvPr/>
              </p:nvCxnSpPr>
              <p:spPr>
                <a:xfrm flipV="1">
                  <a:off x="3960007" y="5208113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组 197"/>
              <p:cNvGrpSpPr/>
              <p:nvPr/>
            </p:nvGrpSpPr>
            <p:grpSpPr>
              <a:xfrm>
                <a:off x="4016993" y="4605069"/>
                <a:ext cx="711514" cy="830205"/>
                <a:chOff x="3952299" y="5198344"/>
                <a:chExt cx="711514" cy="830205"/>
              </a:xfrm>
            </p:grpSpPr>
            <p:cxnSp>
              <p:nvCxnSpPr>
                <p:cNvPr id="199" name="直线连接符 198"/>
                <p:cNvCxnSpPr/>
                <p:nvPr/>
              </p:nvCxnSpPr>
              <p:spPr>
                <a:xfrm>
                  <a:off x="3952299" y="6014067"/>
                  <a:ext cx="610881" cy="1209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线连接符 199"/>
                <p:cNvCxnSpPr/>
                <p:nvPr/>
              </p:nvCxnSpPr>
              <p:spPr>
                <a:xfrm flipV="1">
                  <a:off x="4557403" y="5198344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直线连接符 201"/>
                <p:cNvCxnSpPr/>
                <p:nvPr/>
              </p:nvCxnSpPr>
              <p:spPr>
                <a:xfrm>
                  <a:off x="4557403" y="5206944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直线连接符 202"/>
                <p:cNvCxnSpPr/>
                <p:nvPr/>
              </p:nvCxnSpPr>
              <p:spPr>
                <a:xfrm flipV="1">
                  <a:off x="4649050" y="5211615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组 203"/>
              <p:cNvGrpSpPr/>
              <p:nvPr/>
            </p:nvGrpSpPr>
            <p:grpSpPr>
              <a:xfrm>
                <a:off x="4709662" y="4603525"/>
                <a:ext cx="793534" cy="824922"/>
                <a:chOff x="4644968" y="5196800"/>
                <a:chExt cx="793534" cy="824922"/>
              </a:xfrm>
            </p:grpSpPr>
            <p:cxnSp>
              <p:nvCxnSpPr>
                <p:cNvPr id="205" name="直线连接符 204"/>
                <p:cNvCxnSpPr/>
                <p:nvPr/>
              </p:nvCxnSpPr>
              <p:spPr>
                <a:xfrm flipV="1">
                  <a:off x="4644968" y="6018775"/>
                  <a:ext cx="692901" cy="294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线连接符 205"/>
                <p:cNvCxnSpPr/>
                <p:nvPr/>
              </p:nvCxnSpPr>
              <p:spPr>
                <a:xfrm flipV="1">
                  <a:off x="5332092" y="5201843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直线连接符 206"/>
                <p:cNvCxnSpPr/>
                <p:nvPr/>
              </p:nvCxnSpPr>
              <p:spPr>
                <a:xfrm>
                  <a:off x="5332092" y="5210443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直线连接符 207"/>
                <p:cNvCxnSpPr/>
                <p:nvPr/>
              </p:nvCxnSpPr>
              <p:spPr>
                <a:xfrm flipV="1">
                  <a:off x="5421211" y="5196800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组 208"/>
              <p:cNvGrpSpPr/>
              <p:nvPr/>
            </p:nvGrpSpPr>
            <p:grpSpPr>
              <a:xfrm>
                <a:off x="5488430" y="4608566"/>
                <a:ext cx="745736" cy="826708"/>
                <a:chOff x="5423736" y="5201841"/>
                <a:chExt cx="745736" cy="826708"/>
              </a:xfrm>
            </p:grpSpPr>
            <p:cxnSp>
              <p:nvCxnSpPr>
                <p:cNvPr id="210" name="直线连接符 209"/>
                <p:cNvCxnSpPr/>
                <p:nvPr/>
              </p:nvCxnSpPr>
              <p:spPr>
                <a:xfrm>
                  <a:off x="5423736" y="6018773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直线连接符 210"/>
                <p:cNvCxnSpPr/>
                <p:nvPr/>
              </p:nvCxnSpPr>
              <p:spPr>
                <a:xfrm flipV="1">
                  <a:off x="6063062" y="5201841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线连接符 211"/>
                <p:cNvCxnSpPr/>
                <p:nvPr/>
              </p:nvCxnSpPr>
              <p:spPr>
                <a:xfrm>
                  <a:off x="6063062" y="5210441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线连接符 212"/>
                <p:cNvCxnSpPr/>
                <p:nvPr/>
              </p:nvCxnSpPr>
              <p:spPr>
                <a:xfrm flipV="1">
                  <a:off x="6156729" y="5211615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组 213"/>
              <p:cNvGrpSpPr/>
              <p:nvPr/>
            </p:nvGrpSpPr>
            <p:grpSpPr>
              <a:xfrm>
                <a:off x="6222796" y="4603192"/>
                <a:ext cx="745736" cy="818811"/>
                <a:chOff x="6158102" y="5196467"/>
                <a:chExt cx="745736" cy="818811"/>
              </a:xfrm>
            </p:grpSpPr>
            <p:cxnSp>
              <p:nvCxnSpPr>
                <p:cNvPr id="215" name="直线连接符 214"/>
                <p:cNvCxnSpPr/>
                <p:nvPr/>
              </p:nvCxnSpPr>
              <p:spPr>
                <a:xfrm>
                  <a:off x="6158102" y="6013399"/>
                  <a:ext cx="64510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直线连接符 215"/>
                <p:cNvCxnSpPr/>
                <p:nvPr/>
              </p:nvCxnSpPr>
              <p:spPr>
                <a:xfrm flipV="1">
                  <a:off x="6797428" y="5196467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直线连接符 216"/>
                <p:cNvCxnSpPr/>
                <p:nvPr/>
              </p:nvCxnSpPr>
              <p:spPr>
                <a:xfrm>
                  <a:off x="6797428" y="5205067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直线连接符 217"/>
                <p:cNvCxnSpPr/>
                <p:nvPr/>
              </p:nvCxnSpPr>
              <p:spPr>
                <a:xfrm flipV="1">
                  <a:off x="6894491" y="5198344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组 218"/>
              <p:cNvGrpSpPr/>
              <p:nvPr/>
            </p:nvGrpSpPr>
            <p:grpSpPr>
              <a:xfrm>
                <a:off x="7704601" y="4608044"/>
                <a:ext cx="712082" cy="820591"/>
                <a:chOff x="7639907" y="5201319"/>
                <a:chExt cx="712082" cy="820591"/>
              </a:xfrm>
            </p:grpSpPr>
            <p:cxnSp>
              <p:nvCxnSpPr>
                <p:cNvPr id="220" name="直线连接符 219"/>
                <p:cNvCxnSpPr/>
                <p:nvPr/>
              </p:nvCxnSpPr>
              <p:spPr>
                <a:xfrm>
                  <a:off x="7639907" y="5211615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直线连接符 220"/>
                <p:cNvCxnSpPr/>
                <p:nvPr/>
              </p:nvCxnSpPr>
              <p:spPr>
                <a:xfrm flipV="1">
                  <a:off x="7740833" y="5201319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线连接符 221"/>
                <p:cNvCxnSpPr/>
                <p:nvPr/>
              </p:nvCxnSpPr>
              <p:spPr>
                <a:xfrm>
                  <a:off x="7740118" y="6021910"/>
                  <a:ext cx="605769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直线连接符 222"/>
                <p:cNvCxnSpPr/>
                <p:nvPr/>
              </p:nvCxnSpPr>
              <p:spPr>
                <a:xfrm flipV="1">
                  <a:off x="8346357" y="5203758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组 223"/>
              <p:cNvGrpSpPr/>
              <p:nvPr/>
            </p:nvGrpSpPr>
            <p:grpSpPr>
              <a:xfrm>
                <a:off x="8412660" y="4605069"/>
                <a:ext cx="705980" cy="820591"/>
                <a:chOff x="8347966" y="5198344"/>
                <a:chExt cx="705980" cy="820591"/>
              </a:xfrm>
            </p:grpSpPr>
            <p:cxnSp>
              <p:nvCxnSpPr>
                <p:cNvPr id="225" name="直线连接符 224"/>
                <p:cNvCxnSpPr/>
                <p:nvPr/>
              </p:nvCxnSpPr>
              <p:spPr>
                <a:xfrm>
                  <a:off x="8347966" y="5208640"/>
                  <a:ext cx="106410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线连接符 225"/>
                <p:cNvCxnSpPr/>
                <p:nvPr/>
              </p:nvCxnSpPr>
              <p:spPr>
                <a:xfrm flipV="1">
                  <a:off x="8448892" y="5198344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直线连接符 226"/>
                <p:cNvCxnSpPr/>
                <p:nvPr/>
              </p:nvCxnSpPr>
              <p:spPr>
                <a:xfrm>
                  <a:off x="8448177" y="6018935"/>
                  <a:ext cx="605769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直线连接符 227"/>
                <p:cNvCxnSpPr/>
                <p:nvPr/>
              </p:nvCxnSpPr>
              <p:spPr>
                <a:xfrm flipV="1">
                  <a:off x="9042618" y="5200336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组 228"/>
              <p:cNvGrpSpPr/>
              <p:nvPr/>
            </p:nvGrpSpPr>
            <p:grpSpPr>
              <a:xfrm>
                <a:off x="9975731" y="4610571"/>
                <a:ext cx="741254" cy="834509"/>
                <a:chOff x="9911037" y="5203846"/>
                <a:chExt cx="741254" cy="834509"/>
              </a:xfrm>
            </p:grpSpPr>
            <p:cxnSp>
              <p:nvCxnSpPr>
                <p:cNvPr id="230" name="直线连接符 229"/>
                <p:cNvCxnSpPr/>
                <p:nvPr/>
              </p:nvCxnSpPr>
              <p:spPr>
                <a:xfrm>
                  <a:off x="9911037" y="6027275"/>
                  <a:ext cx="167423" cy="4317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直线连接符 230"/>
                <p:cNvCxnSpPr/>
                <p:nvPr/>
              </p:nvCxnSpPr>
              <p:spPr>
                <a:xfrm flipV="1">
                  <a:off x="10217150" y="5203846"/>
                  <a:ext cx="2816" cy="834509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直线连接符 231"/>
                <p:cNvCxnSpPr/>
                <p:nvPr/>
              </p:nvCxnSpPr>
              <p:spPr>
                <a:xfrm flipV="1">
                  <a:off x="10228163" y="6021722"/>
                  <a:ext cx="424128" cy="3323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直线连接符 232"/>
                <p:cNvCxnSpPr/>
                <p:nvPr/>
              </p:nvCxnSpPr>
              <p:spPr>
                <a:xfrm flipV="1">
                  <a:off x="10083091" y="5214326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直线连接符 233"/>
                <p:cNvCxnSpPr/>
                <p:nvPr/>
              </p:nvCxnSpPr>
              <p:spPr>
                <a:xfrm>
                  <a:off x="10085907" y="5211243"/>
                  <a:ext cx="130319" cy="372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组 234"/>
              <p:cNvGrpSpPr/>
              <p:nvPr/>
            </p:nvGrpSpPr>
            <p:grpSpPr>
              <a:xfrm>
                <a:off x="10708605" y="4598619"/>
                <a:ext cx="730956" cy="826675"/>
                <a:chOff x="10643911" y="5191894"/>
                <a:chExt cx="730956" cy="826675"/>
              </a:xfrm>
            </p:grpSpPr>
            <p:cxnSp>
              <p:nvCxnSpPr>
                <p:cNvPr id="236" name="直线连接符 235"/>
                <p:cNvCxnSpPr/>
                <p:nvPr/>
              </p:nvCxnSpPr>
              <p:spPr>
                <a:xfrm>
                  <a:off x="10643911" y="6016754"/>
                  <a:ext cx="386947" cy="1815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线连接符 236"/>
                <p:cNvCxnSpPr/>
                <p:nvPr/>
              </p:nvCxnSpPr>
              <p:spPr>
                <a:xfrm flipV="1">
                  <a:off x="11145903" y="5191894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直线连接符 237"/>
                <p:cNvCxnSpPr/>
                <p:nvPr/>
              </p:nvCxnSpPr>
              <p:spPr>
                <a:xfrm flipV="1">
                  <a:off x="11141495" y="6008972"/>
                  <a:ext cx="233372" cy="310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线连接符 238"/>
                <p:cNvCxnSpPr/>
                <p:nvPr/>
              </p:nvCxnSpPr>
              <p:spPr>
                <a:xfrm>
                  <a:off x="11030858" y="5204309"/>
                  <a:ext cx="130319" cy="372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直线连接符 239"/>
                <p:cNvCxnSpPr/>
                <p:nvPr/>
              </p:nvCxnSpPr>
              <p:spPr>
                <a:xfrm flipV="1">
                  <a:off x="11019847" y="5198344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组 240"/>
              <p:cNvGrpSpPr/>
              <p:nvPr/>
            </p:nvGrpSpPr>
            <p:grpSpPr>
              <a:xfrm>
                <a:off x="11431495" y="4606026"/>
                <a:ext cx="706902" cy="819268"/>
                <a:chOff x="11366801" y="5199301"/>
                <a:chExt cx="706902" cy="819268"/>
              </a:xfrm>
            </p:grpSpPr>
            <p:cxnSp>
              <p:nvCxnSpPr>
                <p:cNvPr id="242" name="直线连接符 241"/>
                <p:cNvCxnSpPr/>
                <p:nvPr/>
              </p:nvCxnSpPr>
              <p:spPr>
                <a:xfrm flipV="1">
                  <a:off x="11366801" y="6008828"/>
                  <a:ext cx="576843" cy="4571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直线连接符 242"/>
                <p:cNvCxnSpPr/>
                <p:nvPr/>
              </p:nvCxnSpPr>
              <p:spPr>
                <a:xfrm flipV="1">
                  <a:off x="11942544" y="5199301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线连接符 243"/>
                <p:cNvCxnSpPr/>
                <p:nvPr/>
              </p:nvCxnSpPr>
              <p:spPr>
                <a:xfrm>
                  <a:off x="11943384" y="5205008"/>
                  <a:ext cx="130319" cy="372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线连接符 244"/>
                <p:cNvCxnSpPr/>
                <p:nvPr/>
              </p:nvCxnSpPr>
              <p:spPr>
                <a:xfrm flipV="1">
                  <a:off x="12064082" y="5201635"/>
                  <a:ext cx="5632" cy="816934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5" name="组 264"/>
            <p:cNvGrpSpPr/>
            <p:nvPr/>
          </p:nvGrpSpPr>
          <p:grpSpPr>
            <a:xfrm>
              <a:off x="329031" y="4422905"/>
              <a:ext cx="11804013" cy="1108850"/>
              <a:chOff x="273029" y="1180228"/>
              <a:chExt cx="11804013" cy="2828859"/>
            </a:xfrm>
          </p:grpSpPr>
          <p:cxnSp>
            <p:nvCxnSpPr>
              <p:cNvPr id="266" name="直线连接符 265"/>
              <p:cNvCxnSpPr/>
              <p:nvPr/>
            </p:nvCxnSpPr>
            <p:spPr>
              <a:xfrm flipH="1" flipV="1">
                <a:off x="1011823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线连接符 266"/>
              <p:cNvCxnSpPr/>
              <p:nvPr/>
            </p:nvCxnSpPr>
            <p:spPr>
              <a:xfrm flipH="1" flipV="1">
                <a:off x="273029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直线连接符 267"/>
              <p:cNvCxnSpPr/>
              <p:nvPr/>
            </p:nvCxnSpPr>
            <p:spPr>
              <a:xfrm flipH="1" flipV="1">
                <a:off x="1746784" y="1259639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直线连接符 268"/>
              <p:cNvCxnSpPr/>
              <p:nvPr/>
            </p:nvCxnSpPr>
            <p:spPr>
              <a:xfrm flipH="1" flipV="1">
                <a:off x="2471500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直线连接符 269"/>
              <p:cNvCxnSpPr/>
              <p:nvPr/>
            </p:nvCxnSpPr>
            <p:spPr>
              <a:xfrm flipH="1" flipV="1">
                <a:off x="3222000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直线连接符 270"/>
              <p:cNvCxnSpPr/>
              <p:nvPr/>
            </p:nvCxnSpPr>
            <p:spPr>
              <a:xfrm flipH="1" flipV="1">
                <a:off x="3955594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直线连接符 271"/>
              <p:cNvCxnSpPr/>
              <p:nvPr/>
            </p:nvCxnSpPr>
            <p:spPr>
              <a:xfrm flipH="1" flipV="1">
                <a:off x="4644915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线连接符 272"/>
              <p:cNvCxnSpPr/>
              <p:nvPr/>
            </p:nvCxnSpPr>
            <p:spPr>
              <a:xfrm flipH="1" flipV="1">
                <a:off x="5413885" y="123467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线连接符 273"/>
              <p:cNvCxnSpPr/>
              <p:nvPr/>
            </p:nvCxnSpPr>
            <p:spPr>
              <a:xfrm flipH="1" flipV="1">
                <a:off x="6161108" y="1180228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线连接符 274"/>
              <p:cNvCxnSpPr/>
              <p:nvPr/>
            </p:nvCxnSpPr>
            <p:spPr>
              <a:xfrm flipH="1" flipV="1">
                <a:off x="6893075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直线连接符 275"/>
              <p:cNvCxnSpPr/>
              <p:nvPr/>
            </p:nvCxnSpPr>
            <p:spPr>
              <a:xfrm flipH="1" flipV="1">
                <a:off x="7631880" y="1181409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直线连接符 276"/>
              <p:cNvCxnSpPr/>
              <p:nvPr/>
            </p:nvCxnSpPr>
            <p:spPr>
              <a:xfrm flipH="1" flipV="1">
                <a:off x="8329833" y="1181409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直线连接符 277"/>
              <p:cNvCxnSpPr/>
              <p:nvPr/>
            </p:nvCxnSpPr>
            <p:spPr>
              <a:xfrm flipH="1" flipV="1">
                <a:off x="9022925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直线连接符 278"/>
              <p:cNvCxnSpPr/>
              <p:nvPr/>
            </p:nvCxnSpPr>
            <p:spPr>
              <a:xfrm flipH="1" flipV="1">
                <a:off x="9172087" y="118902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直线连接符 279"/>
              <p:cNvCxnSpPr/>
              <p:nvPr/>
            </p:nvCxnSpPr>
            <p:spPr>
              <a:xfrm flipH="1" flipV="1">
                <a:off x="9916580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直线连接符 280"/>
              <p:cNvCxnSpPr/>
              <p:nvPr/>
            </p:nvCxnSpPr>
            <p:spPr>
              <a:xfrm flipH="1" flipV="1">
                <a:off x="10639331" y="1188400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线连接符 281"/>
              <p:cNvCxnSpPr/>
              <p:nvPr/>
            </p:nvCxnSpPr>
            <p:spPr>
              <a:xfrm flipH="1" flipV="1">
                <a:off x="11341612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线连接符 282"/>
              <p:cNvCxnSpPr/>
              <p:nvPr/>
            </p:nvCxnSpPr>
            <p:spPr>
              <a:xfrm flipH="1" flipV="1">
                <a:off x="12060988" y="1241142"/>
                <a:ext cx="16054" cy="274944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6" name="椭圆 21">
            <a:extLst>
              <a:ext uri="{FF2B5EF4-FFF2-40B4-BE49-F238E27FC236}">
                <a16:creationId xmlns:a16="http://schemas.microsoft.com/office/drawing/2014/main" xmlns="" id="{6D24E818-F12C-4ABC-8DF2-A0C7584EA5F4}"/>
              </a:ext>
            </a:extLst>
          </p:cNvPr>
          <p:cNvSpPr/>
          <p:nvPr/>
        </p:nvSpPr>
        <p:spPr>
          <a:xfrm>
            <a:off x="134041" y="5428326"/>
            <a:ext cx="144000" cy="144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 rad="1270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7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79501" y="4251278"/>
            <a:ext cx="334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After the comparator</a:t>
            </a:r>
            <a:endParaRPr lang="en-US" altLang="zh-CN" sz="20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8" name="组 17"/>
          <p:cNvGrpSpPr/>
          <p:nvPr/>
        </p:nvGrpSpPr>
        <p:grpSpPr>
          <a:xfrm>
            <a:off x="79501" y="2941447"/>
            <a:ext cx="11880000" cy="559567"/>
            <a:chOff x="223268" y="2972487"/>
            <a:chExt cx="11880000" cy="559567"/>
          </a:xfrm>
        </p:grpSpPr>
        <p:cxnSp>
          <p:nvCxnSpPr>
            <p:cNvPr id="163" name="直线连接符 162"/>
            <p:cNvCxnSpPr/>
            <p:nvPr/>
          </p:nvCxnSpPr>
          <p:spPr>
            <a:xfrm flipH="1">
              <a:off x="223268" y="3509761"/>
              <a:ext cx="11880000" cy="22293"/>
            </a:xfrm>
            <a:prstGeom prst="line">
              <a:avLst/>
            </a:prstGeom>
            <a:ln w="412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 16"/>
            <p:cNvGrpSpPr/>
            <p:nvPr/>
          </p:nvGrpSpPr>
          <p:grpSpPr>
            <a:xfrm>
              <a:off x="3257982" y="2972487"/>
              <a:ext cx="999270" cy="519983"/>
              <a:chOff x="3257982" y="2972487"/>
              <a:chExt cx="999270" cy="519983"/>
            </a:xfrm>
          </p:grpSpPr>
          <p:cxnSp>
            <p:nvCxnSpPr>
              <p:cNvPr id="16" name="直线箭头连接符 15"/>
              <p:cNvCxnSpPr/>
              <p:nvPr/>
            </p:nvCxnSpPr>
            <p:spPr>
              <a:xfrm flipV="1">
                <a:off x="3476179" y="3251541"/>
                <a:ext cx="264398" cy="240929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8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3257982" y="2972487"/>
                <a:ext cx="9992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endPara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289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53608" y="4281269"/>
            <a:ext cx="2727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zh-CN" altLang="en-US" sz="2000" b="1" dirty="0" smtClean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b="1" dirty="0" smtClean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rPr>
              <a:t>the counter</a:t>
            </a:r>
            <a:endParaRPr lang="en-US" altLang="zh-CN" sz="2000" b="1" dirty="0">
              <a:solidFill>
                <a:srgbClr val="65297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1" name="组 20"/>
          <p:cNvGrpSpPr/>
          <p:nvPr/>
        </p:nvGrpSpPr>
        <p:grpSpPr>
          <a:xfrm>
            <a:off x="112936" y="4816989"/>
            <a:ext cx="11839578" cy="1726285"/>
            <a:chOff x="426163" y="6634253"/>
            <a:chExt cx="11839578" cy="1726285"/>
          </a:xfrm>
        </p:grpSpPr>
        <p:grpSp>
          <p:nvGrpSpPr>
            <p:cNvPr id="20" name="组 19"/>
            <p:cNvGrpSpPr/>
            <p:nvPr/>
          </p:nvGrpSpPr>
          <p:grpSpPr>
            <a:xfrm>
              <a:off x="426163" y="6634253"/>
              <a:ext cx="11839578" cy="1108850"/>
              <a:chOff x="426163" y="6634253"/>
              <a:chExt cx="11839578" cy="1108850"/>
            </a:xfrm>
          </p:grpSpPr>
          <p:grpSp>
            <p:nvGrpSpPr>
              <p:cNvPr id="291" name="组 290"/>
              <p:cNvGrpSpPr/>
              <p:nvPr/>
            </p:nvGrpSpPr>
            <p:grpSpPr>
              <a:xfrm>
                <a:off x="474179" y="6809967"/>
                <a:ext cx="11791562" cy="853068"/>
                <a:chOff x="346835" y="4598619"/>
                <a:chExt cx="11791562" cy="853068"/>
              </a:xfrm>
            </p:grpSpPr>
            <p:grpSp>
              <p:nvGrpSpPr>
                <p:cNvPr id="317" name="组 316"/>
                <p:cNvGrpSpPr/>
                <p:nvPr/>
              </p:nvGrpSpPr>
              <p:grpSpPr>
                <a:xfrm>
                  <a:off x="6965131" y="4608044"/>
                  <a:ext cx="745736" cy="816934"/>
                  <a:chOff x="6900437" y="5201319"/>
                  <a:chExt cx="745736" cy="816934"/>
                </a:xfrm>
              </p:grpSpPr>
              <p:cxnSp>
                <p:nvCxnSpPr>
                  <p:cNvPr id="438" name="直线连接符 437"/>
                  <p:cNvCxnSpPr/>
                  <p:nvPr/>
                </p:nvCxnSpPr>
                <p:spPr>
                  <a:xfrm>
                    <a:off x="6900437" y="6018251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直线连接符 438"/>
                  <p:cNvCxnSpPr/>
                  <p:nvPr/>
                </p:nvCxnSpPr>
                <p:spPr>
                  <a:xfrm flipV="1">
                    <a:off x="7539763" y="5201319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0" name="直线连接符 439"/>
                  <p:cNvCxnSpPr/>
                  <p:nvPr/>
                </p:nvCxnSpPr>
                <p:spPr>
                  <a:xfrm>
                    <a:off x="7539763" y="5209919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8" name="组 317"/>
                <p:cNvGrpSpPr/>
                <p:nvPr/>
              </p:nvGrpSpPr>
              <p:grpSpPr>
                <a:xfrm>
                  <a:off x="9112640" y="4614945"/>
                  <a:ext cx="890197" cy="820591"/>
                  <a:chOff x="9047946" y="5208220"/>
                  <a:chExt cx="890197" cy="820591"/>
                </a:xfrm>
              </p:grpSpPr>
              <p:cxnSp>
                <p:nvCxnSpPr>
                  <p:cNvPr id="435" name="直线连接符 434"/>
                  <p:cNvCxnSpPr/>
                  <p:nvPr/>
                </p:nvCxnSpPr>
                <p:spPr>
                  <a:xfrm flipV="1">
                    <a:off x="9047946" y="5214658"/>
                    <a:ext cx="284082" cy="4768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直线连接符 435"/>
                  <p:cNvCxnSpPr/>
                  <p:nvPr/>
                </p:nvCxnSpPr>
                <p:spPr>
                  <a:xfrm flipV="1">
                    <a:off x="9333089" y="5208220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直线连接符 436"/>
                  <p:cNvCxnSpPr/>
                  <p:nvPr/>
                </p:nvCxnSpPr>
                <p:spPr>
                  <a:xfrm>
                    <a:off x="9332374" y="6028811"/>
                    <a:ext cx="605769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9" name="组 318"/>
                <p:cNvGrpSpPr/>
                <p:nvPr/>
              </p:nvGrpSpPr>
              <p:grpSpPr>
                <a:xfrm>
                  <a:off x="346835" y="4626153"/>
                  <a:ext cx="745736" cy="825534"/>
                  <a:chOff x="282141" y="5219428"/>
                  <a:chExt cx="745736" cy="825534"/>
                </a:xfrm>
              </p:grpSpPr>
              <p:cxnSp>
                <p:nvCxnSpPr>
                  <p:cNvPr id="431" name="直线连接符 430"/>
                  <p:cNvCxnSpPr/>
                  <p:nvPr/>
                </p:nvCxnSpPr>
                <p:spPr>
                  <a:xfrm>
                    <a:off x="282141" y="6036360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直线连接符 431"/>
                  <p:cNvCxnSpPr/>
                  <p:nvPr/>
                </p:nvCxnSpPr>
                <p:spPr>
                  <a:xfrm flipV="1">
                    <a:off x="921467" y="5219428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直线连接符 432"/>
                  <p:cNvCxnSpPr/>
                  <p:nvPr/>
                </p:nvCxnSpPr>
                <p:spPr>
                  <a:xfrm>
                    <a:off x="921467" y="5228028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直线连接符 433"/>
                  <p:cNvCxnSpPr/>
                  <p:nvPr/>
                </p:nvCxnSpPr>
                <p:spPr>
                  <a:xfrm flipV="1">
                    <a:off x="1014443" y="5228028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0" name="组 319"/>
                <p:cNvGrpSpPr/>
                <p:nvPr/>
              </p:nvGrpSpPr>
              <p:grpSpPr>
                <a:xfrm>
                  <a:off x="1077859" y="4610483"/>
                  <a:ext cx="751513" cy="828578"/>
                  <a:chOff x="1013165" y="5203758"/>
                  <a:chExt cx="751513" cy="828578"/>
                </a:xfrm>
              </p:grpSpPr>
              <p:cxnSp>
                <p:nvCxnSpPr>
                  <p:cNvPr id="427" name="直线连接符 426"/>
                  <p:cNvCxnSpPr/>
                  <p:nvPr/>
                </p:nvCxnSpPr>
                <p:spPr>
                  <a:xfrm>
                    <a:off x="1013165" y="6032336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8" name="直线连接符 427"/>
                  <p:cNvCxnSpPr/>
                  <p:nvPr/>
                </p:nvCxnSpPr>
                <p:spPr>
                  <a:xfrm flipV="1">
                    <a:off x="1658268" y="5208115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9" name="直线连接符 428"/>
                  <p:cNvCxnSpPr/>
                  <p:nvPr/>
                </p:nvCxnSpPr>
                <p:spPr>
                  <a:xfrm>
                    <a:off x="1658268" y="5216715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直线连接符 429"/>
                  <p:cNvCxnSpPr/>
                  <p:nvPr/>
                </p:nvCxnSpPr>
                <p:spPr>
                  <a:xfrm flipV="1">
                    <a:off x="1746598" y="5203758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1" name="组 320"/>
                <p:cNvGrpSpPr/>
                <p:nvPr/>
              </p:nvGrpSpPr>
              <p:grpSpPr>
                <a:xfrm>
                  <a:off x="1820898" y="4621051"/>
                  <a:ext cx="745736" cy="822034"/>
                  <a:chOff x="1756204" y="5214326"/>
                  <a:chExt cx="745736" cy="822034"/>
                </a:xfrm>
              </p:grpSpPr>
              <p:cxnSp>
                <p:nvCxnSpPr>
                  <p:cNvPr id="423" name="直线连接符 422"/>
                  <p:cNvCxnSpPr/>
                  <p:nvPr/>
                </p:nvCxnSpPr>
                <p:spPr>
                  <a:xfrm>
                    <a:off x="1756204" y="6031258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直线连接符 423"/>
                  <p:cNvCxnSpPr/>
                  <p:nvPr/>
                </p:nvCxnSpPr>
                <p:spPr>
                  <a:xfrm flipV="1">
                    <a:off x="2395530" y="5214326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直线连接符 424"/>
                  <p:cNvCxnSpPr/>
                  <p:nvPr/>
                </p:nvCxnSpPr>
                <p:spPr>
                  <a:xfrm>
                    <a:off x="2395530" y="5222926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6" name="直线连接符 425"/>
                  <p:cNvCxnSpPr/>
                  <p:nvPr/>
                </p:nvCxnSpPr>
                <p:spPr>
                  <a:xfrm flipV="1">
                    <a:off x="2481871" y="5219426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2" name="组 321"/>
                <p:cNvGrpSpPr/>
                <p:nvPr/>
              </p:nvGrpSpPr>
              <p:grpSpPr>
                <a:xfrm>
                  <a:off x="2555449" y="4621051"/>
                  <a:ext cx="745736" cy="822395"/>
                  <a:chOff x="2490755" y="5214326"/>
                  <a:chExt cx="745736" cy="822395"/>
                </a:xfrm>
              </p:grpSpPr>
              <p:cxnSp>
                <p:nvCxnSpPr>
                  <p:cNvPr id="419" name="直线连接符 418"/>
                  <p:cNvCxnSpPr/>
                  <p:nvPr/>
                </p:nvCxnSpPr>
                <p:spPr>
                  <a:xfrm>
                    <a:off x="2490755" y="6031258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0" name="直线连接符 419"/>
                  <p:cNvCxnSpPr/>
                  <p:nvPr/>
                </p:nvCxnSpPr>
                <p:spPr>
                  <a:xfrm flipV="1">
                    <a:off x="3130081" y="5214326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1" name="直线连接符 420"/>
                  <p:cNvCxnSpPr/>
                  <p:nvPr/>
                </p:nvCxnSpPr>
                <p:spPr>
                  <a:xfrm>
                    <a:off x="3130081" y="5222926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2" name="直线连接符 421"/>
                  <p:cNvCxnSpPr/>
                  <p:nvPr/>
                </p:nvCxnSpPr>
                <p:spPr>
                  <a:xfrm flipV="1">
                    <a:off x="3230487" y="5219787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3" name="组 322"/>
                <p:cNvGrpSpPr/>
                <p:nvPr/>
              </p:nvGrpSpPr>
              <p:grpSpPr>
                <a:xfrm>
                  <a:off x="3293397" y="4614838"/>
                  <a:ext cx="745736" cy="816934"/>
                  <a:chOff x="3228703" y="5208113"/>
                  <a:chExt cx="745736" cy="816934"/>
                </a:xfrm>
              </p:grpSpPr>
              <p:cxnSp>
                <p:nvCxnSpPr>
                  <p:cNvPr id="415" name="直线连接符 414"/>
                  <p:cNvCxnSpPr/>
                  <p:nvPr/>
                </p:nvCxnSpPr>
                <p:spPr>
                  <a:xfrm>
                    <a:off x="3228703" y="6025045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直线连接符 415"/>
                  <p:cNvCxnSpPr/>
                  <p:nvPr/>
                </p:nvCxnSpPr>
                <p:spPr>
                  <a:xfrm flipV="1">
                    <a:off x="3868029" y="5208113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直线连接符 416"/>
                  <p:cNvCxnSpPr/>
                  <p:nvPr/>
                </p:nvCxnSpPr>
                <p:spPr>
                  <a:xfrm>
                    <a:off x="3868029" y="5216713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直线连接符 417"/>
                  <p:cNvCxnSpPr/>
                  <p:nvPr/>
                </p:nvCxnSpPr>
                <p:spPr>
                  <a:xfrm flipV="1">
                    <a:off x="3960007" y="5208113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4" name="组 323"/>
                <p:cNvGrpSpPr/>
                <p:nvPr/>
              </p:nvGrpSpPr>
              <p:grpSpPr>
                <a:xfrm>
                  <a:off x="4016993" y="4605069"/>
                  <a:ext cx="711514" cy="830205"/>
                  <a:chOff x="3952299" y="5198344"/>
                  <a:chExt cx="711514" cy="830205"/>
                </a:xfrm>
              </p:grpSpPr>
              <p:cxnSp>
                <p:nvCxnSpPr>
                  <p:cNvPr id="411" name="直线连接符 410"/>
                  <p:cNvCxnSpPr/>
                  <p:nvPr/>
                </p:nvCxnSpPr>
                <p:spPr>
                  <a:xfrm>
                    <a:off x="3952299" y="6014067"/>
                    <a:ext cx="610881" cy="1209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直线连接符 411"/>
                  <p:cNvCxnSpPr/>
                  <p:nvPr/>
                </p:nvCxnSpPr>
                <p:spPr>
                  <a:xfrm flipV="1">
                    <a:off x="4557403" y="5198344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直线连接符 412"/>
                  <p:cNvCxnSpPr/>
                  <p:nvPr/>
                </p:nvCxnSpPr>
                <p:spPr>
                  <a:xfrm>
                    <a:off x="4557403" y="5206944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直线连接符 413"/>
                  <p:cNvCxnSpPr/>
                  <p:nvPr/>
                </p:nvCxnSpPr>
                <p:spPr>
                  <a:xfrm flipV="1">
                    <a:off x="4649050" y="5211615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5" name="组 324"/>
                <p:cNvGrpSpPr/>
                <p:nvPr/>
              </p:nvGrpSpPr>
              <p:grpSpPr>
                <a:xfrm>
                  <a:off x="4709662" y="4603525"/>
                  <a:ext cx="793534" cy="824922"/>
                  <a:chOff x="4644968" y="5196800"/>
                  <a:chExt cx="793534" cy="824922"/>
                </a:xfrm>
              </p:grpSpPr>
              <p:cxnSp>
                <p:nvCxnSpPr>
                  <p:cNvPr id="407" name="直线连接符 406"/>
                  <p:cNvCxnSpPr/>
                  <p:nvPr/>
                </p:nvCxnSpPr>
                <p:spPr>
                  <a:xfrm flipV="1">
                    <a:off x="4644968" y="6018775"/>
                    <a:ext cx="692901" cy="2947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8" name="直线连接符 407"/>
                  <p:cNvCxnSpPr/>
                  <p:nvPr/>
                </p:nvCxnSpPr>
                <p:spPr>
                  <a:xfrm flipV="1">
                    <a:off x="5332092" y="5201843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9" name="直线连接符 408"/>
                  <p:cNvCxnSpPr/>
                  <p:nvPr/>
                </p:nvCxnSpPr>
                <p:spPr>
                  <a:xfrm>
                    <a:off x="5332092" y="5210443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直线连接符 409"/>
                  <p:cNvCxnSpPr/>
                  <p:nvPr/>
                </p:nvCxnSpPr>
                <p:spPr>
                  <a:xfrm flipV="1">
                    <a:off x="5421211" y="5196800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7" name="组 326"/>
                <p:cNvGrpSpPr/>
                <p:nvPr/>
              </p:nvGrpSpPr>
              <p:grpSpPr>
                <a:xfrm>
                  <a:off x="5488430" y="4608566"/>
                  <a:ext cx="745736" cy="826708"/>
                  <a:chOff x="5423736" y="5201841"/>
                  <a:chExt cx="745736" cy="826708"/>
                </a:xfrm>
              </p:grpSpPr>
              <p:cxnSp>
                <p:nvCxnSpPr>
                  <p:cNvPr id="403" name="直线连接符 402"/>
                  <p:cNvCxnSpPr/>
                  <p:nvPr/>
                </p:nvCxnSpPr>
                <p:spPr>
                  <a:xfrm>
                    <a:off x="5423736" y="6018773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4" name="直线连接符 403"/>
                  <p:cNvCxnSpPr/>
                  <p:nvPr/>
                </p:nvCxnSpPr>
                <p:spPr>
                  <a:xfrm flipV="1">
                    <a:off x="6063062" y="5201841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5" name="直线连接符 404"/>
                  <p:cNvCxnSpPr/>
                  <p:nvPr/>
                </p:nvCxnSpPr>
                <p:spPr>
                  <a:xfrm>
                    <a:off x="6063062" y="5210441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直线连接符 405"/>
                  <p:cNvCxnSpPr/>
                  <p:nvPr/>
                </p:nvCxnSpPr>
                <p:spPr>
                  <a:xfrm flipV="1">
                    <a:off x="6156729" y="5211615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8" name="组 327"/>
                <p:cNvGrpSpPr/>
                <p:nvPr/>
              </p:nvGrpSpPr>
              <p:grpSpPr>
                <a:xfrm>
                  <a:off x="6222796" y="4603192"/>
                  <a:ext cx="745736" cy="818811"/>
                  <a:chOff x="6158102" y="5196467"/>
                  <a:chExt cx="745736" cy="818811"/>
                </a:xfrm>
              </p:grpSpPr>
              <p:cxnSp>
                <p:nvCxnSpPr>
                  <p:cNvPr id="369" name="直线连接符 368"/>
                  <p:cNvCxnSpPr/>
                  <p:nvPr/>
                </p:nvCxnSpPr>
                <p:spPr>
                  <a:xfrm>
                    <a:off x="6158102" y="6013399"/>
                    <a:ext cx="645103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直线连接符 369"/>
                  <p:cNvCxnSpPr/>
                  <p:nvPr/>
                </p:nvCxnSpPr>
                <p:spPr>
                  <a:xfrm flipV="1">
                    <a:off x="6797428" y="5196467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直线连接符 370"/>
                  <p:cNvCxnSpPr/>
                  <p:nvPr/>
                </p:nvCxnSpPr>
                <p:spPr>
                  <a:xfrm>
                    <a:off x="6797428" y="5205067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2" name="直线连接符 401"/>
                  <p:cNvCxnSpPr/>
                  <p:nvPr/>
                </p:nvCxnSpPr>
                <p:spPr>
                  <a:xfrm flipV="1">
                    <a:off x="6894491" y="5198344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9" name="组 328"/>
                <p:cNvGrpSpPr/>
                <p:nvPr/>
              </p:nvGrpSpPr>
              <p:grpSpPr>
                <a:xfrm>
                  <a:off x="7704601" y="4608044"/>
                  <a:ext cx="712082" cy="820591"/>
                  <a:chOff x="7639907" y="5201319"/>
                  <a:chExt cx="712082" cy="820591"/>
                </a:xfrm>
              </p:grpSpPr>
              <p:cxnSp>
                <p:nvCxnSpPr>
                  <p:cNvPr id="359" name="直线连接符 358"/>
                  <p:cNvCxnSpPr/>
                  <p:nvPr/>
                </p:nvCxnSpPr>
                <p:spPr>
                  <a:xfrm>
                    <a:off x="7639907" y="5211615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" name="直线连接符 359"/>
                  <p:cNvCxnSpPr/>
                  <p:nvPr/>
                </p:nvCxnSpPr>
                <p:spPr>
                  <a:xfrm flipV="1">
                    <a:off x="7740833" y="5201319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" name="直线连接符 360"/>
                  <p:cNvCxnSpPr/>
                  <p:nvPr/>
                </p:nvCxnSpPr>
                <p:spPr>
                  <a:xfrm>
                    <a:off x="7740118" y="6021910"/>
                    <a:ext cx="605769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直线连接符 367"/>
                  <p:cNvCxnSpPr/>
                  <p:nvPr/>
                </p:nvCxnSpPr>
                <p:spPr>
                  <a:xfrm flipV="1">
                    <a:off x="8346357" y="5203758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0" name="组 329"/>
                <p:cNvGrpSpPr/>
                <p:nvPr/>
              </p:nvGrpSpPr>
              <p:grpSpPr>
                <a:xfrm>
                  <a:off x="8412660" y="4605069"/>
                  <a:ext cx="705980" cy="820591"/>
                  <a:chOff x="8347966" y="5198344"/>
                  <a:chExt cx="705980" cy="820591"/>
                </a:xfrm>
              </p:grpSpPr>
              <p:cxnSp>
                <p:nvCxnSpPr>
                  <p:cNvPr id="355" name="直线连接符 354"/>
                  <p:cNvCxnSpPr/>
                  <p:nvPr/>
                </p:nvCxnSpPr>
                <p:spPr>
                  <a:xfrm>
                    <a:off x="8347966" y="5208640"/>
                    <a:ext cx="106410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6" name="直线连接符 355"/>
                  <p:cNvCxnSpPr/>
                  <p:nvPr/>
                </p:nvCxnSpPr>
                <p:spPr>
                  <a:xfrm flipV="1">
                    <a:off x="8448892" y="5198344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直线连接符 356"/>
                  <p:cNvCxnSpPr/>
                  <p:nvPr/>
                </p:nvCxnSpPr>
                <p:spPr>
                  <a:xfrm>
                    <a:off x="8448177" y="6018935"/>
                    <a:ext cx="605769" cy="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直线连接符 357"/>
                  <p:cNvCxnSpPr/>
                  <p:nvPr/>
                </p:nvCxnSpPr>
                <p:spPr>
                  <a:xfrm flipV="1">
                    <a:off x="9042618" y="5200336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1" name="组 330"/>
                <p:cNvGrpSpPr/>
                <p:nvPr/>
              </p:nvGrpSpPr>
              <p:grpSpPr>
                <a:xfrm>
                  <a:off x="9975731" y="4610571"/>
                  <a:ext cx="741254" cy="834509"/>
                  <a:chOff x="9911037" y="5203846"/>
                  <a:chExt cx="741254" cy="834509"/>
                </a:xfrm>
              </p:grpSpPr>
              <p:cxnSp>
                <p:nvCxnSpPr>
                  <p:cNvPr id="350" name="直线连接符 349"/>
                  <p:cNvCxnSpPr/>
                  <p:nvPr/>
                </p:nvCxnSpPr>
                <p:spPr>
                  <a:xfrm>
                    <a:off x="9911037" y="6027275"/>
                    <a:ext cx="167423" cy="4317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直线连接符 350"/>
                  <p:cNvCxnSpPr/>
                  <p:nvPr/>
                </p:nvCxnSpPr>
                <p:spPr>
                  <a:xfrm flipV="1">
                    <a:off x="10217150" y="5203846"/>
                    <a:ext cx="2816" cy="834509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直线连接符 351"/>
                  <p:cNvCxnSpPr/>
                  <p:nvPr/>
                </p:nvCxnSpPr>
                <p:spPr>
                  <a:xfrm flipV="1">
                    <a:off x="10228163" y="6021722"/>
                    <a:ext cx="424128" cy="3323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直线连接符 352"/>
                  <p:cNvCxnSpPr/>
                  <p:nvPr/>
                </p:nvCxnSpPr>
                <p:spPr>
                  <a:xfrm flipV="1">
                    <a:off x="10083091" y="5214326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直线连接符 353"/>
                  <p:cNvCxnSpPr/>
                  <p:nvPr/>
                </p:nvCxnSpPr>
                <p:spPr>
                  <a:xfrm>
                    <a:off x="10085907" y="5211243"/>
                    <a:ext cx="130319" cy="372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2" name="组 331"/>
                <p:cNvGrpSpPr/>
                <p:nvPr/>
              </p:nvGrpSpPr>
              <p:grpSpPr>
                <a:xfrm>
                  <a:off x="10708605" y="4598619"/>
                  <a:ext cx="730956" cy="826675"/>
                  <a:chOff x="10643911" y="5191894"/>
                  <a:chExt cx="730956" cy="826675"/>
                </a:xfrm>
              </p:grpSpPr>
              <p:cxnSp>
                <p:nvCxnSpPr>
                  <p:cNvPr id="345" name="直线连接符 344"/>
                  <p:cNvCxnSpPr/>
                  <p:nvPr/>
                </p:nvCxnSpPr>
                <p:spPr>
                  <a:xfrm>
                    <a:off x="10643911" y="6016754"/>
                    <a:ext cx="386947" cy="1815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直线连接符 345"/>
                  <p:cNvCxnSpPr/>
                  <p:nvPr/>
                </p:nvCxnSpPr>
                <p:spPr>
                  <a:xfrm flipV="1">
                    <a:off x="11145903" y="5191894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直线连接符 346"/>
                  <p:cNvCxnSpPr/>
                  <p:nvPr/>
                </p:nvCxnSpPr>
                <p:spPr>
                  <a:xfrm flipV="1">
                    <a:off x="11141495" y="6008972"/>
                    <a:ext cx="233372" cy="3100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8" name="直线连接符 347"/>
                  <p:cNvCxnSpPr/>
                  <p:nvPr/>
                </p:nvCxnSpPr>
                <p:spPr>
                  <a:xfrm>
                    <a:off x="11030858" y="5204309"/>
                    <a:ext cx="130319" cy="372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直线连接符 348"/>
                  <p:cNvCxnSpPr/>
                  <p:nvPr/>
                </p:nvCxnSpPr>
                <p:spPr>
                  <a:xfrm flipV="1">
                    <a:off x="11019847" y="5198344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4" name="组 333"/>
                <p:cNvGrpSpPr/>
                <p:nvPr/>
              </p:nvGrpSpPr>
              <p:grpSpPr>
                <a:xfrm>
                  <a:off x="11431495" y="4606026"/>
                  <a:ext cx="706902" cy="819268"/>
                  <a:chOff x="11366801" y="5199301"/>
                  <a:chExt cx="706902" cy="819268"/>
                </a:xfrm>
              </p:grpSpPr>
              <p:cxnSp>
                <p:nvCxnSpPr>
                  <p:cNvPr id="335" name="直线连接符 334"/>
                  <p:cNvCxnSpPr/>
                  <p:nvPr/>
                </p:nvCxnSpPr>
                <p:spPr>
                  <a:xfrm flipV="1">
                    <a:off x="11366801" y="6008828"/>
                    <a:ext cx="576843" cy="4571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9" name="直线连接符 338"/>
                  <p:cNvCxnSpPr/>
                  <p:nvPr/>
                </p:nvCxnSpPr>
                <p:spPr>
                  <a:xfrm flipV="1">
                    <a:off x="11942544" y="5199301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0" name="直线连接符 339"/>
                  <p:cNvCxnSpPr/>
                  <p:nvPr/>
                </p:nvCxnSpPr>
                <p:spPr>
                  <a:xfrm>
                    <a:off x="11943384" y="5205008"/>
                    <a:ext cx="130319" cy="372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直线连接符 343"/>
                  <p:cNvCxnSpPr/>
                  <p:nvPr/>
                </p:nvCxnSpPr>
                <p:spPr>
                  <a:xfrm flipV="1">
                    <a:off x="12064082" y="5201635"/>
                    <a:ext cx="5632" cy="816934"/>
                  </a:xfrm>
                  <a:prstGeom prst="line">
                    <a:avLst/>
                  </a:prstGeom>
                  <a:ln w="31750">
                    <a:solidFill>
                      <a:srgbClr val="00B05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92" name="组 291"/>
              <p:cNvGrpSpPr/>
              <p:nvPr/>
            </p:nvGrpSpPr>
            <p:grpSpPr>
              <a:xfrm>
                <a:off x="456375" y="6634253"/>
                <a:ext cx="11804013" cy="1108850"/>
                <a:chOff x="273029" y="1180228"/>
                <a:chExt cx="11804013" cy="2828859"/>
              </a:xfrm>
            </p:grpSpPr>
            <p:cxnSp>
              <p:nvCxnSpPr>
                <p:cNvPr id="293" name="直线连接符 292"/>
                <p:cNvCxnSpPr/>
                <p:nvPr/>
              </p:nvCxnSpPr>
              <p:spPr>
                <a:xfrm flipH="1" flipV="1">
                  <a:off x="1011823" y="124114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直线连接符 293"/>
                <p:cNvCxnSpPr/>
                <p:nvPr/>
              </p:nvCxnSpPr>
              <p:spPr>
                <a:xfrm flipH="1" flipV="1">
                  <a:off x="273029" y="124114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直线连接符 294"/>
                <p:cNvCxnSpPr/>
                <p:nvPr/>
              </p:nvCxnSpPr>
              <p:spPr>
                <a:xfrm flipH="1" flipV="1">
                  <a:off x="1746784" y="1259639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直线连接符 295"/>
                <p:cNvCxnSpPr/>
                <p:nvPr/>
              </p:nvCxnSpPr>
              <p:spPr>
                <a:xfrm flipH="1" flipV="1">
                  <a:off x="2471500" y="124114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直线连接符 296"/>
                <p:cNvCxnSpPr/>
                <p:nvPr/>
              </p:nvCxnSpPr>
              <p:spPr>
                <a:xfrm flipH="1" flipV="1">
                  <a:off x="3222000" y="123467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直线连接符 297"/>
                <p:cNvCxnSpPr/>
                <p:nvPr/>
              </p:nvCxnSpPr>
              <p:spPr>
                <a:xfrm flipH="1" flipV="1">
                  <a:off x="3955594" y="123467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直线连接符 298"/>
                <p:cNvCxnSpPr/>
                <p:nvPr/>
              </p:nvCxnSpPr>
              <p:spPr>
                <a:xfrm flipH="1" flipV="1">
                  <a:off x="4644915" y="123467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直线连接符 299"/>
                <p:cNvCxnSpPr/>
                <p:nvPr/>
              </p:nvCxnSpPr>
              <p:spPr>
                <a:xfrm flipH="1" flipV="1">
                  <a:off x="5413885" y="123467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直线连接符 300"/>
                <p:cNvCxnSpPr/>
                <p:nvPr/>
              </p:nvCxnSpPr>
              <p:spPr>
                <a:xfrm flipH="1" flipV="1">
                  <a:off x="6161108" y="1180228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直线连接符 302"/>
                <p:cNvCxnSpPr/>
                <p:nvPr/>
              </p:nvCxnSpPr>
              <p:spPr>
                <a:xfrm flipH="1" flipV="1">
                  <a:off x="6893075" y="1188400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线连接符 303"/>
                <p:cNvCxnSpPr/>
                <p:nvPr/>
              </p:nvCxnSpPr>
              <p:spPr>
                <a:xfrm flipH="1" flipV="1">
                  <a:off x="7631880" y="1181409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直线连接符 304"/>
                <p:cNvCxnSpPr/>
                <p:nvPr/>
              </p:nvCxnSpPr>
              <p:spPr>
                <a:xfrm flipH="1" flipV="1">
                  <a:off x="8329833" y="1181409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直线连接符 305"/>
                <p:cNvCxnSpPr/>
                <p:nvPr/>
              </p:nvCxnSpPr>
              <p:spPr>
                <a:xfrm flipH="1" flipV="1">
                  <a:off x="9022925" y="1188400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直线连接符 308"/>
                <p:cNvCxnSpPr/>
                <p:nvPr/>
              </p:nvCxnSpPr>
              <p:spPr>
                <a:xfrm flipH="1" flipV="1">
                  <a:off x="9172087" y="118902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直线连接符 309"/>
                <p:cNvCxnSpPr/>
                <p:nvPr/>
              </p:nvCxnSpPr>
              <p:spPr>
                <a:xfrm flipH="1" flipV="1">
                  <a:off x="9916580" y="1188400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直线连接符 310"/>
                <p:cNvCxnSpPr/>
                <p:nvPr/>
              </p:nvCxnSpPr>
              <p:spPr>
                <a:xfrm flipH="1" flipV="1">
                  <a:off x="10639331" y="1188400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直线连接符 314"/>
                <p:cNvCxnSpPr/>
                <p:nvPr/>
              </p:nvCxnSpPr>
              <p:spPr>
                <a:xfrm flipH="1" flipV="1">
                  <a:off x="11341612" y="124114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直线连接符 315"/>
                <p:cNvCxnSpPr/>
                <p:nvPr/>
              </p:nvCxnSpPr>
              <p:spPr>
                <a:xfrm flipH="1" flipV="1">
                  <a:off x="12060988" y="1241142"/>
                  <a:ext cx="16054" cy="2749448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椭圆 18"/>
              <p:cNvSpPr/>
              <p:nvPr/>
            </p:nvSpPr>
            <p:spPr>
              <a:xfrm>
                <a:off x="426163" y="758366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1" name="椭圆 440"/>
              <p:cNvSpPr/>
              <p:nvPr/>
            </p:nvSpPr>
            <p:spPr>
              <a:xfrm>
                <a:off x="1108825" y="6775676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2" name="椭圆 441"/>
              <p:cNvSpPr/>
              <p:nvPr/>
            </p:nvSpPr>
            <p:spPr>
              <a:xfrm>
                <a:off x="607180" y="759262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3" name="椭圆 442"/>
              <p:cNvSpPr/>
              <p:nvPr/>
            </p:nvSpPr>
            <p:spPr>
              <a:xfrm>
                <a:off x="795357" y="759262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4" name="椭圆 443"/>
              <p:cNvSpPr/>
              <p:nvPr/>
            </p:nvSpPr>
            <p:spPr>
              <a:xfrm>
                <a:off x="986789" y="759262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1" name="椭圆 450"/>
              <p:cNvSpPr/>
              <p:nvPr/>
            </p:nvSpPr>
            <p:spPr>
              <a:xfrm>
                <a:off x="1167643" y="758366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2" name="椭圆 451"/>
              <p:cNvSpPr/>
              <p:nvPr/>
            </p:nvSpPr>
            <p:spPr>
              <a:xfrm>
                <a:off x="1850305" y="6775676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3" name="椭圆 452"/>
              <p:cNvSpPr/>
              <p:nvPr/>
            </p:nvSpPr>
            <p:spPr>
              <a:xfrm>
                <a:off x="1348660" y="759262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4" name="椭圆 453"/>
              <p:cNvSpPr/>
              <p:nvPr/>
            </p:nvSpPr>
            <p:spPr>
              <a:xfrm>
                <a:off x="1536837" y="759262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5" name="椭圆 454"/>
              <p:cNvSpPr/>
              <p:nvPr/>
            </p:nvSpPr>
            <p:spPr>
              <a:xfrm>
                <a:off x="1728269" y="759262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6" name="椭圆 455"/>
              <p:cNvSpPr/>
              <p:nvPr/>
            </p:nvSpPr>
            <p:spPr>
              <a:xfrm>
                <a:off x="1908288" y="7582507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7" name="椭圆 456"/>
              <p:cNvSpPr/>
              <p:nvPr/>
            </p:nvSpPr>
            <p:spPr>
              <a:xfrm>
                <a:off x="2590950" y="6774514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8" name="椭圆 457"/>
              <p:cNvSpPr/>
              <p:nvPr/>
            </p:nvSpPr>
            <p:spPr>
              <a:xfrm>
                <a:off x="2089305" y="7591460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9" name="椭圆 458"/>
              <p:cNvSpPr/>
              <p:nvPr/>
            </p:nvSpPr>
            <p:spPr>
              <a:xfrm>
                <a:off x="2277482" y="7591460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0" name="椭圆 459"/>
              <p:cNvSpPr/>
              <p:nvPr/>
            </p:nvSpPr>
            <p:spPr>
              <a:xfrm>
                <a:off x="2468914" y="7591460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1" name="椭圆 460"/>
              <p:cNvSpPr/>
              <p:nvPr/>
            </p:nvSpPr>
            <p:spPr>
              <a:xfrm>
                <a:off x="2656622" y="759149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2" name="椭圆 461"/>
              <p:cNvSpPr/>
              <p:nvPr/>
            </p:nvSpPr>
            <p:spPr>
              <a:xfrm>
                <a:off x="3339284" y="678349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3" name="椭圆 462"/>
              <p:cNvSpPr/>
              <p:nvPr/>
            </p:nvSpPr>
            <p:spPr>
              <a:xfrm>
                <a:off x="2837639" y="760044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4" name="椭圆 463"/>
              <p:cNvSpPr/>
              <p:nvPr/>
            </p:nvSpPr>
            <p:spPr>
              <a:xfrm>
                <a:off x="3025816" y="760044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5" name="椭圆 464"/>
              <p:cNvSpPr/>
              <p:nvPr/>
            </p:nvSpPr>
            <p:spPr>
              <a:xfrm>
                <a:off x="3217248" y="760044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6" name="椭圆 465"/>
              <p:cNvSpPr/>
              <p:nvPr/>
            </p:nvSpPr>
            <p:spPr>
              <a:xfrm>
                <a:off x="3400931" y="7596734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7" name="椭圆 466"/>
              <p:cNvSpPr/>
              <p:nvPr/>
            </p:nvSpPr>
            <p:spPr>
              <a:xfrm>
                <a:off x="4048197" y="6781097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8" name="椭圆 467"/>
              <p:cNvSpPr/>
              <p:nvPr/>
            </p:nvSpPr>
            <p:spPr>
              <a:xfrm>
                <a:off x="3582439" y="7596734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9" name="椭圆 468"/>
              <p:cNvSpPr/>
              <p:nvPr/>
            </p:nvSpPr>
            <p:spPr>
              <a:xfrm>
                <a:off x="3770616" y="7596734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0" name="椭圆 469"/>
              <p:cNvSpPr/>
              <p:nvPr/>
            </p:nvSpPr>
            <p:spPr>
              <a:xfrm>
                <a:off x="3962048" y="7596734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1" name="椭圆 470"/>
              <p:cNvSpPr/>
              <p:nvPr/>
            </p:nvSpPr>
            <p:spPr>
              <a:xfrm>
                <a:off x="4126628" y="7583693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2" name="椭圆 471"/>
              <p:cNvSpPr/>
              <p:nvPr/>
            </p:nvSpPr>
            <p:spPr>
              <a:xfrm>
                <a:off x="4744647" y="6760873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3" name="椭圆 472"/>
              <p:cNvSpPr/>
              <p:nvPr/>
            </p:nvSpPr>
            <p:spPr>
              <a:xfrm>
                <a:off x="4308136" y="7583693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4" name="椭圆 473"/>
              <p:cNvSpPr/>
              <p:nvPr/>
            </p:nvSpPr>
            <p:spPr>
              <a:xfrm>
                <a:off x="4496313" y="7583693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5" name="椭圆 474"/>
              <p:cNvSpPr/>
              <p:nvPr/>
            </p:nvSpPr>
            <p:spPr>
              <a:xfrm>
                <a:off x="4687745" y="7583693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6" name="椭圆 475"/>
              <p:cNvSpPr/>
              <p:nvPr/>
            </p:nvSpPr>
            <p:spPr>
              <a:xfrm>
                <a:off x="4866322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7" name="椭圆 476"/>
              <p:cNvSpPr/>
              <p:nvPr/>
            </p:nvSpPr>
            <p:spPr>
              <a:xfrm>
                <a:off x="5513588" y="6766718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8" name="椭圆 477"/>
              <p:cNvSpPr/>
              <p:nvPr/>
            </p:nvSpPr>
            <p:spPr>
              <a:xfrm>
                <a:off x="5047830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79" name="椭圆 478"/>
              <p:cNvSpPr/>
              <p:nvPr/>
            </p:nvSpPr>
            <p:spPr>
              <a:xfrm>
                <a:off x="5236007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0" name="椭圆 479"/>
              <p:cNvSpPr/>
              <p:nvPr/>
            </p:nvSpPr>
            <p:spPr>
              <a:xfrm>
                <a:off x="5427439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1" name="椭圆 480"/>
              <p:cNvSpPr/>
              <p:nvPr/>
            </p:nvSpPr>
            <p:spPr>
              <a:xfrm>
                <a:off x="5617706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2" name="椭圆 481"/>
              <p:cNvSpPr/>
              <p:nvPr/>
            </p:nvSpPr>
            <p:spPr>
              <a:xfrm>
                <a:off x="6264972" y="6766718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3" name="椭圆 482"/>
              <p:cNvSpPr/>
              <p:nvPr/>
            </p:nvSpPr>
            <p:spPr>
              <a:xfrm>
                <a:off x="5799214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4" name="椭圆 483"/>
              <p:cNvSpPr/>
              <p:nvPr/>
            </p:nvSpPr>
            <p:spPr>
              <a:xfrm>
                <a:off x="5987391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5" name="椭圆 484"/>
              <p:cNvSpPr/>
              <p:nvPr/>
            </p:nvSpPr>
            <p:spPr>
              <a:xfrm>
                <a:off x="6178823" y="758235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6" name="椭圆 485"/>
              <p:cNvSpPr/>
              <p:nvPr/>
            </p:nvSpPr>
            <p:spPr>
              <a:xfrm>
                <a:off x="6345538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7" name="椭圆 486"/>
              <p:cNvSpPr/>
              <p:nvPr/>
            </p:nvSpPr>
            <p:spPr>
              <a:xfrm>
                <a:off x="6992804" y="676371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8" name="椭圆 487"/>
              <p:cNvSpPr/>
              <p:nvPr/>
            </p:nvSpPr>
            <p:spPr>
              <a:xfrm>
                <a:off x="6527046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9" name="椭圆 488"/>
              <p:cNvSpPr/>
              <p:nvPr/>
            </p:nvSpPr>
            <p:spPr>
              <a:xfrm>
                <a:off x="6715223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6906655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1" name="椭圆 490"/>
              <p:cNvSpPr/>
              <p:nvPr/>
            </p:nvSpPr>
            <p:spPr>
              <a:xfrm>
                <a:off x="7095028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7710250" y="6766718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3" name="椭圆 492"/>
              <p:cNvSpPr/>
              <p:nvPr/>
            </p:nvSpPr>
            <p:spPr>
              <a:xfrm>
                <a:off x="7276536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4" name="椭圆 493"/>
              <p:cNvSpPr/>
              <p:nvPr/>
            </p:nvSpPr>
            <p:spPr>
              <a:xfrm>
                <a:off x="7464713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7656145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7881839" y="6763712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7897704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8079212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99" name="椭圆 498"/>
              <p:cNvSpPr/>
              <p:nvPr/>
            </p:nvSpPr>
            <p:spPr>
              <a:xfrm>
                <a:off x="8267389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8458821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8641365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2" name="椭圆 501"/>
              <p:cNvSpPr/>
              <p:nvPr/>
            </p:nvSpPr>
            <p:spPr>
              <a:xfrm>
                <a:off x="8822873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9011050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4" name="椭圆 503"/>
              <p:cNvSpPr/>
              <p:nvPr/>
            </p:nvSpPr>
            <p:spPr>
              <a:xfrm>
                <a:off x="9202482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8540889" y="675421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9561021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7" name="椭圆 506"/>
              <p:cNvSpPr/>
              <p:nvPr/>
            </p:nvSpPr>
            <p:spPr>
              <a:xfrm>
                <a:off x="9742529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9930706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9" name="椭圆 508"/>
              <p:cNvSpPr/>
              <p:nvPr/>
            </p:nvSpPr>
            <p:spPr>
              <a:xfrm>
                <a:off x="10122138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10404383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1" name="椭圆 510"/>
              <p:cNvSpPr/>
              <p:nvPr/>
            </p:nvSpPr>
            <p:spPr>
              <a:xfrm>
                <a:off x="10585891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2" name="椭圆 511"/>
              <p:cNvSpPr/>
              <p:nvPr/>
            </p:nvSpPr>
            <p:spPr>
              <a:xfrm>
                <a:off x="10774068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3" name="椭圆 512"/>
              <p:cNvSpPr/>
              <p:nvPr/>
            </p:nvSpPr>
            <p:spPr>
              <a:xfrm>
                <a:off x="10965500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4" name="椭圆 513"/>
              <p:cNvSpPr/>
              <p:nvPr/>
            </p:nvSpPr>
            <p:spPr>
              <a:xfrm>
                <a:off x="11336739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5" name="椭圆 514"/>
              <p:cNvSpPr/>
              <p:nvPr/>
            </p:nvSpPr>
            <p:spPr>
              <a:xfrm>
                <a:off x="11518247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6" name="椭圆 515"/>
              <p:cNvSpPr/>
              <p:nvPr/>
            </p:nvSpPr>
            <p:spPr>
              <a:xfrm>
                <a:off x="11706424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7" name="椭圆 516"/>
              <p:cNvSpPr/>
              <p:nvPr/>
            </p:nvSpPr>
            <p:spPr>
              <a:xfrm>
                <a:off x="11897856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8" name="椭圆 517"/>
              <p:cNvSpPr/>
              <p:nvPr/>
            </p:nvSpPr>
            <p:spPr>
              <a:xfrm>
                <a:off x="11143997" y="757934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9" name="椭圆 518"/>
              <p:cNvSpPr/>
              <p:nvPr/>
            </p:nvSpPr>
            <p:spPr>
              <a:xfrm>
                <a:off x="11225810" y="6774514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0" name="椭圆 519"/>
              <p:cNvSpPr/>
              <p:nvPr/>
            </p:nvSpPr>
            <p:spPr>
              <a:xfrm>
                <a:off x="10297736" y="6762815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1" name="椭圆 520"/>
              <p:cNvSpPr/>
              <p:nvPr/>
            </p:nvSpPr>
            <p:spPr>
              <a:xfrm>
                <a:off x="9249672" y="6754219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2" name="椭圆 521"/>
              <p:cNvSpPr/>
              <p:nvPr/>
            </p:nvSpPr>
            <p:spPr>
              <a:xfrm>
                <a:off x="9404824" y="6760873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3" name="椭圆 522"/>
              <p:cNvSpPr/>
              <p:nvPr/>
            </p:nvSpPr>
            <p:spPr>
              <a:xfrm>
                <a:off x="12156405" y="676783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4" name="椭圆 523"/>
              <p:cNvSpPr/>
              <p:nvPr/>
            </p:nvSpPr>
            <p:spPr>
              <a:xfrm>
                <a:off x="12069398" y="7572901"/>
                <a:ext cx="108000" cy="108000"/>
              </a:xfrm>
              <a:prstGeom prst="ellipse">
                <a:avLst/>
              </a:prstGeom>
              <a:solidFill>
                <a:srgbClr val="65297E"/>
              </a:solidFill>
              <a:ln>
                <a:solidFill>
                  <a:srgbClr val="6529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525" name="左大括号 524"/>
            <p:cNvSpPr/>
            <p:nvPr/>
          </p:nvSpPr>
          <p:spPr>
            <a:xfrm rot="16200000">
              <a:off x="4026040" y="4202976"/>
              <a:ext cx="273676" cy="7361076"/>
            </a:xfrm>
            <a:prstGeom prst="leftBrace">
              <a:avLst>
                <a:gd name="adj1" fmla="val 50594"/>
                <a:gd name="adj2" fmla="val 50000"/>
              </a:avLst>
            </a:prstGeom>
            <a:ln w="25400">
              <a:solidFill>
                <a:srgbClr val="6529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6" name="左大括号 525"/>
            <p:cNvSpPr/>
            <p:nvPr/>
          </p:nvSpPr>
          <p:spPr>
            <a:xfrm rot="16200000">
              <a:off x="8499846" y="7103841"/>
              <a:ext cx="246446" cy="1531454"/>
            </a:xfrm>
            <a:prstGeom prst="leftBrace">
              <a:avLst>
                <a:gd name="adj1" fmla="val 50594"/>
                <a:gd name="adj2" fmla="val 50000"/>
              </a:avLst>
            </a:prstGeom>
            <a:ln w="25400">
              <a:solidFill>
                <a:srgbClr val="6529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7" name="左大括号 526"/>
            <p:cNvSpPr/>
            <p:nvPr/>
          </p:nvSpPr>
          <p:spPr>
            <a:xfrm rot="16200000">
              <a:off x="10729985" y="6434440"/>
              <a:ext cx="189191" cy="2839512"/>
            </a:xfrm>
            <a:prstGeom prst="leftBrace">
              <a:avLst>
                <a:gd name="adj1" fmla="val 50594"/>
                <a:gd name="adj2" fmla="val 50000"/>
              </a:avLst>
            </a:prstGeom>
            <a:ln w="25400">
              <a:solidFill>
                <a:srgbClr val="6529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8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2995385" y="7960428"/>
              <a:ext cx="2748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Preamble</a:t>
              </a:r>
              <a:r>
                <a:rPr lang="zh-CN" altLang="en-US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 </a:t>
              </a:r>
              <a:r>
                <a:rPr lang="en-US" altLang="zh-CN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(10 </a:t>
              </a:r>
              <a:r>
                <a:rPr lang="en-US" altLang="zh-CN" sz="2000" b="1" dirty="0" err="1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upchirps</a:t>
              </a:r>
              <a:r>
                <a:rPr lang="en-US" altLang="zh-CN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)</a:t>
              </a:r>
              <a:endParaRPr lang="en-US" altLang="zh-CN" sz="2000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  <p:sp>
          <p:nvSpPr>
            <p:cNvPr id="529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331798" y="7916760"/>
              <a:ext cx="1048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Sync</a:t>
              </a:r>
              <a:endParaRPr lang="en-US" altLang="zh-CN" sz="2000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  <p:sp>
          <p:nvSpPr>
            <p:cNvPr id="530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0333008" y="7922192"/>
              <a:ext cx="1299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Payload</a:t>
              </a:r>
              <a:endParaRPr lang="en-US" altLang="zh-CN" sz="2000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8954122" y="4173731"/>
            <a:ext cx="3237878" cy="737899"/>
            <a:chOff x="9267349" y="5990995"/>
            <a:chExt cx="3237878" cy="737899"/>
          </a:xfrm>
        </p:grpSpPr>
        <p:sp>
          <p:nvSpPr>
            <p:cNvPr id="22" name="三角形 21"/>
            <p:cNvSpPr/>
            <p:nvPr/>
          </p:nvSpPr>
          <p:spPr>
            <a:xfrm flipV="1">
              <a:off x="9351111" y="6388034"/>
              <a:ext cx="231227" cy="337560"/>
            </a:xfrm>
            <a:prstGeom prst="triangle">
              <a:avLst/>
            </a:prstGeom>
            <a:solidFill>
              <a:srgbClr val="EC633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1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9267349" y="5990995"/>
              <a:ext cx="4909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EC6333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11</a:t>
              </a:r>
              <a:endParaRPr lang="en-US" altLang="zh-CN" sz="2000" b="1" dirty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  <p:sp>
          <p:nvSpPr>
            <p:cNvPr id="532" name="三角形 531"/>
            <p:cNvSpPr/>
            <p:nvPr/>
          </p:nvSpPr>
          <p:spPr>
            <a:xfrm flipV="1">
              <a:off x="10213829" y="6390754"/>
              <a:ext cx="231227" cy="337560"/>
            </a:xfrm>
            <a:prstGeom prst="triangle">
              <a:avLst/>
            </a:prstGeom>
            <a:solidFill>
              <a:srgbClr val="EC633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3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0130067" y="5993715"/>
              <a:ext cx="4909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EC6333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10</a:t>
              </a:r>
              <a:endParaRPr lang="en-US" altLang="zh-CN" sz="2000" b="1" dirty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  <p:sp>
          <p:nvSpPr>
            <p:cNvPr id="534" name="三角形 533"/>
            <p:cNvSpPr/>
            <p:nvPr/>
          </p:nvSpPr>
          <p:spPr>
            <a:xfrm flipV="1">
              <a:off x="11145742" y="6391334"/>
              <a:ext cx="231227" cy="337560"/>
            </a:xfrm>
            <a:prstGeom prst="triangle">
              <a:avLst/>
            </a:prstGeom>
            <a:solidFill>
              <a:srgbClr val="EC633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5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1061980" y="5994295"/>
              <a:ext cx="4909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EC6333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01</a:t>
              </a:r>
              <a:endParaRPr lang="en-US" altLang="zh-CN" sz="2000" b="1" dirty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  <p:sp>
          <p:nvSpPr>
            <p:cNvPr id="536" name="三角形 535"/>
            <p:cNvSpPr/>
            <p:nvPr/>
          </p:nvSpPr>
          <p:spPr>
            <a:xfrm flipV="1">
              <a:off x="12098040" y="6390754"/>
              <a:ext cx="231227" cy="337560"/>
            </a:xfrm>
            <a:prstGeom prst="triangle">
              <a:avLst/>
            </a:prstGeom>
            <a:solidFill>
              <a:srgbClr val="EC633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2014278" y="5993715"/>
              <a:ext cx="4909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EC6333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00</a:t>
              </a:r>
              <a:endParaRPr lang="en-US" altLang="zh-CN" sz="2000" b="1" dirty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2255637" y="4880441"/>
            <a:ext cx="6958270" cy="790630"/>
            <a:chOff x="1454945" y="7166344"/>
            <a:chExt cx="6958270" cy="790630"/>
          </a:xfrm>
        </p:grpSpPr>
        <p:sp>
          <p:nvSpPr>
            <p:cNvPr id="538" name="矩形 537"/>
            <p:cNvSpPr/>
            <p:nvPr/>
          </p:nvSpPr>
          <p:spPr>
            <a:xfrm>
              <a:off x="1454945" y="7331651"/>
              <a:ext cx="1301237" cy="55793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9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720441" y="7341422"/>
              <a:ext cx="870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ADC</a:t>
              </a:r>
              <a:endPara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40" name="矩形 539"/>
            <p:cNvSpPr/>
            <p:nvPr/>
          </p:nvSpPr>
          <p:spPr>
            <a:xfrm>
              <a:off x="3512822" y="7336432"/>
              <a:ext cx="2431260" cy="55793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1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3882051" y="7336432"/>
              <a:ext cx="2803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Comparator</a:t>
              </a:r>
              <a:endPara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42" name="矩形 541"/>
            <p:cNvSpPr/>
            <p:nvPr/>
          </p:nvSpPr>
          <p:spPr>
            <a:xfrm>
              <a:off x="6703957" y="7334249"/>
              <a:ext cx="1709258" cy="557939"/>
            </a:xfrm>
            <a:prstGeom prst="rect">
              <a:avLst/>
            </a:prstGeom>
            <a:solidFill>
              <a:srgbClr val="652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3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6954131" y="7331651"/>
              <a:ext cx="1353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Counter</a:t>
              </a:r>
              <a:endPara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44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2888938" y="7187533"/>
              <a:ext cx="7947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 smtClean="0">
                  <a:latin typeface="Times New Roman" charset="0"/>
                  <a:ea typeface="Times New Roman" charset="0"/>
                  <a:cs typeface="Times New Roman" charset="0"/>
                </a:rPr>
                <a:t>=</a:t>
              </a:r>
              <a:endParaRPr lang="en-US" altLang="zh-CN" sz="4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45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6089612" y="7166344"/>
              <a:ext cx="7947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en-US" altLang="zh-CN" sz="4400" b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6" name="组 25"/>
          <p:cNvGrpSpPr/>
          <p:nvPr/>
        </p:nvGrpSpPr>
        <p:grpSpPr>
          <a:xfrm>
            <a:off x="7358937" y="4225936"/>
            <a:ext cx="4833063" cy="935380"/>
            <a:chOff x="7358937" y="4225936"/>
            <a:chExt cx="4833063" cy="935380"/>
          </a:xfrm>
        </p:grpSpPr>
        <p:sp>
          <p:nvSpPr>
            <p:cNvPr id="546" name="矩形 545"/>
            <p:cNvSpPr/>
            <p:nvPr/>
          </p:nvSpPr>
          <p:spPr>
            <a:xfrm>
              <a:off x="8739764" y="4225936"/>
              <a:ext cx="3452236" cy="935380"/>
            </a:xfrm>
            <a:prstGeom prst="rect">
              <a:avLst/>
            </a:prstGeom>
            <a:solidFill>
              <a:srgbClr val="AFA7EC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7358937" y="4276792"/>
              <a:ext cx="1945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  <a:sym typeface="Wingdings"/>
                </a:rPr>
                <a:t>Decodable!</a:t>
              </a:r>
              <a:endParaRPr lang="en-US" altLang="zh-CN" sz="2000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endParaRPr>
            </a:p>
          </p:txBody>
        </p:sp>
      </p:grpSp>
      <p:grpSp>
        <p:nvGrpSpPr>
          <p:cNvPr id="560" name="组 559"/>
          <p:cNvGrpSpPr/>
          <p:nvPr/>
        </p:nvGrpSpPr>
        <p:grpSpPr>
          <a:xfrm>
            <a:off x="183261" y="3161541"/>
            <a:ext cx="11825815" cy="2558225"/>
            <a:chOff x="183261" y="3161541"/>
            <a:chExt cx="11825815" cy="2558225"/>
          </a:xfrm>
        </p:grpSpPr>
        <p:pic>
          <p:nvPicPr>
            <p:cNvPr id="561" name="图片 5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261" y="3269677"/>
              <a:ext cx="762000" cy="2397442"/>
            </a:xfrm>
            <a:prstGeom prst="rect">
              <a:avLst/>
            </a:prstGeom>
          </p:spPr>
        </p:pic>
        <p:pic>
          <p:nvPicPr>
            <p:cNvPr id="562" name="图片 5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070" y="3322324"/>
              <a:ext cx="762000" cy="2397442"/>
            </a:xfrm>
            <a:prstGeom prst="rect">
              <a:avLst/>
            </a:prstGeom>
          </p:spPr>
        </p:pic>
        <p:pic>
          <p:nvPicPr>
            <p:cNvPr id="563" name="图片 5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2735" y="3298014"/>
              <a:ext cx="762000" cy="2397442"/>
            </a:xfrm>
            <a:prstGeom prst="rect">
              <a:avLst/>
            </a:prstGeom>
          </p:spPr>
        </p:pic>
        <p:pic>
          <p:nvPicPr>
            <p:cNvPr id="564" name="图片 5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5270" y="3278098"/>
              <a:ext cx="762000" cy="2397442"/>
            </a:xfrm>
            <a:prstGeom prst="rect">
              <a:avLst/>
            </a:prstGeom>
          </p:spPr>
        </p:pic>
        <p:pic>
          <p:nvPicPr>
            <p:cNvPr id="565" name="图片 5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318" y="3278098"/>
              <a:ext cx="769162" cy="2397442"/>
            </a:xfrm>
            <a:prstGeom prst="rect">
              <a:avLst/>
            </a:prstGeom>
          </p:spPr>
        </p:pic>
        <p:pic>
          <p:nvPicPr>
            <p:cNvPr id="566" name="图片 5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0495" y="3263757"/>
              <a:ext cx="705702" cy="2397442"/>
            </a:xfrm>
            <a:prstGeom prst="rect">
              <a:avLst/>
            </a:prstGeom>
          </p:spPr>
        </p:pic>
        <p:pic>
          <p:nvPicPr>
            <p:cNvPr id="567" name="图片 5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4764" y="3255691"/>
              <a:ext cx="768232" cy="2397442"/>
            </a:xfrm>
            <a:prstGeom prst="rect">
              <a:avLst/>
            </a:prstGeom>
          </p:spPr>
        </p:pic>
        <p:pic>
          <p:nvPicPr>
            <p:cNvPr id="568" name="图片 5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036" y="3284457"/>
              <a:ext cx="768232" cy="2397442"/>
            </a:xfrm>
            <a:prstGeom prst="rect">
              <a:avLst/>
            </a:prstGeom>
          </p:spPr>
        </p:pic>
        <p:pic>
          <p:nvPicPr>
            <p:cNvPr id="569" name="图片 5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2663" y="3261631"/>
              <a:ext cx="768232" cy="2397442"/>
            </a:xfrm>
            <a:prstGeom prst="rect">
              <a:avLst/>
            </a:prstGeom>
          </p:spPr>
        </p:pic>
        <p:pic>
          <p:nvPicPr>
            <p:cNvPr id="570" name="图片 5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7110" y="3261631"/>
              <a:ext cx="726484" cy="2397442"/>
            </a:xfrm>
            <a:prstGeom prst="rect">
              <a:avLst/>
            </a:prstGeom>
          </p:spPr>
        </p:pic>
        <p:pic>
          <p:nvPicPr>
            <p:cNvPr id="571" name="图片 5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1799" y="3230093"/>
              <a:ext cx="762000" cy="2365143"/>
            </a:xfrm>
            <a:prstGeom prst="rect">
              <a:avLst/>
            </a:prstGeom>
          </p:spPr>
        </p:pic>
        <p:pic>
          <p:nvPicPr>
            <p:cNvPr id="572" name="图片 5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8420" y="3261968"/>
              <a:ext cx="697787" cy="2365143"/>
            </a:xfrm>
            <a:prstGeom prst="rect">
              <a:avLst/>
            </a:prstGeom>
          </p:spPr>
        </p:pic>
        <p:pic>
          <p:nvPicPr>
            <p:cNvPr id="573" name="图片 5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7970" y="3289432"/>
              <a:ext cx="158516" cy="2327095"/>
            </a:xfrm>
            <a:prstGeom prst="rect">
              <a:avLst/>
            </a:prstGeom>
          </p:spPr>
        </p:pic>
        <p:pic>
          <p:nvPicPr>
            <p:cNvPr id="574" name="图片 573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2725" y="3266933"/>
              <a:ext cx="762000" cy="2368800"/>
            </a:xfrm>
            <a:prstGeom prst="rect">
              <a:avLst/>
            </a:prstGeom>
          </p:spPr>
        </p:pic>
        <p:pic>
          <p:nvPicPr>
            <p:cNvPr id="575" name="图片 574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51403" y="3161541"/>
              <a:ext cx="733757" cy="2426447"/>
            </a:xfrm>
            <a:prstGeom prst="rect">
              <a:avLst/>
            </a:prstGeom>
          </p:spPr>
        </p:pic>
        <p:pic>
          <p:nvPicPr>
            <p:cNvPr id="576" name="图片 575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59593" y="3232385"/>
              <a:ext cx="689722" cy="2368800"/>
            </a:xfrm>
            <a:prstGeom prst="rect">
              <a:avLst/>
            </a:prstGeom>
          </p:spPr>
        </p:pic>
        <p:pic>
          <p:nvPicPr>
            <p:cNvPr id="577" name="图片 5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40844" y="3228002"/>
              <a:ext cx="768232" cy="2397442"/>
            </a:xfrm>
            <a:prstGeom prst="rect">
              <a:avLst/>
            </a:prstGeom>
          </p:spPr>
        </p:pic>
      </p:grpSp>
      <p:sp>
        <p:nvSpPr>
          <p:cNvPr id="445" name="矩形 444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0" y="3171287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6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40857" y="3236251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Vanilla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Saiyan can demodulate LoRa signals with the minimum power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consumption.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7" name="矩形 446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14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8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C 0.02291 0.00556 0.04596 0.01088 0.05455 0.00232 C 0.06328 -0.00625 0.05273 -0.03241 0.05208 -0.05185 C 0.05143 -0.07153 0.04883 -0.10463 0.05078 -0.11504 C 0.05273 -0.12569 0.06133 -0.12268 0.06354 -0.11504 C 0.06562 -0.10764 0.06302 -0.08981 0.06354 -0.06991 C 0.06393 -0.05 0.05755 -0.00833 0.06601 0.00463 C 0.07448 0.01736 0.1069 0.01852 0.11432 0.00695 C 0.12174 -0.00486 0.11119 -0.04467 0.11054 -0.06551 C 0.10989 -0.08611 0.10859 -0.10879 0.11054 -0.11736 C 0.11237 -0.12616 0.11979 -0.12708 0.122 -0.11736 C 0.12409 -0.10764 0.12278 -0.07778 0.12317 -0.05856 C 0.12369 -0.03935 0.11627 -0.01204 0.12448 -0.00208 C 0.13281 0.00764 0.16523 0.01019 0.17278 -1.85185E-6 C 0.18047 -0.01018 0.17044 -0.04282 0.17031 -0.06319 C 0.17005 -0.08356 0.16927 -0.11204 0.17148 -0.12199 C 0.17383 -0.13171 0.18229 -0.1331 0.18424 -0.12199 C 0.18619 -0.11065 0.1832 -0.07477 0.18294 -0.05416 C 0.18281 -0.03333 0.17617 -0.00717 0.18294 0.00232 C 0.18971 0.01181 0.22369 0.00232 0.22369 0.00255 C 0.23281 0.00232 0.23619 0.01389 0.23763 0.00232 C 0.23906 -0.00926 0.2332 -0.04745 0.23255 -0.06759 C 0.2319 -0.08796 0.23112 -0.11088 0.23385 -0.11967 C 0.23659 -0.12824 0.24674 -0.12986 0.24909 -0.11967 C 0.25143 -0.10949 0.24778 -0.0787 0.24778 -0.05856 C 0.24778 -0.03866 0.24127 -0.00926 0.24909 -1.85185E-6 C 0.2569 0.00949 0.28724 0.00949 0.29479 -0.00208 C 0.30247 -0.01389 0.29479 -0.06991 0.29479 -0.06967 C 0.29479 -0.08912 0.2931 -0.10949 0.29479 -0.11736 C 0.29648 -0.12523 0.30312 -0.12523 0.30508 -0.11736 C 0.3069 -0.10949 0.30586 -0.08495 0.30625 -0.06991 C 0.30677 -0.05486 0.30729 -0.03796 0.30755 -0.02708 C 0.30781 -0.0162 0.30052 -0.00856 0.30755 -0.0044 C 0.31458 -0.00023 0.34244 0.00602 0.34948 -0.00208 C 0.35651 -0.01041 0.34948 -0.05416 0.34948 -0.05393 C 0.34948 -0.07361 0.34765 -0.10879 0.34948 -0.11967 C 0.35143 -0.13055 0.35898 -0.12616 0.36093 -0.11967 C 0.36289 -0.11319 0.36093 -0.08125 0.36093 -0.08102 C 0.36093 -0.06805 0.36054 -0.05416 0.36093 -0.04051 C 0.36133 -0.02708 0.3569 -0.00671 0.36354 -1.85185E-6 C 0.37005 0.00695 0.40039 -1.85185E-6 0.40039 0.00023 C 0.40898 -1.85185E-6 0.41367 0.01181 0.41562 -1.85185E-6 C 0.41744 -0.01157 0.41224 -0.04861 0.41185 -0.06991 C 0.41133 -0.09143 0.41093 -0.11898 0.41302 -0.1287 C 0.41523 -0.13842 0.42213 -0.13958 0.42448 -0.1287 C 0.42682 -0.11782 0.42656 -0.08611 0.42708 -0.06319 C 0.42747 -0.04028 0.42265 -0.00301 0.42708 0.00903 C 0.43151 0.02107 0.45377 0.00903 0.45377 0.00926 C 0.46237 0.00903 0.47513 0.01806 0.47916 0.00903 C 0.4832 -1.85185E-6 0.47825 -0.02847 0.47786 -0.04514 C 0.47747 -0.06157 0.47682 -0.07778 0.47656 -0.09028 C 0.47643 -0.10278 0.47513 -0.11504 0.47656 -0.11967 C 0.47812 -0.12407 0.48398 -0.12569 0.48554 -0.11736 C 0.48698 -0.10903 0.48554 -0.06991 0.48554 -0.06967 C 0.48554 -0.05532 0.48515 -0.04028 0.48554 -0.0294 C 0.48593 -0.01829 0.48385 -0.00856 0.48802 -0.0044 C 0.49231 -0.00023 0.50325 -0.00486 0.51093 -0.0044 C 0.51862 -0.00416 0.52942 -0.00254 0.53385 -0.00208 C 0.53828 -0.00185 0.53698 0.00695 0.53763 -0.00208 C 0.53828 -0.01134 0.53789 -0.0368 0.53763 -0.05648 C 0.53737 -0.07592 0.53489 -0.10949 0.53633 -0.11967 C 0.53789 -0.12986 0.54544 -0.12338 0.54648 -0.11736 C 0.54765 -0.11134 0.54244 -0.10185 0.54271 -0.08356 C 0.54297 -0.06504 0.54674 -0.02106 0.54778 -0.00671 C 0.54883 0.00764 0.54531 0.00116 0.54909 0.00232 C 0.55286 0.00347 0.56263 -0.00023 0.5707 -1.85185E-6 C 0.57877 0.00046 0.59297 0.01204 0.59739 0.00463 C 0.60182 -0.00301 0.59739 -0.04514 0.59739 -0.04491 C 0.59739 -0.06574 0.59505 -0.10717 0.59739 -0.11967 C 0.59974 -0.13217 0.61133 -0.11967 0.61133 -0.11944 C 0.61432 -0.11967 0.61458 -0.12824 0.61523 -0.11967 C 0.61575 -0.11088 0.61497 -0.08495 0.61523 -0.06759 C 0.61536 -0.05046 0.61601 -0.02847 0.6164 -0.01574 C 0.61692 -0.00301 0.61302 0.00486 0.61771 0.00903 C 0.62239 0.0132 0.6444 0.00903 0.6444 0.00926 C 0.65182 0.00903 0.6595 0.02084 0.66224 0.00903 C 0.66497 -0.00254 0.66119 -0.03912 0.66093 -0.06088 C 0.66067 -0.08287 0.65898 -0.1118 0.66093 -0.12199 C 0.66289 -0.13217 0.67044 -0.1287 0.67239 -0.12199 C 0.67435 -0.11504 0.67213 -0.09629 0.67239 -0.08125 C 0.67252 -0.0662 0.67343 -0.04467 0.67369 -0.03148 C 0.67383 -0.01829 0.66901 -0.00741 0.67369 -0.00208 C 0.67825 0.00301 0.69336 -0.00023 0.70156 -1.85185E-6 C 0.70989 0.00046 0.72005 0.01204 0.72317 -1.85185E-6 C 0.72643 -0.01204 0.72109 -0.05301 0.7207 -0.07222 C 0.72031 -0.09143 0.71731 -0.10787 0.7207 -0.11504 C 0.72409 -0.12222 0.74101 -0.11504 0.74101 -0.11481 C 0.74531 -0.11504 0.74531 -0.12407 0.74609 -0.11504 C 0.747 -0.10602 0.74609 -0.06088 0.74609 -0.06065 C 0.74609 -0.04329 0.74583 -0.02037 0.74609 -0.00903 C 0.74635 0.00232 0.74062 0.00463 0.74739 0.00695 C 0.75416 0.00903 0.77643 0.00486 0.78672 0.00463 C 0.79713 0.00417 0.80612 0.01482 0.80963 0.00463 C 0.81328 -0.00555 0.80898 -0.0368 0.80833 -0.05648 C 0.80781 -0.07592 0.8039 -0.10301 0.80586 -0.11296 C 0.80781 -0.12268 0.81744 -0.125 0.81979 -0.11504 C 0.82213 -0.10532 0.81979 -0.05416 0.81979 -0.05393 C 0.81979 -0.03565 0.81432 -0.01319 0.81979 -0.0044 C 0.82539 0.00417 0.84297 -0.00254 0.85286 -0.00208 C 0.86289 -0.00185 0.87955 -0.00208 0.87955 -0.00185 C 0.88489 -0.00208 0.8845 0.00949 0.88463 -0.00208 C 0.88489 -0.01389 0.88164 -0.05231 0.88086 -0.07222 C 0.87994 -0.09213 0.87747 -0.11412 0.87955 -0.12199 C 0.88164 -0.12986 0.89127 -0.12801 0.89362 -0.11967 C 0.89583 -0.11134 0.89336 -0.08796 0.89362 -0.07222 C 0.89375 -0.05648 0.89466 -0.03727 0.89479 -0.02477 C 0.89505 -0.01227 0.88997 -0.00208 0.89479 0.00232 C 0.89974 0.00695 0.92409 0.00232 0.92409 0.00255 L 0.95586 0.00232 C 0.96198 0.00232 0.96028 0.00834 0.96093 0.00232 C 0.96159 -0.0037 0.95989 -0.01875 0.95963 -0.03379 C 0.9595 -0.04884 0.95989 -0.07291 0.95963 -0.08796 C 0.9595 -0.10301 0.9569 -0.11805 0.95833 -0.12407 C 0.95989 -0.13009 0.9664 -0.13472 0.96862 -0.12407 C 0.9707 -0.11366 0.9707 -0.08287 0.97109 -0.06088 C 0.97148 -0.03912 0.97109 0.00695 0.97109 0.00718 " pathEditMode="relative" rAng="0" ptsTypes="AAAAAAAAAAAAAAAAAAAAAAAAAAAAAAAAAAAAAAAAAAAAAAAAAAAAAAAAAAAAAAAAAAAAAAAAAAAAAAAAAAAAAAAAAAAAAAAAAAAAAAAAAAAAAAAAAAAA">
                                      <p:cBhvr>
                                        <p:cTn id="40" dur="8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55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/>
      <p:bldP spid="286" grpId="1" animBg="1"/>
      <p:bldP spid="286" grpId="2" animBg="1"/>
      <p:bldP spid="287" grpId="0"/>
      <p:bldP spid="287" grpId="1"/>
      <p:bldP spid="289" grpId="0"/>
      <p:bldP spid="445" grpId="0" animBg="1"/>
      <p:bldP spid="4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Demodulation Sensitivity</a:t>
            </a:r>
            <a:r>
              <a:rPr lang="zh-CN" altLang="en-US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of Vanilla Saiyan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31" y="2497129"/>
            <a:ext cx="5904605" cy="1528405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8160766" y="2684382"/>
            <a:ext cx="2025571" cy="1036848"/>
          </a:xfrm>
          <a:prstGeom prst="rect">
            <a:avLst/>
          </a:prstGeom>
          <a:solidFill>
            <a:srgbClr val="F0E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9" name="三角形 78"/>
          <p:cNvSpPr/>
          <p:nvPr/>
        </p:nvSpPr>
        <p:spPr>
          <a:xfrm rot="5400000">
            <a:off x="8834642" y="2912156"/>
            <a:ext cx="700969" cy="532435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0" name="直线连接符 79"/>
          <p:cNvCxnSpPr/>
          <p:nvPr/>
        </p:nvCxnSpPr>
        <p:spPr>
          <a:xfrm>
            <a:off x="9451344" y="2827889"/>
            <a:ext cx="0" cy="7009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线连接符 80"/>
          <p:cNvCxnSpPr/>
          <p:nvPr/>
        </p:nvCxnSpPr>
        <p:spPr>
          <a:xfrm flipV="1">
            <a:off x="8461708" y="3164941"/>
            <a:ext cx="1446835" cy="134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线连接符 81"/>
          <p:cNvCxnSpPr/>
          <p:nvPr/>
        </p:nvCxnSpPr>
        <p:spPr>
          <a:xfrm flipV="1">
            <a:off x="7440765" y="3178372"/>
            <a:ext cx="720000" cy="134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椭圆 94"/>
          <p:cNvSpPr/>
          <p:nvPr/>
        </p:nvSpPr>
        <p:spPr>
          <a:xfrm>
            <a:off x="7296764" y="3117332"/>
            <a:ext cx="144000" cy="14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本框 97"/>
              <p:cNvSpPr txBox="1"/>
              <p:nvPr/>
            </p:nvSpPr>
            <p:spPr>
              <a:xfrm>
                <a:off x="6839441" y="2986990"/>
                <a:ext cx="5199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98" name="文本框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441" y="2986990"/>
                <a:ext cx="519953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本框 104"/>
              <p:cNvSpPr txBox="1"/>
              <p:nvPr/>
            </p:nvSpPr>
            <p:spPr>
              <a:xfrm>
                <a:off x="10985833" y="2895100"/>
                <a:ext cx="5199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05" name="文本框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5833" y="2895100"/>
                <a:ext cx="519953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21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直线连接符 105"/>
          <p:cNvCxnSpPr/>
          <p:nvPr/>
        </p:nvCxnSpPr>
        <p:spPr>
          <a:xfrm flipV="1">
            <a:off x="10193833" y="3146990"/>
            <a:ext cx="720000" cy="134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椭圆 106"/>
          <p:cNvSpPr/>
          <p:nvPr/>
        </p:nvSpPr>
        <p:spPr>
          <a:xfrm>
            <a:off x="10913833" y="3075893"/>
            <a:ext cx="144000" cy="14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710329" y="4095991"/>
            <a:ext cx="322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rPr>
              <a:t>Passive </a:t>
            </a:r>
            <a:r>
              <a:rPr lang="en-US" altLang="zh-CN" sz="2800" b="1" dirty="0" smtClean="0">
                <a:latin typeface="Times New Roman" charset="0"/>
                <a:ea typeface="Times New Roman" charset="0"/>
                <a:cs typeface="Times New Roman" charset="0"/>
              </a:rPr>
              <a:t>SAW Filter</a:t>
            </a:r>
            <a:endParaRPr lang="en-US" altLang="zh-CN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2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7118171" y="1991630"/>
            <a:ext cx="466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rPr>
              <a:t>Passive </a:t>
            </a:r>
            <a:r>
              <a:rPr lang="en-US" altLang="zh-CN" sz="2800" b="1" smtClean="0">
                <a:latin typeface="Times New Roman" charset="0"/>
                <a:ea typeface="Times New Roman" charset="0"/>
                <a:cs typeface="Times New Roman" charset="0"/>
              </a:rPr>
              <a:t>Envelope Detector</a:t>
            </a:r>
            <a:endParaRPr lang="en-US" altLang="zh-CN" sz="2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5025623" y="1547686"/>
            <a:ext cx="2679965" cy="1713646"/>
            <a:chOff x="5025623" y="1547686"/>
            <a:chExt cx="2679965" cy="1713646"/>
          </a:xfrm>
        </p:grpSpPr>
        <p:grpSp>
          <p:nvGrpSpPr>
            <p:cNvPr id="125" name="组 124"/>
            <p:cNvGrpSpPr/>
            <p:nvPr/>
          </p:nvGrpSpPr>
          <p:grpSpPr>
            <a:xfrm>
              <a:off x="5025623" y="1547686"/>
              <a:ext cx="2679965" cy="1713646"/>
              <a:chOff x="189030" y="1528922"/>
              <a:chExt cx="2679965" cy="1713646"/>
            </a:xfrm>
          </p:grpSpPr>
          <p:sp>
            <p:nvSpPr>
              <p:cNvPr id="137" name="椭圆 136"/>
              <p:cNvSpPr/>
              <p:nvPr/>
            </p:nvSpPr>
            <p:spPr>
              <a:xfrm>
                <a:off x="496809" y="2082622"/>
                <a:ext cx="972233" cy="1159946"/>
              </a:xfrm>
              <a:prstGeom prst="ellipse">
                <a:avLst/>
              </a:prstGeom>
              <a:solidFill>
                <a:srgbClr val="00B050">
                  <a:alpha val="21000"/>
                </a:srgbClr>
              </a:solidFill>
              <a:ln w="25400">
                <a:solidFill>
                  <a:srgbClr val="478C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8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189030" y="1528922"/>
                <a:ext cx="2679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478C1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Signal a</a:t>
                </a:r>
                <a:r>
                  <a:rPr lang="en-US" altLang="zh-CN" sz="2400" b="1" dirty="0" smtClean="0">
                    <a:solidFill>
                      <a:srgbClr val="478C1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ttenuation</a:t>
                </a:r>
                <a:endParaRPr lang="en-US" altLang="zh-CN" sz="2400" b="1" dirty="0">
                  <a:solidFill>
                    <a:srgbClr val="478C1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5" name="直线箭头连接符 4"/>
            <p:cNvCxnSpPr>
              <a:stCxn id="137" idx="7"/>
              <a:endCxn id="138" idx="2"/>
            </p:cNvCxnSpPr>
            <p:nvPr/>
          </p:nvCxnSpPr>
          <p:spPr>
            <a:xfrm flipV="1">
              <a:off x="6163255" y="2009351"/>
              <a:ext cx="202351" cy="26190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组 145"/>
          <p:cNvGrpSpPr/>
          <p:nvPr/>
        </p:nvGrpSpPr>
        <p:grpSpPr>
          <a:xfrm>
            <a:off x="6811855" y="2666145"/>
            <a:ext cx="4422202" cy="1884768"/>
            <a:chOff x="5333402" y="2101386"/>
            <a:chExt cx="4422202" cy="1884768"/>
          </a:xfrm>
        </p:grpSpPr>
        <p:grpSp>
          <p:nvGrpSpPr>
            <p:cNvPr id="147" name="组 146"/>
            <p:cNvGrpSpPr/>
            <p:nvPr/>
          </p:nvGrpSpPr>
          <p:grpSpPr>
            <a:xfrm>
              <a:off x="5333402" y="2101386"/>
              <a:ext cx="4422202" cy="1884768"/>
              <a:chOff x="496809" y="2082622"/>
              <a:chExt cx="4422202" cy="1884768"/>
            </a:xfrm>
          </p:grpSpPr>
          <p:sp>
            <p:nvSpPr>
              <p:cNvPr id="149" name="椭圆 148"/>
              <p:cNvSpPr/>
              <p:nvPr/>
            </p:nvSpPr>
            <p:spPr>
              <a:xfrm>
                <a:off x="496809" y="2082622"/>
                <a:ext cx="972233" cy="1159946"/>
              </a:xfrm>
              <a:prstGeom prst="ellipse">
                <a:avLst/>
              </a:prstGeom>
              <a:solidFill>
                <a:srgbClr val="00B050">
                  <a:alpha val="21000"/>
                </a:srgbClr>
              </a:solidFill>
              <a:ln w="25400">
                <a:solidFill>
                  <a:srgbClr val="478C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0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981718" y="3505725"/>
                <a:ext cx="393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altLang="zh-CN" sz="2400" b="1" dirty="0" err="1" smtClean="0">
                    <a:solidFill>
                      <a:srgbClr val="478C1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Noise</a:t>
                </a:r>
                <a:r>
                  <a:rPr lang="nl-NL" altLang="zh-CN" sz="2400" b="1" dirty="0">
                    <a:solidFill>
                      <a:srgbClr val="478C1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 overlap-</a:t>
                </a:r>
                <a:r>
                  <a:rPr lang="nl-NL" altLang="zh-CN" sz="2400" b="1" dirty="0" err="1">
                    <a:solidFill>
                      <a:srgbClr val="478C1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added</a:t>
                </a:r>
                <a:endParaRPr lang="nl-NL" altLang="zh-CN" sz="2400" b="1" dirty="0">
                  <a:solidFill>
                    <a:srgbClr val="478C1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148" name="直线箭头连接符 147"/>
            <p:cNvCxnSpPr/>
            <p:nvPr/>
          </p:nvCxnSpPr>
          <p:spPr>
            <a:xfrm>
              <a:off x="6073020" y="3162387"/>
              <a:ext cx="232615" cy="38768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15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5720D6D0-346E-4DEB-8C24-71CC6B7DCA9A}"/>
              </a:ext>
            </a:extLst>
          </p:cNvPr>
          <p:cNvSpPr/>
          <p:nvPr/>
        </p:nvSpPr>
        <p:spPr>
          <a:xfrm>
            <a:off x="0" y="1887881"/>
            <a:ext cx="12192000" cy="1967696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xmlns="" id="{69DEA7D4-159D-4562-A954-208D06539CDA}"/>
              </a:ext>
            </a:extLst>
          </p:cNvPr>
          <p:cNvSpPr txBox="1">
            <a:spLocks/>
          </p:cNvSpPr>
          <p:nvPr/>
        </p:nvSpPr>
        <p:spPr>
          <a:xfrm>
            <a:off x="0" y="2027883"/>
            <a:ext cx="12192000" cy="16876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40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Super Saiyan</a:t>
            </a:r>
            <a:endParaRPr lang="en-US" altLang="zh-CN" sz="4000" b="1" spc="1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16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2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Improving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Demodulation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ensitivity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921396" y="2199190"/>
            <a:ext cx="2025571" cy="1036848"/>
          </a:xfrm>
          <a:prstGeom prst="rect">
            <a:avLst/>
          </a:prstGeom>
          <a:solidFill>
            <a:srgbClr val="F0EBF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三角形 45"/>
          <p:cNvSpPr/>
          <p:nvPr/>
        </p:nvSpPr>
        <p:spPr>
          <a:xfrm rot="5400000">
            <a:off x="2595272" y="2426964"/>
            <a:ext cx="700969" cy="532435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8" name="直线连接符 47"/>
          <p:cNvCxnSpPr/>
          <p:nvPr/>
        </p:nvCxnSpPr>
        <p:spPr>
          <a:xfrm>
            <a:off x="3211974" y="2342697"/>
            <a:ext cx="0" cy="7009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49"/>
          <p:cNvCxnSpPr/>
          <p:nvPr/>
        </p:nvCxnSpPr>
        <p:spPr>
          <a:xfrm flipV="1">
            <a:off x="2222338" y="2679749"/>
            <a:ext cx="1446835" cy="134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/>
          <p:cNvCxnSpPr/>
          <p:nvPr/>
        </p:nvCxnSpPr>
        <p:spPr>
          <a:xfrm flipV="1">
            <a:off x="462986" y="2693180"/>
            <a:ext cx="1446835" cy="134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/>
          <p:cNvCxnSpPr/>
          <p:nvPr/>
        </p:nvCxnSpPr>
        <p:spPr>
          <a:xfrm flipV="1">
            <a:off x="3946967" y="2666318"/>
            <a:ext cx="1446835" cy="134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/>
        </p:nvSpPr>
        <p:spPr>
          <a:xfrm>
            <a:off x="286553" y="2601510"/>
            <a:ext cx="196769" cy="196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5393802" y="2546676"/>
            <a:ext cx="196769" cy="196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888025" y="3418948"/>
            <a:ext cx="2647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Envelope Detector</a:t>
            </a:r>
            <a:endParaRPr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/>
              <p:cNvSpPr txBox="1"/>
              <p:nvPr/>
            </p:nvSpPr>
            <p:spPr>
              <a:xfrm>
                <a:off x="1027086" y="2269692"/>
                <a:ext cx="5199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59" name="文本框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086" y="2269692"/>
                <a:ext cx="51995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/>
              <p:cNvSpPr txBox="1"/>
              <p:nvPr/>
            </p:nvSpPr>
            <p:spPr>
              <a:xfrm>
                <a:off x="4479155" y="2198215"/>
                <a:ext cx="5199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60" name="文本框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55" y="2198215"/>
                <a:ext cx="519953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/>
              <p:cNvSpPr txBox="1"/>
              <p:nvPr/>
            </p:nvSpPr>
            <p:spPr>
              <a:xfrm>
                <a:off x="2345109" y="1733711"/>
                <a:ext cx="13803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charset="0"/>
                        </a:rPr>
                        <m:t>𝑦</m:t>
                      </m:r>
                      <m:r>
                        <a:rPr kumimoji="1" lang="en-US" altLang="zh-CN" sz="2400" b="0" i="1" smtClean="0">
                          <a:latin typeface="Cambria Math" charset="0"/>
                        </a:rPr>
                        <m:t>=</m:t>
                      </m:r>
                      <m:r>
                        <a:rPr kumimoji="1" lang="en-US" altLang="zh-CN" sz="2400" b="0" i="1" smtClean="0">
                          <a:latin typeface="Cambria Math" charset="0"/>
                        </a:rPr>
                        <m:t>𝑘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61" name="文本框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109" y="1733711"/>
                <a:ext cx="1380324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矩形 62"/>
          <p:cNvSpPr/>
          <p:nvPr/>
        </p:nvSpPr>
        <p:spPr>
          <a:xfrm>
            <a:off x="1888025" y="1170109"/>
            <a:ext cx="2067264" cy="5579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921396" y="1204143"/>
            <a:ext cx="2290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Non-linearity</a:t>
            </a:r>
            <a:endParaRPr lang="en-US" altLang="zh-CN" sz="24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2" name="组 131"/>
          <p:cNvGrpSpPr/>
          <p:nvPr/>
        </p:nvGrpSpPr>
        <p:grpSpPr>
          <a:xfrm>
            <a:off x="6489236" y="1938800"/>
            <a:ext cx="6114819" cy="1551390"/>
            <a:chOff x="6489236" y="1938800"/>
            <a:chExt cx="6114819" cy="1551390"/>
          </a:xfrm>
        </p:grpSpPr>
        <p:cxnSp>
          <p:nvCxnSpPr>
            <p:cNvPr id="66" name="直线箭头连接符 65"/>
            <p:cNvCxnSpPr/>
            <p:nvPr/>
          </p:nvCxnSpPr>
          <p:spPr>
            <a:xfrm flipV="1">
              <a:off x="7568469" y="2924565"/>
              <a:ext cx="264398" cy="240929"/>
            </a:xfrm>
            <a:prstGeom prst="straightConnector1">
              <a:avLst/>
            </a:prstGeom>
            <a:ln w="15875">
              <a:solidFill>
                <a:srgbClr val="EC6333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6489236" y="3120858"/>
              <a:ext cx="2010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EC6333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Signal self-mixing</a:t>
              </a:r>
              <a:endParaRPr lang="en-US" altLang="zh-CN" dirty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9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687125" y="3117465"/>
              <a:ext cx="3916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mtClean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Mixing between noise and signal</a:t>
              </a:r>
              <a:endParaRPr lang="en-US" altLang="zh-CN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0" name="直线箭头连接符 69"/>
            <p:cNvCxnSpPr/>
            <p:nvPr/>
          </p:nvCxnSpPr>
          <p:spPr>
            <a:xfrm flipH="1" flipV="1">
              <a:off x="9531988" y="2924565"/>
              <a:ext cx="305126" cy="259338"/>
            </a:xfrm>
            <a:prstGeom prst="straightConnector1">
              <a:avLst/>
            </a:prstGeom>
            <a:ln w="15875">
              <a:solidFill>
                <a:schemeClr val="accent5">
                  <a:lumMod val="7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0349525" y="1938800"/>
              <a:ext cx="2002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Noise self-mixing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73" name="直线箭头连接符 72"/>
            <p:cNvCxnSpPr/>
            <p:nvPr/>
          </p:nvCxnSpPr>
          <p:spPr>
            <a:xfrm flipH="1">
              <a:off x="10346104" y="2260374"/>
              <a:ext cx="193187" cy="284599"/>
            </a:xfrm>
            <a:prstGeom prst="straightConnector1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/>
            <p:cNvSpPr/>
            <p:nvPr/>
          </p:nvSpPr>
          <p:spPr>
            <a:xfrm>
              <a:off x="7815355" y="2537417"/>
              <a:ext cx="572964" cy="390253"/>
            </a:xfrm>
            <a:prstGeom prst="rect">
              <a:avLst/>
            </a:prstGeom>
            <a:solidFill>
              <a:srgbClr val="EC6333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8677729" y="2534312"/>
              <a:ext cx="936385" cy="390253"/>
            </a:xfrm>
            <a:prstGeom prst="rect">
              <a:avLst/>
            </a:prstGeom>
            <a:solidFill>
              <a:schemeClr val="accent5">
                <a:lumMod val="75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9792520" y="2532738"/>
              <a:ext cx="566839" cy="390253"/>
            </a:xfrm>
            <a:prstGeom prst="rect">
              <a:avLst/>
            </a:prstGeom>
            <a:solidFill>
              <a:schemeClr val="bg1">
                <a:lumMod val="65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36" name="组 135"/>
          <p:cNvGrpSpPr/>
          <p:nvPr/>
        </p:nvGrpSpPr>
        <p:grpSpPr>
          <a:xfrm>
            <a:off x="685800" y="3795906"/>
            <a:ext cx="11968708" cy="3462192"/>
            <a:chOff x="685800" y="3795906"/>
            <a:chExt cx="11968708" cy="3462192"/>
          </a:xfrm>
        </p:grpSpPr>
        <p:grpSp>
          <p:nvGrpSpPr>
            <p:cNvPr id="87" name="组 86"/>
            <p:cNvGrpSpPr/>
            <p:nvPr/>
          </p:nvGrpSpPr>
          <p:grpSpPr>
            <a:xfrm>
              <a:off x="685800" y="3877005"/>
              <a:ext cx="4708000" cy="2154082"/>
              <a:chOff x="751301" y="4211898"/>
              <a:chExt cx="3864408" cy="1831374"/>
            </a:xfrm>
          </p:grpSpPr>
          <p:cxnSp>
            <p:nvCxnSpPr>
              <p:cNvPr id="83" name="直接箭头连接符 6">
                <a:extLst>
                  <a:ext uri="{FF2B5EF4-FFF2-40B4-BE49-F238E27FC236}">
                    <a16:creationId xmlns:a16="http://schemas.microsoft.com/office/drawing/2014/main" xmlns="" id="{2C75DD78-5F83-4CF3-A40A-0ECFA2433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76885" y="5902916"/>
                <a:ext cx="3024326" cy="2995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lg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箭头连接符 8">
                <a:extLst>
                  <a:ext uri="{FF2B5EF4-FFF2-40B4-BE49-F238E27FC236}">
                    <a16:creationId xmlns:a16="http://schemas.microsoft.com/office/drawing/2014/main" xmlns="" id="{C34191C0-26B3-4241-8913-372F558D88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7384" y="4363511"/>
                <a:ext cx="5132" cy="15804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lg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xmlns="" id="{05F24D49-E98C-44D7-9400-76942DE1E3C3}"/>
                  </a:ext>
                </a:extLst>
              </p:cNvPr>
              <p:cNvSpPr txBox="1"/>
              <p:nvPr/>
            </p:nvSpPr>
            <p:spPr>
              <a:xfrm>
                <a:off x="4395575" y="5650770"/>
                <a:ext cx="220134" cy="392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f</a:t>
                </a:r>
                <a:endParaRPr lang="zh-CN" alt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86" name="文本框 16">
                <a:extLst>
                  <a:ext uri="{FF2B5EF4-FFF2-40B4-BE49-F238E27FC236}">
                    <a16:creationId xmlns:a16="http://schemas.microsoft.com/office/drawing/2014/main" xmlns="" id="{A4D3843A-7F26-4456-9006-17206246AF13}"/>
                  </a:ext>
                </a:extLst>
              </p:cNvPr>
              <p:cNvSpPr txBox="1"/>
              <p:nvPr/>
            </p:nvSpPr>
            <p:spPr>
              <a:xfrm>
                <a:off x="751301" y="4211898"/>
                <a:ext cx="742240" cy="392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PSD</a:t>
                </a:r>
                <a:endParaRPr lang="zh-CN" alt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xmlns="" id="{05F24D49-E98C-44D7-9400-76942DE1E3C3}"/>
                </a:ext>
              </a:extLst>
            </p:cNvPr>
            <p:cNvSpPr txBox="1"/>
            <p:nvPr/>
          </p:nvSpPr>
          <p:spPr>
            <a:xfrm>
              <a:off x="1230284" y="5892861"/>
              <a:ext cx="268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mtClean="0"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  <a:endParaRPr lang="zh-CN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xmlns="" id="{05F24D49-E98C-44D7-9400-76942DE1E3C3}"/>
                </a:ext>
              </a:extLst>
            </p:cNvPr>
            <p:cNvSpPr txBox="1"/>
            <p:nvPr/>
          </p:nvSpPr>
          <p:spPr>
            <a:xfrm>
              <a:off x="3633097" y="5865999"/>
              <a:ext cx="579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charset="0"/>
                  <a:ea typeface="Times New Roman" charset="0"/>
                  <a:cs typeface="Times New Roman" charset="0"/>
                </a:rPr>
                <a:t>Fc</a:t>
              </a:r>
              <a:endParaRPr lang="zh-CN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90" name="直线连接符 89"/>
            <p:cNvCxnSpPr/>
            <p:nvPr/>
          </p:nvCxnSpPr>
          <p:spPr>
            <a:xfrm>
              <a:off x="2345109" y="5785815"/>
              <a:ext cx="118561" cy="2308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线连接符 91"/>
            <p:cNvCxnSpPr/>
            <p:nvPr/>
          </p:nvCxnSpPr>
          <p:spPr>
            <a:xfrm>
              <a:off x="2447223" y="5777445"/>
              <a:ext cx="118561" cy="2308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矩形 92"/>
            <p:cNvSpPr/>
            <p:nvPr/>
          </p:nvSpPr>
          <p:spPr>
            <a:xfrm>
              <a:off x="2909822" y="5599260"/>
              <a:ext cx="1873193" cy="283728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7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94" name="直线连接符 93"/>
            <p:cNvCxnSpPr/>
            <p:nvPr/>
          </p:nvCxnSpPr>
          <p:spPr>
            <a:xfrm>
              <a:off x="3838470" y="5706306"/>
              <a:ext cx="5524" cy="183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弦形 95"/>
            <p:cNvSpPr/>
            <p:nvPr/>
          </p:nvSpPr>
          <p:spPr>
            <a:xfrm rot="5400000">
              <a:off x="2454319" y="5677708"/>
              <a:ext cx="2784196" cy="376583"/>
            </a:xfrm>
            <a:prstGeom prst="chord">
              <a:avLst>
                <a:gd name="adj1" fmla="val 5423095"/>
                <a:gd name="adj2" fmla="val 16200000"/>
              </a:avLst>
            </a:prstGeom>
            <a:solidFill>
              <a:srgbClr val="EC6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09" name="直线连接符 108"/>
            <p:cNvCxnSpPr/>
            <p:nvPr/>
          </p:nvCxnSpPr>
          <p:spPr>
            <a:xfrm>
              <a:off x="3841232" y="5693311"/>
              <a:ext cx="5524" cy="183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组 134"/>
            <p:cNvGrpSpPr/>
            <p:nvPr/>
          </p:nvGrpSpPr>
          <p:grpSpPr>
            <a:xfrm>
              <a:off x="5572572" y="3795906"/>
              <a:ext cx="7081936" cy="3429314"/>
              <a:chOff x="5572572" y="3795906"/>
              <a:chExt cx="7081936" cy="3429314"/>
            </a:xfrm>
          </p:grpSpPr>
          <p:sp>
            <p:nvSpPr>
              <p:cNvPr id="113" name="三角形 112"/>
              <p:cNvSpPr/>
              <p:nvPr/>
            </p:nvSpPr>
            <p:spPr>
              <a:xfrm>
                <a:off x="5602408" y="5396472"/>
                <a:ext cx="3736520" cy="436649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1" name="矩形 110"/>
              <p:cNvSpPr/>
              <p:nvPr/>
            </p:nvSpPr>
            <p:spPr>
              <a:xfrm>
                <a:off x="6574312" y="5536404"/>
                <a:ext cx="1873193" cy="28372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77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2" name="弦形 111"/>
              <p:cNvSpPr/>
              <p:nvPr/>
            </p:nvSpPr>
            <p:spPr>
              <a:xfrm rot="5400000">
                <a:off x="6093867" y="5644830"/>
                <a:ext cx="2784196" cy="376583"/>
              </a:xfrm>
              <a:prstGeom prst="chord">
                <a:avLst>
                  <a:gd name="adj1" fmla="val 5423095"/>
                  <a:gd name="adj2" fmla="val 16200000"/>
                </a:avLst>
              </a:prstGeom>
              <a:solidFill>
                <a:srgbClr val="EC6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4" name="矩形 113"/>
              <p:cNvSpPr/>
              <p:nvPr/>
            </p:nvSpPr>
            <p:spPr>
              <a:xfrm>
                <a:off x="5590571" y="4435195"/>
                <a:ext cx="1902359" cy="1756533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grpSp>
            <p:nvGrpSpPr>
              <p:cNvPr id="134" name="组 133"/>
              <p:cNvGrpSpPr/>
              <p:nvPr/>
            </p:nvGrpSpPr>
            <p:grpSpPr>
              <a:xfrm>
                <a:off x="5572572" y="3795906"/>
                <a:ext cx="7081936" cy="2463653"/>
                <a:chOff x="5572572" y="3795906"/>
                <a:chExt cx="7081936" cy="2463653"/>
              </a:xfrm>
            </p:grpSpPr>
            <p:grpSp>
              <p:nvGrpSpPr>
                <p:cNvPr id="133" name="组 132"/>
                <p:cNvGrpSpPr/>
                <p:nvPr/>
              </p:nvGrpSpPr>
              <p:grpSpPr>
                <a:xfrm>
                  <a:off x="6751422" y="3795906"/>
                  <a:ext cx="5903086" cy="2463653"/>
                  <a:chOff x="6751422" y="3795906"/>
                  <a:chExt cx="5903086" cy="2463653"/>
                </a:xfrm>
              </p:grpSpPr>
              <p:grpSp>
                <p:nvGrpSpPr>
                  <p:cNvPr id="99" name="组 98"/>
                  <p:cNvGrpSpPr/>
                  <p:nvPr/>
                </p:nvGrpSpPr>
                <p:grpSpPr>
                  <a:xfrm>
                    <a:off x="6751422" y="3795906"/>
                    <a:ext cx="4708000" cy="2154082"/>
                    <a:chOff x="751301" y="4211898"/>
                    <a:chExt cx="3864408" cy="1831374"/>
                  </a:xfrm>
                </p:grpSpPr>
                <p:cxnSp>
                  <p:nvCxnSpPr>
                    <p:cNvPr id="100" name="直接箭头连接符 6">
                      <a:extLst>
                        <a:ext uri="{FF2B5EF4-FFF2-40B4-BE49-F238E27FC236}">
                          <a16:creationId xmlns:a16="http://schemas.microsoft.com/office/drawing/2014/main" xmlns="" id="{2C75DD78-5F83-4CF3-A40A-0ECFA24334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76885" y="5902916"/>
                      <a:ext cx="3024326" cy="29954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headEnd type="none" w="lg" len="lg"/>
                      <a:tailEnd type="triangl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2" name="文本框 101">
                      <a:extLst>
                        <a:ext uri="{FF2B5EF4-FFF2-40B4-BE49-F238E27FC236}">
                          <a16:creationId xmlns:a16="http://schemas.microsoft.com/office/drawing/2014/main" xmlns="" id="{05F24D49-E98C-44D7-9400-76942DE1E3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95575" y="5650770"/>
                      <a:ext cx="220134" cy="3925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2400" dirty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endParaRPr lang="zh-CN" altLang="en-US" sz="2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  <p:cxnSp>
                  <p:nvCxnSpPr>
                    <p:cNvPr id="101" name="直接箭头连接符 8">
                      <a:extLst>
                        <a:ext uri="{FF2B5EF4-FFF2-40B4-BE49-F238E27FC236}">
                          <a16:creationId xmlns:a16="http://schemas.microsoft.com/office/drawing/2014/main" xmlns="" id="{C34191C0-26B3-4241-8913-372F558D88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67384" y="4363511"/>
                      <a:ext cx="5132" cy="158040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headEnd type="none" w="lg" len="lg"/>
                      <a:tailEnd type="triangl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3" name="文本框 16">
                      <a:extLst>
                        <a:ext uri="{FF2B5EF4-FFF2-40B4-BE49-F238E27FC236}">
                          <a16:creationId xmlns:a16="http://schemas.microsoft.com/office/drawing/2014/main" xmlns="" id="{A4D3843A-7F26-4456-9006-17206246AF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1301" y="4211898"/>
                      <a:ext cx="742240" cy="3925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PSD</a:t>
                      </a:r>
                      <a:endParaRPr lang="zh-CN" altLang="en-US" sz="24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p:grpSp>
              <p:sp>
                <p:nvSpPr>
                  <p:cNvPr id="104" name="文本框 103">
                    <a:extLst>
                      <a:ext uri="{FF2B5EF4-FFF2-40B4-BE49-F238E27FC236}">
                        <a16:creationId xmlns:a16="http://schemas.microsoft.com/office/drawing/2014/main" xmlns="" id="{05F24D49-E98C-44D7-9400-76942DE1E3C3}"/>
                      </a:ext>
                    </a:extLst>
                  </p:cNvPr>
                  <p:cNvSpPr txBox="1"/>
                  <p:nvPr/>
                </p:nvSpPr>
                <p:spPr>
                  <a:xfrm>
                    <a:off x="7376813" y="5797894"/>
                    <a:ext cx="26818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a:t>0</a:t>
                    </a:r>
                    <a:endParaRPr lang="zh-CN" altLang="en-US" sz="2400" dirty="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cxnSp>
                <p:nvCxnSpPr>
                  <p:cNvPr id="115" name="直线箭头连接符 114"/>
                  <p:cNvCxnSpPr/>
                  <p:nvPr/>
                </p:nvCxnSpPr>
                <p:spPr>
                  <a:xfrm flipH="1">
                    <a:off x="7590020" y="4508101"/>
                    <a:ext cx="338731" cy="189639"/>
                  </a:xfrm>
                  <a:prstGeom prst="straightConnector1">
                    <a:avLst/>
                  </a:prstGeom>
                  <a:ln w="15875">
                    <a:solidFill>
                      <a:srgbClr val="EC6333"/>
                    </a:solidFill>
                    <a:tailEnd type="triangl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文本框 16">
                    <a:extLst>
                      <a:ext uri="{FF2B5EF4-FFF2-40B4-BE49-F238E27FC236}">
                        <a16:creationId xmlns:a16="http://schemas.microsoft.com/office/drawing/2014/main" xmlns="" id="{A4D3843A-7F26-4456-9006-17206246AF13}"/>
                      </a:ext>
                    </a:extLst>
                  </p:cNvPr>
                  <p:cNvSpPr txBox="1"/>
                  <p:nvPr/>
                </p:nvSpPr>
                <p:spPr>
                  <a:xfrm>
                    <a:off x="7683322" y="4154004"/>
                    <a:ext cx="201039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>
                        <a:solidFill>
                          <a:srgbClr val="EC6333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Signal self-mixing</a:t>
                    </a:r>
                    <a:endParaRPr lang="en-US" altLang="zh-CN" dirty="0">
                      <a:solidFill>
                        <a:srgbClr val="EC6333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sp>
                <p:nvSpPr>
                  <p:cNvPr id="118" name="文本框 16">
                    <a:extLst>
                      <a:ext uri="{FF2B5EF4-FFF2-40B4-BE49-F238E27FC236}">
                        <a16:creationId xmlns:a16="http://schemas.microsoft.com/office/drawing/2014/main" xmlns="" id="{A4D3843A-7F26-4456-9006-17206246AF13}"/>
                      </a:ext>
                    </a:extLst>
                  </p:cNvPr>
                  <p:cNvSpPr txBox="1"/>
                  <p:nvPr/>
                </p:nvSpPr>
                <p:spPr>
                  <a:xfrm>
                    <a:off x="7698847" y="4867171"/>
                    <a:ext cx="200223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Noise self-mixing</a:t>
                    </a:r>
                    <a:endPara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cxnSp>
                <p:nvCxnSpPr>
                  <p:cNvPr id="119" name="直线箭头连接符 118"/>
                  <p:cNvCxnSpPr/>
                  <p:nvPr/>
                </p:nvCxnSpPr>
                <p:spPr>
                  <a:xfrm flipH="1">
                    <a:off x="7957576" y="5181284"/>
                    <a:ext cx="185016" cy="493743"/>
                  </a:xfrm>
                  <a:prstGeom prst="straightConnector1">
                    <a:avLst/>
                  </a:prstGeom>
                  <a:ln w="15875">
                    <a:solidFill>
                      <a:schemeClr val="tx1">
                        <a:lumMod val="85000"/>
                        <a:lumOff val="15000"/>
                      </a:schemeClr>
                    </a:solidFill>
                    <a:tailEnd type="triangl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文本框 16">
                    <a:extLst>
                      <a:ext uri="{FF2B5EF4-FFF2-40B4-BE49-F238E27FC236}">
                        <a16:creationId xmlns:a16="http://schemas.microsoft.com/office/drawing/2014/main" xmlns="" id="{A4D3843A-7F26-4456-9006-17206246AF13}"/>
                      </a:ext>
                    </a:extLst>
                  </p:cNvPr>
                  <p:cNvSpPr txBox="1"/>
                  <p:nvPr/>
                </p:nvSpPr>
                <p:spPr>
                  <a:xfrm>
                    <a:off x="8737578" y="5185429"/>
                    <a:ext cx="391693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Mixing between noise and signal</a:t>
                    </a:r>
                    <a:endParaRPr lang="en-US" altLang="zh-CN" dirty="0">
                      <a:solidFill>
                        <a:schemeClr val="accent5">
                          <a:lumMod val="75000"/>
                        </a:schemeClr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  <p:cxnSp>
                <p:nvCxnSpPr>
                  <p:cNvPr id="121" name="直线箭头连接符 120"/>
                  <p:cNvCxnSpPr/>
                  <p:nvPr/>
                </p:nvCxnSpPr>
                <p:spPr>
                  <a:xfrm flipH="1">
                    <a:off x="9126068" y="5554761"/>
                    <a:ext cx="253667" cy="232504"/>
                  </a:xfrm>
                  <a:prstGeom prst="straightConnector1">
                    <a:avLst/>
                  </a:prstGeom>
                  <a:ln w="15875">
                    <a:solidFill>
                      <a:schemeClr val="accent5">
                        <a:lumMod val="75000"/>
                      </a:schemeClr>
                    </a:solidFill>
                    <a:tailEnd type="triangl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6" name="右箭头 125"/>
                <p:cNvSpPr/>
                <p:nvPr/>
              </p:nvSpPr>
              <p:spPr>
                <a:xfrm>
                  <a:off x="5572572" y="4890436"/>
                  <a:ext cx="1334437" cy="405201"/>
                </a:xfrm>
                <a:prstGeom prst="rightArrow">
                  <a:avLst>
                    <a:gd name="adj1" fmla="val 37525"/>
                    <a:gd name="adj2" fmla="val 47995"/>
                  </a:avLst>
                </a:prstGeom>
                <a:solidFill>
                  <a:srgbClr val="6529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文本框 126"/>
                <p:cNvSpPr txBox="1"/>
                <p:nvPr/>
              </p:nvSpPr>
              <p:spPr>
                <a:xfrm>
                  <a:off x="3607921" y="4033297"/>
                  <a:ext cx="519953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127" name="文本框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921" y="4033297"/>
                  <a:ext cx="519953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文本框 127"/>
                <p:cNvSpPr txBox="1"/>
                <p:nvPr/>
              </p:nvSpPr>
              <p:spPr>
                <a:xfrm>
                  <a:off x="4199068" y="5100072"/>
                  <a:ext cx="519953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128" name="文本框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9068" y="5100072"/>
                  <a:ext cx="51995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76"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1" name="组 130"/>
          <p:cNvGrpSpPr/>
          <p:nvPr/>
        </p:nvGrpSpPr>
        <p:grpSpPr>
          <a:xfrm>
            <a:off x="6632130" y="2025232"/>
            <a:ext cx="4794354" cy="873457"/>
            <a:chOff x="6408989" y="923527"/>
            <a:chExt cx="4794354" cy="873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文本框 128"/>
                <p:cNvSpPr txBox="1"/>
                <p:nvPr/>
              </p:nvSpPr>
              <p:spPr>
                <a:xfrm>
                  <a:off x="6408989" y="923527"/>
                  <a:ext cx="3900884" cy="3893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𝑜𝑢𝑡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𝑘</m:t>
                        </m:r>
                        <m:sSubSup>
                          <m:sSubSupPr>
                            <m:ctrlPr>
                              <a:rPr kumimoji="1" lang="en-US" altLang="zh-CN" sz="2400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𝑖𝑛</m:t>
                            </m:r>
                          </m:sub>
                          <m:sup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=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𝑘</m:t>
                        </m:r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kumimoji="1" lang="en-US" altLang="zh-CN" sz="2400" i="1">
                                    <a:latin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zh-CN" sz="24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i="1">
                                    <a:latin typeface="Cambria Math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kumimoji="1" lang="en-US" altLang="zh-CN" sz="2400" b="0" i="1" smtClean="0"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129" name="文本框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8989" y="923527"/>
                  <a:ext cx="3900884" cy="38933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3281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文本框 129"/>
                <p:cNvSpPr txBox="1"/>
                <p:nvPr/>
              </p:nvSpPr>
              <p:spPr>
                <a:xfrm>
                  <a:off x="7302459" y="1425216"/>
                  <a:ext cx="3900884" cy="3717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charset="0"/>
                        </a:rPr>
                        <m:t>=</m:t>
                      </m:r>
                      <m:r>
                        <a:rPr kumimoji="1" lang="en-US" altLang="zh-CN" sz="2400" b="0" i="1" smtClean="0">
                          <a:latin typeface="Cambria Math" charset="0"/>
                        </a:rPr>
                        <m:t>𝑘</m:t>
                      </m:r>
                      <m:sSubSup>
                        <m:sSubSupPr>
                          <m:ctrlPr>
                            <a:rPr kumimoji="1" lang="en-US" altLang="zh-CN" sz="24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zh-CN" sz="2400" b="0" i="1" smtClean="0">
                          <a:latin typeface="Cambria Math" charset="0"/>
                        </a:rPr>
                        <m:t>+2</m:t>
                      </m:r>
                      <m:r>
                        <a:rPr kumimoji="1" lang="en-US" altLang="zh-CN" sz="2400" i="1">
                          <a:latin typeface="Cambria Math" charset="0"/>
                        </a:rPr>
                        <m:t>𝑘</m:t>
                      </m:r>
                      <m:sSub>
                        <m:sSubPr>
                          <m:ctrlPr>
                            <a:rPr kumimoji="1" lang="en-US" altLang="zh-CN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zh-CN" sz="2400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400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kumimoji="1" lang="en-US" altLang="zh-CN" sz="2400" dirty="0" smtClean="0"/>
                    <a:t>+</a:t>
                  </a:r>
                  <a14:m>
                    <m:oMath xmlns:m="http://schemas.openxmlformats.org/officeDocument/2006/math">
                      <m:r>
                        <a:rPr kumimoji="1" lang="en-US" altLang="zh-CN" sz="2400" i="1">
                          <a:latin typeface="Cambria Math" charset="0"/>
                        </a:rPr>
                        <m:t>𝑘</m:t>
                      </m:r>
                      <m:sSubSup>
                        <m:sSubSupPr>
                          <m:ctrlPr>
                            <a:rPr kumimoji="1" lang="en-US" altLang="zh-CN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kumimoji="1" lang="en-US" altLang="zh-CN" sz="2400" i="1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𝑛</m:t>
                          </m:r>
                        </m:sub>
                        <m:sup>
                          <m:r>
                            <a:rPr kumimoji="1" lang="en-US" altLang="zh-CN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130" name="文本框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2459" y="1425216"/>
                  <a:ext cx="3900884" cy="37176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721" t="-22951" b="-5082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 2"/>
          <p:cNvGrpSpPr/>
          <p:nvPr/>
        </p:nvGrpSpPr>
        <p:grpSpPr>
          <a:xfrm>
            <a:off x="9684551" y="4154004"/>
            <a:ext cx="1252237" cy="791673"/>
            <a:chOff x="9684551" y="4154004"/>
            <a:chExt cx="1252237" cy="791673"/>
          </a:xfrm>
        </p:grpSpPr>
        <p:sp>
          <p:nvSpPr>
            <p:cNvPr id="68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9684551" y="4279063"/>
              <a:ext cx="1252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SNR</a:t>
              </a:r>
              <a:endPara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71" name="右箭头 70"/>
            <p:cNvSpPr/>
            <p:nvPr/>
          </p:nvSpPr>
          <p:spPr>
            <a:xfrm rot="5400000">
              <a:off x="10300206" y="4347240"/>
              <a:ext cx="791673" cy="405201"/>
            </a:xfrm>
            <a:prstGeom prst="rightArrow">
              <a:avLst>
                <a:gd name="adj1" fmla="val 20331"/>
                <a:gd name="adj2" fmla="val 4799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77" name="矩形 76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17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Cyclic-frequency Shifting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1"/>
            <a:ext cx="11991372" cy="4902200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7484414" y="2513747"/>
            <a:ext cx="1136075" cy="77354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/>
        </p:nvGrpSpPr>
        <p:grpSpPr>
          <a:xfrm>
            <a:off x="8485522" y="2513747"/>
            <a:ext cx="3618033" cy="3734654"/>
            <a:chOff x="8485522" y="2513747"/>
            <a:chExt cx="3618033" cy="3734654"/>
          </a:xfrm>
        </p:grpSpPr>
        <p:sp>
          <p:nvSpPr>
            <p:cNvPr id="79" name="矩形 78"/>
            <p:cNvSpPr/>
            <p:nvPr/>
          </p:nvSpPr>
          <p:spPr>
            <a:xfrm>
              <a:off x="11165305" y="2513747"/>
              <a:ext cx="938250" cy="272950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8485522" y="3784260"/>
              <a:ext cx="3021948" cy="246414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4556404" y="1412341"/>
            <a:ext cx="3332726" cy="2371918"/>
            <a:chOff x="4556404" y="1412341"/>
            <a:chExt cx="3332726" cy="2371918"/>
          </a:xfrm>
        </p:grpSpPr>
        <p:grpSp>
          <p:nvGrpSpPr>
            <p:cNvPr id="3" name="组 2"/>
            <p:cNvGrpSpPr/>
            <p:nvPr/>
          </p:nvGrpSpPr>
          <p:grpSpPr>
            <a:xfrm>
              <a:off x="4556404" y="1412341"/>
              <a:ext cx="1886043" cy="1101406"/>
              <a:chOff x="2904522" y="1281236"/>
              <a:chExt cx="1886043" cy="2006056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2904522" y="1281236"/>
                <a:ext cx="1590206" cy="1756533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3334871" y="2807594"/>
                <a:ext cx="1159858" cy="47969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4096871" y="2535263"/>
                <a:ext cx="693694" cy="34240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82" name="矩形 81"/>
            <p:cNvSpPr/>
            <p:nvPr/>
          </p:nvSpPr>
          <p:spPr>
            <a:xfrm>
              <a:off x="4803092" y="1520982"/>
              <a:ext cx="3086038" cy="226327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" name="组 5"/>
          <p:cNvGrpSpPr/>
          <p:nvPr/>
        </p:nvGrpSpPr>
        <p:grpSpPr>
          <a:xfrm>
            <a:off x="2987644" y="1455962"/>
            <a:ext cx="1794924" cy="1782884"/>
            <a:chOff x="2987644" y="1455962"/>
            <a:chExt cx="1794924" cy="1782884"/>
          </a:xfrm>
        </p:grpSpPr>
        <p:sp>
          <p:nvSpPr>
            <p:cNvPr id="97" name="矩形 96"/>
            <p:cNvSpPr/>
            <p:nvPr/>
          </p:nvSpPr>
          <p:spPr>
            <a:xfrm>
              <a:off x="2987644" y="1455962"/>
              <a:ext cx="1794924" cy="145020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3299525" y="2688527"/>
              <a:ext cx="1256879" cy="55031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8435898" y="1281235"/>
            <a:ext cx="2729407" cy="2536785"/>
            <a:chOff x="8435898" y="1281235"/>
            <a:chExt cx="2729407" cy="2536785"/>
          </a:xfrm>
          <a:solidFill>
            <a:schemeClr val="bg1"/>
          </a:solidFill>
        </p:grpSpPr>
        <p:sp>
          <p:nvSpPr>
            <p:cNvPr id="78" name="矩形 77"/>
            <p:cNvSpPr/>
            <p:nvPr/>
          </p:nvSpPr>
          <p:spPr>
            <a:xfrm>
              <a:off x="8620489" y="1281235"/>
              <a:ext cx="2544816" cy="253678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8435898" y="3101131"/>
              <a:ext cx="339104" cy="186161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0" name="矩形 109"/>
          <p:cNvSpPr/>
          <p:nvPr/>
        </p:nvSpPr>
        <p:spPr>
          <a:xfrm>
            <a:off x="6743836" y="3789078"/>
            <a:ext cx="1741686" cy="175011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 7"/>
          <p:cNvGrpSpPr/>
          <p:nvPr/>
        </p:nvGrpSpPr>
        <p:grpSpPr>
          <a:xfrm>
            <a:off x="2965850" y="4723440"/>
            <a:ext cx="1265917" cy="852496"/>
            <a:chOff x="2950483" y="4729028"/>
            <a:chExt cx="1265917" cy="852496"/>
          </a:xfrm>
        </p:grpSpPr>
        <p:sp>
          <p:nvSpPr>
            <p:cNvPr id="117" name="矩形 116"/>
            <p:cNvSpPr/>
            <p:nvPr/>
          </p:nvSpPr>
          <p:spPr>
            <a:xfrm>
              <a:off x="3221182" y="5067300"/>
              <a:ext cx="842871" cy="51422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2" name="矩形 121"/>
            <p:cNvSpPr/>
            <p:nvPr/>
          </p:nvSpPr>
          <p:spPr>
            <a:xfrm>
              <a:off x="2950483" y="4729028"/>
              <a:ext cx="1265917" cy="51422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9" name="组 8"/>
          <p:cNvGrpSpPr/>
          <p:nvPr/>
        </p:nvGrpSpPr>
        <p:grpSpPr>
          <a:xfrm>
            <a:off x="473305" y="3878499"/>
            <a:ext cx="2662582" cy="2314738"/>
            <a:chOff x="473305" y="3878499"/>
            <a:chExt cx="2662582" cy="2314738"/>
          </a:xfrm>
        </p:grpSpPr>
        <p:sp>
          <p:nvSpPr>
            <p:cNvPr id="123" name="矩形 122"/>
            <p:cNvSpPr/>
            <p:nvPr/>
          </p:nvSpPr>
          <p:spPr>
            <a:xfrm>
              <a:off x="1290258" y="3878499"/>
              <a:ext cx="981718" cy="1871562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>
              <a:off x="473305" y="5243252"/>
              <a:ext cx="2662582" cy="949985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5" name="矩形 124"/>
          <p:cNvSpPr/>
          <p:nvPr/>
        </p:nvSpPr>
        <p:spPr>
          <a:xfrm>
            <a:off x="3889364" y="3803822"/>
            <a:ext cx="2634109" cy="24511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18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10" grpId="0" animBg="1"/>
      <p:bldP spid="1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695"/>
            <a:ext cx="12192000" cy="582628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="" xmlns:a16="http://schemas.microsoft.com/office/drawing/2014/main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131388" y="56521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Backscatter Provides Ubiquitous Wireless Connectivity </a:t>
            </a:r>
          </a:p>
        </p:txBody>
      </p:sp>
      <p:sp>
        <p:nvSpPr>
          <p:cNvPr id="18" name="弧形 37">
            <a:extLst>
              <a:ext uri="{FF2B5EF4-FFF2-40B4-BE49-F238E27FC236}">
                <a16:creationId xmlns="" xmlns:a16="http://schemas.microsoft.com/office/drawing/2014/main" id="{C58FCFC7-FFF9-4D2C-B21E-B7AC7FC454A8}"/>
              </a:ext>
            </a:extLst>
          </p:cNvPr>
          <p:cNvSpPr>
            <a:spLocks noChangeAspect="1"/>
          </p:cNvSpPr>
          <p:nvPr/>
        </p:nvSpPr>
        <p:spPr>
          <a:xfrm rot="8100000">
            <a:off x="2831540" y="1068696"/>
            <a:ext cx="2880000" cy="288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弧形 39">
            <a:extLst>
              <a:ext uri="{FF2B5EF4-FFF2-40B4-BE49-F238E27FC236}">
                <a16:creationId xmlns="" xmlns:a16="http://schemas.microsoft.com/office/drawing/2014/main" id="{7598A7D0-9D80-4B1E-96C1-F1B7F6F1D8BE}"/>
              </a:ext>
            </a:extLst>
          </p:cNvPr>
          <p:cNvSpPr>
            <a:spLocks noChangeAspect="1"/>
          </p:cNvSpPr>
          <p:nvPr/>
        </p:nvSpPr>
        <p:spPr>
          <a:xfrm rot="8100000">
            <a:off x="3191540" y="1425081"/>
            <a:ext cx="2160000" cy="216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弧形 41">
            <a:extLst>
              <a:ext uri="{FF2B5EF4-FFF2-40B4-BE49-F238E27FC236}">
                <a16:creationId xmlns="" xmlns:a16="http://schemas.microsoft.com/office/drawing/2014/main" id="{545A15A2-EB70-449B-ADC8-76B69C03376F}"/>
              </a:ext>
            </a:extLst>
          </p:cNvPr>
          <p:cNvSpPr>
            <a:spLocks noChangeAspect="1"/>
          </p:cNvSpPr>
          <p:nvPr/>
        </p:nvSpPr>
        <p:spPr>
          <a:xfrm rot="8100000">
            <a:off x="3551540" y="1785081"/>
            <a:ext cx="1440000" cy="144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弧形 44">
            <a:extLst>
              <a:ext uri="{FF2B5EF4-FFF2-40B4-BE49-F238E27FC236}">
                <a16:creationId xmlns="" xmlns:a16="http://schemas.microsoft.com/office/drawing/2014/main" id="{548F6DC8-E898-4608-9462-642404E24B82}"/>
              </a:ext>
            </a:extLst>
          </p:cNvPr>
          <p:cNvSpPr>
            <a:spLocks noChangeAspect="1"/>
          </p:cNvSpPr>
          <p:nvPr/>
        </p:nvSpPr>
        <p:spPr>
          <a:xfrm rot="8100000">
            <a:off x="3911540" y="2145081"/>
            <a:ext cx="720000" cy="72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弧形 46">
            <a:extLst>
              <a:ext uri="{FF2B5EF4-FFF2-40B4-BE49-F238E27FC236}">
                <a16:creationId xmlns="" xmlns:a16="http://schemas.microsoft.com/office/drawing/2014/main" id="{629622CA-EAA7-41B4-A77E-92F383A18AE6}"/>
              </a:ext>
            </a:extLst>
          </p:cNvPr>
          <p:cNvSpPr>
            <a:spLocks noChangeAspect="1"/>
          </p:cNvSpPr>
          <p:nvPr/>
        </p:nvSpPr>
        <p:spPr>
          <a:xfrm rot="8100000">
            <a:off x="3011540" y="1251599"/>
            <a:ext cx="2520000" cy="252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弧形 48">
            <a:extLst>
              <a:ext uri="{FF2B5EF4-FFF2-40B4-BE49-F238E27FC236}">
                <a16:creationId xmlns="" xmlns:a16="http://schemas.microsoft.com/office/drawing/2014/main" id="{8BFB01AF-1353-4CEA-9D53-00CFF2CE7CDF}"/>
              </a:ext>
            </a:extLst>
          </p:cNvPr>
          <p:cNvSpPr>
            <a:spLocks noChangeAspect="1"/>
          </p:cNvSpPr>
          <p:nvPr/>
        </p:nvSpPr>
        <p:spPr>
          <a:xfrm rot="8100000">
            <a:off x="3371540" y="1611599"/>
            <a:ext cx="1800000" cy="180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弧形 51">
            <a:extLst>
              <a:ext uri="{FF2B5EF4-FFF2-40B4-BE49-F238E27FC236}">
                <a16:creationId xmlns="" xmlns:a16="http://schemas.microsoft.com/office/drawing/2014/main" id="{221EECBD-3FC4-4A82-B2C7-67EB82C8DF72}"/>
              </a:ext>
            </a:extLst>
          </p:cNvPr>
          <p:cNvSpPr>
            <a:spLocks noChangeAspect="1"/>
          </p:cNvSpPr>
          <p:nvPr/>
        </p:nvSpPr>
        <p:spPr>
          <a:xfrm rot="8100000">
            <a:off x="3731540" y="1971599"/>
            <a:ext cx="1080000" cy="108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弧形 41">
            <a:extLst>
              <a:ext uri="{FF2B5EF4-FFF2-40B4-BE49-F238E27FC236}">
                <a16:creationId xmlns="" xmlns:a16="http://schemas.microsoft.com/office/drawing/2014/main" id="{545A15A2-EB70-449B-ADC8-76B69C03376F}"/>
              </a:ext>
            </a:extLst>
          </p:cNvPr>
          <p:cNvSpPr>
            <a:spLocks noChangeAspect="1"/>
          </p:cNvSpPr>
          <p:nvPr/>
        </p:nvSpPr>
        <p:spPr>
          <a:xfrm rot="8100000">
            <a:off x="7191559" y="3064392"/>
            <a:ext cx="1440000" cy="1440000"/>
          </a:xfrm>
          <a:prstGeom prst="arc">
            <a:avLst/>
          </a:prstGeom>
          <a:ln w="76200">
            <a:solidFill>
              <a:srgbClr val="00B0F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弧形 44">
            <a:extLst>
              <a:ext uri="{FF2B5EF4-FFF2-40B4-BE49-F238E27FC236}">
                <a16:creationId xmlns="" xmlns:a16="http://schemas.microsoft.com/office/drawing/2014/main" id="{548F6DC8-E898-4608-9462-642404E24B82}"/>
              </a:ext>
            </a:extLst>
          </p:cNvPr>
          <p:cNvSpPr>
            <a:spLocks noChangeAspect="1"/>
          </p:cNvSpPr>
          <p:nvPr/>
        </p:nvSpPr>
        <p:spPr>
          <a:xfrm rot="8100000">
            <a:off x="7551559" y="3424392"/>
            <a:ext cx="720000" cy="720000"/>
          </a:xfrm>
          <a:prstGeom prst="arc">
            <a:avLst/>
          </a:prstGeom>
          <a:ln w="76200">
            <a:solidFill>
              <a:srgbClr val="00B0F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弧形 48">
            <a:extLst>
              <a:ext uri="{FF2B5EF4-FFF2-40B4-BE49-F238E27FC236}">
                <a16:creationId xmlns="" xmlns:a16="http://schemas.microsoft.com/office/drawing/2014/main" id="{8BFB01AF-1353-4CEA-9D53-00CFF2CE7CDF}"/>
              </a:ext>
            </a:extLst>
          </p:cNvPr>
          <p:cNvSpPr>
            <a:spLocks noChangeAspect="1"/>
          </p:cNvSpPr>
          <p:nvPr/>
        </p:nvSpPr>
        <p:spPr>
          <a:xfrm rot="8100000">
            <a:off x="7011559" y="2890910"/>
            <a:ext cx="1800000" cy="180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弧形 51">
            <a:extLst>
              <a:ext uri="{FF2B5EF4-FFF2-40B4-BE49-F238E27FC236}">
                <a16:creationId xmlns="" xmlns:a16="http://schemas.microsoft.com/office/drawing/2014/main" id="{221EECBD-3FC4-4A82-B2C7-67EB82C8DF72}"/>
              </a:ext>
            </a:extLst>
          </p:cNvPr>
          <p:cNvSpPr>
            <a:spLocks noChangeAspect="1"/>
          </p:cNvSpPr>
          <p:nvPr/>
        </p:nvSpPr>
        <p:spPr>
          <a:xfrm rot="8100000">
            <a:off x="7371559" y="3250910"/>
            <a:ext cx="1080000" cy="1080000"/>
          </a:xfrm>
          <a:prstGeom prst="arc">
            <a:avLst/>
          </a:prstGeom>
          <a:ln w="76200">
            <a:solidFill>
              <a:srgbClr val="00B0F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 41"/>
          <p:cNvGrpSpPr/>
          <p:nvPr/>
        </p:nvGrpSpPr>
        <p:grpSpPr>
          <a:xfrm>
            <a:off x="9278743" y="5945549"/>
            <a:ext cx="715231" cy="534429"/>
            <a:chOff x="2052026" y="4888036"/>
            <a:chExt cx="875205" cy="637492"/>
          </a:xfrm>
        </p:grpSpPr>
        <p:sp>
          <p:nvSpPr>
            <p:cNvPr id="39" name="菱形 38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43" name="组 42"/>
          <p:cNvGrpSpPr/>
          <p:nvPr/>
        </p:nvGrpSpPr>
        <p:grpSpPr>
          <a:xfrm>
            <a:off x="4865039" y="5692037"/>
            <a:ext cx="875205" cy="637492"/>
            <a:chOff x="2052026" y="4888036"/>
            <a:chExt cx="875205" cy="637492"/>
          </a:xfrm>
        </p:grpSpPr>
        <p:sp>
          <p:nvSpPr>
            <p:cNvPr id="44" name="菱形 43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52" name="组 51"/>
          <p:cNvGrpSpPr/>
          <p:nvPr/>
        </p:nvGrpSpPr>
        <p:grpSpPr>
          <a:xfrm>
            <a:off x="275454" y="4632765"/>
            <a:ext cx="554096" cy="402854"/>
            <a:chOff x="2052026" y="4888036"/>
            <a:chExt cx="875205" cy="637492"/>
          </a:xfrm>
        </p:grpSpPr>
        <p:sp>
          <p:nvSpPr>
            <p:cNvPr id="53" name="菱形 52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55" name="组 54"/>
          <p:cNvGrpSpPr/>
          <p:nvPr/>
        </p:nvGrpSpPr>
        <p:grpSpPr>
          <a:xfrm>
            <a:off x="2792633" y="5831108"/>
            <a:ext cx="715231" cy="534429"/>
            <a:chOff x="2052026" y="4888036"/>
            <a:chExt cx="875205" cy="637492"/>
          </a:xfrm>
        </p:grpSpPr>
        <p:sp>
          <p:nvSpPr>
            <p:cNvPr id="56" name="菱形 55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58" name="组 57"/>
          <p:cNvGrpSpPr/>
          <p:nvPr/>
        </p:nvGrpSpPr>
        <p:grpSpPr>
          <a:xfrm>
            <a:off x="6893325" y="5448516"/>
            <a:ext cx="715231" cy="534429"/>
            <a:chOff x="2052026" y="4888036"/>
            <a:chExt cx="875205" cy="637492"/>
          </a:xfrm>
        </p:grpSpPr>
        <p:sp>
          <p:nvSpPr>
            <p:cNvPr id="59" name="菱形 58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61" name="组 60"/>
          <p:cNvGrpSpPr/>
          <p:nvPr/>
        </p:nvGrpSpPr>
        <p:grpSpPr>
          <a:xfrm>
            <a:off x="2204066" y="4956984"/>
            <a:ext cx="539122" cy="406218"/>
            <a:chOff x="2052026" y="4888036"/>
            <a:chExt cx="875205" cy="637492"/>
          </a:xfrm>
        </p:grpSpPr>
        <p:sp>
          <p:nvSpPr>
            <p:cNvPr id="62" name="菱形 61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64" name="组 63"/>
          <p:cNvGrpSpPr/>
          <p:nvPr/>
        </p:nvGrpSpPr>
        <p:grpSpPr>
          <a:xfrm>
            <a:off x="10496349" y="4632764"/>
            <a:ext cx="539122" cy="406218"/>
            <a:chOff x="2052026" y="4888036"/>
            <a:chExt cx="875205" cy="637492"/>
          </a:xfrm>
        </p:grpSpPr>
        <p:sp>
          <p:nvSpPr>
            <p:cNvPr id="65" name="菱形 64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67" name="组 66"/>
          <p:cNvGrpSpPr/>
          <p:nvPr/>
        </p:nvGrpSpPr>
        <p:grpSpPr>
          <a:xfrm>
            <a:off x="5555300" y="4621950"/>
            <a:ext cx="539122" cy="406218"/>
            <a:chOff x="2052026" y="4888036"/>
            <a:chExt cx="875205" cy="637492"/>
          </a:xfrm>
        </p:grpSpPr>
        <p:sp>
          <p:nvSpPr>
            <p:cNvPr id="68" name="菱形 67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grpSp>
        <p:nvGrpSpPr>
          <p:cNvPr id="73" name="组 72"/>
          <p:cNvGrpSpPr/>
          <p:nvPr/>
        </p:nvGrpSpPr>
        <p:grpSpPr>
          <a:xfrm>
            <a:off x="11035471" y="5777339"/>
            <a:ext cx="539122" cy="406218"/>
            <a:chOff x="2052026" y="4888036"/>
            <a:chExt cx="875205" cy="637492"/>
          </a:xfrm>
        </p:grpSpPr>
        <p:sp>
          <p:nvSpPr>
            <p:cNvPr id="74" name="菱形 73"/>
            <p:cNvSpPr/>
            <p:nvPr/>
          </p:nvSpPr>
          <p:spPr>
            <a:xfrm>
              <a:off x="2052026" y="5218542"/>
              <a:ext cx="875205" cy="306986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70" y="4888036"/>
              <a:ext cx="509117" cy="509117"/>
            </a:xfrm>
            <a:prstGeom prst="rect">
              <a:avLst/>
            </a:prstGeom>
          </p:spPr>
        </p:pic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4216" y="5186345"/>
            <a:ext cx="3633848" cy="2047363"/>
          </a:xfrm>
          <a:prstGeom prst="rect">
            <a:avLst/>
          </a:prstGeom>
        </p:spPr>
      </p:pic>
      <p:sp>
        <p:nvSpPr>
          <p:cNvPr id="77" name="弧形 39">
            <a:extLst>
              <a:ext uri="{FF2B5EF4-FFF2-40B4-BE49-F238E27FC236}">
                <a16:creationId xmlns="" xmlns:a16="http://schemas.microsoft.com/office/drawing/2014/main" id="{7598A7D0-9D80-4B1E-96C1-F1B7F6F1D8BE}"/>
              </a:ext>
            </a:extLst>
          </p:cNvPr>
          <p:cNvSpPr>
            <a:spLocks noChangeAspect="1"/>
          </p:cNvSpPr>
          <p:nvPr/>
        </p:nvSpPr>
        <p:spPr>
          <a:xfrm rot="-1200000">
            <a:off x="2112425" y="4958101"/>
            <a:ext cx="2160000" cy="216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弧形 41">
            <a:extLst>
              <a:ext uri="{FF2B5EF4-FFF2-40B4-BE49-F238E27FC236}">
                <a16:creationId xmlns="" xmlns:a16="http://schemas.microsoft.com/office/drawing/2014/main" id="{545A15A2-EB70-449B-ADC8-76B69C03376F}"/>
              </a:ext>
            </a:extLst>
          </p:cNvPr>
          <p:cNvSpPr>
            <a:spLocks noChangeAspect="1"/>
          </p:cNvSpPr>
          <p:nvPr/>
        </p:nvSpPr>
        <p:spPr>
          <a:xfrm rot="-1200000">
            <a:off x="2472425" y="5318101"/>
            <a:ext cx="1440000" cy="144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弧形 44">
            <a:extLst>
              <a:ext uri="{FF2B5EF4-FFF2-40B4-BE49-F238E27FC236}">
                <a16:creationId xmlns="" xmlns:a16="http://schemas.microsoft.com/office/drawing/2014/main" id="{548F6DC8-E898-4608-9462-642404E24B82}"/>
              </a:ext>
            </a:extLst>
          </p:cNvPr>
          <p:cNvSpPr>
            <a:spLocks noChangeAspect="1"/>
          </p:cNvSpPr>
          <p:nvPr/>
        </p:nvSpPr>
        <p:spPr>
          <a:xfrm rot="-1200000">
            <a:off x="2832425" y="5678101"/>
            <a:ext cx="720000" cy="72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弧形 48">
            <a:extLst>
              <a:ext uri="{FF2B5EF4-FFF2-40B4-BE49-F238E27FC236}">
                <a16:creationId xmlns="" xmlns:a16="http://schemas.microsoft.com/office/drawing/2014/main" id="{8BFB01AF-1353-4CEA-9D53-00CFF2CE7CDF}"/>
              </a:ext>
            </a:extLst>
          </p:cNvPr>
          <p:cNvSpPr>
            <a:spLocks noChangeAspect="1"/>
          </p:cNvSpPr>
          <p:nvPr/>
        </p:nvSpPr>
        <p:spPr>
          <a:xfrm rot="-1200000">
            <a:off x="2292425" y="5144619"/>
            <a:ext cx="1800000" cy="180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弧形 51">
            <a:extLst>
              <a:ext uri="{FF2B5EF4-FFF2-40B4-BE49-F238E27FC236}">
                <a16:creationId xmlns="" xmlns:a16="http://schemas.microsoft.com/office/drawing/2014/main" id="{221EECBD-3FC4-4A82-B2C7-67EB82C8DF72}"/>
              </a:ext>
            </a:extLst>
          </p:cNvPr>
          <p:cNvSpPr>
            <a:spLocks noChangeAspect="1"/>
          </p:cNvSpPr>
          <p:nvPr/>
        </p:nvSpPr>
        <p:spPr>
          <a:xfrm rot="-1200000">
            <a:off x="2652425" y="5504619"/>
            <a:ext cx="1080000" cy="108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弧形 39">
            <a:extLst>
              <a:ext uri="{FF2B5EF4-FFF2-40B4-BE49-F238E27FC236}">
                <a16:creationId xmlns="" xmlns:a16="http://schemas.microsoft.com/office/drawing/2014/main" id="{7598A7D0-9D80-4B1E-96C1-F1B7F6F1D8BE}"/>
              </a:ext>
            </a:extLst>
          </p:cNvPr>
          <p:cNvSpPr>
            <a:spLocks noChangeAspect="1"/>
          </p:cNvSpPr>
          <p:nvPr/>
        </p:nvSpPr>
        <p:spPr>
          <a:xfrm rot="-4500000">
            <a:off x="8563453" y="5079201"/>
            <a:ext cx="2160000" cy="216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弧形 41">
            <a:extLst>
              <a:ext uri="{FF2B5EF4-FFF2-40B4-BE49-F238E27FC236}">
                <a16:creationId xmlns="" xmlns:a16="http://schemas.microsoft.com/office/drawing/2014/main" id="{545A15A2-EB70-449B-ADC8-76B69C03376F}"/>
              </a:ext>
            </a:extLst>
          </p:cNvPr>
          <p:cNvSpPr>
            <a:spLocks noChangeAspect="1"/>
          </p:cNvSpPr>
          <p:nvPr/>
        </p:nvSpPr>
        <p:spPr>
          <a:xfrm rot="-4500000">
            <a:off x="8923453" y="5439201"/>
            <a:ext cx="1440000" cy="144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弧形 44">
            <a:extLst>
              <a:ext uri="{FF2B5EF4-FFF2-40B4-BE49-F238E27FC236}">
                <a16:creationId xmlns="" xmlns:a16="http://schemas.microsoft.com/office/drawing/2014/main" id="{548F6DC8-E898-4608-9462-642404E24B82}"/>
              </a:ext>
            </a:extLst>
          </p:cNvPr>
          <p:cNvSpPr>
            <a:spLocks noChangeAspect="1"/>
          </p:cNvSpPr>
          <p:nvPr/>
        </p:nvSpPr>
        <p:spPr>
          <a:xfrm rot="-4500000">
            <a:off x="9283453" y="5799201"/>
            <a:ext cx="720000" cy="72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48">
            <a:extLst>
              <a:ext uri="{FF2B5EF4-FFF2-40B4-BE49-F238E27FC236}">
                <a16:creationId xmlns="" xmlns:a16="http://schemas.microsoft.com/office/drawing/2014/main" id="{8BFB01AF-1353-4CEA-9D53-00CFF2CE7CDF}"/>
              </a:ext>
            </a:extLst>
          </p:cNvPr>
          <p:cNvSpPr>
            <a:spLocks noChangeAspect="1"/>
          </p:cNvSpPr>
          <p:nvPr/>
        </p:nvSpPr>
        <p:spPr>
          <a:xfrm rot="-4500000">
            <a:off x="8743453" y="5265719"/>
            <a:ext cx="1800000" cy="180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51">
            <a:extLst>
              <a:ext uri="{FF2B5EF4-FFF2-40B4-BE49-F238E27FC236}">
                <a16:creationId xmlns="" xmlns:a16="http://schemas.microsoft.com/office/drawing/2014/main" id="{221EECBD-3FC4-4A82-B2C7-67EB82C8DF72}"/>
              </a:ext>
            </a:extLst>
          </p:cNvPr>
          <p:cNvSpPr>
            <a:spLocks noChangeAspect="1"/>
          </p:cNvSpPr>
          <p:nvPr/>
        </p:nvSpPr>
        <p:spPr>
          <a:xfrm rot="-4500000">
            <a:off x="9103453" y="5625719"/>
            <a:ext cx="1080000" cy="1080000"/>
          </a:xfrm>
          <a:prstGeom prst="arc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任意形状 95"/>
          <p:cNvSpPr/>
          <p:nvPr/>
        </p:nvSpPr>
        <p:spPr>
          <a:xfrm>
            <a:off x="-13404" y="1007147"/>
            <a:ext cx="12215652" cy="5880593"/>
          </a:xfrm>
          <a:custGeom>
            <a:avLst/>
            <a:gdLst>
              <a:gd name="connsiteX0" fmla="*/ 5347375 w 12215652"/>
              <a:gd name="connsiteY0" fmla="*/ 4486041 h 5845338"/>
              <a:gd name="connsiteX1" fmla="*/ 4588501 w 12215652"/>
              <a:gd name="connsiteY1" fmla="*/ 5033918 h 5845338"/>
              <a:gd name="connsiteX2" fmla="*/ 5347375 w 12215652"/>
              <a:gd name="connsiteY2" fmla="*/ 5581795 h 5845338"/>
              <a:gd name="connsiteX3" fmla="*/ 6106249 w 12215652"/>
              <a:gd name="connsiteY3" fmla="*/ 5033918 h 5845338"/>
              <a:gd name="connsiteX4" fmla="*/ 5347375 w 12215652"/>
              <a:gd name="connsiteY4" fmla="*/ 4486041 h 5845338"/>
              <a:gd name="connsiteX5" fmla="*/ 0 w 12215652"/>
              <a:gd name="connsiteY5" fmla="*/ 0 h 5845338"/>
              <a:gd name="connsiteX6" fmla="*/ 12215652 w 12215652"/>
              <a:gd name="connsiteY6" fmla="*/ 0 h 5845338"/>
              <a:gd name="connsiteX7" fmla="*/ 12215652 w 12215652"/>
              <a:gd name="connsiteY7" fmla="*/ 5845338 h 5845338"/>
              <a:gd name="connsiteX8" fmla="*/ 0 w 12215652"/>
              <a:gd name="connsiteY8" fmla="*/ 5845338 h 584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52" h="5845338">
                <a:moveTo>
                  <a:pt x="5347375" y="4486041"/>
                </a:moveTo>
                <a:cubicBezTo>
                  <a:pt x="4928260" y="4486041"/>
                  <a:pt x="4588501" y="4731334"/>
                  <a:pt x="4588501" y="5033918"/>
                </a:cubicBezTo>
                <a:cubicBezTo>
                  <a:pt x="4588501" y="5336502"/>
                  <a:pt x="4928260" y="5581795"/>
                  <a:pt x="5347375" y="5581795"/>
                </a:cubicBezTo>
                <a:cubicBezTo>
                  <a:pt x="5766490" y="5581795"/>
                  <a:pt x="6106249" y="5336502"/>
                  <a:pt x="6106249" y="5033918"/>
                </a:cubicBezTo>
                <a:cubicBezTo>
                  <a:pt x="6106249" y="4731334"/>
                  <a:pt x="5766490" y="4486041"/>
                  <a:pt x="5347375" y="4486041"/>
                </a:cubicBezTo>
                <a:close/>
                <a:moveTo>
                  <a:pt x="0" y="0"/>
                </a:moveTo>
                <a:lnTo>
                  <a:pt x="12215652" y="0"/>
                </a:lnTo>
                <a:lnTo>
                  <a:pt x="12215652" y="5845338"/>
                </a:lnTo>
                <a:lnTo>
                  <a:pt x="0" y="5845338"/>
                </a:lnTo>
                <a:close/>
              </a:path>
            </a:pathLst>
          </a:cu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3991626" y="4960909"/>
            <a:ext cx="38339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LoRa Backscatter </a:t>
            </a:r>
            <a:r>
              <a:rPr lang="en-US" altLang="zh-CN" sz="3000" b="1" dirty="0" smtClean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Tag</a:t>
            </a:r>
            <a:endParaRPr lang="en-US" altLang="zh-CN" sz="3000" b="1" dirty="0">
              <a:solidFill>
                <a:schemeClr val="bg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1691515" y="3773494"/>
            <a:ext cx="2223035" cy="699539"/>
            <a:chOff x="1691515" y="3773494"/>
            <a:chExt cx="2223035" cy="699539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515" y="4189239"/>
              <a:ext cx="343449" cy="283794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724" y="4184272"/>
              <a:ext cx="165798" cy="234530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003" y="4176660"/>
              <a:ext cx="143077" cy="228944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561" y="4198316"/>
              <a:ext cx="225277" cy="186148"/>
            </a:xfrm>
            <a:prstGeom prst="rect">
              <a:avLst/>
            </a:prstGeom>
          </p:spPr>
        </p:pic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296" y="4157418"/>
              <a:ext cx="316277" cy="251191"/>
            </a:xfrm>
            <a:prstGeom prst="rect">
              <a:avLst/>
            </a:prstGeom>
          </p:spPr>
        </p:pic>
        <p:sp>
          <p:nvSpPr>
            <p:cNvPr id="95" name="文本框 16">
              <a:extLst>
                <a:ext uri="{FF2B5EF4-FFF2-40B4-BE49-F238E27FC236}">
                  <a16:creationId xmlns="" xmlns:a16="http://schemas.microsoft.com/office/drawing/2014/main" id="{A4D3843A-7F26-4456-9006-17206246AF13}"/>
                </a:ext>
              </a:extLst>
            </p:cNvPr>
            <p:cNvSpPr txBox="1"/>
            <p:nvPr/>
          </p:nvSpPr>
          <p:spPr>
            <a:xfrm>
              <a:off x="1716750" y="3773494"/>
              <a:ext cx="219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Sensing Data</a:t>
              </a:r>
              <a:endParaRPr lang="zh-CN" altLang="en-US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10" name="矩形 109"/>
          <p:cNvSpPr/>
          <p:nvPr/>
        </p:nvSpPr>
        <p:spPr>
          <a:xfrm>
            <a:off x="-11826" y="1018314"/>
            <a:ext cx="12215652" cy="227230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2"/>
          <p:cNvGrpSpPr/>
          <p:nvPr/>
        </p:nvGrpSpPr>
        <p:grpSpPr>
          <a:xfrm>
            <a:off x="49505" y="1192303"/>
            <a:ext cx="11815502" cy="2008463"/>
            <a:chOff x="49505" y="1192303"/>
            <a:chExt cx="11815502" cy="2008463"/>
          </a:xfrm>
        </p:grpSpPr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82224" y="1247059"/>
              <a:ext cx="1553845" cy="1548765"/>
            </a:xfrm>
            <a:prstGeom prst="ellipse">
              <a:avLst/>
            </a:prstGeom>
          </p:spPr>
        </p:pic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112" y="1249086"/>
              <a:ext cx="1544955" cy="1544955"/>
            </a:xfrm>
            <a:prstGeom prst="ellipse">
              <a:avLst/>
            </a:prstGeom>
          </p:spPr>
        </p:pic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54761" y="1228386"/>
              <a:ext cx="1568431" cy="1590040"/>
            </a:xfrm>
            <a:prstGeom prst="ellipse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41884" y="1228386"/>
              <a:ext cx="1618203" cy="1603048"/>
            </a:xfrm>
            <a:prstGeom prst="ellipse">
              <a:avLst/>
            </a:prstGeom>
          </p:spPr>
        </p:pic>
        <p:pic>
          <p:nvPicPr>
            <p:cNvPr id="102" name="图片 101"/>
            <p:cNvPicPr>
              <a:picLocks noChangeAspect="1"/>
            </p:cNvPicPr>
            <p:nvPr/>
          </p:nvPicPr>
          <p:blipFill rotWithShape="1">
            <a:blip r:embed="rId15"/>
            <a:srcRect l="16667" r="16667"/>
            <a:stretch>
              <a:fillRect/>
            </a:stretch>
          </p:blipFill>
          <p:spPr>
            <a:xfrm>
              <a:off x="8231979" y="1216363"/>
              <a:ext cx="1602063" cy="1602063"/>
            </a:xfrm>
            <a:prstGeom prst="ellipse">
              <a:avLst/>
            </a:prstGeom>
          </p:spPr>
        </p:pic>
        <p:pic>
          <p:nvPicPr>
            <p:cNvPr id="103" name="图片 102"/>
            <p:cNvPicPr>
              <a:picLocks noChangeAspect="1"/>
            </p:cNvPicPr>
            <p:nvPr/>
          </p:nvPicPr>
          <p:blipFill rotWithShape="1">
            <a:blip r:embed="rId16"/>
            <a:srcRect l="10877" r="30144" b="10433"/>
            <a:stretch>
              <a:fillRect/>
            </a:stretch>
          </p:blipFill>
          <p:spPr>
            <a:xfrm>
              <a:off x="10205934" y="1192303"/>
              <a:ext cx="1659073" cy="1630147"/>
            </a:xfrm>
            <a:prstGeom prst="ellipse">
              <a:avLst/>
            </a:prstGeom>
          </p:spPr>
        </p:pic>
        <p:sp>
          <p:nvSpPr>
            <p:cNvPr id="104" name="矩形 103"/>
            <p:cNvSpPr/>
            <p:nvPr/>
          </p:nvSpPr>
          <p:spPr>
            <a:xfrm>
              <a:off x="49505" y="2795824"/>
              <a:ext cx="19736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Automated Factory</a:t>
              </a:r>
            </a:p>
          </p:txBody>
        </p:sp>
        <p:sp>
          <p:nvSpPr>
            <p:cNvPr id="105" name="矩形 104"/>
            <p:cNvSpPr/>
            <p:nvPr/>
          </p:nvSpPr>
          <p:spPr>
            <a:xfrm>
              <a:off x="2525962" y="2796337"/>
              <a:ext cx="10583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Logistics</a:t>
              </a:r>
              <a:endParaRPr lang="zh-CN" alt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4360759" y="2799116"/>
              <a:ext cx="1390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Environment</a:t>
              </a:r>
              <a:endParaRPr lang="zh-CN" alt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6711718" y="2831434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Health</a:t>
              </a:r>
              <a:endParaRPr lang="zh-CN" alt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8404464" y="2823570"/>
              <a:ext cx="13795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Battlefield</a:t>
              </a:r>
              <a:endParaRPr lang="zh-CN" alt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10450321" y="2827115"/>
              <a:ext cx="11913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Smart City</a:t>
              </a:r>
              <a:endParaRPr lang="zh-CN" alt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7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xit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xit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xit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xit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0" presetClass="exit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0" presetClass="exit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96" grpId="0" animBg="1"/>
      <p:bldP spid="97" grpId="0"/>
      <p:bldP spid="110" grpId="0" animBg="1"/>
      <p:bldP spid="1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Cyclic-frequency Shifting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1"/>
            <a:ext cx="11991372" cy="4902200"/>
          </a:xfrm>
          <a:prstGeom prst="rect">
            <a:avLst/>
          </a:prstGeom>
        </p:spPr>
      </p:pic>
      <p:sp>
        <p:nvSpPr>
          <p:cNvPr id="37" name="任意形状 36"/>
          <p:cNvSpPr/>
          <p:nvPr/>
        </p:nvSpPr>
        <p:spPr>
          <a:xfrm>
            <a:off x="0" y="1031712"/>
            <a:ext cx="12215652" cy="5845338"/>
          </a:xfrm>
          <a:custGeom>
            <a:avLst/>
            <a:gdLst>
              <a:gd name="connsiteX0" fmla="*/ 1941058 w 12215652"/>
              <a:gd name="connsiteY0" fmla="*/ 2541116 h 5845338"/>
              <a:gd name="connsiteX1" fmla="*/ 340857 w 12215652"/>
              <a:gd name="connsiteY1" fmla="*/ 3911385 h 5845338"/>
              <a:gd name="connsiteX2" fmla="*/ 1941058 w 12215652"/>
              <a:gd name="connsiteY2" fmla="*/ 5281654 h 5845338"/>
              <a:gd name="connsiteX3" fmla="*/ 3541259 w 12215652"/>
              <a:gd name="connsiteY3" fmla="*/ 3911385 h 5845338"/>
              <a:gd name="connsiteX4" fmla="*/ 1941058 w 12215652"/>
              <a:gd name="connsiteY4" fmla="*/ 2541116 h 5845338"/>
              <a:gd name="connsiteX5" fmla="*/ 9710997 w 12215652"/>
              <a:gd name="connsiteY5" fmla="*/ 78362 h 5845338"/>
              <a:gd name="connsiteX6" fmla="*/ 8110796 w 12215652"/>
              <a:gd name="connsiteY6" fmla="*/ 1448631 h 5845338"/>
              <a:gd name="connsiteX7" fmla="*/ 9710997 w 12215652"/>
              <a:gd name="connsiteY7" fmla="*/ 2818900 h 5845338"/>
              <a:gd name="connsiteX8" fmla="*/ 11311198 w 12215652"/>
              <a:gd name="connsiteY8" fmla="*/ 1448631 h 5845338"/>
              <a:gd name="connsiteX9" fmla="*/ 9710997 w 12215652"/>
              <a:gd name="connsiteY9" fmla="*/ 78362 h 5845338"/>
              <a:gd name="connsiteX10" fmla="*/ 0 w 12215652"/>
              <a:gd name="connsiteY10" fmla="*/ 0 h 5845338"/>
              <a:gd name="connsiteX11" fmla="*/ 12215652 w 12215652"/>
              <a:gd name="connsiteY11" fmla="*/ 0 h 5845338"/>
              <a:gd name="connsiteX12" fmla="*/ 12215652 w 12215652"/>
              <a:gd name="connsiteY12" fmla="*/ 5845338 h 5845338"/>
              <a:gd name="connsiteX13" fmla="*/ 0 w 12215652"/>
              <a:gd name="connsiteY13" fmla="*/ 5845338 h 584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5652" h="5845338">
                <a:moveTo>
                  <a:pt x="1941058" y="2541116"/>
                </a:moveTo>
                <a:cubicBezTo>
                  <a:pt x="1057291" y="2541116"/>
                  <a:pt x="340857" y="3154606"/>
                  <a:pt x="340857" y="3911385"/>
                </a:cubicBezTo>
                <a:cubicBezTo>
                  <a:pt x="340857" y="4668164"/>
                  <a:pt x="1057291" y="5281654"/>
                  <a:pt x="1941058" y="5281654"/>
                </a:cubicBezTo>
                <a:cubicBezTo>
                  <a:pt x="2824825" y="5281654"/>
                  <a:pt x="3541259" y="4668164"/>
                  <a:pt x="3541259" y="3911385"/>
                </a:cubicBezTo>
                <a:cubicBezTo>
                  <a:pt x="3541259" y="3154606"/>
                  <a:pt x="2824825" y="2541116"/>
                  <a:pt x="1941058" y="2541116"/>
                </a:cubicBezTo>
                <a:close/>
                <a:moveTo>
                  <a:pt x="9710997" y="78362"/>
                </a:moveTo>
                <a:cubicBezTo>
                  <a:pt x="8827230" y="78362"/>
                  <a:pt x="8110796" y="691852"/>
                  <a:pt x="8110796" y="1448631"/>
                </a:cubicBezTo>
                <a:cubicBezTo>
                  <a:pt x="8110796" y="2205410"/>
                  <a:pt x="8827230" y="2818900"/>
                  <a:pt x="9710997" y="2818900"/>
                </a:cubicBezTo>
                <a:cubicBezTo>
                  <a:pt x="10594764" y="2818900"/>
                  <a:pt x="11311198" y="2205410"/>
                  <a:pt x="11311198" y="1448631"/>
                </a:cubicBezTo>
                <a:cubicBezTo>
                  <a:pt x="11311198" y="691852"/>
                  <a:pt x="10594764" y="78362"/>
                  <a:pt x="9710997" y="78362"/>
                </a:cubicBezTo>
                <a:close/>
                <a:moveTo>
                  <a:pt x="0" y="0"/>
                </a:moveTo>
                <a:lnTo>
                  <a:pt x="12215652" y="0"/>
                </a:lnTo>
                <a:lnTo>
                  <a:pt x="12215652" y="5845338"/>
                </a:lnTo>
                <a:lnTo>
                  <a:pt x="0" y="5845338"/>
                </a:lnTo>
                <a:close/>
              </a:path>
            </a:pathLst>
          </a:cu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5" name="组 14"/>
          <p:cNvGrpSpPr/>
          <p:nvPr/>
        </p:nvGrpSpPr>
        <p:grpSpPr>
          <a:xfrm>
            <a:off x="4488560" y="1519775"/>
            <a:ext cx="3534306" cy="2137825"/>
            <a:chOff x="4488560" y="1519775"/>
            <a:chExt cx="3534306" cy="213782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560" y="1519775"/>
              <a:ext cx="3014251" cy="2137825"/>
            </a:xfrm>
            <a:prstGeom prst="rect">
              <a:avLst/>
            </a:prstGeom>
          </p:spPr>
        </p:pic>
        <p:sp>
          <p:nvSpPr>
            <p:cNvPr id="14" name="左箭头 13"/>
            <p:cNvSpPr/>
            <p:nvPr/>
          </p:nvSpPr>
          <p:spPr>
            <a:xfrm>
              <a:off x="7514637" y="2429661"/>
              <a:ext cx="508229" cy="318052"/>
            </a:xfrm>
            <a:prstGeom prst="leftArrow">
              <a:avLst>
                <a:gd name="adj1" fmla="val 23047"/>
                <a:gd name="adj2" fmla="val 799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6" name="组 15"/>
          <p:cNvGrpSpPr/>
          <p:nvPr/>
        </p:nvGrpSpPr>
        <p:grpSpPr>
          <a:xfrm>
            <a:off x="3720304" y="3972088"/>
            <a:ext cx="7636133" cy="2178576"/>
            <a:chOff x="3720304" y="3972088"/>
            <a:chExt cx="7636133" cy="217857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560" y="3972088"/>
              <a:ext cx="3014251" cy="2178576"/>
            </a:xfrm>
            <a:prstGeom prst="rect">
              <a:avLst/>
            </a:prstGeom>
          </p:spPr>
        </p:pic>
        <p:sp>
          <p:nvSpPr>
            <p:cNvPr id="43" name="左箭头 42"/>
            <p:cNvSpPr/>
            <p:nvPr/>
          </p:nvSpPr>
          <p:spPr>
            <a:xfrm flipH="1">
              <a:off x="3720304" y="4902350"/>
              <a:ext cx="508229" cy="318052"/>
            </a:xfrm>
            <a:prstGeom prst="leftArrow">
              <a:avLst>
                <a:gd name="adj1" fmla="val 23047"/>
                <a:gd name="adj2" fmla="val 799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标题 1">
              <a:extLst>
                <a:ext uri="{FF2B5EF4-FFF2-40B4-BE49-F238E27FC236}">
                  <a16:creationId xmlns:a16="http://schemas.microsoft.com/office/drawing/2014/main" xmlns="" id="{4ED4D418-A858-42C9-9A5A-7FCFB2653244}"/>
                </a:ext>
              </a:extLst>
            </p:cNvPr>
            <p:cNvSpPr txBox="1">
              <a:spLocks/>
            </p:cNvSpPr>
            <p:nvPr/>
          </p:nvSpPr>
          <p:spPr>
            <a:xfrm>
              <a:off x="8237915" y="4605580"/>
              <a:ext cx="3118522" cy="91159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11dB SNR gain</a:t>
              </a:r>
              <a:endPara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5" name="左箭头 44"/>
            <p:cNvSpPr/>
            <p:nvPr/>
          </p:nvSpPr>
          <p:spPr>
            <a:xfrm flipH="1">
              <a:off x="7673688" y="4902350"/>
              <a:ext cx="508229" cy="318052"/>
            </a:xfrm>
            <a:prstGeom prst="leftArrow">
              <a:avLst>
                <a:gd name="adj1" fmla="val 23047"/>
                <a:gd name="adj2" fmla="val 799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19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High-level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Circuit Schematic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2" name="组 21"/>
          <p:cNvGrpSpPr/>
          <p:nvPr/>
        </p:nvGrpSpPr>
        <p:grpSpPr>
          <a:xfrm>
            <a:off x="734317" y="3027807"/>
            <a:ext cx="9794271" cy="3336417"/>
            <a:chOff x="521777" y="3339432"/>
            <a:chExt cx="9794271" cy="3354722"/>
          </a:xfrm>
        </p:grpSpPr>
        <p:pic>
          <p:nvPicPr>
            <p:cNvPr id="31" name="图片 30" descr="截屏2021-07-16下午1.24.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051" y="4242419"/>
              <a:ext cx="9338997" cy="2451735"/>
            </a:xfrm>
            <a:prstGeom prst="rect">
              <a:avLst/>
            </a:prstGeom>
          </p:spPr>
        </p:pic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977051" y="3339432"/>
              <a:ext cx="2647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Vanilla Saiyan</a:t>
              </a:r>
              <a:endParaRPr lang="en-US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4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521777" y="3793614"/>
              <a:ext cx="4349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Times New Roman" charset="0"/>
                  <a:ea typeface="Times New Roman" charset="0"/>
                  <a:cs typeface="Times New Roman" charset="0"/>
                </a:rPr>
                <a:t>(Demodulate LoRa signals)</a:t>
              </a:r>
              <a:endParaRPr lang="en-US" altLang="zh-CN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329031" y="1096677"/>
            <a:ext cx="11454966" cy="3098666"/>
            <a:chOff x="6763" y="1221110"/>
            <a:chExt cx="11454966" cy="3098666"/>
          </a:xfrm>
        </p:grpSpPr>
        <p:pic>
          <p:nvPicPr>
            <p:cNvPr id="32" name="图片 31" descr="截屏2021-07-16下午1.24.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3328" y="1641826"/>
              <a:ext cx="8148401" cy="2151788"/>
            </a:xfrm>
            <a:prstGeom prst="rect">
              <a:avLst/>
            </a:prstGeom>
          </p:spPr>
        </p:pic>
        <p:sp>
          <p:nvSpPr>
            <p:cNvPr id="43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070527" y="1576861"/>
              <a:ext cx="26478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Super Saiyan</a:t>
              </a:r>
              <a:endParaRPr lang="en-US" altLang="zh-CN" sz="28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5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6763" y="1221110"/>
              <a:ext cx="4775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smtClean="0">
                  <a:latin typeface="Times New Roman" charset="0"/>
                  <a:ea typeface="Times New Roman" charset="0"/>
                  <a:cs typeface="Times New Roman" charset="0"/>
                </a:rPr>
                <a:t>(Improve demodulation sensitivity)</a:t>
              </a:r>
              <a:endParaRPr lang="en-US" altLang="zh-CN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燕尾形箭头 20"/>
            <p:cNvSpPr/>
            <p:nvPr/>
          </p:nvSpPr>
          <p:spPr>
            <a:xfrm rot="16200000">
              <a:off x="1612789" y="2464030"/>
              <a:ext cx="1012273" cy="364147"/>
            </a:xfrm>
            <a:prstGeom prst="notchedRightArrow">
              <a:avLst/>
            </a:prstGeom>
            <a:solidFill>
              <a:srgbClr val="652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3" name="直接连接符 23"/>
            <p:cNvCxnSpPr/>
            <p:nvPr/>
          </p:nvCxnSpPr>
          <p:spPr>
            <a:xfrm flipH="1">
              <a:off x="7925620" y="3689197"/>
              <a:ext cx="2790572" cy="630579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7"/>
            <p:cNvCxnSpPr/>
            <p:nvPr/>
          </p:nvCxnSpPr>
          <p:spPr>
            <a:xfrm>
              <a:off x="4025092" y="3689197"/>
              <a:ext cx="1962000" cy="630579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20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5720D6D0-346E-4DEB-8C24-71CC6B7DCA9A}"/>
              </a:ext>
            </a:extLst>
          </p:cNvPr>
          <p:cNvSpPr/>
          <p:nvPr/>
        </p:nvSpPr>
        <p:spPr>
          <a:xfrm>
            <a:off x="0" y="1887881"/>
            <a:ext cx="12192000" cy="1967696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xmlns="" id="{69DEA7D4-159D-4562-A954-208D06539CDA}"/>
              </a:ext>
            </a:extLst>
          </p:cNvPr>
          <p:cNvSpPr txBox="1">
            <a:spLocks/>
          </p:cNvSpPr>
          <p:nvPr/>
        </p:nvSpPr>
        <p:spPr>
          <a:xfrm>
            <a:off x="0" y="2027883"/>
            <a:ext cx="12192000" cy="16876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40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Implementation &amp; Evaluation</a:t>
            </a:r>
            <a:endParaRPr lang="en-US" altLang="zh-CN" sz="4000" b="1" spc="1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21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Implementation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329030" y="1254977"/>
            <a:ext cx="11362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Backscatter Tag</a:t>
            </a:r>
          </a:p>
          <a:p>
            <a:pPr marL="800100" lvl="1" indent="-342900">
              <a:buClr>
                <a:schemeClr val="tx1"/>
              </a:buClr>
              <a:buFont typeface="Wingdings" charset="2"/>
              <a:buChar char="Ø"/>
            </a:pP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25mm * 20mm</a:t>
            </a:r>
            <a:r>
              <a:rPr lang="en-US" altLang="zh-CN" sz="2400" b="1" dirty="0" smtClean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two-layer PCB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Passive 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SAW 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chip B39431B3790Z810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Ultra-low 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power Apollo2 (10 </a:t>
            </a:r>
            <a:r>
              <a:rPr lang="en-US" altLang="zh-CN" sz="2400" dirty="0" err="1">
                <a:latin typeface="Times New Roman" charset="0"/>
                <a:ea typeface="Times New Roman" charset="0"/>
                <a:cs typeface="Times New Roman" charset="0"/>
              </a:rPr>
              <a:t>μA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/MHz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) MCU</a:t>
            </a:r>
          </a:p>
          <a:p>
            <a:pPr marL="342900" indent="-342900">
              <a:buClr>
                <a:schemeClr val="tx1"/>
              </a:buClr>
              <a:buFont typeface="Wingdings" charset="2"/>
              <a:buChar char="l"/>
            </a:pPr>
            <a:r>
              <a:rPr lang="en-US" altLang="zh-CN" sz="2400" b="1" dirty="0" smtClean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rPr>
              <a:t>Plug-and-play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zh-CN" sz="24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Power management: palm-sized photovoltaic panel + DC/DC converter 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LTC3105</a:t>
            </a:r>
            <a:endParaRPr lang="en-US" altLang="zh-CN" sz="2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l"/>
            </a:pPr>
            <a:endParaRPr lang="en-US" altLang="zh-CN" sz="24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54" y="3807371"/>
            <a:ext cx="4798029" cy="22232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2" y="3657245"/>
            <a:ext cx="5571460" cy="2523493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1071563" y="4793456"/>
            <a:ext cx="2947303" cy="1129183"/>
            <a:chOff x="1071563" y="4793456"/>
            <a:chExt cx="2947303" cy="1129183"/>
          </a:xfrm>
        </p:grpSpPr>
        <p:sp>
          <p:nvSpPr>
            <p:cNvPr id="19" name="矩形 18"/>
            <p:cNvSpPr/>
            <p:nvPr/>
          </p:nvSpPr>
          <p:spPr>
            <a:xfrm>
              <a:off x="2998399" y="4943707"/>
              <a:ext cx="569991" cy="6096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1071563" y="4793456"/>
              <a:ext cx="500588" cy="59078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617539" y="4948792"/>
              <a:ext cx="569991" cy="3048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565293" y="4916526"/>
              <a:ext cx="76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SAW</a:t>
              </a:r>
              <a:endParaRPr lang="en-US" altLang="zh-CN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833495" y="5585573"/>
              <a:ext cx="951852" cy="30480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6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2828292" y="5553307"/>
              <a:ext cx="119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Apollo2</a:t>
              </a:r>
              <a:endParaRPr lang="en-US" altLang="zh-CN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22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Demodulation Range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3" y="1910505"/>
            <a:ext cx="4615559" cy="2521063"/>
          </a:xfrm>
          <a:prstGeom prst="rect">
            <a:avLst/>
          </a:prstGeom>
        </p:spPr>
      </p:pic>
      <p:sp>
        <p:nvSpPr>
          <p:cNvPr id="16" name="任意多边形 20"/>
          <p:cNvSpPr/>
          <p:nvPr/>
        </p:nvSpPr>
        <p:spPr>
          <a:xfrm>
            <a:off x="1532906" y="2079057"/>
            <a:ext cx="4207392" cy="1403918"/>
          </a:xfrm>
          <a:custGeom>
            <a:avLst/>
            <a:gdLst>
              <a:gd name="connsiteX0" fmla="*/ 0 w 2315817"/>
              <a:gd name="connsiteY0" fmla="*/ 675861 h 675861"/>
              <a:gd name="connsiteX1" fmla="*/ 1162878 w 2315817"/>
              <a:gd name="connsiteY1" fmla="*/ 467139 h 675861"/>
              <a:gd name="connsiteX2" fmla="*/ 2315817 w 2315817"/>
              <a:gd name="connsiteY2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817" h="675861">
                <a:moveTo>
                  <a:pt x="0" y="675861"/>
                </a:moveTo>
                <a:cubicBezTo>
                  <a:pt x="388454" y="627821"/>
                  <a:pt x="776909" y="579782"/>
                  <a:pt x="1162878" y="467139"/>
                </a:cubicBezTo>
                <a:cubicBezTo>
                  <a:pt x="1548847" y="354496"/>
                  <a:pt x="1932332" y="177248"/>
                  <a:pt x="2315817" y="0"/>
                </a:cubicBezTo>
              </a:path>
            </a:pathLst>
          </a:custGeom>
          <a:noFill/>
          <a:ln w="38100">
            <a:solidFill>
              <a:srgbClr val="268B0B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48943" y="5048750"/>
            <a:ext cx="10350371" cy="461665"/>
          </a:xfrm>
          <a:prstGeom prst="rect">
            <a:avLst/>
          </a:prstGeom>
          <a:solidFill>
            <a:srgbClr val="65297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demodulation range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grows</a:t>
            </a:r>
            <a:r>
              <a:rPr lang="zh-CN" altLang="en-US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with </a:t>
            </a:r>
            <a:r>
              <a: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increasing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SF and BW.</a:t>
            </a:r>
            <a:endParaRPr lang="en-US" altLang="zh-CN" sz="24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4639377" y="1324552"/>
            <a:ext cx="1219299" cy="956635"/>
            <a:chOff x="4639377" y="1324552"/>
            <a:chExt cx="1219299" cy="956635"/>
          </a:xfrm>
        </p:grpSpPr>
        <p:sp>
          <p:nvSpPr>
            <p:cNvPr id="2" name="椭圆 1"/>
            <p:cNvSpPr/>
            <p:nvPr/>
          </p:nvSpPr>
          <p:spPr>
            <a:xfrm>
              <a:off x="4639377" y="1780674"/>
              <a:ext cx="750770" cy="500513"/>
            </a:xfrm>
            <a:prstGeom prst="ellipse">
              <a:avLst/>
            </a:prstGeom>
            <a:solidFill>
              <a:srgbClr val="00B050">
                <a:alpha val="21000"/>
              </a:srgbClr>
            </a:solidFill>
            <a:ln w="25400">
              <a:solidFill>
                <a:srgbClr val="478C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4639377" y="1324552"/>
              <a:ext cx="1219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478C1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180m</a:t>
              </a:r>
              <a:endParaRPr lang="en-US" altLang="zh-CN" sz="2400" b="1" dirty="0">
                <a:solidFill>
                  <a:srgbClr val="478C1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979604" y="5822439"/>
            <a:ext cx="10319710" cy="461665"/>
          </a:xfrm>
          <a:prstGeom prst="rect">
            <a:avLst/>
          </a:prstGeom>
          <a:solidFill>
            <a:srgbClr val="65297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maximum demodulation range can be up to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180m.</a:t>
            </a:r>
            <a:endParaRPr lang="en-US" altLang="zh-CN" sz="24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039965" y="4437998"/>
            <a:ext cx="2207358" cy="42275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089337" y="4438620"/>
            <a:ext cx="215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Spreading Factor</a:t>
            </a:r>
            <a:endParaRPr lang="en-US" altLang="zh-CN" sz="20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6430959" y="1954817"/>
            <a:ext cx="4480027" cy="2880885"/>
            <a:chOff x="6430959" y="1954817"/>
            <a:chExt cx="4480027" cy="288088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959" y="1954817"/>
              <a:ext cx="4480027" cy="245423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8144416" y="4412944"/>
              <a:ext cx="1514169" cy="4227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235627" y="4415955"/>
              <a:ext cx="14229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Bandwidth</a:t>
              </a:r>
              <a:endParaRPr lang="en-US" altLang="zh-CN" sz="2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2" name="任意多边形 20"/>
          <p:cNvSpPr/>
          <p:nvPr/>
        </p:nvSpPr>
        <p:spPr>
          <a:xfrm>
            <a:off x="6553364" y="2073493"/>
            <a:ext cx="4207392" cy="1403918"/>
          </a:xfrm>
          <a:custGeom>
            <a:avLst/>
            <a:gdLst>
              <a:gd name="connsiteX0" fmla="*/ 0 w 2315817"/>
              <a:gd name="connsiteY0" fmla="*/ 675861 h 675861"/>
              <a:gd name="connsiteX1" fmla="*/ 1162878 w 2315817"/>
              <a:gd name="connsiteY1" fmla="*/ 467139 h 675861"/>
              <a:gd name="connsiteX2" fmla="*/ 2315817 w 2315817"/>
              <a:gd name="connsiteY2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817" h="675861">
                <a:moveTo>
                  <a:pt x="0" y="675861"/>
                </a:moveTo>
                <a:cubicBezTo>
                  <a:pt x="388454" y="627821"/>
                  <a:pt x="776909" y="579782"/>
                  <a:pt x="1162878" y="467139"/>
                </a:cubicBezTo>
                <a:cubicBezTo>
                  <a:pt x="1548847" y="354496"/>
                  <a:pt x="1932332" y="177248"/>
                  <a:pt x="2315817" y="0"/>
                </a:cubicBezTo>
              </a:path>
            </a:pathLst>
          </a:custGeom>
          <a:noFill/>
          <a:ln w="38100">
            <a:solidFill>
              <a:srgbClr val="268B0B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23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Throughput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2" y="1930602"/>
            <a:ext cx="4615559" cy="243715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48943" y="5048750"/>
            <a:ext cx="10350371" cy="461665"/>
          </a:xfrm>
          <a:prstGeom prst="rect">
            <a:avLst/>
          </a:prstGeom>
          <a:solidFill>
            <a:srgbClr val="65297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throughput declines</a:t>
            </a:r>
            <a:r>
              <a:rPr lang="zh-CN" altLang="en-US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with SF and grows with BW.</a:t>
            </a:r>
            <a:endParaRPr lang="en-US" altLang="zh-CN" sz="24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9604" y="5822439"/>
            <a:ext cx="10319710" cy="461665"/>
          </a:xfrm>
          <a:prstGeom prst="rect">
            <a:avLst/>
          </a:prstGeom>
          <a:solidFill>
            <a:srgbClr val="65297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maximum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throughput can </a:t>
            </a:r>
            <a:r>
              <a: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be up to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18.12Kbps.</a:t>
            </a:r>
            <a:endParaRPr lang="en-US" altLang="zh-CN" sz="24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58620" y="4411235"/>
            <a:ext cx="2207358" cy="42275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407992" y="4411857"/>
            <a:ext cx="215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Spreading Factor</a:t>
            </a:r>
            <a:endParaRPr lang="en-US" altLang="zh-CN" sz="20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6370780" y="1970257"/>
            <a:ext cx="4540206" cy="2865445"/>
            <a:chOff x="6370780" y="1970257"/>
            <a:chExt cx="4540206" cy="28654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780" y="1970257"/>
              <a:ext cx="4540206" cy="2397504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8144416" y="4412944"/>
              <a:ext cx="1514169" cy="42275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235627" y="4415955"/>
              <a:ext cx="14229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Bandwidth</a:t>
              </a:r>
              <a:endParaRPr lang="en-US" altLang="zh-CN" sz="2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5" name="任意多边形 20"/>
          <p:cNvSpPr/>
          <p:nvPr/>
        </p:nvSpPr>
        <p:spPr>
          <a:xfrm flipH="1">
            <a:off x="1723042" y="2140893"/>
            <a:ext cx="3895879" cy="1447434"/>
          </a:xfrm>
          <a:custGeom>
            <a:avLst/>
            <a:gdLst>
              <a:gd name="connsiteX0" fmla="*/ 0 w 2315817"/>
              <a:gd name="connsiteY0" fmla="*/ 675861 h 675861"/>
              <a:gd name="connsiteX1" fmla="*/ 1162878 w 2315817"/>
              <a:gd name="connsiteY1" fmla="*/ 467139 h 675861"/>
              <a:gd name="connsiteX2" fmla="*/ 2315817 w 2315817"/>
              <a:gd name="connsiteY2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817" h="675861">
                <a:moveTo>
                  <a:pt x="0" y="675861"/>
                </a:moveTo>
                <a:cubicBezTo>
                  <a:pt x="388454" y="627821"/>
                  <a:pt x="776909" y="579782"/>
                  <a:pt x="1162878" y="467139"/>
                </a:cubicBezTo>
                <a:cubicBezTo>
                  <a:pt x="1548847" y="354496"/>
                  <a:pt x="1932332" y="177248"/>
                  <a:pt x="2315817" y="0"/>
                </a:cubicBezTo>
              </a:path>
            </a:pathLst>
          </a:custGeom>
          <a:noFill/>
          <a:ln w="38100">
            <a:solidFill>
              <a:srgbClr val="268B0B"/>
            </a:solidFill>
            <a:headEnd type="triangle" w="lg" len="lg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20"/>
          <p:cNvSpPr/>
          <p:nvPr/>
        </p:nvSpPr>
        <p:spPr>
          <a:xfrm>
            <a:off x="6843410" y="2140893"/>
            <a:ext cx="4207392" cy="1403918"/>
          </a:xfrm>
          <a:custGeom>
            <a:avLst/>
            <a:gdLst>
              <a:gd name="connsiteX0" fmla="*/ 0 w 2315817"/>
              <a:gd name="connsiteY0" fmla="*/ 675861 h 675861"/>
              <a:gd name="connsiteX1" fmla="*/ 1162878 w 2315817"/>
              <a:gd name="connsiteY1" fmla="*/ 467139 h 675861"/>
              <a:gd name="connsiteX2" fmla="*/ 2315817 w 2315817"/>
              <a:gd name="connsiteY2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5817" h="675861">
                <a:moveTo>
                  <a:pt x="0" y="675861"/>
                </a:moveTo>
                <a:cubicBezTo>
                  <a:pt x="388454" y="627821"/>
                  <a:pt x="776909" y="579782"/>
                  <a:pt x="1162878" y="467139"/>
                </a:cubicBezTo>
                <a:cubicBezTo>
                  <a:pt x="1548847" y="354496"/>
                  <a:pt x="1932332" y="177248"/>
                  <a:pt x="2315817" y="0"/>
                </a:cubicBezTo>
              </a:path>
            </a:pathLst>
          </a:custGeom>
          <a:noFill/>
          <a:ln w="38100">
            <a:solidFill>
              <a:srgbClr val="268B0B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 2"/>
          <p:cNvGrpSpPr/>
          <p:nvPr/>
        </p:nvGrpSpPr>
        <p:grpSpPr>
          <a:xfrm>
            <a:off x="1393067" y="1316953"/>
            <a:ext cx="1931105" cy="962489"/>
            <a:chOff x="1393067" y="1316953"/>
            <a:chExt cx="1931105" cy="962489"/>
          </a:xfrm>
        </p:grpSpPr>
        <p:sp>
          <p:nvSpPr>
            <p:cNvPr id="18" name="椭圆 17"/>
            <p:cNvSpPr/>
            <p:nvPr/>
          </p:nvSpPr>
          <p:spPr>
            <a:xfrm>
              <a:off x="1657222" y="1778929"/>
              <a:ext cx="750770" cy="500513"/>
            </a:xfrm>
            <a:prstGeom prst="ellipse">
              <a:avLst/>
            </a:prstGeom>
            <a:solidFill>
              <a:srgbClr val="00B050">
                <a:alpha val="21000"/>
              </a:srgbClr>
            </a:solidFill>
            <a:ln w="25400">
              <a:solidFill>
                <a:srgbClr val="478C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393067" y="1316953"/>
              <a:ext cx="1931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mtClean="0">
                  <a:solidFill>
                    <a:srgbClr val="478C1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18.12Kbps</a:t>
              </a:r>
              <a:endParaRPr lang="en-US" altLang="zh-CN" sz="2400" b="1" dirty="0">
                <a:solidFill>
                  <a:srgbClr val="478C1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24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Power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Consumption </a:t>
            </a:r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&amp; 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System Cost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1" y="2255898"/>
            <a:ext cx="11215269" cy="1742975"/>
          </a:xfrm>
          <a:prstGeom prst="rect">
            <a:avLst/>
          </a:prstGeom>
        </p:spPr>
      </p:pic>
      <p:grpSp>
        <p:nvGrpSpPr>
          <p:cNvPr id="18" name="组 17"/>
          <p:cNvGrpSpPr/>
          <p:nvPr/>
        </p:nvGrpSpPr>
        <p:grpSpPr>
          <a:xfrm>
            <a:off x="2214654" y="2038351"/>
            <a:ext cx="4910046" cy="3093567"/>
            <a:chOff x="2214654" y="2038351"/>
            <a:chExt cx="4910046" cy="3093567"/>
          </a:xfrm>
        </p:grpSpPr>
        <p:sp>
          <p:nvSpPr>
            <p:cNvPr id="5" name="矩形 4"/>
            <p:cNvSpPr/>
            <p:nvPr/>
          </p:nvSpPr>
          <p:spPr>
            <a:xfrm>
              <a:off x="2214654" y="2038351"/>
              <a:ext cx="1061945" cy="2133600"/>
            </a:xfrm>
            <a:prstGeom prst="rect">
              <a:avLst/>
            </a:prstGeom>
            <a:solidFill>
              <a:srgbClr val="EC6333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695950" y="2060585"/>
              <a:ext cx="1428750" cy="2133600"/>
            </a:xfrm>
            <a:prstGeom prst="rect">
              <a:avLst/>
            </a:prstGeom>
            <a:solidFill>
              <a:srgbClr val="EC6333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0" name="直线连接符 9"/>
            <p:cNvCxnSpPr/>
            <p:nvPr/>
          </p:nvCxnSpPr>
          <p:spPr>
            <a:xfrm flipH="1" flipV="1">
              <a:off x="2867117" y="4177528"/>
              <a:ext cx="1118372" cy="531632"/>
            </a:xfrm>
            <a:prstGeom prst="line">
              <a:avLst/>
            </a:prstGeom>
            <a:ln w="34925">
              <a:solidFill>
                <a:srgbClr val="EC6333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/>
            <p:cNvCxnSpPr/>
            <p:nvPr/>
          </p:nvCxnSpPr>
          <p:spPr>
            <a:xfrm flipV="1">
              <a:off x="5040629" y="4194185"/>
              <a:ext cx="973630" cy="514975"/>
            </a:xfrm>
            <a:prstGeom prst="line">
              <a:avLst/>
            </a:prstGeom>
            <a:ln w="34925">
              <a:solidFill>
                <a:srgbClr val="EC6333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3985489" y="4709160"/>
              <a:ext cx="1064841" cy="422758"/>
            </a:xfrm>
            <a:prstGeom prst="rect">
              <a:avLst/>
            </a:prstGeom>
            <a:solidFill>
              <a:srgbClr val="EC6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4034861" y="4709782"/>
              <a:ext cx="1015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Passive</a:t>
              </a:r>
              <a:endParaRPr lang="en-US" altLang="zh-CN" sz="2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2" name="组 21"/>
          <p:cNvGrpSpPr/>
          <p:nvPr/>
        </p:nvGrpSpPr>
        <p:grpSpPr>
          <a:xfrm>
            <a:off x="9994899" y="2060585"/>
            <a:ext cx="1955802" cy="3049307"/>
            <a:chOff x="9994899" y="2060585"/>
            <a:chExt cx="1955802" cy="3049307"/>
          </a:xfrm>
        </p:grpSpPr>
        <p:sp>
          <p:nvSpPr>
            <p:cNvPr id="7" name="矩形 6"/>
            <p:cNvSpPr/>
            <p:nvPr/>
          </p:nvSpPr>
          <p:spPr>
            <a:xfrm>
              <a:off x="10363200" y="2060585"/>
              <a:ext cx="895350" cy="2133600"/>
            </a:xfrm>
            <a:prstGeom prst="rect">
              <a:avLst/>
            </a:prstGeom>
            <a:solidFill>
              <a:schemeClr val="accent5">
                <a:lumMod val="7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9994899" y="4687134"/>
              <a:ext cx="1689101" cy="42275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10134601" y="4687756"/>
              <a:ext cx="1816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Low-power</a:t>
              </a:r>
              <a:endParaRPr lang="en-US" altLang="zh-CN" sz="20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21" name="直线连接符 20"/>
            <p:cNvCxnSpPr>
              <a:stCxn id="19" idx="0"/>
            </p:cNvCxnSpPr>
            <p:nvPr/>
          </p:nvCxnSpPr>
          <p:spPr>
            <a:xfrm flipH="1" flipV="1">
              <a:off x="10839449" y="4183173"/>
              <a:ext cx="1" cy="503961"/>
            </a:xfrm>
            <a:prstGeom prst="line">
              <a:avLst/>
            </a:prstGeom>
            <a:ln w="34925">
              <a:solidFill>
                <a:schemeClr val="accent5">
                  <a:lumMod val="75000"/>
                </a:schemeClr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/>
          <p:cNvSpPr/>
          <p:nvPr/>
        </p:nvSpPr>
        <p:spPr>
          <a:xfrm>
            <a:off x="938840" y="5567320"/>
            <a:ext cx="10319710" cy="461665"/>
          </a:xfrm>
          <a:prstGeom prst="rect">
            <a:avLst/>
          </a:prstGeom>
          <a:solidFill>
            <a:srgbClr val="65297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power and cost can be reduced sharply after ASIC fabrication</a:t>
            </a:r>
          </a:p>
        </p:txBody>
      </p:sp>
      <p:sp>
        <p:nvSpPr>
          <p:cNvPr id="23" name="矩形 22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25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Take Away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9031" y="1969266"/>
            <a:ext cx="116103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The advancement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of downlink (</a:t>
            </a:r>
            <a:r>
              <a:rPr lang="en-US" altLang="zh-CN" sz="2400" b="1" dirty="0" err="1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TX</a:t>
            </a:r>
            <a:r>
              <a:rPr lang="en-US" altLang="zh-CN" sz="2400" b="1" dirty="0" err="1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Tag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),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a fundamental but missing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piece, will promote the development of the backscatter technology.</a:t>
            </a:r>
            <a:endParaRPr lang="en-US" altLang="zh-CN" sz="2400" b="1" dirty="0">
              <a:latin typeface="Times New Roman" charset="0"/>
              <a:ea typeface="Times New Roman" charset="0"/>
              <a:cs typeface="Times New Roman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9031" y="3217326"/>
            <a:ext cx="116103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Replacing active components with their passive counterparts (e.g. SAW filter) can significantly reduce the power consumption.</a:t>
            </a:r>
            <a:endParaRPr lang="en-US" altLang="zh-CN" sz="2400" b="1" dirty="0">
              <a:latin typeface="Times New Roman" charset="0"/>
              <a:ea typeface="Times New Roman" charset="0"/>
              <a:cs typeface="Times New Roman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9031" y="4465386"/>
            <a:ext cx="1131151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Reducing the inherent non-linear distortion of the analog device is a key step to improve the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SNR.</a:t>
            </a:r>
            <a:endParaRPr lang="en-US" altLang="zh-CN" sz="2400" b="1" dirty="0">
              <a:latin typeface="Times New Roman" charset="0"/>
              <a:ea typeface="Times New Roman" charset="0"/>
              <a:cs typeface="Times New Roman" charset="0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26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Conclusion 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9031" y="1969266"/>
            <a:ext cx="116103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Simplify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the standard LoRa demodulation from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energy perspective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and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propose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the first-of-its-kind low-power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LoRa demodulator.</a:t>
            </a:r>
            <a:endParaRPr lang="en-US" altLang="zh-CN" sz="2400" b="1" dirty="0">
              <a:latin typeface="Times New Roman" charset="0"/>
              <a:ea typeface="Times New Roman" charset="0"/>
              <a:cs typeface="Times New Roman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9031" y="3217326"/>
            <a:ext cx="116103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Design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a set of simple but effective circuits and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algorithms, prototyping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them on PCB board for system evaluation.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29031" y="4465386"/>
            <a:ext cx="1131151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Conduct extensive experiments and demonstrate </a:t>
            </a:r>
            <a:r>
              <a:rPr lang="en-US" altLang="zh-CN" sz="2400" b="1" dirty="0" err="1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Saiyan’s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 performance on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power consumption, communication range,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and throughput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  <a:sym typeface="+mn-ea"/>
              </a:rPr>
              <a:t>.</a:t>
            </a:r>
          </a:p>
        </p:txBody>
      </p:sp>
      <p:sp>
        <p:nvSpPr>
          <p:cNvPr id="10" name="矩形 9"/>
          <p:cNvSpPr/>
          <p:nvPr/>
        </p:nvSpPr>
        <p:spPr>
          <a:xfrm>
            <a:off x="11702515" y="62588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27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3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21916"/>
            <a:ext cx="12191999" cy="3053401"/>
          </a:xfrm>
          <a:prstGeom prst="rect">
            <a:avLst/>
          </a:prstGeom>
          <a:blipFill dpi="0" rotWithShape="1">
            <a:blip r:embed="rId3">
              <a:alphaModFix amt="4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/>
          </p:cNvPicPr>
          <p:nvPr/>
        </p:nvPicPr>
        <p:blipFill rotWithShape="1">
          <a:blip r:embed="rId4"/>
          <a:srcRect t="-1" b="33165"/>
          <a:stretch/>
        </p:blipFill>
        <p:spPr>
          <a:xfrm>
            <a:off x="2260308" y="2363179"/>
            <a:ext cx="1440000" cy="1440000"/>
          </a:xfrm>
          <a:prstGeom prst="ellipse">
            <a:avLst/>
          </a:prstGeom>
        </p:spPr>
      </p:pic>
      <p:pic>
        <p:nvPicPr>
          <p:cNvPr id="10" name="图片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7144" y="2973652"/>
            <a:ext cx="1440000" cy="1440000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b="6563"/>
          <a:stretch/>
        </p:blipFill>
        <p:spPr>
          <a:xfrm>
            <a:off x="3804906" y="2964699"/>
            <a:ext cx="1381781" cy="1448953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/>
          <a:srcRect t="9266" b="9264"/>
          <a:stretch/>
        </p:blipFill>
        <p:spPr>
          <a:xfrm>
            <a:off x="6860708" y="2900246"/>
            <a:ext cx="1440000" cy="1440000"/>
          </a:xfrm>
          <a:prstGeom prst="ellipse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/>
          <a:srcRect t="4904" b="13728"/>
          <a:stretch/>
        </p:blipFill>
        <p:spPr>
          <a:xfrm>
            <a:off x="9963915" y="2973652"/>
            <a:ext cx="1352169" cy="1427684"/>
          </a:xfrm>
          <a:prstGeom prst="ellipse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/>
          <a:srcRect l="17713" t="4633" r="23784" b="34012"/>
          <a:stretch/>
        </p:blipFill>
        <p:spPr>
          <a:xfrm>
            <a:off x="5320920" y="2283582"/>
            <a:ext cx="1440000" cy="1519597"/>
          </a:xfrm>
          <a:prstGeom prst="ellipse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/>
          <a:srcRect t="4961" b="23106"/>
          <a:stretch/>
        </p:blipFill>
        <p:spPr>
          <a:xfrm>
            <a:off x="8375390" y="2339202"/>
            <a:ext cx="1440000" cy="1464451"/>
          </a:xfrm>
          <a:prstGeom prst="ellipse">
            <a:avLst/>
          </a:prstGeom>
        </p:spPr>
      </p:pic>
      <p:sp>
        <p:nvSpPr>
          <p:cNvPr id="13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563863" y="4413652"/>
            <a:ext cx="1969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Times New Roman" charset="0"/>
                <a:ea typeface="Times New Roman" charset="0"/>
                <a:cs typeface="Times New Roman" charset="0"/>
              </a:rPr>
              <a:t>Xiuzhen Guo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1854783" y="1821917"/>
            <a:ext cx="290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Times New Roman" charset="0"/>
                <a:ea typeface="Times New Roman" charset="0"/>
                <a:cs typeface="Times New Roman" charset="0"/>
              </a:rPr>
              <a:t>Longfei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 err="1" smtClean="0">
                <a:latin typeface="Times New Roman" charset="0"/>
                <a:ea typeface="Times New Roman" charset="0"/>
                <a:cs typeface="Times New Roman" charset="0"/>
              </a:rPr>
              <a:t>Shangguan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3879588" y="4413652"/>
            <a:ext cx="152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Times New Roman" charset="0"/>
                <a:ea typeface="Times New Roman" charset="0"/>
                <a:cs typeface="Times New Roman" charset="0"/>
              </a:rPr>
              <a:t>Yuan He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5409894" y="1821916"/>
            <a:ext cx="152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Nan Jing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6531215" y="4335767"/>
            <a:ext cx="2471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Times New Roman" charset="0"/>
                <a:ea typeface="Times New Roman" charset="0"/>
                <a:cs typeface="Times New Roman" charset="0"/>
              </a:rPr>
              <a:t>Jiacheng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 Zhang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8152492" y="1821916"/>
            <a:ext cx="2471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Times New Roman" charset="0"/>
                <a:ea typeface="Times New Roman" charset="0"/>
                <a:cs typeface="Times New Roman" charset="0"/>
              </a:rPr>
              <a:t>Haotian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 Jiang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9890072" y="4339288"/>
            <a:ext cx="184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Times New Roman" charset="0"/>
                <a:ea typeface="Times New Roman" charset="0"/>
                <a:cs typeface="Times New Roman" charset="0"/>
              </a:rPr>
              <a:t>Yunhao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 Liu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3BBE8836-4D01-4836-BB15-EBE20A3A5AB6}"/>
              </a:ext>
            </a:extLst>
          </p:cNvPr>
          <p:cNvSpPr txBox="1"/>
          <p:nvPr/>
        </p:nvSpPr>
        <p:spPr>
          <a:xfrm>
            <a:off x="2455981" y="5670577"/>
            <a:ext cx="7026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</a:rPr>
              <a:t>Visit 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  <a:hlinkClick r:id="rId11"/>
              </a:rPr>
              <a:t>http://tns.thss.tsinghua.edu.cn/sun/</a:t>
            </a:r>
            <a:r>
              <a:rPr lang="en-US" altLang="zh-CN" sz="2400" b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</a:rPr>
              <a:t>details</a:t>
            </a:r>
            <a:endParaRPr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63863" y="5208912"/>
            <a:ext cx="11237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charset="0"/>
                <a:ea typeface="Times New Roman" charset="0"/>
                <a:cs typeface="Times New Roman" charset="0"/>
              </a:rPr>
              <a:t>Code and hardware schematics can </a:t>
            </a:r>
            <a:r>
              <a:rPr lang="en-US" altLang="zh-CN" sz="2400" b="1" dirty="0" smtClean="0">
                <a:latin typeface="Times New Roman" charset="0"/>
                <a:ea typeface="Times New Roman" charset="0"/>
                <a:cs typeface="Times New Roman" charset="0"/>
              </a:rPr>
              <a:t>be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found </a:t>
            </a:r>
            <a:r>
              <a:rPr lang="en-US" altLang="zh-CN" sz="24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at: </a:t>
            </a:r>
            <a:r>
              <a:rPr lang="en-US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altLang="zh-CN" sz="2400" b="1" u="sng" dirty="0" err="1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github.com</a:t>
            </a:r>
            <a:r>
              <a:rPr lang="en-US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altLang="zh-CN" sz="2400" b="1" u="sng" dirty="0" err="1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ZangJac</a:t>
            </a:r>
            <a:r>
              <a:rPr lang="en-US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/Saiyan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6341" y="452908"/>
            <a:ext cx="1084453" cy="1080000"/>
          </a:xfrm>
          <a:prstGeom prst="ellipse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3"/>
          <a:srcRect l="-1" r="416"/>
          <a:stretch/>
        </p:blipFill>
        <p:spPr>
          <a:xfrm>
            <a:off x="10640000" y="452908"/>
            <a:ext cx="1074450" cy="1080000"/>
          </a:xfrm>
          <a:prstGeom prst="ellipse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0397" y="452908"/>
            <a:ext cx="1080000" cy="108000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3539" y="153404"/>
            <a:ext cx="2392173" cy="162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2251710" y="3291205"/>
            <a:ext cx="10041890" cy="1383030"/>
            <a:chOff x="-3546" y="5183"/>
            <a:chExt cx="15814" cy="217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606092">
              <a:off x="-3546" y="5183"/>
              <a:ext cx="8061" cy="79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606092">
              <a:off x="4208" y="6565"/>
              <a:ext cx="8061" cy="79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3389630" y="498475"/>
            <a:ext cx="10892155" cy="2183130"/>
            <a:chOff x="5338" y="785"/>
            <a:chExt cx="17153" cy="343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62850">
              <a:off x="13653" y="785"/>
              <a:ext cx="8838" cy="112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62850">
              <a:off x="5338" y="3097"/>
              <a:ext cx="8838" cy="1126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7" name="矩形 96"/>
          <p:cNvSpPr/>
          <p:nvPr/>
        </p:nvSpPr>
        <p:spPr>
          <a:xfrm rot="20780002">
            <a:off x="4299915" y="1692208"/>
            <a:ext cx="2083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22496F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Carrier</a:t>
            </a:r>
            <a:r>
              <a:rPr lang="zh-CN" altLang="en-US" sz="2400" b="1" dirty="0" smtClean="0">
                <a:solidFill>
                  <a:srgbClr val="22496F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 dirty="0" smtClean="0">
                <a:solidFill>
                  <a:srgbClr val="22496F"/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Signal</a:t>
            </a:r>
            <a:endParaRPr lang="en-US" altLang="zh-CN" sz="2400" b="1" dirty="0">
              <a:solidFill>
                <a:srgbClr val="22496F"/>
              </a:solidFill>
              <a:effectLst/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8" name="矩形 97"/>
          <p:cNvSpPr/>
          <p:nvPr/>
        </p:nvSpPr>
        <p:spPr>
          <a:xfrm rot="657305">
            <a:off x="4460188" y="4786300"/>
            <a:ext cx="2707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B34524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Backscatter Signal</a:t>
            </a:r>
            <a:endParaRPr lang="en-US" altLang="zh-CN" sz="2400" b="1" dirty="0">
              <a:solidFill>
                <a:srgbClr val="B34524"/>
              </a:solidFill>
              <a:effectLst/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Subtitle 2"/>
          <p:cNvSpPr txBox="1"/>
          <p:nvPr/>
        </p:nvSpPr>
        <p:spPr>
          <a:xfrm>
            <a:off x="251649" y="6071208"/>
            <a:ext cx="1000309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 b="1" spc="100">
                <a:gradFill>
                  <a:gsLst>
                    <a:gs pos="0">
                      <a:srgbClr val="16FFF7"/>
                    </a:gs>
                    <a:gs pos="100000">
                      <a:srgbClr val="E9FD92"/>
                    </a:gs>
                  </a:gsLst>
                  <a:path path="circle">
                    <a:fillToRect l="50000" t="50000" r="50000" b="50000"/>
                  </a:path>
                </a:gra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defRPr>
            </a:lvl1pPr>
          </a:lstStyle>
          <a:p>
            <a:pPr algn="l"/>
            <a:r>
              <a:rPr lang="en-US" altLang="zh-CN" sz="1400" b="0" dirty="0" smtClean="0">
                <a:solidFill>
                  <a:schemeClr val="tx1"/>
                </a:solidFill>
              </a:rPr>
              <a:t>[1] </a:t>
            </a:r>
            <a:r>
              <a:rPr lang="en-US" altLang="zh-CN" sz="1400" dirty="0" err="1" smtClean="0">
                <a:solidFill>
                  <a:schemeClr val="tx1"/>
                </a:solidFill>
              </a:rPr>
              <a:t>PLoRa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: A passive long-range data network from ambient LoRa transmissions. SIGCOMM, 2018</a:t>
            </a:r>
          </a:p>
          <a:p>
            <a:pPr algn="l"/>
            <a:r>
              <a:rPr lang="en-US" altLang="zh-CN" sz="1400" b="0" dirty="0" smtClean="0">
                <a:solidFill>
                  <a:schemeClr val="tx1"/>
                </a:solidFill>
              </a:rPr>
              <a:t>[2] </a:t>
            </a:r>
            <a:r>
              <a:rPr lang="en-US" altLang="zh-CN" sz="1400" dirty="0" err="1" smtClean="0">
                <a:solidFill>
                  <a:schemeClr val="tx1"/>
                </a:solidFill>
              </a:rPr>
              <a:t>Aloba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: Rethinking on-off keying modulation for ambient LoRa backscatter. </a:t>
            </a:r>
            <a:r>
              <a:rPr lang="en-US" altLang="zh-CN" sz="1400" b="0" dirty="0" err="1" smtClean="0">
                <a:solidFill>
                  <a:schemeClr val="tx1"/>
                </a:solidFill>
              </a:rPr>
              <a:t>SenSys</a:t>
            </a:r>
            <a:r>
              <a:rPr lang="en-US" altLang="zh-CN" sz="1400" b="0" dirty="0" smtClean="0">
                <a:solidFill>
                  <a:schemeClr val="tx1"/>
                </a:solidFill>
              </a:rPr>
              <a:t>, 2020.</a:t>
            </a:r>
            <a:endParaRPr lang="en-US" altLang="zh-CN" sz="1400" b="0" dirty="0">
              <a:solidFill>
                <a:schemeClr val="tx1"/>
              </a:solidFill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LoRa Backscatter Primer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矩形 34"/>
          <p:cNvSpPr/>
          <p:nvPr/>
        </p:nvSpPr>
        <p:spPr>
          <a:xfrm rot="20503289">
            <a:off x="7880862" y="1331831"/>
            <a:ext cx="1107739" cy="86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矩形 35"/>
          <p:cNvSpPr/>
          <p:nvPr/>
        </p:nvSpPr>
        <p:spPr>
          <a:xfrm rot="20503289">
            <a:off x="2402441" y="2668033"/>
            <a:ext cx="1152589" cy="103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/>
          <p:cNvSpPr/>
          <p:nvPr/>
        </p:nvSpPr>
        <p:spPr>
          <a:xfrm rot="20503289">
            <a:off x="7612349" y="1356826"/>
            <a:ext cx="1320684" cy="86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矩形 27"/>
          <p:cNvSpPr/>
          <p:nvPr/>
        </p:nvSpPr>
        <p:spPr>
          <a:xfrm rot="20503289">
            <a:off x="724044" y="1390142"/>
            <a:ext cx="1533703" cy="103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/>
          <p:cNvSpPr/>
          <p:nvPr/>
        </p:nvSpPr>
        <p:spPr>
          <a:xfrm rot="660679">
            <a:off x="518792" y="4963624"/>
            <a:ext cx="1456341" cy="705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/>
          <p:cNvSpPr/>
          <p:nvPr/>
        </p:nvSpPr>
        <p:spPr>
          <a:xfrm rot="660679">
            <a:off x="7700932" y="4584789"/>
            <a:ext cx="1080464" cy="691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7" name="PA-组合 61"/>
          <p:cNvGrpSpPr/>
          <p:nvPr>
            <p:custDataLst>
              <p:tags r:id="rId1"/>
            </p:custDataLst>
          </p:nvPr>
        </p:nvGrpSpPr>
        <p:grpSpPr>
          <a:xfrm rot="10800000">
            <a:off x="2983962" y="3329930"/>
            <a:ext cx="408444" cy="791891"/>
            <a:chOff x="6979250" y="1722713"/>
            <a:chExt cx="1566230" cy="4143969"/>
          </a:xfrm>
        </p:grpSpPr>
        <p:cxnSp>
          <p:nvCxnSpPr>
            <p:cNvPr id="38" name="PA-StraightArrowConnector 62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6979250" y="1722713"/>
              <a:ext cx="713332" cy="2005433"/>
            </a:xfrm>
            <a:prstGeom prst="straightConnector1">
              <a:avLst/>
            </a:prstGeom>
            <a:ln w="50800">
              <a:solidFill>
                <a:srgbClr val="B345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A-StraightArrowConnector 63"/>
            <p:cNvCxnSpPr/>
            <p:nvPr>
              <p:custDataLst>
                <p:tags r:id="rId6"/>
              </p:custDataLst>
            </p:nvPr>
          </p:nvCxnSpPr>
          <p:spPr>
            <a:xfrm rot="10800000" flipH="1" flipV="1">
              <a:off x="7832147" y="3861248"/>
              <a:ext cx="713333" cy="2005434"/>
            </a:xfrm>
            <a:prstGeom prst="straightConnector1">
              <a:avLst/>
            </a:prstGeom>
            <a:ln w="50800">
              <a:solidFill>
                <a:srgbClr val="FF6600">
                  <a:alpha val="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-7620" y="2220595"/>
            <a:ext cx="3695065" cy="3280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0" name="组 39"/>
          <p:cNvGrpSpPr/>
          <p:nvPr/>
        </p:nvGrpSpPr>
        <p:grpSpPr>
          <a:xfrm>
            <a:off x="1105047" y="2007391"/>
            <a:ext cx="2433121" cy="3247232"/>
            <a:chOff x="1747240" y="2199688"/>
            <a:chExt cx="2433121" cy="3247232"/>
          </a:xfrm>
        </p:grpSpPr>
        <p:grpSp>
          <p:nvGrpSpPr>
            <p:cNvPr id="41" name="组 40"/>
            <p:cNvGrpSpPr/>
            <p:nvPr/>
          </p:nvGrpSpPr>
          <p:grpSpPr>
            <a:xfrm>
              <a:off x="1747240" y="2199688"/>
              <a:ext cx="2433121" cy="3247232"/>
              <a:chOff x="1747240" y="2199688"/>
              <a:chExt cx="2433121" cy="3247232"/>
            </a:xfrm>
          </p:grpSpPr>
          <p:pic>
            <p:nvPicPr>
              <p:cNvPr id="43" name="图片 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47240" y="2777390"/>
                <a:ext cx="1120410" cy="1128065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2867650" y="2199688"/>
                <a:ext cx="1312711" cy="3247232"/>
              </a:xfrm>
              <a:prstGeom prst="rect">
                <a:avLst/>
              </a:prstGeom>
            </p:spPr>
          </p:pic>
        </p:grpSp>
        <p:sp>
          <p:nvSpPr>
            <p:cNvPr id="42" name="矩形 41"/>
            <p:cNvSpPr/>
            <p:nvPr/>
          </p:nvSpPr>
          <p:spPr>
            <a:xfrm>
              <a:off x="1927002" y="3983690"/>
              <a:ext cx="6696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Tag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8312785" y="4253230"/>
            <a:ext cx="3879215" cy="177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5" name="组 44"/>
          <p:cNvGrpSpPr/>
          <p:nvPr/>
        </p:nvGrpSpPr>
        <p:grpSpPr>
          <a:xfrm>
            <a:off x="8116999" y="2220583"/>
            <a:ext cx="2897266" cy="2160394"/>
            <a:chOff x="8234692" y="2242735"/>
            <a:chExt cx="2897266" cy="2160394"/>
          </a:xfrm>
        </p:grpSpPr>
        <p:pic>
          <p:nvPicPr>
            <p:cNvPr id="46" name="图片 6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336" b="96715" l="4167" r="96181">
                          <a14:foregroundMark x1="11979" y1="72930" x2="11979" y2="72930"/>
                          <a14:foregroundMark x1="7292" y1="75821" x2="7292" y2="75821"/>
                          <a14:foregroundMark x1="7292" y1="75821" x2="7292" y2="75821"/>
                          <a14:foregroundMark x1="4167" y1="75427" x2="10069" y2="75296"/>
                          <a14:foregroundMark x1="25000" y1="89225" x2="29688" y2="93167"/>
                          <a14:foregroundMark x1="27604" y1="96715" x2="27604" y2="96715"/>
                          <a14:foregroundMark x1="44097" y1="56899" x2="44097" y2="56899"/>
                          <a14:foregroundMark x1="51215" y1="56110" x2="51215" y2="56110"/>
                          <a14:foregroundMark x1="74479" y1="55716" x2="74479" y2="55716"/>
                          <a14:foregroundMark x1="82639" y1="53876" x2="71701" y2="56373"/>
                          <a14:foregroundMark x1="81944" y1="55848" x2="73438" y2="59790"/>
                          <a14:foregroundMark x1="83681" y1="55716" x2="89410" y2="36268"/>
                          <a14:foregroundMark x1="88368" y1="43364" x2="88368" y2="48883"/>
                          <a14:foregroundMark x1="92882" y1="19711" x2="91319" y2="39290"/>
                          <a14:foregroundMark x1="92708" y1="12089" x2="92188" y2="22865"/>
                          <a14:foregroundMark x1="95505" y1="12221" x2="95313" y2="14849"/>
                          <a14:foregroundMark x1="95640" y1="10381" x2="95505" y2="12221"/>
                          <a14:foregroundMark x1="95698" y1="9593" x2="95640" y2="10381"/>
                          <a14:foregroundMark x1="95794" y1="8279" x2="95698" y2="9593"/>
                          <a14:foregroundMark x1="95833" y1="7753" x2="95794" y2="8279"/>
                          <a14:foregroundMark x1="94618" y1="9330" x2="94618" y2="5650"/>
                          <a14:foregroundMark x1="96007" y1="8147" x2="96181" y2="4336"/>
                          <a14:backgroundMark x1="98611" y1="17346" x2="98611" y2="15112"/>
                          <a14:backgroundMark x1="99653" y1="1577" x2="99653" y2="1577"/>
                          <a14:backgroundMark x1="99653" y1="10381" x2="99653" y2="10381"/>
                          <a14:backgroundMark x1="98611" y1="12221" x2="98611" y2="12221"/>
                          <a14:backgroundMark x1="99653" y1="9593" x2="99653" y2="9593"/>
                          <a14:backgroundMark x1="99306" y1="8279" x2="99306" y2="8279"/>
                        </a14:backgroundRemoval>
                      </a14:imgEffect>
                    </a14:imgLayer>
                  </a14:imgProps>
                </a:ext>
              </a:extLst>
            </a:blip>
            <a:srcRect r="1070"/>
            <a:stretch>
              <a:fillRect/>
            </a:stretch>
          </p:blipFill>
          <p:spPr>
            <a:xfrm flipH="1">
              <a:off x="8234692" y="2242735"/>
              <a:ext cx="2897266" cy="2160394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9120742" y="2546557"/>
              <a:ext cx="18341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Access</a:t>
              </a: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panose="02020603050405020304" charset="0"/>
                  <a:ea typeface="Times New Roman" panose="02020603050405020304" charset="0"/>
                  <a:cs typeface="Times New Roman" panose="02020603050405020304" charset="0"/>
                </a:rPr>
                <a:t>Point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8361680" y="1031875"/>
            <a:ext cx="3831590" cy="862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4" name="PA-组合 61">
            <a:extLst>
              <a:ext uri="{FF2B5EF4-FFF2-40B4-BE49-F238E27FC236}">
                <a16:creationId xmlns:a16="http://schemas.microsoft.com/office/drawing/2014/main" xmlns="" id="{0B4EFD46-A8A5-40E0-8DE9-9577A724ABC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0800000">
            <a:off x="2994485" y="3327856"/>
            <a:ext cx="408444" cy="791891"/>
            <a:chOff x="6979250" y="1722713"/>
            <a:chExt cx="1566230" cy="4143969"/>
          </a:xfrm>
        </p:grpSpPr>
        <p:cxnSp>
          <p:nvCxnSpPr>
            <p:cNvPr id="48" name="PA-StraightArrowConnector 62">
              <a:extLst>
                <a:ext uri="{FF2B5EF4-FFF2-40B4-BE49-F238E27FC236}">
                  <a16:creationId xmlns:a16="http://schemas.microsoft.com/office/drawing/2014/main" xmlns="" id="{D5326642-A7C7-4ED7-8C64-7BBF76676106}"/>
                </a:ext>
              </a:extLst>
            </p:cNvPr>
            <p:cNvCxnSpPr>
              <a:cxnSpLocks/>
            </p:cNvCxnSpPr>
            <p:nvPr>
              <p:custDataLst>
                <p:tags r:id="rId3"/>
              </p:custDataLst>
            </p:nvPr>
          </p:nvCxnSpPr>
          <p:spPr>
            <a:xfrm flipH="1" flipV="1">
              <a:off x="6979250" y="1722713"/>
              <a:ext cx="713332" cy="2005433"/>
            </a:xfrm>
            <a:prstGeom prst="straightConnector1">
              <a:avLst/>
            </a:prstGeom>
            <a:ln w="50800">
              <a:solidFill>
                <a:srgbClr val="B345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A-StraightArrowConnector 63">
              <a:extLst>
                <a:ext uri="{FF2B5EF4-FFF2-40B4-BE49-F238E27FC236}">
                  <a16:creationId xmlns:a16="http://schemas.microsoft.com/office/drawing/2014/main" xmlns="" id="{09A5120A-8D65-4EE4-A475-5D38F8903218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>
            <a:xfrm rot="10800000" flipH="1" flipV="1">
              <a:off x="7832147" y="3861248"/>
              <a:ext cx="713333" cy="2005434"/>
            </a:xfrm>
            <a:prstGeom prst="straightConnector1">
              <a:avLst/>
            </a:prstGeom>
            <a:ln w="50800">
              <a:solidFill>
                <a:srgbClr val="FF6600">
                  <a:alpha val="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233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3594 0.215093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0" y="10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276 0.125926 " pathEditMode="relative" ptsTypes="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Challenge on Packet Delivery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/>
          <a:srcRect l="2156" t="3189" r="1714" b="2550"/>
          <a:stretch/>
        </p:blipFill>
        <p:spPr>
          <a:xfrm>
            <a:off x="0" y="1031712"/>
            <a:ext cx="12192000" cy="582628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-11826" y="1018315"/>
            <a:ext cx="12215652" cy="584533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 36"/>
          <p:cNvGrpSpPr/>
          <p:nvPr/>
        </p:nvGrpSpPr>
        <p:grpSpPr>
          <a:xfrm>
            <a:off x="2048714" y="2058063"/>
            <a:ext cx="7101882" cy="2108354"/>
            <a:chOff x="2048714" y="2058063"/>
            <a:chExt cx="7101882" cy="2108354"/>
          </a:xfrm>
        </p:grpSpPr>
        <p:cxnSp>
          <p:nvCxnSpPr>
            <p:cNvPr id="10" name="直线连接符 9"/>
            <p:cNvCxnSpPr/>
            <p:nvPr/>
          </p:nvCxnSpPr>
          <p:spPr>
            <a:xfrm flipV="1">
              <a:off x="2048714" y="2058063"/>
              <a:ext cx="7101882" cy="2108354"/>
            </a:xfrm>
            <a:prstGeom prst="line">
              <a:avLst/>
            </a:prstGeom>
            <a:ln w="25400">
              <a:solidFill>
                <a:schemeClr val="bg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 rot="20575945">
              <a:off x="4779957" y="2751362"/>
              <a:ext cx="9028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100m</a:t>
              </a:r>
              <a:endParaRPr lang="en-US" altLang="zh-CN" sz="2400" b="1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6" name="组 35"/>
          <p:cNvGrpSpPr/>
          <p:nvPr/>
        </p:nvGrpSpPr>
        <p:grpSpPr>
          <a:xfrm>
            <a:off x="500901" y="1214213"/>
            <a:ext cx="11254883" cy="4015392"/>
            <a:chOff x="500901" y="1214213"/>
            <a:chExt cx="11254883" cy="4015392"/>
          </a:xfrm>
        </p:grpSpPr>
        <p:grpSp>
          <p:nvGrpSpPr>
            <p:cNvPr id="33" name="组 32"/>
            <p:cNvGrpSpPr/>
            <p:nvPr/>
          </p:nvGrpSpPr>
          <p:grpSpPr>
            <a:xfrm>
              <a:off x="500901" y="3527089"/>
              <a:ext cx="1535987" cy="1702516"/>
              <a:chOff x="500901" y="3527089"/>
              <a:chExt cx="1535987" cy="1702516"/>
            </a:xfrm>
          </p:grpSpPr>
          <p:pic>
            <p:nvPicPr>
              <p:cNvPr id="27" name="图片 61">
                <a:extLst>
                  <a:ext uri="{FF2B5EF4-FFF2-40B4-BE49-F238E27FC236}">
                    <a16:creationId xmlns:a16="http://schemas.microsoft.com/office/drawing/2014/main" xmlns="" id="{0CC73E71-D1CC-4C30-A8F0-779FD53209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36" b="96715" l="4167" r="96181">
                            <a14:foregroundMark x1="11979" y1="72930" x2="11979" y2="72930"/>
                            <a14:foregroundMark x1="7292" y1="75821" x2="7292" y2="75821"/>
                            <a14:foregroundMark x1="7292" y1="75821" x2="7292" y2="75821"/>
                            <a14:foregroundMark x1="4167" y1="75427" x2="10069" y2="75296"/>
                            <a14:foregroundMark x1="25000" y1="89225" x2="29688" y2="93167"/>
                            <a14:foregroundMark x1="27604" y1="96715" x2="27604" y2="96715"/>
                            <a14:foregroundMark x1="44097" y1="56899" x2="44097" y2="56899"/>
                            <a14:foregroundMark x1="51215" y1="56110" x2="51215" y2="56110"/>
                            <a14:foregroundMark x1="74479" y1="55716" x2="74479" y2="55716"/>
                            <a14:foregroundMark x1="82639" y1="53876" x2="71701" y2="56373"/>
                            <a14:foregroundMark x1="81944" y1="55848" x2="73438" y2="59790"/>
                            <a14:foregroundMark x1="83681" y1="55716" x2="89410" y2="36268"/>
                            <a14:foregroundMark x1="88368" y1="43364" x2="88368" y2="48883"/>
                            <a14:foregroundMark x1="92882" y1="19711" x2="91319" y2="39290"/>
                            <a14:foregroundMark x1="92708" y1="12089" x2="92188" y2="22865"/>
                            <a14:foregroundMark x1="95505" y1="12221" x2="95313" y2="14849"/>
                            <a14:foregroundMark x1="95640" y1="10381" x2="95505" y2="12221"/>
                            <a14:foregroundMark x1="95698" y1="9593" x2="95640" y2="10381"/>
                            <a14:foregroundMark x1="95794" y1="8279" x2="95698" y2="9593"/>
                            <a14:foregroundMark x1="95833" y1="7753" x2="95794" y2="8279"/>
                            <a14:foregroundMark x1="94618" y1="9330" x2="94618" y2="5650"/>
                            <a14:foregroundMark x1="96007" y1="8147" x2="96181" y2="4336"/>
                            <a14:backgroundMark x1="98611" y1="17346" x2="98611" y2="15112"/>
                            <a14:backgroundMark x1="99653" y1="1577" x2="99653" y2="1577"/>
                            <a14:backgroundMark x1="99653" y1="10381" x2="99653" y2="10381"/>
                            <a14:backgroundMark x1="98611" y1="12221" x2="98611" y2="12221"/>
                            <a14:backgroundMark x1="99653" y1="9593" x2="99653" y2="9593"/>
                            <a14:backgroundMark x1="99306" y1="8279" x2="99306" y2="8279"/>
                          </a14:backgroundRemoval>
                        </a14:imgEffect>
                      </a14:imgLayer>
                    </a14:imgProps>
                  </a:ext>
                </a:extLst>
              </a:blip>
              <a:srcRect r="1070"/>
              <a:stretch/>
            </p:blipFill>
            <p:spPr>
              <a:xfrm>
                <a:off x="593370" y="3527089"/>
                <a:ext cx="1443518" cy="1278657"/>
              </a:xfrm>
              <a:prstGeom prst="rect">
                <a:avLst/>
              </a:prstGeom>
            </p:spPr>
          </p:pic>
          <p:sp>
            <p:nvSpPr>
              <p:cNvPr id="39" name="矩形 38"/>
              <p:cNvSpPr/>
              <p:nvPr/>
            </p:nvSpPr>
            <p:spPr>
              <a:xfrm>
                <a:off x="500901" y="4767940"/>
                <a:ext cx="14198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effectLst/>
                    <a:latin typeface="Times New Roman" charset="0"/>
                    <a:ea typeface="Times New Roman" charset="0"/>
                    <a:cs typeface="Times New Roman" charset="0"/>
                  </a:rPr>
                  <a:t>LoRa TX</a:t>
                </a:r>
                <a:endParaRPr lang="en-US" altLang="zh-CN" sz="2400" b="1" dirty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35" name="组 34"/>
            <p:cNvGrpSpPr/>
            <p:nvPr/>
          </p:nvGrpSpPr>
          <p:grpSpPr>
            <a:xfrm>
              <a:off x="8986994" y="1214213"/>
              <a:ext cx="2768790" cy="1137974"/>
              <a:chOff x="8986994" y="1214213"/>
              <a:chExt cx="2768790" cy="1137974"/>
            </a:xfrm>
          </p:grpSpPr>
          <p:pic>
            <p:nvPicPr>
              <p:cNvPr id="30" name="图片 61">
                <a:extLst>
                  <a:ext uri="{FF2B5EF4-FFF2-40B4-BE49-F238E27FC236}">
                    <a16:creationId xmlns:a16="http://schemas.microsoft.com/office/drawing/2014/main" xmlns="" id="{0CC73E71-D1CC-4C30-A8F0-779FD53209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36" b="96715" l="4167" r="96181">
                            <a14:foregroundMark x1="11979" y1="72930" x2="11979" y2="72930"/>
                            <a14:foregroundMark x1="7292" y1="75821" x2="7292" y2="75821"/>
                            <a14:foregroundMark x1="7292" y1="75821" x2="7292" y2="75821"/>
                            <a14:foregroundMark x1="4167" y1="75427" x2="10069" y2="75296"/>
                            <a14:foregroundMark x1="25000" y1="89225" x2="29688" y2="93167"/>
                            <a14:foregroundMark x1="27604" y1="96715" x2="27604" y2="96715"/>
                            <a14:foregroundMark x1="44097" y1="56899" x2="44097" y2="56899"/>
                            <a14:foregroundMark x1="51215" y1="56110" x2="51215" y2="56110"/>
                            <a14:foregroundMark x1="74479" y1="55716" x2="74479" y2="55716"/>
                            <a14:foregroundMark x1="82639" y1="53876" x2="71701" y2="56373"/>
                            <a14:foregroundMark x1="81944" y1="55848" x2="73438" y2="59790"/>
                            <a14:foregroundMark x1="83681" y1="55716" x2="89410" y2="36268"/>
                            <a14:foregroundMark x1="88368" y1="43364" x2="88368" y2="48883"/>
                            <a14:foregroundMark x1="92882" y1="19711" x2="91319" y2="39290"/>
                            <a14:foregroundMark x1="92708" y1="12089" x2="92188" y2="22865"/>
                            <a14:foregroundMark x1="95505" y1="12221" x2="95313" y2="14849"/>
                            <a14:foregroundMark x1="95640" y1="10381" x2="95505" y2="12221"/>
                            <a14:foregroundMark x1="95698" y1="9593" x2="95640" y2="10381"/>
                            <a14:foregroundMark x1="95794" y1="8279" x2="95698" y2="9593"/>
                            <a14:foregroundMark x1="95833" y1="7753" x2="95794" y2="8279"/>
                            <a14:foregroundMark x1="94618" y1="9330" x2="94618" y2="5650"/>
                            <a14:foregroundMark x1="96007" y1="8147" x2="96181" y2="4336"/>
                            <a14:backgroundMark x1="98611" y1="17346" x2="98611" y2="15112"/>
                            <a14:backgroundMark x1="99653" y1="1577" x2="99653" y2="1577"/>
                            <a14:backgroundMark x1="99653" y1="10381" x2="99653" y2="10381"/>
                            <a14:backgroundMark x1="98611" y1="12221" x2="98611" y2="12221"/>
                            <a14:backgroundMark x1="99653" y1="9593" x2="99653" y2="9593"/>
                            <a14:backgroundMark x1="99306" y1="8279" x2="99306" y2="8279"/>
                          </a14:backgroundRemoval>
                        </a14:imgEffect>
                      </a14:imgLayer>
                    </a14:imgProps>
                  </a:ext>
                </a:extLst>
              </a:blip>
              <a:srcRect r="1070"/>
              <a:stretch/>
            </p:blipFill>
            <p:spPr>
              <a:xfrm flipH="1">
                <a:off x="8986994" y="1214213"/>
                <a:ext cx="1443518" cy="1092677"/>
              </a:xfrm>
              <a:prstGeom prst="rect">
                <a:avLst/>
              </a:prstGeom>
            </p:spPr>
          </p:pic>
          <p:sp>
            <p:nvSpPr>
              <p:cNvPr id="40" name="矩形 39"/>
              <p:cNvSpPr/>
              <p:nvPr/>
            </p:nvSpPr>
            <p:spPr>
              <a:xfrm>
                <a:off x="10312760" y="1890522"/>
                <a:ext cx="14430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chemeClr val="bg1"/>
                    </a:solidFill>
                    <a:effectLst/>
                    <a:latin typeface="Times New Roman" charset="0"/>
                    <a:ea typeface="Times New Roman" charset="0"/>
                    <a:cs typeface="Times New Roman" charset="0"/>
                  </a:rPr>
                  <a:t>LoRa RX</a:t>
                </a:r>
                <a:endParaRPr lang="en-US" altLang="zh-CN" sz="2400" b="1" dirty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31" name="右箭头 30"/>
          <p:cNvSpPr/>
          <p:nvPr/>
        </p:nvSpPr>
        <p:spPr>
          <a:xfrm rot="17356824">
            <a:off x="1036833" y="3519003"/>
            <a:ext cx="751099" cy="260157"/>
          </a:xfrm>
          <a:prstGeom prst="rightArrow">
            <a:avLst>
              <a:gd name="adj1" fmla="val 35712"/>
              <a:gd name="adj2" fmla="val 93520"/>
            </a:avLst>
          </a:prstGeom>
          <a:solidFill>
            <a:srgbClr val="EC6333"/>
          </a:solidFill>
          <a:ln>
            <a:solidFill>
              <a:srgbClr val="EC6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右箭头 43"/>
          <p:cNvSpPr/>
          <p:nvPr/>
        </p:nvSpPr>
        <p:spPr>
          <a:xfrm rot="21105693">
            <a:off x="1957355" y="2142221"/>
            <a:ext cx="7032683" cy="260157"/>
          </a:xfrm>
          <a:prstGeom prst="rightArrow">
            <a:avLst>
              <a:gd name="adj1" fmla="val 31971"/>
              <a:gd name="adj2" fmla="val 93520"/>
            </a:avLst>
          </a:prstGeom>
          <a:solidFill>
            <a:srgbClr val="EC6333"/>
          </a:solidFill>
          <a:ln>
            <a:solidFill>
              <a:srgbClr val="EC6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矩形 44"/>
          <p:cNvSpPr/>
          <p:nvPr/>
        </p:nvSpPr>
        <p:spPr>
          <a:xfrm rot="17305958">
            <a:off x="636707" y="3418248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0.1m</a:t>
            </a:r>
            <a:endParaRPr lang="en-US" altLang="zh-CN" sz="2400" b="1" dirty="0">
              <a:solidFill>
                <a:schemeClr val="bg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25" name="组 124"/>
          <p:cNvGrpSpPr/>
          <p:nvPr/>
        </p:nvGrpSpPr>
        <p:grpSpPr>
          <a:xfrm>
            <a:off x="6723967" y="5450885"/>
            <a:ext cx="341973" cy="149038"/>
            <a:chOff x="6723967" y="5450885"/>
            <a:chExt cx="341973" cy="149038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xmlns="" id="{92DD6C75-5A00-43E0-893A-83103A198C12}"/>
                </a:ext>
              </a:extLst>
            </p:cNvPr>
            <p:cNvSpPr/>
            <p:nvPr/>
          </p:nvSpPr>
          <p:spPr>
            <a:xfrm>
              <a:off x="6723967" y="5540749"/>
              <a:ext cx="144036" cy="59174"/>
            </a:xfrm>
            <a:prstGeom prst="rect">
              <a:avLst/>
            </a:prstGeom>
            <a:solidFill>
              <a:srgbClr val="EC6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xmlns="" id="{92DD6C75-5A00-43E0-893A-83103A198C12}"/>
                </a:ext>
              </a:extLst>
            </p:cNvPr>
            <p:cNvSpPr/>
            <p:nvPr/>
          </p:nvSpPr>
          <p:spPr>
            <a:xfrm>
              <a:off x="6921904" y="5450885"/>
              <a:ext cx="144036" cy="149038"/>
            </a:xfrm>
            <a:prstGeom prst="rect">
              <a:avLst/>
            </a:prstGeom>
            <a:solidFill>
              <a:srgbClr val="75F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8" name="矩形 107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7392165" y="5407149"/>
            <a:ext cx="144036" cy="198458"/>
          </a:xfrm>
          <a:prstGeom prst="rect">
            <a:avLst/>
          </a:prstGeom>
          <a:solidFill>
            <a:srgbClr val="EC6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7590102" y="5172264"/>
            <a:ext cx="144036" cy="433343"/>
          </a:xfrm>
          <a:prstGeom prst="rect">
            <a:avLst/>
          </a:prstGeom>
          <a:solidFill>
            <a:srgbClr val="75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8064729" y="5327104"/>
            <a:ext cx="144036" cy="278618"/>
          </a:xfrm>
          <a:prstGeom prst="rect">
            <a:avLst/>
          </a:prstGeom>
          <a:solidFill>
            <a:srgbClr val="EC6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8262666" y="5082608"/>
            <a:ext cx="144036" cy="523114"/>
          </a:xfrm>
          <a:prstGeom prst="rect">
            <a:avLst/>
          </a:prstGeom>
          <a:solidFill>
            <a:srgbClr val="75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8762967" y="5172264"/>
            <a:ext cx="144036" cy="433343"/>
          </a:xfrm>
          <a:prstGeom prst="rect">
            <a:avLst/>
          </a:prstGeom>
          <a:solidFill>
            <a:srgbClr val="EC6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8960904" y="4738923"/>
            <a:ext cx="144036" cy="866684"/>
          </a:xfrm>
          <a:prstGeom prst="rect">
            <a:avLst/>
          </a:prstGeom>
          <a:solidFill>
            <a:srgbClr val="75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9459155" y="4487423"/>
            <a:ext cx="144036" cy="1111519"/>
          </a:xfrm>
          <a:prstGeom prst="rect">
            <a:avLst/>
          </a:prstGeom>
          <a:solidFill>
            <a:srgbClr val="EC6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9657092" y="4292370"/>
            <a:ext cx="144036" cy="1306572"/>
          </a:xfrm>
          <a:prstGeom prst="rect">
            <a:avLst/>
          </a:prstGeom>
          <a:solidFill>
            <a:srgbClr val="75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10157393" y="4238257"/>
            <a:ext cx="144036" cy="1364556"/>
          </a:xfrm>
          <a:prstGeom prst="rect">
            <a:avLst/>
          </a:prstGeom>
          <a:solidFill>
            <a:srgbClr val="EC6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10355330" y="3848587"/>
            <a:ext cx="144036" cy="1757019"/>
          </a:xfrm>
          <a:prstGeom prst="rect">
            <a:avLst/>
          </a:prstGeom>
          <a:solidFill>
            <a:srgbClr val="75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10855631" y="3682957"/>
            <a:ext cx="144036" cy="1915005"/>
          </a:xfrm>
          <a:prstGeom prst="rect">
            <a:avLst/>
          </a:prstGeom>
          <a:solidFill>
            <a:srgbClr val="EC6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xmlns="" id="{92DD6C75-5A00-43E0-893A-83103A198C12}"/>
              </a:ext>
            </a:extLst>
          </p:cNvPr>
          <p:cNvSpPr/>
          <p:nvPr/>
        </p:nvSpPr>
        <p:spPr>
          <a:xfrm>
            <a:off x="11053568" y="3572581"/>
            <a:ext cx="144036" cy="2025381"/>
          </a:xfrm>
          <a:prstGeom prst="rect">
            <a:avLst/>
          </a:prstGeom>
          <a:solidFill>
            <a:srgbClr val="75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6" name="组 125"/>
          <p:cNvGrpSpPr/>
          <p:nvPr/>
        </p:nvGrpSpPr>
        <p:grpSpPr>
          <a:xfrm>
            <a:off x="5746026" y="3172471"/>
            <a:ext cx="5747846" cy="2948991"/>
            <a:chOff x="5746026" y="3172471"/>
            <a:chExt cx="5747846" cy="2948991"/>
          </a:xfrm>
        </p:grpSpPr>
        <p:sp>
          <p:nvSpPr>
            <p:cNvPr id="85" name="矩形 84"/>
            <p:cNvSpPr/>
            <p:nvPr/>
          </p:nvSpPr>
          <p:spPr>
            <a:xfrm>
              <a:off x="6034977" y="5398887"/>
              <a:ext cx="5838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n-US" altLang="zh-CN" sz="2000" baseline="30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-5</a:t>
              </a:r>
              <a:endParaRPr lang="en-US" altLang="zh-CN" sz="20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6046803" y="5002003"/>
              <a:ext cx="5838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n-US" altLang="zh-CN" sz="2000" baseline="30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-4</a:t>
              </a:r>
              <a:endParaRPr lang="en-US" altLang="zh-CN" sz="20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6046803" y="4554957"/>
              <a:ext cx="5838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n-US" altLang="zh-CN" sz="2000" baseline="30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-3</a:t>
              </a:r>
              <a:endParaRPr lang="en-US" altLang="zh-CN" sz="20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6034977" y="4087313"/>
              <a:ext cx="5838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n-US" altLang="zh-CN" sz="2000" baseline="30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-2</a:t>
              </a:r>
              <a:endParaRPr lang="en-US" altLang="zh-CN" sz="20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6046803" y="3620383"/>
              <a:ext cx="5838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n-US" altLang="zh-CN" sz="2000" baseline="30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-1</a:t>
              </a:r>
              <a:endParaRPr lang="en-US" altLang="zh-CN" sz="20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6047898" y="3172471"/>
              <a:ext cx="5261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r>
                <a:rPr lang="en-US" altLang="zh-CN" sz="2000" baseline="30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  <a:endParaRPr lang="en-US" altLang="zh-CN" sz="20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1" name="矩形 90"/>
            <p:cNvSpPr/>
            <p:nvPr/>
          </p:nvSpPr>
          <p:spPr>
            <a:xfrm>
              <a:off x="6655994" y="5583980"/>
              <a:ext cx="441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0.1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7329865" y="5574695"/>
              <a:ext cx="441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0.2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8025697" y="5581211"/>
              <a:ext cx="4411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0.5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8793845" y="5581211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9491548" y="5561546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5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10092187" y="5555042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10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10836994" y="5552831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0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grpSp>
          <p:nvGrpSpPr>
            <p:cNvPr id="32" name="组 31"/>
            <p:cNvGrpSpPr/>
            <p:nvPr/>
          </p:nvGrpSpPr>
          <p:grpSpPr>
            <a:xfrm>
              <a:off x="6589179" y="3342531"/>
              <a:ext cx="4904693" cy="2256411"/>
              <a:chOff x="6293575" y="3684029"/>
              <a:chExt cx="5400000" cy="2256411"/>
            </a:xfrm>
          </p:grpSpPr>
          <p:cxnSp>
            <p:nvCxnSpPr>
              <p:cNvPr id="80" name="直接连接符 111">
                <a:extLst>
                  <a:ext uri="{FF2B5EF4-FFF2-40B4-BE49-F238E27FC236}">
                    <a16:creationId xmlns:a16="http://schemas.microsoft.com/office/drawing/2014/main" xmlns="" id="{F088F8DA-7470-4E28-8C9B-C628E8724644}"/>
                  </a:ext>
                </a:extLst>
              </p:cNvPr>
              <p:cNvCxnSpPr/>
              <p:nvPr/>
            </p:nvCxnSpPr>
            <p:spPr>
              <a:xfrm>
                <a:off x="6293575" y="5513763"/>
                <a:ext cx="540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111">
                <a:extLst>
                  <a:ext uri="{FF2B5EF4-FFF2-40B4-BE49-F238E27FC236}">
                    <a16:creationId xmlns:a16="http://schemas.microsoft.com/office/drawing/2014/main" xmlns="" id="{F088F8DA-7470-4E28-8C9B-C628E8724644}"/>
                  </a:ext>
                </a:extLst>
              </p:cNvPr>
              <p:cNvCxnSpPr/>
              <p:nvPr/>
            </p:nvCxnSpPr>
            <p:spPr>
              <a:xfrm>
                <a:off x="6293575" y="5080421"/>
                <a:ext cx="540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111">
                <a:extLst>
                  <a:ext uri="{FF2B5EF4-FFF2-40B4-BE49-F238E27FC236}">
                    <a16:creationId xmlns:a16="http://schemas.microsoft.com/office/drawing/2014/main" xmlns="" id="{F088F8DA-7470-4E28-8C9B-C628E8724644}"/>
                  </a:ext>
                </a:extLst>
              </p:cNvPr>
              <p:cNvCxnSpPr/>
              <p:nvPr/>
            </p:nvCxnSpPr>
            <p:spPr>
              <a:xfrm>
                <a:off x="6293575" y="4611107"/>
                <a:ext cx="540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111">
                <a:extLst>
                  <a:ext uri="{FF2B5EF4-FFF2-40B4-BE49-F238E27FC236}">
                    <a16:creationId xmlns:a16="http://schemas.microsoft.com/office/drawing/2014/main" xmlns="" id="{F088F8DA-7470-4E28-8C9B-C628E8724644}"/>
                  </a:ext>
                </a:extLst>
              </p:cNvPr>
              <p:cNvCxnSpPr/>
              <p:nvPr/>
            </p:nvCxnSpPr>
            <p:spPr>
              <a:xfrm>
                <a:off x="6293575" y="4131892"/>
                <a:ext cx="540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111">
                <a:extLst>
                  <a:ext uri="{FF2B5EF4-FFF2-40B4-BE49-F238E27FC236}">
                    <a16:creationId xmlns:a16="http://schemas.microsoft.com/office/drawing/2014/main" xmlns="" id="{F088F8DA-7470-4E28-8C9B-C628E8724644}"/>
                  </a:ext>
                </a:extLst>
              </p:cNvPr>
              <p:cNvCxnSpPr/>
              <p:nvPr/>
            </p:nvCxnSpPr>
            <p:spPr>
              <a:xfrm>
                <a:off x="6293575" y="3684029"/>
                <a:ext cx="540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111">
                <a:extLst>
                  <a:ext uri="{FF2B5EF4-FFF2-40B4-BE49-F238E27FC236}">
                    <a16:creationId xmlns:a16="http://schemas.microsoft.com/office/drawing/2014/main" xmlns="" id="{F088F8DA-7470-4E28-8C9B-C628E8724644}"/>
                  </a:ext>
                </a:extLst>
              </p:cNvPr>
              <p:cNvCxnSpPr/>
              <p:nvPr/>
            </p:nvCxnSpPr>
            <p:spPr>
              <a:xfrm>
                <a:off x="6293575" y="5940440"/>
                <a:ext cx="54000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矩形 119"/>
            <p:cNvSpPr/>
            <p:nvPr/>
          </p:nvSpPr>
          <p:spPr>
            <a:xfrm>
              <a:off x="7846850" y="5782908"/>
              <a:ext cx="21357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Tag-to-TX distance (m)</a:t>
              </a:r>
              <a:endParaRPr lang="en-US" altLang="zh-CN" sz="1600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 rot="16200000">
              <a:off x="5537581" y="4243131"/>
              <a:ext cx="7862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BER</a:t>
              </a:r>
              <a:endParaRPr lang="en-US" altLang="zh-CN" baseline="30000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23" name="Subtitle 2"/>
          <p:cNvSpPr txBox="1"/>
          <p:nvPr/>
        </p:nvSpPr>
        <p:spPr>
          <a:xfrm>
            <a:off x="229822" y="6060584"/>
            <a:ext cx="880310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000" b="1" spc="100">
                <a:gradFill>
                  <a:gsLst>
                    <a:gs pos="0">
                      <a:srgbClr val="16FFF7"/>
                    </a:gs>
                    <a:gs pos="100000">
                      <a:srgbClr val="E9FD92"/>
                    </a:gs>
                  </a:gsLst>
                  <a:path path="circle">
                    <a:fillToRect l="50000" t="50000" r="50000" b="50000"/>
                  </a:path>
                </a:gra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algn="l"/>
            <a:r>
              <a:rPr lang="en-US" altLang="zh-CN" sz="1400" b="0" dirty="0" smtClean="0">
                <a:solidFill>
                  <a:schemeClr val="bg1"/>
                </a:solidFill>
              </a:rPr>
              <a:t>[1]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PLoRa</a:t>
            </a:r>
            <a:r>
              <a:rPr lang="en-US" altLang="zh-CN" sz="1400" b="0" dirty="0">
                <a:solidFill>
                  <a:schemeClr val="bg1"/>
                </a:solidFill>
              </a:rPr>
              <a:t>: A passive long-range data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network from </a:t>
            </a:r>
            <a:r>
              <a:rPr lang="en-US" altLang="zh-CN" sz="1400" b="0" dirty="0">
                <a:solidFill>
                  <a:schemeClr val="bg1"/>
                </a:solidFill>
              </a:rPr>
              <a:t>ambient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LoRa transmissions. SIGCOMM, 2018</a:t>
            </a:r>
          </a:p>
          <a:p>
            <a:pPr algn="l"/>
            <a:r>
              <a:rPr lang="en-US" altLang="zh-CN" sz="1400" b="0" dirty="0" smtClean="0">
                <a:solidFill>
                  <a:schemeClr val="bg1"/>
                </a:solidFill>
              </a:rPr>
              <a:t>[2</a:t>
            </a:r>
            <a:r>
              <a:rPr lang="en-US" altLang="zh-CN" sz="1400" b="0" dirty="0">
                <a:solidFill>
                  <a:schemeClr val="bg1"/>
                </a:solidFill>
              </a:rPr>
              <a:t>]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Aloba</a:t>
            </a:r>
            <a:r>
              <a:rPr lang="en-US" altLang="zh-CN" sz="1400" b="0" dirty="0">
                <a:solidFill>
                  <a:schemeClr val="bg1"/>
                </a:solidFill>
              </a:rPr>
              <a:t>: Rethinking on-off keying modulation for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ambient LoRa </a:t>
            </a:r>
            <a:r>
              <a:rPr lang="en-US" altLang="zh-CN" sz="1400" b="0" dirty="0">
                <a:solidFill>
                  <a:schemeClr val="bg1"/>
                </a:solidFill>
              </a:rPr>
              <a:t>backscatter. </a:t>
            </a:r>
            <a:r>
              <a:rPr lang="en-US" altLang="zh-CN" sz="1400" b="0" dirty="0" err="1" smtClean="0">
                <a:solidFill>
                  <a:schemeClr val="bg1"/>
                </a:solidFill>
              </a:rPr>
              <a:t>SenSys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, 2020.</a:t>
            </a:r>
            <a:endParaRPr lang="en-US" altLang="zh-CN" sz="1400" b="0" dirty="0">
              <a:solidFill>
                <a:schemeClr val="bg1"/>
              </a:solidFill>
            </a:endParaRPr>
          </a:p>
        </p:txBody>
      </p:sp>
      <p:sp>
        <p:nvSpPr>
          <p:cNvPr id="128" name="右箭头 127"/>
          <p:cNvSpPr/>
          <p:nvPr/>
        </p:nvSpPr>
        <p:spPr>
          <a:xfrm rot="19640380">
            <a:off x="1023400" y="3090600"/>
            <a:ext cx="3099101" cy="260157"/>
          </a:xfrm>
          <a:prstGeom prst="rightArrow">
            <a:avLst>
              <a:gd name="adj1" fmla="val 35712"/>
              <a:gd name="adj2" fmla="val 93520"/>
            </a:avLst>
          </a:prstGeom>
          <a:solidFill>
            <a:srgbClr val="EC6333"/>
          </a:solidFill>
          <a:ln>
            <a:solidFill>
              <a:srgbClr val="EC6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9" name="右箭头 128"/>
          <p:cNvSpPr/>
          <p:nvPr/>
        </p:nvSpPr>
        <p:spPr>
          <a:xfrm rot="21285779">
            <a:off x="4711407" y="1633972"/>
            <a:ext cx="4197984" cy="260157"/>
          </a:xfrm>
          <a:prstGeom prst="rightArrow">
            <a:avLst>
              <a:gd name="adj1" fmla="val 31971"/>
              <a:gd name="adj2" fmla="val 93520"/>
            </a:avLst>
          </a:prstGeom>
          <a:solidFill>
            <a:srgbClr val="EC6333"/>
          </a:solidFill>
          <a:ln>
            <a:solidFill>
              <a:srgbClr val="EC6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0" name="矩形 129"/>
          <p:cNvSpPr/>
          <p:nvPr/>
        </p:nvSpPr>
        <p:spPr>
          <a:xfrm rot="19603466">
            <a:off x="1865516" y="2809724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20m</a:t>
            </a:r>
            <a:endParaRPr lang="en-US" altLang="zh-CN" sz="2400" b="1" dirty="0">
              <a:solidFill>
                <a:schemeClr val="bg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1" name="椭圆 130"/>
          <p:cNvSpPr/>
          <p:nvPr/>
        </p:nvSpPr>
        <p:spPr>
          <a:xfrm>
            <a:off x="6551204" y="5311382"/>
            <a:ext cx="734291" cy="626733"/>
          </a:xfrm>
          <a:prstGeom prst="ellipse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椭圆 131"/>
          <p:cNvSpPr/>
          <p:nvPr/>
        </p:nvSpPr>
        <p:spPr>
          <a:xfrm>
            <a:off x="10686422" y="3386432"/>
            <a:ext cx="734291" cy="626733"/>
          </a:xfrm>
          <a:prstGeom prst="ellipse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39" name="组 138"/>
          <p:cNvGrpSpPr/>
          <p:nvPr/>
        </p:nvGrpSpPr>
        <p:grpSpPr>
          <a:xfrm>
            <a:off x="7377734" y="2859044"/>
            <a:ext cx="3085349" cy="403725"/>
            <a:chOff x="7377734" y="2859044"/>
            <a:chExt cx="3085349" cy="403725"/>
          </a:xfrm>
        </p:grpSpPr>
        <p:grpSp>
          <p:nvGrpSpPr>
            <p:cNvPr id="137" name="组 136"/>
            <p:cNvGrpSpPr/>
            <p:nvPr/>
          </p:nvGrpSpPr>
          <p:grpSpPr>
            <a:xfrm>
              <a:off x="9228798" y="2859044"/>
              <a:ext cx="1234285" cy="400110"/>
              <a:chOff x="9020733" y="2754844"/>
              <a:chExt cx="1234285" cy="400110"/>
            </a:xfrm>
          </p:grpSpPr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xmlns="" id="{92DD6C75-5A00-43E0-893A-83103A198C12}"/>
                  </a:ext>
                </a:extLst>
              </p:cNvPr>
              <p:cNvSpPr/>
              <p:nvPr/>
            </p:nvSpPr>
            <p:spPr>
              <a:xfrm>
                <a:off x="9020733" y="2882811"/>
                <a:ext cx="377270" cy="169539"/>
              </a:xfrm>
              <a:prstGeom prst="rect">
                <a:avLst/>
              </a:prstGeom>
              <a:solidFill>
                <a:srgbClr val="75F5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3"/>
              <p:cNvSpPr/>
              <p:nvPr/>
            </p:nvSpPr>
            <p:spPr>
              <a:xfrm>
                <a:off x="9414723" y="2754844"/>
                <a:ext cx="84029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 err="1" smtClean="0">
                    <a:solidFill>
                      <a:schemeClr val="bg1"/>
                    </a:solidFill>
                    <a:effectLst/>
                    <a:latin typeface="Times New Roman" charset="0"/>
                    <a:ea typeface="Times New Roman" charset="0"/>
                    <a:cs typeface="Times New Roman" charset="0"/>
                  </a:rPr>
                  <a:t>Aloba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grpSp>
          <p:nvGrpSpPr>
            <p:cNvPr id="138" name="组 137"/>
            <p:cNvGrpSpPr/>
            <p:nvPr/>
          </p:nvGrpSpPr>
          <p:grpSpPr>
            <a:xfrm>
              <a:off x="7377734" y="2862659"/>
              <a:ext cx="1349701" cy="400110"/>
              <a:chOff x="7169669" y="2758459"/>
              <a:chExt cx="1349701" cy="400110"/>
            </a:xfrm>
          </p:grpSpPr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xmlns="" id="{92DD6C75-5A00-43E0-893A-83103A198C12}"/>
                  </a:ext>
                </a:extLst>
              </p:cNvPr>
              <p:cNvSpPr/>
              <p:nvPr/>
            </p:nvSpPr>
            <p:spPr>
              <a:xfrm>
                <a:off x="7169669" y="2886426"/>
                <a:ext cx="377270" cy="169539"/>
              </a:xfrm>
              <a:prstGeom prst="rect">
                <a:avLst/>
              </a:prstGeom>
              <a:solidFill>
                <a:srgbClr val="EC6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5"/>
              <p:cNvSpPr/>
              <p:nvPr/>
            </p:nvSpPr>
            <p:spPr>
              <a:xfrm>
                <a:off x="7563659" y="2758459"/>
                <a:ext cx="9557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 err="1" smtClean="0">
                    <a:solidFill>
                      <a:schemeClr val="bg1"/>
                    </a:solidFill>
                    <a:effectLst/>
                    <a:latin typeface="Times New Roman" charset="0"/>
                    <a:ea typeface="Times New Roman" charset="0"/>
                    <a:cs typeface="Times New Roman" charset="0"/>
                  </a:rPr>
                  <a:t>PLoRa</a:t>
                </a:r>
                <a:endParaRPr lang="en-US" altLang="zh-CN" sz="2000" b="1" dirty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grpSp>
        <p:nvGrpSpPr>
          <p:cNvPr id="147" name="组 146"/>
          <p:cNvGrpSpPr/>
          <p:nvPr/>
        </p:nvGrpSpPr>
        <p:grpSpPr>
          <a:xfrm>
            <a:off x="1355903" y="2383176"/>
            <a:ext cx="669607" cy="954933"/>
            <a:chOff x="1355903" y="2383176"/>
            <a:chExt cx="669607" cy="954933"/>
          </a:xfrm>
        </p:grpSpPr>
        <p:sp>
          <p:nvSpPr>
            <p:cNvPr id="41" name="矩形 40"/>
            <p:cNvSpPr/>
            <p:nvPr/>
          </p:nvSpPr>
          <p:spPr>
            <a:xfrm>
              <a:off x="1355903" y="2383176"/>
              <a:ext cx="6696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smtClean="0">
                  <a:solidFill>
                    <a:schemeClr val="bg1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Tag</a:t>
              </a:r>
              <a:endParaRPr lang="en-US" altLang="zh-CN" sz="2400" b="1" dirty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46" name="图片 9">
              <a:extLst>
                <a:ext uri="{FF2B5EF4-FFF2-40B4-BE49-F238E27FC236}">
                  <a16:creationId xmlns:a16="http://schemas.microsoft.com/office/drawing/2014/main" xmlns="" id="{9025BBEB-70A5-4586-9C2F-12D284B0C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3665" y="2812680"/>
              <a:ext cx="521864" cy="525429"/>
            </a:xfrm>
            <a:prstGeom prst="rect">
              <a:avLst/>
            </a:prstGeom>
          </p:spPr>
        </p:pic>
      </p:grpSp>
      <p:sp>
        <p:nvSpPr>
          <p:cNvPr id="122" name="矩形 121"/>
          <p:cNvSpPr/>
          <p:nvPr/>
        </p:nvSpPr>
        <p:spPr>
          <a:xfrm>
            <a:off x="5687935" y="1597149"/>
            <a:ext cx="3026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EC6333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Blind re-transmission</a:t>
            </a:r>
            <a:endParaRPr lang="en-US" altLang="zh-CN" sz="2400" b="1" dirty="0">
              <a:solidFill>
                <a:srgbClr val="EC633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4488806" y="1400089"/>
            <a:ext cx="3668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74F5F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Downlink: </a:t>
            </a:r>
          </a:p>
          <a:p>
            <a:pPr algn="ctr"/>
            <a:r>
              <a:rPr lang="en-US" altLang="zh-CN" sz="2400" b="1" dirty="0" smtClean="0">
                <a:solidFill>
                  <a:srgbClr val="74F5F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on demand retransmission</a:t>
            </a:r>
            <a:endParaRPr lang="en-US" altLang="zh-CN" sz="2400" b="1" dirty="0">
              <a:solidFill>
                <a:srgbClr val="74F5F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7" name="弧形 39">
            <a:extLst>
              <a:ext uri="{FF2B5EF4-FFF2-40B4-BE49-F238E27FC236}">
                <a16:creationId xmlns:a16="http://schemas.microsoft.com/office/drawing/2014/main" xmlns="" id="{7598A7D0-9D80-4B1E-96C1-F1B7F6F1D8BE}"/>
              </a:ext>
            </a:extLst>
          </p:cNvPr>
          <p:cNvSpPr>
            <a:spLocks noChangeAspect="1"/>
          </p:cNvSpPr>
          <p:nvPr/>
        </p:nvSpPr>
        <p:spPr>
          <a:xfrm rot="3000000">
            <a:off x="3452287" y="838944"/>
            <a:ext cx="2160000" cy="2160000"/>
          </a:xfrm>
          <a:prstGeom prst="arc">
            <a:avLst/>
          </a:prstGeom>
          <a:ln w="76200">
            <a:solidFill>
              <a:srgbClr val="EC6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弧形 41">
            <a:extLst>
              <a:ext uri="{FF2B5EF4-FFF2-40B4-BE49-F238E27FC236}">
                <a16:creationId xmlns:a16="http://schemas.microsoft.com/office/drawing/2014/main" xmlns="" id="{545A15A2-EB70-449B-ADC8-76B69C03376F}"/>
              </a:ext>
            </a:extLst>
          </p:cNvPr>
          <p:cNvSpPr>
            <a:spLocks noChangeAspect="1"/>
          </p:cNvSpPr>
          <p:nvPr/>
        </p:nvSpPr>
        <p:spPr>
          <a:xfrm rot="3000000">
            <a:off x="3812287" y="1198944"/>
            <a:ext cx="1440000" cy="1440000"/>
          </a:xfrm>
          <a:prstGeom prst="arc">
            <a:avLst/>
          </a:prstGeom>
          <a:ln w="76200">
            <a:solidFill>
              <a:srgbClr val="EC6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弧形 44">
            <a:extLst>
              <a:ext uri="{FF2B5EF4-FFF2-40B4-BE49-F238E27FC236}">
                <a16:creationId xmlns:a16="http://schemas.microsoft.com/office/drawing/2014/main" xmlns="" id="{548F6DC8-E898-4608-9462-642404E24B82}"/>
              </a:ext>
            </a:extLst>
          </p:cNvPr>
          <p:cNvSpPr>
            <a:spLocks noChangeAspect="1"/>
          </p:cNvSpPr>
          <p:nvPr/>
        </p:nvSpPr>
        <p:spPr>
          <a:xfrm rot="3000000">
            <a:off x="4172287" y="1558944"/>
            <a:ext cx="720000" cy="720000"/>
          </a:xfrm>
          <a:prstGeom prst="arc">
            <a:avLst/>
          </a:prstGeom>
          <a:ln w="76200">
            <a:solidFill>
              <a:srgbClr val="EC6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2" name="弧形 48">
            <a:extLst>
              <a:ext uri="{FF2B5EF4-FFF2-40B4-BE49-F238E27FC236}">
                <a16:creationId xmlns:a16="http://schemas.microsoft.com/office/drawing/2014/main" xmlns="" id="{8BFB01AF-1353-4CEA-9D53-00CFF2CE7CDF}"/>
              </a:ext>
            </a:extLst>
          </p:cNvPr>
          <p:cNvSpPr>
            <a:spLocks noChangeAspect="1"/>
          </p:cNvSpPr>
          <p:nvPr/>
        </p:nvSpPr>
        <p:spPr>
          <a:xfrm rot="3000000">
            <a:off x="3632287" y="1025462"/>
            <a:ext cx="1800000" cy="1800000"/>
          </a:xfrm>
          <a:prstGeom prst="arc">
            <a:avLst/>
          </a:prstGeom>
          <a:ln w="76200">
            <a:solidFill>
              <a:srgbClr val="EC6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弧形 51">
            <a:extLst>
              <a:ext uri="{FF2B5EF4-FFF2-40B4-BE49-F238E27FC236}">
                <a16:creationId xmlns:a16="http://schemas.microsoft.com/office/drawing/2014/main" xmlns="" id="{221EECBD-3FC4-4A82-B2C7-67EB82C8DF72}"/>
              </a:ext>
            </a:extLst>
          </p:cNvPr>
          <p:cNvSpPr>
            <a:spLocks noChangeAspect="1"/>
          </p:cNvSpPr>
          <p:nvPr/>
        </p:nvSpPr>
        <p:spPr>
          <a:xfrm rot="3000000">
            <a:off x="3992287" y="1385462"/>
            <a:ext cx="1080000" cy="1080000"/>
          </a:xfrm>
          <a:prstGeom prst="arc">
            <a:avLst/>
          </a:prstGeom>
          <a:ln w="76200">
            <a:solidFill>
              <a:srgbClr val="EC6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弧形 39">
            <a:extLst>
              <a:ext uri="{FF2B5EF4-FFF2-40B4-BE49-F238E27FC236}">
                <a16:creationId xmlns:a16="http://schemas.microsoft.com/office/drawing/2014/main" xmlns="" id="{7598A7D0-9D80-4B1E-96C1-F1B7F6F1D8BE}"/>
              </a:ext>
            </a:extLst>
          </p:cNvPr>
          <p:cNvSpPr>
            <a:spLocks noChangeAspect="1"/>
          </p:cNvSpPr>
          <p:nvPr/>
        </p:nvSpPr>
        <p:spPr>
          <a:xfrm rot="13500000">
            <a:off x="8117804" y="804003"/>
            <a:ext cx="2160000" cy="2160000"/>
          </a:xfrm>
          <a:prstGeom prst="arc">
            <a:avLst/>
          </a:prstGeom>
          <a:ln w="76200">
            <a:solidFill>
              <a:srgbClr val="74F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4" name="弧形 41">
            <a:extLst>
              <a:ext uri="{FF2B5EF4-FFF2-40B4-BE49-F238E27FC236}">
                <a16:creationId xmlns:a16="http://schemas.microsoft.com/office/drawing/2014/main" xmlns="" id="{545A15A2-EB70-449B-ADC8-76B69C03376F}"/>
              </a:ext>
            </a:extLst>
          </p:cNvPr>
          <p:cNvSpPr>
            <a:spLocks noChangeAspect="1"/>
          </p:cNvSpPr>
          <p:nvPr/>
        </p:nvSpPr>
        <p:spPr>
          <a:xfrm rot="13500000">
            <a:off x="8477804" y="1164003"/>
            <a:ext cx="1440000" cy="1440000"/>
          </a:xfrm>
          <a:prstGeom prst="arc">
            <a:avLst/>
          </a:prstGeom>
          <a:ln w="76200">
            <a:solidFill>
              <a:srgbClr val="74F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5" name="弧形 44">
            <a:extLst>
              <a:ext uri="{FF2B5EF4-FFF2-40B4-BE49-F238E27FC236}">
                <a16:creationId xmlns:a16="http://schemas.microsoft.com/office/drawing/2014/main" xmlns="" id="{548F6DC8-E898-4608-9462-642404E24B82}"/>
              </a:ext>
            </a:extLst>
          </p:cNvPr>
          <p:cNvSpPr>
            <a:spLocks noChangeAspect="1"/>
          </p:cNvSpPr>
          <p:nvPr/>
        </p:nvSpPr>
        <p:spPr>
          <a:xfrm rot="13500000">
            <a:off x="8837804" y="1524003"/>
            <a:ext cx="720000" cy="720000"/>
          </a:xfrm>
          <a:prstGeom prst="arc">
            <a:avLst/>
          </a:prstGeom>
          <a:ln w="76200">
            <a:solidFill>
              <a:srgbClr val="74F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6" name="弧形 48">
            <a:extLst>
              <a:ext uri="{FF2B5EF4-FFF2-40B4-BE49-F238E27FC236}">
                <a16:creationId xmlns:a16="http://schemas.microsoft.com/office/drawing/2014/main" xmlns="" id="{8BFB01AF-1353-4CEA-9D53-00CFF2CE7CDF}"/>
              </a:ext>
            </a:extLst>
          </p:cNvPr>
          <p:cNvSpPr>
            <a:spLocks noChangeAspect="1"/>
          </p:cNvSpPr>
          <p:nvPr/>
        </p:nvSpPr>
        <p:spPr>
          <a:xfrm rot="13500000">
            <a:off x="8297804" y="990521"/>
            <a:ext cx="1800000" cy="1800000"/>
          </a:xfrm>
          <a:prstGeom prst="arc">
            <a:avLst/>
          </a:prstGeom>
          <a:ln w="76200">
            <a:solidFill>
              <a:srgbClr val="74F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弧形 51">
            <a:extLst>
              <a:ext uri="{FF2B5EF4-FFF2-40B4-BE49-F238E27FC236}">
                <a16:creationId xmlns:a16="http://schemas.microsoft.com/office/drawing/2014/main" xmlns="" id="{221EECBD-3FC4-4A82-B2C7-67EB82C8DF72}"/>
              </a:ext>
            </a:extLst>
          </p:cNvPr>
          <p:cNvSpPr>
            <a:spLocks noChangeAspect="1"/>
          </p:cNvSpPr>
          <p:nvPr/>
        </p:nvSpPr>
        <p:spPr>
          <a:xfrm rot="13500000">
            <a:off x="8657804" y="1350521"/>
            <a:ext cx="1080000" cy="1080000"/>
          </a:xfrm>
          <a:prstGeom prst="arc">
            <a:avLst/>
          </a:prstGeom>
          <a:ln w="76200">
            <a:solidFill>
              <a:srgbClr val="74F5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96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2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20378 -0.1393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xit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0" presetClass="exit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0" presetClass="exit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0" presetClass="exit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10" presetClass="exit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10" presetClass="exit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1" grpId="1" animBg="1"/>
      <p:bldP spid="44" grpId="0" animBg="1"/>
      <p:bldP spid="44" grpId="1" animBg="1"/>
      <p:bldP spid="45" grpId="0"/>
      <p:bldP spid="45" grpId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3" grpId="0"/>
      <p:bldP spid="128" grpId="0" animBg="1"/>
      <p:bldP spid="129" grpId="0" animBg="1"/>
      <p:bldP spid="129" grpId="1" animBg="1"/>
      <p:bldP spid="130" grpId="0"/>
      <p:bldP spid="131" grpId="0" animBg="1"/>
      <p:bldP spid="132" grpId="0" animBg="1"/>
      <p:bldP spid="122" grpId="0"/>
      <p:bldP spid="122" grpId="1"/>
      <p:bldP spid="124" grpId="0"/>
      <p:bldP spid="127" grpId="0" animBg="1"/>
      <p:bldP spid="127" grpId="1" animBg="1"/>
      <p:bldP spid="127" grpId="2" animBg="1"/>
      <p:bldP spid="140" grpId="0" animBg="1"/>
      <p:bldP spid="140" grpId="1" animBg="1"/>
      <p:bldP spid="140" grpId="2" animBg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  <p:bldP spid="143" grpId="0" animBg="1"/>
      <p:bldP spid="143" grpId="1" animBg="1"/>
      <p:bldP spid="143" grpId="2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13439" y="2230748"/>
            <a:ext cx="43200000" cy="8496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Downlink Demodulation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11826" y="1576628"/>
            <a:ext cx="3835400" cy="216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xmlns="" id="{9025BBEB-70A5-4586-9C2F-12D284B0C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05" y="1903252"/>
            <a:ext cx="1656223" cy="1667539"/>
          </a:xfrm>
          <a:prstGeom prst="rect">
            <a:avLst/>
          </a:prstGeom>
        </p:spPr>
      </p:pic>
      <p:cxnSp>
        <p:nvCxnSpPr>
          <p:cNvPr id="51" name="连接符: 肘形 29">
            <a:extLst>
              <a:ext uri="{FF2B5EF4-FFF2-40B4-BE49-F238E27FC236}">
                <a16:creationId xmlns:a16="http://schemas.microsoft.com/office/drawing/2014/main" xmlns="" id="{7F6C977A-08B3-4A1B-BF50-FC52E213A3AE}"/>
              </a:ext>
            </a:extLst>
          </p:cNvPr>
          <p:cNvCxnSpPr/>
          <p:nvPr/>
        </p:nvCxnSpPr>
        <p:spPr>
          <a:xfrm rot="5400000" flipH="1" flipV="1">
            <a:off x="2982043" y="2029249"/>
            <a:ext cx="514269" cy="445240"/>
          </a:xfrm>
          <a:prstGeom prst="bentConnector3">
            <a:avLst>
              <a:gd name="adj1" fmla="val 1949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35">
            <a:extLst>
              <a:ext uri="{FF2B5EF4-FFF2-40B4-BE49-F238E27FC236}">
                <a16:creationId xmlns:a16="http://schemas.microsoft.com/office/drawing/2014/main" xmlns="" id="{38B0F03D-DCFF-4312-BF16-500610ED10D3}"/>
              </a:ext>
            </a:extLst>
          </p:cNvPr>
          <p:cNvSpPr/>
          <p:nvPr/>
        </p:nvSpPr>
        <p:spPr>
          <a:xfrm>
            <a:off x="2868603" y="2433651"/>
            <a:ext cx="147954" cy="144260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等腰三角形 39">
            <a:extLst>
              <a:ext uri="{FF2B5EF4-FFF2-40B4-BE49-F238E27FC236}">
                <a16:creationId xmlns:a16="http://schemas.microsoft.com/office/drawing/2014/main" xmlns="" id="{96EC6463-CFCE-4A94-934D-4742B5E309AF}"/>
              </a:ext>
            </a:extLst>
          </p:cNvPr>
          <p:cNvSpPr/>
          <p:nvPr/>
        </p:nvSpPr>
        <p:spPr>
          <a:xfrm rot="10800000">
            <a:off x="3321140" y="1768742"/>
            <a:ext cx="281315" cy="286256"/>
          </a:xfrm>
          <a:prstGeom prst="triangl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63">
            <a:extLst>
              <a:ext uri="{FF2B5EF4-FFF2-40B4-BE49-F238E27FC236}">
                <a16:creationId xmlns:a16="http://schemas.microsoft.com/office/drawing/2014/main" xmlns="" id="{D9CF6D11-A53D-465C-915C-043049709399}"/>
              </a:ext>
            </a:extLst>
          </p:cNvPr>
          <p:cNvGrpSpPr/>
          <p:nvPr/>
        </p:nvGrpSpPr>
        <p:grpSpPr>
          <a:xfrm>
            <a:off x="2639964" y="2904651"/>
            <a:ext cx="380674" cy="433924"/>
            <a:chOff x="6921663" y="2641601"/>
            <a:chExt cx="380674" cy="433924"/>
          </a:xfrm>
        </p:grpSpPr>
        <p:cxnSp>
          <p:nvCxnSpPr>
            <p:cNvPr id="55" name="直接连接符 49">
              <a:extLst>
                <a:ext uri="{FF2B5EF4-FFF2-40B4-BE49-F238E27FC236}">
                  <a16:creationId xmlns:a16="http://schemas.microsoft.com/office/drawing/2014/main" xmlns="" id="{944D6FD4-D777-4728-8CDC-78AE10410B96}"/>
                </a:ext>
              </a:extLst>
            </p:cNvPr>
            <p:cNvCxnSpPr/>
            <p:nvPr/>
          </p:nvCxnSpPr>
          <p:spPr>
            <a:xfrm>
              <a:off x="7116233" y="2641601"/>
              <a:ext cx="0" cy="27728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1">
              <a:extLst>
                <a:ext uri="{FF2B5EF4-FFF2-40B4-BE49-F238E27FC236}">
                  <a16:creationId xmlns:a16="http://schemas.microsoft.com/office/drawing/2014/main" xmlns="" id="{6E641E9A-4169-4D00-917D-884F31674720}"/>
                </a:ext>
              </a:extLst>
            </p:cNvPr>
            <p:cNvCxnSpPr>
              <a:cxnSpLocks/>
            </p:cNvCxnSpPr>
            <p:nvPr/>
          </p:nvCxnSpPr>
          <p:spPr>
            <a:xfrm>
              <a:off x="6921663" y="2918884"/>
              <a:ext cx="380674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3">
              <a:extLst>
                <a:ext uri="{FF2B5EF4-FFF2-40B4-BE49-F238E27FC236}">
                  <a16:creationId xmlns:a16="http://schemas.microsoft.com/office/drawing/2014/main" xmlns="" id="{4BE74608-C09B-4268-B46C-181CEE5E9FE8}"/>
                </a:ext>
              </a:extLst>
            </p:cNvPr>
            <p:cNvCxnSpPr>
              <a:cxnSpLocks/>
            </p:cNvCxnSpPr>
            <p:nvPr/>
          </p:nvCxnSpPr>
          <p:spPr>
            <a:xfrm>
              <a:off x="6980558" y="2994180"/>
              <a:ext cx="265640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9EDAA950-341D-478F-9BB7-828990CA7956}"/>
                </a:ext>
              </a:extLst>
            </p:cNvPr>
            <p:cNvCxnSpPr>
              <a:cxnSpLocks/>
            </p:cNvCxnSpPr>
            <p:nvPr/>
          </p:nvCxnSpPr>
          <p:spPr>
            <a:xfrm>
              <a:off x="7037387" y="3075525"/>
              <a:ext cx="149225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椭圆 13">
            <a:extLst>
              <a:ext uri="{FF2B5EF4-FFF2-40B4-BE49-F238E27FC236}">
                <a16:creationId xmlns:a16="http://schemas.microsoft.com/office/drawing/2014/main" xmlns="" id="{EE6532AC-972F-40DC-B23C-D0BDF0BF9CA8}"/>
              </a:ext>
            </a:extLst>
          </p:cNvPr>
          <p:cNvSpPr/>
          <p:nvPr/>
        </p:nvSpPr>
        <p:spPr>
          <a:xfrm>
            <a:off x="3368439" y="1935353"/>
            <a:ext cx="186715" cy="192875"/>
          </a:xfrm>
          <a:prstGeom prst="ellipse">
            <a:avLst/>
          </a:prstGeom>
          <a:solidFill>
            <a:srgbClr val="EC6333">
              <a:alpha val="80000"/>
            </a:srgbClr>
          </a:solidFill>
          <a:ln>
            <a:noFill/>
          </a:ln>
          <a:effectLst>
            <a:glow rad="228600">
              <a:srgbClr val="FF0000">
                <a:alpha val="3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60" name="直接连接符 77">
            <a:extLst>
              <a:ext uri="{FF2B5EF4-FFF2-40B4-BE49-F238E27FC236}">
                <a16:creationId xmlns:a16="http://schemas.microsoft.com/office/drawing/2014/main" xmlns="" id="{7742B92C-0DFB-401F-8A1E-BCC13918BFBB}"/>
              </a:ext>
            </a:extLst>
          </p:cNvPr>
          <p:cNvCxnSpPr>
            <a:cxnSpLocks/>
          </p:cNvCxnSpPr>
          <p:nvPr/>
        </p:nvCxnSpPr>
        <p:spPr>
          <a:xfrm flipH="1">
            <a:off x="2830300" y="2577911"/>
            <a:ext cx="112280" cy="33370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51">
            <a:extLst>
              <a:ext uri="{FF2B5EF4-FFF2-40B4-BE49-F238E27FC236}">
                <a16:creationId xmlns:a16="http://schemas.microsoft.com/office/drawing/2014/main" xmlns="" id="{6E641E9A-4169-4D00-917D-884F31674720}"/>
              </a:ext>
            </a:extLst>
          </p:cNvPr>
          <p:cNvCxnSpPr>
            <a:cxnSpLocks/>
          </p:cNvCxnSpPr>
          <p:nvPr/>
        </p:nvCxnSpPr>
        <p:spPr>
          <a:xfrm>
            <a:off x="1814474" y="2509004"/>
            <a:ext cx="7200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9282907" y="1280984"/>
            <a:ext cx="3227466" cy="2576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2" name="图片 61">
            <a:extLst>
              <a:ext uri="{FF2B5EF4-FFF2-40B4-BE49-F238E27FC236}">
                <a16:creationId xmlns:a16="http://schemas.microsoft.com/office/drawing/2014/main" xmlns="" id="{0CC73E71-D1CC-4C30-A8F0-779FD53209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6" b="96715" l="4167" r="96181">
                        <a14:foregroundMark x1="11979" y1="72930" x2="11979" y2="72930"/>
                        <a14:foregroundMark x1="7292" y1="75821" x2="7292" y2="75821"/>
                        <a14:foregroundMark x1="7292" y1="75821" x2="7292" y2="75821"/>
                        <a14:foregroundMark x1="4167" y1="75427" x2="10069" y2="75296"/>
                        <a14:foregroundMark x1="25000" y1="89225" x2="29688" y2="93167"/>
                        <a14:foregroundMark x1="27604" y1="96715" x2="27604" y2="96715"/>
                        <a14:foregroundMark x1="44097" y1="56899" x2="44097" y2="56899"/>
                        <a14:foregroundMark x1="51215" y1="56110" x2="51215" y2="56110"/>
                        <a14:foregroundMark x1="74479" y1="55716" x2="74479" y2="55716"/>
                        <a14:foregroundMark x1="82639" y1="53876" x2="71701" y2="56373"/>
                        <a14:foregroundMark x1="81944" y1="55848" x2="73438" y2="59790"/>
                        <a14:foregroundMark x1="83681" y1="55716" x2="89410" y2="36268"/>
                        <a14:foregroundMark x1="88368" y1="43364" x2="88368" y2="48883"/>
                        <a14:foregroundMark x1="92882" y1="19711" x2="91319" y2="39290"/>
                        <a14:foregroundMark x1="92708" y1="12089" x2="92188" y2="22865"/>
                        <a14:foregroundMark x1="95505" y1="12221" x2="95313" y2="14849"/>
                        <a14:foregroundMark x1="95640" y1="10381" x2="95505" y2="12221"/>
                        <a14:foregroundMark x1="95698" y1="9593" x2="95640" y2="10381"/>
                        <a14:foregroundMark x1="95794" y1="8279" x2="95698" y2="9593"/>
                        <a14:foregroundMark x1="95833" y1="7753" x2="95794" y2="8279"/>
                        <a14:foregroundMark x1="94618" y1="9330" x2="94618" y2="5650"/>
                        <a14:foregroundMark x1="96007" y1="8147" x2="96181" y2="4336"/>
                        <a14:backgroundMark x1="98611" y1="17346" x2="98611" y2="15112"/>
                        <a14:backgroundMark x1="99653" y1="1577" x2="99653" y2="1577"/>
                        <a14:backgroundMark x1="99653" y1="10381" x2="99653" y2="10381"/>
                        <a14:backgroundMark x1="98611" y1="12221" x2="98611" y2="12221"/>
                        <a14:backgroundMark x1="99653" y1="9593" x2="99653" y2="9593"/>
                        <a14:backgroundMark x1="99306" y1="8279" x2="99306" y2="8279"/>
                      </a14:backgroundRemoval>
                    </a14:imgEffect>
                  </a14:imgLayer>
                </a14:imgProps>
              </a:ext>
            </a:extLst>
          </a:blip>
          <a:srcRect r="1070"/>
          <a:stretch/>
        </p:blipFill>
        <p:spPr>
          <a:xfrm flipH="1">
            <a:off x="9282907" y="1497714"/>
            <a:ext cx="2897266" cy="2160394"/>
          </a:xfrm>
          <a:prstGeom prst="rect">
            <a:avLst/>
          </a:prstGeom>
        </p:spPr>
      </p:pic>
      <p:cxnSp>
        <p:nvCxnSpPr>
          <p:cNvPr id="82" name="直接连接符 51">
            <a:extLst>
              <a:ext uri="{FF2B5EF4-FFF2-40B4-BE49-F238E27FC236}">
                <a16:creationId xmlns:a16="http://schemas.microsoft.com/office/drawing/2014/main" xmlns="" id="{6E641E9A-4169-4D00-917D-884F31674720}"/>
              </a:ext>
            </a:extLst>
          </p:cNvPr>
          <p:cNvCxnSpPr>
            <a:cxnSpLocks/>
          </p:cNvCxnSpPr>
          <p:nvPr/>
        </p:nvCxnSpPr>
        <p:spPr>
          <a:xfrm>
            <a:off x="2508603" y="2509004"/>
            <a:ext cx="360000" cy="0"/>
          </a:xfrm>
          <a:prstGeom prst="line">
            <a:avLst/>
          </a:prstGeom>
          <a:ln w="38100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514777" y="3134888"/>
            <a:ext cx="1421671" cy="523220"/>
          </a:xfrm>
          <a:prstGeom prst="rect">
            <a:avLst/>
          </a:prstGeom>
          <a:solidFill>
            <a:srgbClr val="B34524"/>
          </a:solidFill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0100110</a:t>
            </a:r>
            <a:endParaRPr lang="en-US" altLang="zh-CN" sz="2800" b="1" dirty="0">
              <a:solidFill>
                <a:schemeClr val="bg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7" name="矩形 86"/>
          <p:cNvSpPr/>
          <p:nvPr/>
        </p:nvSpPr>
        <p:spPr>
          <a:xfrm flipH="1">
            <a:off x="797000" y="1280112"/>
            <a:ext cx="1108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Tag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8" name="矩形 87"/>
          <p:cNvSpPr/>
          <p:nvPr/>
        </p:nvSpPr>
        <p:spPr>
          <a:xfrm flipH="1">
            <a:off x="9801859" y="1550104"/>
            <a:ext cx="3014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Access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Point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3143921" y="4361242"/>
            <a:ext cx="5950006" cy="523220"/>
          </a:xfrm>
          <a:prstGeom prst="rect">
            <a:avLst/>
          </a:prstGeom>
          <a:solidFill>
            <a:srgbClr val="B34524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Making </a:t>
            </a:r>
            <a:r>
              <a:rPr lang="en-US" altLang="zh-CN" sz="2800" b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on-demand </a:t>
            </a:r>
            <a:r>
              <a:rPr lang="en-US" altLang="zh-CN" sz="28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re-transmissions</a:t>
            </a:r>
            <a:endParaRPr lang="en-US" altLang="zh-CN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24651" y="3134888"/>
            <a:ext cx="1401922" cy="523220"/>
          </a:xfrm>
          <a:prstGeom prst="rect">
            <a:avLst/>
          </a:prstGeom>
          <a:solidFill>
            <a:srgbClr val="22496F"/>
          </a:solidFill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1101100</a:t>
            </a:r>
            <a:endParaRPr lang="en-US" altLang="zh-CN" sz="2800" b="1" dirty="0">
              <a:solidFill>
                <a:schemeClr val="bg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3122769" y="5165577"/>
            <a:ext cx="8502031" cy="523220"/>
          </a:xfrm>
          <a:prstGeom prst="rect">
            <a:avLst/>
          </a:prstGeom>
          <a:solidFill>
            <a:srgbClr val="22496F"/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Allocating commands and scheduling channels</a:t>
            </a:r>
            <a:endParaRPr lang="en-US" altLang="zh-CN" sz="28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21822" y="3134888"/>
            <a:ext cx="1401922" cy="523220"/>
          </a:xfrm>
          <a:prstGeom prst="rect">
            <a:avLst/>
          </a:prstGeom>
          <a:solidFill>
            <a:srgbClr val="65297E"/>
          </a:solidFill>
        </p:spPr>
        <p:txBody>
          <a:bodyPr wrap="none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0011011</a:t>
            </a:r>
            <a:endParaRPr lang="en-US" altLang="zh-CN" sz="2800" b="1" dirty="0">
              <a:solidFill>
                <a:schemeClr val="bg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122769" y="5927486"/>
            <a:ext cx="5971158" cy="523220"/>
          </a:xfrm>
          <a:prstGeom prst="rect">
            <a:avLst/>
          </a:prstGeom>
          <a:solidFill>
            <a:srgbClr val="65297E"/>
          </a:solidFill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Adapting data rate to link condition</a:t>
            </a:r>
          </a:p>
        </p:txBody>
      </p:sp>
      <p:sp>
        <p:nvSpPr>
          <p:cNvPr id="95" name="椭圆 13">
            <a:extLst>
              <a:ext uri="{FF2B5EF4-FFF2-40B4-BE49-F238E27FC236}">
                <a16:creationId xmlns:a16="http://schemas.microsoft.com/office/drawing/2014/main" xmlns="" id="{EE6532AC-972F-40DC-B23C-D0BDF0BF9CA8}"/>
              </a:ext>
            </a:extLst>
          </p:cNvPr>
          <p:cNvSpPr/>
          <p:nvPr/>
        </p:nvSpPr>
        <p:spPr>
          <a:xfrm>
            <a:off x="3369686" y="1935353"/>
            <a:ext cx="186715" cy="192875"/>
          </a:xfrm>
          <a:prstGeom prst="ellipse">
            <a:avLst/>
          </a:prstGeom>
          <a:solidFill>
            <a:srgbClr val="22496F">
              <a:alpha val="80000"/>
            </a:srgbClr>
          </a:solidFill>
          <a:ln>
            <a:noFill/>
          </a:ln>
          <a:effectLst>
            <a:glow rad="228600">
              <a:srgbClr val="22496F">
                <a:alpha val="3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6" name="椭圆 13">
            <a:extLst>
              <a:ext uri="{FF2B5EF4-FFF2-40B4-BE49-F238E27FC236}">
                <a16:creationId xmlns:a16="http://schemas.microsoft.com/office/drawing/2014/main" xmlns="" id="{EE6532AC-972F-40DC-B23C-D0BDF0BF9CA8}"/>
              </a:ext>
            </a:extLst>
          </p:cNvPr>
          <p:cNvSpPr/>
          <p:nvPr/>
        </p:nvSpPr>
        <p:spPr>
          <a:xfrm>
            <a:off x="3362613" y="1921504"/>
            <a:ext cx="186715" cy="192875"/>
          </a:xfrm>
          <a:prstGeom prst="ellipse">
            <a:avLst/>
          </a:prstGeom>
          <a:solidFill>
            <a:srgbClr val="65297E">
              <a:alpha val="80000"/>
            </a:srgbClr>
          </a:solidFill>
          <a:ln>
            <a:noFill/>
          </a:ln>
          <a:effectLst>
            <a:glow rad="228600">
              <a:srgbClr val="65297E">
                <a:alpha val="3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2318700" y="4495294"/>
            <a:ext cx="697857" cy="255115"/>
          </a:xfrm>
          <a:prstGeom prst="rightArrow">
            <a:avLst>
              <a:gd name="adj1" fmla="val 30798"/>
              <a:gd name="adj2" fmla="val 88403"/>
            </a:avLst>
          </a:prstGeom>
          <a:solidFill>
            <a:srgbClr val="B34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3" name="右箭头 102"/>
          <p:cNvSpPr/>
          <p:nvPr/>
        </p:nvSpPr>
        <p:spPr>
          <a:xfrm>
            <a:off x="2318699" y="5299629"/>
            <a:ext cx="697857" cy="255115"/>
          </a:xfrm>
          <a:prstGeom prst="rightArrow">
            <a:avLst>
              <a:gd name="adj1" fmla="val 30798"/>
              <a:gd name="adj2" fmla="val 88403"/>
            </a:avLst>
          </a:prstGeom>
          <a:solidFill>
            <a:srgbClr val="224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5" name="右箭头 104"/>
          <p:cNvSpPr/>
          <p:nvPr/>
        </p:nvSpPr>
        <p:spPr>
          <a:xfrm>
            <a:off x="2318699" y="6057901"/>
            <a:ext cx="697857" cy="255115"/>
          </a:xfrm>
          <a:prstGeom prst="rightArrow">
            <a:avLst>
              <a:gd name="adj1" fmla="val 30798"/>
              <a:gd name="adj2" fmla="val 88403"/>
            </a:avLst>
          </a:prstGeom>
          <a:solidFill>
            <a:srgbClr val="652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94245 0.0027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2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C -0.00026 0.00787 -0.00039 0.01574 -0.00052 0.02708 C -0.00078 0.03842 0.00573 0.06064 -0.00117 0.06805 C -0.00794 0.07546 -0.0177 0.07268 -0.04166 0.07199 C -0.06549 0.07106 -0.1233 0.06389 -0.14453 0.06319 C -0.16588 0.0625 -0.16445 0.05902 -0.16927 0.06805 C -0.17395 0.07708 -0.17304 0.11782 -0.17304 0.11805 L -0.17304 0.11782 " pathEditMode="relative" rAng="0" ptsTypes="AAAAAA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5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0013 0.180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C -0.00026 0.00787 -0.00039 0.01574 -0.00052 0.02708 C -0.00078 0.03842 0.00573 0.06064 -0.00117 0.06805 C -0.00794 0.07546 -0.0177 0.07268 -0.04166 0.07199 C -0.06549 0.07106 -0.1233 0.06389 -0.14453 0.06319 C -0.16588 0.0625 -0.16445 0.05902 -0.16927 0.06805 C -0.17395 0.07708 -0.17304 0.11782 -0.17304 0.11805 L -0.17304 0.11782 " pathEditMode="relative" rAng="0" ptsTypes="AAAAAAAA">
                                      <p:cBhvr>
                                        <p:cTn id="4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0078 0.2958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C -0.00026 0.00787 -0.00039 0.01574 -0.00052 0.02709 C -0.00078 0.03843 0.00573 0.06065 -0.00117 0.06806 C -0.00794 0.07547 -0.0177 0.07269 -0.04166 0.07199 C -0.06549 0.07107 -0.1233 0.06389 -0.14453 0.0632 C -0.16588 0.0625 -0.16445 0.05903 -0.16927 0.06806 C -0.17395 0.07709 -0.17304 0.11783 -0.17304 0.11806 L -0.17304 0.11783 " pathEditMode="relative" rAng="0" ptsTypes="AAAAAAAA">
                                      <p:cBhvr>
                                        <p:cTn id="7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486 L 0.00013 0.4076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86" grpId="0" animBg="1"/>
      <p:bldP spid="86" grpId="1" animBg="1"/>
      <p:bldP spid="90" grpId="0" animBg="1"/>
      <p:bldP spid="91" grpId="0" animBg="1"/>
      <p:bldP spid="91" grpId="1" animBg="1"/>
      <p:bldP spid="92" grpId="0" animBg="1"/>
      <p:bldP spid="93" grpId="0" animBg="1"/>
      <p:bldP spid="93" grpId="1" animBg="1"/>
      <p:bldP spid="94" grpId="0" animBg="1"/>
      <p:bldP spid="95" grpId="0" animBg="1"/>
      <p:bldP spid="95" grpId="1" animBg="1"/>
      <p:bldP spid="95" grpId="2" animBg="1"/>
      <p:bldP spid="96" grpId="0" animBg="1"/>
      <p:bldP spid="96" grpId="1" animBg="1"/>
      <p:bldP spid="22" grpId="0" animBg="1"/>
      <p:bldP spid="103" grpId="0" animBg="1"/>
      <p:bldP spid="1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Existing Works for Downlink Demodulation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-139155" y="5501028"/>
            <a:ext cx="443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B34524"/>
                </a:solidFill>
                <a:latin typeface="Times New Roman" charset="0"/>
                <a:ea typeface="Times New Roman" charset="0"/>
                <a:cs typeface="Times New Roman" charset="0"/>
              </a:rPr>
              <a:t>For amplitude-modulated</a:t>
            </a:r>
            <a:r>
              <a:rPr lang="zh-CN" altLang="en-US" sz="2000" b="1" dirty="0" smtClean="0">
                <a:solidFill>
                  <a:srgbClr val="B34524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b="1" dirty="0" smtClean="0">
                <a:solidFill>
                  <a:srgbClr val="B34524"/>
                </a:solidFill>
                <a:latin typeface="Times New Roman" charset="0"/>
                <a:ea typeface="Times New Roman" charset="0"/>
                <a:cs typeface="Times New Roman" charset="0"/>
              </a:rPr>
              <a:t>signals </a:t>
            </a:r>
            <a:endParaRPr lang="en-US" altLang="zh-CN" sz="2000" b="1" dirty="0">
              <a:solidFill>
                <a:srgbClr val="B34524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0095" y="4115804"/>
            <a:ext cx="4455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RFID systems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Ambient backscatter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[SIGCOMM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12]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Passive WiFi [NSDI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18]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zh-CN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Netscatter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[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NSDI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’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16]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4" y="2833270"/>
            <a:ext cx="3746685" cy="1243429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86529" y="1755152"/>
            <a:ext cx="3746248" cy="810178"/>
          </a:xfrm>
          <a:prstGeom prst="rect">
            <a:avLst/>
          </a:prstGeom>
          <a:solidFill>
            <a:srgbClr val="B34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0" name="组 9"/>
          <p:cNvGrpSpPr/>
          <p:nvPr/>
        </p:nvGrpSpPr>
        <p:grpSpPr>
          <a:xfrm>
            <a:off x="7951138" y="1730293"/>
            <a:ext cx="4462807" cy="4170845"/>
            <a:chOff x="7951138" y="1730293"/>
            <a:chExt cx="4462807" cy="4170845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7979905" y="5501028"/>
              <a:ext cx="4434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65297E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Limited demodulation range</a:t>
              </a:r>
              <a:endParaRPr lang="en-US" altLang="zh-CN" sz="2000" b="1" dirty="0">
                <a:solidFill>
                  <a:srgbClr val="65297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7951138" y="4525391"/>
              <a:ext cx="446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l"/>
              </a:pPr>
              <a:r>
                <a:rPr lang="en-US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Low-power BLE receiver [RFID 2017]</a:t>
              </a:r>
            </a:p>
            <a:p>
              <a:pPr marL="342900" indent="-342900">
                <a:buFont typeface="Wingdings" charset="2"/>
                <a:buChar char="l"/>
              </a:pPr>
              <a:r>
                <a:rPr lang="en-US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Low-power ZigBee receiver</a:t>
              </a:r>
              <a:r>
                <a:rPr lang="zh-CN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    [IPSN 2018]</a:t>
              </a: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138" y="2674903"/>
              <a:ext cx="4165269" cy="1667515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8068237" y="1756171"/>
              <a:ext cx="4048169" cy="809756"/>
            </a:xfrm>
            <a:prstGeom prst="rect">
              <a:avLst/>
            </a:prstGeom>
            <a:solidFill>
              <a:srgbClr val="652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8117572" y="1730293"/>
              <a:ext cx="39255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Offloading power-intensive </a:t>
              </a:r>
            </a:p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functions to external devices</a:t>
              </a:r>
              <a:endPara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9" name="文本框 16">
            <a:extLst>
              <a:ext uri="{FF2B5EF4-FFF2-40B4-BE49-F238E27FC236}">
                <a16:creationId xmlns:a16="http://schemas.microsoft.com/office/drawing/2014/main" xmlns="" id="{A4D3843A-7F26-4456-9006-17206246AF13}"/>
              </a:ext>
            </a:extLst>
          </p:cNvPr>
          <p:cNvSpPr txBox="1"/>
          <p:nvPr/>
        </p:nvSpPr>
        <p:spPr>
          <a:xfrm>
            <a:off x="282263" y="1734336"/>
            <a:ext cx="3591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Leveraging the envelope detector</a:t>
            </a:r>
            <a:endParaRPr lang="en-US" altLang="zh-CN" sz="24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3790772" y="1550504"/>
            <a:ext cx="4434040" cy="4671392"/>
            <a:chOff x="3790772" y="1550504"/>
            <a:chExt cx="4434040" cy="4671392"/>
          </a:xfrm>
        </p:grpSpPr>
        <p:sp>
          <p:nvSpPr>
            <p:cNvPr id="16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3790772" y="5508036"/>
              <a:ext cx="4434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1E52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Power-intensive and complex</a:t>
              </a:r>
              <a:endParaRPr lang="en-US" altLang="zh-CN" sz="2000" b="1" dirty="0">
                <a:solidFill>
                  <a:srgbClr val="1E5266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4000352" y="4368296"/>
              <a:ext cx="4014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l"/>
              </a:pPr>
              <a:r>
                <a:rPr lang="en-US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Turbocharging [SIGCOMM 2014]</a:t>
              </a:r>
            </a:p>
            <a:p>
              <a:pPr marL="342900" indent="-342900">
                <a:buFont typeface="Wingdings" charset="2"/>
                <a:buChar char="l"/>
              </a:pPr>
              <a:r>
                <a:rPr lang="en-US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Full-duplex LoRa backscatter</a:t>
              </a:r>
            </a:p>
            <a:p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altLang="zh-CN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    [NSDI 2021]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553" y="2796372"/>
              <a:ext cx="2354220" cy="1260435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4180300" y="1755760"/>
              <a:ext cx="3741905" cy="808782"/>
            </a:xfrm>
            <a:prstGeom prst="rect">
              <a:avLst/>
            </a:prstGeom>
            <a:solidFill>
              <a:srgbClr val="1E5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16">
              <a:extLst>
                <a:ext uri="{FF2B5EF4-FFF2-40B4-BE49-F238E27FC236}">
                  <a16:creationId xmlns:a16="http://schemas.microsoft.com/office/drawing/2014/main" xmlns="" id="{A4D3843A-7F26-4456-9006-17206246AF13}"/>
                </a:ext>
              </a:extLst>
            </p:cNvPr>
            <p:cNvSpPr txBox="1"/>
            <p:nvPr/>
          </p:nvSpPr>
          <p:spPr>
            <a:xfrm>
              <a:off x="4128144" y="1734929"/>
              <a:ext cx="39087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Leveraging a multi-antenna </a:t>
              </a:r>
            </a:p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cancellation circuit</a:t>
              </a:r>
              <a:endParaRPr lang="en-US" altLang="zh-CN" sz="24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3" name="直线连接符 2"/>
            <p:cNvCxnSpPr/>
            <p:nvPr/>
          </p:nvCxnSpPr>
          <p:spPr>
            <a:xfrm>
              <a:off x="4068833" y="1550504"/>
              <a:ext cx="0" cy="467139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/>
            <p:cNvCxnSpPr/>
            <p:nvPr/>
          </p:nvCxnSpPr>
          <p:spPr>
            <a:xfrm>
              <a:off x="7982492" y="1550504"/>
              <a:ext cx="0" cy="467139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5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How to demodulate LoRa Symbols?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125"/>
          <p:cNvGrpSpPr/>
          <p:nvPr/>
        </p:nvGrpSpPr>
        <p:grpSpPr>
          <a:xfrm>
            <a:off x="787638" y="1215734"/>
            <a:ext cx="10593070" cy="2391410"/>
            <a:chOff x="1090" y="2316"/>
            <a:chExt cx="16682" cy="3766"/>
          </a:xfrm>
        </p:grpSpPr>
        <p:sp>
          <p:nvSpPr>
            <p:cNvPr id="6" name="矩形 5"/>
            <p:cNvSpPr/>
            <p:nvPr/>
          </p:nvSpPr>
          <p:spPr>
            <a:xfrm>
              <a:off x="2309" y="3398"/>
              <a:ext cx="1163" cy="85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5"/>
            <p:cNvGrpSpPr/>
            <p:nvPr/>
          </p:nvGrpSpPr>
          <p:grpSpPr>
            <a:xfrm>
              <a:off x="6592" y="3323"/>
              <a:ext cx="1009" cy="1002"/>
              <a:chOff x="6963" y="3368"/>
              <a:chExt cx="1180" cy="1154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6963" y="3368"/>
                <a:ext cx="1181" cy="115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3" name="直接连接符 8"/>
              <p:cNvCxnSpPr>
                <a:stCxn id="11" idx="1"/>
                <a:endCxn id="11" idx="5"/>
              </p:cNvCxnSpPr>
              <p:nvPr/>
            </p:nvCxnSpPr>
            <p:spPr>
              <a:xfrm>
                <a:off x="7136" y="3537"/>
                <a:ext cx="835" cy="81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9"/>
              <p:cNvCxnSpPr>
                <a:stCxn id="11" idx="7"/>
                <a:endCxn id="11" idx="3"/>
              </p:cNvCxnSpPr>
              <p:nvPr/>
            </p:nvCxnSpPr>
            <p:spPr>
              <a:xfrm flipH="1">
                <a:off x="7136" y="3537"/>
                <a:ext cx="835" cy="81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107"/>
            <p:cNvGrpSpPr/>
            <p:nvPr/>
          </p:nvGrpSpPr>
          <p:grpSpPr>
            <a:xfrm>
              <a:off x="1090" y="2316"/>
              <a:ext cx="808" cy="1526"/>
              <a:chOff x="1090" y="2309"/>
              <a:chExt cx="808" cy="1526"/>
            </a:xfrm>
          </p:grpSpPr>
          <p:cxnSp>
            <p:nvCxnSpPr>
              <p:cNvPr id="59" name="直接连接符 12"/>
              <p:cNvCxnSpPr/>
              <p:nvPr/>
            </p:nvCxnSpPr>
            <p:spPr>
              <a:xfrm flipH="1">
                <a:off x="1488" y="2309"/>
                <a:ext cx="6" cy="152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26"/>
              <p:cNvCxnSpPr/>
              <p:nvPr/>
            </p:nvCxnSpPr>
            <p:spPr>
              <a:xfrm>
                <a:off x="1090" y="2309"/>
                <a:ext cx="398" cy="50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32"/>
              <p:cNvCxnSpPr/>
              <p:nvPr/>
            </p:nvCxnSpPr>
            <p:spPr>
              <a:xfrm flipH="1">
                <a:off x="1500" y="2309"/>
                <a:ext cx="398" cy="5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33"/>
            <p:cNvCxnSpPr/>
            <p:nvPr/>
          </p:nvCxnSpPr>
          <p:spPr>
            <a:xfrm>
              <a:off x="2412" y="3522"/>
              <a:ext cx="488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34"/>
            <p:cNvCxnSpPr/>
            <p:nvPr/>
          </p:nvCxnSpPr>
          <p:spPr>
            <a:xfrm flipV="1">
              <a:off x="3213" y="4123"/>
              <a:ext cx="136" cy="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35"/>
            <p:cNvCxnSpPr/>
            <p:nvPr/>
          </p:nvCxnSpPr>
          <p:spPr>
            <a:xfrm>
              <a:off x="2872" y="3519"/>
              <a:ext cx="359" cy="62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90"/>
            <p:cNvGrpSpPr/>
            <p:nvPr/>
          </p:nvGrpSpPr>
          <p:grpSpPr>
            <a:xfrm>
              <a:off x="8581" y="3398"/>
              <a:ext cx="1162" cy="850"/>
              <a:chOff x="9019" y="3520"/>
              <a:chExt cx="1162" cy="850"/>
            </a:xfrm>
          </p:grpSpPr>
          <p:sp>
            <p:nvSpPr>
              <p:cNvPr id="53" name="矩形 52"/>
              <p:cNvSpPr/>
              <p:nvPr/>
            </p:nvSpPr>
            <p:spPr>
              <a:xfrm>
                <a:off x="9019" y="3520"/>
                <a:ext cx="1163" cy="85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4" name="直接连接符 42"/>
              <p:cNvCxnSpPr/>
              <p:nvPr/>
            </p:nvCxnSpPr>
            <p:spPr>
              <a:xfrm>
                <a:off x="9357" y="3632"/>
                <a:ext cx="488" cy="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44"/>
              <p:cNvCxnSpPr/>
              <p:nvPr/>
            </p:nvCxnSpPr>
            <p:spPr>
              <a:xfrm flipV="1">
                <a:off x="9936" y="4233"/>
                <a:ext cx="136" cy="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60"/>
              <p:cNvCxnSpPr/>
              <p:nvPr/>
            </p:nvCxnSpPr>
            <p:spPr>
              <a:xfrm>
                <a:off x="9857" y="3621"/>
                <a:ext cx="97" cy="62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62"/>
              <p:cNvCxnSpPr/>
              <p:nvPr/>
            </p:nvCxnSpPr>
            <p:spPr>
              <a:xfrm flipH="1">
                <a:off x="9267" y="3621"/>
                <a:ext cx="80" cy="62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63"/>
              <p:cNvCxnSpPr/>
              <p:nvPr/>
            </p:nvCxnSpPr>
            <p:spPr>
              <a:xfrm flipV="1">
                <a:off x="9135" y="4233"/>
                <a:ext cx="136" cy="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91"/>
            <p:cNvGrpSpPr/>
            <p:nvPr/>
          </p:nvGrpSpPr>
          <p:grpSpPr>
            <a:xfrm>
              <a:off x="10765" y="3385"/>
              <a:ext cx="1490" cy="852"/>
              <a:chOff x="11351" y="3502"/>
              <a:chExt cx="1490" cy="852"/>
            </a:xfrm>
          </p:grpSpPr>
          <p:sp>
            <p:nvSpPr>
              <p:cNvPr id="51" name="剪去同侧角的矩形 50"/>
              <p:cNvSpPr/>
              <p:nvPr/>
            </p:nvSpPr>
            <p:spPr>
              <a:xfrm rot="16200000">
                <a:off x="11670" y="3183"/>
                <a:ext cx="852" cy="1490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1681" y="3621"/>
                <a:ext cx="1160" cy="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000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ADC</a:t>
                </a:r>
              </a:p>
            </p:txBody>
          </p:sp>
        </p:grpSp>
        <p:grpSp>
          <p:nvGrpSpPr>
            <p:cNvPr id="14" name="组合 89"/>
            <p:cNvGrpSpPr/>
            <p:nvPr/>
          </p:nvGrpSpPr>
          <p:grpSpPr>
            <a:xfrm>
              <a:off x="6592" y="5080"/>
              <a:ext cx="1010" cy="1002"/>
              <a:chOff x="6875" y="5540"/>
              <a:chExt cx="1010" cy="100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6875" y="5540"/>
                <a:ext cx="1010" cy="100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9" name="组合 85"/>
              <p:cNvGrpSpPr/>
              <p:nvPr/>
            </p:nvGrpSpPr>
            <p:grpSpPr>
              <a:xfrm>
                <a:off x="7023" y="5803"/>
                <a:ext cx="714" cy="505"/>
                <a:chOff x="7111" y="5890"/>
                <a:chExt cx="521" cy="315"/>
              </a:xfrm>
            </p:grpSpPr>
            <p:cxnSp>
              <p:nvCxnSpPr>
                <p:cNvPr id="40" name="直接连接符 74"/>
                <p:cNvCxnSpPr/>
                <p:nvPr/>
              </p:nvCxnSpPr>
              <p:spPr>
                <a:xfrm>
                  <a:off x="7115" y="5902"/>
                  <a:ext cx="100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75"/>
                <p:cNvCxnSpPr/>
                <p:nvPr/>
              </p:nvCxnSpPr>
              <p:spPr>
                <a:xfrm flipH="1">
                  <a:off x="7211" y="5899"/>
                  <a:ext cx="4" cy="3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76"/>
                <p:cNvCxnSpPr/>
                <p:nvPr/>
              </p:nvCxnSpPr>
              <p:spPr>
                <a:xfrm flipH="1">
                  <a:off x="7111" y="5903"/>
                  <a:ext cx="4" cy="3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77"/>
                <p:cNvCxnSpPr/>
                <p:nvPr/>
              </p:nvCxnSpPr>
              <p:spPr>
                <a:xfrm>
                  <a:off x="7215" y="6200"/>
                  <a:ext cx="100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78"/>
                <p:cNvCxnSpPr/>
                <p:nvPr/>
              </p:nvCxnSpPr>
              <p:spPr>
                <a:xfrm>
                  <a:off x="7319" y="5897"/>
                  <a:ext cx="100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79"/>
                <p:cNvCxnSpPr/>
                <p:nvPr/>
              </p:nvCxnSpPr>
              <p:spPr>
                <a:xfrm flipH="1">
                  <a:off x="7415" y="5894"/>
                  <a:ext cx="4" cy="3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80"/>
                <p:cNvCxnSpPr/>
                <p:nvPr/>
              </p:nvCxnSpPr>
              <p:spPr>
                <a:xfrm flipH="1">
                  <a:off x="7315" y="5898"/>
                  <a:ext cx="4" cy="3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81"/>
                <p:cNvCxnSpPr/>
                <p:nvPr/>
              </p:nvCxnSpPr>
              <p:spPr>
                <a:xfrm>
                  <a:off x="7428" y="6196"/>
                  <a:ext cx="100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82"/>
                <p:cNvCxnSpPr/>
                <p:nvPr/>
              </p:nvCxnSpPr>
              <p:spPr>
                <a:xfrm>
                  <a:off x="7532" y="5893"/>
                  <a:ext cx="100" cy="1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83"/>
                <p:cNvCxnSpPr/>
                <p:nvPr/>
              </p:nvCxnSpPr>
              <p:spPr>
                <a:xfrm flipH="1">
                  <a:off x="7628" y="5890"/>
                  <a:ext cx="4" cy="3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84"/>
                <p:cNvCxnSpPr/>
                <p:nvPr/>
              </p:nvCxnSpPr>
              <p:spPr>
                <a:xfrm flipH="1">
                  <a:off x="7528" y="5894"/>
                  <a:ext cx="4" cy="30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组合 87"/>
            <p:cNvGrpSpPr/>
            <p:nvPr/>
          </p:nvGrpSpPr>
          <p:grpSpPr>
            <a:xfrm>
              <a:off x="4218" y="3171"/>
              <a:ext cx="1353" cy="1304"/>
              <a:chOff x="3730" y="3171"/>
              <a:chExt cx="1353" cy="1304"/>
            </a:xfrm>
          </p:grpSpPr>
          <p:sp>
            <p:nvSpPr>
              <p:cNvPr id="36" name="等腰三角形 4"/>
              <p:cNvSpPr/>
              <p:nvPr/>
            </p:nvSpPr>
            <p:spPr>
              <a:xfrm rot="5400000">
                <a:off x="3792" y="3184"/>
                <a:ext cx="1304" cy="1278"/>
              </a:xfrm>
              <a:prstGeom prst="triangle">
                <a:avLst>
                  <a:gd name="adj" fmla="val 50038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3730" y="3520"/>
                <a:ext cx="1160" cy="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000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LNA</a:t>
                </a:r>
              </a:p>
            </p:txBody>
          </p:sp>
        </p:grpSp>
        <p:grpSp>
          <p:nvGrpSpPr>
            <p:cNvPr id="16" name="组合 100"/>
            <p:cNvGrpSpPr/>
            <p:nvPr/>
          </p:nvGrpSpPr>
          <p:grpSpPr>
            <a:xfrm>
              <a:off x="13276" y="3385"/>
              <a:ext cx="1162" cy="850"/>
              <a:chOff x="12402" y="5646"/>
              <a:chExt cx="1162" cy="850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12402" y="5646"/>
                <a:ext cx="1163" cy="85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2402" y="5758"/>
                <a:ext cx="1160" cy="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000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FFT</a:t>
                </a:r>
              </a:p>
            </p:txBody>
          </p:sp>
        </p:grpSp>
        <p:grpSp>
          <p:nvGrpSpPr>
            <p:cNvPr id="17" name="组合 101"/>
            <p:cNvGrpSpPr/>
            <p:nvPr/>
          </p:nvGrpSpPr>
          <p:grpSpPr>
            <a:xfrm>
              <a:off x="15457" y="3385"/>
              <a:ext cx="1163" cy="851"/>
              <a:chOff x="12402" y="5646"/>
              <a:chExt cx="1163" cy="851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2402" y="5646"/>
                <a:ext cx="1163" cy="85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2402" y="5758"/>
                <a:ext cx="1160" cy="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10210"/>
                <a:r>
                  <a:rPr lang="en-US" altLang="zh-CN" sz="2000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Bits</a:t>
                </a:r>
              </a:p>
            </p:txBody>
          </p:sp>
        </p:grpSp>
        <p:cxnSp>
          <p:nvCxnSpPr>
            <p:cNvPr id="18" name="直接连接符 106"/>
            <p:cNvCxnSpPr/>
            <p:nvPr/>
          </p:nvCxnSpPr>
          <p:spPr>
            <a:xfrm flipV="1">
              <a:off x="1488" y="3835"/>
              <a:ext cx="821" cy="7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08"/>
            <p:cNvCxnSpPr/>
            <p:nvPr/>
          </p:nvCxnSpPr>
          <p:spPr>
            <a:xfrm flipV="1">
              <a:off x="3472" y="3842"/>
              <a:ext cx="821" cy="7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09"/>
            <p:cNvCxnSpPr>
              <a:stCxn id="8" idx="0"/>
              <a:endCxn id="11" idx="2"/>
            </p:cNvCxnSpPr>
            <p:nvPr/>
          </p:nvCxnSpPr>
          <p:spPr>
            <a:xfrm>
              <a:off x="5571" y="3824"/>
              <a:ext cx="10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10"/>
            <p:cNvCxnSpPr>
              <a:endCxn id="46" idx="1"/>
            </p:cNvCxnSpPr>
            <p:nvPr/>
          </p:nvCxnSpPr>
          <p:spPr>
            <a:xfrm>
              <a:off x="7602" y="3813"/>
              <a:ext cx="979" cy="11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11"/>
            <p:cNvCxnSpPr/>
            <p:nvPr/>
          </p:nvCxnSpPr>
          <p:spPr>
            <a:xfrm>
              <a:off x="9744" y="3811"/>
              <a:ext cx="10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112"/>
            <p:cNvCxnSpPr/>
            <p:nvPr/>
          </p:nvCxnSpPr>
          <p:spPr>
            <a:xfrm>
              <a:off x="12255" y="3811"/>
              <a:ext cx="10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13"/>
            <p:cNvCxnSpPr/>
            <p:nvPr/>
          </p:nvCxnSpPr>
          <p:spPr>
            <a:xfrm>
              <a:off x="14436" y="3813"/>
              <a:ext cx="10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114"/>
            <p:cNvCxnSpPr/>
            <p:nvPr/>
          </p:nvCxnSpPr>
          <p:spPr>
            <a:xfrm>
              <a:off x="16620" y="3829"/>
              <a:ext cx="1021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/>
            <p:cNvSpPr/>
            <p:nvPr/>
          </p:nvSpPr>
          <p:spPr>
            <a:xfrm>
              <a:off x="17641" y="3749"/>
              <a:ext cx="131" cy="15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116"/>
            <p:cNvCxnSpPr/>
            <p:nvPr/>
          </p:nvCxnSpPr>
          <p:spPr>
            <a:xfrm flipV="1">
              <a:off x="7105" y="4325"/>
              <a:ext cx="3" cy="755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2309" y="4389"/>
              <a:ext cx="116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0210"/>
              <a:r>
                <a:rPr lang="en-US" altLang="zh-CN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LPF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5522" y="4388"/>
              <a:ext cx="1583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0210"/>
              <a:r>
                <a:rPr lang="en-US" altLang="zh-CN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Mixer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8581" y="4389"/>
              <a:ext cx="1160" cy="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10210"/>
              <a:r>
                <a:rPr lang="en-US" altLang="zh-CN" sz="20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BPF</a:t>
              </a:r>
            </a:p>
          </p:txBody>
        </p:sp>
      </p:grpSp>
      <p:sp>
        <p:nvSpPr>
          <p:cNvPr id="65" name="等腰三角形 120"/>
          <p:cNvSpPr/>
          <p:nvPr/>
        </p:nvSpPr>
        <p:spPr>
          <a:xfrm rot="5400000">
            <a:off x="2813288" y="1770724"/>
            <a:ext cx="828040" cy="811530"/>
          </a:xfrm>
          <a:prstGeom prst="triangle">
            <a:avLst>
              <a:gd name="adj" fmla="val 50038"/>
            </a:avLst>
          </a:prstGeom>
          <a:solidFill>
            <a:srgbClr val="FF0000">
              <a:alpha val="1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4278868" y="2981669"/>
            <a:ext cx="641258" cy="636270"/>
          </a:xfrm>
          <a:prstGeom prst="ellipse">
            <a:avLst/>
          </a:prstGeom>
          <a:solidFill>
            <a:srgbClr val="FF0000">
              <a:alpha val="1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4287758" y="1846289"/>
            <a:ext cx="641258" cy="636270"/>
          </a:xfrm>
          <a:prstGeom prst="ellipse">
            <a:avLst/>
          </a:prstGeom>
          <a:solidFill>
            <a:srgbClr val="FF0000">
              <a:alpha val="1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剪去同侧角的矩形 67"/>
          <p:cNvSpPr/>
          <p:nvPr/>
        </p:nvSpPr>
        <p:spPr>
          <a:xfrm rot="16200000">
            <a:off x="7133828" y="1691349"/>
            <a:ext cx="541020" cy="946150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00B0F0">
              <a:alpha val="2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8523843" y="1903439"/>
            <a:ext cx="738505" cy="540385"/>
          </a:xfrm>
          <a:prstGeom prst="rect">
            <a:avLst/>
          </a:prstGeom>
          <a:solidFill>
            <a:srgbClr val="00B050">
              <a:alpha val="3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2600563" y="1286854"/>
            <a:ext cx="3797300" cy="2396490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4922758" y="3137879"/>
            <a:ext cx="9207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Clock</a:t>
            </a:r>
          </a:p>
        </p:txBody>
      </p:sp>
      <p:sp>
        <p:nvSpPr>
          <p:cNvPr id="72" name="矩形 71"/>
          <p:cNvSpPr/>
          <p:nvPr/>
        </p:nvSpPr>
        <p:spPr>
          <a:xfrm>
            <a:off x="3264138" y="1286219"/>
            <a:ext cx="257937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210"/>
            <a:r>
              <a:rPr lang="en-US" altLang="zh-CN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Down-conversion</a:t>
            </a:r>
          </a:p>
        </p:txBody>
      </p:sp>
      <p:sp>
        <p:nvSpPr>
          <p:cNvPr id="74" name="矩形 73"/>
          <p:cNvSpPr/>
          <p:nvPr/>
        </p:nvSpPr>
        <p:spPr>
          <a:xfrm flipH="1">
            <a:off x="1213496" y="6045087"/>
            <a:ext cx="61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A commercial LoRa receiver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5" name="图片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89455" l="3273" r="96727">
                        <a14:foregroundMark x1="9818" y1="11636" x2="7455" y2="37091"/>
                        <a14:foregroundMark x1="8727" y1="19636" x2="6545" y2="28727"/>
                        <a14:foregroundMark x1="6545" y1="28727" x2="6000" y2="36364"/>
                        <a14:foregroundMark x1="6000" y1="36364" x2="6727" y2="46909"/>
                        <a14:foregroundMark x1="5273" y1="17818" x2="5273" y2="17818"/>
                        <a14:foregroundMark x1="11455" y1="81818" x2="11455" y2="81818"/>
                        <a14:foregroundMark x1="27091" y1="76727" x2="27091" y2="76727"/>
                        <a14:foregroundMark x1="56909" y1="25455" x2="56909" y2="25455"/>
                        <a14:foregroundMark x1="67273" y1="27636" x2="67273" y2="27636"/>
                        <a14:foregroundMark x1="62364" y1="39636" x2="62364" y2="39636"/>
                        <a14:foregroundMark x1="62727" y1="30545" x2="62727" y2="30545"/>
                        <a14:foregroundMark x1="62545" y1="26909" x2="62545" y2="26909"/>
                        <a14:foregroundMark x1="92000" y1="84727" x2="92000" y2="84727"/>
                        <a14:foregroundMark x1="84909" y1="74545" x2="84909" y2="74545"/>
                        <a14:foregroundMark x1="91273" y1="74909" x2="91273" y2="74909"/>
                        <a14:foregroundMark x1="96909" y1="80364" x2="96909" y2="80364"/>
                        <a14:foregroundMark x1="3091" y1="20364" x2="3273" y2="85455"/>
                        <a14:foregroundMark x1="3273" y1="85455" x2="3273" y2="85818"/>
                        <a14:foregroundMark x1="10545" y1="82545" x2="10545" y2="82545"/>
                        <a14:foregroundMark x1="15273" y1="88000" x2="15273" y2="88000"/>
                        <a14:foregroundMark x1="13636" y1="87636" x2="13636" y2="87636"/>
                        <a14:foregroundMark x1="52909" y1="88364" x2="52909" y2="88364"/>
                        <a14:foregroundMark x1="68909" y1="87636" x2="68909" y2="87636"/>
                        <a14:foregroundMark x1="72909" y1="87273" x2="72909" y2="87273"/>
                        <a14:backgroundMark x1="5273" y1="6909" x2="8364" y2="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93" t="1018" r="14" b="-1018"/>
          <a:stretch>
            <a:fillRect/>
          </a:stretch>
        </p:blipFill>
        <p:spPr>
          <a:xfrm>
            <a:off x="9990119" y="3586411"/>
            <a:ext cx="1361153" cy="2782246"/>
          </a:xfrm>
          <a:prstGeom prst="rect">
            <a:avLst/>
          </a:prstGeom>
        </p:spPr>
      </p:pic>
      <p:pic>
        <p:nvPicPr>
          <p:cNvPr id="76" name="图片 3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89455" l="3273" r="96727">
                        <a14:foregroundMark x1="9818" y1="11636" x2="7455" y2="37091"/>
                        <a14:foregroundMark x1="8727" y1="19636" x2="6545" y2="28727"/>
                        <a14:foregroundMark x1="6545" y1="28727" x2="6000" y2="36364"/>
                        <a14:foregroundMark x1="6000" y1="36364" x2="6727" y2="46909"/>
                        <a14:foregroundMark x1="5273" y1="17818" x2="5273" y2="17818"/>
                        <a14:foregroundMark x1="11455" y1="81818" x2="11455" y2="81818"/>
                        <a14:foregroundMark x1="27091" y1="76727" x2="27091" y2="76727"/>
                        <a14:foregroundMark x1="56909" y1="25455" x2="56909" y2="25455"/>
                        <a14:foregroundMark x1="67273" y1="27636" x2="67273" y2="27636"/>
                        <a14:foregroundMark x1="62364" y1="39636" x2="62364" y2="39636"/>
                        <a14:foregroundMark x1="62727" y1="30545" x2="62727" y2="30545"/>
                        <a14:foregroundMark x1="62545" y1="26909" x2="62545" y2="26909"/>
                        <a14:foregroundMark x1="92000" y1="84727" x2="92000" y2="84727"/>
                        <a14:foregroundMark x1="84909" y1="74545" x2="84909" y2="74545"/>
                        <a14:foregroundMark x1="91273" y1="74909" x2="91273" y2="74909"/>
                        <a14:foregroundMark x1="96909" y1="80364" x2="96909" y2="80364"/>
                        <a14:foregroundMark x1="3091" y1="20364" x2="3273" y2="85455"/>
                        <a14:foregroundMark x1="3273" y1="85455" x2="3273" y2="85818"/>
                        <a14:foregroundMark x1="10545" y1="82545" x2="10545" y2="82545"/>
                        <a14:foregroundMark x1="15273" y1="88000" x2="15273" y2="88000"/>
                        <a14:foregroundMark x1="13636" y1="87636" x2="13636" y2="87636"/>
                        <a14:foregroundMark x1="52909" y1="88364" x2="52909" y2="88364"/>
                        <a14:foregroundMark x1="68909" y1="87636" x2="68909" y2="87636"/>
                        <a14:foregroundMark x1="72909" y1="87273" x2="72909" y2="87273"/>
                        <a14:backgroundMark x1="5273" y1="6909" x2="8364" y2="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29" t="20203" r="19763"/>
          <a:stretch>
            <a:fillRect/>
          </a:stretch>
        </p:blipFill>
        <p:spPr>
          <a:xfrm>
            <a:off x="10039649" y="4060420"/>
            <a:ext cx="1296687" cy="2276487"/>
          </a:xfrm>
          <a:prstGeom prst="rect">
            <a:avLst/>
          </a:prstGeom>
        </p:spPr>
      </p:pic>
      <p:pic>
        <p:nvPicPr>
          <p:cNvPr id="77" name="图片 3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89455" l="3273" r="96727">
                        <a14:foregroundMark x1="9818" y1="11636" x2="7455" y2="37091"/>
                        <a14:foregroundMark x1="8727" y1="19636" x2="6545" y2="28727"/>
                        <a14:foregroundMark x1="6545" y1="28727" x2="6000" y2="36364"/>
                        <a14:foregroundMark x1="6000" y1="36364" x2="6727" y2="46909"/>
                        <a14:foregroundMark x1="5273" y1="17818" x2="5273" y2="17818"/>
                        <a14:foregroundMark x1="11455" y1="81818" x2="11455" y2="81818"/>
                        <a14:foregroundMark x1="27091" y1="76727" x2="27091" y2="76727"/>
                        <a14:foregroundMark x1="56909" y1="25455" x2="56909" y2="25455"/>
                        <a14:foregroundMark x1="67273" y1="27636" x2="67273" y2="27636"/>
                        <a14:foregroundMark x1="62364" y1="39636" x2="62364" y2="39636"/>
                        <a14:foregroundMark x1="62727" y1="30545" x2="62727" y2="30545"/>
                        <a14:foregroundMark x1="62545" y1="26909" x2="62545" y2="26909"/>
                        <a14:foregroundMark x1="92000" y1="84727" x2="92000" y2="84727"/>
                        <a14:foregroundMark x1="84909" y1="74545" x2="84909" y2="74545"/>
                        <a14:foregroundMark x1="91273" y1="74909" x2="91273" y2="74909"/>
                        <a14:foregroundMark x1="96909" y1="80364" x2="96909" y2="80364"/>
                        <a14:foregroundMark x1="3091" y1="20364" x2="3273" y2="85455"/>
                        <a14:foregroundMark x1="3273" y1="85455" x2="3273" y2="85818"/>
                        <a14:foregroundMark x1="10545" y1="82545" x2="10545" y2="82545"/>
                        <a14:foregroundMark x1="15273" y1="88000" x2="15273" y2="88000"/>
                        <a14:foregroundMark x1="13636" y1="87636" x2="13636" y2="87636"/>
                        <a14:foregroundMark x1="52909" y1="88364" x2="52909" y2="88364"/>
                        <a14:foregroundMark x1="68909" y1="87636" x2="68909" y2="87636"/>
                        <a14:foregroundMark x1="72909" y1="87273" x2="72909" y2="87273"/>
                        <a14:backgroundMark x1="5273" y1="6909" x2="8364" y2="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2" t="24248" r="39379"/>
          <a:stretch>
            <a:fillRect/>
          </a:stretch>
        </p:blipFill>
        <p:spPr>
          <a:xfrm>
            <a:off x="10056794" y="4229575"/>
            <a:ext cx="1296687" cy="2107331"/>
          </a:xfrm>
          <a:prstGeom prst="rect">
            <a:avLst/>
          </a:prstGeom>
        </p:spPr>
      </p:pic>
      <p:pic>
        <p:nvPicPr>
          <p:cNvPr id="78" name="图片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89455" l="3273" r="96727">
                        <a14:foregroundMark x1="9818" y1="11636" x2="7455" y2="37091"/>
                        <a14:foregroundMark x1="8727" y1="19636" x2="6545" y2="28727"/>
                        <a14:foregroundMark x1="6545" y1="28727" x2="6000" y2="36364"/>
                        <a14:foregroundMark x1="6000" y1="36364" x2="6727" y2="46909"/>
                        <a14:foregroundMark x1="5273" y1="17818" x2="5273" y2="17818"/>
                        <a14:foregroundMark x1="11455" y1="81818" x2="11455" y2="81818"/>
                        <a14:foregroundMark x1="27091" y1="76727" x2="27091" y2="76727"/>
                        <a14:foregroundMark x1="56909" y1="25455" x2="56909" y2="25455"/>
                        <a14:foregroundMark x1="67273" y1="27636" x2="67273" y2="27636"/>
                        <a14:foregroundMark x1="62364" y1="39636" x2="62364" y2="39636"/>
                        <a14:foregroundMark x1="62727" y1="30545" x2="62727" y2="30545"/>
                        <a14:foregroundMark x1="62545" y1="26909" x2="62545" y2="26909"/>
                        <a14:foregroundMark x1="92000" y1="84727" x2="92000" y2="84727"/>
                        <a14:foregroundMark x1="84909" y1="74545" x2="84909" y2="74545"/>
                        <a14:foregroundMark x1="91273" y1="74909" x2="91273" y2="74909"/>
                        <a14:foregroundMark x1="96909" y1="80364" x2="96909" y2="80364"/>
                        <a14:foregroundMark x1="3091" y1="20364" x2="3273" y2="85455"/>
                        <a14:foregroundMark x1="3273" y1="85455" x2="3273" y2="85818"/>
                        <a14:foregroundMark x1="10545" y1="82545" x2="10545" y2="82545"/>
                        <a14:foregroundMark x1="15273" y1="88000" x2="15273" y2="88000"/>
                        <a14:foregroundMark x1="13636" y1="87636" x2="13636" y2="87636"/>
                        <a14:foregroundMark x1="52909" y1="88364" x2="52909" y2="88364"/>
                        <a14:foregroundMark x1="68909" y1="87636" x2="68909" y2="87636"/>
                        <a14:foregroundMark x1="72909" y1="87273" x2="72909" y2="87273"/>
                        <a14:backgroundMark x1="5273" y1="6909" x2="8364" y2="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34728" r="59782"/>
          <a:stretch>
            <a:fillRect/>
          </a:stretch>
        </p:blipFill>
        <p:spPr>
          <a:xfrm>
            <a:off x="9999645" y="4508485"/>
            <a:ext cx="1315720" cy="1815722"/>
          </a:xfrm>
          <a:prstGeom prst="rect">
            <a:avLst/>
          </a:prstGeom>
        </p:spPr>
      </p:pic>
      <p:pic>
        <p:nvPicPr>
          <p:cNvPr id="80" name="图片 3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89455" l="3273" r="96727">
                        <a14:foregroundMark x1="9818" y1="11636" x2="7455" y2="37091"/>
                        <a14:foregroundMark x1="8727" y1="19636" x2="6545" y2="28727"/>
                        <a14:foregroundMark x1="6545" y1="28727" x2="6000" y2="36364"/>
                        <a14:foregroundMark x1="6000" y1="36364" x2="6727" y2="46909"/>
                        <a14:foregroundMark x1="5273" y1="17818" x2="5273" y2="17818"/>
                        <a14:foregroundMark x1="11455" y1="81818" x2="11455" y2="81818"/>
                        <a14:foregroundMark x1="27091" y1="76727" x2="27091" y2="76727"/>
                        <a14:foregroundMark x1="56909" y1="25455" x2="56909" y2="25455"/>
                        <a14:foregroundMark x1="67273" y1="27636" x2="67273" y2="27636"/>
                        <a14:foregroundMark x1="62364" y1="39636" x2="62364" y2="39636"/>
                        <a14:foregroundMark x1="62727" y1="30545" x2="62727" y2="30545"/>
                        <a14:foregroundMark x1="62545" y1="26909" x2="62545" y2="26909"/>
                        <a14:foregroundMark x1="92000" y1="84727" x2="92000" y2="84727"/>
                        <a14:foregroundMark x1="84909" y1="74545" x2="84909" y2="74545"/>
                        <a14:foregroundMark x1="91273" y1="74909" x2="91273" y2="74909"/>
                        <a14:foregroundMark x1="96909" y1="80364" x2="96909" y2="80364"/>
                        <a14:foregroundMark x1="3091" y1="20364" x2="3273" y2="85455"/>
                        <a14:foregroundMark x1="3273" y1="85455" x2="3273" y2="85818"/>
                        <a14:foregroundMark x1="10545" y1="82545" x2="10545" y2="82545"/>
                        <a14:foregroundMark x1="15273" y1="88000" x2="15273" y2="88000"/>
                        <a14:foregroundMark x1="13636" y1="87636" x2="13636" y2="87636"/>
                        <a14:foregroundMark x1="52909" y1="88364" x2="52909" y2="88364"/>
                        <a14:foregroundMark x1="68909" y1="87636" x2="68909" y2="87636"/>
                        <a14:foregroundMark x1="72909" y1="87273" x2="72909" y2="87273"/>
                        <a14:backgroundMark x1="5273" y1="6909" x2="8364" y2="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78636"/>
          <a:stretch>
            <a:fillRect/>
          </a:stretch>
        </p:blipFill>
        <p:spPr>
          <a:xfrm>
            <a:off x="9952019" y="4937695"/>
            <a:ext cx="1428689" cy="1411912"/>
          </a:xfrm>
          <a:prstGeom prst="rect">
            <a:avLst/>
          </a:prstGeom>
        </p:spPr>
      </p:pic>
      <p:pic>
        <p:nvPicPr>
          <p:cNvPr id="96" name="图片 61">
            <a:extLst>
              <a:ext uri="{FF2B5EF4-FFF2-40B4-BE49-F238E27FC236}">
                <a16:creationId xmlns:a16="http://schemas.microsoft.com/office/drawing/2014/main" xmlns="" id="{0CC73E71-D1CC-4C30-A8F0-779FD53209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6" b="96715" l="4167" r="96181">
                        <a14:foregroundMark x1="11979" y1="72930" x2="11979" y2="72930"/>
                        <a14:foregroundMark x1="7292" y1="75821" x2="7292" y2="75821"/>
                        <a14:foregroundMark x1="7292" y1="75821" x2="7292" y2="75821"/>
                        <a14:foregroundMark x1="4167" y1="75427" x2="10069" y2="75296"/>
                        <a14:foregroundMark x1="25000" y1="89225" x2="29688" y2="93167"/>
                        <a14:foregroundMark x1="27604" y1="96715" x2="27604" y2="96715"/>
                        <a14:foregroundMark x1="44097" y1="56899" x2="44097" y2="56899"/>
                        <a14:foregroundMark x1="51215" y1="56110" x2="51215" y2="56110"/>
                        <a14:foregroundMark x1="74479" y1="55716" x2="74479" y2="55716"/>
                        <a14:foregroundMark x1="82639" y1="53876" x2="71701" y2="56373"/>
                        <a14:foregroundMark x1="81944" y1="55848" x2="73438" y2="59790"/>
                        <a14:foregroundMark x1="83681" y1="55716" x2="89410" y2="36268"/>
                        <a14:foregroundMark x1="88368" y1="43364" x2="88368" y2="48883"/>
                        <a14:foregroundMark x1="92882" y1="19711" x2="91319" y2="39290"/>
                        <a14:foregroundMark x1="92708" y1="12089" x2="92188" y2="22865"/>
                        <a14:foregroundMark x1="95505" y1="12221" x2="95313" y2="14849"/>
                        <a14:foregroundMark x1="95640" y1="10381" x2="95505" y2="12221"/>
                        <a14:foregroundMark x1="95698" y1="9593" x2="95640" y2="10381"/>
                        <a14:foregroundMark x1="95794" y1="8279" x2="95698" y2="9593"/>
                        <a14:foregroundMark x1="95833" y1="7753" x2="95794" y2="8279"/>
                        <a14:foregroundMark x1="94618" y1="9330" x2="94618" y2="5650"/>
                        <a14:foregroundMark x1="96007" y1="8147" x2="96181" y2="4336"/>
                        <a14:backgroundMark x1="98611" y1="17346" x2="98611" y2="15112"/>
                        <a14:backgroundMark x1="99653" y1="1577" x2="99653" y2="1577"/>
                        <a14:backgroundMark x1="99653" y1="10381" x2="99653" y2="10381"/>
                        <a14:backgroundMark x1="98611" y1="12221" x2="98611" y2="12221"/>
                        <a14:backgroundMark x1="99653" y1="9593" x2="99653" y2="9593"/>
                        <a14:backgroundMark x1="99306" y1="8279" x2="99306" y2="8279"/>
                      </a14:backgroundRemoval>
                    </a14:imgEffect>
                  </a14:imgLayer>
                </a14:imgProps>
              </a:ext>
            </a:extLst>
          </a:blip>
          <a:srcRect r="1070"/>
          <a:stretch/>
        </p:blipFill>
        <p:spPr>
          <a:xfrm>
            <a:off x="2429848" y="3939277"/>
            <a:ext cx="2897266" cy="2160394"/>
          </a:xfrm>
          <a:prstGeom prst="rect">
            <a:avLst/>
          </a:prstGeom>
        </p:spPr>
      </p:pic>
      <p:sp>
        <p:nvSpPr>
          <p:cNvPr id="98" name="矩形 97"/>
          <p:cNvSpPr/>
          <p:nvPr/>
        </p:nvSpPr>
        <p:spPr>
          <a:xfrm flipH="1">
            <a:off x="3211693" y="4222140"/>
            <a:ext cx="1752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40mW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05" name="组 104"/>
          <p:cNvGrpSpPr/>
          <p:nvPr/>
        </p:nvGrpSpPr>
        <p:grpSpPr>
          <a:xfrm>
            <a:off x="5461065" y="4802536"/>
            <a:ext cx="756458" cy="650203"/>
            <a:chOff x="5461065" y="4802536"/>
            <a:chExt cx="756458" cy="650203"/>
          </a:xfrm>
        </p:grpSpPr>
        <p:sp>
          <p:nvSpPr>
            <p:cNvPr id="101" name="燕尾形 100"/>
            <p:cNvSpPr/>
            <p:nvPr/>
          </p:nvSpPr>
          <p:spPr>
            <a:xfrm>
              <a:off x="5461065" y="4802536"/>
              <a:ext cx="458470" cy="640607"/>
            </a:xfrm>
            <a:prstGeom prst="chevron">
              <a:avLst>
                <a:gd name="adj" fmla="val 736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燕尾形 101"/>
            <p:cNvSpPr/>
            <p:nvPr/>
          </p:nvSpPr>
          <p:spPr>
            <a:xfrm>
              <a:off x="5759053" y="4812132"/>
              <a:ext cx="458470" cy="640607"/>
            </a:xfrm>
            <a:prstGeom prst="chevron">
              <a:avLst>
                <a:gd name="adj" fmla="val 736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组 103"/>
          <p:cNvGrpSpPr/>
          <p:nvPr/>
        </p:nvGrpSpPr>
        <p:grpSpPr>
          <a:xfrm>
            <a:off x="6408567" y="3536659"/>
            <a:ext cx="3407188" cy="3027924"/>
            <a:chOff x="6408567" y="3536659"/>
            <a:chExt cx="3407188" cy="3027924"/>
          </a:xfrm>
        </p:grpSpPr>
        <p:grpSp>
          <p:nvGrpSpPr>
            <p:cNvPr id="95" name="组 94"/>
            <p:cNvGrpSpPr/>
            <p:nvPr/>
          </p:nvGrpSpPr>
          <p:grpSpPr>
            <a:xfrm flipH="1">
              <a:off x="7312716" y="3536659"/>
              <a:ext cx="2060262" cy="2466279"/>
              <a:chOff x="3804136" y="4627964"/>
              <a:chExt cx="1732755" cy="2027641"/>
            </a:xfrm>
          </p:grpSpPr>
          <p:pic>
            <p:nvPicPr>
              <p:cNvPr id="81" name="图片 3">
                <a:extLst>
                  <a:ext uri="{FF2B5EF4-FFF2-40B4-BE49-F238E27FC236}">
                    <a16:creationId xmlns:a16="http://schemas.microsoft.com/office/drawing/2014/main" xmlns="" id="{2719DAC5-E85F-41AE-9A48-F95C6255D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6486" y="4627964"/>
                <a:ext cx="1033857" cy="1040920"/>
              </a:xfrm>
              <a:prstGeom prst="rect">
                <a:avLst/>
              </a:prstGeom>
            </p:spPr>
          </p:pic>
          <p:pic>
            <p:nvPicPr>
              <p:cNvPr id="82" name="图片 4">
                <a:extLst>
                  <a:ext uri="{FF2B5EF4-FFF2-40B4-BE49-F238E27FC236}">
                    <a16:creationId xmlns:a16="http://schemas.microsoft.com/office/drawing/2014/main" xmlns="" id="{75C56F48-2653-4D47-84A4-90387AF43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</a:blip>
              <a:stretch>
                <a:fillRect/>
              </a:stretch>
            </p:blipFill>
            <p:spPr>
              <a:xfrm>
                <a:off x="4330220" y="5064907"/>
                <a:ext cx="1206671" cy="942532"/>
              </a:xfrm>
              <a:prstGeom prst="rect">
                <a:avLst/>
              </a:prstGeom>
            </p:spPr>
          </p:pic>
          <p:pic>
            <p:nvPicPr>
              <p:cNvPr id="83" name="图片 9">
                <a:extLst>
                  <a:ext uri="{FF2B5EF4-FFF2-40B4-BE49-F238E27FC236}">
                    <a16:creationId xmlns:a16="http://schemas.microsoft.com/office/drawing/2014/main" xmlns="" id="{9025BBEB-70A5-4586-9C2F-12D284B0C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04136" y="6007439"/>
                <a:ext cx="643768" cy="648166"/>
              </a:xfrm>
              <a:prstGeom prst="rect">
                <a:avLst/>
              </a:prstGeom>
            </p:spPr>
          </p:pic>
          <p:cxnSp>
            <p:nvCxnSpPr>
              <p:cNvPr id="90" name="肘形连接符 89"/>
              <p:cNvCxnSpPr>
                <a:stCxn id="83" idx="3"/>
              </p:cNvCxnSpPr>
              <p:nvPr/>
            </p:nvCxnSpPr>
            <p:spPr>
              <a:xfrm flipV="1">
                <a:off x="4447904" y="5521698"/>
                <a:ext cx="806540" cy="809824"/>
              </a:xfrm>
              <a:prstGeom prst="bentConnector2">
                <a:avLst/>
              </a:prstGeom>
              <a:ln w="25400"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矩形 98"/>
            <p:cNvSpPr/>
            <p:nvPr/>
          </p:nvSpPr>
          <p:spPr>
            <a:xfrm flipH="1">
              <a:off x="6408567" y="4952692"/>
              <a:ext cx="12636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smtClean="0">
                  <a:solidFill>
                    <a:srgbClr val="FF0000"/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1mW</a:t>
              </a:r>
              <a:endParaRPr lang="en-US" altLang="zh-CN" sz="3200" b="1" dirty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 flipH="1">
              <a:off x="8607532" y="6041363"/>
              <a:ext cx="12082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Times New Roman" charset="0"/>
                  <a:ea typeface="Times New Roman" charset="0"/>
                  <a:cs typeface="Times New Roman" charset="0"/>
                </a:rPr>
                <a:t>Tag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91" name="矩形 90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6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5720D6D0-346E-4DEB-8C24-71CC6B7DCA9A}"/>
              </a:ext>
            </a:extLst>
          </p:cNvPr>
          <p:cNvSpPr/>
          <p:nvPr/>
        </p:nvSpPr>
        <p:spPr>
          <a:xfrm>
            <a:off x="0" y="1887881"/>
            <a:ext cx="12192000" cy="1967696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xmlns="" id="{69DEA7D4-159D-4562-A954-208D06539CDA}"/>
              </a:ext>
            </a:extLst>
          </p:cNvPr>
          <p:cNvSpPr txBox="1">
            <a:spLocks/>
          </p:cNvSpPr>
          <p:nvPr/>
        </p:nvSpPr>
        <p:spPr>
          <a:xfrm>
            <a:off x="0" y="2027883"/>
            <a:ext cx="12192000" cy="16876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CN" sz="40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Can we enable a </a:t>
            </a:r>
            <a:r>
              <a:rPr lang="en-US" altLang="zh-CN" sz="4000" b="1" spc="100" dirty="0">
                <a:solidFill>
                  <a:srgbClr val="75F5F1"/>
                </a:solidFill>
                <a:latin typeface="Times New Roman" charset="0"/>
                <a:ea typeface="Times New Roman" charset="0"/>
                <a:cs typeface="Times New Roman" charset="0"/>
              </a:rPr>
              <a:t>low-power </a:t>
            </a:r>
            <a:r>
              <a:rPr lang="en-US" altLang="zh-CN" sz="4000" b="1" spc="100" dirty="0" smtClean="0">
                <a:solidFill>
                  <a:srgbClr val="75F5F1"/>
                </a:solidFill>
                <a:latin typeface="Times New Roman" charset="0"/>
                <a:ea typeface="Times New Roman" charset="0"/>
                <a:cs typeface="Times New Roman" charset="0"/>
              </a:rPr>
              <a:t>demodulator </a:t>
            </a:r>
            <a:r>
              <a:rPr lang="en-US" altLang="zh-CN" sz="40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US" altLang="zh-CN" sz="4000" b="1" spc="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long-range LoRa backscatter </a:t>
            </a:r>
            <a:r>
              <a:rPr lang="en-US" altLang="zh-CN" sz="4000" b="1" spc="1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systems?</a:t>
            </a:r>
            <a:endParaRPr lang="en-US" altLang="zh-CN" sz="4000" b="1" spc="1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7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786A322F-4B00-47A4-95F8-06A6685C7E98}"/>
              </a:ext>
            </a:extLst>
          </p:cNvPr>
          <p:cNvSpPr/>
          <p:nvPr/>
        </p:nvSpPr>
        <p:spPr>
          <a:xfrm>
            <a:off x="-11826" y="-9808"/>
            <a:ext cx="12203826" cy="1041521"/>
          </a:xfrm>
          <a:prstGeom prst="rect">
            <a:avLst/>
          </a:prstGeom>
          <a:solidFill>
            <a:srgbClr val="65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ED4D418-A858-42C9-9A5A-7FCFB2653244}"/>
              </a:ext>
            </a:extLst>
          </p:cNvPr>
          <p:cNvSpPr txBox="1">
            <a:spLocks/>
          </p:cNvSpPr>
          <p:nvPr/>
        </p:nvSpPr>
        <p:spPr>
          <a:xfrm>
            <a:off x="329031" y="55156"/>
            <a:ext cx="11510285" cy="9115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Saiyan: a Low-power Demodulator </a:t>
            </a:r>
            <a:endParaRPr lang="en-US" altLang="zh-CN" sz="32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7407349" y="1742530"/>
            <a:ext cx="1605959" cy="1337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4" name="图片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862" y="2372016"/>
            <a:ext cx="2591864" cy="3830775"/>
          </a:xfrm>
          <a:prstGeom prst="rect">
            <a:avLst/>
          </a:prstGeom>
        </p:spPr>
      </p:pic>
      <p:sp>
        <p:nvSpPr>
          <p:cNvPr id="97" name="矩形 96"/>
          <p:cNvSpPr/>
          <p:nvPr/>
        </p:nvSpPr>
        <p:spPr>
          <a:xfrm flipH="1">
            <a:off x="329031" y="1433420"/>
            <a:ext cx="104352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l"/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first-of-its-kind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low-power 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LoRa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demodulator 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Power consumption of </a:t>
            </a:r>
            <a:r>
              <a:rPr lang="en-US" altLang="zh-CN" sz="2800" b="1" dirty="0" smtClean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rPr>
              <a:t>369.4uW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altLang="zh-CN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Demodulation range of </a:t>
            </a:r>
            <a:r>
              <a:rPr lang="en-US" altLang="zh-CN" sz="2800" b="1" dirty="0" smtClean="0">
                <a:solidFill>
                  <a:srgbClr val="EC6333"/>
                </a:solidFill>
                <a:latin typeface="Times New Roman" charset="0"/>
                <a:ea typeface="Times New Roman" charset="0"/>
                <a:cs typeface="Times New Roman" charset="0"/>
              </a:rPr>
              <a:t>180m</a:t>
            </a:r>
            <a:endParaRPr lang="en-US" altLang="zh-CN" sz="2800" b="1" dirty="0">
              <a:solidFill>
                <a:srgbClr val="EC633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82" y="2825515"/>
            <a:ext cx="7013890" cy="317681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17038" y="6187662"/>
            <a:ext cx="8734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charset="0"/>
                <a:ea typeface="Times New Roman" charset="0"/>
                <a:cs typeface="Times New Roman" charset="0"/>
              </a:rPr>
              <a:t>Code and hardware schematics can </a:t>
            </a:r>
            <a:r>
              <a:rPr lang="en-US" altLang="zh-CN" b="1" dirty="0" smtClean="0">
                <a:latin typeface="Times New Roman" charset="0"/>
                <a:ea typeface="Times New Roman" charset="0"/>
                <a:cs typeface="Times New Roman" charset="0"/>
              </a:rPr>
              <a:t>be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found </a:t>
            </a:r>
            <a:r>
              <a:rPr lang="en-US" altLang="zh-CN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at: </a:t>
            </a:r>
            <a:r>
              <a:rPr lang="en-US" altLang="zh-CN" b="1" dirty="0">
                <a:solidFill>
                  <a:srgbClr val="0000B3"/>
                </a:solidFill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altLang="zh-CN" b="1" dirty="0" err="1">
                <a:solidFill>
                  <a:srgbClr val="0000B3"/>
                </a:solidFill>
                <a:latin typeface="Times New Roman" charset="0"/>
                <a:ea typeface="Times New Roman" charset="0"/>
                <a:cs typeface="Times New Roman" charset="0"/>
              </a:rPr>
              <a:t>github.com</a:t>
            </a:r>
            <a:r>
              <a:rPr lang="en-US" altLang="zh-CN" b="1" dirty="0">
                <a:solidFill>
                  <a:srgbClr val="0000B3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altLang="zh-CN" b="1" dirty="0" err="1">
                <a:solidFill>
                  <a:srgbClr val="0000B3"/>
                </a:solidFill>
                <a:latin typeface="Times New Roman" charset="0"/>
                <a:ea typeface="Times New Roman" charset="0"/>
                <a:cs typeface="Times New Roman" charset="0"/>
              </a:rPr>
              <a:t>ZangJac</a:t>
            </a:r>
            <a:r>
              <a:rPr lang="en-US" altLang="zh-CN" b="1" dirty="0">
                <a:solidFill>
                  <a:srgbClr val="0000B3"/>
                </a:solidFill>
                <a:latin typeface="Times New Roman" charset="0"/>
                <a:ea typeface="Times New Roman" charset="0"/>
                <a:cs typeface="Times New Roman" charset="0"/>
              </a:rPr>
              <a:t>/Saiyan</a:t>
            </a:r>
            <a:endParaRPr lang="en-US" altLang="zh-CN" b="1" dirty="0">
              <a:solidFill>
                <a:srgbClr val="0000B3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702515" y="62588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8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6916</TotalTime>
  <Words>3680</Words>
  <Application>Microsoft Macintosh PowerPoint</Application>
  <PresentationFormat>宽屏</PresentationFormat>
  <Paragraphs>537</Paragraphs>
  <Slides>29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Cambria Math</vt:lpstr>
      <vt:lpstr>DengXian</vt:lpstr>
      <vt:lpstr>DengXian Light</vt:lpstr>
      <vt:lpstr>Segoe UI</vt:lpstr>
      <vt:lpstr>Times New Roman</vt:lpstr>
      <vt:lpstr>Times New Roman Regular</vt:lpstr>
      <vt:lpstr>Wingdings</vt:lpstr>
      <vt:lpstr>宋体</vt:lpstr>
      <vt:lpstr>微软雅黑</vt:lpstr>
      <vt:lpstr>Arial</vt:lpstr>
      <vt:lpstr>Office 主题</vt:lpstr>
      <vt:lpstr>Saiyan: Design and Implementation of a Low-power Demodulator  for LoRa Backscatter Systems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swugxz@163.com</dc:creator>
  <cp:lastModifiedBy>swugxz@163.com</cp:lastModifiedBy>
  <cp:revision>414</cp:revision>
  <dcterms:created xsi:type="dcterms:W3CDTF">2022-03-11T01:15:07Z</dcterms:created>
  <dcterms:modified xsi:type="dcterms:W3CDTF">2022-09-10T05:27:49Z</dcterms:modified>
</cp:coreProperties>
</file>