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524" r:id="rId3"/>
    <p:sldId id="538" r:id="rId4"/>
    <p:sldId id="457" r:id="rId5"/>
    <p:sldId id="489" r:id="rId6"/>
    <p:sldId id="539" r:id="rId7"/>
    <p:sldId id="540" r:id="rId8"/>
    <p:sldId id="491" r:id="rId9"/>
    <p:sldId id="541" r:id="rId10"/>
    <p:sldId id="536" r:id="rId11"/>
    <p:sldId id="531" r:id="rId12"/>
    <p:sldId id="533" r:id="rId13"/>
    <p:sldId id="535" r:id="rId14"/>
    <p:sldId id="523" r:id="rId15"/>
    <p:sldId id="548" r:id="rId16"/>
    <p:sldId id="470" r:id="rId17"/>
    <p:sldId id="534" r:id="rId18"/>
    <p:sldId id="542" r:id="rId19"/>
    <p:sldId id="549" r:id="rId20"/>
    <p:sldId id="546" r:id="rId21"/>
    <p:sldId id="543" r:id="rId22"/>
    <p:sldId id="547" r:id="rId23"/>
    <p:sldId id="544" r:id="rId24"/>
    <p:sldId id="545" r:id="rId25"/>
    <p:sldId id="396" r:id="rId26"/>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BCA8"/>
    <a:srgbClr val="53BCA9"/>
    <a:srgbClr val="EA4A54"/>
    <a:srgbClr val="0CA1C9"/>
    <a:srgbClr val="F2F2F2"/>
    <a:srgbClr val="FFFFFF"/>
    <a:srgbClr val="B9B9B9"/>
    <a:srgbClr val="197EC6"/>
    <a:srgbClr val="006699"/>
    <a:srgbClr val="3B79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19" autoAdjust="0"/>
    <p:restoredTop sz="73897" autoAdjust="0"/>
  </p:normalViewPr>
  <p:slideViewPr>
    <p:cSldViewPr showGuides="1">
      <p:cViewPr varScale="1">
        <p:scale>
          <a:sx n="74" d="100"/>
          <a:sy n="74" d="100"/>
        </p:scale>
        <p:origin x="1686" y="60"/>
      </p:cViewPr>
      <p:guideLst>
        <p:guide orient="horz" pos="2205"/>
        <p:guide pos="2880"/>
      </p:guideLst>
    </p:cSldViewPr>
  </p:slideViewPr>
  <p:outlineViewPr>
    <p:cViewPr>
      <p:scale>
        <a:sx n="33" d="100"/>
        <a:sy n="33" d="100"/>
      </p:scale>
      <p:origin x="0" y="-10684"/>
    </p:cViewPr>
  </p:outlineViewPr>
  <p:notesTextViewPr>
    <p:cViewPr>
      <p:scale>
        <a:sx n="125" d="100"/>
        <a:sy n="125" d="100"/>
      </p:scale>
      <p:origin x="0" y="0"/>
    </p:cViewPr>
  </p:notesTextViewPr>
  <p:notesViewPr>
    <p:cSldViewPr>
      <p:cViewPr varScale="1">
        <p:scale>
          <a:sx n="48" d="100"/>
          <a:sy n="48" d="100"/>
        </p:scale>
        <p:origin x="276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a:defRPr sz="1200"/>
            </a:lvl1pPr>
          </a:lstStyle>
          <a:p>
            <a:fld id="{EEF8CAF1-A52E-4CE0-936F-2EF96831695C}" type="datetimeFigureOut">
              <a:rPr lang="zh-CN" altLang="en-US" smtClean="0"/>
              <a:t>2019/6/5</a:t>
            </a:fld>
            <a:endParaRPr lang="zh-CN" altLang="en-US"/>
          </a:p>
        </p:txBody>
      </p:sp>
      <p:sp>
        <p:nvSpPr>
          <p:cNvPr id="4" name="页脚占位符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8194F4E-40F4-4C70-9A36-5D01B444D1DC}" type="slidenum">
              <a:rPr lang="zh-CN" altLang="en-US" smtClean="0"/>
              <a:t>‹#›</a:t>
            </a:fld>
            <a:endParaRPr lang="zh-CN" altLang="en-US"/>
          </a:p>
        </p:txBody>
      </p:sp>
    </p:spTree>
    <p:extLst>
      <p:ext uri="{BB962C8B-B14F-4D97-AF65-F5344CB8AC3E}">
        <p14:creationId xmlns:p14="http://schemas.microsoft.com/office/powerpoint/2010/main" val="1809028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8E2E362-6A50-4047-B83D-450B0D5E65AB}" type="datetimeFigureOut">
              <a:rPr lang="zh-CN" altLang="en-US" smtClean="0"/>
              <a:t>2019/6/5</a:t>
            </a:fld>
            <a:endParaRPr lang="zh-CN" altLang="en-US"/>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EB47890-5446-4662-AB75-3CEB6FA02C87}" type="slidenum">
              <a:rPr lang="zh-CN" altLang="en-US" smtClean="0"/>
              <a:t>‹#›</a:t>
            </a:fld>
            <a:endParaRPr lang="zh-CN" altLang="en-US"/>
          </a:p>
        </p:txBody>
      </p:sp>
    </p:spTree>
    <p:extLst>
      <p:ext uri="{BB962C8B-B14F-4D97-AF65-F5344CB8AC3E}">
        <p14:creationId xmlns:p14="http://schemas.microsoft.com/office/powerpoint/2010/main" val="3591656364"/>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Thanks for the introduction.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tx1"/>
                </a:solidFill>
                <a:effectLst/>
                <a:latin typeface="+mn-lt"/>
                <a:ea typeface="+mn-ea"/>
                <a:cs typeface="+mn-cs"/>
              </a:rPr>
              <a:t>Good afternoon, I am</a:t>
            </a:r>
            <a:r>
              <a:rPr lang="en-US" altLang="zh-CN" sz="1800" dirty="0" smtClean="0"/>
              <a:t> </a:t>
            </a:r>
            <a:r>
              <a:rPr lang="en-US" altLang="zh-CN" sz="1600" kern="1200" dirty="0" err="1" smtClean="0">
                <a:solidFill>
                  <a:schemeClr val="tx1"/>
                </a:solidFill>
                <a:effectLst/>
                <a:latin typeface="+mn-lt"/>
                <a:ea typeface="+mn-ea"/>
                <a:cs typeface="+mn-cs"/>
              </a:rPr>
              <a:t>Erqun</a:t>
            </a:r>
            <a:r>
              <a:rPr lang="en-US" altLang="zh-CN" sz="1800" dirty="0" smtClean="0"/>
              <a:t> </a:t>
            </a:r>
            <a:r>
              <a:rPr lang="en-US" altLang="zh-CN" sz="1600" kern="1200" dirty="0" smtClean="0">
                <a:solidFill>
                  <a:schemeClr val="tx1"/>
                </a:solidFill>
                <a:effectLst/>
                <a:latin typeface="+mn-lt"/>
                <a:ea typeface="+mn-ea"/>
                <a:cs typeface="+mn-cs"/>
              </a:rPr>
              <a:t>Dong from Tsinghua University. Today, I want to share with you our recent work, Pair-</a:t>
            </a:r>
            <a:r>
              <a:rPr lang="en-US" altLang="zh-CN" sz="1600" kern="1200" dirty="0" err="1" smtClean="0">
                <a:solidFill>
                  <a:schemeClr val="tx1"/>
                </a:solidFill>
                <a:effectLst/>
                <a:latin typeface="+mn-lt"/>
                <a:ea typeface="+mn-ea"/>
                <a:cs typeface="+mn-cs"/>
              </a:rPr>
              <a:t>navi</a:t>
            </a:r>
            <a:r>
              <a:rPr lang="en-US" altLang="zh-CN" sz="1600" kern="1200" dirty="0" smtClean="0">
                <a:solidFill>
                  <a:schemeClr val="tx1"/>
                </a:solidFill>
                <a:effectLst/>
                <a:latin typeface="+mn-lt"/>
                <a:ea typeface="+mn-ea"/>
                <a:cs typeface="+mn-cs"/>
              </a:rPr>
              <a:t>: Peer-to-Peer Indoor Navigation with Mobile Visual SLAM.</a:t>
            </a:r>
            <a:r>
              <a:rPr lang="en-US" altLang="zh-CN" sz="1800" dirty="0" smtClean="0"/>
              <a:t> </a:t>
            </a:r>
            <a:endParaRPr lang="zh-CN" altLang="en-US" sz="180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a:t>
            </a:fld>
            <a:endParaRPr lang="zh-CN" altLang="en-US"/>
          </a:p>
        </p:txBody>
      </p:sp>
    </p:spTree>
    <p:extLst>
      <p:ext uri="{BB962C8B-B14F-4D97-AF65-F5344CB8AC3E}">
        <p14:creationId xmlns:p14="http://schemas.microsoft.com/office/powerpoint/2010/main" val="286516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Now let's look at more detailed system designs.</a:t>
            </a:r>
            <a:endParaRPr lang="en-US" altLang="zh-CN" dirty="0" smtClean="0">
              <a:effectLst/>
            </a:endParaRPr>
          </a:p>
          <a:p>
            <a:r>
              <a:rPr lang="en-US" altLang="zh-CN" sz="1600" kern="1200" dirty="0" smtClean="0">
                <a:solidFill>
                  <a:schemeClr val="tx1"/>
                </a:solidFill>
                <a:effectLst/>
                <a:latin typeface="+mn-lt"/>
                <a:ea typeface="+mn-ea"/>
                <a:cs typeface="+mn-cs"/>
              </a:rPr>
              <a:t>Here is the overall architecture. It's a mobile-to-server architecture. (In practical</a:t>
            </a:r>
            <a:r>
              <a:rPr lang="en-US" altLang="zh-CN" sz="1600" kern="1200" baseline="0" dirty="0" smtClean="0">
                <a:solidFill>
                  <a:schemeClr val="tx1"/>
                </a:solidFill>
                <a:effectLst/>
                <a:latin typeface="+mn-lt"/>
                <a:ea typeface="+mn-ea"/>
                <a:cs typeface="+mn-cs"/>
              </a:rPr>
              <a:t> usage, this can be deployed as an edge computing structure.)</a:t>
            </a:r>
            <a:endParaRPr lang="en-US" altLang="zh-CN" sz="1600" kern="1200" dirty="0" smtClean="0">
              <a:solidFill>
                <a:schemeClr val="tx1"/>
              </a:solidFill>
              <a:effectLst/>
              <a:latin typeface="+mn-lt"/>
              <a:ea typeface="+mn-ea"/>
              <a:cs typeface="+mn-cs"/>
            </a:endParaRPr>
          </a:p>
          <a:p>
            <a:r>
              <a:rPr lang="en-US" altLang="zh-CN" sz="1600" kern="1200" dirty="0" smtClean="0">
                <a:solidFill>
                  <a:schemeClr val="tx1"/>
                </a:solidFill>
                <a:effectLst/>
                <a:latin typeface="+mn-lt"/>
                <a:ea typeface="+mn-ea"/>
                <a:cs typeface="+mn-cs"/>
              </a:rPr>
              <a:t>In the leader’s side, our system mainly carries out visual </a:t>
            </a:r>
            <a:r>
              <a:rPr lang="en-US" altLang="zh-CN" sz="1600" kern="1200" dirty="0" err="1" smtClean="0">
                <a:solidFill>
                  <a:schemeClr val="tx1"/>
                </a:solidFill>
                <a:effectLst/>
                <a:latin typeface="+mn-lt"/>
                <a:ea typeface="+mn-ea"/>
                <a:cs typeface="+mn-cs"/>
              </a:rPr>
              <a:t>odometry</a:t>
            </a:r>
            <a:r>
              <a:rPr lang="en-US" altLang="zh-CN" sz="1600" kern="1200" dirty="0" smtClean="0">
                <a:solidFill>
                  <a:schemeClr val="tx1"/>
                </a:solidFill>
                <a:effectLst/>
                <a:latin typeface="+mn-lt"/>
                <a:ea typeface="+mn-ea"/>
                <a:cs typeface="+mn-cs"/>
              </a:rPr>
              <a:t> to construct trajectory. In the follower’s side, our system</a:t>
            </a:r>
            <a:r>
              <a:rPr lang="en-US" altLang="zh-CN" dirty="0" smtClean="0">
                <a:effectLst/>
              </a:rPr>
              <a:t> </a:t>
            </a:r>
            <a:r>
              <a:rPr lang="en-US" altLang="zh-CN" sz="1600" kern="1200" dirty="0" err="1" smtClean="0">
                <a:solidFill>
                  <a:schemeClr val="tx1"/>
                </a:solidFill>
                <a:effectLst/>
                <a:latin typeface="+mn-lt"/>
                <a:ea typeface="+mn-ea"/>
                <a:cs typeface="+mn-cs"/>
              </a:rPr>
              <a:t>relocalizes</a:t>
            </a:r>
            <a:r>
              <a:rPr lang="en-US" altLang="zh-CN" dirty="0" smtClean="0">
                <a:effectLst/>
              </a:rPr>
              <a:t> </a:t>
            </a:r>
            <a:r>
              <a:rPr lang="en-US" altLang="zh-CN" sz="1600" kern="1200" dirty="0" smtClean="0">
                <a:solidFill>
                  <a:schemeClr val="tx1"/>
                </a:solidFill>
                <a:effectLst/>
                <a:latin typeface="+mn-lt"/>
                <a:ea typeface="+mn-ea"/>
                <a:cs typeface="+mn-cs"/>
              </a:rPr>
              <a:t>his camera in the leader’s trajectory and guides the follower to the destination.</a:t>
            </a:r>
            <a:endParaRPr lang="en-US" altLang="zh-CN" dirty="0" smtClean="0">
              <a:effectLst/>
            </a:endParaRPr>
          </a:p>
          <a:p>
            <a:endParaRPr lang="en-US" altLang="zh-CN"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10</a:t>
            </a:fld>
            <a:endParaRPr lang="zh-CN" altLang="en-US"/>
          </a:p>
        </p:txBody>
      </p:sp>
    </p:spTree>
    <p:extLst>
      <p:ext uri="{BB962C8B-B14F-4D97-AF65-F5344CB8AC3E}">
        <p14:creationId xmlns:p14="http://schemas.microsoft.com/office/powerpoint/2010/main" val="710359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First let’s see how a leader constructs the trajectory. It’s called monocular visual</a:t>
            </a:r>
            <a:r>
              <a:rPr lang="en-US" altLang="zh-CN" dirty="0" smtClean="0">
                <a:effectLst/>
              </a:rPr>
              <a:t> </a:t>
            </a:r>
            <a:r>
              <a:rPr lang="en-US" altLang="zh-CN" sz="1600" kern="1200" dirty="0" err="1" smtClean="0">
                <a:solidFill>
                  <a:schemeClr val="tx1"/>
                </a:solidFill>
                <a:effectLst/>
                <a:latin typeface="+mn-lt"/>
                <a:ea typeface="+mn-ea"/>
                <a:cs typeface="+mn-cs"/>
              </a:rPr>
              <a:t>odometry</a:t>
            </a:r>
            <a:r>
              <a:rPr lang="en-US" altLang="zh-CN" sz="1600" kern="1200" dirty="0" smtClean="0">
                <a:solidFill>
                  <a:schemeClr val="tx1"/>
                </a:solidFill>
                <a:effectLst/>
                <a:latin typeface="+mn-lt"/>
                <a:ea typeface="+mn-ea"/>
                <a:cs typeface="+mn-cs"/>
              </a:rPr>
              <a:t>.</a:t>
            </a:r>
            <a:endParaRPr lang="en-US" altLang="zh-CN" dirty="0" smtClean="0">
              <a:effectLst/>
            </a:endParaRPr>
          </a:p>
          <a:p>
            <a:r>
              <a:rPr lang="en-US" altLang="zh-CN" sz="1600" kern="1200" dirty="0" smtClean="0">
                <a:solidFill>
                  <a:schemeClr val="tx1"/>
                </a:solidFill>
                <a:effectLst/>
                <a:latin typeface="+mn-lt"/>
                <a:ea typeface="+mn-ea"/>
                <a:cs typeface="+mn-cs"/>
              </a:rPr>
              <a:t>Given frame 1 with some feature points that have associated 3D Map Points, if frame 2 has feature points matched to those in frame 1, then the points in frame 2 are also associated to the 3D map points.</a:t>
            </a:r>
            <a:endParaRPr lang="en-US" altLang="zh-CN" dirty="0" smtClean="0">
              <a:effectLst/>
            </a:endParaRPr>
          </a:p>
          <a:p>
            <a:r>
              <a:rPr lang="en-US" altLang="zh-CN" sz="1600" kern="1200" dirty="0" smtClean="0">
                <a:solidFill>
                  <a:schemeClr val="tx1"/>
                </a:solidFill>
                <a:effectLst/>
                <a:latin typeface="+mn-lt"/>
                <a:ea typeface="+mn-ea"/>
                <a:cs typeface="+mn-cs"/>
              </a:rPr>
              <a:t>[click] So we have two sets of points: 2D feature points in frame 2, and their corresponding 3D map points, and</a:t>
            </a:r>
            <a:r>
              <a:rPr lang="en-US" altLang="zh-CN" sz="1600" kern="1200" baseline="0" dirty="0" smtClean="0">
                <a:solidFill>
                  <a:schemeClr val="tx1"/>
                </a:solidFill>
                <a:effectLst/>
                <a:latin typeface="+mn-lt"/>
                <a:ea typeface="+mn-ea"/>
                <a:cs typeface="+mn-cs"/>
              </a:rPr>
              <a:t> t</a:t>
            </a:r>
            <a:r>
              <a:rPr lang="en-US" altLang="zh-CN" sz="1600" kern="1200" dirty="0" smtClean="0">
                <a:solidFill>
                  <a:schemeClr val="tx1"/>
                </a:solidFill>
                <a:effectLst/>
                <a:latin typeface="+mn-lt"/>
                <a:ea typeface="+mn-ea"/>
                <a:cs typeface="+mn-cs"/>
              </a:rPr>
              <a:t>his is when we can do a Perspective-n-points algorithm. </a:t>
            </a:r>
          </a:p>
          <a:p>
            <a:r>
              <a:rPr lang="en-US" altLang="zh-CN" sz="1600" kern="1200" dirty="0" smtClean="0">
                <a:solidFill>
                  <a:schemeClr val="tx1"/>
                </a:solidFill>
                <a:effectLst/>
                <a:latin typeface="+mn-lt"/>
                <a:ea typeface="+mn-ea"/>
                <a:cs typeface="+mn-cs"/>
              </a:rPr>
              <a:t>[click] It takes these 2D-3D data as input, and calculates the pose of camera frame. </a:t>
            </a:r>
            <a:endParaRPr lang="en-US" altLang="zh-CN" dirty="0" smtClean="0">
              <a:effectLst/>
            </a:endParaRPr>
          </a:p>
          <a:p>
            <a:r>
              <a:rPr lang="en-US" altLang="zh-CN" sz="1600" kern="1200" dirty="0" smtClean="0">
                <a:solidFill>
                  <a:schemeClr val="tx1"/>
                </a:solidFill>
                <a:effectLst/>
                <a:latin typeface="+mn-lt"/>
                <a:ea typeface="+mn-ea"/>
                <a:cs typeface="+mn-cs"/>
              </a:rPr>
              <a:t>[click]</a:t>
            </a:r>
            <a:r>
              <a:rPr lang="en-US" altLang="zh-CN" sz="1600" kern="1200" baseline="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By continuously doing this, we can get a sequence of poses, which is exactly the trajectory of camera, and we also have a sequence of </a:t>
            </a:r>
            <a:r>
              <a:rPr lang="en-US" altLang="zh-CN" sz="1600" kern="1200" dirty="0" err="1" smtClean="0">
                <a:solidFill>
                  <a:schemeClr val="tx1"/>
                </a:solidFill>
                <a:effectLst/>
                <a:latin typeface="+mn-lt"/>
                <a:ea typeface="+mn-ea"/>
                <a:cs typeface="+mn-cs"/>
              </a:rPr>
              <a:t>keyframes</a:t>
            </a:r>
            <a:r>
              <a:rPr lang="en-US" altLang="zh-CN" sz="1600" kern="1200" dirty="0" smtClean="0">
                <a:solidFill>
                  <a:schemeClr val="tx1"/>
                </a:solidFill>
                <a:effectLst/>
                <a:latin typeface="+mn-lt"/>
                <a:ea typeface="+mn-ea"/>
                <a:cs typeface="+mn-cs"/>
              </a:rPr>
              <a:t> and a map of 3D Points. In the right figure,</a:t>
            </a:r>
            <a:r>
              <a:rPr lang="en-US" altLang="zh-CN" sz="1600" kern="1200" baseline="0" dirty="0" smtClean="0">
                <a:solidFill>
                  <a:schemeClr val="tx1"/>
                </a:solidFill>
                <a:effectLst/>
                <a:latin typeface="+mn-lt"/>
                <a:ea typeface="+mn-ea"/>
                <a:cs typeface="+mn-cs"/>
              </a:rPr>
              <a:t> t</a:t>
            </a:r>
            <a:r>
              <a:rPr lang="en-US" altLang="zh-CN" sz="1600" kern="1200" dirty="0" smtClean="0">
                <a:solidFill>
                  <a:schemeClr val="tx1"/>
                </a:solidFill>
                <a:effectLst/>
                <a:latin typeface="+mn-lt"/>
                <a:ea typeface="+mn-ea"/>
                <a:cs typeface="+mn-cs"/>
              </a:rPr>
              <a:t>hese blue things</a:t>
            </a:r>
            <a:r>
              <a:rPr lang="en-US" altLang="zh-CN" sz="1600" kern="1200" baseline="0" dirty="0" smtClean="0">
                <a:solidFill>
                  <a:schemeClr val="tx1"/>
                </a:solidFill>
                <a:effectLst/>
                <a:latin typeface="+mn-lt"/>
                <a:ea typeface="+mn-ea"/>
                <a:cs typeface="+mn-cs"/>
              </a:rPr>
              <a:t> are </a:t>
            </a:r>
            <a:r>
              <a:rPr lang="en-US" altLang="zh-CN" sz="1600" kern="1200" baseline="0" dirty="0" err="1" smtClean="0">
                <a:solidFill>
                  <a:schemeClr val="tx1"/>
                </a:solidFill>
                <a:effectLst/>
                <a:latin typeface="+mn-lt"/>
                <a:ea typeface="+mn-ea"/>
                <a:cs typeface="+mn-cs"/>
              </a:rPr>
              <a:t>keyframes</a:t>
            </a:r>
            <a:r>
              <a:rPr lang="en-US" altLang="zh-CN" sz="1600" kern="1200" baseline="0" dirty="0" smtClean="0">
                <a:solidFill>
                  <a:schemeClr val="tx1"/>
                </a:solidFill>
                <a:effectLst/>
                <a:latin typeface="+mn-lt"/>
                <a:ea typeface="+mn-ea"/>
                <a:cs typeface="+mn-cs"/>
              </a:rPr>
              <a:t>, these black and red points are map points.</a:t>
            </a:r>
            <a:endParaRPr lang="en-US" altLang="zh-CN" dirty="0" smtClean="0">
              <a:effectLst/>
            </a:endParaRPr>
          </a:p>
          <a:p>
            <a:endParaRPr lang="en-US" altLang="zh-CN" baseline="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11</a:t>
            </a:fld>
            <a:endParaRPr lang="zh-CN" altLang="en-US"/>
          </a:p>
        </p:txBody>
      </p:sp>
    </p:spTree>
    <p:extLst>
      <p:ext uri="{BB962C8B-B14F-4D97-AF65-F5344CB8AC3E}">
        <p14:creationId xmlns:p14="http://schemas.microsoft.com/office/powerpoint/2010/main" val="1093073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Next, let’s see how the system</a:t>
            </a:r>
            <a:r>
              <a:rPr lang="en-US" altLang="zh-CN" dirty="0" smtClean="0">
                <a:effectLst/>
              </a:rPr>
              <a:t> </a:t>
            </a:r>
            <a:r>
              <a:rPr lang="en-US" altLang="zh-CN" sz="1600" kern="1200" dirty="0" smtClean="0">
                <a:solidFill>
                  <a:schemeClr val="tx1"/>
                </a:solidFill>
                <a:effectLst/>
                <a:latin typeface="+mn-lt"/>
                <a:ea typeface="+mn-ea"/>
                <a:cs typeface="+mn-cs"/>
              </a:rPr>
              <a:t>navigates a follower.</a:t>
            </a:r>
            <a:r>
              <a:rPr lang="en-US" altLang="zh-CN" dirty="0" smtClean="0">
                <a:effectLst/>
              </a:rPr>
              <a:t> </a:t>
            </a:r>
            <a:r>
              <a:rPr lang="en-US" altLang="zh-CN" sz="1600" kern="1200" dirty="0" smtClean="0">
                <a:solidFill>
                  <a:schemeClr val="tx1"/>
                </a:solidFill>
                <a:effectLst/>
                <a:latin typeface="+mn-lt"/>
                <a:ea typeface="+mn-ea"/>
                <a:cs typeface="+mn-cs"/>
              </a:rPr>
              <a:t>Suppose now comes a follower going to travel the same path as a leader,</a:t>
            </a:r>
            <a:r>
              <a:rPr lang="en-US" altLang="zh-CN" sz="1600" kern="1200" baseline="0" dirty="0" smtClean="0">
                <a:solidFill>
                  <a:schemeClr val="tx1"/>
                </a:solidFill>
                <a:effectLst/>
                <a:latin typeface="+mn-lt"/>
                <a:ea typeface="+mn-ea"/>
                <a:cs typeface="+mn-cs"/>
              </a:rPr>
              <a:t> here’s the reference trajectory.</a:t>
            </a:r>
            <a:endParaRPr lang="en-US" altLang="zh-CN" dirty="0" smtClean="0">
              <a:effectLst/>
            </a:endParaRPr>
          </a:p>
          <a:p>
            <a:r>
              <a:rPr lang="en-US" altLang="zh-CN" sz="1600" kern="1200" dirty="0" smtClean="0">
                <a:solidFill>
                  <a:schemeClr val="tx1"/>
                </a:solidFill>
                <a:effectLst/>
                <a:latin typeface="+mn-lt"/>
                <a:ea typeface="+mn-ea"/>
                <a:cs typeface="+mn-cs"/>
              </a:rPr>
              <a:t>[click] We</a:t>
            </a:r>
            <a:r>
              <a:rPr lang="en-US" altLang="zh-CN" dirty="0" smtClean="0">
                <a:effectLst/>
              </a:rPr>
              <a:t> continuously </a:t>
            </a:r>
            <a:r>
              <a:rPr lang="en-US" altLang="zh-CN" sz="1600" kern="1200" dirty="0" err="1" smtClean="0">
                <a:solidFill>
                  <a:schemeClr val="tx1"/>
                </a:solidFill>
                <a:effectLst/>
                <a:latin typeface="+mn-lt"/>
                <a:ea typeface="+mn-ea"/>
                <a:cs typeface="+mn-cs"/>
              </a:rPr>
              <a:t>relocalize</a:t>
            </a:r>
            <a:r>
              <a:rPr lang="en-US" altLang="zh-CN" dirty="0" smtClean="0">
                <a:effectLst/>
              </a:rPr>
              <a:t> </a:t>
            </a:r>
            <a:r>
              <a:rPr lang="en-US" altLang="zh-CN" sz="1600" kern="1200" dirty="0" smtClean="0">
                <a:solidFill>
                  <a:schemeClr val="tx1"/>
                </a:solidFill>
                <a:effectLst/>
                <a:latin typeface="+mn-lt"/>
                <a:ea typeface="+mn-ea"/>
                <a:cs typeface="+mn-cs"/>
              </a:rPr>
              <a:t>the follower’s camera in the leader’s trajectory. By feature point matching, we can find a most similar </a:t>
            </a:r>
            <a:r>
              <a:rPr lang="en-US" altLang="zh-CN" sz="1600" kern="1200" dirty="0" err="1" smtClean="0">
                <a:solidFill>
                  <a:schemeClr val="tx1"/>
                </a:solidFill>
                <a:effectLst/>
                <a:latin typeface="+mn-lt"/>
                <a:ea typeface="+mn-ea"/>
                <a:cs typeface="+mn-cs"/>
              </a:rPr>
              <a:t>keyframe</a:t>
            </a:r>
            <a:r>
              <a:rPr lang="en-US" altLang="zh-CN" sz="1600" kern="1200" dirty="0" smtClean="0">
                <a:solidFill>
                  <a:schemeClr val="tx1"/>
                </a:solidFill>
                <a:effectLst/>
                <a:latin typeface="+mn-lt"/>
                <a:ea typeface="+mn-ea"/>
                <a:cs typeface="+mn-cs"/>
              </a:rPr>
              <a:t> of the leader’s, and again, do a Perspective-n-points to get the follower’s camera pose with respect to the leader’s trajectory.</a:t>
            </a:r>
            <a:endParaRPr lang="en-US" altLang="zh-CN" dirty="0" smtClean="0">
              <a:effectLst/>
            </a:endParaRPr>
          </a:p>
          <a:p>
            <a:r>
              <a:rPr lang="en-US" altLang="zh-CN" sz="1600" kern="1200" dirty="0" smtClean="0">
                <a:solidFill>
                  <a:schemeClr val="tx1"/>
                </a:solidFill>
                <a:effectLst/>
                <a:latin typeface="+mn-lt"/>
                <a:ea typeface="+mn-ea"/>
                <a:cs typeface="+mn-cs"/>
              </a:rPr>
              <a:t>[click] Then, we take the poses of the next ten </a:t>
            </a:r>
            <a:r>
              <a:rPr lang="en-US" altLang="zh-CN" sz="1600" kern="1200" dirty="0" err="1" smtClean="0">
                <a:solidFill>
                  <a:schemeClr val="tx1"/>
                </a:solidFill>
                <a:effectLst/>
                <a:latin typeface="+mn-lt"/>
                <a:ea typeface="+mn-ea"/>
                <a:cs typeface="+mn-cs"/>
              </a:rPr>
              <a:t>keyframes</a:t>
            </a:r>
            <a:r>
              <a:rPr lang="en-US" altLang="zh-CN" sz="1600" kern="1200" dirty="0" smtClean="0">
                <a:solidFill>
                  <a:schemeClr val="tx1"/>
                </a:solidFill>
                <a:effectLst/>
                <a:latin typeface="+mn-lt"/>
                <a:ea typeface="+mn-ea"/>
                <a:cs typeface="+mn-cs"/>
              </a:rPr>
              <a:t>,</a:t>
            </a:r>
            <a:r>
              <a:rPr lang="en-US" altLang="zh-CN" dirty="0" smtClean="0">
                <a:effectLst/>
              </a:rPr>
              <a:t> </a:t>
            </a:r>
            <a:r>
              <a:rPr lang="en-US" altLang="zh-CN" sz="1600" kern="1200" dirty="0" smtClean="0">
                <a:solidFill>
                  <a:schemeClr val="tx1"/>
                </a:solidFill>
                <a:effectLst/>
                <a:latin typeface="+mn-lt"/>
                <a:ea typeface="+mn-ea"/>
                <a:cs typeface="+mn-cs"/>
              </a:rPr>
              <a:t>average them as the step next to go. </a:t>
            </a:r>
          </a:p>
          <a:p>
            <a:r>
              <a:rPr lang="en-US" altLang="zh-CN" sz="1600" kern="1200" dirty="0" smtClean="0">
                <a:solidFill>
                  <a:schemeClr val="tx1"/>
                </a:solidFill>
                <a:effectLst/>
                <a:latin typeface="+mn-lt"/>
                <a:ea typeface="+mn-ea"/>
                <a:cs typeface="+mn-cs"/>
              </a:rPr>
              <a:t>[click]</a:t>
            </a:r>
            <a:r>
              <a:rPr lang="en-US" altLang="zh-CN" sz="1600" kern="1200" baseline="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There’s an angle between this next step and the current viewing angle, right? </a:t>
            </a:r>
          </a:p>
          <a:p>
            <a:r>
              <a:rPr lang="en-US" altLang="zh-CN" sz="1600" kern="1200" dirty="0" smtClean="0">
                <a:solidFill>
                  <a:schemeClr val="tx1"/>
                </a:solidFill>
                <a:effectLst/>
                <a:latin typeface="+mn-lt"/>
                <a:ea typeface="+mn-ea"/>
                <a:cs typeface="+mn-cs"/>
              </a:rPr>
              <a:t>[click] According to this angle, we can give the instructions like “Go forward, turn left, turn right” .</a:t>
            </a:r>
            <a:endParaRPr lang="en-US" altLang="zh-CN" dirty="0" smtClean="0">
              <a:effectLst/>
            </a:endParaRPr>
          </a:p>
          <a:p>
            <a:r>
              <a:rPr lang="en-US" altLang="zh-CN" dirty="0"/>
              <a:t/>
            </a:r>
            <a:br>
              <a:rPr lang="en-US" altLang="zh-CN" dirty="0"/>
            </a:b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12</a:t>
            </a:fld>
            <a:endParaRPr lang="zh-CN" altLang="en-US"/>
          </a:p>
        </p:txBody>
      </p:sp>
    </p:spTree>
    <p:extLst>
      <p:ext uri="{BB962C8B-B14F-4D97-AF65-F5344CB8AC3E}">
        <p14:creationId xmlns:p14="http://schemas.microsoft.com/office/powerpoint/2010/main" val="2014477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OK, that’s basically how the navigation works.</a:t>
            </a:r>
            <a:endParaRPr lang="en-US" altLang="zh-CN" dirty="0" smtClean="0">
              <a:effectLst/>
            </a:endParaRPr>
          </a:p>
          <a:p>
            <a:r>
              <a:rPr lang="en-US" altLang="zh-CN" sz="1600" kern="1200" dirty="0" smtClean="0">
                <a:solidFill>
                  <a:schemeClr val="tx1"/>
                </a:solidFill>
                <a:effectLst/>
                <a:latin typeface="+mn-lt"/>
                <a:ea typeface="+mn-ea"/>
                <a:cs typeface="+mn-cs"/>
              </a:rPr>
              <a:t>To put the system into practical usage, there is still one big challenge.</a:t>
            </a:r>
            <a:endParaRPr lang="en-US" altLang="zh-CN" dirty="0" smtClean="0">
              <a:effectLst/>
            </a:endParaRPr>
          </a:p>
          <a:p>
            <a:r>
              <a:rPr lang="en-US" altLang="zh-CN" sz="1600" kern="1200" dirty="0" smtClean="0">
                <a:solidFill>
                  <a:schemeClr val="tx1"/>
                </a:solidFill>
                <a:effectLst/>
                <a:latin typeface="+mn-lt"/>
                <a:ea typeface="+mn-ea"/>
                <a:cs typeface="+mn-cs"/>
              </a:rPr>
              <a:t>The intended indoor navigation scenario includes highly dynamic objects such as people walking around and things movable.</a:t>
            </a:r>
            <a:endParaRPr lang="en-US" altLang="zh-CN" dirty="0" smtClean="0">
              <a:effectLst/>
            </a:endParaRPr>
          </a:p>
          <a:p>
            <a:r>
              <a:rPr lang="en-US" altLang="zh-CN" sz="1600" kern="1200" dirty="0" smtClean="0">
                <a:solidFill>
                  <a:schemeClr val="tx1"/>
                </a:solidFill>
                <a:effectLst/>
                <a:latin typeface="+mn-lt"/>
                <a:ea typeface="+mn-ea"/>
                <a:cs typeface="+mn-cs"/>
              </a:rPr>
              <a:t>For the non-rigid context challenge, we leverage Mask R-CNN. Mask R-CNN segments objects in pixel level. It tells whether a feature point belongs to the non-rigid context.</a:t>
            </a:r>
            <a:endParaRPr lang="en-US" altLang="zh-CN" dirty="0" smtClean="0">
              <a:effectLst/>
            </a:endParaRPr>
          </a:p>
          <a:p>
            <a:r>
              <a:rPr lang="en-US" altLang="zh-CN" sz="1600" kern="1200" dirty="0" smtClean="0">
                <a:solidFill>
                  <a:schemeClr val="tx1"/>
                </a:solidFill>
                <a:effectLst/>
                <a:latin typeface="+mn-lt"/>
                <a:ea typeface="+mn-ea"/>
                <a:cs typeface="+mn-cs"/>
              </a:rPr>
              <a:t>Moreover, we incorporate the mirror reflection detection in Yolo, because the feature points from mirror reflection areas are </a:t>
            </a:r>
            <a:r>
              <a:rPr lang="en-US" altLang="zh-CN" sz="1600" kern="1200" dirty="0" err="1" smtClean="0">
                <a:solidFill>
                  <a:schemeClr val="tx1"/>
                </a:solidFill>
                <a:effectLst/>
                <a:latin typeface="+mn-lt"/>
                <a:ea typeface="+mn-ea"/>
                <a:cs typeface="+mn-cs"/>
              </a:rPr>
              <a:t>changable</a:t>
            </a:r>
            <a:r>
              <a:rPr lang="en-US" altLang="zh-CN" sz="1600" kern="1200" dirty="0" smtClean="0">
                <a:solidFill>
                  <a:schemeClr val="tx1"/>
                </a:solidFill>
                <a:effectLst/>
                <a:latin typeface="+mn-lt"/>
                <a:ea typeface="+mn-ea"/>
                <a:cs typeface="+mn-cs"/>
              </a:rPr>
              <a:t> due to lighting conditions, so they are also in non-rigid context.</a:t>
            </a:r>
            <a:endParaRPr lang="en-US" altLang="zh-CN" dirty="0" smtClean="0">
              <a:effectLst/>
            </a:endParaRPr>
          </a:p>
          <a:p>
            <a:r>
              <a:rPr lang="en-US" altLang="zh-CN" sz="1600" kern="1200" dirty="0" smtClean="0">
                <a:solidFill>
                  <a:schemeClr val="tx1"/>
                </a:solidFill>
                <a:effectLst/>
                <a:latin typeface="+mn-lt"/>
                <a:ea typeface="+mn-ea"/>
                <a:cs typeface="+mn-cs"/>
              </a:rPr>
              <a:t>We cull out these points in non-rigid context and keep the remaining ones.</a:t>
            </a:r>
            <a:endParaRPr lang="en-US" altLang="zh-CN" dirty="0" smtClean="0">
              <a:effectLst/>
            </a:endParaRPr>
          </a:p>
          <a:p>
            <a:r>
              <a:rPr lang="en-US" altLang="zh-CN" sz="1600" kern="1200" dirty="0" smtClean="0">
                <a:solidFill>
                  <a:schemeClr val="tx1"/>
                </a:solidFill>
                <a:effectLst/>
                <a:latin typeface="+mn-lt"/>
                <a:ea typeface="+mn-ea"/>
                <a:cs typeface="+mn-cs"/>
              </a:rPr>
              <a:t>For example, the red feature points on people and from the mirror reflection areas on an escalator are excluded by</a:t>
            </a:r>
            <a:r>
              <a:rPr lang="en-US" altLang="zh-CN" sz="1600" kern="1200" baseline="0" dirty="0" smtClean="0">
                <a:solidFill>
                  <a:schemeClr val="tx1"/>
                </a:solidFill>
                <a:effectLst/>
                <a:latin typeface="+mn-lt"/>
                <a:ea typeface="+mn-ea"/>
                <a:cs typeface="+mn-cs"/>
              </a:rPr>
              <a:t> our system</a:t>
            </a:r>
            <a:r>
              <a:rPr lang="en-US" altLang="zh-CN" sz="1600" kern="1200" dirty="0" smtClean="0">
                <a:solidFill>
                  <a:schemeClr val="tx1"/>
                </a:solidFill>
                <a:effectLst/>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13</a:t>
            </a:fld>
            <a:endParaRPr lang="zh-CN" altLang="en-US"/>
          </a:p>
        </p:txBody>
      </p:sp>
    </p:spTree>
    <p:extLst>
      <p:ext uri="{BB962C8B-B14F-4D97-AF65-F5344CB8AC3E}">
        <p14:creationId xmlns:p14="http://schemas.microsoft.com/office/powerpoint/2010/main" val="3378333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Now here is an example demonstrating the importance of non-rigid context culling.</a:t>
            </a:r>
            <a:r>
              <a:rPr lang="en-US" altLang="zh-CN" sz="1600" kern="1200" baseline="0" dirty="0" smtClean="0">
                <a:solidFill>
                  <a:schemeClr val="tx1"/>
                </a:solidFill>
                <a:effectLst/>
                <a:latin typeface="+mn-lt"/>
                <a:ea typeface="+mn-ea"/>
                <a:cs typeface="+mn-cs"/>
              </a:rPr>
              <a:t> What non-rigid context culling does is assuring</a:t>
            </a:r>
            <a:r>
              <a:rPr lang="en-US" altLang="zh-CN" dirty="0" smtClean="0">
                <a:effectLst/>
              </a:rPr>
              <a:t> </a:t>
            </a:r>
            <a:r>
              <a:rPr lang="en-US" altLang="zh-CN" sz="1600" kern="1200" dirty="0" smtClean="0">
                <a:solidFill>
                  <a:schemeClr val="tx1"/>
                </a:solidFill>
                <a:effectLst/>
                <a:latin typeface="+mn-lt"/>
                <a:ea typeface="+mn-ea"/>
                <a:cs typeface="+mn-cs"/>
              </a:rPr>
              <a:t>the trajectory accuracy as well as</a:t>
            </a:r>
            <a:r>
              <a:rPr lang="en-US" altLang="zh-CN" dirty="0" smtClean="0">
                <a:effectLst/>
              </a:rPr>
              <a:t> </a:t>
            </a:r>
            <a:r>
              <a:rPr lang="en-US" altLang="zh-CN" sz="1600" kern="1200" dirty="0" err="1" smtClean="0">
                <a:solidFill>
                  <a:schemeClr val="tx1"/>
                </a:solidFill>
                <a:effectLst/>
                <a:latin typeface="+mn-lt"/>
                <a:ea typeface="+mn-ea"/>
                <a:cs typeface="+mn-cs"/>
              </a:rPr>
              <a:t>relocalization</a:t>
            </a:r>
            <a:r>
              <a:rPr lang="en-US" altLang="zh-CN" dirty="0" smtClean="0">
                <a:effectLst/>
              </a:rPr>
              <a:t> </a:t>
            </a:r>
            <a:r>
              <a:rPr lang="en-US" altLang="zh-CN" sz="1600" kern="1200" dirty="0" smtClean="0">
                <a:solidFill>
                  <a:schemeClr val="tx1"/>
                </a:solidFill>
                <a:effectLst/>
                <a:latin typeface="+mn-lt"/>
                <a:ea typeface="+mn-ea"/>
                <a:cs typeface="+mn-cs"/>
              </a:rPr>
              <a:t>robustness.</a:t>
            </a:r>
            <a:endParaRPr lang="zh-CN" altLang="en-US" dirty="0" smtClean="0">
              <a:effectLst/>
            </a:endParaRPr>
          </a:p>
          <a:p>
            <a:r>
              <a:rPr lang="en-US" altLang="zh-CN" sz="1600" kern="1200" dirty="0" smtClean="0">
                <a:solidFill>
                  <a:schemeClr val="tx1"/>
                </a:solidFill>
                <a:effectLst/>
                <a:latin typeface="+mn-lt"/>
                <a:ea typeface="+mn-ea"/>
                <a:cs typeface="+mn-cs"/>
              </a:rPr>
              <a:t>[click] These two trajectories built from the same video, in which the leader is walking in a straight line.</a:t>
            </a:r>
            <a:endParaRPr lang="en-US" altLang="zh-CN" dirty="0" smtClean="0">
              <a:effectLst/>
            </a:endParaRPr>
          </a:p>
          <a:p>
            <a:r>
              <a:rPr lang="en-US" altLang="zh-CN" sz="1600" kern="1200" dirty="0" smtClean="0">
                <a:solidFill>
                  <a:schemeClr val="tx1"/>
                </a:solidFill>
                <a:effectLst/>
                <a:latin typeface="+mn-lt"/>
                <a:ea typeface="+mn-ea"/>
                <a:cs typeface="+mn-cs"/>
              </a:rPr>
              <a:t>Without non-rigid context culling, there is a spike in the trajectory because a pedestrian moved in and out the scene when the leader was shooting the video.</a:t>
            </a:r>
            <a:endParaRPr lang="en-US" altLang="zh-CN" dirty="0" smtClean="0">
              <a:effectLst/>
            </a:endParaRPr>
          </a:p>
          <a:p>
            <a:r>
              <a:rPr lang="en-US" altLang="zh-CN" sz="1600" kern="1200" dirty="0" smtClean="0">
                <a:solidFill>
                  <a:schemeClr val="tx1"/>
                </a:solidFill>
                <a:effectLst/>
                <a:latin typeface="+mn-lt"/>
                <a:ea typeface="+mn-ea"/>
                <a:cs typeface="+mn-cs"/>
              </a:rPr>
              <a:t>However, with non-rigid context culling, the trajectory is well-constructed to be a line.</a:t>
            </a:r>
          </a:p>
          <a:p>
            <a:endParaRPr lang="en-US" altLang="zh-CN" dirty="0" smtClean="0">
              <a:effectLst/>
            </a:endParaRPr>
          </a:p>
          <a:p>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14</a:t>
            </a:fld>
            <a:endParaRPr lang="zh-CN" altLang="en-US"/>
          </a:p>
        </p:txBody>
      </p:sp>
    </p:spTree>
    <p:extLst>
      <p:ext uri="{BB962C8B-B14F-4D97-AF65-F5344CB8AC3E}">
        <p14:creationId xmlns:p14="http://schemas.microsoft.com/office/powerpoint/2010/main" val="53425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But how to run navigation with</a:t>
            </a:r>
            <a:r>
              <a:rPr lang="en-US" altLang="zh-CN" dirty="0" smtClean="0">
                <a:effectLst/>
              </a:rPr>
              <a:t> </a:t>
            </a:r>
            <a:r>
              <a:rPr lang="en-US" altLang="zh-CN" sz="1600" kern="1200" dirty="0" smtClean="0">
                <a:solidFill>
                  <a:schemeClr val="tx1"/>
                </a:solidFill>
                <a:effectLst/>
                <a:latin typeface="+mn-lt"/>
                <a:ea typeface="+mn-ea"/>
                <a:cs typeface="+mn-cs"/>
              </a:rPr>
              <a:t>Mask R-CNN</a:t>
            </a:r>
            <a:r>
              <a:rPr lang="en-US" altLang="zh-CN" dirty="0" smtClean="0">
                <a:effectLst/>
              </a:rPr>
              <a:t> </a:t>
            </a:r>
            <a:r>
              <a:rPr lang="en-US" altLang="zh-CN" sz="1600" kern="1200" dirty="0" smtClean="0">
                <a:solidFill>
                  <a:schemeClr val="tx1"/>
                </a:solidFill>
                <a:effectLst/>
                <a:latin typeface="+mn-lt"/>
                <a:ea typeface="+mn-ea"/>
                <a:cs typeface="+mn-cs"/>
              </a:rPr>
              <a:t>in real-time?</a:t>
            </a:r>
            <a:endParaRPr lang="en-US" altLang="zh-CN" dirty="0" smtClean="0">
              <a:effectLst/>
            </a:endParaRPr>
          </a:p>
          <a:p>
            <a:r>
              <a:rPr lang="en-US" altLang="zh-CN" sz="1600" kern="1200" dirty="0" smtClean="0">
                <a:solidFill>
                  <a:schemeClr val="tx1"/>
                </a:solidFill>
                <a:effectLst/>
                <a:latin typeface="+mn-lt"/>
                <a:ea typeface="+mn-ea"/>
                <a:cs typeface="+mn-cs"/>
              </a:rPr>
              <a:t>By real-time, we mean at least 10 frames per second, the typical frame rate of persistence of vision.</a:t>
            </a:r>
            <a:endParaRPr lang="en-US" altLang="zh-CN" dirty="0" smtClean="0">
              <a:effectLst/>
            </a:endParaRPr>
          </a:p>
          <a:p>
            <a:r>
              <a:rPr lang="en-US" altLang="zh-CN" sz="1600" kern="1200" dirty="0" smtClean="0">
                <a:solidFill>
                  <a:schemeClr val="tx1"/>
                </a:solidFill>
                <a:effectLst/>
                <a:latin typeface="+mn-lt"/>
                <a:ea typeface="+mn-ea"/>
                <a:cs typeface="+mn-cs"/>
              </a:rPr>
              <a:t>[click] While navigation can satisfy the 10-frame-per-second requirement, Mask R-CNN can only run in our server at</a:t>
            </a:r>
            <a:r>
              <a:rPr lang="en-US" altLang="zh-CN" dirty="0" smtClean="0">
                <a:effectLst/>
              </a:rPr>
              <a:t> </a:t>
            </a:r>
            <a:r>
              <a:rPr lang="en-US" altLang="zh-CN" sz="1600" kern="1200" dirty="0" smtClean="0">
                <a:solidFill>
                  <a:schemeClr val="tx1"/>
                </a:solidFill>
                <a:effectLst/>
                <a:latin typeface="+mn-lt"/>
                <a:ea typeface="+mn-ea"/>
                <a:cs typeface="+mn-cs"/>
              </a:rPr>
              <a:t>5 frames per second in average.</a:t>
            </a:r>
            <a:endParaRPr lang="en-US" altLang="zh-CN" dirty="0" smtClean="0">
              <a:effectLst/>
            </a:endParaRPr>
          </a:p>
          <a:p>
            <a:r>
              <a:rPr lang="en-US" altLang="zh-CN" sz="1600" kern="1200" dirty="0" smtClean="0">
                <a:solidFill>
                  <a:schemeClr val="tx1"/>
                </a:solidFill>
                <a:effectLst/>
                <a:latin typeface="+mn-lt"/>
                <a:ea typeface="+mn-ea"/>
                <a:cs typeface="+mn-cs"/>
              </a:rPr>
              <a:t>[click] So here’s our strategy: we use 1 Mask frame for 2 frames of navigation. It introduces some error with this 0.2s time gap, right? However, we noticed that </a:t>
            </a:r>
            <a:r>
              <a:rPr lang="en-US" altLang="zh-CN" sz="1600" kern="1200" dirty="0" err="1" smtClean="0">
                <a:solidFill>
                  <a:schemeClr val="tx1"/>
                </a:solidFill>
                <a:effectLst/>
                <a:latin typeface="+mn-lt"/>
                <a:ea typeface="+mn-ea"/>
                <a:cs typeface="+mn-cs"/>
              </a:rPr>
              <a:t>pedestrains</a:t>
            </a:r>
            <a:r>
              <a:rPr lang="en-US" altLang="zh-CN" sz="1600" kern="1200" dirty="0" smtClean="0">
                <a:solidFill>
                  <a:schemeClr val="tx1"/>
                </a:solidFill>
                <a:effectLst/>
                <a:latin typeface="+mn-lt"/>
                <a:ea typeface="+mn-ea"/>
                <a:cs typeface="+mn-cs"/>
              </a:rPr>
              <a:t> cannot make too much move in this short time. So, basically this 1-mask-frame-for-2-frames-of-navigation strategy is feasible.</a:t>
            </a:r>
            <a:endParaRPr lang="en-US" altLang="zh-CN" dirty="0" smtClean="0">
              <a:effectLst/>
            </a:endParaRPr>
          </a:p>
          <a:p>
            <a:endParaRPr lang="en-US" altLang="zh-CN"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15</a:t>
            </a:fld>
            <a:endParaRPr lang="zh-CN" altLang="en-US"/>
          </a:p>
        </p:txBody>
      </p:sp>
    </p:spTree>
    <p:extLst>
      <p:ext uri="{BB962C8B-B14F-4D97-AF65-F5344CB8AC3E}">
        <p14:creationId xmlns:p14="http://schemas.microsoft.com/office/powerpoint/2010/main" val="3348889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Last but not least, current state-of-the-art peer2peer navigation system cannot handle follower deviations.</a:t>
            </a:r>
            <a:endParaRPr lang="en-US" altLang="zh-CN" dirty="0" smtClean="0">
              <a:effectLst/>
            </a:endParaRPr>
          </a:p>
          <a:p>
            <a:r>
              <a:rPr lang="en-US" altLang="zh-CN" sz="1600" kern="1200" dirty="0" smtClean="0">
                <a:solidFill>
                  <a:schemeClr val="tx1"/>
                </a:solidFill>
                <a:effectLst/>
                <a:latin typeface="+mn-lt"/>
                <a:ea typeface="+mn-ea"/>
                <a:cs typeface="+mn-cs"/>
              </a:rPr>
              <a:t>If a follower deviates from the leader’s trajectory, then the navigation is doomed.</a:t>
            </a:r>
            <a:endParaRPr lang="en-US" altLang="zh-CN" dirty="0" smtClean="0">
              <a:effectLst/>
            </a:endParaRPr>
          </a:p>
          <a:p>
            <a:endParaRPr lang="en-US" altLang="zh-CN"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16</a:t>
            </a:fld>
            <a:endParaRPr lang="zh-CN" altLang="en-US"/>
          </a:p>
        </p:txBody>
      </p:sp>
    </p:spTree>
    <p:extLst>
      <p:ext uri="{BB962C8B-B14F-4D97-AF65-F5344CB8AC3E}">
        <p14:creationId xmlns:p14="http://schemas.microsoft.com/office/powerpoint/2010/main" val="2449441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In our visual navigation scenario, the </a:t>
            </a:r>
            <a:r>
              <a:rPr lang="en-US" altLang="zh-CN" sz="1600" kern="1200" dirty="0" err="1" smtClean="0">
                <a:solidFill>
                  <a:schemeClr val="tx1"/>
                </a:solidFill>
                <a:effectLst/>
                <a:latin typeface="+mn-lt"/>
                <a:ea typeface="+mn-ea"/>
                <a:cs typeface="+mn-cs"/>
              </a:rPr>
              <a:t>relocalization</a:t>
            </a:r>
            <a:r>
              <a:rPr lang="en-US" altLang="zh-CN" sz="1600" kern="1200" dirty="0" smtClean="0">
                <a:solidFill>
                  <a:schemeClr val="tx1"/>
                </a:solidFill>
                <a:effectLst/>
                <a:latin typeface="+mn-lt"/>
                <a:ea typeface="+mn-ea"/>
                <a:cs typeface="+mn-cs"/>
              </a:rPr>
              <a:t> may fail because few map points are observed.</a:t>
            </a:r>
            <a:endParaRPr lang="en-US" altLang="zh-CN" dirty="0" smtClean="0">
              <a:effectLst/>
            </a:endParaRPr>
          </a:p>
          <a:p>
            <a:r>
              <a:rPr lang="en-US" altLang="zh-CN" sz="1600" kern="1200" dirty="0" smtClean="0">
                <a:solidFill>
                  <a:schemeClr val="tx1"/>
                </a:solidFill>
                <a:effectLst/>
                <a:latin typeface="+mn-lt"/>
                <a:ea typeface="+mn-ea"/>
                <a:cs typeface="+mn-cs"/>
              </a:rPr>
              <a:t>[click] We designed an auxiliary visual </a:t>
            </a:r>
            <a:r>
              <a:rPr lang="en-US" altLang="zh-CN" sz="1600" kern="1200" dirty="0" err="1" smtClean="0">
                <a:solidFill>
                  <a:schemeClr val="tx1"/>
                </a:solidFill>
                <a:effectLst/>
                <a:latin typeface="+mn-lt"/>
                <a:ea typeface="+mn-ea"/>
                <a:cs typeface="+mn-cs"/>
              </a:rPr>
              <a:t>odometry</a:t>
            </a:r>
            <a:r>
              <a:rPr lang="en-US" altLang="zh-CN" sz="1600" kern="1200" dirty="0" smtClean="0">
                <a:solidFill>
                  <a:schemeClr val="tx1"/>
                </a:solidFill>
                <a:effectLst/>
                <a:latin typeface="+mn-lt"/>
                <a:ea typeface="+mn-ea"/>
                <a:cs typeface="+mn-cs"/>
              </a:rPr>
              <a:t> to handle follower deviation. When the</a:t>
            </a:r>
            <a:r>
              <a:rPr lang="en-US" altLang="zh-CN" dirty="0" smtClean="0">
                <a:effectLst/>
              </a:rPr>
              <a:t> </a:t>
            </a:r>
            <a:r>
              <a:rPr lang="en-US" altLang="zh-CN" sz="1600" kern="1200" dirty="0" err="1" smtClean="0">
                <a:solidFill>
                  <a:schemeClr val="tx1"/>
                </a:solidFill>
                <a:effectLst/>
                <a:latin typeface="+mn-lt"/>
                <a:ea typeface="+mn-ea"/>
                <a:cs typeface="+mn-cs"/>
              </a:rPr>
              <a:t>relocalization</a:t>
            </a:r>
            <a:r>
              <a:rPr lang="en-US" altLang="zh-CN" dirty="0" smtClean="0">
                <a:effectLst/>
              </a:rPr>
              <a:t> </a:t>
            </a:r>
            <a:r>
              <a:rPr lang="en-US" altLang="zh-CN" sz="1600" kern="1200" dirty="0" smtClean="0">
                <a:solidFill>
                  <a:schemeClr val="tx1"/>
                </a:solidFill>
                <a:effectLst/>
                <a:latin typeface="+mn-lt"/>
                <a:ea typeface="+mn-ea"/>
                <a:cs typeface="+mn-cs"/>
              </a:rPr>
              <a:t>has few matched map points, we launch the auxiliary visual </a:t>
            </a:r>
            <a:r>
              <a:rPr lang="en-US" altLang="zh-CN" sz="1600" kern="1200" dirty="0" err="1" smtClean="0">
                <a:solidFill>
                  <a:schemeClr val="tx1"/>
                </a:solidFill>
                <a:effectLst/>
                <a:latin typeface="+mn-lt"/>
                <a:ea typeface="+mn-ea"/>
                <a:cs typeface="+mn-cs"/>
              </a:rPr>
              <a:t>odomery</a:t>
            </a:r>
            <a:r>
              <a:rPr lang="en-US" altLang="zh-CN" sz="1600" kern="1200" dirty="0" smtClean="0">
                <a:solidFill>
                  <a:schemeClr val="tx1"/>
                </a:solidFill>
                <a:effectLst/>
                <a:latin typeface="+mn-lt"/>
                <a:ea typeface="+mn-ea"/>
                <a:cs typeface="+mn-cs"/>
              </a:rPr>
              <a:t> to maintain tracking of the current camera pose and guide the follower back to the leader’s trace. </a:t>
            </a:r>
          </a:p>
          <a:p>
            <a:r>
              <a:rPr lang="en-US" altLang="zh-CN" sz="1600" kern="1200" dirty="0" smtClean="0">
                <a:solidFill>
                  <a:schemeClr val="tx1"/>
                </a:solidFill>
                <a:effectLst/>
                <a:latin typeface="+mn-lt"/>
                <a:ea typeface="+mn-ea"/>
                <a:cs typeface="+mn-cs"/>
              </a:rPr>
              <a:t>For example, this is the GUI</a:t>
            </a:r>
            <a:r>
              <a:rPr lang="en-US" altLang="zh-CN" sz="1600" kern="1200" baseline="0" dirty="0" smtClean="0">
                <a:solidFill>
                  <a:schemeClr val="tx1"/>
                </a:solidFill>
                <a:effectLst/>
                <a:latin typeface="+mn-lt"/>
                <a:ea typeface="+mn-ea"/>
                <a:cs typeface="+mn-cs"/>
              </a:rPr>
              <a:t> on the phone when deviation happens. The auxiliary visual </a:t>
            </a:r>
            <a:r>
              <a:rPr lang="en-US" altLang="zh-CN" sz="1600" kern="1200" baseline="0" dirty="0" err="1" smtClean="0">
                <a:solidFill>
                  <a:schemeClr val="tx1"/>
                </a:solidFill>
                <a:effectLst/>
                <a:latin typeface="+mn-lt"/>
                <a:ea typeface="+mn-ea"/>
                <a:cs typeface="+mn-cs"/>
              </a:rPr>
              <a:t>odometry</a:t>
            </a:r>
            <a:r>
              <a:rPr lang="en-US" altLang="zh-CN" sz="1600" kern="1200" baseline="0" dirty="0" smtClean="0">
                <a:solidFill>
                  <a:schemeClr val="tx1"/>
                </a:solidFill>
                <a:effectLst/>
                <a:latin typeface="+mn-lt"/>
                <a:ea typeface="+mn-ea"/>
                <a:cs typeface="+mn-cs"/>
              </a:rPr>
              <a:t> tracks the follower’s current camera frame outside the leader’s trajectory. And a follower is aware how much distance and to which angle he has deviated, so he can easily go back to the trajectory.</a:t>
            </a:r>
            <a:endParaRPr lang="en-US" altLang="zh-CN" sz="1600" kern="1200" dirty="0" smtClean="0">
              <a:solidFill>
                <a:schemeClr val="tx1"/>
              </a:solidFill>
              <a:effectLst/>
              <a:latin typeface="+mn-lt"/>
              <a:ea typeface="+mn-ea"/>
              <a:cs typeface="+mn-cs"/>
            </a:endParaRPr>
          </a:p>
          <a:p>
            <a:r>
              <a:rPr lang="en-US" altLang="zh-CN" sz="1600" kern="1200" dirty="0" smtClean="0">
                <a:solidFill>
                  <a:schemeClr val="tx1"/>
                </a:solidFill>
                <a:effectLst/>
                <a:latin typeface="+mn-lt"/>
                <a:ea typeface="+mn-ea"/>
                <a:cs typeface="+mn-cs"/>
              </a:rPr>
              <a:t>Once the</a:t>
            </a:r>
            <a:r>
              <a:rPr lang="en-US" altLang="zh-CN" dirty="0" smtClean="0">
                <a:effectLst/>
              </a:rPr>
              <a:t> </a:t>
            </a:r>
            <a:r>
              <a:rPr lang="en-US" altLang="zh-CN" sz="1600" kern="1200" dirty="0" err="1" smtClean="0">
                <a:solidFill>
                  <a:schemeClr val="tx1"/>
                </a:solidFill>
                <a:effectLst/>
                <a:latin typeface="+mn-lt"/>
                <a:ea typeface="+mn-ea"/>
                <a:cs typeface="+mn-cs"/>
              </a:rPr>
              <a:t>relocalization</a:t>
            </a:r>
            <a:r>
              <a:rPr lang="en-US" altLang="zh-CN" dirty="0" smtClean="0">
                <a:effectLst/>
              </a:rPr>
              <a:t> </a:t>
            </a:r>
            <a:r>
              <a:rPr lang="en-US" altLang="zh-CN" sz="1600" kern="1200" dirty="0" smtClean="0">
                <a:solidFill>
                  <a:schemeClr val="tx1"/>
                </a:solidFill>
                <a:effectLst/>
                <a:latin typeface="+mn-lt"/>
                <a:ea typeface="+mn-ea"/>
                <a:cs typeface="+mn-cs"/>
              </a:rPr>
              <a:t>observes adequate map points again, the auxiliary visual</a:t>
            </a:r>
            <a:r>
              <a:rPr lang="en-US" altLang="zh-CN" sz="1600" kern="1200" baseline="0" dirty="0" smtClean="0">
                <a:solidFill>
                  <a:schemeClr val="tx1"/>
                </a:solidFill>
                <a:effectLst/>
                <a:latin typeface="+mn-lt"/>
                <a:ea typeface="+mn-ea"/>
                <a:cs typeface="+mn-cs"/>
              </a:rPr>
              <a:t> </a:t>
            </a:r>
            <a:r>
              <a:rPr lang="en-US" altLang="zh-CN" sz="1600" kern="1200" baseline="0" dirty="0" err="1" smtClean="0">
                <a:solidFill>
                  <a:schemeClr val="tx1"/>
                </a:solidFill>
                <a:effectLst/>
                <a:latin typeface="+mn-lt"/>
                <a:ea typeface="+mn-ea"/>
                <a:cs typeface="+mn-cs"/>
              </a:rPr>
              <a:t>odometry</a:t>
            </a:r>
            <a:r>
              <a:rPr lang="en-US" altLang="zh-CN" sz="1600" kern="1200" dirty="0" smtClean="0">
                <a:solidFill>
                  <a:schemeClr val="tx1"/>
                </a:solidFill>
                <a:effectLst/>
                <a:latin typeface="+mn-lt"/>
                <a:ea typeface="+mn-ea"/>
                <a:cs typeface="+mn-cs"/>
              </a:rPr>
              <a:t> shuts down and the navigation resumes.</a:t>
            </a:r>
            <a:endParaRPr lang="en-US" altLang="zh-CN" dirty="0" smtClean="0">
              <a:effectLst/>
            </a:endParaRPr>
          </a:p>
          <a:p>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17</a:t>
            </a:fld>
            <a:endParaRPr lang="zh-CN" altLang="en-US"/>
          </a:p>
        </p:txBody>
      </p:sp>
    </p:spTree>
    <p:extLst>
      <p:ext uri="{BB962C8B-B14F-4D97-AF65-F5344CB8AC3E}">
        <p14:creationId xmlns:p14="http://schemas.microsoft.com/office/powerpoint/2010/main" val="598446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Next,</a:t>
            </a:r>
            <a:r>
              <a:rPr lang="en-US" altLang="zh-CN" baseline="0" dirty="0" smtClean="0"/>
              <a:t> let’s see the experiments.</a:t>
            </a:r>
          </a:p>
          <a:p>
            <a:r>
              <a:rPr lang="en-US" altLang="zh-CN" dirty="0" smtClean="0"/>
              <a:t>The </a:t>
            </a:r>
            <a:r>
              <a:rPr lang="en-US" altLang="zh-CN" dirty="0"/>
              <a:t>venues are an office building, a gym and a shopping mall.</a:t>
            </a:r>
          </a:p>
          <a:p>
            <a:r>
              <a:rPr lang="en-US" altLang="zh-CN" dirty="0" smtClean="0"/>
              <a:t>We collected 6 short paths, 7 medium paths and 8 long paths.</a:t>
            </a:r>
          </a:p>
          <a:p>
            <a:r>
              <a:rPr lang="en-US" altLang="zh-CN" dirty="0" smtClean="0"/>
              <a:t>For</a:t>
            </a:r>
            <a:r>
              <a:rPr lang="en-US" altLang="zh-CN" baseline="0" dirty="0" smtClean="0"/>
              <a:t> performance comparison, we compared our work to </a:t>
            </a:r>
            <a:r>
              <a:rPr lang="en-US" altLang="zh-CN" baseline="0" dirty="0" err="1" smtClean="0"/>
              <a:t>Travi-navi</a:t>
            </a:r>
            <a:r>
              <a:rPr lang="en-US" altLang="zh-CN" baseline="0" dirty="0" smtClean="0"/>
              <a:t> and </a:t>
            </a:r>
            <a:r>
              <a:rPr lang="en-US" altLang="zh-CN" baseline="0" dirty="0" err="1" smtClean="0"/>
              <a:t>FollowMe</a:t>
            </a:r>
            <a:r>
              <a:rPr lang="en-US" altLang="zh-CN" baseline="0" dirty="0" smtClean="0"/>
              <a:t>.</a:t>
            </a:r>
          </a:p>
          <a:p>
            <a:r>
              <a:rPr lang="en-US" altLang="zh-CN" baseline="0" dirty="0" smtClean="0"/>
              <a:t>We use Navigation success rate as evaluation metrics </a:t>
            </a:r>
            <a:endParaRPr lang="zh-CN" altLang="en-US"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18</a:t>
            </a:fld>
            <a:endParaRPr lang="zh-CN" altLang="en-US"/>
          </a:p>
        </p:txBody>
      </p:sp>
    </p:spTree>
    <p:extLst>
      <p:ext uri="{BB962C8B-B14F-4D97-AF65-F5344CB8AC3E}">
        <p14:creationId xmlns:p14="http://schemas.microsoft.com/office/powerpoint/2010/main" val="134577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are trajectories built</a:t>
            </a:r>
            <a:r>
              <a:rPr lang="en-US" altLang="zh-CN" baseline="0" dirty="0" smtClean="0"/>
              <a:t> from different venues.</a:t>
            </a:r>
            <a:endParaRPr lang="en-US" altLang="zh-CN" dirty="0"/>
          </a:p>
          <a:p>
            <a:r>
              <a:rPr lang="en-US" altLang="zh-CN" dirty="0" smtClean="0"/>
              <a:t>The shapes</a:t>
            </a:r>
            <a:r>
              <a:rPr lang="en-US" altLang="zh-CN" baseline="0" dirty="0" smtClean="0"/>
              <a:t> include straight line, turning points, and even upward and downward escalator.</a:t>
            </a:r>
            <a:endParaRPr lang="zh-CN" altLang="en-US"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19</a:t>
            </a:fld>
            <a:endParaRPr lang="zh-CN" altLang="en-US"/>
          </a:p>
        </p:txBody>
      </p:sp>
    </p:spTree>
    <p:extLst>
      <p:ext uri="{BB962C8B-B14F-4D97-AF65-F5344CB8AC3E}">
        <p14:creationId xmlns:p14="http://schemas.microsoft.com/office/powerpoint/2010/main" val="41339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Indoor Navigation is going</a:t>
            </a:r>
            <a:r>
              <a:rPr lang="en-US" altLang="zh-CN" baseline="0" dirty="0"/>
              <a:t> to be </a:t>
            </a:r>
            <a:r>
              <a:rPr lang="en-US" altLang="zh-CN" baseline="0" dirty="0" smtClean="0"/>
              <a:t>commercialized,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[click] a user can select a destination, get a planned route and receive navigation instructions.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[click] Potential value lies behind indoor navigation, shop owners can get more customers coming, the shopping mall can find </a:t>
            </a:r>
            <a:r>
              <a:rPr lang="en-US" altLang="zh-CN" baseline="0" dirty="0"/>
              <a:t>Places of </a:t>
            </a:r>
            <a:r>
              <a:rPr lang="en-US" altLang="zh-CN" baseline="0" dirty="0" smtClean="0"/>
              <a:t>Interest, and do Merchant Recommendation to customers.    </a:t>
            </a:r>
            <a:endParaRPr lang="en-US" altLang="zh-CN"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a:t>
            </a:fld>
            <a:endParaRPr lang="zh-CN" altLang="en-US"/>
          </a:p>
        </p:txBody>
      </p:sp>
    </p:spTree>
    <p:extLst>
      <p:ext uri="{BB962C8B-B14F-4D97-AF65-F5344CB8AC3E}">
        <p14:creationId xmlns:p14="http://schemas.microsoft.com/office/powerpoint/2010/main" val="1484891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overall navigation success rate of our work outperforms </a:t>
            </a:r>
            <a:r>
              <a:rPr lang="en-US" altLang="zh-CN" baseline="0" dirty="0" err="1" smtClean="0"/>
              <a:t>Travi-navi</a:t>
            </a:r>
            <a:r>
              <a:rPr lang="en-US" altLang="zh-CN" baseline="0" dirty="0" smtClean="0"/>
              <a:t> and </a:t>
            </a:r>
            <a:r>
              <a:rPr lang="en-US" altLang="zh-CN" baseline="0" dirty="0" err="1" smtClean="0"/>
              <a:t>FollowMe</a:t>
            </a:r>
            <a:r>
              <a:rPr lang="en-US" altLang="zh-CN" baseline="0" dirty="0" smtClean="0"/>
              <a:t>.</a:t>
            </a:r>
          </a:p>
          <a:p>
            <a:r>
              <a:rPr lang="en-US" altLang="zh-CN" baseline="0" dirty="0" smtClean="0"/>
              <a:t>Even after two weeks, our system still has higher-than-80% success rate, but </a:t>
            </a:r>
            <a:r>
              <a:rPr lang="en-US" altLang="zh-CN" baseline="0" dirty="0" err="1" smtClean="0"/>
              <a:t>Travi-navi</a:t>
            </a:r>
            <a:r>
              <a:rPr lang="en-US" altLang="zh-CN" baseline="0" dirty="0" smtClean="0"/>
              <a:t> and </a:t>
            </a:r>
            <a:r>
              <a:rPr lang="en-US" altLang="zh-CN" baseline="0" dirty="0" err="1" smtClean="0"/>
              <a:t>FollowMe</a:t>
            </a:r>
            <a:r>
              <a:rPr lang="en-US" altLang="zh-CN" baseline="0" dirty="0" smtClean="0"/>
              <a:t> falls below 60%.</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20</a:t>
            </a:fld>
            <a:endParaRPr lang="zh-CN" altLang="en-US"/>
          </a:p>
        </p:txBody>
      </p:sp>
    </p:spTree>
    <p:extLst>
      <p:ext uri="{BB962C8B-B14F-4D97-AF65-F5344CB8AC3E}">
        <p14:creationId xmlns:p14="http://schemas.microsoft.com/office/powerpoint/2010/main" val="124362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various</a:t>
            </a:r>
            <a:r>
              <a:rPr lang="en-US" altLang="zh-CN" baseline="0" dirty="0" smtClean="0"/>
              <a:t> environments, our system performs well, even after two weeks, our system still has a success rate of 75%.</a:t>
            </a:r>
            <a:endParaRPr lang="zh-CN" altLang="en-US" dirty="0"/>
          </a:p>
        </p:txBody>
      </p:sp>
      <p:sp>
        <p:nvSpPr>
          <p:cNvPr id="4" name="灯片编号占位符 3"/>
          <p:cNvSpPr>
            <a:spLocks noGrp="1"/>
          </p:cNvSpPr>
          <p:nvPr>
            <p:ph type="sldNum" sz="quarter" idx="5"/>
          </p:nvPr>
        </p:nvSpPr>
        <p:spPr/>
        <p:txBody>
          <a:bodyPr/>
          <a:lstStyle/>
          <a:p>
            <a:fld id="{2EB47890-5446-4662-AB75-3CEB6FA02C87}" type="slidenum">
              <a:rPr lang="zh-CN" altLang="en-US" smtClean="0"/>
              <a:t>21</a:t>
            </a:fld>
            <a:endParaRPr lang="zh-CN" altLang="en-US"/>
          </a:p>
        </p:txBody>
      </p:sp>
    </p:spTree>
    <p:extLst>
      <p:ext uri="{BB962C8B-B14F-4D97-AF65-F5344CB8AC3E}">
        <p14:creationId xmlns:p14="http://schemas.microsoft.com/office/powerpoint/2010/main" val="3280585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for user behaviors, we asked 4 users with various height and very different behaviors,</a:t>
            </a:r>
            <a:r>
              <a:rPr lang="en-US" altLang="zh-CN" baseline="0" dirty="0" smtClean="0"/>
              <a:t> some holding the phone steadily, others may have a shaky hand.</a:t>
            </a:r>
          </a:p>
          <a:p>
            <a:r>
              <a:rPr lang="en-US" altLang="zh-CN" baseline="0" dirty="0" smtClean="0"/>
              <a:t>And the result suggests it can tolerate different user behaviors in different environments as well as in the long term.</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22</a:t>
            </a:fld>
            <a:endParaRPr lang="zh-CN" altLang="en-US"/>
          </a:p>
        </p:txBody>
      </p:sp>
    </p:spTree>
    <p:extLst>
      <p:ext uri="{BB962C8B-B14F-4D97-AF65-F5344CB8AC3E}">
        <p14:creationId xmlns:p14="http://schemas.microsoft.com/office/powerpoint/2010/main" val="3226857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also evaluated the impact</a:t>
            </a:r>
            <a:r>
              <a:rPr lang="en-US" altLang="zh-CN" baseline="0" dirty="0" smtClean="0"/>
              <a:t> of non-rigid context culling.</a:t>
            </a:r>
          </a:p>
          <a:p>
            <a:r>
              <a:rPr lang="en-US" altLang="zh-CN" baseline="0" dirty="0" smtClean="0"/>
              <a:t>The </a:t>
            </a:r>
            <a:r>
              <a:rPr lang="en-US" altLang="zh-CN" baseline="0" dirty="0" err="1" smtClean="0"/>
              <a:t>relocalization</a:t>
            </a:r>
            <a:r>
              <a:rPr lang="en-US" altLang="zh-CN" baseline="0" dirty="0" smtClean="0"/>
              <a:t> failure rate of the follower drops saliently with NRCC, which demonstrates its superiority.</a:t>
            </a: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23</a:t>
            </a:fld>
            <a:endParaRPr lang="zh-CN" altLang="en-US"/>
          </a:p>
        </p:txBody>
      </p:sp>
    </p:spTree>
    <p:extLst>
      <p:ext uri="{BB962C8B-B14F-4D97-AF65-F5344CB8AC3E}">
        <p14:creationId xmlns:p14="http://schemas.microsoft.com/office/powerpoint/2010/main" val="555399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24</a:t>
            </a:fld>
            <a:endParaRPr lang="zh-CN" altLang="en-US"/>
          </a:p>
        </p:txBody>
      </p:sp>
    </p:spTree>
    <p:extLst>
      <p:ext uri="{BB962C8B-B14F-4D97-AF65-F5344CB8AC3E}">
        <p14:creationId xmlns:p14="http://schemas.microsoft.com/office/powerpoint/2010/main" val="2847659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25</a:t>
            </a:fld>
            <a:endParaRPr lang="zh-CN" altLang="en-US"/>
          </a:p>
        </p:txBody>
      </p:sp>
    </p:spTree>
    <p:extLst>
      <p:ext uri="{BB962C8B-B14F-4D97-AF65-F5344CB8AC3E}">
        <p14:creationId xmlns:p14="http://schemas.microsoft.com/office/powerpoint/2010/main" val="40323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In traditional view, navigation consists of mainly three parts,</a:t>
            </a:r>
          </a:p>
          <a:p>
            <a:r>
              <a:rPr lang="en-US" altLang="zh-CN" sz="1600" kern="1200" dirty="0" smtClean="0">
                <a:solidFill>
                  <a:schemeClr val="tx1"/>
                </a:solidFill>
                <a:effectLst/>
                <a:latin typeface="+mn-lt"/>
                <a:ea typeface="+mn-ea"/>
                <a:cs typeface="+mn-cs"/>
              </a:rPr>
              <a:t>[click] localization, map and route planning.</a:t>
            </a:r>
            <a:endParaRPr lang="en-US" altLang="zh-CN" dirty="0" smtClean="0">
              <a:effectLst/>
            </a:endParaRPr>
          </a:p>
          <a:p>
            <a:r>
              <a:rPr lang="en-US" altLang="zh-CN" sz="1600" kern="1200" dirty="0" smtClean="0">
                <a:solidFill>
                  <a:schemeClr val="tx1"/>
                </a:solidFill>
                <a:effectLst/>
                <a:latin typeface="+mn-lt"/>
                <a:ea typeface="+mn-ea"/>
                <a:cs typeface="+mn-cs"/>
              </a:rPr>
              <a:t>While outdoor navigation has already entered commercial stage,</a:t>
            </a:r>
            <a:r>
              <a:rPr lang="en-US" altLang="zh-CN" dirty="0" smtClean="0">
                <a:effectLst/>
              </a:rPr>
              <a:t> </a:t>
            </a:r>
            <a:r>
              <a:rPr lang="en-US" altLang="zh-CN" sz="1600" kern="1200" dirty="0" smtClean="0">
                <a:solidFill>
                  <a:schemeClr val="tx1"/>
                </a:solidFill>
                <a:effectLst/>
                <a:latin typeface="+mn-lt"/>
                <a:ea typeface="+mn-ea"/>
                <a:cs typeface="+mn-cs"/>
              </a:rPr>
              <a:t>indoor navigation is still limited.</a:t>
            </a:r>
            <a:endParaRPr lang="en-US" altLang="zh-CN" dirty="0" smtClean="0">
              <a:effectLst/>
            </a:endParaRPr>
          </a:p>
          <a:p>
            <a:r>
              <a:rPr lang="en-US" altLang="zh-CN" sz="1600" kern="1200" dirty="0" smtClean="0">
                <a:solidFill>
                  <a:schemeClr val="tx1"/>
                </a:solidFill>
                <a:effectLst/>
                <a:latin typeface="+mn-lt"/>
                <a:ea typeface="+mn-ea"/>
                <a:cs typeface="+mn-cs"/>
              </a:rPr>
              <a:t>[click] First, as for localization, outdoor applications use GPS, but indoor navigations</a:t>
            </a:r>
            <a:r>
              <a:rPr lang="en-US" altLang="zh-CN" dirty="0" smtClean="0">
                <a:effectLst/>
              </a:rPr>
              <a:t> </a:t>
            </a:r>
            <a:r>
              <a:rPr lang="en-US" altLang="zh-CN" sz="1600" kern="1200" dirty="0" smtClean="0">
                <a:solidFill>
                  <a:schemeClr val="tx1"/>
                </a:solidFill>
                <a:effectLst/>
                <a:latin typeface="+mn-lt"/>
                <a:ea typeface="+mn-ea"/>
                <a:cs typeface="+mn-cs"/>
              </a:rPr>
              <a:t>are mainly based on wireless signals that are not accurate enough.</a:t>
            </a:r>
            <a:endParaRPr lang="en-US" altLang="zh-CN" dirty="0" smtClean="0">
              <a:effectLst/>
            </a:endParaRPr>
          </a:p>
          <a:p>
            <a:r>
              <a:rPr lang="en-US" altLang="zh-CN" sz="1600" kern="1200" dirty="0" smtClean="0">
                <a:solidFill>
                  <a:schemeClr val="tx1"/>
                </a:solidFill>
                <a:effectLst/>
                <a:latin typeface="+mn-lt"/>
                <a:ea typeface="+mn-ea"/>
                <a:cs typeface="+mn-cs"/>
              </a:rPr>
              <a:t>[click]</a:t>
            </a:r>
            <a:r>
              <a:rPr lang="en-US" altLang="zh-CN" sz="1600" kern="1200" baseline="0" dirty="0" smtClean="0">
                <a:solidFill>
                  <a:schemeClr val="tx1"/>
                </a:solidFill>
                <a:effectLst/>
                <a:latin typeface="+mn-lt"/>
                <a:ea typeface="+mn-ea"/>
                <a:cs typeface="+mn-cs"/>
              </a:rPr>
              <a:t> </a:t>
            </a:r>
            <a:r>
              <a:rPr lang="en-US" altLang="zh-CN" sz="1600" kern="1200" dirty="0" smtClean="0">
                <a:solidFill>
                  <a:schemeClr val="tx1"/>
                </a:solidFill>
                <a:effectLst/>
                <a:latin typeface="+mn-lt"/>
                <a:ea typeface="+mn-ea"/>
                <a:cs typeface="+mn-cs"/>
              </a:rPr>
              <a:t>Second, as for maps, outdoors we already have Google Map, but most indoor environments does not have an electronic</a:t>
            </a:r>
            <a:r>
              <a:rPr lang="en-US" altLang="zh-CN" dirty="0" smtClean="0">
                <a:effectLst/>
              </a:rPr>
              <a:t> </a:t>
            </a:r>
            <a:r>
              <a:rPr lang="en-US" altLang="zh-CN" sz="1600" kern="1200" dirty="0" smtClean="0">
                <a:solidFill>
                  <a:schemeClr val="tx1"/>
                </a:solidFill>
                <a:effectLst/>
                <a:latin typeface="+mn-lt"/>
                <a:ea typeface="+mn-ea"/>
                <a:cs typeface="+mn-cs"/>
              </a:rPr>
              <a:t>floorplan.</a:t>
            </a:r>
            <a:endParaRPr lang="en-US" altLang="zh-CN" dirty="0" smtClean="0">
              <a:effectLst/>
            </a:endParaRPr>
          </a:p>
          <a:p>
            <a:r>
              <a:rPr lang="en-US" altLang="zh-CN" sz="1600" kern="1200" dirty="0" smtClean="0">
                <a:solidFill>
                  <a:schemeClr val="tx1"/>
                </a:solidFill>
                <a:effectLst/>
                <a:latin typeface="+mn-lt"/>
                <a:ea typeface="+mn-ea"/>
                <a:cs typeface="+mn-cs"/>
              </a:rPr>
              <a:t>[click] Third, as for route planning,</a:t>
            </a:r>
            <a:r>
              <a:rPr lang="en-US" altLang="zh-CN" dirty="0" smtClean="0">
                <a:effectLst/>
              </a:rPr>
              <a:t> </a:t>
            </a:r>
            <a:r>
              <a:rPr lang="en-US" altLang="zh-CN" sz="1600" kern="1200" dirty="0" smtClean="0">
                <a:solidFill>
                  <a:schemeClr val="tx1"/>
                </a:solidFill>
                <a:effectLst/>
                <a:latin typeface="+mn-lt"/>
                <a:ea typeface="+mn-ea"/>
                <a:cs typeface="+mn-cs"/>
              </a:rPr>
              <a:t> outdoor route planning can be conducted on Road Networks, which has abundant semantic information, but indoor route planning based on accessible areas has low semantic information.</a:t>
            </a:r>
            <a:endParaRPr lang="en-US" altLang="zh-CN"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3</a:t>
            </a:fld>
            <a:endParaRPr lang="zh-CN" altLang="en-US"/>
          </a:p>
        </p:txBody>
      </p:sp>
    </p:spTree>
    <p:extLst>
      <p:ext uri="{BB962C8B-B14F-4D97-AF65-F5344CB8AC3E}">
        <p14:creationId xmlns:p14="http://schemas.microsoft.com/office/powerpoint/2010/main" val="3622383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But</a:t>
            </a:r>
            <a:r>
              <a:rPr lang="en-US" altLang="zh-CN" sz="1600" kern="1200" baseline="0" dirty="0" smtClean="0">
                <a:solidFill>
                  <a:schemeClr val="tx1"/>
                </a:solidFill>
                <a:effectLst/>
                <a:latin typeface="+mn-lt"/>
                <a:ea typeface="+mn-ea"/>
                <a:cs typeface="+mn-cs"/>
              </a:rPr>
              <a:t> are these three factors,</a:t>
            </a:r>
            <a:endParaRPr lang="en-US" altLang="zh-CN" sz="1600" kern="1200" dirty="0" smtClean="0">
              <a:solidFill>
                <a:schemeClr val="tx1"/>
              </a:solidFill>
              <a:effectLst/>
              <a:latin typeface="+mn-lt"/>
              <a:ea typeface="+mn-ea"/>
              <a:cs typeface="+mn-cs"/>
            </a:endParaRPr>
          </a:p>
          <a:p>
            <a:r>
              <a:rPr lang="en-US" altLang="zh-CN" sz="1600" kern="1200" dirty="0" smtClean="0">
                <a:solidFill>
                  <a:schemeClr val="tx1"/>
                </a:solidFill>
                <a:effectLst/>
                <a:latin typeface="+mn-lt"/>
                <a:ea typeface="+mn-ea"/>
                <a:cs typeface="+mn-cs"/>
              </a:rPr>
              <a:t>[click] localization, map and route, really necessary?</a:t>
            </a:r>
            <a:endParaRPr lang="en-US" altLang="zh-CN" dirty="0" smtClean="0">
              <a:effectLst/>
            </a:endParaRPr>
          </a:p>
          <a:p>
            <a:r>
              <a:rPr lang="en-US" altLang="zh-CN" sz="1600" kern="1200" dirty="0" smtClean="0">
                <a:solidFill>
                  <a:schemeClr val="tx1"/>
                </a:solidFill>
                <a:effectLst/>
                <a:latin typeface="+mn-lt"/>
                <a:ea typeface="+mn-ea"/>
                <a:cs typeface="+mn-cs"/>
              </a:rPr>
              <a:t>[click] Recently, the traditional concept of navigation is challenged by a new mode where self-motivated users, such as shop owners in a big mall, early comers of a dinner, can build a navigation path, and a user in need of navigation can just follow the path to reach the destination.</a:t>
            </a:r>
            <a:endParaRPr lang="en-US" altLang="zh-CN" dirty="0" smtClean="0">
              <a:effectLst/>
            </a:endParaRPr>
          </a:p>
          <a:p>
            <a:r>
              <a:rPr lang="en-US" altLang="zh-CN" sz="1600" kern="1200" dirty="0" smtClean="0">
                <a:solidFill>
                  <a:schemeClr val="tx1"/>
                </a:solidFill>
                <a:effectLst/>
                <a:latin typeface="+mn-lt"/>
                <a:ea typeface="+mn-ea"/>
                <a:cs typeface="+mn-cs"/>
              </a:rPr>
              <a:t>This mode is called a leader-follower mode, or a peer-to-peer mode.</a:t>
            </a:r>
            <a:endParaRPr lang="en-US" altLang="zh-CN" dirty="0" smtClean="0">
              <a:effectLst/>
            </a:endParaRPr>
          </a:p>
        </p:txBody>
      </p:sp>
      <p:sp>
        <p:nvSpPr>
          <p:cNvPr id="4" name="灯片编号占位符 3"/>
          <p:cNvSpPr>
            <a:spLocks noGrp="1"/>
          </p:cNvSpPr>
          <p:nvPr>
            <p:ph type="sldNum" sz="quarter" idx="10"/>
          </p:nvPr>
        </p:nvSpPr>
        <p:spPr/>
        <p:txBody>
          <a:bodyPr/>
          <a:lstStyle/>
          <a:p>
            <a:fld id="{2EB47890-5446-4662-AB75-3CEB6FA02C87}" type="slidenum">
              <a:rPr lang="zh-CN" altLang="en-US" smtClean="0"/>
              <a:t>4</a:t>
            </a:fld>
            <a:endParaRPr lang="zh-CN" altLang="en-US"/>
          </a:p>
        </p:txBody>
      </p:sp>
    </p:spTree>
    <p:extLst>
      <p:ext uri="{BB962C8B-B14F-4D97-AF65-F5344CB8AC3E}">
        <p14:creationId xmlns:p14="http://schemas.microsoft.com/office/powerpoint/2010/main" val="131178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Existing</a:t>
            </a:r>
            <a:r>
              <a:rPr lang="en-US" altLang="zh-CN" dirty="0" smtClean="0">
                <a:effectLst/>
              </a:rPr>
              <a:t> </a:t>
            </a:r>
            <a:r>
              <a:rPr lang="en-US" altLang="zh-CN" sz="1600" kern="1200" dirty="0" smtClean="0">
                <a:solidFill>
                  <a:schemeClr val="tx1"/>
                </a:solidFill>
                <a:effectLst/>
                <a:latin typeface="+mn-lt"/>
                <a:ea typeface="+mn-ea"/>
                <a:cs typeface="+mn-cs"/>
              </a:rPr>
              <a:t>works of  peer2peer navigation include</a:t>
            </a:r>
            <a:r>
              <a:rPr lang="en-US" altLang="zh-CN" dirty="0" smtClean="0">
                <a:effectLst/>
              </a:rPr>
              <a:t> </a:t>
            </a:r>
            <a:r>
              <a:rPr lang="en-US" altLang="zh-CN" sz="1600" kern="1200" dirty="0" err="1" smtClean="0">
                <a:solidFill>
                  <a:schemeClr val="tx1"/>
                </a:solidFill>
                <a:effectLst/>
                <a:latin typeface="+mn-lt"/>
                <a:ea typeface="+mn-ea"/>
                <a:cs typeface="+mn-cs"/>
              </a:rPr>
              <a:t>Travi-navi</a:t>
            </a:r>
            <a:r>
              <a:rPr lang="en-US" altLang="zh-CN" sz="1600" kern="1200" dirty="0" smtClean="0">
                <a:solidFill>
                  <a:schemeClr val="tx1"/>
                </a:solidFill>
                <a:effectLst/>
                <a:latin typeface="+mn-lt"/>
                <a:ea typeface="+mn-ea"/>
                <a:cs typeface="+mn-cs"/>
              </a:rPr>
              <a:t>,</a:t>
            </a:r>
            <a:r>
              <a:rPr lang="en-US" altLang="zh-CN" dirty="0" smtClean="0">
                <a:effectLst/>
              </a:rPr>
              <a:t> </a:t>
            </a:r>
            <a:r>
              <a:rPr lang="en-US" altLang="zh-CN" sz="1600" kern="1200" dirty="0" err="1" smtClean="0">
                <a:solidFill>
                  <a:schemeClr val="tx1"/>
                </a:solidFill>
                <a:effectLst/>
                <a:latin typeface="+mn-lt"/>
                <a:ea typeface="+mn-ea"/>
                <a:cs typeface="+mn-cs"/>
              </a:rPr>
              <a:t>Followme</a:t>
            </a:r>
            <a:r>
              <a:rPr lang="en-US" altLang="zh-CN" dirty="0" smtClean="0">
                <a:effectLst/>
              </a:rPr>
              <a:t> </a:t>
            </a:r>
            <a:r>
              <a:rPr lang="en-US" altLang="zh-CN" sz="1600" kern="1200" dirty="0" smtClean="0">
                <a:solidFill>
                  <a:schemeClr val="tx1"/>
                </a:solidFill>
                <a:effectLst/>
                <a:latin typeface="+mn-lt"/>
                <a:ea typeface="+mn-ea"/>
                <a:cs typeface="+mn-cs"/>
              </a:rPr>
              <a:t>and</a:t>
            </a:r>
            <a:r>
              <a:rPr lang="en-US" altLang="zh-CN" dirty="0" smtClean="0">
                <a:effectLst/>
              </a:rPr>
              <a:t> </a:t>
            </a:r>
            <a:r>
              <a:rPr lang="en-US" altLang="zh-CN" sz="1600" kern="1200" dirty="0" err="1" smtClean="0">
                <a:solidFill>
                  <a:schemeClr val="tx1"/>
                </a:solidFill>
                <a:effectLst/>
                <a:latin typeface="+mn-lt"/>
                <a:ea typeface="+mn-ea"/>
                <a:cs typeface="+mn-cs"/>
              </a:rPr>
              <a:t>ppNav</a:t>
            </a:r>
            <a:r>
              <a:rPr lang="en-US" altLang="zh-CN" sz="1600" kern="1200" dirty="0" smtClean="0">
                <a:solidFill>
                  <a:schemeClr val="tx1"/>
                </a:solidFill>
                <a:effectLst/>
                <a:latin typeface="+mn-lt"/>
                <a:ea typeface="+mn-ea"/>
                <a:cs typeface="+mn-cs"/>
              </a:rPr>
              <a:t>.</a:t>
            </a:r>
            <a:endParaRPr lang="en-US" altLang="zh-CN" dirty="0" smtClean="0">
              <a:effectLst/>
            </a:endParaRPr>
          </a:p>
          <a:p>
            <a:r>
              <a:rPr lang="en-US" altLang="zh-CN" sz="1600" kern="1200" dirty="0" smtClean="0">
                <a:solidFill>
                  <a:schemeClr val="tx1"/>
                </a:solidFill>
                <a:effectLst/>
                <a:latin typeface="+mn-lt"/>
                <a:ea typeface="+mn-ea"/>
                <a:cs typeface="+mn-cs"/>
              </a:rPr>
              <a:t>[click] Although having achieved navigation, these solutions using inaccurate wireless localization are prone to failure and not user-friendly, because the follower is not aware of where he is. </a:t>
            </a:r>
            <a:endParaRPr lang="en-US" altLang="zh-CN" dirty="0" smtClean="0">
              <a:effectLst/>
            </a:endParaRPr>
          </a:p>
          <a:p>
            <a:endParaRPr lang="en-US" altLang="zh-CN" baseline="0" dirty="0"/>
          </a:p>
        </p:txBody>
      </p:sp>
      <p:sp>
        <p:nvSpPr>
          <p:cNvPr id="4" name="灯片编号占位符 3"/>
          <p:cNvSpPr>
            <a:spLocks noGrp="1"/>
          </p:cNvSpPr>
          <p:nvPr>
            <p:ph type="sldNum" sz="quarter" idx="10"/>
          </p:nvPr>
        </p:nvSpPr>
        <p:spPr/>
        <p:txBody>
          <a:bodyPr/>
          <a:lstStyle/>
          <a:p>
            <a:fld id="{2EB47890-5446-4662-AB75-3CEB6FA02C87}" type="slidenum">
              <a:rPr lang="zh-CN" altLang="en-US" smtClean="0"/>
              <a:t>5</a:t>
            </a:fld>
            <a:endParaRPr lang="zh-CN" altLang="en-US"/>
          </a:p>
        </p:txBody>
      </p:sp>
    </p:spTree>
    <p:extLst>
      <p:ext uri="{BB962C8B-B14F-4D97-AF65-F5344CB8AC3E}">
        <p14:creationId xmlns:p14="http://schemas.microsoft.com/office/powerpoint/2010/main" val="186892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Another trend in indoor localization and navigation is to turn to the power of vision.</a:t>
            </a:r>
            <a:endParaRPr lang="en-US" altLang="zh-CN" dirty="0" smtClean="0">
              <a:effectLst/>
            </a:endParaRPr>
          </a:p>
          <a:p>
            <a:r>
              <a:rPr lang="en-US" altLang="zh-CN" sz="1600" kern="1200" dirty="0" smtClean="0">
                <a:solidFill>
                  <a:schemeClr val="tx1"/>
                </a:solidFill>
                <a:effectLst/>
                <a:latin typeface="+mn-lt"/>
                <a:ea typeface="+mn-ea"/>
                <a:cs typeface="+mn-cs"/>
              </a:rPr>
              <a:t>For example, Argus uses structure from motion to localize,</a:t>
            </a:r>
            <a:r>
              <a:rPr lang="en-US" altLang="zh-CN" dirty="0" smtClean="0">
                <a:effectLst/>
              </a:rPr>
              <a:t> </a:t>
            </a:r>
            <a:r>
              <a:rPr lang="en-US" altLang="zh-CN" sz="1600" kern="1200" dirty="0" err="1" smtClean="0">
                <a:solidFill>
                  <a:schemeClr val="tx1"/>
                </a:solidFill>
                <a:effectLst/>
                <a:latin typeface="+mn-lt"/>
                <a:ea typeface="+mn-ea"/>
                <a:cs typeface="+mn-cs"/>
              </a:rPr>
              <a:t>ClickLoc</a:t>
            </a:r>
            <a:r>
              <a:rPr lang="en-US" altLang="zh-CN" dirty="0" smtClean="0">
                <a:effectLst/>
              </a:rPr>
              <a:t> </a:t>
            </a:r>
            <a:r>
              <a:rPr lang="en-US" altLang="zh-CN" sz="1600" kern="1200" dirty="0" smtClean="0">
                <a:solidFill>
                  <a:schemeClr val="tx1"/>
                </a:solidFill>
                <a:effectLst/>
                <a:latin typeface="+mn-lt"/>
                <a:ea typeface="+mn-ea"/>
                <a:cs typeface="+mn-cs"/>
              </a:rPr>
              <a:t>use line feature for geometry reasoning.</a:t>
            </a:r>
            <a:endParaRPr lang="en-US" altLang="zh-CN" dirty="0" smtClean="0">
              <a:effectLst/>
            </a:endParaRPr>
          </a:p>
          <a:p>
            <a:r>
              <a:rPr lang="en-US" altLang="zh-CN" sz="1600" kern="1200" dirty="0" smtClean="0">
                <a:solidFill>
                  <a:schemeClr val="tx1"/>
                </a:solidFill>
                <a:effectLst/>
                <a:latin typeface="+mn-lt"/>
                <a:ea typeface="+mn-ea"/>
                <a:cs typeface="+mn-cs"/>
              </a:rPr>
              <a:t>Also, works in SLAM field is highly relative to our interest, among which ORB-SLAM is one of the state-of-the-arts.</a:t>
            </a:r>
            <a:endParaRPr lang="en-US" altLang="zh-CN" dirty="0" smtClean="0">
              <a:effectLst/>
            </a:endParaRPr>
          </a:p>
          <a:p>
            <a:r>
              <a:rPr lang="en-US" altLang="zh-CN" sz="1600" kern="1200" dirty="0" smtClean="0">
                <a:solidFill>
                  <a:schemeClr val="tx1"/>
                </a:solidFill>
                <a:effectLst/>
                <a:latin typeface="+mn-lt"/>
                <a:ea typeface="+mn-ea"/>
                <a:cs typeface="+mn-cs"/>
              </a:rPr>
              <a:t>[click] But these works are vulnerable to dynamic environment, and pure SLAM has high computational complexity in mobile devices.</a:t>
            </a:r>
            <a:endParaRPr lang="en-US" altLang="zh-CN" dirty="0" smtClean="0">
              <a:effectLst/>
            </a:endParaRPr>
          </a:p>
          <a:p>
            <a:endParaRPr lang="en-US" altLang="zh-CN" sz="16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B47890-5446-4662-AB75-3CEB6FA02C87}" type="slidenum">
              <a:rPr lang="zh-CN" altLang="en-US" smtClean="0"/>
              <a:t>6</a:t>
            </a:fld>
            <a:endParaRPr lang="zh-CN" altLang="en-US"/>
          </a:p>
        </p:txBody>
      </p:sp>
    </p:spTree>
    <p:extLst>
      <p:ext uri="{BB962C8B-B14F-4D97-AF65-F5344CB8AC3E}">
        <p14:creationId xmlns:p14="http://schemas.microsoft.com/office/powerpoint/2010/main" val="3409590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Based on the above inspirations, we developed our visual Peer2Peer navigation system.</a:t>
            </a:r>
            <a:endParaRPr lang="en-US" altLang="zh-CN" dirty="0" smtClean="0">
              <a:effectLst/>
            </a:endParaRPr>
          </a:p>
          <a:p>
            <a:r>
              <a:rPr lang="en-US" altLang="zh-CN" sz="1600" kern="1200" dirty="0" smtClean="0">
                <a:solidFill>
                  <a:schemeClr val="tx1"/>
                </a:solidFill>
                <a:effectLst/>
                <a:latin typeface="+mn-lt"/>
                <a:ea typeface="+mn-ea"/>
                <a:cs typeface="+mn-cs"/>
              </a:rPr>
              <a:t>[click] Our system is user-friendly, has high accuracy and high robustness.</a:t>
            </a:r>
            <a:endParaRPr lang="en-US" altLang="zh-CN" dirty="0" smtClean="0">
              <a:effectLst/>
            </a:endParaRPr>
          </a:p>
          <a:p>
            <a:r>
              <a:rPr lang="en-US" altLang="zh-CN" sz="1600" kern="1200" dirty="0" smtClean="0">
                <a:solidFill>
                  <a:schemeClr val="tx1"/>
                </a:solidFill>
                <a:effectLst/>
                <a:latin typeface="+mn-lt"/>
                <a:ea typeface="+mn-ea"/>
                <a:cs typeface="+mn-cs"/>
              </a:rPr>
              <a:t>[click] Plus, our system is resistant to dynamic </a:t>
            </a:r>
            <a:r>
              <a:rPr lang="en-US" altLang="zh-CN" sz="1600" kern="1200" dirty="0" err="1" smtClean="0">
                <a:solidFill>
                  <a:schemeClr val="tx1"/>
                </a:solidFill>
                <a:effectLst/>
                <a:latin typeface="+mn-lt"/>
                <a:ea typeface="+mn-ea"/>
                <a:cs typeface="+mn-cs"/>
              </a:rPr>
              <a:t>environmant</a:t>
            </a:r>
            <a:r>
              <a:rPr lang="en-US" altLang="zh-CN" sz="1600" kern="1200" dirty="0" smtClean="0">
                <a:solidFill>
                  <a:schemeClr val="tx1"/>
                </a:solidFill>
                <a:effectLst/>
                <a:latin typeface="+mn-lt"/>
                <a:ea typeface="+mn-ea"/>
                <a:cs typeface="+mn-cs"/>
              </a:rPr>
              <a:t>, especially crowded situation.</a:t>
            </a:r>
            <a:endParaRPr lang="en-US" altLang="zh-CN" dirty="0" smtClean="0">
              <a:effectLst/>
            </a:endParaRPr>
          </a:p>
          <a:p>
            <a:r>
              <a:rPr lang="en-US" altLang="zh-CN" sz="1600" kern="1200" dirty="0" smtClean="0">
                <a:solidFill>
                  <a:schemeClr val="tx1"/>
                </a:solidFill>
                <a:effectLst/>
                <a:latin typeface="+mn-lt"/>
                <a:ea typeface="+mn-ea"/>
                <a:cs typeface="+mn-cs"/>
              </a:rPr>
              <a:t>[click] Last but not least, it navigates in real-time.</a:t>
            </a:r>
            <a:endParaRPr lang="en-US" altLang="zh-CN" dirty="0">
              <a:effectLst/>
            </a:endParaRPr>
          </a:p>
        </p:txBody>
      </p:sp>
      <p:sp>
        <p:nvSpPr>
          <p:cNvPr id="4" name="灯片编号占位符 3"/>
          <p:cNvSpPr>
            <a:spLocks noGrp="1"/>
          </p:cNvSpPr>
          <p:nvPr>
            <p:ph type="sldNum" sz="quarter" idx="10"/>
          </p:nvPr>
        </p:nvSpPr>
        <p:spPr/>
        <p:txBody>
          <a:bodyPr/>
          <a:lstStyle/>
          <a:p>
            <a:fld id="{2EB47890-5446-4662-AB75-3CEB6FA02C87}" type="slidenum">
              <a:rPr lang="zh-CN" altLang="en-US" smtClean="0"/>
              <a:t>7</a:t>
            </a:fld>
            <a:endParaRPr lang="zh-CN" altLang="en-US"/>
          </a:p>
        </p:txBody>
      </p:sp>
    </p:spTree>
    <p:extLst>
      <p:ext uri="{BB962C8B-B14F-4D97-AF65-F5344CB8AC3E}">
        <p14:creationId xmlns:p14="http://schemas.microsoft.com/office/powerpoint/2010/main" val="3853115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Now here is a demonstration of the work flow.</a:t>
            </a:r>
            <a:endParaRPr lang="en-US" altLang="zh-CN" dirty="0" smtClean="0">
              <a:effectLst/>
            </a:endParaRPr>
          </a:p>
          <a:p>
            <a:r>
              <a:rPr lang="en-US" altLang="zh-CN" sz="1600" kern="1200" dirty="0" smtClean="0">
                <a:solidFill>
                  <a:schemeClr val="tx1"/>
                </a:solidFill>
                <a:effectLst/>
                <a:latin typeface="+mn-lt"/>
                <a:ea typeface="+mn-ea"/>
                <a:cs typeface="+mn-cs"/>
              </a:rPr>
              <a:t>Let’s suggest the leader works in the MacDonald’s over here.</a:t>
            </a:r>
            <a:endParaRPr lang="zh-CN" altLang="en-US" dirty="0" smtClean="0">
              <a:effectLst/>
            </a:endParaRPr>
          </a:p>
          <a:p>
            <a:r>
              <a:rPr lang="en-US" altLang="zh-CN" sz="1600" kern="1200" dirty="0" smtClean="0">
                <a:solidFill>
                  <a:schemeClr val="tx1"/>
                </a:solidFill>
                <a:effectLst/>
                <a:latin typeface="+mn-lt"/>
                <a:ea typeface="+mn-ea"/>
                <a:cs typeface="+mn-cs"/>
              </a:rPr>
              <a:t>He wants to build a path from the front gate of the</a:t>
            </a:r>
            <a:r>
              <a:rPr lang="en-US" altLang="zh-CN" sz="1600" kern="1200" baseline="0" dirty="0" smtClean="0">
                <a:solidFill>
                  <a:schemeClr val="tx1"/>
                </a:solidFill>
                <a:effectLst/>
                <a:latin typeface="+mn-lt"/>
                <a:ea typeface="+mn-ea"/>
                <a:cs typeface="+mn-cs"/>
              </a:rPr>
              <a:t> mall </a:t>
            </a:r>
            <a:r>
              <a:rPr lang="en-US" altLang="zh-CN" sz="1600" kern="1200" dirty="0" smtClean="0">
                <a:solidFill>
                  <a:schemeClr val="tx1"/>
                </a:solidFill>
                <a:effectLst/>
                <a:latin typeface="+mn-lt"/>
                <a:ea typeface="+mn-ea"/>
                <a:cs typeface="+mn-cs"/>
              </a:rPr>
              <a:t>to the MacDonald’s.</a:t>
            </a:r>
            <a:endParaRPr lang="en-US" altLang="zh-CN" dirty="0" smtClean="0">
              <a:effectLst/>
            </a:endParaRPr>
          </a:p>
          <a:p>
            <a:r>
              <a:rPr lang="en-US" altLang="zh-CN" sz="1600" kern="1200" dirty="0" smtClean="0">
                <a:solidFill>
                  <a:schemeClr val="tx1"/>
                </a:solidFill>
                <a:effectLst/>
                <a:latin typeface="+mn-lt"/>
                <a:ea typeface="+mn-ea"/>
                <a:cs typeface="+mn-cs"/>
              </a:rPr>
              <a:t>[click] For example, this is the path he chooses.</a:t>
            </a:r>
            <a:endParaRPr lang="en-US" altLang="zh-CN" dirty="0" smtClean="0">
              <a:effectLst/>
            </a:endParaRPr>
          </a:p>
          <a:p>
            <a:r>
              <a:rPr lang="en-US" altLang="zh-CN" sz="1600" kern="1200" dirty="0" smtClean="0">
                <a:solidFill>
                  <a:schemeClr val="tx1"/>
                </a:solidFill>
                <a:effectLst/>
                <a:latin typeface="+mn-lt"/>
                <a:ea typeface="+mn-ea"/>
                <a:cs typeface="+mn-cs"/>
              </a:rPr>
              <a:t>He should pass a SUBWAY, a KFC, a Starbucks, a Burger King and finally reaches the MacDonald’s.</a:t>
            </a:r>
            <a:endParaRPr lang="en-US" altLang="zh-CN" dirty="0" smtClean="0">
              <a:effectLst/>
            </a:endParaRPr>
          </a:p>
          <a:p>
            <a:r>
              <a:rPr lang="en-US" altLang="zh-CN" sz="1600" kern="1200" dirty="0" smtClean="0">
                <a:solidFill>
                  <a:schemeClr val="tx1"/>
                </a:solidFill>
                <a:effectLst/>
                <a:latin typeface="+mn-lt"/>
                <a:ea typeface="+mn-ea"/>
                <a:cs typeface="+mn-cs"/>
              </a:rPr>
              <a:t>So he walks along his path and shoots the video, our system will generate his trajectory as well as saving the </a:t>
            </a:r>
            <a:r>
              <a:rPr lang="en-US" altLang="zh-CN" sz="1600" kern="1200" dirty="0" err="1" smtClean="0">
                <a:solidFill>
                  <a:schemeClr val="tx1"/>
                </a:solidFill>
                <a:effectLst/>
                <a:latin typeface="+mn-lt"/>
                <a:ea typeface="+mn-ea"/>
                <a:cs typeface="+mn-cs"/>
              </a:rPr>
              <a:t>keyframes</a:t>
            </a:r>
            <a:r>
              <a:rPr lang="en-US" altLang="zh-CN" sz="1600" kern="1200" dirty="0" smtClean="0">
                <a:solidFill>
                  <a:schemeClr val="tx1"/>
                </a:solidFill>
                <a:effectLst/>
                <a:latin typeface="+mn-lt"/>
                <a:ea typeface="+mn-ea"/>
                <a:cs typeface="+mn-cs"/>
              </a:rPr>
              <a:t> on the path.</a:t>
            </a:r>
            <a:endParaRPr lang="en-US" altLang="zh-CN" dirty="0" smtClean="0">
              <a:effectLst/>
            </a:endParaRPr>
          </a:p>
          <a:p>
            <a:endParaRPr lang="zh-CN" altLang="zh-CN" sz="16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B47890-5446-4662-AB75-3CEB6FA02C87}" type="slidenum">
              <a:rPr lang="zh-CN" altLang="en-US" smtClean="0"/>
              <a:t>8</a:t>
            </a:fld>
            <a:endParaRPr lang="zh-CN" altLang="en-US"/>
          </a:p>
        </p:txBody>
      </p:sp>
    </p:spTree>
    <p:extLst>
      <p:ext uri="{BB962C8B-B14F-4D97-AF65-F5344CB8AC3E}">
        <p14:creationId xmlns:p14="http://schemas.microsoft.com/office/powerpoint/2010/main" val="1926844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kern="1200" dirty="0" smtClean="0">
                <a:solidFill>
                  <a:schemeClr val="tx1"/>
                </a:solidFill>
                <a:effectLst/>
                <a:latin typeface="+mn-lt"/>
                <a:ea typeface="+mn-ea"/>
                <a:cs typeface="+mn-cs"/>
              </a:rPr>
              <a:t>When a follower wants to go the</a:t>
            </a:r>
            <a:r>
              <a:rPr lang="en-US" altLang="zh-CN" dirty="0" smtClean="0">
                <a:effectLst/>
              </a:rPr>
              <a:t> </a:t>
            </a:r>
            <a:r>
              <a:rPr lang="en-US" altLang="zh-CN" sz="1600" kern="1200" dirty="0" err="1" smtClean="0">
                <a:solidFill>
                  <a:schemeClr val="tx1"/>
                </a:solidFill>
                <a:effectLst/>
                <a:latin typeface="+mn-lt"/>
                <a:ea typeface="+mn-ea"/>
                <a:cs typeface="+mn-cs"/>
              </a:rPr>
              <a:t>the</a:t>
            </a:r>
            <a:r>
              <a:rPr lang="en-US" altLang="zh-CN" dirty="0" smtClean="0">
                <a:effectLst/>
              </a:rPr>
              <a:t> </a:t>
            </a:r>
            <a:r>
              <a:rPr lang="en-US" altLang="zh-CN" sz="1600" kern="1200" dirty="0" smtClean="0">
                <a:solidFill>
                  <a:schemeClr val="tx1"/>
                </a:solidFill>
                <a:effectLst/>
                <a:latin typeface="+mn-lt"/>
                <a:ea typeface="+mn-ea"/>
                <a:cs typeface="+mn-cs"/>
              </a:rPr>
              <a:t>MacDonald’s from the front gate.</a:t>
            </a:r>
            <a:endParaRPr lang="en-US" altLang="zh-CN" dirty="0" smtClean="0">
              <a:effectLst/>
            </a:endParaRPr>
          </a:p>
          <a:p>
            <a:r>
              <a:rPr lang="en-US" altLang="zh-CN" sz="1600" kern="1200" dirty="0" smtClean="0">
                <a:solidFill>
                  <a:schemeClr val="tx1"/>
                </a:solidFill>
                <a:effectLst/>
                <a:latin typeface="+mn-lt"/>
                <a:ea typeface="+mn-ea"/>
                <a:cs typeface="+mn-cs"/>
              </a:rPr>
              <a:t>He gets the leader's trajectory from the server, and opens his camera.</a:t>
            </a:r>
            <a:endParaRPr lang="en-US" altLang="zh-CN" dirty="0" smtClean="0">
              <a:effectLst/>
            </a:endParaRPr>
          </a:p>
          <a:p>
            <a:r>
              <a:rPr lang="en-US" altLang="zh-CN" sz="1600" kern="1200" dirty="0" smtClean="0">
                <a:solidFill>
                  <a:schemeClr val="tx1"/>
                </a:solidFill>
                <a:effectLst/>
                <a:latin typeface="+mn-lt"/>
                <a:ea typeface="+mn-ea"/>
                <a:cs typeface="+mn-cs"/>
              </a:rPr>
              <a:t>Our system will </a:t>
            </a:r>
            <a:r>
              <a:rPr lang="en-US" altLang="zh-CN" sz="1600" kern="1200" dirty="0" err="1" smtClean="0">
                <a:solidFill>
                  <a:schemeClr val="tx1"/>
                </a:solidFill>
                <a:effectLst/>
                <a:latin typeface="+mn-lt"/>
                <a:ea typeface="+mn-ea"/>
                <a:cs typeface="+mn-cs"/>
              </a:rPr>
              <a:t>relocalize</a:t>
            </a:r>
            <a:r>
              <a:rPr lang="en-US" altLang="zh-CN" sz="1600" kern="1200" dirty="0" smtClean="0">
                <a:solidFill>
                  <a:schemeClr val="tx1"/>
                </a:solidFill>
                <a:effectLst/>
                <a:latin typeface="+mn-lt"/>
                <a:ea typeface="+mn-ea"/>
                <a:cs typeface="+mn-cs"/>
              </a:rPr>
              <a:t> his camera in the leader’s trajectory,</a:t>
            </a:r>
            <a:r>
              <a:rPr lang="en-US" altLang="zh-CN" sz="1600" kern="1200" baseline="0" dirty="0" smtClean="0">
                <a:solidFill>
                  <a:schemeClr val="tx1"/>
                </a:solidFill>
                <a:effectLst/>
                <a:latin typeface="+mn-lt"/>
                <a:ea typeface="+mn-ea"/>
                <a:cs typeface="+mn-cs"/>
              </a:rPr>
              <a:t> </a:t>
            </a:r>
          </a:p>
          <a:p>
            <a:r>
              <a:rPr lang="en-US" altLang="zh-CN" sz="1600" kern="1200" dirty="0" smtClean="0">
                <a:solidFill>
                  <a:schemeClr val="tx1"/>
                </a:solidFill>
                <a:effectLst/>
                <a:latin typeface="+mn-lt"/>
                <a:ea typeface="+mn-ea"/>
                <a:cs typeface="+mn-cs"/>
              </a:rPr>
              <a:t>[click] </a:t>
            </a:r>
            <a:r>
              <a:rPr lang="en-US" altLang="zh-CN" sz="1600" kern="1200" baseline="0" dirty="0" smtClean="0">
                <a:solidFill>
                  <a:schemeClr val="tx1"/>
                </a:solidFill>
                <a:effectLst/>
                <a:latin typeface="+mn-lt"/>
                <a:ea typeface="+mn-ea"/>
                <a:cs typeface="+mn-cs"/>
              </a:rPr>
              <a:t>meanwhile</a:t>
            </a:r>
            <a:r>
              <a:rPr lang="en-US" altLang="zh-CN" sz="1600" kern="1200" dirty="0" smtClean="0">
                <a:solidFill>
                  <a:schemeClr val="tx1"/>
                </a:solidFill>
                <a:effectLst/>
                <a:latin typeface="+mn-lt"/>
                <a:ea typeface="+mn-ea"/>
                <a:cs typeface="+mn-cs"/>
              </a:rPr>
              <a:t> giving navigation instructions according to his relative position in the trajectory.</a:t>
            </a:r>
            <a:endParaRPr lang="en-US" altLang="zh-CN" dirty="0" smtClean="0">
              <a:effectLst/>
            </a:endParaRPr>
          </a:p>
          <a:p>
            <a:r>
              <a:rPr lang="en-US" altLang="zh-CN" dirty="0" smtClean="0">
                <a:effectLst/>
              </a:rPr>
              <a:t>For example, if he reaches the KFC, then our system will tell him to turn left. And if he is at the Starbucks, then our system will tell him to turn right.</a:t>
            </a:r>
          </a:p>
          <a:p>
            <a:endParaRPr lang="zh-CN" altLang="zh-CN" sz="16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EB47890-5446-4662-AB75-3CEB6FA02C87}" type="slidenum">
              <a:rPr lang="zh-CN" altLang="en-US" smtClean="0"/>
              <a:t>9</a:t>
            </a:fld>
            <a:endParaRPr lang="zh-CN" altLang="en-US"/>
          </a:p>
        </p:txBody>
      </p:sp>
    </p:spTree>
    <p:extLst>
      <p:ext uri="{BB962C8B-B14F-4D97-AF65-F5344CB8AC3E}">
        <p14:creationId xmlns:p14="http://schemas.microsoft.com/office/powerpoint/2010/main" val="2423113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62400" y="4343400"/>
            <a:ext cx="5181600" cy="914400"/>
          </a:xfrm>
        </p:spPr>
        <p:txBody>
          <a:bodyPr/>
          <a:lstStyle>
            <a:lvl1pPr>
              <a:defRPr/>
            </a:lvl1pPr>
          </a:lstStyle>
          <a:p>
            <a:pPr lvl="0"/>
            <a:r>
              <a:rPr lang="zh-CN" altLang="en-US" noProof="0"/>
              <a:t>单击此处编辑母版标题样式</a:t>
            </a:r>
            <a:endParaRPr lang="en-US" altLang="zh-CN" noProof="0"/>
          </a:p>
        </p:txBody>
      </p:sp>
      <p:sp>
        <p:nvSpPr>
          <p:cNvPr id="3075" name="Rectangle 3"/>
          <p:cNvSpPr>
            <a:spLocks noGrp="1" noChangeArrowheads="1"/>
          </p:cNvSpPr>
          <p:nvPr>
            <p:ph type="subTitle" idx="1"/>
          </p:nvPr>
        </p:nvSpPr>
        <p:spPr>
          <a:xfrm>
            <a:off x="3962400" y="5181600"/>
            <a:ext cx="5181600" cy="457200"/>
          </a:xfrm>
        </p:spPr>
        <p:txBody>
          <a:bodyPr/>
          <a:lstStyle>
            <a:lvl1pPr marL="0" indent="0">
              <a:buFontTx/>
              <a:buNone/>
              <a:defRPr/>
            </a:lvl1pPr>
          </a:lstStyle>
          <a:p>
            <a:pPr lvl="0"/>
            <a:r>
              <a:rPr lang="zh-CN" altLang="en-US" noProof="0"/>
              <a:t>单击此处编辑母版副标题样式</a:t>
            </a:r>
            <a:endParaRPr lang="en-US" altLang="zh-CN" noProof="0"/>
          </a:p>
        </p:txBody>
      </p:sp>
      <p:sp>
        <p:nvSpPr>
          <p:cNvPr id="3076" name="Rectangle 4"/>
          <p:cNvSpPr>
            <a:spLocks noGrp="1" noChangeArrowheads="1"/>
          </p:cNvSpPr>
          <p:nvPr>
            <p:ph type="dt" sz="half" idx="2"/>
          </p:nvPr>
        </p:nvSpPr>
        <p:spPr/>
        <p:txBody>
          <a:bodyPr/>
          <a:lstStyle>
            <a:lvl1pPr>
              <a:defRPr/>
            </a:lvl1pPr>
          </a:lstStyle>
          <a:p>
            <a:endParaRPr lang="en-US" altLang="zh-CN"/>
          </a:p>
        </p:txBody>
      </p:sp>
      <p:sp>
        <p:nvSpPr>
          <p:cNvPr id="3077" name="Rectangle 5"/>
          <p:cNvSpPr>
            <a:spLocks noGrp="1" noChangeArrowheads="1"/>
          </p:cNvSpPr>
          <p:nvPr>
            <p:ph type="ftr" sz="quarter" idx="3"/>
          </p:nvPr>
        </p:nvSpPr>
        <p:spPr/>
        <p:txBody>
          <a:bodyPr/>
          <a:lstStyle>
            <a:lvl1pPr>
              <a:defRPr/>
            </a:lvl1pPr>
          </a:lstStyle>
          <a:p>
            <a:endParaRPr lang="en-US" altLang="zh-CN"/>
          </a:p>
        </p:txBody>
      </p:sp>
      <p:sp>
        <p:nvSpPr>
          <p:cNvPr id="3078" name="Rectangle 6"/>
          <p:cNvSpPr>
            <a:spLocks noGrp="1" noChangeArrowheads="1"/>
          </p:cNvSpPr>
          <p:nvPr>
            <p:ph type="sldNum" sz="quarter" idx="4"/>
          </p:nvPr>
        </p:nvSpPr>
        <p:spPr/>
        <p:txBody>
          <a:bodyPr/>
          <a:lstStyle>
            <a:lvl1pPr>
              <a:defRPr/>
            </a:lvl1pPr>
          </a:lstStyle>
          <a:p>
            <a:fld id="{8F9319D8-D4A7-4302-836F-6BE09FA24844}"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C261BCC-5B0B-4E2E-ADFB-5F01A337C7A8}" type="slidenum">
              <a:rPr lang="en-US" altLang="zh-CN"/>
              <a:pPr/>
              <a:t>‹#›</a:t>
            </a:fld>
            <a:endParaRPr lang="en-US" altLang="zh-CN"/>
          </a:p>
        </p:txBody>
      </p:sp>
    </p:spTree>
    <p:extLst>
      <p:ext uri="{BB962C8B-B14F-4D97-AF65-F5344CB8AC3E}">
        <p14:creationId xmlns:p14="http://schemas.microsoft.com/office/powerpoint/2010/main" val="138664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2BC147C-3CBD-466D-9DC4-9C6D687FAC2A}" type="slidenum">
              <a:rPr lang="en-US" altLang="zh-CN"/>
              <a:pPr/>
              <a:t>‹#›</a:t>
            </a:fld>
            <a:endParaRPr lang="en-US" altLang="zh-CN"/>
          </a:p>
        </p:txBody>
      </p:sp>
    </p:spTree>
    <p:extLst>
      <p:ext uri="{BB962C8B-B14F-4D97-AF65-F5344CB8AC3E}">
        <p14:creationId xmlns:p14="http://schemas.microsoft.com/office/powerpoint/2010/main" val="199718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7AB51E9-348C-4DC8-84CE-839F8B9DCC07}" type="slidenum">
              <a:rPr lang="en-US" altLang="zh-CN"/>
              <a:pPr/>
              <a:t>‹#›</a:t>
            </a:fld>
            <a:endParaRPr lang="en-US" altLang="zh-CN"/>
          </a:p>
        </p:txBody>
      </p:sp>
    </p:spTree>
    <p:extLst>
      <p:ext uri="{BB962C8B-B14F-4D97-AF65-F5344CB8AC3E}">
        <p14:creationId xmlns:p14="http://schemas.microsoft.com/office/powerpoint/2010/main" val="320931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324CF73-5DCA-4897-BF85-A0A3AED7061B}" type="slidenum">
              <a:rPr lang="en-US" altLang="zh-CN"/>
              <a:pPr/>
              <a:t>‹#›</a:t>
            </a:fld>
            <a:endParaRPr lang="en-US" altLang="zh-CN"/>
          </a:p>
        </p:txBody>
      </p:sp>
    </p:spTree>
    <p:extLst>
      <p:ext uri="{BB962C8B-B14F-4D97-AF65-F5344CB8AC3E}">
        <p14:creationId xmlns:p14="http://schemas.microsoft.com/office/powerpoint/2010/main" val="241057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568C585-09AB-4EEA-BB7F-19588CFBADCB}" type="slidenum">
              <a:rPr lang="en-US" altLang="zh-CN"/>
              <a:pPr/>
              <a:t>‹#›</a:t>
            </a:fld>
            <a:endParaRPr lang="en-US" altLang="zh-CN"/>
          </a:p>
        </p:txBody>
      </p:sp>
    </p:spTree>
    <p:extLst>
      <p:ext uri="{BB962C8B-B14F-4D97-AF65-F5344CB8AC3E}">
        <p14:creationId xmlns:p14="http://schemas.microsoft.com/office/powerpoint/2010/main" val="351381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lgn="ctr">
              <a:defRPr/>
            </a:lvl1pPr>
          </a:lstStyle>
          <a:p>
            <a:r>
              <a:rPr lang="zh-CN" altLang="en-US" dirty="0"/>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337EB2AD-F96B-4C3F-A388-61F599842BCD}" type="slidenum">
              <a:rPr lang="en-US" altLang="zh-CN"/>
              <a:pPr/>
              <a:t>‹#›</a:t>
            </a:fld>
            <a:endParaRPr lang="en-US" altLang="zh-CN"/>
          </a:p>
        </p:txBody>
      </p:sp>
    </p:spTree>
    <p:extLst>
      <p:ext uri="{BB962C8B-B14F-4D97-AF65-F5344CB8AC3E}">
        <p14:creationId xmlns:p14="http://schemas.microsoft.com/office/powerpoint/2010/main" val="418711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ctr">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B01DEC3E-B697-4474-AF66-F17771CBD7FE}" type="slidenum">
              <a:rPr lang="en-US" altLang="zh-CN"/>
              <a:pPr/>
              <a:t>‹#›</a:t>
            </a:fld>
            <a:endParaRPr lang="en-US" altLang="zh-CN"/>
          </a:p>
        </p:txBody>
      </p:sp>
    </p:spTree>
    <p:extLst>
      <p:ext uri="{BB962C8B-B14F-4D97-AF65-F5344CB8AC3E}">
        <p14:creationId xmlns:p14="http://schemas.microsoft.com/office/powerpoint/2010/main" val="538087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C8B86E05-7D34-46AE-AA68-B7F32834D2C3}" type="slidenum">
              <a:rPr lang="en-US" altLang="zh-CN"/>
              <a:pPr/>
              <a:t>‹#›</a:t>
            </a:fld>
            <a:endParaRPr lang="en-US" altLang="zh-CN"/>
          </a:p>
        </p:txBody>
      </p:sp>
    </p:spTree>
    <p:extLst>
      <p:ext uri="{BB962C8B-B14F-4D97-AF65-F5344CB8AC3E}">
        <p14:creationId xmlns:p14="http://schemas.microsoft.com/office/powerpoint/2010/main" val="173769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6713FCF-D8E0-439E-A0EE-1C5F0CBE929C}" type="slidenum">
              <a:rPr lang="en-US" altLang="zh-CN"/>
              <a:pPr/>
              <a:t>‹#›</a:t>
            </a:fld>
            <a:endParaRPr lang="en-US" altLang="zh-CN"/>
          </a:p>
        </p:txBody>
      </p:sp>
    </p:spTree>
    <p:extLst>
      <p:ext uri="{BB962C8B-B14F-4D97-AF65-F5344CB8AC3E}">
        <p14:creationId xmlns:p14="http://schemas.microsoft.com/office/powerpoint/2010/main" val="2504904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1F3AF52-B8D8-4057-A887-4083FFA2F85B}" type="slidenum">
              <a:rPr lang="en-US" altLang="zh-CN"/>
              <a:pPr/>
              <a:t>‹#›</a:t>
            </a:fld>
            <a:endParaRPr lang="en-US" altLang="zh-CN"/>
          </a:p>
        </p:txBody>
      </p:sp>
    </p:spTree>
    <p:extLst>
      <p:ext uri="{BB962C8B-B14F-4D97-AF65-F5344CB8AC3E}">
        <p14:creationId xmlns:p14="http://schemas.microsoft.com/office/powerpoint/2010/main" val="264947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74638"/>
            <a:ext cx="8153400" cy="102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altLang="zh-CN" dirty="0"/>
          </a:p>
        </p:txBody>
      </p:sp>
      <p:sp>
        <p:nvSpPr>
          <p:cNvPr id="1027" name="Rectangle 3"/>
          <p:cNvSpPr>
            <a:spLocks noGrp="1" noChangeArrowheads="1"/>
          </p:cNvSpPr>
          <p:nvPr>
            <p:ph type="body" idx="1"/>
          </p:nvPr>
        </p:nvSpPr>
        <p:spPr bwMode="auto">
          <a:xfrm>
            <a:off x="539552" y="1600200"/>
            <a:ext cx="8136904" cy="45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1028" name="Rectangle 4"/>
          <p:cNvSpPr>
            <a:spLocks noGrp="1" noChangeArrowheads="1"/>
          </p:cNvSpPr>
          <p:nvPr>
            <p:ph type="dt" sz="half" idx="2"/>
          </p:nvPr>
        </p:nvSpPr>
        <p:spPr bwMode="auto">
          <a:xfrm>
            <a:off x="179512" y="638132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宋体" charset="-122"/>
              </a:defRPr>
            </a:lvl1pPr>
          </a:lstStyle>
          <a:p>
            <a:endParaRPr lang="en-US" altLang="zh-CN" dirty="0"/>
          </a:p>
        </p:txBody>
      </p:sp>
      <p:sp>
        <p:nvSpPr>
          <p:cNvPr id="1029" name="Rectangle 5"/>
          <p:cNvSpPr>
            <a:spLocks noGrp="1" noChangeArrowheads="1"/>
          </p:cNvSpPr>
          <p:nvPr>
            <p:ph type="ftr" sz="quarter" idx="3"/>
          </p:nvPr>
        </p:nvSpPr>
        <p:spPr bwMode="auto">
          <a:xfrm>
            <a:off x="3124200" y="6381328"/>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宋体" charset="-122"/>
              </a:defRPr>
            </a:lvl1pPr>
          </a:lstStyle>
          <a:p>
            <a:endParaRPr lang="en-US" altLang="zh-CN" dirty="0"/>
          </a:p>
        </p:txBody>
      </p:sp>
      <p:sp>
        <p:nvSpPr>
          <p:cNvPr id="1030" name="Rectangle 6"/>
          <p:cNvSpPr>
            <a:spLocks noGrp="1" noChangeArrowheads="1"/>
          </p:cNvSpPr>
          <p:nvPr>
            <p:ph type="sldNum" sz="quarter" idx="4"/>
          </p:nvPr>
        </p:nvSpPr>
        <p:spPr bwMode="auto">
          <a:xfrm>
            <a:off x="6758880" y="638132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charset="-122"/>
              </a:defRPr>
            </a:lvl1pPr>
          </a:lstStyle>
          <a:p>
            <a:fld id="{26A8A6AC-ECD1-46D1-8AD8-A99FA76A401C}"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4000" b="1">
          <a:solidFill>
            <a:srgbClr val="006699"/>
          </a:solidFill>
          <a:latin typeface="Century Gothic" pitchFamily="34" charset="0"/>
        </a:defRPr>
      </a:lvl2pPr>
      <a:lvl3pPr algn="l" rtl="0" eaLnBrk="1" fontAlgn="base" hangingPunct="1">
        <a:spcBef>
          <a:spcPct val="0"/>
        </a:spcBef>
        <a:spcAft>
          <a:spcPct val="0"/>
        </a:spcAft>
        <a:defRPr sz="4000" b="1">
          <a:solidFill>
            <a:srgbClr val="006699"/>
          </a:solidFill>
          <a:latin typeface="Century Gothic" pitchFamily="34" charset="0"/>
        </a:defRPr>
      </a:lvl3pPr>
      <a:lvl4pPr algn="l" rtl="0" eaLnBrk="1" fontAlgn="base" hangingPunct="1">
        <a:spcBef>
          <a:spcPct val="0"/>
        </a:spcBef>
        <a:spcAft>
          <a:spcPct val="0"/>
        </a:spcAft>
        <a:defRPr sz="4000" b="1">
          <a:solidFill>
            <a:srgbClr val="006699"/>
          </a:solidFill>
          <a:latin typeface="Century Gothic" pitchFamily="34" charset="0"/>
        </a:defRPr>
      </a:lvl4pPr>
      <a:lvl5pPr algn="l" rtl="0" eaLnBrk="1" fontAlgn="base" hangingPunct="1">
        <a:spcBef>
          <a:spcPct val="0"/>
        </a:spcBef>
        <a:spcAft>
          <a:spcPct val="0"/>
        </a:spcAft>
        <a:defRPr sz="4000" b="1">
          <a:solidFill>
            <a:srgbClr val="006699"/>
          </a:solidFill>
          <a:latin typeface="Century Gothic" pitchFamily="34" charset="0"/>
        </a:defRPr>
      </a:lvl5pPr>
      <a:lvl6pPr marL="457200" algn="l" rtl="0" eaLnBrk="1" fontAlgn="base" hangingPunct="1">
        <a:spcBef>
          <a:spcPct val="0"/>
        </a:spcBef>
        <a:spcAft>
          <a:spcPct val="0"/>
        </a:spcAft>
        <a:defRPr sz="4000" b="1">
          <a:solidFill>
            <a:srgbClr val="006699"/>
          </a:solidFill>
          <a:latin typeface="Century Gothic" pitchFamily="34" charset="0"/>
        </a:defRPr>
      </a:lvl6pPr>
      <a:lvl7pPr marL="914400" algn="l" rtl="0" eaLnBrk="1" fontAlgn="base" hangingPunct="1">
        <a:spcBef>
          <a:spcPct val="0"/>
        </a:spcBef>
        <a:spcAft>
          <a:spcPct val="0"/>
        </a:spcAft>
        <a:defRPr sz="4000" b="1">
          <a:solidFill>
            <a:srgbClr val="006699"/>
          </a:solidFill>
          <a:latin typeface="Century Gothic" pitchFamily="34" charset="0"/>
        </a:defRPr>
      </a:lvl7pPr>
      <a:lvl8pPr marL="1371600" algn="l" rtl="0" eaLnBrk="1" fontAlgn="base" hangingPunct="1">
        <a:spcBef>
          <a:spcPct val="0"/>
        </a:spcBef>
        <a:spcAft>
          <a:spcPct val="0"/>
        </a:spcAft>
        <a:defRPr sz="4000" b="1">
          <a:solidFill>
            <a:srgbClr val="006699"/>
          </a:solidFill>
          <a:latin typeface="Century Gothic" pitchFamily="34" charset="0"/>
        </a:defRPr>
      </a:lvl8pPr>
      <a:lvl9pPr marL="1828800" algn="l" rtl="0" eaLnBrk="1" fontAlgn="base" hangingPunct="1">
        <a:spcBef>
          <a:spcPct val="0"/>
        </a:spcBef>
        <a:spcAft>
          <a:spcPct val="0"/>
        </a:spcAft>
        <a:defRPr sz="4000" b="1">
          <a:solidFill>
            <a:srgbClr val="006699"/>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microsoft.com/office/2007/relationships/hdphoto" Target="../media/hdphoto1.wdp"/><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emf"/><Relationship Id="rId5" Type="http://schemas.openxmlformats.org/officeDocument/2006/relationships/image" Target="../media/image11.png"/><Relationship Id="rId10" Type="http://schemas.openxmlformats.org/officeDocument/2006/relationships/image" Target="../media/image15.jpeg"/><Relationship Id="rId4" Type="http://schemas.openxmlformats.org/officeDocument/2006/relationships/image" Target="../media/image10.png"/><Relationship Id="rId9"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9.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8.xml"/><Relationship Id="rId16"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728192"/>
            <a:ext cx="9144000" cy="2204864"/>
          </a:xfrm>
        </p:spPr>
        <p:txBody>
          <a:bodyPr lIns="72000" rIns="72000"/>
          <a:lstStyle/>
          <a:p>
            <a:r>
              <a:rPr lang="en-US" altLang="zh-CN" sz="5400" dirty="0">
                <a:solidFill>
                  <a:srgbClr val="EA4A54"/>
                </a:solidFill>
                <a:ea typeface="宋体" charset="-122"/>
              </a:rPr>
              <a:t>Pair-</a:t>
            </a:r>
            <a:r>
              <a:rPr lang="en-US" altLang="zh-CN" sz="5400" dirty="0" err="1">
                <a:solidFill>
                  <a:srgbClr val="EA4A54"/>
                </a:solidFill>
                <a:ea typeface="宋体" charset="-122"/>
              </a:rPr>
              <a:t>Navi</a:t>
            </a:r>
            <a:r>
              <a:rPr lang="en-US" altLang="zh-CN" dirty="0">
                <a:solidFill>
                  <a:srgbClr val="0CA1C9"/>
                </a:solidFill>
                <a:ea typeface="宋体" charset="-122"/>
              </a:rPr>
              <a:t/>
            </a:r>
            <a:br>
              <a:rPr lang="en-US" altLang="zh-CN" dirty="0">
                <a:solidFill>
                  <a:srgbClr val="0CA1C9"/>
                </a:solidFill>
                <a:ea typeface="宋体" charset="-122"/>
              </a:rPr>
            </a:br>
            <a:r>
              <a:rPr lang="en-US" altLang="zh-CN" sz="3600" dirty="0">
                <a:solidFill>
                  <a:srgbClr val="0CA1C9"/>
                </a:solidFill>
                <a:ea typeface="宋体" charset="-122"/>
              </a:rPr>
              <a:t>Peer-to-Peer Indoor Navigation with Mobile Visual SLAM</a:t>
            </a: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7504" y="83360"/>
            <a:ext cx="2081518" cy="720000"/>
          </a:xfrm>
          <a:prstGeom prst="rect">
            <a:avLst/>
          </a:prstGeom>
        </p:spPr>
      </p:pic>
      <p:sp>
        <p:nvSpPr>
          <p:cNvPr id="6" name="Rectangle 3"/>
          <p:cNvSpPr txBox="1">
            <a:spLocks noChangeArrowheads="1"/>
          </p:cNvSpPr>
          <p:nvPr/>
        </p:nvSpPr>
        <p:spPr bwMode="auto">
          <a:xfrm>
            <a:off x="0" y="4437112"/>
            <a:ext cx="914400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pPr algn="ctr"/>
            <a:r>
              <a:rPr lang="en-US" altLang="zh-CN" sz="2000" kern="0" dirty="0" err="1">
                <a:solidFill>
                  <a:srgbClr val="0CA1C9"/>
                </a:solidFill>
                <a:ea typeface="宋体" charset="-122"/>
                <a:cs typeface="Arial" panose="020B0604020202020204" pitchFamily="34" charset="0"/>
              </a:rPr>
              <a:t>Erqun</a:t>
            </a:r>
            <a:r>
              <a:rPr lang="en-US" altLang="zh-CN" sz="2000" kern="0" dirty="0">
                <a:solidFill>
                  <a:srgbClr val="0CA1C9"/>
                </a:solidFill>
                <a:ea typeface="宋体" charset="-122"/>
                <a:cs typeface="Arial" panose="020B0604020202020204" pitchFamily="34" charset="0"/>
              </a:rPr>
              <a:t> Dong*, </a:t>
            </a:r>
            <a:r>
              <a:rPr lang="en-US" altLang="zh-CN" sz="2000" kern="0" dirty="0">
                <a:ea typeface="宋体" charset="-122"/>
                <a:cs typeface="Arial" panose="020B0604020202020204" pitchFamily="34" charset="0"/>
              </a:rPr>
              <a:t>Jingao</a:t>
            </a:r>
            <a:r>
              <a:rPr lang="zh-CN" altLang="en-US" sz="2000" kern="0" dirty="0">
                <a:ea typeface="宋体" charset="-122"/>
                <a:cs typeface="Arial" panose="020B0604020202020204" pitchFamily="34" charset="0"/>
              </a:rPr>
              <a:t> </a:t>
            </a:r>
            <a:r>
              <a:rPr lang="en-US" altLang="zh-CN" sz="2000" kern="0" dirty="0">
                <a:ea typeface="宋体" charset="-122"/>
                <a:cs typeface="Arial" panose="020B0604020202020204" pitchFamily="34" charset="0"/>
              </a:rPr>
              <a:t>Xu*,</a:t>
            </a:r>
          </a:p>
          <a:p>
            <a:pPr algn="ctr"/>
            <a:r>
              <a:rPr lang="en-US" altLang="zh-CN" sz="2000" kern="0" dirty="0">
                <a:solidFill>
                  <a:srgbClr val="0CA1C9"/>
                </a:solidFill>
                <a:ea typeface="宋体" charset="-122"/>
                <a:cs typeface="Arial" panose="020B0604020202020204" pitchFamily="34" charset="0"/>
              </a:rPr>
              <a:t> </a:t>
            </a:r>
            <a:r>
              <a:rPr lang="en-US" altLang="zh-CN" sz="2000" kern="0" dirty="0" err="1">
                <a:ea typeface="宋体" charset="-122"/>
                <a:cs typeface="Arial" panose="020B0604020202020204" pitchFamily="34" charset="0"/>
              </a:rPr>
              <a:t>Chenshu</a:t>
            </a:r>
            <a:r>
              <a:rPr lang="en-US" altLang="zh-CN" sz="2000" kern="0" dirty="0">
                <a:ea typeface="宋体" charset="-122"/>
                <a:cs typeface="Arial" panose="020B0604020202020204" pitchFamily="34" charset="0"/>
              </a:rPr>
              <a:t> Wu</a:t>
            </a:r>
            <a:r>
              <a:rPr lang="en-US" altLang="zh-CN" sz="2000" kern="0" baseline="30000" dirty="0">
                <a:ea typeface="宋体" charset="-122"/>
                <a:cs typeface="Arial" panose="020B0604020202020204" pitchFamily="34" charset="0"/>
              </a:rPr>
              <a:t>†</a:t>
            </a:r>
            <a:r>
              <a:rPr lang="en-US" altLang="zh-CN" sz="2000" kern="0" dirty="0">
                <a:ea typeface="宋体" charset="-122"/>
                <a:cs typeface="Arial" panose="020B0604020202020204" pitchFamily="34" charset="0"/>
              </a:rPr>
              <a:t>, </a:t>
            </a:r>
            <a:r>
              <a:rPr lang="en-US" altLang="zh-CN" sz="2000" kern="0" dirty="0" err="1">
                <a:ea typeface="宋体" charset="-122"/>
                <a:cs typeface="Arial" panose="020B0604020202020204" pitchFamily="34" charset="0"/>
              </a:rPr>
              <a:t>Yunhao</a:t>
            </a:r>
            <a:r>
              <a:rPr lang="en-US" altLang="zh-CN" sz="2000" kern="0" dirty="0">
                <a:ea typeface="宋体" charset="-122"/>
                <a:cs typeface="Arial" panose="020B0604020202020204" pitchFamily="34" charset="0"/>
              </a:rPr>
              <a:t> Liu*</a:t>
            </a:r>
            <a:r>
              <a:rPr lang="en-US" altLang="zh-CN" sz="2000" kern="0" baseline="30000" dirty="0">
                <a:ea typeface="宋体" charset="-122"/>
                <a:cs typeface="Arial" panose="020B0604020202020204" pitchFamily="34" charset="0"/>
              </a:rPr>
              <a:t>‡</a:t>
            </a:r>
            <a:r>
              <a:rPr lang="en-US" altLang="zh-CN" sz="2000" kern="0" dirty="0">
                <a:ea typeface="宋体" charset="-122"/>
                <a:cs typeface="Arial" panose="020B0604020202020204" pitchFamily="34" charset="0"/>
              </a:rPr>
              <a:t>,</a:t>
            </a:r>
            <a:r>
              <a:rPr lang="en-US" altLang="zh-CN" sz="2000" kern="0" dirty="0">
                <a:solidFill>
                  <a:srgbClr val="C00000"/>
                </a:solidFill>
                <a:ea typeface="宋体" charset="-122"/>
                <a:cs typeface="Arial" panose="020B0604020202020204" pitchFamily="34" charset="0"/>
              </a:rPr>
              <a:t> </a:t>
            </a:r>
            <a:r>
              <a:rPr lang="en-US" altLang="zh-CN" sz="2000" kern="0" dirty="0">
                <a:ea typeface="宋体" charset="-122"/>
                <a:cs typeface="Arial" panose="020B0604020202020204" pitchFamily="34" charset="0"/>
              </a:rPr>
              <a:t>Zheng Yang*</a:t>
            </a:r>
          </a:p>
          <a:p>
            <a:pPr algn="ctr"/>
            <a:endParaRPr lang="en-US" altLang="zh-CN" sz="1800" b="1" kern="0" dirty="0">
              <a:ea typeface="宋体" charset="-122"/>
              <a:cs typeface="Arial" panose="020B0604020202020204" pitchFamily="34" charset="0"/>
            </a:endParaRPr>
          </a:p>
          <a:p>
            <a:pPr algn="ctr"/>
            <a:r>
              <a:rPr lang="en-US" altLang="zh-CN" sz="1600" kern="0" dirty="0">
                <a:ea typeface="宋体" charset="-122"/>
                <a:cs typeface="Arial" panose="020B0604020202020204" pitchFamily="34" charset="0"/>
              </a:rPr>
              <a:t>*School of Software and </a:t>
            </a:r>
            <a:r>
              <a:rPr lang="en-US" altLang="zh-CN" sz="1600" kern="0" dirty="0" err="1">
                <a:ea typeface="宋体" charset="-122"/>
                <a:cs typeface="Arial" panose="020B0604020202020204" pitchFamily="34" charset="0"/>
              </a:rPr>
              <a:t>BNRist</a:t>
            </a:r>
            <a:r>
              <a:rPr lang="en-US" altLang="zh-CN" sz="1600" kern="0" dirty="0">
                <a:ea typeface="宋体" charset="-122"/>
                <a:cs typeface="Arial" panose="020B0604020202020204" pitchFamily="34" charset="0"/>
              </a:rPr>
              <a:t>, Tsinghua University</a:t>
            </a:r>
          </a:p>
          <a:p>
            <a:pPr algn="ctr"/>
            <a:r>
              <a:rPr lang="en-US" altLang="zh-CN" sz="1600" b="1" kern="0" baseline="30000" dirty="0">
                <a:ea typeface="宋体" charset="-122"/>
                <a:cs typeface="Arial" panose="020B0604020202020204" pitchFamily="34" charset="0"/>
              </a:rPr>
              <a:t>†</a:t>
            </a:r>
            <a:r>
              <a:rPr lang="en-US" altLang="zh-CN" sz="1600" kern="0" dirty="0">
                <a:ea typeface="宋体" charset="-122"/>
                <a:cs typeface="Arial" panose="020B0604020202020204" pitchFamily="34" charset="0"/>
              </a:rPr>
              <a:t>University of Maryland, College Park</a:t>
            </a:r>
          </a:p>
          <a:p>
            <a:pPr algn="ctr"/>
            <a:r>
              <a:rPr lang="en-US" altLang="zh-CN" sz="1600" b="1" kern="0" baseline="30000" dirty="0">
                <a:ea typeface="宋体" charset="-122"/>
                <a:cs typeface="Arial" panose="020B0604020202020204" pitchFamily="34" charset="0"/>
              </a:rPr>
              <a:t>‡</a:t>
            </a:r>
            <a:r>
              <a:rPr lang="en-US" altLang="zh-CN" sz="1600" kern="0" dirty="0">
                <a:ea typeface="宋体" charset="-122"/>
                <a:cs typeface="Arial" panose="020B0604020202020204" pitchFamily="34" charset="0"/>
              </a:rPr>
              <a:t>Michigan State University</a:t>
            </a:r>
          </a:p>
          <a:p>
            <a:pPr algn="r"/>
            <a:r>
              <a:rPr lang="en-US" altLang="zh-CN" sz="1600" kern="0" dirty="0">
                <a:ea typeface="宋体" charset="-122"/>
                <a:cs typeface="Arial" panose="020B0604020202020204" pitchFamily="34" charset="0"/>
              </a:rPr>
              <a:t>May 1, Paris, France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System Design</a:t>
            </a:r>
            <a:endParaRPr lang="zh-CN" altLang="en-US" sz="3200"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10</a:t>
            </a:fld>
            <a:endParaRPr lang="en-US" altLang="zh-CN" dirty="0"/>
          </a:p>
        </p:txBody>
      </p:sp>
      <p:pic>
        <p:nvPicPr>
          <p:cNvPr id="5" name="图片 4">
            <a:extLst>
              <a:ext uri="{FF2B5EF4-FFF2-40B4-BE49-F238E27FC236}">
                <a16:creationId xmlns:a16="http://schemas.microsoft.com/office/drawing/2014/main" xmlns="" id="{1DA3E1D5-9B96-46C1-B8CA-3625206DE1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124744"/>
            <a:ext cx="8033911" cy="5494709"/>
          </a:xfrm>
          <a:prstGeom prst="rect">
            <a:avLst/>
          </a:prstGeom>
        </p:spPr>
      </p:pic>
    </p:spTree>
    <p:extLst>
      <p:ext uri="{BB962C8B-B14F-4D97-AF65-F5344CB8AC3E}">
        <p14:creationId xmlns:p14="http://schemas.microsoft.com/office/powerpoint/2010/main" val="1512601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Leader: Trajectory Construction</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dirty="0"/>
                  <a:t>Monocular Visual </a:t>
                </a:r>
                <a:r>
                  <a:rPr lang="en-US" altLang="zh-CN" dirty="0" err="1" smtClean="0"/>
                  <a:t>Odometry</a:t>
                </a:r>
                <a:r>
                  <a:rPr lang="en-US" altLang="zh-CN" b="1" dirty="0"/>
                  <a:t>: </a:t>
                </a:r>
                <a:r>
                  <a:rPr lang="en-US" altLang="zh-CN" b="1" dirty="0" smtClean="0"/>
                  <a:t>Perspective-n-Points</a:t>
                </a:r>
                <a:endParaRPr lang="en-US" altLang="zh-CN" b="1" dirty="0"/>
              </a:p>
              <a:p>
                <a:pPr lvl="1"/>
                <a14:m>
                  <m:oMath xmlns:m="http://schemas.openxmlformats.org/officeDocument/2006/math">
                    <m:r>
                      <a:rPr lang="en-US" altLang="zh-CN" i="1">
                        <a:latin typeface="Cambria Math" panose="02040503050406030204" pitchFamily="18" charset="0"/>
                      </a:rPr>
                      <m:t>𝐹𝑒𝑎𝑡𝑢𝑟𝑒𝑃𝑜𝑖𝑛𝑡𝑠</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𝑛</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sub>
                    </m:sSub>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𝑅</m:t>
                        </m:r>
                      </m:e>
                      <m:sup>
                        <m:r>
                          <a:rPr lang="en-US" altLang="zh-CN" i="1">
                            <a:latin typeface="Cambria Math" panose="02040503050406030204" pitchFamily="18" charset="0"/>
                          </a:rPr>
                          <m:t>2</m:t>
                        </m:r>
                      </m:sup>
                    </m:sSup>
                  </m:oMath>
                </a14:m>
                <a:r>
                  <a:rPr lang="en-US" altLang="zh-CN" b="0" i="1" dirty="0" smtClean="0">
                    <a:latin typeface="Cambria Math" panose="02040503050406030204" pitchFamily="18" charset="0"/>
                  </a:rPr>
                  <a:t> </a:t>
                </a:r>
                <a:r>
                  <a:rPr lang="en-US" altLang="zh-CN" b="0" dirty="0" smtClean="0">
                    <a:latin typeface="Cambria Math" panose="02040503050406030204" pitchFamily="18" charset="0"/>
                  </a:rPr>
                  <a:t>in frame 2</a:t>
                </a:r>
              </a:p>
              <a:p>
                <a:pPr lvl="1"/>
                <a14:m>
                  <m:oMath xmlns:m="http://schemas.openxmlformats.org/officeDocument/2006/math">
                    <m:r>
                      <a:rPr lang="en-US" altLang="zh-CN" b="0" i="1" smtClean="0">
                        <a:latin typeface="Cambria Math" panose="02040503050406030204" pitchFamily="18" charset="0"/>
                      </a:rPr>
                      <m:t>𝑀𝑎𝑝𝑃𝑜𝑖𝑛𝑡𝑠</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𝑛</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𝑅</m:t>
                        </m:r>
                      </m:e>
                      <m:sup>
                        <m:r>
                          <a:rPr lang="en-US" altLang="zh-CN" b="0" i="1" smtClean="0">
                            <a:latin typeface="Cambria Math" panose="02040503050406030204" pitchFamily="18" charset="0"/>
                          </a:rPr>
                          <m:t>3</m:t>
                        </m:r>
                      </m:sup>
                    </m:sSup>
                  </m:oMath>
                </a14:m>
                <a:endParaRPr lang="en-US" altLang="zh-CN" dirty="0" smtClean="0"/>
              </a:p>
              <a:p>
                <a:pPr lvl="1"/>
                <a:r>
                  <a:rPr lang="en-US" altLang="zh-CN" dirty="0" smtClean="0"/>
                  <a:t>Output: camera pose</a:t>
                </a:r>
                <a:endParaRPr lang="en-US" altLang="zh-CN"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99" t="-1070"/>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87AB51E9-348C-4DC8-84CE-839F8B9DCC07}" type="slidenum">
              <a:rPr lang="en-US" altLang="zh-CN" smtClean="0"/>
              <a:pPr/>
              <a:t>11</a:t>
            </a:fld>
            <a:endParaRPr lang="en-US" altLang="zh-CN"/>
          </a:p>
        </p:txBody>
      </p:sp>
      <p:pic>
        <p:nvPicPr>
          <p:cNvPr id="5" name="图片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528" y="3212976"/>
            <a:ext cx="5151111" cy="3071384"/>
          </a:xfrm>
          <a:prstGeom prst="rect">
            <a:avLst/>
          </a:prstGeom>
        </p:spPr>
      </p:pic>
      <p:pic>
        <p:nvPicPr>
          <p:cNvPr id="7" name="图片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63266" y="2316774"/>
            <a:ext cx="4417141" cy="3967586"/>
          </a:xfrm>
          <a:prstGeom prst="rect">
            <a:avLst/>
          </a:prstGeom>
        </p:spPr>
      </p:pic>
    </p:spTree>
    <p:extLst>
      <p:ext uri="{BB962C8B-B14F-4D97-AF65-F5344CB8AC3E}">
        <p14:creationId xmlns:p14="http://schemas.microsoft.com/office/powerpoint/2010/main" val="264112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64" y="2132856"/>
            <a:ext cx="4729853" cy="4248472"/>
          </a:xfrm>
          <a:prstGeom prst="rect">
            <a:avLst/>
          </a:prstGeom>
        </p:spPr>
      </p:pic>
      <p:sp>
        <p:nvSpPr>
          <p:cNvPr id="2" name="标题 1"/>
          <p:cNvSpPr>
            <a:spLocks noGrp="1"/>
          </p:cNvSpPr>
          <p:nvPr>
            <p:ph type="title"/>
          </p:nvPr>
        </p:nvSpPr>
        <p:spPr/>
        <p:txBody>
          <a:bodyPr/>
          <a:lstStyle/>
          <a:p>
            <a:r>
              <a:rPr lang="en-US" altLang="zh-CN" dirty="0"/>
              <a:t>Follower: Navigation</a:t>
            </a:r>
            <a:endParaRPr lang="zh-CN" altLang="en-US" dirty="0"/>
          </a:p>
        </p:txBody>
      </p:sp>
      <p:sp>
        <p:nvSpPr>
          <p:cNvPr id="3" name="内容占位符 2"/>
          <p:cNvSpPr>
            <a:spLocks noGrp="1"/>
          </p:cNvSpPr>
          <p:nvPr>
            <p:ph idx="1"/>
          </p:nvPr>
        </p:nvSpPr>
        <p:spPr/>
        <p:txBody>
          <a:bodyPr/>
          <a:lstStyle/>
          <a:p>
            <a:r>
              <a:rPr lang="en-US" altLang="zh-CN" dirty="0" err="1" smtClean="0"/>
              <a:t>Relocalize</a:t>
            </a:r>
            <a:r>
              <a:rPr lang="en-US" altLang="zh-CN" dirty="0" smtClean="0"/>
              <a:t> the follower in the leader’s trajectory</a:t>
            </a:r>
            <a:endParaRPr lang="en-US" altLang="zh-CN" dirty="0"/>
          </a:p>
          <a:p>
            <a:r>
              <a:rPr lang="en-US" altLang="zh-CN" dirty="0"/>
              <a:t>Calculate the navigation instruction</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12</a:t>
            </a:fld>
            <a:endParaRPr lang="en-US" altLang="zh-CN"/>
          </a:p>
        </p:txBody>
      </p:sp>
      <p:pic>
        <p:nvPicPr>
          <p:cNvPr id="6" name="图片 5"/>
          <p:cNvPicPr>
            <a:picLocks noChangeAspect="1"/>
          </p:cNvPicPr>
          <p:nvPr/>
        </p:nvPicPr>
        <p:blipFill>
          <a:blip r:embed="rId4"/>
          <a:stretch>
            <a:fillRect/>
          </a:stretch>
        </p:blipFill>
        <p:spPr>
          <a:xfrm>
            <a:off x="5364088" y="3712011"/>
            <a:ext cx="3384376" cy="1738234"/>
          </a:xfrm>
          <a:prstGeom prst="rect">
            <a:avLst/>
          </a:prstGeom>
        </p:spPr>
      </p:pic>
      <p:sp>
        <p:nvSpPr>
          <p:cNvPr id="7" name="椭圆 6"/>
          <p:cNvSpPr/>
          <p:nvPr/>
        </p:nvSpPr>
        <p:spPr>
          <a:xfrm>
            <a:off x="3707904" y="4581128"/>
            <a:ext cx="504056" cy="6796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35825" y="3673308"/>
            <a:ext cx="1664238" cy="338554"/>
          </a:xfrm>
          <a:prstGeom prst="rect">
            <a:avLst/>
          </a:prstGeom>
          <a:noFill/>
        </p:spPr>
        <p:txBody>
          <a:bodyPr wrap="none" rtlCol="0">
            <a:spAutoFit/>
          </a:bodyPr>
          <a:lstStyle/>
          <a:p>
            <a:r>
              <a:rPr lang="en-US" altLang="zh-CN" sz="1600" b="1" dirty="0" smtClean="0">
                <a:latin typeface="+mj-lt"/>
                <a:ea typeface="+mj-ea"/>
              </a:rPr>
              <a:t>Next </a:t>
            </a:r>
            <a:r>
              <a:rPr lang="en-US" altLang="zh-CN" sz="1600" b="1" dirty="0">
                <a:latin typeface="+mj-lt"/>
                <a:ea typeface="+mj-ea"/>
              </a:rPr>
              <a:t>10 frames</a:t>
            </a:r>
            <a:endParaRPr lang="zh-CN" altLang="en-US" sz="1600" b="1" dirty="0">
              <a:latin typeface="+mj-lt"/>
              <a:ea typeface="+mj-ea"/>
            </a:endParaRPr>
          </a:p>
        </p:txBody>
      </p:sp>
      <p:cxnSp>
        <p:nvCxnSpPr>
          <p:cNvPr id="10" name="直接箭头连接符 9"/>
          <p:cNvCxnSpPr>
            <a:stCxn id="8" idx="2"/>
            <a:endCxn id="7" idx="0"/>
          </p:cNvCxnSpPr>
          <p:nvPr/>
        </p:nvCxnSpPr>
        <p:spPr>
          <a:xfrm flipH="1">
            <a:off x="3959932" y="4011862"/>
            <a:ext cx="108012" cy="569266"/>
          </a:xfrm>
          <a:prstGeom prst="straightConnector1">
            <a:avLst/>
          </a:prstGeom>
          <a:ln w="31750">
            <a:solidFill>
              <a:srgbClr val="FF0000"/>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283968" y="5450245"/>
            <a:ext cx="100914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3923928" y="4941168"/>
            <a:ext cx="360040" cy="5090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333063" y="5310405"/>
            <a:ext cx="1138453" cy="338554"/>
          </a:xfrm>
          <a:prstGeom prst="rect">
            <a:avLst/>
          </a:prstGeom>
          <a:noFill/>
        </p:spPr>
        <p:txBody>
          <a:bodyPr wrap="none" rtlCol="0">
            <a:spAutoFit/>
          </a:bodyPr>
          <a:lstStyle/>
          <a:p>
            <a:r>
              <a:rPr lang="en-US" altLang="zh-CN" sz="1600" b="1" smtClean="0">
                <a:latin typeface="+mj-lt"/>
                <a:ea typeface="+mj-ea"/>
              </a:rPr>
              <a:t>Next Step</a:t>
            </a:r>
            <a:endParaRPr lang="zh-CN" altLang="en-US" sz="1600" b="1" dirty="0">
              <a:latin typeface="+mj-lt"/>
              <a:ea typeface="+mj-ea"/>
            </a:endParaRPr>
          </a:p>
        </p:txBody>
      </p:sp>
      <p:cxnSp>
        <p:nvCxnSpPr>
          <p:cNvPr id="24" name="直接箭头连接符 23"/>
          <p:cNvCxnSpPr>
            <a:stCxn id="23" idx="0"/>
          </p:cNvCxnSpPr>
          <p:nvPr/>
        </p:nvCxnSpPr>
        <p:spPr>
          <a:xfrm flipV="1">
            <a:off x="2902290" y="4997129"/>
            <a:ext cx="1021637" cy="313276"/>
          </a:xfrm>
          <a:prstGeom prst="straightConnector1">
            <a:avLst/>
          </a:prstGeom>
          <a:ln w="31750">
            <a:solidFill>
              <a:srgbClr val="FF0000"/>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36" idx="2"/>
            <a:endCxn id="37" idx="7"/>
          </p:cNvCxnSpPr>
          <p:nvPr/>
        </p:nvCxnSpPr>
        <p:spPr>
          <a:xfrm flipH="1">
            <a:off x="4552157" y="5014284"/>
            <a:ext cx="564393" cy="353953"/>
          </a:xfrm>
          <a:prstGeom prst="straightConnector1">
            <a:avLst/>
          </a:prstGeom>
          <a:ln w="31750">
            <a:solidFill>
              <a:srgbClr val="FF0000"/>
            </a:solidFill>
            <a:tailEnd type="triangle" w="lg" len="sm"/>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a:blip r:embed="rId5"/>
          <a:stretch>
            <a:fillRect/>
          </a:stretch>
        </p:blipFill>
        <p:spPr>
          <a:xfrm>
            <a:off x="4255236" y="5093985"/>
            <a:ext cx="199405" cy="216023"/>
          </a:xfrm>
          <a:prstGeom prst="rect">
            <a:avLst/>
          </a:prstGeom>
        </p:spPr>
      </p:pic>
      <p:sp>
        <p:nvSpPr>
          <p:cNvPr id="36" name="文本框 35"/>
          <p:cNvSpPr txBox="1"/>
          <p:nvPr/>
        </p:nvSpPr>
        <p:spPr>
          <a:xfrm>
            <a:off x="4395840" y="4675730"/>
            <a:ext cx="1441420" cy="338554"/>
          </a:xfrm>
          <a:prstGeom prst="rect">
            <a:avLst/>
          </a:prstGeom>
          <a:noFill/>
        </p:spPr>
        <p:txBody>
          <a:bodyPr wrap="none" rtlCol="0">
            <a:spAutoFit/>
          </a:bodyPr>
          <a:lstStyle/>
          <a:p>
            <a:r>
              <a:rPr lang="en-US" altLang="zh-CN" sz="1600" b="1" dirty="0">
                <a:latin typeface="+mj-lt"/>
                <a:ea typeface="+mj-ea"/>
              </a:rPr>
              <a:t>Current Pose</a:t>
            </a:r>
            <a:endParaRPr lang="zh-CN" altLang="en-US" sz="1600" b="1" dirty="0">
              <a:latin typeface="+mj-lt"/>
              <a:ea typeface="+mj-ea"/>
            </a:endParaRPr>
          </a:p>
        </p:txBody>
      </p:sp>
      <p:sp>
        <p:nvSpPr>
          <p:cNvPr id="37" name="椭圆 36"/>
          <p:cNvSpPr/>
          <p:nvPr/>
        </p:nvSpPr>
        <p:spPr>
          <a:xfrm>
            <a:off x="3876068" y="5324910"/>
            <a:ext cx="792088" cy="295858"/>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箭头连接符 40"/>
          <p:cNvCxnSpPr/>
          <p:nvPr/>
        </p:nvCxnSpPr>
        <p:spPr>
          <a:xfrm flipH="1">
            <a:off x="2195736" y="3093331"/>
            <a:ext cx="864096" cy="504057"/>
          </a:xfrm>
          <a:prstGeom prst="straightConnector1">
            <a:avLst/>
          </a:prstGeom>
          <a:ln w="31750">
            <a:solidFill>
              <a:srgbClr val="FF0000"/>
            </a:solidFill>
            <a:tailEnd type="triangle" w="lg" len="sm"/>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2943772" y="2898793"/>
            <a:ext cx="2220480" cy="338554"/>
          </a:xfrm>
          <a:prstGeom prst="rect">
            <a:avLst/>
          </a:prstGeom>
          <a:noFill/>
        </p:spPr>
        <p:txBody>
          <a:bodyPr wrap="none" rtlCol="0">
            <a:spAutoFit/>
          </a:bodyPr>
          <a:lstStyle/>
          <a:p>
            <a:r>
              <a:rPr lang="en-US" altLang="zh-CN" sz="1600" b="1" dirty="0" smtClean="0">
                <a:latin typeface="+mj-lt"/>
                <a:ea typeface="+mj-ea"/>
              </a:rPr>
              <a:t>Reference trajectory</a:t>
            </a:r>
            <a:endParaRPr lang="zh-CN" altLang="en-US" sz="1600" b="1" dirty="0">
              <a:latin typeface="+mj-lt"/>
              <a:ea typeface="+mj-ea"/>
            </a:endParaRPr>
          </a:p>
        </p:txBody>
      </p:sp>
      <p:sp>
        <p:nvSpPr>
          <p:cNvPr id="11" name="弧形 10"/>
          <p:cNvSpPr/>
          <p:nvPr/>
        </p:nvSpPr>
        <p:spPr>
          <a:xfrm>
            <a:off x="4067944" y="5320390"/>
            <a:ext cx="298186" cy="196842"/>
          </a:xfrm>
          <a:prstGeom prst="arc">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35697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3" grpId="0"/>
      <p:bldP spid="36" grpId="0"/>
      <p:bldP spid="37"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Non-rigid Context Culling</a:t>
            </a:r>
            <a:endParaRPr lang="zh-CN" altLang="en-US" sz="3200"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13</a:t>
            </a:fld>
            <a:endParaRPr lang="en-US" altLang="zh-CN" dirty="0"/>
          </a:p>
        </p:txBody>
      </p:sp>
      <p:sp>
        <p:nvSpPr>
          <p:cNvPr id="18" name="内容占位符 2"/>
          <p:cNvSpPr>
            <a:spLocks noGrp="1"/>
          </p:cNvSpPr>
          <p:nvPr>
            <p:ph idx="1"/>
          </p:nvPr>
        </p:nvSpPr>
        <p:spPr>
          <a:xfrm>
            <a:off x="539552" y="1330856"/>
            <a:ext cx="8352928" cy="2295579"/>
          </a:xfrm>
        </p:spPr>
        <p:txBody>
          <a:bodyPr/>
          <a:lstStyle/>
          <a:p>
            <a:pPr marL="342900" lvl="1" indent="-342900">
              <a:buFontTx/>
              <a:buChar char="•"/>
            </a:pPr>
            <a:r>
              <a:rPr lang="en-US" altLang="zh-CN" sz="2400" dirty="0">
                <a:ea typeface="+mn-ea"/>
                <a:cs typeface="+mn-cs"/>
              </a:rPr>
              <a:t>Using Mask-RCNN and mirror reflection in Yolo </a:t>
            </a:r>
            <a:endParaRPr lang="zh-CN" altLang="en-US" sz="2400" dirty="0">
              <a:ea typeface="+mn-ea"/>
              <a:cs typeface="+mn-cs"/>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872" y="1844824"/>
            <a:ext cx="3116022" cy="2337017"/>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1844824"/>
            <a:ext cx="3116021" cy="2337016"/>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873" y="4293096"/>
            <a:ext cx="3116022" cy="2337017"/>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3" y="4293096"/>
            <a:ext cx="3116022" cy="2337017"/>
          </a:xfrm>
          <a:prstGeom prst="rect">
            <a:avLst/>
          </a:prstGeom>
        </p:spPr>
      </p:pic>
    </p:spTree>
    <p:extLst>
      <p:ext uri="{BB962C8B-B14F-4D97-AF65-F5344CB8AC3E}">
        <p14:creationId xmlns:p14="http://schemas.microsoft.com/office/powerpoint/2010/main" val="845770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Non-rigid Context Culling</a:t>
            </a:r>
            <a:endParaRPr lang="zh-CN" altLang="en-US" sz="3200"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14</a:t>
            </a:fld>
            <a:endParaRPr lang="en-US" altLang="zh-CN" dirty="0"/>
          </a:p>
        </p:txBody>
      </p:sp>
      <p:sp>
        <p:nvSpPr>
          <p:cNvPr id="18" name="内容占位符 2"/>
          <p:cNvSpPr>
            <a:spLocks noGrp="1"/>
          </p:cNvSpPr>
          <p:nvPr>
            <p:ph idx="1"/>
          </p:nvPr>
        </p:nvSpPr>
        <p:spPr>
          <a:xfrm>
            <a:off x="539552" y="1330856"/>
            <a:ext cx="8352928" cy="2295579"/>
          </a:xfrm>
        </p:spPr>
        <p:txBody>
          <a:bodyPr/>
          <a:lstStyle/>
          <a:p>
            <a:pPr marL="342900" lvl="1" indent="-342900">
              <a:buFont typeface="Arial" panose="020B0604020202020204" pitchFamily="34" charset="0"/>
              <a:buChar char="•"/>
            </a:pPr>
            <a:r>
              <a:rPr lang="en-US" altLang="zh-CN" sz="2400" dirty="0">
                <a:ea typeface="+mn-ea"/>
                <a:cs typeface="+mn-cs"/>
              </a:rPr>
              <a:t>Accurate trajectory and robust</a:t>
            </a:r>
            <a:r>
              <a:rPr lang="en-US" altLang="zh-CN" sz="2400" dirty="0"/>
              <a:t> </a:t>
            </a:r>
            <a:r>
              <a:rPr lang="en-US" altLang="zh-CN" sz="2400" dirty="0" err="1"/>
              <a:t>relocalization</a:t>
            </a:r>
            <a:endParaRPr lang="en-US" altLang="zh-CN" sz="2400" dirty="0">
              <a:ea typeface="+mn-ea"/>
              <a:cs typeface="+mn-cs"/>
            </a:endParaRPr>
          </a:p>
          <a:p>
            <a:pPr marL="742950" lvl="2" indent="-342900">
              <a:buFont typeface="Century Gothic" panose="020B0502020202020204" pitchFamily="34" charset="0"/>
              <a:buChar char="–"/>
            </a:pPr>
            <a:r>
              <a:rPr lang="en-US" altLang="zh-CN" sz="2200" dirty="0">
                <a:ea typeface="+mn-ea"/>
                <a:cs typeface="+mn-cs"/>
              </a:rPr>
              <a:t>Example: Trajectory of a straight line.</a:t>
            </a:r>
            <a:endParaRPr lang="zh-CN" altLang="en-US" sz="2200" dirty="0">
              <a:ea typeface="+mn-ea"/>
              <a:cs typeface="+mn-cs"/>
            </a:endParaRPr>
          </a:p>
        </p:txBody>
      </p:sp>
      <p:grpSp>
        <p:nvGrpSpPr>
          <p:cNvPr id="5" name="组合 4">
            <a:extLst>
              <a:ext uri="{FF2B5EF4-FFF2-40B4-BE49-F238E27FC236}">
                <a16:creationId xmlns:a16="http://schemas.microsoft.com/office/drawing/2014/main" xmlns="" id="{1670DFAC-D673-4D36-935C-A978D465C275}"/>
              </a:ext>
            </a:extLst>
          </p:cNvPr>
          <p:cNvGrpSpPr/>
          <p:nvPr/>
        </p:nvGrpSpPr>
        <p:grpSpPr>
          <a:xfrm>
            <a:off x="611560" y="2060848"/>
            <a:ext cx="8075240" cy="4256890"/>
            <a:chOff x="611560" y="1795935"/>
            <a:chExt cx="8075240" cy="4256890"/>
          </a:xfrm>
        </p:grpSpPr>
        <p:pic>
          <p:nvPicPr>
            <p:cNvPr id="9" name="图片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57001" y="2047761"/>
              <a:ext cx="4329799" cy="4005064"/>
            </a:xfrm>
            <a:prstGeom prst="rect">
              <a:avLst/>
            </a:prstGeom>
          </p:spPr>
        </p:pic>
        <p:pic>
          <p:nvPicPr>
            <p:cNvPr id="10" name="图片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560" y="1795935"/>
              <a:ext cx="4276477" cy="4256890"/>
            </a:xfrm>
            <a:prstGeom prst="rect">
              <a:avLst/>
            </a:prstGeom>
          </p:spPr>
        </p:pic>
        <p:sp>
          <p:nvSpPr>
            <p:cNvPr id="3" name="文本框 2">
              <a:extLst>
                <a:ext uri="{FF2B5EF4-FFF2-40B4-BE49-F238E27FC236}">
                  <a16:creationId xmlns:a16="http://schemas.microsoft.com/office/drawing/2014/main" xmlns="" id="{A720CC5A-7415-4439-A71E-3EF9EAD2A8E0}"/>
                </a:ext>
              </a:extLst>
            </p:cNvPr>
            <p:cNvSpPr txBox="1"/>
            <p:nvPr/>
          </p:nvSpPr>
          <p:spPr>
            <a:xfrm>
              <a:off x="1638443" y="2038601"/>
              <a:ext cx="1925445" cy="369332"/>
            </a:xfrm>
            <a:prstGeom prst="rect">
              <a:avLst/>
            </a:prstGeom>
            <a:noFill/>
          </p:spPr>
          <p:txBody>
            <a:bodyPr wrap="square" rtlCol="0">
              <a:spAutoFit/>
            </a:bodyPr>
            <a:lstStyle/>
            <a:p>
              <a:r>
                <a:rPr lang="en-US" altLang="zh-CN" dirty="0">
                  <a:latin typeface="+mn-lt"/>
                </a:rPr>
                <a:t>Without NRCC</a:t>
              </a:r>
              <a:endParaRPr lang="zh-CN" altLang="en-US" dirty="0">
                <a:latin typeface="+mn-lt"/>
              </a:endParaRPr>
            </a:p>
          </p:txBody>
        </p:sp>
        <p:sp>
          <p:nvSpPr>
            <p:cNvPr id="8" name="文本框 7">
              <a:extLst>
                <a:ext uri="{FF2B5EF4-FFF2-40B4-BE49-F238E27FC236}">
                  <a16:creationId xmlns:a16="http://schemas.microsoft.com/office/drawing/2014/main" xmlns="" id="{C156D5BD-0D17-44AE-90DC-36BA28A37EA4}"/>
                </a:ext>
              </a:extLst>
            </p:cNvPr>
            <p:cNvSpPr txBox="1"/>
            <p:nvPr/>
          </p:nvSpPr>
          <p:spPr>
            <a:xfrm>
              <a:off x="5760645" y="2038601"/>
              <a:ext cx="1691675" cy="369332"/>
            </a:xfrm>
            <a:prstGeom prst="rect">
              <a:avLst/>
            </a:prstGeom>
            <a:noFill/>
          </p:spPr>
          <p:txBody>
            <a:bodyPr wrap="square" rtlCol="0">
              <a:spAutoFit/>
            </a:bodyPr>
            <a:lstStyle/>
            <a:p>
              <a:r>
                <a:rPr lang="en-US" altLang="zh-CN" dirty="0">
                  <a:latin typeface="+mn-lt"/>
                </a:rPr>
                <a:t>With NRCC</a:t>
              </a:r>
              <a:endParaRPr lang="zh-CN" altLang="en-US" dirty="0">
                <a:latin typeface="+mn-lt"/>
              </a:endParaRPr>
            </a:p>
          </p:txBody>
        </p:sp>
      </p:grpSp>
    </p:spTree>
    <p:extLst>
      <p:ext uri="{BB962C8B-B14F-4D97-AF65-F5344CB8AC3E}">
        <p14:creationId xmlns:p14="http://schemas.microsoft.com/office/powerpoint/2010/main" val="31456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Real-time strategy</a:t>
            </a:r>
            <a:endParaRPr lang="zh-CN" altLang="en-US" sz="3200"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15</a:t>
            </a:fld>
            <a:endParaRPr lang="en-US" altLang="zh-CN" dirty="0"/>
          </a:p>
        </p:txBody>
      </p:sp>
      <p:grpSp>
        <p:nvGrpSpPr>
          <p:cNvPr id="3" name="Group 2">
            <a:extLst>
              <a:ext uri="{FF2B5EF4-FFF2-40B4-BE49-F238E27FC236}">
                <a16:creationId xmlns:a16="http://schemas.microsoft.com/office/drawing/2014/main" xmlns="" id="{284BD6E5-FE90-CB45-A808-A085DB225C7F}"/>
              </a:ext>
            </a:extLst>
          </p:cNvPr>
          <p:cNvGrpSpPr/>
          <p:nvPr/>
        </p:nvGrpSpPr>
        <p:grpSpPr>
          <a:xfrm>
            <a:off x="2699792" y="2185857"/>
            <a:ext cx="936104" cy="740500"/>
            <a:chOff x="1979712" y="3861048"/>
            <a:chExt cx="1274406" cy="1008112"/>
          </a:xfrm>
        </p:grpSpPr>
        <p:sp>
          <p:nvSpPr>
            <p:cNvPr id="9" name="Freeform 80">
              <a:extLst>
                <a:ext uri="{FF2B5EF4-FFF2-40B4-BE49-F238E27FC236}">
                  <a16:creationId xmlns:a16="http://schemas.microsoft.com/office/drawing/2014/main" xmlns="" id="{D9077660-9470-EB4C-8574-4322154F3373}"/>
                </a:ext>
              </a:extLst>
            </p:cNvPr>
            <p:cNvSpPr>
              <a:spLocks noEditPoints="1"/>
            </p:cNvSpPr>
            <p:nvPr/>
          </p:nvSpPr>
          <p:spPr bwMode="auto">
            <a:xfrm>
              <a:off x="2128711" y="4010047"/>
              <a:ext cx="976411" cy="710117"/>
            </a:xfrm>
            <a:custGeom>
              <a:avLst/>
              <a:gdLst>
                <a:gd name="T0" fmla="*/ 210 w 210"/>
                <a:gd name="T1" fmla="*/ 0 h 153"/>
                <a:gd name="T2" fmla="*/ 0 w 210"/>
                <a:gd name="T3" fmla="*/ 0 h 153"/>
                <a:gd name="T4" fmla="*/ 0 w 210"/>
                <a:gd name="T5" fmla="*/ 153 h 153"/>
                <a:gd name="T6" fmla="*/ 210 w 210"/>
                <a:gd name="T7" fmla="*/ 153 h 153"/>
                <a:gd name="T8" fmla="*/ 210 w 210"/>
                <a:gd name="T9" fmla="*/ 0 h 153"/>
                <a:gd name="T10" fmla="*/ 193 w 210"/>
                <a:gd name="T11" fmla="*/ 135 h 153"/>
                <a:gd name="T12" fmla="*/ 109 w 210"/>
                <a:gd name="T13" fmla="*/ 135 h 153"/>
                <a:gd name="T14" fmla="*/ 125 w 210"/>
                <a:gd name="T15" fmla="*/ 113 h 153"/>
                <a:gd name="T16" fmla="*/ 151 w 210"/>
                <a:gd name="T17" fmla="*/ 77 h 153"/>
                <a:gd name="T18" fmla="*/ 193 w 210"/>
                <a:gd name="T19" fmla="*/ 135 h 153"/>
                <a:gd name="T20" fmla="*/ 164 w 210"/>
                <a:gd name="T21" fmla="*/ 20 h 153"/>
                <a:gd name="T22" fmla="*/ 180 w 210"/>
                <a:gd name="T23" fmla="*/ 37 h 153"/>
                <a:gd name="T24" fmla="*/ 164 w 210"/>
                <a:gd name="T25" fmla="*/ 53 h 153"/>
                <a:gd name="T26" fmla="*/ 147 w 210"/>
                <a:gd name="T27" fmla="*/ 37 h 153"/>
                <a:gd name="T28" fmla="*/ 164 w 210"/>
                <a:gd name="T29" fmla="*/ 20 h 153"/>
                <a:gd name="T30" fmla="*/ 80 w 210"/>
                <a:gd name="T31" fmla="*/ 51 h 153"/>
                <a:gd name="T32" fmla="*/ 120 w 210"/>
                <a:gd name="T33" fmla="*/ 106 h 153"/>
                <a:gd name="T34" fmla="*/ 103 w 210"/>
                <a:gd name="T35" fmla="*/ 131 h 153"/>
                <a:gd name="T36" fmla="*/ 100 w 210"/>
                <a:gd name="T37" fmla="*/ 135 h 153"/>
                <a:gd name="T38" fmla="*/ 19 w 210"/>
                <a:gd name="T39" fmla="*/ 135 h 153"/>
                <a:gd name="T40" fmla="*/ 80 w 210"/>
                <a:gd name="T41"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 h="153">
                  <a:moveTo>
                    <a:pt x="210" y="0"/>
                  </a:moveTo>
                  <a:cubicBezTo>
                    <a:pt x="0" y="0"/>
                    <a:pt x="0" y="0"/>
                    <a:pt x="0" y="0"/>
                  </a:cubicBezTo>
                  <a:cubicBezTo>
                    <a:pt x="0" y="153"/>
                    <a:pt x="0" y="153"/>
                    <a:pt x="0" y="153"/>
                  </a:cubicBezTo>
                  <a:cubicBezTo>
                    <a:pt x="210" y="153"/>
                    <a:pt x="210" y="153"/>
                    <a:pt x="210" y="153"/>
                  </a:cubicBezTo>
                  <a:cubicBezTo>
                    <a:pt x="210" y="0"/>
                    <a:pt x="210" y="0"/>
                    <a:pt x="210" y="0"/>
                  </a:cubicBezTo>
                  <a:close/>
                  <a:moveTo>
                    <a:pt x="193" y="135"/>
                  </a:moveTo>
                  <a:cubicBezTo>
                    <a:pt x="109" y="135"/>
                    <a:pt x="109" y="135"/>
                    <a:pt x="109" y="135"/>
                  </a:cubicBezTo>
                  <a:cubicBezTo>
                    <a:pt x="125" y="113"/>
                    <a:pt x="125" y="113"/>
                    <a:pt x="125" y="113"/>
                  </a:cubicBezTo>
                  <a:cubicBezTo>
                    <a:pt x="151" y="77"/>
                    <a:pt x="151" y="77"/>
                    <a:pt x="151" y="77"/>
                  </a:cubicBezTo>
                  <a:lnTo>
                    <a:pt x="193" y="135"/>
                  </a:lnTo>
                  <a:close/>
                  <a:moveTo>
                    <a:pt x="164" y="20"/>
                  </a:moveTo>
                  <a:cubicBezTo>
                    <a:pt x="173" y="20"/>
                    <a:pt x="180" y="28"/>
                    <a:pt x="180" y="37"/>
                  </a:cubicBezTo>
                  <a:cubicBezTo>
                    <a:pt x="180" y="46"/>
                    <a:pt x="173" y="53"/>
                    <a:pt x="164" y="53"/>
                  </a:cubicBezTo>
                  <a:cubicBezTo>
                    <a:pt x="154" y="53"/>
                    <a:pt x="147" y="46"/>
                    <a:pt x="147" y="37"/>
                  </a:cubicBezTo>
                  <a:cubicBezTo>
                    <a:pt x="147" y="28"/>
                    <a:pt x="154" y="20"/>
                    <a:pt x="164" y="20"/>
                  </a:cubicBezTo>
                  <a:close/>
                  <a:moveTo>
                    <a:pt x="80" y="51"/>
                  </a:moveTo>
                  <a:cubicBezTo>
                    <a:pt x="120" y="106"/>
                    <a:pt x="120" y="106"/>
                    <a:pt x="120" y="106"/>
                  </a:cubicBezTo>
                  <a:cubicBezTo>
                    <a:pt x="103" y="131"/>
                    <a:pt x="103" y="131"/>
                    <a:pt x="103" y="131"/>
                  </a:cubicBezTo>
                  <a:cubicBezTo>
                    <a:pt x="100" y="135"/>
                    <a:pt x="100" y="135"/>
                    <a:pt x="100" y="135"/>
                  </a:cubicBezTo>
                  <a:cubicBezTo>
                    <a:pt x="19" y="135"/>
                    <a:pt x="19" y="135"/>
                    <a:pt x="19" y="135"/>
                  </a:cubicBezTo>
                  <a:lnTo>
                    <a:pt x="80" y="51"/>
                  </a:lnTo>
                  <a:close/>
                </a:path>
              </a:pathLst>
            </a:custGeom>
            <a:solidFill>
              <a:srgbClr val="53BCA9"/>
            </a:solidFill>
            <a:ln>
              <a:noFill/>
            </a:ln>
            <a:extLst/>
          </p:spPr>
          <p:txBody>
            <a:bodyPr vert="horz" wrap="square" lIns="91440" tIns="45720" rIns="91440" bIns="45720" numCol="1" anchor="t" anchorCtr="0" compatLnSpc="1">
              <a:prstTxWarp prst="textNoShape">
                <a:avLst/>
              </a:prstTxWarp>
            </a:bodyPr>
            <a:lstStyle/>
            <a:p>
              <a:endParaRPr lang="zh-CN" altLang="en-US" dirty="0">
                <a:ln>
                  <a:solidFill>
                    <a:srgbClr val="53BCA9"/>
                  </a:solidFill>
                </a:ln>
                <a:solidFill>
                  <a:srgbClr val="53BCA9"/>
                </a:solidFill>
              </a:endParaRPr>
            </a:p>
          </p:txBody>
        </p:sp>
        <p:sp>
          <p:nvSpPr>
            <p:cNvPr id="10" name="Freeform 81">
              <a:extLst>
                <a:ext uri="{FF2B5EF4-FFF2-40B4-BE49-F238E27FC236}">
                  <a16:creationId xmlns:a16="http://schemas.microsoft.com/office/drawing/2014/main" xmlns="" id="{12286D0F-4643-AB44-9EA4-E9DBCF9E4A77}"/>
                </a:ext>
              </a:extLst>
            </p:cNvPr>
            <p:cNvSpPr>
              <a:spLocks noEditPoints="1"/>
            </p:cNvSpPr>
            <p:nvPr/>
          </p:nvSpPr>
          <p:spPr bwMode="auto">
            <a:xfrm>
              <a:off x="1979712" y="3861048"/>
              <a:ext cx="1274406" cy="1008112"/>
            </a:xfrm>
            <a:custGeom>
              <a:avLst/>
              <a:gdLst>
                <a:gd name="T0" fmla="*/ 402 w 402"/>
                <a:gd name="T1" fmla="*/ 0 h 318"/>
                <a:gd name="T2" fmla="*/ 0 w 402"/>
                <a:gd name="T3" fmla="*/ 0 h 318"/>
                <a:gd name="T4" fmla="*/ 0 w 402"/>
                <a:gd name="T5" fmla="*/ 318 h 318"/>
                <a:gd name="T6" fmla="*/ 402 w 402"/>
                <a:gd name="T7" fmla="*/ 318 h 318"/>
                <a:gd name="T8" fmla="*/ 402 w 402"/>
                <a:gd name="T9" fmla="*/ 0 h 318"/>
                <a:gd name="T10" fmla="*/ 402 w 402"/>
                <a:gd name="T11" fmla="*/ 0 h 318"/>
                <a:gd name="T12" fmla="*/ 372 w 402"/>
                <a:gd name="T13" fmla="*/ 286 h 318"/>
                <a:gd name="T14" fmla="*/ 32 w 402"/>
                <a:gd name="T15" fmla="*/ 286 h 318"/>
                <a:gd name="T16" fmla="*/ 32 w 402"/>
                <a:gd name="T17" fmla="*/ 32 h 318"/>
                <a:gd name="T18" fmla="*/ 372 w 402"/>
                <a:gd name="T19" fmla="*/ 32 h 318"/>
                <a:gd name="T20" fmla="*/ 372 w 402"/>
                <a:gd name="T21" fmla="*/ 286 h 318"/>
                <a:gd name="T22" fmla="*/ 372 w 402"/>
                <a:gd name="T23" fmla="*/ 28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2" h="318">
                  <a:moveTo>
                    <a:pt x="402" y="0"/>
                  </a:moveTo>
                  <a:lnTo>
                    <a:pt x="0" y="0"/>
                  </a:lnTo>
                  <a:lnTo>
                    <a:pt x="0" y="318"/>
                  </a:lnTo>
                  <a:lnTo>
                    <a:pt x="402" y="318"/>
                  </a:lnTo>
                  <a:lnTo>
                    <a:pt x="402" y="0"/>
                  </a:lnTo>
                  <a:lnTo>
                    <a:pt x="402" y="0"/>
                  </a:lnTo>
                  <a:close/>
                  <a:moveTo>
                    <a:pt x="372" y="286"/>
                  </a:moveTo>
                  <a:lnTo>
                    <a:pt x="32" y="286"/>
                  </a:lnTo>
                  <a:lnTo>
                    <a:pt x="32" y="32"/>
                  </a:lnTo>
                  <a:lnTo>
                    <a:pt x="372" y="32"/>
                  </a:lnTo>
                  <a:lnTo>
                    <a:pt x="372" y="286"/>
                  </a:lnTo>
                  <a:lnTo>
                    <a:pt x="372" y="286"/>
                  </a:lnTo>
                  <a:close/>
                </a:path>
              </a:pathLst>
            </a:custGeom>
            <a:solidFill>
              <a:srgbClr val="53BCA9"/>
            </a:solidFill>
            <a:ln>
              <a:noFill/>
            </a:ln>
            <a:extLst/>
          </p:spPr>
          <p:txBody>
            <a:bodyPr vert="horz" wrap="square" lIns="91440" tIns="45720" rIns="91440" bIns="45720" numCol="1" anchor="t" anchorCtr="0" compatLnSpc="1">
              <a:prstTxWarp prst="textNoShape">
                <a:avLst/>
              </a:prstTxWarp>
            </a:bodyPr>
            <a:lstStyle/>
            <a:p>
              <a:endParaRPr lang="zh-CN" altLang="en-US">
                <a:ln>
                  <a:solidFill>
                    <a:srgbClr val="53BCA9"/>
                  </a:solidFill>
                </a:ln>
              </a:endParaRPr>
            </a:p>
          </p:txBody>
        </p:sp>
      </p:grpSp>
      <p:grpSp>
        <p:nvGrpSpPr>
          <p:cNvPr id="12" name="Group 11">
            <a:extLst>
              <a:ext uri="{FF2B5EF4-FFF2-40B4-BE49-F238E27FC236}">
                <a16:creationId xmlns:a16="http://schemas.microsoft.com/office/drawing/2014/main" xmlns="" id="{8B8204C0-DB38-F24E-A2B5-F71A234227B9}"/>
              </a:ext>
            </a:extLst>
          </p:cNvPr>
          <p:cNvGrpSpPr/>
          <p:nvPr/>
        </p:nvGrpSpPr>
        <p:grpSpPr>
          <a:xfrm>
            <a:off x="2694945" y="1363365"/>
            <a:ext cx="936104" cy="740500"/>
            <a:chOff x="1979712" y="3861048"/>
            <a:chExt cx="1274406" cy="1008112"/>
          </a:xfrm>
        </p:grpSpPr>
        <p:sp>
          <p:nvSpPr>
            <p:cNvPr id="13" name="Freeform 80">
              <a:extLst>
                <a:ext uri="{FF2B5EF4-FFF2-40B4-BE49-F238E27FC236}">
                  <a16:creationId xmlns:a16="http://schemas.microsoft.com/office/drawing/2014/main" xmlns="" id="{450B1EF7-15FD-2941-88AC-72C173ECDB63}"/>
                </a:ext>
              </a:extLst>
            </p:cNvPr>
            <p:cNvSpPr>
              <a:spLocks noEditPoints="1"/>
            </p:cNvSpPr>
            <p:nvPr/>
          </p:nvSpPr>
          <p:spPr bwMode="auto">
            <a:xfrm>
              <a:off x="2128711" y="4010047"/>
              <a:ext cx="976411" cy="710117"/>
            </a:xfrm>
            <a:custGeom>
              <a:avLst/>
              <a:gdLst>
                <a:gd name="T0" fmla="*/ 210 w 210"/>
                <a:gd name="T1" fmla="*/ 0 h 153"/>
                <a:gd name="T2" fmla="*/ 0 w 210"/>
                <a:gd name="T3" fmla="*/ 0 h 153"/>
                <a:gd name="T4" fmla="*/ 0 w 210"/>
                <a:gd name="T5" fmla="*/ 153 h 153"/>
                <a:gd name="T6" fmla="*/ 210 w 210"/>
                <a:gd name="T7" fmla="*/ 153 h 153"/>
                <a:gd name="T8" fmla="*/ 210 w 210"/>
                <a:gd name="T9" fmla="*/ 0 h 153"/>
                <a:gd name="T10" fmla="*/ 193 w 210"/>
                <a:gd name="T11" fmla="*/ 135 h 153"/>
                <a:gd name="T12" fmla="*/ 109 w 210"/>
                <a:gd name="T13" fmla="*/ 135 h 153"/>
                <a:gd name="T14" fmla="*/ 125 w 210"/>
                <a:gd name="T15" fmla="*/ 113 h 153"/>
                <a:gd name="T16" fmla="*/ 151 w 210"/>
                <a:gd name="T17" fmla="*/ 77 h 153"/>
                <a:gd name="T18" fmla="*/ 193 w 210"/>
                <a:gd name="T19" fmla="*/ 135 h 153"/>
                <a:gd name="T20" fmla="*/ 164 w 210"/>
                <a:gd name="T21" fmla="*/ 20 h 153"/>
                <a:gd name="T22" fmla="*/ 180 w 210"/>
                <a:gd name="T23" fmla="*/ 37 h 153"/>
                <a:gd name="T24" fmla="*/ 164 w 210"/>
                <a:gd name="T25" fmla="*/ 53 h 153"/>
                <a:gd name="T26" fmla="*/ 147 w 210"/>
                <a:gd name="T27" fmla="*/ 37 h 153"/>
                <a:gd name="T28" fmla="*/ 164 w 210"/>
                <a:gd name="T29" fmla="*/ 20 h 153"/>
                <a:gd name="T30" fmla="*/ 80 w 210"/>
                <a:gd name="T31" fmla="*/ 51 h 153"/>
                <a:gd name="T32" fmla="*/ 120 w 210"/>
                <a:gd name="T33" fmla="*/ 106 h 153"/>
                <a:gd name="T34" fmla="*/ 103 w 210"/>
                <a:gd name="T35" fmla="*/ 131 h 153"/>
                <a:gd name="T36" fmla="*/ 100 w 210"/>
                <a:gd name="T37" fmla="*/ 135 h 153"/>
                <a:gd name="T38" fmla="*/ 19 w 210"/>
                <a:gd name="T39" fmla="*/ 135 h 153"/>
                <a:gd name="T40" fmla="*/ 80 w 210"/>
                <a:gd name="T41"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 h="153">
                  <a:moveTo>
                    <a:pt x="210" y="0"/>
                  </a:moveTo>
                  <a:cubicBezTo>
                    <a:pt x="0" y="0"/>
                    <a:pt x="0" y="0"/>
                    <a:pt x="0" y="0"/>
                  </a:cubicBezTo>
                  <a:cubicBezTo>
                    <a:pt x="0" y="153"/>
                    <a:pt x="0" y="153"/>
                    <a:pt x="0" y="153"/>
                  </a:cubicBezTo>
                  <a:cubicBezTo>
                    <a:pt x="210" y="153"/>
                    <a:pt x="210" y="153"/>
                    <a:pt x="210" y="153"/>
                  </a:cubicBezTo>
                  <a:cubicBezTo>
                    <a:pt x="210" y="0"/>
                    <a:pt x="210" y="0"/>
                    <a:pt x="210" y="0"/>
                  </a:cubicBezTo>
                  <a:close/>
                  <a:moveTo>
                    <a:pt x="193" y="135"/>
                  </a:moveTo>
                  <a:cubicBezTo>
                    <a:pt x="109" y="135"/>
                    <a:pt x="109" y="135"/>
                    <a:pt x="109" y="135"/>
                  </a:cubicBezTo>
                  <a:cubicBezTo>
                    <a:pt x="125" y="113"/>
                    <a:pt x="125" y="113"/>
                    <a:pt x="125" y="113"/>
                  </a:cubicBezTo>
                  <a:cubicBezTo>
                    <a:pt x="151" y="77"/>
                    <a:pt x="151" y="77"/>
                    <a:pt x="151" y="77"/>
                  </a:cubicBezTo>
                  <a:lnTo>
                    <a:pt x="193" y="135"/>
                  </a:lnTo>
                  <a:close/>
                  <a:moveTo>
                    <a:pt x="164" y="20"/>
                  </a:moveTo>
                  <a:cubicBezTo>
                    <a:pt x="173" y="20"/>
                    <a:pt x="180" y="28"/>
                    <a:pt x="180" y="37"/>
                  </a:cubicBezTo>
                  <a:cubicBezTo>
                    <a:pt x="180" y="46"/>
                    <a:pt x="173" y="53"/>
                    <a:pt x="164" y="53"/>
                  </a:cubicBezTo>
                  <a:cubicBezTo>
                    <a:pt x="154" y="53"/>
                    <a:pt x="147" y="46"/>
                    <a:pt x="147" y="37"/>
                  </a:cubicBezTo>
                  <a:cubicBezTo>
                    <a:pt x="147" y="28"/>
                    <a:pt x="154" y="20"/>
                    <a:pt x="164" y="20"/>
                  </a:cubicBezTo>
                  <a:close/>
                  <a:moveTo>
                    <a:pt x="80" y="51"/>
                  </a:moveTo>
                  <a:cubicBezTo>
                    <a:pt x="120" y="106"/>
                    <a:pt x="120" y="106"/>
                    <a:pt x="120" y="106"/>
                  </a:cubicBezTo>
                  <a:cubicBezTo>
                    <a:pt x="103" y="131"/>
                    <a:pt x="103" y="131"/>
                    <a:pt x="103" y="131"/>
                  </a:cubicBezTo>
                  <a:cubicBezTo>
                    <a:pt x="100" y="135"/>
                    <a:pt x="100" y="135"/>
                    <a:pt x="100" y="135"/>
                  </a:cubicBezTo>
                  <a:cubicBezTo>
                    <a:pt x="19" y="135"/>
                    <a:pt x="19" y="135"/>
                    <a:pt x="19" y="135"/>
                  </a:cubicBezTo>
                  <a:lnTo>
                    <a:pt x="80" y="51"/>
                  </a:lnTo>
                  <a:close/>
                </a:path>
              </a:pathLst>
            </a:custGeom>
            <a:solidFill>
              <a:srgbClr val="53BCA9"/>
            </a:solidFill>
            <a:ln>
              <a:noFill/>
            </a:ln>
            <a:extLst/>
          </p:spPr>
          <p:txBody>
            <a:bodyPr vert="horz" wrap="square" lIns="91440" tIns="45720" rIns="91440" bIns="45720" numCol="1" anchor="t" anchorCtr="0" compatLnSpc="1">
              <a:prstTxWarp prst="textNoShape">
                <a:avLst/>
              </a:prstTxWarp>
            </a:bodyPr>
            <a:lstStyle/>
            <a:p>
              <a:endParaRPr lang="zh-CN" altLang="en-US" dirty="0">
                <a:ln>
                  <a:solidFill>
                    <a:srgbClr val="53BCA9"/>
                  </a:solidFill>
                </a:ln>
                <a:solidFill>
                  <a:srgbClr val="53BCA9"/>
                </a:solidFill>
              </a:endParaRPr>
            </a:p>
          </p:txBody>
        </p:sp>
        <p:sp>
          <p:nvSpPr>
            <p:cNvPr id="14" name="Freeform 81">
              <a:extLst>
                <a:ext uri="{FF2B5EF4-FFF2-40B4-BE49-F238E27FC236}">
                  <a16:creationId xmlns:a16="http://schemas.microsoft.com/office/drawing/2014/main" xmlns="" id="{BA6A0CC6-F8FB-7046-9498-7D0580AB76BA}"/>
                </a:ext>
              </a:extLst>
            </p:cNvPr>
            <p:cNvSpPr>
              <a:spLocks noEditPoints="1"/>
            </p:cNvSpPr>
            <p:nvPr/>
          </p:nvSpPr>
          <p:spPr bwMode="auto">
            <a:xfrm>
              <a:off x="1979712" y="3861048"/>
              <a:ext cx="1274406" cy="1008112"/>
            </a:xfrm>
            <a:custGeom>
              <a:avLst/>
              <a:gdLst>
                <a:gd name="T0" fmla="*/ 402 w 402"/>
                <a:gd name="T1" fmla="*/ 0 h 318"/>
                <a:gd name="T2" fmla="*/ 0 w 402"/>
                <a:gd name="T3" fmla="*/ 0 h 318"/>
                <a:gd name="T4" fmla="*/ 0 w 402"/>
                <a:gd name="T5" fmla="*/ 318 h 318"/>
                <a:gd name="T6" fmla="*/ 402 w 402"/>
                <a:gd name="T7" fmla="*/ 318 h 318"/>
                <a:gd name="T8" fmla="*/ 402 w 402"/>
                <a:gd name="T9" fmla="*/ 0 h 318"/>
                <a:gd name="T10" fmla="*/ 402 w 402"/>
                <a:gd name="T11" fmla="*/ 0 h 318"/>
                <a:gd name="T12" fmla="*/ 372 w 402"/>
                <a:gd name="T13" fmla="*/ 286 h 318"/>
                <a:gd name="T14" fmla="*/ 32 w 402"/>
                <a:gd name="T15" fmla="*/ 286 h 318"/>
                <a:gd name="T16" fmla="*/ 32 w 402"/>
                <a:gd name="T17" fmla="*/ 32 h 318"/>
                <a:gd name="T18" fmla="*/ 372 w 402"/>
                <a:gd name="T19" fmla="*/ 32 h 318"/>
                <a:gd name="T20" fmla="*/ 372 w 402"/>
                <a:gd name="T21" fmla="*/ 286 h 318"/>
                <a:gd name="T22" fmla="*/ 372 w 402"/>
                <a:gd name="T23" fmla="*/ 28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2" h="318">
                  <a:moveTo>
                    <a:pt x="402" y="0"/>
                  </a:moveTo>
                  <a:lnTo>
                    <a:pt x="0" y="0"/>
                  </a:lnTo>
                  <a:lnTo>
                    <a:pt x="0" y="318"/>
                  </a:lnTo>
                  <a:lnTo>
                    <a:pt x="402" y="318"/>
                  </a:lnTo>
                  <a:lnTo>
                    <a:pt x="402" y="0"/>
                  </a:lnTo>
                  <a:lnTo>
                    <a:pt x="402" y="0"/>
                  </a:lnTo>
                  <a:close/>
                  <a:moveTo>
                    <a:pt x="372" y="286"/>
                  </a:moveTo>
                  <a:lnTo>
                    <a:pt x="32" y="286"/>
                  </a:lnTo>
                  <a:lnTo>
                    <a:pt x="32" y="32"/>
                  </a:lnTo>
                  <a:lnTo>
                    <a:pt x="372" y="32"/>
                  </a:lnTo>
                  <a:lnTo>
                    <a:pt x="372" y="286"/>
                  </a:lnTo>
                  <a:lnTo>
                    <a:pt x="372" y="286"/>
                  </a:lnTo>
                  <a:close/>
                </a:path>
              </a:pathLst>
            </a:custGeom>
            <a:solidFill>
              <a:srgbClr val="53BCA9"/>
            </a:solidFill>
            <a:ln>
              <a:noFill/>
            </a:ln>
            <a:extLst/>
          </p:spPr>
          <p:txBody>
            <a:bodyPr vert="horz" wrap="square" lIns="91440" tIns="45720" rIns="91440" bIns="45720" numCol="1" anchor="t" anchorCtr="0" compatLnSpc="1">
              <a:prstTxWarp prst="textNoShape">
                <a:avLst/>
              </a:prstTxWarp>
            </a:bodyPr>
            <a:lstStyle/>
            <a:p>
              <a:endParaRPr lang="zh-CN" altLang="en-US">
                <a:ln>
                  <a:solidFill>
                    <a:srgbClr val="53BCA9"/>
                  </a:solidFill>
                </a:ln>
              </a:endParaRPr>
            </a:p>
          </p:txBody>
        </p:sp>
      </p:grpSp>
      <p:grpSp>
        <p:nvGrpSpPr>
          <p:cNvPr id="15" name="Group 14">
            <a:extLst>
              <a:ext uri="{FF2B5EF4-FFF2-40B4-BE49-F238E27FC236}">
                <a16:creationId xmlns:a16="http://schemas.microsoft.com/office/drawing/2014/main" xmlns="" id="{D20E6B81-50A5-914B-B0DA-0ACBBA318F5A}"/>
              </a:ext>
            </a:extLst>
          </p:cNvPr>
          <p:cNvGrpSpPr/>
          <p:nvPr/>
        </p:nvGrpSpPr>
        <p:grpSpPr>
          <a:xfrm>
            <a:off x="2694945" y="4691280"/>
            <a:ext cx="936104" cy="740500"/>
            <a:chOff x="1979712" y="3861048"/>
            <a:chExt cx="1274406" cy="1008112"/>
          </a:xfrm>
        </p:grpSpPr>
        <p:sp>
          <p:nvSpPr>
            <p:cNvPr id="16" name="Freeform 80">
              <a:extLst>
                <a:ext uri="{FF2B5EF4-FFF2-40B4-BE49-F238E27FC236}">
                  <a16:creationId xmlns:a16="http://schemas.microsoft.com/office/drawing/2014/main" xmlns="" id="{66161C2C-C7AD-E24D-ABC6-8AB344E6529F}"/>
                </a:ext>
              </a:extLst>
            </p:cNvPr>
            <p:cNvSpPr>
              <a:spLocks noEditPoints="1"/>
            </p:cNvSpPr>
            <p:nvPr/>
          </p:nvSpPr>
          <p:spPr bwMode="auto">
            <a:xfrm>
              <a:off x="2128711" y="4010047"/>
              <a:ext cx="976411" cy="710117"/>
            </a:xfrm>
            <a:custGeom>
              <a:avLst/>
              <a:gdLst>
                <a:gd name="T0" fmla="*/ 210 w 210"/>
                <a:gd name="T1" fmla="*/ 0 h 153"/>
                <a:gd name="T2" fmla="*/ 0 w 210"/>
                <a:gd name="T3" fmla="*/ 0 h 153"/>
                <a:gd name="T4" fmla="*/ 0 w 210"/>
                <a:gd name="T5" fmla="*/ 153 h 153"/>
                <a:gd name="T6" fmla="*/ 210 w 210"/>
                <a:gd name="T7" fmla="*/ 153 h 153"/>
                <a:gd name="T8" fmla="*/ 210 w 210"/>
                <a:gd name="T9" fmla="*/ 0 h 153"/>
                <a:gd name="T10" fmla="*/ 193 w 210"/>
                <a:gd name="T11" fmla="*/ 135 h 153"/>
                <a:gd name="T12" fmla="*/ 109 w 210"/>
                <a:gd name="T13" fmla="*/ 135 h 153"/>
                <a:gd name="T14" fmla="*/ 125 w 210"/>
                <a:gd name="T15" fmla="*/ 113 h 153"/>
                <a:gd name="T16" fmla="*/ 151 w 210"/>
                <a:gd name="T17" fmla="*/ 77 h 153"/>
                <a:gd name="T18" fmla="*/ 193 w 210"/>
                <a:gd name="T19" fmla="*/ 135 h 153"/>
                <a:gd name="T20" fmla="*/ 164 w 210"/>
                <a:gd name="T21" fmla="*/ 20 h 153"/>
                <a:gd name="T22" fmla="*/ 180 w 210"/>
                <a:gd name="T23" fmla="*/ 37 h 153"/>
                <a:gd name="T24" fmla="*/ 164 w 210"/>
                <a:gd name="T25" fmla="*/ 53 h 153"/>
                <a:gd name="T26" fmla="*/ 147 w 210"/>
                <a:gd name="T27" fmla="*/ 37 h 153"/>
                <a:gd name="T28" fmla="*/ 164 w 210"/>
                <a:gd name="T29" fmla="*/ 20 h 153"/>
                <a:gd name="T30" fmla="*/ 80 w 210"/>
                <a:gd name="T31" fmla="*/ 51 h 153"/>
                <a:gd name="T32" fmla="*/ 120 w 210"/>
                <a:gd name="T33" fmla="*/ 106 h 153"/>
                <a:gd name="T34" fmla="*/ 103 w 210"/>
                <a:gd name="T35" fmla="*/ 131 h 153"/>
                <a:gd name="T36" fmla="*/ 100 w 210"/>
                <a:gd name="T37" fmla="*/ 135 h 153"/>
                <a:gd name="T38" fmla="*/ 19 w 210"/>
                <a:gd name="T39" fmla="*/ 135 h 153"/>
                <a:gd name="T40" fmla="*/ 80 w 210"/>
                <a:gd name="T41"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 h="153">
                  <a:moveTo>
                    <a:pt x="210" y="0"/>
                  </a:moveTo>
                  <a:cubicBezTo>
                    <a:pt x="0" y="0"/>
                    <a:pt x="0" y="0"/>
                    <a:pt x="0" y="0"/>
                  </a:cubicBezTo>
                  <a:cubicBezTo>
                    <a:pt x="0" y="153"/>
                    <a:pt x="0" y="153"/>
                    <a:pt x="0" y="153"/>
                  </a:cubicBezTo>
                  <a:cubicBezTo>
                    <a:pt x="210" y="153"/>
                    <a:pt x="210" y="153"/>
                    <a:pt x="210" y="153"/>
                  </a:cubicBezTo>
                  <a:cubicBezTo>
                    <a:pt x="210" y="0"/>
                    <a:pt x="210" y="0"/>
                    <a:pt x="210" y="0"/>
                  </a:cubicBezTo>
                  <a:close/>
                  <a:moveTo>
                    <a:pt x="193" y="135"/>
                  </a:moveTo>
                  <a:cubicBezTo>
                    <a:pt x="109" y="135"/>
                    <a:pt x="109" y="135"/>
                    <a:pt x="109" y="135"/>
                  </a:cubicBezTo>
                  <a:cubicBezTo>
                    <a:pt x="125" y="113"/>
                    <a:pt x="125" y="113"/>
                    <a:pt x="125" y="113"/>
                  </a:cubicBezTo>
                  <a:cubicBezTo>
                    <a:pt x="151" y="77"/>
                    <a:pt x="151" y="77"/>
                    <a:pt x="151" y="77"/>
                  </a:cubicBezTo>
                  <a:lnTo>
                    <a:pt x="193" y="135"/>
                  </a:lnTo>
                  <a:close/>
                  <a:moveTo>
                    <a:pt x="164" y="20"/>
                  </a:moveTo>
                  <a:cubicBezTo>
                    <a:pt x="173" y="20"/>
                    <a:pt x="180" y="28"/>
                    <a:pt x="180" y="37"/>
                  </a:cubicBezTo>
                  <a:cubicBezTo>
                    <a:pt x="180" y="46"/>
                    <a:pt x="173" y="53"/>
                    <a:pt x="164" y="53"/>
                  </a:cubicBezTo>
                  <a:cubicBezTo>
                    <a:pt x="154" y="53"/>
                    <a:pt x="147" y="46"/>
                    <a:pt x="147" y="37"/>
                  </a:cubicBezTo>
                  <a:cubicBezTo>
                    <a:pt x="147" y="28"/>
                    <a:pt x="154" y="20"/>
                    <a:pt x="164" y="20"/>
                  </a:cubicBezTo>
                  <a:close/>
                  <a:moveTo>
                    <a:pt x="80" y="51"/>
                  </a:moveTo>
                  <a:cubicBezTo>
                    <a:pt x="120" y="106"/>
                    <a:pt x="120" y="106"/>
                    <a:pt x="120" y="106"/>
                  </a:cubicBezTo>
                  <a:cubicBezTo>
                    <a:pt x="103" y="131"/>
                    <a:pt x="103" y="131"/>
                    <a:pt x="103" y="131"/>
                  </a:cubicBezTo>
                  <a:cubicBezTo>
                    <a:pt x="100" y="135"/>
                    <a:pt x="100" y="135"/>
                    <a:pt x="100" y="135"/>
                  </a:cubicBezTo>
                  <a:cubicBezTo>
                    <a:pt x="19" y="135"/>
                    <a:pt x="19" y="135"/>
                    <a:pt x="19" y="135"/>
                  </a:cubicBezTo>
                  <a:lnTo>
                    <a:pt x="80" y="51"/>
                  </a:lnTo>
                  <a:close/>
                </a:path>
              </a:pathLst>
            </a:custGeom>
            <a:solidFill>
              <a:srgbClr val="53BCA9"/>
            </a:solidFill>
            <a:ln>
              <a:noFill/>
            </a:ln>
            <a:extLst/>
          </p:spPr>
          <p:txBody>
            <a:bodyPr vert="horz" wrap="square" lIns="91440" tIns="45720" rIns="91440" bIns="45720" numCol="1" anchor="t" anchorCtr="0" compatLnSpc="1">
              <a:prstTxWarp prst="textNoShape">
                <a:avLst/>
              </a:prstTxWarp>
            </a:bodyPr>
            <a:lstStyle/>
            <a:p>
              <a:endParaRPr lang="zh-CN" altLang="en-US" dirty="0">
                <a:ln>
                  <a:solidFill>
                    <a:srgbClr val="53BCA9"/>
                  </a:solidFill>
                </a:ln>
                <a:solidFill>
                  <a:srgbClr val="53BCA9"/>
                </a:solidFill>
              </a:endParaRPr>
            </a:p>
          </p:txBody>
        </p:sp>
        <p:sp>
          <p:nvSpPr>
            <p:cNvPr id="17" name="Freeform 81">
              <a:extLst>
                <a:ext uri="{FF2B5EF4-FFF2-40B4-BE49-F238E27FC236}">
                  <a16:creationId xmlns:a16="http://schemas.microsoft.com/office/drawing/2014/main" xmlns="" id="{A9522424-995D-DB4F-B381-72475DC7BA31}"/>
                </a:ext>
              </a:extLst>
            </p:cNvPr>
            <p:cNvSpPr>
              <a:spLocks noEditPoints="1"/>
            </p:cNvSpPr>
            <p:nvPr/>
          </p:nvSpPr>
          <p:spPr bwMode="auto">
            <a:xfrm>
              <a:off x="1979712" y="3861048"/>
              <a:ext cx="1274406" cy="1008112"/>
            </a:xfrm>
            <a:custGeom>
              <a:avLst/>
              <a:gdLst>
                <a:gd name="T0" fmla="*/ 402 w 402"/>
                <a:gd name="T1" fmla="*/ 0 h 318"/>
                <a:gd name="T2" fmla="*/ 0 w 402"/>
                <a:gd name="T3" fmla="*/ 0 h 318"/>
                <a:gd name="T4" fmla="*/ 0 w 402"/>
                <a:gd name="T5" fmla="*/ 318 h 318"/>
                <a:gd name="T6" fmla="*/ 402 w 402"/>
                <a:gd name="T7" fmla="*/ 318 h 318"/>
                <a:gd name="T8" fmla="*/ 402 w 402"/>
                <a:gd name="T9" fmla="*/ 0 h 318"/>
                <a:gd name="T10" fmla="*/ 402 w 402"/>
                <a:gd name="T11" fmla="*/ 0 h 318"/>
                <a:gd name="T12" fmla="*/ 372 w 402"/>
                <a:gd name="T13" fmla="*/ 286 h 318"/>
                <a:gd name="T14" fmla="*/ 32 w 402"/>
                <a:gd name="T15" fmla="*/ 286 h 318"/>
                <a:gd name="T16" fmla="*/ 32 w 402"/>
                <a:gd name="T17" fmla="*/ 32 h 318"/>
                <a:gd name="T18" fmla="*/ 372 w 402"/>
                <a:gd name="T19" fmla="*/ 32 h 318"/>
                <a:gd name="T20" fmla="*/ 372 w 402"/>
                <a:gd name="T21" fmla="*/ 286 h 318"/>
                <a:gd name="T22" fmla="*/ 372 w 402"/>
                <a:gd name="T23" fmla="*/ 28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2" h="318">
                  <a:moveTo>
                    <a:pt x="402" y="0"/>
                  </a:moveTo>
                  <a:lnTo>
                    <a:pt x="0" y="0"/>
                  </a:lnTo>
                  <a:lnTo>
                    <a:pt x="0" y="318"/>
                  </a:lnTo>
                  <a:lnTo>
                    <a:pt x="402" y="318"/>
                  </a:lnTo>
                  <a:lnTo>
                    <a:pt x="402" y="0"/>
                  </a:lnTo>
                  <a:lnTo>
                    <a:pt x="402" y="0"/>
                  </a:lnTo>
                  <a:close/>
                  <a:moveTo>
                    <a:pt x="372" y="286"/>
                  </a:moveTo>
                  <a:lnTo>
                    <a:pt x="32" y="286"/>
                  </a:lnTo>
                  <a:lnTo>
                    <a:pt x="32" y="32"/>
                  </a:lnTo>
                  <a:lnTo>
                    <a:pt x="372" y="32"/>
                  </a:lnTo>
                  <a:lnTo>
                    <a:pt x="372" y="286"/>
                  </a:lnTo>
                  <a:lnTo>
                    <a:pt x="372" y="286"/>
                  </a:lnTo>
                  <a:close/>
                </a:path>
              </a:pathLst>
            </a:custGeom>
            <a:solidFill>
              <a:srgbClr val="53BCA9"/>
            </a:solidFill>
            <a:ln>
              <a:noFill/>
            </a:ln>
            <a:extLst/>
          </p:spPr>
          <p:txBody>
            <a:bodyPr vert="horz" wrap="square" lIns="91440" tIns="45720" rIns="91440" bIns="45720" numCol="1" anchor="t" anchorCtr="0" compatLnSpc="1">
              <a:prstTxWarp prst="textNoShape">
                <a:avLst/>
              </a:prstTxWarp>
            </a:bodyPr>
            <a:lstStyle/>
            <a:p>
              <a:endParaRPr lang="zh-CN" altLang="en-US">
                <a:ln>
                  <a:solidFill>
                    <a:srgbClr val="53BCA9"/>
                  </a:solidFill>
                </a:ln>
              </a:endParaRPr>
            </a:p>
          </p:txBody>
        </p:sp>
      </p:grpSp>
      <p:grpSp>
        <p:nvGrpSpPr>
          <p:cNvPr id="19" name="Group 18">
            <a:extLst>
              <a:ext uri="{FF2B5EF4-FFF2-40B4-BE49-F238E27FC236}">
                <a16:creationId xmlns:a16="http://schemas.microsoft.com/office/drawing/2014/main" xmlns="" id="{DEB85DC3-22AC-0740-8978-0AF89A2A0487}"/>
              </a:ext>
            </a:extLst>
          </p:cNvPr>
          <p:cNvGrpSpPr/>
          <p:nvPr/>
        </p:nvGrpSpPr>
        <p:grpSpPr>
          <a:xfrm>
            <a:off x="2694945" y="3008349"/>
            <a:ext cx="936104" cy="740500"/>
            <a:chOff x="1979712" y="3861048"/>
            <a:chExt cx="1274406" cy="1008112"/>
          </a:xfrm>
        </p:grpSpPr>
        <p:sp>
          <p:nvSpPr>
            <p:cNvPr id="20" name="Freeform 80">
              <a:extLst>
                <a:ext uri="{FF2B5EF4-FFF2-40B4-BE49-F238E27FC236}">
                  <a16:creationId xmlns:a16="http://schemas.microsoft.com/office/drawing/2014/main" xmlns="" id="{B5B572E0-3A09-914C-8352-A2589496241D}"/>
                </a:ext>
              </a:extLst>
            </p:cNvPr>
            <p:cNvSpPr>
              <a:spLocks noEditPoints="1"/>
            </p:cNvSpPr>
            <p:nvPr/>
          </p:nvSpPr>
          <p:spPr bwMode="auto">
            <a:xfrm>
              <a:off x="2128711" y="4010047"/>
              <a:ext cx="976411" cy="710117"/>
            </a:xfrm>
            <a:custGeom>
              <a:avLst/>
              <a:gdLst>
                <a:gd name="T0" fmla="*/ 210 w 210"/>
                <a:gd name="T1" fmla="*/ 0 h 153"/>
                <a:gd name="T2" fmla="*/ 0 w 210"/>
                <a:gd name="T3" fmla="*/ 0 h 153"/>
                <a:gd name="T4" fmla="*/ 0 w 210"/>
                <a:gd name="T5" fmla="*/ 153 h 153"/>
                <a:gd name="T6" fmla="*/ 210 w 210"/>
                <a:gd name="T7" fmla="*/ 153 h 153"/>
                <a:gd name="T8" fmla="*/ 210 w 210"/>
                <a:gd name="T9" fmla="*/ 0 h 153"/>
                <a:gd name="T10" fmla="*/ 193 w 210"/>
                <a:gd name="T11" fmla="*/ 135 h 153"/>
                <a:gd name="T12" fmla="*/ 109 w 210"/>
                <a:gd name="T13" fmla="*/ 135 h 153"/>
                <a:gd name="T14" fmla="*/ 125 w 210"/>
                <a:gd name="T15" fmla="*/ 113 h 153"/>
                <a:gd name="T16" fmla="*/ 151 w 210"/>
                <a:gd name="T17" fmla="*/ 77 h 153"/>
                <a:gd name="T18" fmla="*/ 193 w 210"/>
                <a:gd name="T19" fmla="*/ 135 h 153"/>
                <a:gd name="T20" fmla="*/ 164 w 210"/>
                <a:gd name="T21" fmla="*/ 20 h 153"/>
                <a:gd name="T22" fmla="*/ 180 w 210"/>
                <a:gd name="T23" fmla="*/ 37 h 153"/>
                <a:gd name="T24" fmla="*/ 164 w 210"/>
                <a:gd name="T25" fmla="*/ 53 h 153"/>
                <a:gd name="T26" fmla="*/ 147 w 210"/>
                <a:gd name="T27" fmla="*/ 37 h 153"/>
                <a:gd name="T28" fmla="*/ 164 w 210"/>
                <a:gd name="T29" fmla="*/ 20 h 153"/>
                <a:gd name="T30" fmla="*/ 80 w 210"/>
                <a:gd name="T31" fmla="*/ 51 h 153"/>
                <a:gd name="T32" fmla="*/ 120 w 210"/>
                <a:gd name="T33" fmla="*/ 106 h 153"/>
                <a:gd name="T34" fmla="*/ 103 w 210"/>
                <a:gd name="T35" fmla="*/ 131 h 153"/>
                <a:gd name="T36" fmla="*/ 100 w 210"/>
                <a:gd name="T37" fmla="*/ 135 h 153"/>
                <a:gd name="T38" fmla="*/ 19 w 210"/>
                <a:gd name="T39" fmla="*/ 135 h 153"/>
                <a:gd name="T40" fmla="*/ 80 w 210"/>
                <a:gd name="T41"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 h="153">
                  <a:moveTo>
                    <a:pt x="210" y="0"/>
                  </a:moveTo>
                  <a:cubicBezTo>
                    <a:pt x="0" y="0"/>
                    <a:pt x="0" y="0"/>
                    <a:pt x="0" y="0"/>
                  </a:cubicBezTo>
                  <a:cubicBezTo>
                    <a:pt x="0" y="153"/>
                    <a:pt x="0" y="153"/>
                    <a:pt x="0" y="153"/>
                  </a:cubicBezTo>
                  <a:cubicBezTo>
                    <a:pt x="210" y="153"/>
                    <a:pt x="210" y="153"/>
                    <a:pt x="210" y="153"/>
                  </a:cubicBezTo>
                  <a:cubicBezTo>
                    <a:pt x="210" y="0"/>
                    <a:pt x="210" y="0"/>
                    <a:pt x="210" y="0"/>
                  </a:cubicBezTo>
                  <a:close/>
                  <a:moveTo>
                    <a:pt x="193" y="135"/>
                  </a:moveTo>
                  <a:cubicBezTo>
                    <a:pt x="109" y="135"/>
                    <a:pt x="109" y="135"/>
                    <a:pt x="109" y="135"/>
                  </a:cubicBezTo>
                  <a:cubicBezTo>
                    <a:pt x="125" y="113"/>
                    <a:pt x="125" y="113"/>
                    <a:pt x="125" y="113"/>
                  </a:cubicBezTo>
                  <a:cubicBezTo>
                    <a:pt x="151" y="77"/>
                    <a:pt x="151" y="77"/>
                    <a:pt x="151" y="77"/>
                  </a:cubicBezTo>
                  <a:lnTo>
                    <a:pt x="193" y="135"/>
                  </a:lnTo>
                  <a:close/>
                  <a:moveTo>
                    <a:pt x="164" y="20"/>
                  </a:moveTo>
                  <a:cubicBezTo>
                    <a:pt x="173" y="20"/>
                    <a:pt x="180" y="28"/>
                    <a:pt x="180" y="37"/>
                  </a:cubicBezTo>
                  <a:cubicBezTo>
                    <a:pt x="180" y="46"/>
                    <a:pt x="173" y="53"/>
                    <a:pt x="164" y="53"/>
                  </a:cubicBezTo>
                  <a:cubicBezTo>
                    <a:pt x="154" y="53"/>
                    <a:pt x="147" y="46"/>
                    <a:pt x="147" y="37"/>
                  </a:cubicBezTo>
                  <a:cubicBezTo>
                    <a:pt x="147" y="28"/>
                    <a:pt x="154" y="20"/>
                    <a:pt x="164" y="20"/>
                  </a:cubicBezTo>
                  <a:close/>
                  <a:moveTo>
                    <a:pt x="80" y="51"/>
                  </a:moveTo>
                  <a:cubicBezTo>
                    <a:pt x="120" y="106"/>
                    <a:pt x="120" y="106"/>
                    <a:pt x="120" y="106"/>
                  </a:cubicBezTo>
                  <a:cubicBezTo>
                    <a:pt x="103" y="131"/>
                    <a:pt x="103" y="131"/>
                    <a:pt x="103" y="131"/>
                  </a:cubicBezTo>
                  <a:cubicBezTo>
                    <a:pt x="100" y="135"/>
                    <a:pt x="100" y="135"/>
                    <a:pt x="100" y="135"/>
                  </a:cubicBezTo>
                  <a:cubicBezTo>
                    <a:pt x="19" y="135"/>
                    <a:pt x="19" y="135"/>
                    <a:pt x="19" y="135"/>
                  </a:cubicBezTo>
                  <a:lnTo>
                    <a:pt x="80" y="51"/>
                  </a:lnTo>
                  <a:close/>
                </a:path>
              </a:pathLst>
            </a:custGeom>
            <a:solidFill>
              <a:srgbClr val="53BCA9"/>
            </a:solidFill>
            <a:ln>
              <a:noFill/>
            </a:ln>
            <a:extLst/>
          </p:spPr>
          <p:txBody>
            <a:bodyPr vert="horz" wrap="square" lIns="91440" tIns="45720" rIns="91440" bIns="45720" numCol="1" anchor="t" anchorCtr="0" compatLnSpc="1">
              <a:prstTxWarp prst="textNoShape">
                <a:avLst/>
              </a:prstTxWarp>
            </a:bodyPr>
            <a:lstStyle/>
            <a:p>
              <a:endParaRPr lang="zh-CN" altLang="en-US" dirty="0">
                <a:ln>
                  <a:solidFill>
                    <a:srgbClr val="53BCA9"/>
                  </a:solidFill>
                </a:ln>
                <a:solidFill>
                  <a:srgbClr val="53BCA9"/>
                </a:solidFill>
              </a:endParaRPr>
            </a:p>
          </p:txBody>
        </p:sp>
        <p:sp>
          <p:nvSpPr>
            <p:cNvPr id="21" name="Freeform 81">
              <a:extLst>
                <a:ext uri="{FF2B5EF4-FFF2-40B4-BE49-F238E27FC236}">
                  <a16:creationId xmlns:a16="http://schemas.microsoft.com/office/drawing/2014/main" xmlns="" id="{11E26002-E8D8-FB43-A4E8-7CED87B87F5C}"/>
                </a:ext>
              </a:extLst>
            </p:cNvPr>
            <p:cNvSpPr>
              <a:spLocks noEditPoints="1"/>
            </p:cNvSpPr>
            <p:nvPr/>
          </p:nvSpPr>
          <p:spPr bwMode="auto">
            <a:xfrm>
              <a:off x="1979712" y="3861048"/>
              <a:ext cx="1274406" cy="1008112"/>
            </a:xfrm>
            <a:custGeom>
              <a:avLst/>
              <a:gdLst>
                <a:gd name="T0" fmla="*/ 402 w 402"/>
                <a:gd name="T1" fmla="*/ 0 h 318"/>
                <a:gd name="T2" fmla="*/ 0 w 402"/>
                <a:gd name="T3" fmla="*/ 0 h 318"/>
                <a:gd name="T4" fmla="*/ 0 w 402"/>
                <a:gd name="T5" fmla="*/ 318 h 318"/>
                <a:gd name="T6" fmla="*/ 402 w 402"/>
                <a:gd name="T7" fmla="*/ 318 h 318"/>
                <a:gd name="T8" fmla="*/ 402 w 402"/>
                <a:gd name="T9" fmla="*/ 0 h 318"/>
                <a:gd name="T10" fmla="*/ 402 w 402"/>
                <a:gd name="T11" fmla="*/ 0 h 318"/>
                <a:gd name="T12" fmla="*/ 372 w 402"/>
                <a:gd name="T13" fmla="*/ 286 h 318"/>
                <a:gd name="T14" fmla="*/ 32 w 402"/>
                <a:gd name="T15" fmla="*/ 286 h 318"/>
                <a:gd name="T16" fmla="*/ 32 w 402"/>
                <a:gd name="T17" fmla="*/ 32 h 318"/>
                <a:gd name="T18" fmla="*/ 372 w 402"/>
                <a:gd name="T19" fmla="*/ 32 h 318"/>
                <a:gd name="T20" fmla="*/ 372 w 402"/>
                <a:gd name="T21" fmla="*/ 286 h 318"/>
                <a:gd name="T22" fmla="*/ 372 w 402"/>
                <a:gd name="T23" fmla="*/ 28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2" h="318">
                  <a:moveTo>
                    <a:pt x="402" y="0"/>
                  </a:moveTo>
                  <a:lnTo>
                    <a:pt x="0" y="0"/>
                  </a:lnTo>
                  <a:lnTo>
                    <a:pt x="0" y="318"/>
                  </a:lnTo>
                  <a:lnTo>
                    <a:pt x="402" y="318"/>
                  </a:lnTo>
                  <a:lnTo>
                    <a:pt x="402" y="0"/>
                  </a:lnTo>
                  <a:lnTo>
                    <a:pt x="402" y="0"/>
                  </a:lnTo>
                  <a:close/>
                  <a:moveTo>
                    <a:pt x="372" y="286"/>
                  </a:moveTo>
                  <a:lnTo>
                    <a:pt x="32" y="286"/>
                  </a:lnTo>
                  <a:lnTo>
                    <a:pt x="32" y="32"/>
                  </a:lnTo>
                  <a:lnTo>
                    <a:pt x="372" y="32"/>
                  </a:lnTo>
                  <a:lnTo>
                    <a:pt x="372" y="286"/>
                  </a:lnTo>
                  <a:lnTo>
                    <a:pt x="372" y="286"/>
                  </a:lnTo>
                  <a:close/>
                </a:path>
              </a:pathLst>
            </a:custGeom>
            <a:solidFill>
              <a:srgbClr val="53BCA9"/>
            </a:solidFill>
            <a:ln>
              <a:noFill/>
            </a:ln>
            <a:extLst/>
          </p:spPr>
          <p:txBody>
            <a:bodyPr vert="horz" wrap="square" lIns="91440" tIns="45720" rIns="91440" bIns="45720" numCol="1" anchor="t" anchorCtr="0" compatLnSpc="1">
              <a:prstTxWarp prst="textNoShape">
                <a:avLst/>
              </a:prstTxWarp>
            </a:bodyPr>
            <a:lstStyle/>
            <a:p>
              <a:endParaRPr lang="zh-CN" altLang="en-US">
                <a:ln>
                  <a:solidFill>
                    <a:srgbClr val="53BCA9"/>
                  </a:solidFill>
                </a:ln>
              </a:endParaRPr>
            </a:p>
          </p:txBody>
        </p:sp>
      </p:grpSp>
      <p:grpSp>
        <p:nvGrpSpPr>
          <p:cNvPr id="22" name="Group 21">
            <a:extLst>
              <a:ext uri="{FF2B5EF4-FFF2-40B4-BE49-F238E27FC236}">
                <a16:creationId xmlns:a16="http://schemas.microsoft.com/office/drawing/2014/main" xmlns="" id="{BBC60386-7712-0041-87CC-52454CBCB2D8}"/>
              </a:ext>
            </a:extLst>
          </p:cNvPr>
          <p:cNvGrpSpPr/>
          <p:nvPr/>
        </p:nvGrpSpPr>
        <p:grpSpPr>
          <a:xfrm>
            <a:off x="2694945" y="3841334"/>
            <a:ext cx="936104" cy="740500"/>
            <a:chOff x="1979712" y="3861048"/>
            <a:chExt cx="1274406" cy="1008112"/>
          </a:xfrm>
        </p:grpSpPr>
        <p:sp>
          <p:nvSpPr>
            <p:cNvPr id="23" name="Freeform 80">
              <a:extLst>
                <a:ext uri="{FF2B5EF4-FFF2-40B4-BE49-F238E27FC236}">
                  <a16:creationId xmlns:a16="http://schemas.microsoft.com/office/drawing/2014/main" xmlns="" id="{00F74B98-A422-F84A-92B2-79B2D0DC7252}"/>
                </a:ext>
              </a:extLst>
            </p:cNvPr>
            <p:cNvSpPr>
              <a:spLocks noEditPoints="1"/>
            </p:cNvSpPr>
            <p:nvPr/>
          </p:nvSpPr>
          <p:spPr bwMode="auto">
            <a:xfrm>
              <a:off x="2128711" y="4010047"/>
              <a:ext cx="976411" cy="710117"/>
            </a:xfrm>
            <a:custGeom>
              <a:avLst/>
              <a:gdLst>
                <a:gd name="T0" fmla="*/ 210 w 210"/>
                <a:gd name="T1" fmla="*/ 0 h 153"/>
                <a:gd name="T2" fmla="*/ 0 w 210"/>
                <a:gd name="T3" fmla="*/ 0 h 153"/>
                <a:gd name="T4" fmla="*/ 0 w 210"/>
                <a:gd name="T5" fmla="*/ 153 h 153"/>
                <a:gd name="T6" fmla="*/ 210 w 210"/>
                <a:gd name="T7" fmla="*/ 153 h 153"/>
                <a:gd name="T8" fmla="*/ 210 w 210"/>
                <a:gd name="T9" fmla="*/ 0 h 153"/>
                <a:gd name="T10" fmla="*/ 193 w 210"/>
                <a:gd name="T11" fmla="*/ 135 h 153"/>
                <a:gd name="T12" fmla="*/ 109 w 210"/>
                <a:gd name="T13" fmla="*/ 135 h 153"/>
                <a:gd name="T14" fmla="*/ 125 w 210"/>
                <a:gd name="T15" fmla="*/ 113 h 153"/>
                <a:gd name="T16" fmla="*/ 151 w 210"/>
                <a:gd name="T17" fmla="*/ 77 h 153"/>
                <a:gd name="T18" fmla="*/ 193 w 210"/>
                <a:gd name="T19" fmla="*/ 135 h 153"/>
                <a:gd name="T20" fmla="*/ 164 w 210"/>
                <a:gd name="T21" fmla="*/ 20 h 153"/>
                <a:gd name="T22" fmla="*/ 180 w 210"/>
                <a:gd name="T23" fmla="*/ 37 h 153"/>
                <a:gd name="T24" fmla="*/ 164 w 210"/>
                <a:gd name="T25" fmla="*/ 53 h 153"/>
                <a:gd name="T26" fmla="*/ 147 w 210"/>
                <a:gd name="T27" fmla="*/ 37 h 153"/>
                <a:gd name="T28" fmla="*/ 164 w 210"/>
                <a:gd name="T29" fmla="*/ 20 h 153"/>
                <a:gd name="T30" fmla="*/ 80 w 210"/>
                <a:gd name="T31" fmla="*/ 51 h 153"/>
                <a:gd name="T32" fmla="*/ 120 w 210"/>
                <a:gd name="T33" fmla="*/ 106 h 153"/>
                <a:gd name="T34" fmla="*/ 103 w 210"/>
                <a:gd name="T35" fmla="*/ 131 h 153"/>
                <a:gd name="T36" fmla="*/ 100 w 210"/>
                <a:gd name="T37" fmla="*/ 135 h 153"/>
                <a:gd name="T38" fmla="*/ 19 w 210"/>
                <a:gd name="T39" fmla="*/ 135 h 153"/>
                <a:gd name="T40" fmla="*/ 80 w 210"/>
                <a:gd name="T41"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 h="153">
                  <a:moveTo>
                    <a:pt x="210" y="0"/>
                  </a:moveTo>
                  <a:cubicBezTo>
                    <a:pt x="0" y="0"/>
                    <a:pt x="0" y="0"/>
                    <a:pt x="0" y="0"/>
                  </a:cubicBezTo>
                  <a:cubicBezTo>
                    <a:pt x="0" y="153"/>
                    <a:pt x="0" y="153"/>
                    <a:pt x="0" y="153"/>
                  </a:cubicBezTo>
                  <a:cubicBezTo>
                    <a:pt x="210" y="153"/>
                    <a:pt x="210" y="153"/>
                    <a:pt x="210" y="153"/>
                  </a:cubicBezTo>
                  <a:cubicBezTo>
                    <a:pt x="210" y="0"/>
                    <a:pt x="210" y="0"/>
                    <a:pt x="210" y="0"/>
                  </a:cubicBezTo>
                  <a:close/>
                  <a:moveTo>
                    <a:pt x="193" y="135"/>
                  </a:moveTo>
                  <a:cubicBezTo>
                    <a:pt x="109" y="135"/>
                    <a:pt x="109" y="135"/>
                    <a:pt x="109" y="135"/>
                  </a:cubicBezTo>
                  <a:cubicBezTo>
                    <a:pt x="125" y="113"/>
                    <a:pt x="125" y="113"/>
                    <a:pt x="125" y="113"/>
                  </a:cubicBezTo>
                  <a:cubicBezTo>
                    <a:pt x="151" y="77"/>
                    <a:pt x="151" y="77"/>
                    <a:pt x="151" y="77"/>
                  </a:cubicBezTo>
                  <a:lnTo>
                    <a:pt x="193" y="135"/>
                  </a:lnTo>
                  <a:close/>
                  <a:moveTo>
                    <a:pt x="164" y="20"/>
                  </a:moveTo>
                  <a:cubicBezTo>
                    <a:pt x="173" y="20"/>
                    <a:pt x="180" y="28"/>
                    <a:pt x="180" y="37"/>
                  </a:cubicBezTo>
                  <a:cubicBezTo>
                    <a:pt x="180" y="46"/>
                    <a:pt x="173" y="53"/>
                    <a:pt x="164" y="53"/>
                  </a:cubicBezTo>
                  <a:cubicBezTo>
                    <a:pt x="154" y="53"/>
                    <a:pt x="147" y="46"/>
                    <a:pt x="147" y="37"/>
                  </a:cubicBezTo>
                  <a:cubicBezTo>
                    <a:pt x="147" y="28"/>
                    <a:pt x="154" y="20"/>
                    <a:pt x="164" y="20"/>
                  </a:cubicBezTo>
                  <a:close/>
                  <a:moveTo>
                    <a:pt x="80" y="51"/>
                  </a:moveTo>
                  <a:cubicBezTo>
                    <a:pt x="120" y="106"/>
                    <a:pt x="120" y="106"/>
                    <a:pt x="120" y="106"/>
                  </a:cubicBezTo>
                  <a:cubicBezTo>
                    <a:pt x="103" y="131"/>
                    <a:pt x="103" y="131"/>
                    <a:pt x="103" y="131"/>
                  </a:cubicBezTo>
                  <a:cubicBezTo>
                    <a:pt x="100" y="135"/>
                    <a:pt x="100" y="135"/>
                    <a:pt x="100" y="135"/>
                  </a:cubicBezTo>
                  <a:cubicBezTo>
                    <a:pt x="19" y="135"/>
                    <a:pt x="19" y="135"/>
                    <a:pt x="19" y="135"/>
                  </a:cubicBezTo>
                  <a:lnTo>
                    <a:pt x="80" y="51"/>
                  </a:lnTo>
                  <a:close/>
                </a:path>
              </a:pathLst>
            </a:custGeom>
            <a:solidFill>
              <a:srgbClr val="53BCA9"/>
            </a:solidFill>
            <a:ln>
              <a:noFill/>
            </a:ln>
            <a:extLst/>
          </p:spPr>
          <p:txBody>
            <a:bodyPr vert="horz" wrap="square" lIns="91440" tIns="45720" rIns="91440" bIns="45720" numCol="1" anchor="t" anchorCtr="0" compatLnSpc="1">
              <a:prstTxWarp prst="textNoShape">
                <a:avLst/>
              </a:prstTxWarp>
            </a:bodyPr>
            <a:lstStyle/>
            <a:p>
              <a:endParaRPr lang="zh-CN" altLang="en-US" dirty="0">
                <a:ln>
                  <a:solidFill>
                    <a:srgbClr val="53BCA9"/>
                  </a:solidFill>
                </a:ln>
                <a:solidFill>
                  <a:srgbClr val="53BCA9"/>
                </a:solidFill>
              </a:endParaRPr>
            </a:p>
          </p:txBody>
        </p:sp>
        <p:sp>
          <p:nvSpPr>
            <p:cNvPr id="24" name="Freeform 81">
              <a:extLst>
                <a:ext uri="{FF2B5EF4-FFF2-40B4-BE49-F238E27FC236}">
                  <a16:creationId xmlns:a16="http://schemas.microsoft.com/office/drawing/2014/main" xmlns="" id="{786B8CD5-05B7-E342-85E5-DB27D7AC3F59}"/>
                </a:ext>
              </a:extLst>
            </p:cNvPr>
            <p:cNvSpPr>
              <a:spLocks noEditPoints="1"/>
            </p:cNvSpPr>
            <p:nvPr/>
          </p:nvSpPr>
          <p:spPr bwMode="auto">
            <a:xfrm>
              <a:off x="1979712" y="3861048"/>
              <a:ext cx="1274406" cy="1008112"/>
            </a:xfrm>
            <a:custGeom>
              <a:avLst/>
              <a:gdLst>
                <a:gd name="T0" fmla="*/ 402 w 402"/>
                <a:gd name="T1" fmla="*/ 0 h 318"/>
                <a:gd name="T2" fmla="*/ 0 w 402"/>
                <a:gd name="T3" fmla="*/ 0 h 318"/>
                <a:gd name="T4" fmla="*/ 0 w 402"/>
                <a:gd name="T5" fmla="*/ 318 h 318"/>
                <a:gd name="T6" fmla="*/ 402 w 402"/>
                <a:gd name="T7" fmla="*/ 318 h 318"/>
                <a:gd name="T8" fmla="*/ 402 w 402"/>
                <a:gd name="T9" fmla="*/ 0 h 318"/>
                <a:gd name="T10" fmla="*/ 402 w 402"/>
                <a:gd name="T11" fmla="*/ 0 h 318"/>
                <a:gd name="T12" fmla="*/ 372 w 402"/>
                <a:gd name="T13" fmla="*/ 286 h 318"/>
                <a:gd name="T14" fmla="*/ 32 w 402"/>
                <a:gd name="T15" fmla="*/ 286 h 318"/>
                <a:gd name="T16" fmla="*/ 32 w 402"/>
                <a:gd name="T17" fmla="*/ 32 h 318"/>
                <a:gd name="T18" fmla="*/ 372 w 402"/>
                <a:gd name="T19" fmla="*/ 32 h 318"/>
                <a:gd name="T20" fmla="*/ 372 w 402"/>
                <a:gd name="T21" fmla="*/ 286 h 318"/>
                <a:gd name="T22" fmla="*/ 372 w 402"/>
                <a:gd name="T23" fmla="*/ 28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2" h="318">
                  <a:moveTo>
                    <a:pt x="402" y="0"/>
                  </a:moveTo>
                  <a:lnTo>
                    <a:pt x="0" y="0"/>
                  </a:lnTo>
                  <a:lnTo>
                    <a:pt x="0" y="318"/>
                  </a:lnTo>
                  <a:lnTo>
                    <a:pt x="402" y="318"/>
                  </a:lnTo>
                  <a:lnTo>
                    <a:pt x="402" y="0"/>
                  </a:lnTo>
                  <a:lnTo>
                    <a:pt x="402" y="0"/>
                  </a:lnTo>
                  <a:close/>
                  <a:moveTo>
                    <a:pt x="372" y="286"/>
                  </a:moveTo>
                  <a:lnTo>
                    <a:pt x="32" y="286"/>
                  </a:lnTo>
                  <a:lnTo>
                    <a:pt x="32" y="32"/>
                  </a:lnTo>
                  <a:lnTo>
                    <a:pt x="372" y="32"/>
                  </a:lnTo>
                  <a:lnTo>
                    <a:pt x="372" y="286"/>
                  </a:lnTo>
                  <a:lnTo>
                    <a:pt x="372" y="286"/>
                  </a:lnTo>
                  <a:close/>
                </a:path>
              </a:pathLst>
            </a:custGeom>
            <a:solidFill>
              <a:srgbClr val="53BCA9"/>
            </a:solidFill>
            <a:ln>
              <a:noFill/>
            </a:ln>
            <a:extLst/>
          </p:spPr>
          <p:txBody>
            <a:bodyPr vert="horz" wrap="square" lIns="91440" tIns="45720" rIns="91440" bIns="45720" numCol="1" anchor="t" anchorCtr="0" compatLnSpc="1">
              <a:prstTxWarp prst="textNoShape">
                <a:avLst/>
              </a:prstTxWarp>
            </a:bodyPr>
            <a:lstStyle/>
            <a:p>
              <a:endParaRPr lang="zh-CN" altLang="en-US">
                <a:ln>
                  <a:solidFill>
                    <a:srgbClr val="53BCA9"/>
                  </a:solidFill>
                </a:ln>
              </a:endParaRPr>
            </a:p>
          </p:txBody>
        </p:sp>
      </p:grpSp>
      <p:grpSp>
        <p:nvGrpSpPr>
          <p:cNvPr id="25" name="Group 24">
            <a:extLst>
              <a:ext uri="{FF2B5EF4-FFF2-40B4-BE49-F238E27FC236}">
                <a16:creationId xmlns:a16="http://schemas.microsoft.com/office/drawing/2014/main" xmlns="" id="{65D520C0-CC8A-CB49-87C3-1FC39D6A01C1}"/>
              </a:ext>
            </a:extLst>
          </p:cNvPr>
          <p:cNvGrpSpPr/>
          <p:nvPr/>
        </p:nvGrpSpPr>
        <p:grpSpPr>
          <a:xfrm>
            <a:off x="5822776" y="3008162"/>
            <a:ext cx="936104" cy="740500"/>
            <a:chOff x="1979712" y="3861048"/>
            <a:chExt cx="1274406" cy="1008112"/>
          </a:xfrm>
          <a:solidFill>
            <a:srgbClr val="EA4A54"/>
          </a:solidFill>
        </p:grpSpPr>
        <p:sp>
          <p:nvSpPr>
            <p:cNvPr id="26" name="Freeform 80">
              <a:extLst>
                <a:ext uri="{FF2B5EF4-FFF2-40B4-BE49-F238E27FC236}">
                  <a16:creationId xmlns:a16="http://schemas.microsoft.com/office/drawing/2014/main" xmlns="" id="{9A19A9F8-22E6-ED47-8FDE-3CA3B9613E61}"/>
                </a:ext>
              </a:extLst>
            </p:cNvPr>
            <p:cNvSpPr>
              <a:spLocks noEditPoints="1"/>
            </p:cNvSpPr>
            <p:nvPr/>
          </p:nvSpPr>
          <p:spPr bwMode="auto">
            <a:xfrm>
              <a:off x="2128711" y="4010047"/>
              <a:ext cx="976411" cy="710117"/>
            </a:xfrm>
            <a:custGeom>
              <a:avLst/>
              <a:gdLst>
                <a:gd name="T0" fmla="*/ 210 w 210"/>
                <a:gd name="T1" fmla="*/ 0 h 153"/>
                <a:gd name="T2" fmla="*/ 0 w 210"/>
                <a:gd name="T3" fmla="*/ 0 h 153"/>
                <a:gd name="T4" fmla="*/ 0 w 210"/>
                <a:gd name="T5" fmla="*/ 153 h 153"/>
                <a:gd name="T6" fmla="*/ 210 w 210"/>
                <a:gd name="T7" fmla="*/ 153 h 153"/>
                <a:gd name="T8" fmla="*/ 210 w 210"/>
                <a:gd name="T9" fmla="*/ 0 h 153"/>
                <a:gd name="T10" fmla="*/ 193 w 210"/>
                <a:gd name="T11" fmla="*/ 135 h 153"/>
                <a:gd name="T12" fmla="*/ 109 w 210"/>
                <a:gd name="T13" fmla="*/ 135 h 153"/>
                <a:gd name="T14" fmla="*/ 125 w 210"/>
                <a:gd name="T15" fmla="*/ 113 h 153"/>
                <a:gd name="T16" fmla="*/ 151 w 210"/>
                <a:gd name="T17" fmla="*/ 77 h 153"/>
                <a:gd name="T18" fmla="*/ 193 w 210"/>
                <a:gd name="T19" fmla="*/ 135 h 153"/>
                <a:gd name="T20" fmla="*/ 164 w 210"/>
                <a:gd name="T21" fmla="*/ 20 h 153"/>
                <a:gd name="T22" fmla="*/ 180 w 210"/>
                <a:gd name="T23" fmla="*/ 37 h 153"/>
                <a:gd name="T24" fmla="*/ 164 w 210"/>
                <a:gd name="T25" fmla="*/ 53 h 153"/>
                <a:gd name="T26" fmla="*/ 147 w 210"/>
                <a:gd name="T27" fmla="*/ 37 h 153"/>
                <a:gd name="T28" fmla="*/ 164 w 210"/>
                <a:gd name="T29" fmla="*/ 20 h 153"/>
                <a:gd name="T30" fmla="*/ 80 w 210"/>
                <a:gd name="T31" fmla="*/ 51 h 153"/>
                <a:gd name="T32" fmla="*/ 120 w 210"/>
                <a:gd name="T33" fmla="*/ 106 h 153"/>
                <a:gd name="T34" fmla="*/ 103 w 210"/>
                <a:gd name="T35" fmla="*/ 131 h 153"/>
                <a:gd name="T36" fmla="*/ 100 w 210"/>
                <a:gd name="T37" fmla="*/ 135 h 153"/>
                <a:gd name="T38" fmla="*/ 19 w 210"/>
                <a:gd name="T39" fmla="*/ 135 h 153"/>
                <a:gd name="T40" fmla="*/ 80 w 210"/>
                <a:gd name="T41"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 h="153">
                  <a:moveTo>
                    <a:pt x="210" y="0"/>
                  </a:moveTo>
                  <a:cubicBezTo>
                    <a:pt x="0" y="0"/>
                    <a:pt x="0" y="0"/>
                    <a:pt x="0" y="0"/>
                  </a:cubicBezTo>
                  <a:cubicBezTo>
                    <a:pt x="0" y="153"/>
                    <a:pt x="0" y="153"/>
                    <a:pt x="0" y="153"/>
                  </a:cubicBezTo>
                  <a:cubicBezTo>
                    <a:pt x="210" y="153"/>
                    <a:pt x="210" y="153"/>
                    <a:pt x="210" y="153"/>
                  </a:cubicBezTo>
                  <a:cubicBezTo>
                    <a:pt x="210" y="0"/>
                    <a:pt x="210" y="0"/>
                    <a:pt x="210" y="0"/>
                  </a:cubicBezTo>
                  <a:close/>
                  <a:moveTo>
                    <a:pt x="193" y="135"/>
                  </a:moveTo>
                  <a:cubicBezTo>
                    <a:pt x="109" y="135"/>
                    <a:pt x="109" y="135"/>
                    <a:pt x="109" y="135"/>
                  </a:cubicBezTo>
                  <a:cubicBezTo>
                    <a:pt x="125" y="113"/>
                    <a:pt x="125" y="113"/>
                    <a:pt x="125" y="113"/>
                  </a:cubicBezTo>
                  <a:cubicBezTo>
                    <a:pt x="151" y="77"/>
                    <a:pt x="151" y="77"/>
                    <a:pt x="151" y="77"/>
                  </a:cubicBezTo>
                  <a:lnTo>
                    <a:pt x="193" y="135"/>
                  </a:lnTo>
                  <a:close/>
                  <a:moveTo>
                    <a:pt x="164" y="20"/>
                  </a:moveTo>
                  <a:cubicBezTo>
                    <a:pt x="173" y="20"/>
                    <a:pt x="180" y="28"/>
                    <a:pt x="180" y="37"/>
                  </a:cubicBezTo>
                  <a:cubicBezTo>
                    <a:pt x="180" y="46"/>
                    <a:pt x="173" y="53"/>
                    <a:pt x="164" y="53"/>
                  </a:cubicBezTo>
                  <a:cubicBezTo>
                    <a:pt x="154" y="53"/>
                    <a:pt x="147" y="46"/>
                    <a:pt x="147" y="37"/>
                  </a:cubicBezTo>
                  <a:cubicBezTo>
                    <a:pt x="147" y="28"/>
                    <a:pt x="154" y="20"/>
                    <a:pt x="164" y="20"/>
                  </a:cubicBezTo>
                  <a:close/>
                  <a:moveTo>
                    <a:pt x="80" y="51"/>
                  </a:moveTo>
                  <a:cubicBezTo>
                    <a:pt x="120" y="106"/>
                    <a:pt x="120" y="106"/>
                    <a:pt x="120" y="106"/>
                  </a:cubicBezTo>
                  <a:cubicBezTo>
                    <a:pt x="103" y="131"/>
                    <a:pt x="103" y="131"/>
                    <a:pt x="103" y="131"/>
                  </a:cubicBezTo>
                  <a:cubicBezTo>
                    <a:pt x="100" y="135"/>
                    <a:pt x="100" y="135"/>
                    <a:pt x="100" y="135"/>
                  </a:cubicBezTo>
                  <a:cubicBezTo>
                    <a:pt x="19" y="135"/>
                    <a:pt x="19" y="135"/>
                    <a:pt x="19" y="135"/>
                  </a:cubicBezTo>
                  <a:lnTo>
                    <a:pt x="80" y="51"/>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dirty="0">
                <a:ln>
                  <a:solidFill>
                    <a:srgbClr val="53BCA9"/>
                  </a:solidFill>
                </a:ln>
                <a:solidFill>
                  <a:srgbClr val="53BCA9"/>
                </a:solidFill>
              </a:endParaRPr>
            </a:p>
          </p:txBody>
        </p:sp>
        <p:sp>
          <p:nvSpPr>
            <p:cNvPr id="27" name="Freeform 81">
              <a:extLst>
                <a:ext uri="{FF2B5EF4-FFF2-40B4-BE49-F238E27FC236}">
                  <a16:creationId xmlns:a16="http://schemas.microsoft.com/office/drawing/2014/main" xmlns="" id="{E4A40C23-8AD8-704F-A4FD-CC7FA085CA00}"/>
                </a:ext>
              </a:extLst>
            </p:cNvPr>
            <p:cNvSpPr>
              <a:spLocks noEditPoints="1"/>
            </p:cNvSpPr>
            <p:nvPr/>
          </p:nvSpPr>
          <p:spPr bwMode="auto">
            <a:xfrm>
              <a:off x="1979712" y="3861048"/>
              <a:ext cx="1274406" cy="1008112"/>
            </a:xfrm>
            <a:custGeom>
              <a:avLst/>
              <a:gdLst>
                <a:gd name="T0" fmla="*/ 402 w 402"/>
                <a:gd name="T1" fmla="*/ 0 h 318"/>
                <a:gd name="T2" fmla="*/ 0 w 402"/>
                <a:gd name="T3" fmla="*/ 0 h 318"/>
                <a:gd name="T4" fmla="*/ 0 w 402"/>
                <a:gd name="T5" fmla="*/ 318 h 318"/>
                <a:gd name="T6" fmla="*/ 402 w 402"/>
                <a:gd name="T7" fmla="*/ 318 h 318"/>
                <a:gd name="T8" fmla="*/ 402 w 402"/>
                <a:gd name="T9" fmla="*/ 0 h 318"/>
                <a:gd name="T10" fmla="*/ 402 w 402"/>
                <a:gd name="T11" fmla="*/ 0 h 318"/>
                <a:gd name="T12" fmla="*/ 372 w 402"/>
                <a:gd name="T13" fmla="*/ 286 h 318"/>
                <a:gd name="T14" fmla="*/ 32 w 402"/>
                <a:gd name="T15" fmla="*/ 286 h 318"/>
                <a:gd name="T16" fmla="*/ 32 w 402"/>
                <a:gd name="T17" fmla="*/ 32 h 318"/>
                <a:gd name="T18" fmla="*/ 372 w 402"/>
                <a:gd name="T19" fmla="*/ 32 h 318"/>
                <a:gd name="T20" fmla="*/ 372 w 402"/>
                <a:gd name="T21" fmla="*/ 286 h 318"/>
                <a:gd name="T22" fmla="*/ 372 w 402"/>
                <a:gd name="T23" fmla="*/ 28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2" h="318">
                  <a:moveTo>
                    <a:pt x="402" y="0"/>
                  </a:moveTo>
                  <a:lnTo>
                    <a:pt x="0" y="0"/>
                  </a:lnTo>
                  <a:lnTo>
                    <a:pt x="0" y="318"/>
                  </a:lnTo>
                  <a:lnTo>
                    <a:pt x="402" y="318"/>
                  </a:lnTo>
                  <a:lnTo>
                    <a:pt x="402" y="0"/>
                  </a:lnTo>
                  <a:lnTo>
                    <a:pt x="402" y="0"/>
                  </a:lnTo>
                  <a:close/>
                  <a:moveTo>
                    <a:pt x="372" y="286"/>
                  </a:moveTo>
                  <a:lnTo>
                    <a:pt x="32" y="286"/>
                  </a:lnTo>
                  <a:lnTo>
                    <a:pt x="32" y="32"/>
                  </a:lnTo>
                  <a:lnTo>
                    <a:pt x="372" y="32"/>
                  </a:lnTo>
                  <a:lnTo>
                    <a:pt x="372" y="286"/>
                  </a:lnTo>
                  <a:lnTo>
                    <a:pt x="372" y="286"/>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ln>
                  <a:solidFill>
                    <a:srgbClr val="53BCA9"/>
                  </a:solidFill>
                </a:ln>
              </a:endParaRPr>
            </a:p>
          </p:txBody>
        </p:sp>
      </p:grpSp>
      <p:cxnSp>
        <p:nvCxnSpPr>
          <p:cNvPr id="28" name="Straight Arrow Connector 27">
            <a:extLst>
              <a:ext uri="{FF2B5EF4-FFF2-40B4-BE49-F238E27FC236}">
                <a16:creationId xmlns:a16="http://schemas.microsoft.com/office/drawing/2014/main" xmlns="" id="{CCBE0ED7-0646-7D42-A904-B4DA460868A4}"/>
              </a:ext>
            </a:extLst>
          </p:cNvPr>
          <p:cNvCxnSpPr>
            <a:cxnSpLocks/>
          </p:cNvCxnSpPr>
          <p:nvPr/>
        </p:nvCxnSpPr>
        <p:spPr>
          <a:xfrm>
            <a:off x="1526022" y="1363365"/>
            <a:ext cx="0" cy="5089971"/>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BE5CDD43-6F55-B347-99D6-D4DE115A80CF}"/>
              </a:ext>
            </a:extLst>
          </p:cNvPr>
          <p:cNvCxnSpPr/>
          <p:nvPr/>
        </p:nvCxnSpPr>
        <p:spPr>
          <a:xfrm flipH="1">
            <a:off x="1382006" y="1733615"/>
            <a:ext cx="14401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E1F2542A-2622-5241-9988-426DEA6FB3E4}"/>
              </a:ext>
            </a:extLst>
          </p:cNvPr>
          <p:cNvCxnSpPr>
            <a:cxnSpLocks/>
          </p:cNvCxnSpPr>
          <p:nvPr/>
        </p:nvCxnSpPr>
        <p:spPr>
          <a:xfrm flipH="1">
            <a:off x="1382006" y="2564904"/>
            <a:ext cx="14401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C09A4D73-558A-3646-BC67-597B23B7F663}"/>
              </a:ext>
            </a:extLst>
          </p:cNvPr>
          <p:cNvCxnSpPr>
            <a:cxnSpLocks/>
          </p:cNvCxnSpPr>
          <p:nvPr/>
        </p:nvCxnSpPr>
        <p:spPr>
          <a:xfrm flipH="1">
            <a:off x="1382006" y="3378599"/>
            <a:ext cx="14401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本框 29">
            <a:extLst>
              <a:ext uri="{FF2B5EF4-FFF2-40B4-BE49-F238E27FC236}">
                <a16:creationId xmlns:a16="http://schemas.microsoft.com/office/drawing/2014/main" xmlns="" id="{2725E52D-FE55-A748-A0C7-6698925FACDB}"/>
              </a:ext>
            </a:extLst>
          </p:cNvPr>
          <p:cNvSpPr txBox="1"/>
          <p:nvPr/>
        </p:nvSpPr>
        <p:spPr>
          <a:xfrm>
            <a:off x="755577" y="1560820"/>
            <a:ext cx="595035" cy="369332"/>
          </a:xfrm>
          <a:prstGeom prst="rect">
            <a:avLst/>
          </a:prstGeom>
          <a:noFill/>
        </p:spPr>
        <p:txBody>
          <a:bodyPr wrap="none" rtlCol="0">
            <a:spAutoFit/>
          </a:bodyPr>
          <a:lstStyle/>
          <a:p>
            <a:pPr algn="ctr"/>
            <a:r>
              <a:rPr lang="en-US" altLang="zh-CN" dirty="0">
                <a:latin typeface="+mj-lt"/>
                <a:ea typeface="+mj-ea"/>
              </a:rPr>
              <a:t>0.1s</a:t>
            </a:r>
            <a:endParaRPr lang="zh-CN" altLang="en-US" dirty="0">
              <a:latin typeface="+mj-lt"/>
              <a:ea typeface="+mj-ea"/>
            </a:endParaRPr>
          </a:p>
        </p:txBody>
      </p:sp>
      <p:sp>
        <p:nvSpPr>
          <p:cNvPr id="41" name="文本框 29">
            <a:extLst>
              <a:ext uri="{FF2B5EF4-FFF2-40B4-BE49-F238E27FC236}">
                <a16:creationId xmlns:a16="http://schemas.microsoft.com/office/drawing/2014/main" xmlns="" id="{CB35888D-822F-4A40-83B3-D2A56AF61E60}"/>
              </a:ext>
            </a:extLst>
          </p:cNvPr>
          <p:cNvSpPr txBox="1"/>
          <p:nvPr/>
        </p:nvSpPr>
        <p:spPr>
          <a:xfrm>
            <a:off x="755576" y="2371441"/>
            <a:ext cx="595036" cy="369332"/>
          </a:xfrm>
          <a:prstGeom prst="rect">
            <a:avLst/>
          </a:prstGeom>
          <a:noFill/>
        </p:spPr>
        <p:txBody>
          <a:bodyPr wrap="none" rtlCol="0">
            <a:spAutoFit/>
          </a:bodyPr>
          <a:lstStyle/>
          <a:p>
            <a:pPr algn="ctr"/>
            <a:r>
              <a:rPr lang="en-US" altLang="zh-CN" dirty="0">
                <a:latin typeface="+mj-lt"/>
                <a:ea typeface="+mj-ea"/>
              </a:rPr>
              <a:t>0.2s</a:t>
            </a:r>
            <a:endParaRPr lang="zh-CN" altLang="en-US" dirty="0">
              <a:latin typeface="+mj-lt"/>
              <a:ea typeface="+mj-ea"/>
            </a:endParaRPr>
          </a:p>
        </p:txBody>
      </p:sp>
      <p:sp>
        <p:nvSpPr>
          <p:cNvPr id="42" name="文本框 29">
            <a:extLst>
              <a:ext uri="{FF2B5EF4-FFF2-40B4-BE49-F238E27FC236}">
                <a16:creationId xmlns:a16="http://schemas.microsoft.com/office/drawing/2014/main" xmlns="" id="{A2221F02-C633-FE49-AC82-3CF07DD8B022}"/>
              </a:ext>
            </a:extLst>
          </p:cNvPr>
          <p:cNvSpPr txBox="1"/>
          <p:nvPr/>
        </p:nvSpPr>
        <p:spPr>
          <a:xfrm>
            <a:off x="755576" y="3193933"/>
            <a:ext cx="595036" cy="369332"/>
          </a:xfrm>
          <a:prstGeom prst="rect">
            <a:avLst/>
          </a:prstGeom>
          <a:noFill/>
        </p:spPr>
        <p:txBody>
          <a:bodyPr wrap="none" rtlCol="0">
            <a:spAutoFit/>
          </a:bodyPr>
          <a:lstStyle/>
          <a:p>
            <a:pPr algn="ctr"/>
            <a:r>
              <a:rPr lang="en-US" altLang="zh-CN" dirty="0">
                <a:latin typeface="+mj-lt"/>
                <a:ea typeface="+mj-ea"/>
              </a:rPr>
              <a:t>0.3s</a:t>
            </a:r>
            <a:endParaRPr lang="zh-CN" altLang="en-US" dirty="0">
              <a:latin typeface="+mj-lt"/>
              <a:ea typeface="+mj-ea"/>
            </a:endParaRPr>
          </a:p>
        </p:txBody>
      </p:sp>
      <p:cxnSp>
        <p:nvCxnSpPr>
          <p:cNvPr id="43" name="Straight Connector 42">
            <a:extLst>
              <a:ext uri="{FF2B5EF4-FFF2-40B4-BE49-F238E27FC236}">
                <a16:creationId xmlns:a16="http://schemas.microsoft.com/office/drawing/2014/main" xmlns="" id="{A26E7A1B-4340-6941-AE38-F4CB95C309BC}"/>
              </a:ext>
            </a:extLst>
          </p:cNvPr>
          <p:cNvCxnSpPr>
            <a:cxnSpLocks/>
          </p:cNvCxnSpPr>
          <p:nvPr/>
        </p:nvCxnSpPr>
        <p:spPr>
          <a:xfrm flipH="1">
            <a:off x="1360364" y="4189730"/>
            <a:ext cx="14401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文本框 29">
            <a:extLst>
              <a:ext uri="{FF2B5EF4-FFF2-40B4-BE49-F238E27FC236}">
                <a16:creationId xmlns:a16="http://schemas.microsoft.com/office/drawing/2014/main" xmlns="" id="{9FFD08DC-7329-FB4F-86B5-C8F743EA32B2}"/>
              </a:ext>
            </a:extLst>
          </p:cNvPr>
          <p:cNvSpPr txBox="1"/>
          <p:nvPr/>
        </p:nvSpPr>
        <p:spPr>
          <a:xfrm>
            <a:off x="755576" y="4005064"/>
            <a:ext cx="595036" cy="369332"/>
          </a:xfrm>
          <a:prstGeom prst="rect">
            <a:avLst/>
          </a:prstGeom>
          <a:noFill/>
        </p:spPr>
        <p:txBody>
          <a:bodyPr wrap="none" rtlCol="0">
            <a:spAutoFit/>
          </a:bodyPr>
          <a:lstStyle/>
          <a:p>
            <a:pPr algn="ctr"/>
            <a:r>
              <a:rPr lang="en-US" altLang="zh-CN" dirty="0">
                <a:latin typeface="+mj-lt"/>
                <a:ea typeface="+mj-ea"/>
              </a:rPr>
              <a:t>0.4s</a:t>
            </a:r>
            <a:endParaRPr lang="zh-CN" altLang="en-US" dirty="0">
              <a:latin typeface="+mj-lt"/>
              <a:ea typeface="+mj-ea"/>
            </a:endParaRPr>
          </a:p>
        </p:txBody>
      </p:sp>
      <p:cxnSp>
        <p:nvCxnSpPr>
          <p:cNvPr id="45" name="Straight Connector 44">
            <a:extLst>
              <a:ext uri="{FF2B5EF4-FFF2-40B4-BE49-F238E27FC236}">
                <a16:creationId xmlns:a16="http://schemas.microsoft.com/office/drawing/2014/main" xmlns="" id="{B9D7A4C8-3CC1-5A4A-977F-55CE01A4BFBC}"/>
              </a:ext>
            </a:extLst>
          </p:cNvPr>
          <p:cNvCxnSpPr>
            <a:cxnSpLocks/>
          </p:cNvCxnSpPr>
          <p:nvPr/>
        </p:nvCxnSpPr>
        <p:spPr>
          <a:xfrm flipH="1">
            <a:off x="1360364" y="5061530"/>
            <a:ext cx="14401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文本框 29">
            <a:extLst>
              <a:ext uri="{FF2B5EF4-FFF2-40B4-BE49-F238E27FC236}">
                <a16:creationId xmlns:a16="http://schemas.microsoft.com/office/drawing/2014/main" xmlns="" id="{E4BFFC97-F854-F142-8D4A-AA8C3895F21C}"/>
              </a:ext>
            </a:extLst>
          </p:cNvPr>
          <p:cNvSpPr txBox="1"/>
          <p:nvPr/>
        </p:nvSpPr>
        <p:spPr>
          <a:xfrm>
            <a:off x="761670" y="4876864"/>
            <a:ext cx="595036" cy="369332"/>
          </a:xfrm>
          <a:prstGeom prst="rect">
            <a:avLst/>
          </a:prstGeom>
          <a:noFill/>
        </p:spPr>
        <p:txBody>
          <a:bodyPr wrap="none" rtlCol="0">
            <a:spAutoFit/>
          </a:bodyPr>
          <a:lstStyle/>
          <a:p>
            <a:pPr algn="ctr"/>
            <a:r>
              <a:rPr lang="en-US" altLang="zh-CN" dirty="0">
                <a:latin typeface="+mj-lt"/>
                <a:ea typeface="+mj-ea"/>
              </a:rPr>
              <a:t>0.5s</a:t>
            </a:r>
            <a:endParaRPr lang="zh-CN" altLang="en-US" dirty="0">
              <a:latin typeface="+mj-lt"/>
              <a:ea typeface="+mj-ea"/>
            </a:endParaRPr>
          </a:p>
        </p:txBody>
      </p:sp>
      <p:grpSp>
        <p:nvGrpSpPr>
          <p:cNvPr id="47" name="Group 46">
            <a:extLst>
              <a:ext uri="{FF2B5EF4-FFF2-40B4-BE49-F238E27FC236}">
                <a16:creationId xmlns:a16="http://schemas.microsoft.com/office/drawing/2014/main" xmlns="" id="{25A4CA1D-E488-AA49-B0B4-497468B7B505}"/>
              </a:ext>
            </a:extLst>
          </p:cNvPr>
          <p:cNvGrpSpPr/>
          <p:nvPr/>
        </p:nvGrpSpPr>
        <p:grpSpPr>
          <a:xfrm>
            <a:off x="2694945" y="5541226"/>
            <a:ext cx="936104" cy="740500"/>
            <a:chOff x="1979712" y="3861048"/>
            <a:chExt cx="1274406" cy="1008112"/>
          </a:xfrm>
        </p:grpSpPr>
        <p:sp>
          <p:nvSpPr>
            <p:cNvPr id="48" name="Freeform 80">
              <a:extLst>
                <a:ext uri="{FF2B5EF4-FFF2-40B4-BE49-F238E27FC236}">
                  <a16:creationId xmlns:a16="http://schemas.microsoft.com/office/drawing/2014/main" xmlns="" id="{38F5B0B9-D783-AF4C-9C15-165A6D2D8559}"/>
                </a:ext>
              </a:extLst>
            </p:cNvPr>
            <p:cNvSpPr>
              <a:spLocks noEditPoints="1"/>
            </p:cNvSpPr>
            <p:nvPr/>
          </p:nvSpPr>
          <p:spPr bwMode="auto">
            <a:xfrm>
              <a:off x="2128711" y="4010047"/>
              <a:ext cx="976411" cy="710117"/>
            </a:xfrm>
            <a:custGeom>
              <a:avLst/>
              <a:gdLst>
                <a:gd name="T0" fmla="*/ 210 w 210"/>
                <a:gd name="T1" fmla="*/ 0 h 153"/>
                <a:gd name="T2" fmla="*/ 0 w 210"/>
                <a:gd name="T3" fmla="*/ 0 h 153"/>
                <a:gd name="T4" fmla="*/ 0 w 210"/>
                <a:gd name="T5" fmla="*/ 153 h 153"/>
                <a:gd name="T6" fmla="*/ 210 w 210"/>
                <a:gd name="T7" fmla="*/ 153 h 153"/>
                <a:gd name="T8" fmla="*/ 210 w 210"/>
                <a:gd name="T9" fmla="*/ 0 h 153"/>
                <a:gd name="T10" fmla="*/ 193 w 210"/>
                <a:gd name="T11" fmla="*/ 135 h 153"/>
                <a:gd name="T12" fmla="*/ 109 w 210"/>
                <a:gd name="T13" fmla="*/ 135 h 153"/>
                <a:gd name="T14" fmla="*/ 125 w 210"/>
                <a:gd name="T15" fmla="*/ 113 h 153"/>
                <a:gd name="T16" fmla="*/ 151 w 210"/>
                <a:gd name="T17" fmla="*/ 77 h 153"/>
                <a:gd name="T18" fmla="*/ 193 w 210"/>
                <a:gd name="T19" fmla="*/ 135 h 153"/>
                <a:gd name="T20" fmla="*/ 164 w 210"/>
                <a:gd name="T21" fmla="*/ 20 h 153"/>
                <a:gd name="T22" fmla="*/ 180 w 210"/>
                <a:gd name="T23" fmla="*/ 37 h 153"/>
                <a:gd name="T24" fmla="*/ 164 w 210"/>
                <a:gd name="T25" fmla="*/ 53 h 153"/>
                <a:gd name="T26" fmla="*/ 147 w 210"/>
                <a:gd name="T27" fmla="*/ 37 h 153"/>
                <a:gd name="T28" fmla="*/ 164 w 210"/>
                <a:gd name="T29" fmla="*/ 20 h 153"/>
                <a:gd name="T30" fmla="*/ 80 w 210"/>
                <a:gd name="T31" fmla="*/ 51 h 153"/>
                <a:gd name="T32" fmla="*/ 120 w 210"/>
                <a:gd name="T33" fmla="*/ 106 h 153"/>
                <a:gd name="T34" fmla="*/ 103 w 210"/>
                <a:gd name="T35" fmla="*/ 131 h 153"/>
                <a:gd name="T36" fmla="*/ 100 w 210"/>
                <a:gd name="T37" fmla="*/ 135 h 153"/>
                <a:gd name="T38" fmla="*/ 19 w 210"/>
                <a:gd name="T39" fmla="*/ 135 h 153"/>
                <a:gd name="T40" fmla="*/ 80 w 210"/>
                <a:gd name="T41"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 h="153">
                  <a:moveTo>
                    <a:pt x="210" y="0"/>
                  </a:moveTo>
                  <a:cubicBezTo>
                    <a:pt x="0" y="0"/>
                    <a:pt x="0" y="0"/>
                    <a:pt x="0" y="0"/>
                  </a:cubicBezTo>
                  <a:cubicBezTo>
                    <a:pt x="0" y="153"/>
                    <a:pt x="0" y="153"/>
                    <a:pt x="0" y="153"/>
                  </a:cubicBezTo>
                  <a:cubicBezTo>
                    <a:pt x="210" y="153"/>
                    <a:pt x="210" y="153"/>
                    <a:pt x="210" y="153"/>
                  </a:cubicBezTo>
                  <a:cubicBezTo>
                    <a:pt x="210" y="0"/>
                    <a:pt x="210" y="0"/>
                    <a:pt x="210" y="0"/>
                  </a:cubicBezTo>
                  <a:close/>
                  <a:moveTo>
                    <a:pt x="193" y="135"/>
                  </a:moveTo>
                  <a:cubicBezTo>
                    <a:pt x="109" y="135"/>
                    <a:pt x="109" y="135"/>
                    <a:pt x="109" y="135"/>
                  </a:cubicBezTo>
                  <a:cubicBezTo>
                    <a:pt x="125" y="113"/>
                    <a:pt x="125" y="113"/>
                    <a:pt x="125" y="113"/>
                  </a:cubicBezTo>
                  <a:cubicBezTo>
                    <a:pt x="151" y="77"/>
                    <a:pt x="151" y="77"/>
                    <a:pt x="151" y="77"/>
                  </a:cubicBezTo>
                  <a:lnTo>
                    <a:pt x="193" y="135"/>
                  </a:lnTo>
                  <a:close/>
                  <a:moveTo>
                    <a:pt x="164" y="20"/>
                  </a:moveTo>
                  <a:cubicBezTo>
                    <a:pt x="173" y="20"/>
                    <a:pt x="180" y="28"/>
                    <a:pt x="180" y="37"/>
                  </a:cubicBezTo>
                  <a:cubicBezTo>
                    <a:pt x="180" y="46"/>
                    <a:pt x="173" y="53"/>
                    <a:pt x="164" y="53"/>
                  </a:cubicBezTo>
                  <a:cubicBezTo>
                    <a:pt x="154" y="53"/>
                    <a:pt x="147" y="46"/>
                    <a:pt x="147" y="37"/>
                  </a:cubicBezTo>
                  <a:cubicBezTo>
                    <a:pt x="147" y="28"/>
                    <a:pt x="154" y="20"/>
                    <a:pt x="164" y="20"/>
                  </a:cubicBezTo>
                  <a:close/>
                  <a:moveTo>
                    <a:pt x="80" y="51"/>
                  </a:moveTo>
                  <a:cubicBezTo>
                    <a:pt x="120" y="106"/>
                    <a:pt x="120" y="106"/>
                    <a:pt x="120" y="106"/>
                  </a:cubicBezTo>
                  <a:cubicBezTo>
                    <a:pt x="103" y="131"/>
                    <a:pt x="103" y="131"/>
                    <a:pt x="103" y="131"/>
                  </a:cubicBezTo>
                  <a:cubicBezTo>
                    <a:pt x="100" y="135"/>
                    <a:pt x="100" y="135"/>
                    <a:pt x="100" y="135"/>
                  </a:cubicBezTo>
                  <a:cubicBezTo>
                    <a:pt x="19" y="135"/>
                    <a:pt x="19" y="135"/>
                    <a:pt x="19" y="135"/>
                  </a:cubicBezTo>
                  <a:lnTo>
                    <a:pt x="80" y="51"/>
                  </a:lnTo>
                  <a:close/>
                </a:path>
              </a:pathLst>
            </a:custGeom>
            <a:solidFill>
              <a:srgbClr val="53BCA9"/>
            </a:solidFill>
            <a:ln>
              <a:noFill/>
            </a:ln>
            <a:extLst/>
          </p:spPr>
          <p:txBody>
            <a:bodyPr vert="horz" wrap="square" lIns="91440" tIns="45720" rIns="91440" bIns="45720" numCol="1" anchor="t" anchorCtr="0" compatLnSpc="1">
              <a:prstTxWarp prst="textNoShape">
                <a:avLst/>
              </a:prstTxWarp>
            </a:bodyPr>
            <a:lstStyle/>
            <a:p>
              <a:endParaRPr lang="zh-CN" altLang="en-US" dirty="0">
                <a:ln>
                  <a:solidFill>
                    <a:srgbClr val="53BCA9"/>
                  </a:solidFill>
                </a:ln>
                <a:solidFill>
                  <a:srgbClr val="53BCA9"/>
                </a:solidFill>
              </a:endParaRPr>
            </a:p>
          </p:txBody>
        </p:sp>
        <p:sp>
          <p:nvSpPr>
            <p:cNvPr id="49" name="Freeform 81">
              <a:extLst>
                <a:ext uri="{FF2B5EF4-FFF2-40B4-BE49-F238E27FC236}">
                  <a16:creationId xmlns:a16="http://schemas.microsoft.com/office/drawing/2014/main" xmlns="" id="{DCC9873F-2901-3047-9C6C-DDDDA3F2BAF1}"/>
                </a:ext>
              </a:extLst>
            </p:cNvPr>
            <p:cNvSpPr>
              <a:spLocks noEditPoints="1"/>
            </p:cNvSpPr>
            <p:nvPr/>
          </p:nvSpPr>
          <p:spPr bwMode="auto">
            <a:xfrm>
              <a:off x="1979712" y="3861048"/>
              <a:ext cx="1274406" cy="1008112"/>
            </a:xfrm>
            <a:custGeom>
              <a:avLst/>
              <a:gdLst>
                <a:gd name="T0" fmla="*/ 402 w 402"/>
                <a:gd name="T1" fmla="*/ 0 h 318"/>
                <a:gd name="T2" fmla="*/ 0 w 402"/>
                <a:gd name="T3" fmla="*/ 0 h 318"/>
                <a:gd name="T4" fmla="*/ 0 w 402"/>
                <a:gd name="T5" fmla="*/ 318 h 318"/>
                <a:gd name="T6" fmla="*/ 402 w 402"/>
                <a:gd name="T7" fmla="*/ 318 h 318"/>
                <a:gd name="T8" fmla="*/ 402 w 402"/>
                <a:gd name="T9" fmla="*/ 0 h 318"/>
                <a:gd name="T10" fmla="*/ 402 w 402"/>
                <a:gd name="T11" fmla="*/ 0 h 318"/>
                <a:gd name="T12" fmla="*/ 372 w 402"/>
                <a:gd name="T13" fmla="*/ 286 h 318"/>
                <a:gd name="T14" fmla="*/ 32 w 402"/>
                <a:gd name="T15" fmla="*/ 286 h 318"/>
                <a:gd name="T16" fmla="*/ 32 w 402"/>
                <a:gd name="T17" fmla="*/ 32 h 318"/>
                <a:gd name="T18" fmla="*/ 372 w 402"/>
                <a:gd name="T19" fmla="*/ 32 h 318"/>
                <a:gd name="T20" fmla="*/ 372 w 402"/>
                <a:gd name="T21" fmla="*/ 286 h 318"/>
                <a:gd name="T22" fmla="*/ 372 w 402"/>
                <a:gd name="T23" fmla="*/ 28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2" h="318">
                  <a:moveTo>
                    <a:pt x="402" y="0"/>
                  </a:moveTo>
                  <a:lnTo>
                    <a:pt x="0" y="0"/>
                  </a:lnTo>
                  <a:lnTo>
                    <a:pt x="0" y="318"/>
                  </a:lnTo>
                  <a:lnTo>
                    <a:pt x="402" y="318"/>
                  </a:lnTo>
                  <a:lnTo>
                    <a:pt x="402" y="0"/>
                  </a:lnTo>
                  <a:lnTo>
                    <a:pt x="402" y="0"/>
                  </a:lnTo>
                  <a:close/>
                  <a:moveTo>
                    <a:pt x="372" y="286"/>
                  </a:moveTo>
                  <a:lnTo>
                    <a:pt x="32" y="286"/>
                  </a:lnTo>
                  <a:lnTo>
                    <a:pt x="32" y="32"/>
                  </a:lnTo>
                  <a:lnTo>
                    <a:pt x="372" y="32"/>
                  </a:lnTo>
                  <a:lnTo>
                    <a:pt x="372" y="286"/>
                  </a:lnTo>
                  <a:lnTo>
                    <a:pt x="372" y="286"/>
                  </a:lnTo>
                  <a:close/>
                </a:path>
              </a:pathLst>
            </a:custGeom>
            <a:solidFill>
              <a:srgbClr val="53BCA9"/>
            </a:solidFill>
            <a:ln>
              <a:noFill/>
            </a:ln>
            <a:extLst/>
          </p:spPr>
          <p:txBody>
            <a:bodyPr vert="horz" wrap="square" lIns="91440" tIns="45720" rIns="91440" bIns="45720" numCol="1" anchor="t" anchorCtr="0" compatLnSpc="1">
              <a:prstTxWarp prst="textNoShape">
                <a:avLst/>
              </a:prstTxWarp>
            </a:bodyPr>
            <a:lstStyle/>
            <a:p>
              <a:endParaRPr lang="zh-CN" altLang="en-US">
                <a:ln>
                  <a:solidFill>
                    <a:srgbClr val="53BCA9"/>
                  </a:solidFill>
                </a:ln>
              </a:endParaRPr>
            </a:p>
          </p:txBody>
        </p:sp>
      </p:grpSp>
      <p:cxnSp>
        <p:nvCxnSpPr>
          <p:cNvPr id="50" name="Straight Connector 49">
            <a:extLst>
              <a:ext uri="{FF2B5EF4-FFF2-40B4-BE49-F238E27FC236}">
                <a16:creationId xmlns:a16="http://schemas.microsoft.com/office/drawing/2014/main" xmlns="" id="{2052AE7E-9911-CB4A-9EC1-7E8E19C5AEE2}"/>
              </a:ext>
            </a:extLst>
          </p:cNvPr>
          <p:cNvCxnSpPr>
            <a:cxnSpLocks/>
          </p:cNvCxnSpPr>
          <p:nvPr/>
        </p:nvCxnSpPr>
        <p:spPr>
          <a:xfrm flipH="1">
            <a:off x="1379408" y="5911476"/>
            <a:ext cx="14401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文本框 29">
            <a:extLst>
              <a:ext uri="{FF2B5EF4-FFF2-40B4-BE49-F238E27FC236}">
                <a16:creationId xmlns:a16="http://schemas.microsoft.com/office/drawing/2014/main" xmlns="" id="{A2E64E7D-114D-FF41-820F-64D368BF8AAC}"/>
              </a:ext>
            </a:extLst>
          </p:cNvPr>
          <p:cNvSpPr txBox="1"/>
          <p:nvPr/>
        </p:nvSpPr>
        <p:spPr>
          <a:xfrm>
            <a:off x="764391" y="5726810"/>
            <a:ext cx="595036" cy="369332"/>
          </a:xfrm>
          <a:prstGeom prst="rect">
            <a:avLst/>
          </a:prstGeom>
          <a:noFill/>
        </p:spPr>
        <p:txBody>
          <a:bodyPr wrap="none" rtlCol="0">
            <a:spAutoFit/>
          </a:bodyPr>
          <a:lstStyle/>
          <a:p>
            <a:pPr algn="ctr"/>
            <a:r>
              <a:rPr lang="en-US" altLang="zh-CN" dirty="0">
                <a:latin typeface="+mj-lt"/>
                <a:ea typeface="+mj-ea"/>
              </a:rPr>
              <a:t>0.6s</a:t>
            </a:r>
            <a:endParaRPr lang="zh-CN" altLang="en-US" dirty="0">
              <a:latin typeface="+mj-lt"/>
              <a:ea typeface="+mj-ea"/>
            </a:endParaRPr>
          </a:p>
        </p:txBody>
      </p:sp>
      <p:cxnSp>
        <p:nvCxnSpPr>
          <p:cNvPr id="53" name="Straight Arrow Connector 52">
            <a:extLst>
              <a:ext uri="{FF2B5EF4-FFF2-40B4-BE49-F238E27FC236}">
                <a16:creationId xmlns:a16="http://schemas.microsoft.com/office/drawing/2014/main" xmlns="" id="{ED1E1497-47BC-5C4A-B59D-A9B9F5E3E450}"/>
              </a:ext>
            </a:extLst>
          </p:cNvPr>
          <p:cNvCxnSpPr/>
          <p:nvPr/>
        </p:nvCxnSpPr>
        <p:spPr>
          <a:xfrm flipH="1">
            <a:off x="3631049" y="3378412"/>
            <a:ext cx="2191727" cy="0"/>
          </a:xfrm>
          <a:prstGeom prst="straightConnector1">
            <a:avLst/>
          </a:prstGeom>
          <a:ln w="34925">
            <a:solidFill>
              <a:srgbClr val="EA4A54"/>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422655CE-5104-8F40-B891-5E305EC1AB1C}"/>
              </a:ext>
            </a:extLst>
          </p:cNvPr>
          <p:cNvCxnSpPr>
            <a:cxnSpLocks/>
          </p:cNvCxnSpPr>
          <p:nvPr/>
        </p:nvCxnSpPr>
        <p:spPr>
          <a:xfrm flipH="1">
            <a:off x="3631049" y="3378412"/>
            <a:ext cx="2191727" cy="833172"/>
          </a:xfrm>
          <a:prstGeom prst="straightConnector1">
            <a:avLst/>
          </a:prstGeom>
          <a:ln w="34925">
            <a:solidFill>
              <a:srgbClr val="EA4A54"/>
            </a:solidFill>
            <a:tailEnd type="triangle" w="lg" len="med"/>
          </a:ln>
        </p:spPr>
        <p:style>
          <a:lnRef idx="1">
            <a:schemeClr val="accent1"/>
          </a:lnRef>
          <a:fillRef idx="0">
            <a:schemeClr val="accent1"/>
          </a:fillRef>
          <a:effectRef idx="0">
            <a:schemeClr val="accent1"/>
          </a:effectRef>
          <a:fontRef idx="minor">
            <a:schemeClr val="tx1"/>
          </a:fontRef>
        </p:style>
      </p:cxnSp>
      <p:sp>
        <p:nvSpPr>
          <p:cNvPr id="57" name="文本框 29">
            <a:extLst>
              <a:ext uri="{FF2B5EF4-FFF2-40B4-BE49-F238E27FC236}">
                <a16:creationId xmlns:a16="http://schemas.microsoft.com/office/drawing/2014/main" xmlns="" id="{7EDC5CA1-41E7-1447-A6FA-29DB3426089F}"/>
              </a:ext>
            </a:extLst>
          </p:cNvPr>
          <p:cNvSpPr txBox="1"/>
          <p:nvPr/>
        </p:nvSpPr>
        <p:spPr>
          <a:xfrm>
            <a:off x="1617443" y="1560820"/>
            <a:ext cx="1082349" cy="369332"/>
          </a:xfrm>
          <a:prstGeom prst="rect">
            <a:avLst/>
          </a:prstGeom>
          <a:noFill/>
        </p:spPr>
        <p:txBody>
          <a:bodyPr wrap="none" rtlCol="0">
            <a:spAutoFit/>
          </a:bodyPr>
          <a:lstStyle/>
          <a:p>
            <a:pPr algn="ctr"/>
            <a:r>
              <a:rPr lang="en-US" altLang="zh-CN" dirty="0">
                <a:solidFill>
                  <a:srgbClr val="53BCA9"/>
                </a:solidFill>
                <a:latin typeface="+mj-lt"/>
                <a:ea typeface="+mj-ea"/>
              </a:rPr>
              <a:t>Frame 1</a:t>
            </a:r>
            <a:endParaRPr lang="zh-CN" altLang="en-US" dirty="0">
              <a:solidFill>
                <a:srgbClr val="53BCA9"/>
              </a:solidFill>
              <a:latin typeface="+mj-lt"/>
              <a:ea typeface="+mj-ea"/>
            </a:endParaRPr>
          </a:p>
        </p:txBody>
      </p:sp>
      <p:sp>
        <p:nvSpPr>
          <p:cNvPr id="58" name="文本框 29">
            <a:extLst>
              <a:ext uri="{FF2B5EF4-FFF2-40B4-BE49-F238E27FC236}">
                <a16:creationId xmlns:a16="http://schemas.microsoft.com/office/drawing/2014/main" xmlns="" id="{DF8660DA-4009-864D-9BF6-2CC7480CC00C}"/>
              </a:ext>
            </a:extLst>
          </p:cNvPr>
          <p:cNvSpPr txBox="1"/>
          <p:nvPr/>
        </p:nvSpPr>
        <p:spPr>
          <a:xfrm>
            <a:off x="1608844" y="2369285"/>
            <a:ext cx="1082349" cy="369332"/>
          </a:xfrm>
          <a:prstGeom prst="rect">
            <a:avLst/>
          </a:prstGeom>
          <a:noFill/>
        </p:spPr>
        <p:txBody>
          <a:bodyPr wrap="none" rtlCol="0">
            <a:spAutoFit/>
          </a:bodyPr>
          <a:lstStyle/>
          <a:p>
            <a:pPr algn="ctr"/>
            <a:r>
              <a:rPr lang="en-US" altLang="zh-CN" dirty="0">
                <a:solidFill>
                  <a:srgbClr val="53BCA9"/>
                </a:solidFill>
                <a:latin typeface="+mj-lt"/>
                <a:ea typeface="+mj-ea"/>
              </a:rPr>
              <a:t>Frame 2</a:t>
            </a:r>
            <a:endParaRPr lang="zh-CN" altLang="en-US" dirty="0">
              <a:solidFill>
                <a:srgbClr val="53BCA9"/>
              </a:solidFill>
              <a:latin typeface="+mj-lt"/>
              <a:ea typeface="+mj-ea"/>
            </a:endParaRPr>
          </a:p>
        </p:txBody>
      </p:sp>
      <p:sp>
        <p:nvSpPr>
          <p:cNvPr id="59" name="文本框 29">
            <a:extLst>
              <a:ext uri="{FF2B5EF4-FFF2-40B4-BE49-F238E27FC236}">
                <a16:creationId xmlns:a16="http://schemas.microsoft.com/office/drawing/2014/main" xmlns="" id="{B011E76E-D148-524A-9331-7DCC87A6B088}"/>
              </a:ext>
            </a:extLst>
          </p:cNvPr>
          <p:cNvSpPr txBox="1"/>
          <p:nvPr/>
        </p:nvSpPr>
        <p:spPr>
          <a:xfrm>
            <a:off x="1605092" y="3193933"/>
            <a:ext cx="1082349" cy="369332"/>
          </a:xfrm>
          <a:prstGeom prst="rect">
            <a:avLst/>
          </a:prstGeom>
          <a:noFill/>
        </p:spPr>
        <p:txBody>
          <a:bodyPr wrap="none" rtlCol="0">
            <a:spAutoFit/>
          </a:bodyPr>
          <a:lstStyle/>
          <a:p>
            <a:pPr algn="ctr"/>
            <a:r>
              <a:rPr lang="en-US" altLang="zh-CN" dirty="0">
                <a:solidFill>
                  <a:srgbClr val="53BCA9"/>
                </a:solidFill>
                <a:latin typeface="+mj-lt"/>
                <a:ea typeface="+mj-ea"/>
              </a:rPr>
              <a:t>Frame 3</a:t>
            </a:r>
            <a:endParaRPr lang="zh-CN" altLang="en-US" dirty="0">
              <a:solidFill>
                <a:srgbClr val="53BCA9"/>
              </a:solidFill>
              <a:latin typeface="+mj-lt"/>
              <a:ea typeface="+mj-ea"/>
            </a:endParaRPr>
          </a:p>
        </p:txBody>
      </p:sp>
      <p:sp>
        <p:nvSpPr>
          <p:cNvPr id="60" name="文本框 29">
            <a:extLst>
              <a:ext uri="{FF2B5EF4-FFF2-40B4-BE49-F238E27FC236}">
                <a16:creationId xmlns:a16="http://schemas.microsoft.com/office/drawing/2014/main" xmlns="" id="{310A3BCA-8091-AC49-8D85-DF233E0D817E}"/>
              </a:ext>
            </a:extLst>
          </p:cNvPr>
          <p:cNvSpPr txBox="1"/>
          <p:nvPr/>
        </p:nvSpPr>
        <p:spPr>
          <a:xfrm>
            <a:off x="1607002" y="4005064"/>
            <a:ext cx="1082349" cy="369332"/>
          </a:xfrm>
          <a:prstGeom prst="rect">
            <a:avLst/>
          </a:prstGeom>
          <a:noFill/>
        </p:spPr>
        <p:txBody>
          <a:bodyPr wrap="none" rtlCol="0">
            <a:spAutoFit/>
          </a:bodyPr>
          <a:lstStyle/>
          <a:p>
            <a:pPr algn="ctr"/>
            <a:r>
              <a:rPr lang="en-US" altLang="zh-CN" dirty="0">
                <a:solidFill>
                  <a:srgbClr val="53BCA9"/>
                </a:solidFill>
                <a:latin typeface="+mj-lt"/>
                <a:ea typeface="+mj-ea"/>
              </a:rPr>
              <a:t>Frame 4</a:t>
            </a:r>
            <a:endParaRPr lang="zh-CN" altLang="en-US" dirty="0">
              <a:solidFill>
                <a:srgbClr val="53BCA9"/>
              </a:solidFill>
              <a:latin typeface="+mj-lt"/>
              <a:ea typeface="+mj-ea"/>
            </a:endParaRPr>
          </a:p>
        </p:txBody>
      </p:sp>
      <p:sp>
        <p:nvSpPr>
          <p:cNvPr id="61" name="文本框 29">
            <a:extLst>
              <a:ext uri="{FF2B5EF4-FFF2-40B4-BE49-F238E27FC236}">
                <a16:creationId xmlns:a16="http://schemas.microsoft.com/office/drawing/2014/main" xmlns="" id="{5254B3C9-423B-A741-BDB3-6107DD79B2FA}"/>
              </a:ext>
            </a:extLst>
          </p:cNvPr>
          <p:cNvSpPr txBox="1"/>
          <p:nvPr/>
        </p:nvSpPr>
        <p:spPr>
          <a:xfrm>
            <a:off x="1612596" y="4876864"/>
            <a:ext cx="1082349" cy="369332"/>
          </a:xfrm>
          <a:prstGeom prst="rect">
            <a:avLst/>
          </a:prstGeom>
          <a:noFill/>
        </p:spPr>
        <p:txBody>
          <a:bodyPr wrap="none" rtlCol="0">
            <a:spAutoFit/>
          </a:bodyPr>
          <a:lstStyle/>
          <a:p>
            <a:pPr algn="ctr"/>
            <a:r>
              <a:rPr lang="en-US" altLang="zh-CN" dirty="0">
                <a:solidFill>
                  <a:srgbClr val="53BCA9"/>
                </a:solidFill>
                <a:latin typeface="+mj-lt"/>
                <a:ea typeface="+mj-ea"/>
              </a:rPr>
              <a:t>Frame 5</a:t>
            </a:r>
            <a:endParaRPr lang="zh-CN" altLang="en-US" dirty="0">
              <a:solidFill>
                <a:srgbClr val="53BCA9"/>
              </a:solidFill>
              <a:latin typeface="+mj-lt"/>
              <a:ea typeface="+mj-ea"/>
            </a:endParaRPr>
          </a:p>
        </p:txBody>
      </p:sp>
      <p:sp>
        <p:nvSpPr>
          <p:cNvPr id="62" name="文本框 29">
            <a:extLst>
              <a:ext uri="{FF2B5EF4-FFF2-40B4-BE49-F238E27FC236}">
                <a16:creationId xmlns:a16="http://schemas.microsoft.com/office/drawing/2014/main" xmlns="" id="{17338CC3-252A-6345-B51F-ABE7CE5966BA}"/>
              </a:ext>
            </a:extLst>
          </p:cNvPr>
          <p:cNvSpPr txBox="1"/>
          <p:nvPr/>
        </p:nvSpPr>
        <p:spPr>
          <a:xfrm>
            <a:off x="1605091" y="5725263"/>
            <a:ext cx="1082349" cy="369332"/>
          </a:xfrm>
          <a:prstGeom prst="rect">
            <a:avLst/>
          </a:prstGeom>
          <a:noFill/>
        </p:spPr>
        <p:txBody>
          <a:bodyPr wrap="none" rtlCol="0">
            <a:spAutoFit/>
          </a:bodyPr>
          <a:lstStyle/>
          <a:p>
            <a:pPr algn="ctr"/>
            <a:r>
              <a:rPr lang="en-US" altLang="zh-CN" dirty="0">
                <a:solidFill>
                  <a:srgbClr val="53BCA9"/>
                </a:solidFill>
                <a:latin typeface="+mj-lt"/>
                <a:ea typeface="+mj-ea"/>
              </a:rPr>
              <a:t>Frame 6</a:t>
            </a:r>
            <a:endParaRPr lang="zh-CN" altLang="en-US" dirty="0">
              <a:solidFill>
                <a:srgbClr val="53BCA9"/>
              </a:solidFill>
              <a:latin typeface="+mj-lt"/>
              <a:ea typeface="+mj-ea"/>
            </a:endParaRPr>
          </a:p>
        </p:txBody>
      </p:sp>
      <p:cxnSp>
        <p:nvCxnSpPr>
          <p:cNvPr id="64" name="Straight Arrow Connector 63">
            <a:extLst>
              <a:ext uri="{FF2B5EF4-FFF2-40B4-BE49-F238E27FC236}">
                <a16:creationId xmlns:a16="http://schemas.microsoft.com/office/drawing/2014/main" xmlns="" id="{DFF93973-E823-9042-8D0C-310882F24969}"/>
              </a:ext>
            </a:extLst>
          </p:cNvPr>
          <p:cNvCxnSpPr/>
          <p:nvPr/>
        </p:nvCxnSpPr>
        <p:spPr>
          <a:xfrm>
            <a:off x="3631049" y="1745486"/>
            <a:ext cx="2659779" cy="1262676"/>
          </a:xfrm>
          <a:prstGeom prst="straightConnector1">
            <a:avLst/>
          </a:prstGeom>
          <a:ln w="34925">
            <a:solidFill>
              <a:srgbClr val="53BCA9"/>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xmlns="" id="{E436E4D6-D567-BE4B-935F-6E0D6F2442DB}"/>
              </a:ext>
            </a:extLst>
          </p:cNvPr>
          <p:cNvGrpSpPr/>
          <p:nvPr/>
        </p:nvGrpSpPr>
        <p:grpSpPr>
          <a:xfrm>
            <a:off x="5822776" y="4691280"/>
            <a:ext cx="936104" cy="740500"/>
            <a:chOff x="1979712" y="3861048"/>
            <a:chExt cx="1274406" cy="1008112"/>
          </a:xfrm>
          <a:solidFill>
            <a:srgbClr val="EA4A54"/>
          </a:solidFill>
        </p:grpSpPr>
        <p:sp>
          <p:nvSpPr>
            <p:cNvPr id="66" name="Freeform 80">
              <a:extLst>
                <a:ext uri="{FF2B5EF4-FFF2-40B4-BE49-F238E27FC236}">
                  <a16:creationId xmlns:a16="http://schemas.microsoft.com/office/drawing/2014/main" xmlns="" id="{5FD057C0-1EC9-294C-87E0-18B3637EEBF8}"/>
                </a:ext>
              </a:extLst>
            </p:cNvPr>
            <p:cNvSpPr>
              <a:spLocks noEditPoints="1"/>
            </p:cNvSpPr>
            <p:nvPr/>
          </p:nvSpPr>
          <p:spPr bwMode="auto">
            <a:xfrm>
              <a:off x="2128711" y="4010047"/>
              <a:ext cx="976411" cy="710117"/>
            </a:xfrm>
            <a:custGeom>
              <a:avLst/>
              <a:gdLst>
                <a:gd name="T0" fmla="*/ 210 w 210"/>
                <a:gd name="T1" fmla="*/ 0 h 153"/>
                <a:gd name="T2" fmla="*/ 0 w 210"/>
                <a:gd name="T3" fmla="*/ 0 h 153"/>
                <a:gd name="T4" fmla="*/ 0 w 210"/>
                <a:gd name="T5" fmla="*/ 153 h 153"/>
                <a:gd name="T6" fmla="*/ 210 w 210"/>
                <a:gd name="T7" fmla="*/ 153 h 153"/>
                <a:gd name="T8" fmla="*/ 210 w 210"/>
                <a:gd name="T9" fmla="*/ 0 h 153"/>
                <a:gd name="T10" fmla="*/ 193 w 210"/>
                <a:gd name="T11" fmla="*/ 135 h 153"/>
                <a:gd name="T12" fmla="*/ 109 w 210"/>
                <a:gd name="T13" fmla="*/ 135 h 153"/>
                <a:gd name="T14" fmla="*/ 125 w 210"/>
                <a:gd name="T15" fmla="*/ 113 h 153"/>
                <a:gd name="T16" fmla="*/ 151 w 210"/>
                <a:gd name="T17" fmla="*/ 77 h 153"/>
                <a:gd name="T18" fmla="*/ 193 w 210"/>
                <a:gd name="T19" fmla="*/ 135 h 153"/>
                <a:gd name="T20" fmla="*/ 164 w 210"/>
                <a:gd name="T21" fmla="*/ 20 h 153"/>
                <a:gd name="T22" fmla="*/ 180 w 210"/>
                <a:gd name="T23" fmla="*/ 37 h 153"/>
                <a:gd name="T24" fmla="*/ 164 w 210"/>
                <a:gd name="T25" fmla="*/ 53 h 153"/>
                <a:gd name="T26" fmla="*/ 147 w 210"/>
                <a:gd name="T27" fmla="*/ 37 h 153"/>
                <a:gd name="T28" fmla="*/ 164 w 210"/>
                <a:gd name="T29" fmla="*/ 20 h 153"/>
                <a:gd name="T30" fmla="*/ 80 w 210"/>
                <a:gd name="T31" fmla="*/ 51 h 153"/>
                <a:gd name="T32" fmla="*/ 120 w 210"/>
                <a:gd name="T33" fmla="*/ 106 h 153"/>
                <a:gd name="T34" fmla="*/ 103 w 210"/>
                <a:gd name="T35" fmla="*/ 131 h 153"/>
                <a:gd name="T36" fmla="*/ 100 w 210"/>
                <a:gd name="T37" fmla="*/ 135 h 153"/>
                <a:gd name="T38" fmla="*/ 19 w 210"/>
                <a:gd name="T39" fmla="*/ 135 h 153"/>
                <a:gd name="T40" fmla="*/ 80 w 210"/>
                <a:gd name="T41"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 h="153">
                  <a:moveTo>
                    <a:pt x="210" y="0"/>
                  </a:moveTo>
                  <a:cubicBezTo>
                    <a:pt x="0" y="0"/>
                    <a:pt x="0" y="0"/>
                    <a:pt x="0" y="0"/>
                  </a:cubicBezTo>
                  <a:cubicBezTo>
                    <a:pt x="0" y="153"/>
                    <a:pt x="0" y="153"/>
                    <a:pt x="0" y="153"/>
                  </a:cubicBezTo>
                  <a:cubicBezTo>
                    <a:pt x="210" y="153"/>
                    <a:pt x="210" y="153"/>
                    <a:pt x="210" y="153"/>
                  </a:cubicBezTo>
                  <a:cubicBezTo>
                    <a:pt x="210" y="0"/>
                    <a:pt x="210" y="0"/>
                    <a:pt x="210" y="0"/>
                  </a:cubicBezTo>
                  <a:close/>
                  <a:moveTo>
                    <a:pt x="193" y="135"/>
                  </a:moveTo>
                  <a:cubicBezTo>
                    <a:pt x="109" y="135"/>
                    <a:pt x="109" y="135"/>
                    <a:pt x="109" y="135"/>
                  </a:cubicBezTo>
                  <a:cubicBezTo>
                    <a:pt x="125" y="113"/>
                    <a:pt x="125" y="113"/>
                    <a:pt x="125" y="113"/>
                  </a:cubicBezTo>
                  <a:cubicBezTo>
                    <a:pt x="151" y="77"/>
                    <a:pt x="151" y="77"/>
                    <a:pt x="151" y="77"/>
                  </a:cubicBezTo>
                  <a:lnTo>
                    <a:pt x="193" y="135"/>
                  </a:lnTo>
                  <a:close/>
                  <a:moveTo>
                    <a:pt x="164" y="20"/>
                  </a:moveTo>
                  <a:cubicBezTo>
                    <a:pt x="173" y="20"/>
                    <a:pt x="180" y="28"/>
                    <a:pt x="180" y="37"/>
                  </a:cubicBezTo>
                  <a:cubicBezTo>
                    <a:pt x="180" y="46"/>
                    <a:pt x="173" y="53"/>
                    <a:pt x="164" y="53"/>
                  </a:cubicBezTo>
                  <a:cubicBezTo>
                    <a:pt x="154" y="53"/>
                    <a:pt x="147" y="46"/>
                    <a:pt x="147" y="37"/>
                  </a:cubicBezTo>
                  <a:cubicBezTo>
                    <a:pt x="147" y="28"/>
                    <a:pt x="154" y="20"/>
                    <a:pt x="164" y="20"/>
                  </a:cubicBezTo>
                  <a:close/>
                  <a:moveTo>
                    <a:pt x="80" y="51"/>
                  </a:moveTo>
                  <a:cubicBezTo>
                    <a:pt x="120" y="106"/>
                    <a:pt x="120" y="106"/>
                    <a:pt x="120" y="106"/>
                  </a:cubicBezTo>
                  <a:cubicBezTo>
                    <a:pt x="103" y="131"/>
                    <a:pt x="103" y="131"/>
                    <a:pt x="103" y="131"/>
                  </a:cubicBezTo>
                  <a:cubicBezTo>
                    <a:pt x="100" y="135"/>
                    <a:pt x="100" y="135"/>
                    <a:pt x="100" y="135"/>
                  </a:cubicBezTo>
                  <a:cubicBezTo>
                    <a:pt x="19" y="135"/>
                    <a:pt x="19" y="135"/>
                    <a:pt x="19" y="135"/>
                  </a:cubicBezTo>
                  <a:lnTo>
                    <a:pt x="80" y="51"/>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dirty="0">
                <a:ln>
                  <a:solidFill>
                    <a:srgbClr val="53BCA9"/>
                  </a:solidFill>
                </a:ln>
                <a:solidFill>
                  <a:srgbClr val="53BCA9"/>
                </a:solidFill>
              </a:endParaRPr>
            </a:p>
          </p:txBody>
        </p:sp>
        <p:sp>
          <p:nvSpPr>
            <p:cNvPr id="67" name="Freeform 81">
              <a:extLst>
                <a:ext uri="{FF2B5EF4-FFF2-40B4-BE49-F238E27FC236}">
                  <a16:creationId xmlns:a16="http://schemas.microsoft.com/office/drawing/2014/main" xmlns="" id="{7F8A77F7-6088-2C48-9FB2-AAD1346C2E32}"/>
                </a:ext>
              </a:extLst>
            </p:cNvPr>
            <p:cNvSpPr>
              <a:spLocks noEditPoints="1"/>
            </p:cNvSpPr>
            <p:nvPr/>
          </p:nvSpPr>
          <p:spPr bwMode="auto">
            <a:xfrm>
              <a:off x="1979712" y="3861048"/>
              <a:ext cx="1274406" cy="1008112"/>
            </a:xfrm>
            <a:custGeom>
              <a:avLst/>
              <a:gdLst>
                <a:gd name="T0" fmla="*/ 402 w 402"/>
                <a:gd name="T1" fmla="*/ 0 h 318"/>
                <a:gd name="T2" fmla="*/ 0 w 402"/>
                <a:gd name="T3" fmla="*/ 0 h 318"/>
                <a:gd name="T4" fmla="*/ 0 w 402"/>
                <a:gd name="T5" fmla="*/ 318 h 318"/>
                <a:gd name="T6" fmla="*/ 402 w 402"/>
                <a:gd name="T7" fmla="*/ 318 h 318"/>
                <a:gd name="T8" fmla="*/ 402 w 402"/>
                <a:gd name="T9" fmla="*/ 0 h 318"/>
                <a:gd name="T10" fmla="*/ 402 w 402"/>
                <a:gd name="T11" fmla="*/ 0 h 318"/>
                <a:gd name="T12" fmla="*/ 372 w 402"/>
                <a:gd name="T13" fmla="*/ 286 h 318"/>
                <a:gd name="T14" fmla="*/ 32 w 402"/>
                <a:gd name="T15" fmla="*/ 286 h 318"/>
                <a:gd name="T16" fmla="*/ 32 w 402"/>
                <a:gd name="T17" fmla="*/ 32 h 318"/>
                <a:gd name="T18" fmla="*/ 372 w 402"/>
                <a:gd name="T19" fmla="*/ 32 h 318"/>
                <a:gd name="T20" fmla="*/ 372 w 402"/>
                <a:gd name="T21" fmla="*/ 286 h 318"/>
                <a:gd name="T22" fmla="*/ 372 w 402"/>
                <a:gd name="T23" fmla="*/ 28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2" h="318">
                  <a:moveTo>
                    <a:pt x="402" y="0"/>
                  </a:moveTo>
                  <a:lnTo>
                    <a:pt x="0" y="0"/>
                  </a:lnTo>
                  <a:lnTo>
                    <a:pt x="0" y="318"/>
                  </a:lnTo>
                  <a:lnTo>
                    <a:pt x="402" y="318"/>
                  </a:lnTo>
                  <a:lnTo>
                    <a:pt x="402" y="0"/>
                  </a:lnTo>
                  <a:lnTo>
                    <a:pt x="402" y="0"/>
                  </a:lnTo>
                  <a:close/>
                  <a:moveTo>
                    <a:pt x="372" y="286"/>
                  </a:moveTo>
                  <a:lnTo>
                    <a:pt x="32" y="286"/>
                  </a:lnTo>
                  <a:lnTo>
                    <a:pt x="32" y="32"/>
                  </a:lnTo>
                  <a:lnTo>
                    <a:pt x="372" y="32"/>
                  </a:lnTo>
                  <a:lnTo>
                    <a:pt x="372" y="286"/>
                  </a:lnTo>
                  <a:lnTo>
                    <a:pt x="372" y="286"/>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ln>
                  <a:solidFill>
                    <a:srgbClr val="53BCA9"/>
                  </a:solidFill>
                </a:ln>
              </a:endParaRPr>
            </a:p>
          </p:txBody>
        </p:sp>
      </p:grpSp>
      <p:cxnSp>
        <p:nvCxnSpPr>
          <p:cNvPr id="68" name="Straight Arrow Connector 67">
            <a:extLst>
              <a:ext uri="{FF2B5EF4-FFF2-40B4-BE49-F238E27FC236}">
                <a16:creationId xmlns:a16="http://schemas.microsoft.com/office/drawing/2014/main" xmlns="" id="{B325E456-C559-BD43-B3C6-07B52BF0A6B9}"/>
              </a:ext>
            </a:extLst>
          </p:cNvPr>
          <p:cNvCxnSpPr/>
          <p:nvPr/>
        </p:nvCxnSpPr>
        <p:spPr>
          <a:xfrm>
            <a:off x="3634726" y="3406053"/>
            <a:ext cx="2659779" cy="1262676"/>
          </a:xfrm>
          <a:prstGeom prst="straightConnector1">
            <a:avLst/>
          </a:prstGeom>
          <a:ln w="34925">
            <a:solidFill>
              <a:srgbClr val="53BCA9"/>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xmlns="" id="{3FC1B41E-4CBF-764C-8D95-C662D8601B63}"/>
              </a:ext>
            </a:extLst>
          </p:cNvPr>
          <p:cNvCxnSpPr/>
          <p:nvPr/>
        </p:nvCxnSpPr>
        <p:spPr>
          <a:xfrm flipH="1">
            <a:off x="3631048" y="5061530"/>
            <a:ext cx="2191727" cy="0"/>
          </a:xfrm>
          <a:prstGeom prst="straightConnector1">
            <a:avLst/>
          </a:prstGeom>
          <a:ln w="34925">
            <a:solidFill>
              <a:srgbClr val="EA4A54"/>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xmlns="" id="{D948C1B8-A1D3-E442-8F42-3CC96F72E283}"/>
              </a:ext>
            </a:extLst>
          </p:cNvPr>
          <p:cNvCxnSpPr>
            <a:cxnSpLocks/>
          </p:cNvCxnSpPr>
          <p:nvPr/>
        </p:nvCxnSpPr>
        <p:spPr>
          <a:xfrm flipH="1">
            <a:off x="3631047" y="5080372"/>
            <a:ext cx="2191727" cy="833172"/>
          </a:xfrm>
          <a:prstGeom prst="straightConnector1">
            <a:avLst/>
          </a:prstGeom>
          <a:ln w="34925">
            <a:solidFill>
              <a:srgbClr val="EA4A54"/>
            </a:solidFill>
            <a:tailEnd type="triangle" w="lg" len="med"/>
          </a:ln>
        </p:spPr>
        <p:style>
          <a:lnRef idx="1">
            <a:schemeClr val="accent1"/>
          </a:lnRef>
          <a:fillRef idx="0">
            <a:schemeClr val="accent1"/>
          </a:fillRef>
          <a:effectRef idx="0">
            <a:schemeClr val="accent1"/>
          </a:effectRef>
          <a:fontRef idx="minor">
            <a:schemeClr val="tx1"/>
          </a:fontRef>
        </p:style>
      </p:cxnSp>
      <p:sp>
        <p:nvSpPr>
          <p:cNvPr id="71" name="文本框 29">
            <a:extLst>
              <a:ext uri="{FF2B5EF4-FFF2-40B4-BE49-F238E27FC236}">
                <a16:creationId xmlns:a16="http://schemas.microsoft.com/office/drawing/2014/main" xmlns="" id="{EC8243A4-C522-4848-86A1-9BF47E6D62D9}"/>
              </a:ext>
            </a:extLst>
          </p:cNvPr>
          <p:cNvSpPr txBox="1"/>
          <p:nvPr/>
        </p:nvSpPr>
        <p:spPr>
          <a:xfrm>
            <a:off x="6770273" y="3117580"/>
            <a:ext cx="2315057" cy="646331"/>
          </a:xfrm>
          <a:prstGeom prst="rect">
            <a:avLst/>
          </a:prstGeom>
          <a:noFill/>
        </p:spPr>
        <p:txBody>
          <a:bodyPr wrap="none" rtlCol="0">
            <a:spAutoFit/>
          </a:bodyPr>
          <a:lstStyle/>
          <a:p>
            <a:pPr algn="ctr"/>
            <a:r>
              <a:rPr lang="en-US" altLang="zh-CN" dirty="0">
                <a:solidFill>
                  <a:srgbClr val="EA4A54"/>
                </a:solidFill>
                <a:latin typeface="+mj-lt"/>
                <a:ea typeface="+mj-ea"/>
              </a:rPr>
              <a:t>Mask of frame 1</a:t>
            </a:r>
          </a:p>
          <a:p>
            <a:pPr algn="ctr"/>
            <a:r>
              <a:rPr lang="en-US" altLang="zh-CN" dirty="0">
                <a:solidFill>
                  <a:srgbClr val="EA4A54"/>
                </a:solidFill>
                <a:latin typeface="+mj-lt"/>
                <a:ea typeface="+mj-ea"/>
              </a:rPr>
              <a:t>Used for frame 3&amp;4</a:t>
            </a:r>
            <a:endParaRPr lang="zh-CN" altLang="en-US" dirty="0">
              <a:solidFill>
                <a:srgbClr val="EA4A54"/>
              </a:solidFill>
              <a:latin typeface="+mj-lt"/>
              <a:ea typeface="+mj-ea"/>
            </a:endParaRPr>
          </a:p>
        </p:txBody>
      </p:sp>
      <p:sp>
        <p:nvSpPr>
          <p:cNvPr id="72" name="文本框 29">
            <a:extLst>
              <a:ext uri="{FF2B5EF4-FFF2-40B4-BE49-F238E27FC236}">
                <a16:creationId xmlns:a16="http://schemas.microsoft.com/office/drawing/2014/main" xmlns="" id="{24CF2DE4-41A0-0345-9DBF-BF9C94176207}"/>
              </a:ext>
            </a:extLst>
          </p:cNvPr>
          <p:cNvSpPr txBox="1"/>
          <p:nvPr/>
        </p:nvSpPr>
        <p:spPr>
          <a:xfrm>
            <a:off x="6770273" y="4785449"/>
            <a:ext cx="2315057" cy="646331"/>
          </a:xfrm>
          <a:prstGeom prst="rect">
            <a:avLst/>
          </a:prstGeom>
          <a:noFill/>
        </p:spPr>
        <p:txBody>
          <a:bodyPr wrap="none" rtlCol="0">
            <a:spAutoFit/>
          </a:bodyPr>
          <a:lstStyle/>
          <a:p>
            <a:pPr algn="ctr"/>
            <a:r>
              <a:rPr lang="en-US" altLang="zh-CN" dirty="0">
                <a:solidFill>
                  <a:srgbClr val="EA4A54"/>
                </a:solidFill>
                <a:latin typeface="+mj-lt"/>
                <a:ea typeface="+mj-ea"/>
              </a:rPr>
              <a:t>Mask of frame 3</a:t>
            </a:r>
          </a:p>
          <a:p>
            <a:pPr algn="ctr"/>
            <a:r>
              <a:rPr lang="en-US" altLang="zh-CN" dirty="0">
                <a:solidFill>
                  <a:srgbClr val="EA4A54"/>
                </a:solidFill>
                <a:latin typeface="+mj-lt"/>
                <a:ea typeface="+mj-ea"/>
              </a:rPr>
              <a:t>Used for frame 5&amp;6</a:t>
            </a:r>
            <a:endParaRPr lang="zh-CN" altLang="en-US" dirty="0">
              <a:solidFill>
                <a:srgbClr val="EA4A54"/>
              </a:solidFill>
              <a:latin typeface="+mj-lt"/>
              <a:ea typeface="+mj-ea"/>
            </a:endParaRPr>
          </a:p>
        </p:txBody>
      </p:sp>
      <p:sp>
        <p:nvSpPr>
          <p:cNvPr id="73" name="文本框 29">
            <a:extLst>
              <a:ext uri="{FF2B5EF4-FFF2-40B4-BE49-F238E27FC236}">
                <a16:creationId xmlns:a16="http://schemas.microsoft.com/office/drawing/2014/main" xmlns="" id="{164642D4-FC49-2E46-ACB5-166CFEFE9365}"/>
              </a:ext>
            </a:extLst>
          </p:cNvPr>
          <p:cNvSpPr txBox="1"/>
          <p:nvPr/>
        </p:nvSpPr>
        <p:spPr>
          <a:xfrm>
            <a:off x="394911" y="6168099"/>
            <a:ext cx="1080745" cy="369332"/>
          </a:xfrm>
          <a:prstGeom prst="rect">
            <a:avLst/>
          </a:prstGeom>
          <a:noFill/>
        </p:spPr>
        <p:txBody>
          <a:bodyPr wrap="none" rtlCol="0">
            <a:spAutoFit/>
          </a:bodyPr>
          <a:lstStyle/>
          <a:p>
            <a:pPr algn="ctr"/>
            <a:r>
              <a:rPr lang="en-US" altLang="zh-CN" dirty="0">
                <a:latin typeface="+mj-lt"/>
                <a:ea typeface="+mj-ea"/>
              </a:rPr>
              <a:t>Timeline</a:t>
            </a:r>
            <a:endParaRPr lang="zh-CN" altLang="en-US" dirty="0">
              <a:latin typeface="+mj-lt"/>
              <a:ea typeface="+mj-ea"/>
            </a:endParaRPr>
          </a:p>
        </p:txBody>
      </p:sp>
      <p:sp>
        <p:nvSpPr>
          <p:cNvPr id="74" name="文本框 29">
            <a:extLst>
              <a:ext uri="{FF2B5EF4-FFF2-40B4-BE49-F238E27FC236}">
                <a16:creationId xmlns:a16="http://schemas.microsoft.com/office/drawing/2014/main" xmlns="" id="{A87F67B9-E659-D24D-87E5-F90CDFAC4A01}"/>
              </a:ext>
            </a:extLst>
          </p:cNvPr>
          <p:cNvSpPr txBox="1"/>
          <p:nvPr/>
        </p:nvSpPr>
        <p:spPr>
          <a:xfrm rot="1503794">
            <a:off x="4018864" y="1971613"/>
            <a:ext cx="2000868" cy="369332"/>
          </a:xfrm>
          <a:prstGeom prst="rect">
            <a:avLst/>
          </a:prstGeom>
          <a:noFill/>
        </p:spPr>
        <p:txBody>
          <a:bodyPr wrap="none" rtlCol="0">
            <a:spAutoFit/>
          </a:bodyPr>
          <a:lstStyle/>
          <a:p>
            <a:pPr algn="ctr"/>
            <a:r>
              <a:rPr lang="en-US" altLang="zh-CN" dirty="0" smtClean="0">
                <a:solidFill>
                  <a:srgbClr val="53BCA9"/>
                </a:solidFill>
                <a:latin typeface="+mj-lt"/>
                <a:ea typeface="+mj-ea"/>
              </a:rPr>
              <a:t>Calculate </a:t>
            </a:r>
            <a:r>
              <a:rPr lang="en-US" altLang="zh-CN" dirty="0">
                <a:solidFill>
                  <a:srgbClr val="53BCA9"/>
                </a:solidFill>
                <a:latin typeface="+mj-lt"/>
                <a:ea typeface="+mj-ea"/>
              </a:rPr>
              <a:t>Mask</a:t>
            </a:r>
            <a:endParaRPr lang="zh-CN" altLang="en-US" dirty="0">
              <a:solidFill>
                <a:srgbClr val="53BCA9"/>
              </a:solidFill>
              <a:latin typeface="+mj-lt"/>
              <a:ea typeface="+mj-ea"/>
            </a:endParaRPr>
          </a:p>
        </p:txBody>
      </p:sp>
      <p:sp>
        <p:nvSpPr>
          <p:cNvPr id="75" name="文本框 29">
            <a:extLst>
              <a:ext uri="{FF2B5EF4-FFF2-40B4-BE49-F238E27FC236}">
                <a16:creationId xmlns:a16="http://schemas.microsoft.com/office/drawing/2014/main" xmlns="" id="{3E157A9A-6475-9D45-97D5-CC92DA296068}"/>
              </a:ext>
            </a:extLst>
          </p:cNvPr>
          <p:cNvSpPr txBox="1"/>
          <p:nvPr/>
        </p:nvSpPr>
        <p:spPr>
          <a:xfrm>
            <a:off x="3748909" y="3013252"/>
            <a:ext cx="1991251" cy="369332"/>
          </a:xfrm>
          <a:prstGeom prst="rect">
            <a:avLst/>
          </a:prstGeom>
          <a:noFill/>
        </p:spPr>
        <p:txBody>
          <a:bodyPr wrap="none" rtlCol="0">
            <a:spAutoFit/>
          </a:bodyPr>
          <a:lstStyle/>
          <a:p>
            <a:pPr algn="ctr"/>
            <a:r>
              <a:rPr lang="en-US" altLang="zh-CN" dirty="0">
                <a:solidFill>
                  <a:srgbClr val="EA4A54"/>
                </a:solidFill>
                <a:latin typeface="+mj-lt"/>
                <a:ea typeface="+mj-ea"/>
              </a:rPr>
              <a:t>Non-rigid culling</a:t>
            </a:r>
          </a:p>
        </p:txBody>
      </p:sp>
      <p:cxnSp>
        <p:nvCxnSpPr>
          <p:cNvPr id="79" name="Straight Connector 78">
            <a:extLst>
              <a:ext uri="{FF2B5EF4-FFF2-40B4-BE49-F238E27FC236}">
                <a16:creationId xmlns:a16="http://schemas.microsoft.com/office/drawing/2014/main" xmlns="" id="{216384B6-0A7C-1641-9A47-7F389C292198}"/>
              </a:ext>
            </a:extLst>
          </p:cNvPr>
          <p:cNvCxnSpPr/>
          <p:nvPr/>
        </p:nvCxnSpPr>
        <p:spPr>
          <a:xfrm>
            <a:off x="6290828" y="1472811"/>
            <a:ext cx="0" cy="896474"/>
          </a:xfrm>
          <a:prstGeom prst="line">
            <a:avLst/>
          </a:prstGeom>
          <a:ln w="28575">
            <a:solidFill>
              <a:srgbClr val="EA4A54"/>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49B3DB96-089D-4147-83EC-8541E2A472D9}"/>
              </a:ext>
            </a:extLst>
          </p:cNvPr>
          <p:cNvCxnSpPr/>
          <p:nvPr/>
        </p:nvCxnSpPr>
        <p:spPr>
          <a:xfrm>
            <a:off x="6320377" y="5633429"/>
            <a:ext cx="0" cy="896474"/>
          </a:xfrm>
          <a:prstGeom prst="line">
            <a:avLst/>
          </a:prstGeom>
          <a:ln w="28575">
            <a:solidFill>
              <a:srgbClr val="EA4A54"/>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D7E2A3AA-4520-EE41-99C2-0E3F8B55A7CD}"/>
              </a:ext>
            </a:extLst>
          </p:cNvPr>
          <p:cNvCxnSpPr>
            <a:cxnSpLocks/>
          </p:cNvCxnSpPr>
          <p:nvPr/>
        </p:nvCxnSpPr>
        <p:spPr>
          <a:xfrm>
            <a:off x="3162997" y="6381328"/>
            <a:ext cx="0" cy="238125"/>
          </a:xfrm>
          <a:prstGeom prst="line">
            <a:avLst/>
          </a:prstGeom>
          <a:ln w="28575">
            <a:solidFill>
              <a:srgbClr val="53BCA9"/>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B5B9D264-6120-3D4D-A771-A5679A19413D}"/>
              </a:ext>
            </a:extLst>
          </p:cNvPr>
          <p:cNvCxnSpPr>
            <a:cxnSpLocks/>
          </p:cNvCxnSpPr>
          <p:nvPr/>
        </p:nvCxnSpPr>
        <p:spPr>
          <a:xfrm>
            <a:off x="3168524" y="1057275"/>
            <a:ext cx="0" cy="238125"/>
          </a:xfrm>
          <a:prstGeom prst="line">
            <a:avLst/>
          </a:prstGeom>
          <a:ln w="28575">
            <a:solidFill>
              <a:srgbClr val="53BCA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8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P spid="71" grpId="0"/>
      <p:bldP spid="72" grpId="0"/>
      <p:bldP spid="74"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7AB51E9-348C-4DC8-84CE-839F8B9DCC07}" type="slidenum">
              <a:rPr lang="en-US" altLang="zh-CN" smtClean="0"/>
              <a:pPr/>
              <a:t>16</a:t>
            </a:fld>
            <a:endParaRPr lang="en-US" altLang="zh-CN"/>
          </a:p>
        </p:txBody>
      </p:sp>
      <p:sp>
        <p:nvSpPr>
          <p:cNvPr id="5" name="标题 1"/>
          <p:cNvSpPr>
            <a:spLocks noGrp="1"/>
          </p:cNvSpPr>
          <p:nvPr>
            <p:ph type="title"/>
          </p:nvPr>
        </p:nvSpPr>
        <p:spPr>
          <a:xfrm>
            <a:off x="533400" y="2780928"/>
            <a:ext cx="8359080" cy="1020762"/>
          </a:xfrm>
        </p:spPr>
        <p:txBody>
          <a:bodyPr/>
          <a:lstStyle/>
          <a:p>
            <a:r>
              <a:rPr lang="en-US" altLang="zh-CN" sz="4400" dirty="0"/>
              <a:t>Is it enough?</a:t>
            </a:r>
            <a:r>
              <a:rPr lang="zh-CN" altLang="en-US" sz="4400" dirty="0"/>
              <a:t/>
            </a:r>
            <a:br>
              <a:rPr lang="zh-CN" altLang="en-US" sz="4400" dirty="0"/>
            </a:br>
            <a:r>
              <a:rPr lang="en-US" altLang="zh-CN" sz="2800" dirty="0">
                <a:solidFill>
                  <a:srgbClr val="0CA1C9"/>
                </a:solidFill>
              </a:rPr>
              <a:t>We also need </a:t>
            </a:r>
            <a:r>
              <a:rPr lang="en-US" altLang="zh-CN" sz="2800" dirty="0">
                <a:solidFill>
                  <a:srgbClr val="FF0000"/>
                </a:solidFill>
              </a:rPr>
              <a:t>Deviation detection</a:t>
            </a:r>
            <a:endParaRPr lang="zh-CN" altLang="en-US" sz="2800" dirty="0">
              <a:solidFill>
                <a:srgbClr val="FF0000"/>
              </a:solidFill>
            </a:endParaRPr>
          </a:p>
        </p:txBody>
      </p:sp>
    </p:spTree>
    <p:extLst>
      <p:ext uri="{BB962C8B-B14F-4D97-AF65-F5344CB8AC3E}">
        <p14:creationId xmlns:p14="http://schemas.microsoft.com/office/powerpoint/2010/main" val="2265941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Follower: Deviation Handling</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17</a:t>
            </a:fld>
            <a:endParaRPr lang="en-US" altLang="zh-CN"/>
          </a:p>
        </p:txBody>
      </p:sp>
      <p:sp>
        <p:nvSpPr>
          <p:cNvPr id="6" name="内容占位符 5"/>
          <p:cNvSpPr>
            <a:spLocks noGrp="1"/>
          </p:cNvSpPr>
          <p:nvPr>
            <p:ph idx="1"/>
          </p:nvPr>
        </p:nvSpPr>
        <p:spPr/>
        <p:txBody>
          <a:bodyPr/>
          <a:lstStyle/>
          <a:p>
            <a:r>
              <a:rPr lang="en-US" altLang="zh-CN" dirty="0" smtClean="0"/>
              <a:t>Auxiliary </a:t>
            </a:r>
            <a:r>
              <a:rPr lang="en-US" altLang="zh-CN" dirty="0"/>
              <a:t>Visual </a:t>
            </a:r>
            <a:r>
              <a:rPr lang="en-US" altLang="zh-CN" dirty="0" err="1"/>
              <a:t>Odometry</a:t>
            </a:r>
            <a:endParaRPr lang="en-US" altLang="zh-CN" dirty="0"/>
          </a:p>
          <a:p>
            <a:pPr lvl="1"/>
            <a:r>
              <a:rPr lang="en-US" altLang="zh-CN" dirty="0"/>
              <a:t>Launches when the </a:t>
            </a:r>
            <a:r>
              <a:rPr lang="en-US" altLang="zh-CN" dirty="0" err="1"/>
              <a:t>relocalization</a:t>
            </a:r>
            <a:r>
              <a:rPr lang="en-US" altLang="zh-CN" dirty="0"/>
              <a:t> is tenuous</a:t>
            </a:r>
          </a:p>
          <a:p>
            <a:pPr lvl="1"/>
            <a:r>
              <a:rPr lang="en-US" altLang="zh-CN" dirty="0"/>
              <a:t>Maintains tracking of the current camera pose </a:t>
            </a:r>
          </a:p>
          <a:p>
            <a:pPr lvl="1"/>
            <a:r>
              <a:rPr lang="en-US" altLang="zh-CN" dirty="0"/>
              <a:t>Hands back the control to </a:t>
            </a:r>
            <a:r>
              <a:rPr lang="en-US" altLang="zh-CN" dirty="0" err="1"/>
              <a:t>relocalization</a:t>
            </a:r>
            <a:endParaRPr lang="en-US" altLang="zh-CN" dirty="0"/>
          </a:p>
          <a:p>
            <a:pPr lvl="1"/>
            <a:endParaRPr lang="en-US" altLang="zh-CN" dirty="0"/>
          </a:p>
          <a:p>
            <a:pPr lvl="1"/>
            <a:endParaRPr lang="zh-CN" altLang="en-US" dirty="0"/>
          </a:p>
        </p:txBody>
      </p:sp>
      <p:pic>
        <p:nvPicPr>
          <p:cNvPr id="7" name="内容占位符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66428" y="3156041"/>
            <a:ext cx="7211144" cy="32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77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C19DD92-9988-4FF7-A719-30CACD47DD64}"/>
              </a:ext>
            </a:extLst>
          </p:cNvPr>
          <p:cNvSpPr>
            <a:spLocks noGrp="1"/>
          </p:cNvSpPr>
          <p:nvPr>
            <p:ph type="title"/>
          </p:nvPr>
        </p:nvSpPr>
        <p:spPr/>
        <p:txBody>
          <a:bodyPr/>
          <a:lstStyle/>
          <a:p>
            <a:r>
              <a:rPr lang="en-US" altLang="zh-CN" dirty="0"/>
              <a:t>Experiments: Settings</a:t>
            </a:r>
            <a:endParaRPr lang="zh-CN" altLang="en-US" dirty="0"/>
          </a:p>
        </p:txBody>
      </p:sp>
      <p:sp>
        <p:nvSpPr>
          <p:cNvPr id="3" name="内容占位符 2">
            <a:extLst>
              <a:ext uri="{FF2B5EF4-FFF2-40B4-BE49-F238E27FC236}">
                <a16:creationId xmlns:a16="http://schemas.microsoft.com/office/drawing/2014/main" xmlns="" id="{424DA4A5-A245-41A8-BA6D-009A321E4E52}"/>
              </a:ext>
            </a:extLst>
          </p:cNvPr>
          <p:cNvSpPr>
            <a:spLocks noGrp="1"/>
          </p:cNvSpPr>
          <p:nvPr>
            <p:ph idx="1"/>
          </p:nvPr>
        </p:nvSpPr>
        <p:spPr/>
        <p:txBody>
          <a:bodyPr/>
          <a:lstStyle/>
          <a:p>
            <a:r>
              <a:rPr lang="en-US" altLang="zh-CN" dirty="0"/>
              <a:t>Venues</a:t>
            </a:r>
          </a:p>
          <a:p>
            <a:pPr lvl="1"/>
            <a:r>
              <a:rPr lang="en-US" altLang="zh-CN" dirty="0"/>
              <a:t>Office building, gym, shopping mall</a:t>
            </a:r>
          </a:p>
          <a:p>
            <a:r>
              <a:rPr lang="en-US" altLang="zh-CN" dirty="0"/>
              <a:t>Data collection</a:t>
            </a:r>
          </a:p>
          <a:p>
            <a:pPr lvl="1"/>
            <a:r>
              <a:rPr lang="en-US" altLang="zh-CN" dirty="0"/>
              <a:t>6 short paths(&lt;100m), 7 medium paths(100m-200m) and 8 long paths(&gt;200m)</a:t>
            </a:r>
          </a:p>
          <a:p>
            <a:r>
              <a:rPr lang="en-US" altLang="zh-CN" dirty="0"/>
              <a:t>Comparison</a:t>
            </a:r>
          </a:p>
          <a:p>
            <a:pPr lvl="1"/>
            <a:r>
              <a:rPr lang="en-US" altLang="zh-CN" dirty="0" err="1" smtClean="0"/>
              <a:t>Travi-navi</a:t>
            </a:r>
            <a:r>
              <a:rPr lang="en-US" altLang="zh-CN" dirty="0" smtClean="0"/>
              <a:t> (</a:t>
            </a:r>
            <a:r>
              <a:rPr lang="en-US" altLang="zh-CN" dirty="0" err="1" smtClean="0"/>
              <a:t>Mobicom</a:t>
            </a:r>
            <a:r>
              <a:rPr lang="en-US" altLang="zh-CN" dirty="0" smtClean="0"/>
              <a:t>’ 14), </a:t>
            </a:r>
            <a:r>
              <a:rPr lang="en-US" altLang="zh-CN" dirty="0" err="1" smtClean="0"/>
              <a:t>FollowMe</a:t>
            </a:r>
            <a:r>
              <a:rPr lang="en-US" altLang="zh-CN" dirty="0" smtClean="0"/>
              <a:t> (</a:t>
            </a:r>
            <a:r>
              <a:rPr lang="en-US" altLang="zh-CN" dirty="0" err="1" smtClean="0"/>
              <a:t>Mobicom</a:t>
            </a:r>
            <a:r>
              <a:rPr lang="en-US" altLang="zh-CN" dirty="0" smtClean="0"/>
              <a:t>’ 15)</a:t>
            </a:r>
            <a:endParaRPr lang="en-US" altLang="zh-CN" dirty="0"/>
          </a:p>
          <a:p>
            <a:r>
              <a:rPr lang="en-US" altLang="zh-CN" dirty="0"/>
              <a:t>Evaluation Metrics</a:t>
            </a:r>
          </a:p>
          <a:p>
            <a:pPr lvl="1"/>
            <a:r>
              <a:rPr lang="en-US" altLang="zh-CN" dirty="0"/>
              <a:t>Navigation success rate</a:t>
            </a:r>
          </a:p>
          <a:p>
            <a:endParaRPr lang="en-US" altLang="zh-CN" dirty="0"/>
          </a:p>
          <a:p>
            <a:endParaRPr lang="zh-CN" altLang="en-US" dirty="0"/>
          </a:p>
        </p:txBody>
      </p:sp>
      <p:sp>
        <p:nvSpPr>
          <p:cNvPr id="4" name="灯片编号占位符 3">
            <a:extLst>
              <a:ext uri="{FF2B5EF4-FFF2-40B4-BE49-F238E27FC236}">
                <a16:creationId xmlns:a16="http://schemas.microsoft.com/office/drawing/2014/main" xmlns="" id="{F8AFF5D5-F6D0-4819-A439-54EB26E949F1}"/>
              </a:ext>
            </a:extLst>
          </p:cNvPr>
          <p:cNvSpPr>
            <a:spLocks noGrp="1"/>
          </p:cNvSpPr>
          <p:nvPr>
            <p:ph type="sldNum" sz="quarter" idx="12"/>
          </p:nvPr>
        </p:nvSpPr>
        <p:spPr/>
        <p:txBody>
          <a:bodyPr/>
          <a:lstStyle/>
          <a:p>
            <a:fld id="{87AB51E9-348C-4DC8-84CE-839F8B9DCC07}" type="slidenum">
              <a:rPr lang="en-US" altLang="zh-CN" smtClean="0"/>
              <a:pPr/>
              <a:t>18</a:t>
            </a:fld>
            <a:endParaRPr lang="en-US" altLang="zh-CN"/>
          </a:p>
        </p:txBody>
      </p:sp>
    </p:spTree>
    <p:extLst>
      <p:ext uri="{BB962C8B-B14F-4D97-AF65-F5344CB8AC3E}">
        <p14:creationId xmlns:p14="http://schemas.microsoft.com/office/powerpoint/2010/main" val="4289454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7266D8E-9751-C648-B687-CBA809AA5E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0899" y="3553762"/>
            <a:ext cx="3627709" cy="3073777"/>
          </a:xfrm>
          <a:prstGeom prst="rect">
            <a:avLst/>
          </a:prstGeom>
        </p:spPr>
      </p:pic>
      <p:sp>
        <p:nvSpPr>
          <p:cNvPr id="2" name="标题 1">
            <a:extLst>
              <a:ext uri="{FF2B5EF4-FFF2-40B4-BE49-F238E27FC236}">
                <a16:creationId xmlns:a16="http://schemas.microsoft.com/office/drawing/2014/main" xmlns="" id="{8C19DD92-9988-4FF7-A719-30CACD47DD64}"/>
              </a:ext>
            </a:extLst>
          </p:cNvPr>
          <p:cNvSpPr>
            <a:spLocks noGrp="1"/>
          </p:cNvSpPr>
          <p:nvPr>
            <p:ph type="title"/>
          </p:nvPr>
        </p:nvSpPr>
        <p:spPr/>
        <p:txBody>
          <a:bodyPr/>
          <a:lstStyle/>
          <a:p>
            <a:r>
              <a:rPr lang="en-US" altLang="zh-CN" dirty="0"/>
              <a:t>Experiments: Trajectories</a:t>
            </a:r>
            <a:endParaRPr lang="zh-CN" altLang="en-US" dirty="0"/>
          </a:p>
        </p:txBody>
      </p:sp>
      <p:sp>
        <p:nvSpPr>
          <p:cNvPr id="4" name="灯片编号占位符 3">
            <a:extLst>
              <a:ext uri="{FF2B5EF4-FFF2-40B4-BE49-F238E27FC236}">
                <a16:creationId xmlns:a16="http://schemas.microsoft.com/office/drawing/2014/main" xmlns="" id="{F8AFF5D5-F6D0-4819-A439-54EB26E949F1}"/>
              </a:ext>
            </a:extLst>
          </p:cNvPr>
          <p:cNvSpPr>
            <a:spLocks noGrp="1"/>
          </p:cNvSpPr>
          <p:nvPr>
            <p:ph type="sldNum" sz="quarter" idx="12"/>
          </p:nvPr>
        </p:nvSpPr>
        <p:spPr/>
        <p:txBody>
          <a:bodyPr/>
          <a:lstStyle/>
          <a:p>
            <a:fld id="{87AB51E9-348C-4DC8-84CE-839F8B9DCC07}" type="slidenum">
              <a:rPr lang="en-US" altLang="zh-CN" smtClean="0"/>
              <a:pPr/>
              <a:t>19</a:t>
            </a:fld>
            <a:endParaRPr lang="en-US" altLang="zh-CN"/>
          </a:p>
        </p:txBody>
      </p:sp>
      <p:pic>
        <p:nvPicPr>
          <p:cNvPr id="8" name="Picture 7">
            <a:extLst>
              <a:ext uri="{FF2B5EF4-FFF2-40B4-BE49-F238E27FC236}">
                <a16:creationId xmlns:a16="http://schemas.microsoft.com/office/drawing/2014/main" xmlns="" id="{F33FB855-EACE-DD42-9EFC-989846D409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9056" y="1370983"/>
            <a:ext cx="2227831" cy="2276872"/>
          </a:xfrm>
          <a:prstGeom prst="rect">
            <a:avLst/>
          </a:prstGeom>
        </p:spPr>
      </p:pic>
      <p:pic>
        <p:nvPicPr>
          <p:cNvPr id="10" name="Picture 9">
            <a:extLst>
              <a:ext uri="{FF2B5EF4-FFF2-40B4-BE49-F238E27FC236}">
                <a16:creationId xmlns:a16="http://schemas.microsoft.com/office/drawing/2014/main" xmlns="" id="{E3FD25D3-6B30-D647-BDC8-385E3A353E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4373" y="1179885"/>
            <a:ext cx="2736304" cy="2488822"/>
          </a:xfrm>
          <a:prstGeom prst="rect">
            <a:avLst/>
          </a:prstGeom>
        </p:spPr>
      </p:pic>
      <p:pic>
        <p:nvPicPr>
          <p:cNvPr id="14" name="Picture 13">
            <a:extLst>
              <a:ext uri="{FF2B5EF4-FFF2-40B4-BE49-F238E27FC236}">
                <a16:creationId xmlns:a16="http://schemas.microsoft.com/office/drawing/2014/main" xmlns="" id="{B78E4675-F6B5-2C4C-9F36-50075CE24F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5795" y="3585731"/>
            <a:ext cx="3312368" cy="2885592"/>
          </a:xfrm>
          <a:prstGeom prst="rect">
            <a:avLst/>
          </a:prstGeom>
        </p:spPr>
      </p:pic>
    </p:spTree>
    <p:extLst>
      <p:ext uri="{BB962C8B-B14F-4D97-AF65-F5344CB8AC3E}">
        <p14:creationId xmlns:p14="http://schemas.microsoft.com/office/powerpoint/2010/main" val="305265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4510" y="4456185"/>
            <a:ext cx="2867986" cy="1834062"/>
          </a:xfrm>
          <a:prstGeom prst="rect">
            <a:avLst/>
          </a:prstGeom>
        </p:spPr>
      </p:pic>
      <p:sp>
        <p:nvSpPr>
          <p:cNvPr id="2" name="标题 1"/>
          <p:cNvSpPr>
            <a:spLocks noGrp="1"/>
          </p:cNvSpPr>
          <p:nvPr>
            <p:ph type="title"/>
          </p:nvPr>
        </p:nvSpPr>
        <p:spPr/>
        <p:txBody>
          <a:bodyPr/>
          <a:lstStyle/>
          <a:p>
            <a:r>
              <a:rPr lang="en-US" altLang="zh-CN" dirty="0"/>
              <a:t>Motivation</a:t>
            </a:r>
            <a:endParaRPr lang="zh-CN" altLang="en-US" dirty="0"/>
          </a:p>
        </p:txBody>
      </p:sp>
      <p:sp>
        <p:nvSpPr>
          <p:cNvPr id="3" name="内容占位符 2"/>
          <p:cNvSpPr>
            <a:spLocks noGrp="1"/>
          </p:cNvSpPr>
          <p:nvPr>
            <p:ph idx="1"/>
          </p:nvPr>
        </p:nvSpPr>
        <p:spPr>
          <a:xfrm>
            <a:off x="539552" y="1312168"/>
            <a:ext cx="8136904" cy="4997152"/>
          </a:xfrm>
        </p:spPr>
        <p:txBody>
          <a:bodyPr/>
          <a:lstStyle/>
          <a:p>
            <a:r>
              <a:rPr lang="en-US" altLang="zh-CN" i="1" dirty="0">
                <a:solidFill>
                  <a:srgbClr val="EA4A54"/>
                </a:solidFill>
              </a:rPr>
              <a:t>Indoor Navigation</a:t>
            </a:r>
            <a:r>
              <a:rPr lang="en-US" altLang="zh-CN" dirty="0"/>
              <a:t> is going to </a:t>
            </a:r>
            <a:r>
              <a:rPr lang="en-US" altLang="zh-CN" dirty="0" smtClean="0"/>
              <a:t>be commercialized</a:t>
            </a:r>
            <a:endParaRPr lang="en-US" altLang="zh-CN" dirty="0"/>
          </a:p>
          <a:p>
            <a:endParaRPr lang="en-US" altLang="zh-CN" dirty="0"/>
          </a:p>
          <a:p>
            <a:endParaRPr lang="en-US" altLang="zh-CN" dirty="0"/>
          </a:p>
          <a:p>
            <a:endParaRPr lang="en-US" altLang="zh-CN" dirty="0"/>
          </a:p>
          <a:p>
            <a:endParaRPr lang="en-US" altLang="zh-CN" dirty="0"/>
          </a:p>
          <a:p>
            <a:pPr marL="0" indent="0">
              <a:buNone/>
            </a:pPr>
            <a:endParaRPr lang="en-US" altLang="zh-CN" dirty="0"/>
          </a:p>
          <a:p>
            <a:r>
              <a:rPr lang="en-US" altLang="zh-CN" i="1" dirty="0">
                <a:solidFill>
                  <a:srgbClr val="EA4A54"/>
                </a:solidFill>
              </a:rPr>
              <a:t>Commercial value</a:t>
            </a:r>
            <a:r>
              <a:rPr lang="en-US" altLang="zh-CN" dirty="0"/>
              <a:t> behind indoor navigation</a:t>
            </a: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2</a:t>
            </a:fld>
            <a:endParaRPr lang="en-US" altLang="zh-CN"/>
          </a:p>
        </p:txBody>
      </p:sp>
      <p:sp>
        <p:nvSpPr>
          <p:cNvPr id="7" name="文本框 6"/>
          <p:cNvSpPr txBox="1"/>
          <p:nvPr/>
        </p:nvSpPr>
        <p:spPr>
          <a:xfrm>
            <a:off x="525804" y="3597383"/>
            <a:ext cx="2504212" cy="369332"/>
          </a:xfrm>
          <a:prstGeom prst="rect">
            <a:avLst/>
          </a:prstGeom>
          <a:noFill/>
        </p:spPr>
        <p:txBody>
          <a:bodyPr wrap="none" rtlCol="0">
            <a:spAutoFit/>
          </a:bodyPr>
          <a:lstStyle/>
          <a:p>
            <a:r>
              <a:rPr lang="en-US" altLang="zh-CN" dirty="0">
                <a:latin typeface="+mj-lt"/>
                <a:ea typeface="+mj-ea"/>
              </a:rPr>
              <a:t>Destination selection</a:t>
            </a:r>
            <a:endParaRPr lang="zh-CN" altLang="en-US" dirty="0">
              <a:latin typeface="+mj-lt"/>
              <a:ea typeface="+mj-ea"/>
            </a:endParaRPr>
          </a:p>
        </p:txBody>
      </p:sp>
      <p:sp>
        <p:nvSpPr>
          <p:cNvPr id="11" name="文本框 10"/>
          <p:cNvSpPr txBox="1"/>
          <p:nvPr/>
        </p:nvSpPr>
        <p:spPr>
          <a:xfrm>
            <a:off x="5995877" y="3597383"/>
            <a:ext cx="2613216" cy="369332"/>
          </a:xfrm>
          <a:prstGeom prst="rect">
            <a:avLst/>
          </a:prstGeom>
          <a:noFill/>
        </p:spPr>
        <p:txBody>
          <a:bodyPr wrap="none" rtlCol="0">
            <a:spAutoFit/>
          </a:bodyPr>
          <a:lstStyle/>
          <a:p>
            <a:r>
              <a:rPr lang="en-US" altLang="zh-CN" dirty="0">
                <a:latin typeface="+mj-lt"/>
                <a:ea typeface="+mj-ea"/>
              </a:rPr>
              <a:t>Navigation instruction</a:t>
            </a:r>
            <a:endParaRPr lang="zh-CN" altLang="en-US" dirty="0">
              <a:latin typeface="+mj-lt"/>
              <a:ea typeface="+mj-ea"/>
            </a:endParaRPr>
          </a:p>
        </p:txBody>
      </p:sp>
      <p:sp>
        <p:nvSpPr>
          <p:cNvPr id="12" name="文本框 11"/>
          <p:cNvSpPr txBox="1"/>
          <p:nvPr/>
        </p:nvSpPr>
        <p:spPr>
          <a:xfrm>
            <a:off x="3502179" y="3597383"/>
            <a:ext cx="1895071" cy="369332"/>
          </a:xfrm>
          <a:prstGeom prst="rect">
            <a:avLst/>
          </a:prstGeom>
          <a:noFill/>
        </p:spPr>
        <p:txBody>
          <a:bodyPr wrap="none" rtlCol="0">
            <a:spAutoFit/>
          </a:bodyPr>
          <a:lstStyle/>
          <a:p>
            <a:r>
              <a:rPr lang="en-US" altLang="zh-CN" dirty="0">
                <a:latin typeface="+mj-lt"/>
                <a:ea typeface="+mj-ea"/>
              </a:rPr>
              <a:t>Route planning</a:t>
            </a:r>
            <a:endParaRPr lang="zh-CN" altLang="en-US" dirty="0">
              <a:latin typeface="+mj-lt"/>
              <a:ea typeface="+mj-ea"/>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119" y="1772816"/>
            <a:ext cx="2525583" cy="1817294"/>
          </a:xfrm>
          <a:prstGeom prst="rect">
            <a:avLst/>
          </a:prstGeom>
          <a:ln>
            <a:solidFill>
              <a:schemeClr val="tx1"/>
            </a:solidFill>
          </a:ln>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5844" y="1772816"/>
            <a:ext cx="2771112" cy="1817294"/>
          </a:xfrm>
          <a:prstGeom prst="rect">
            <a:avLst/>
          </a:prstGeom>
          <a:ln>
            <a:solidFill>
              <a:schemeClr val="tx1"/>
            </a:solidFill>
          </a:ln>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1935" y="1772816"/>
            <a:ext cx="2475560" cy="1824567"/>
          </a:xfrm>
          <a:prstGeom prst="rect">
            <a:avLst/>
          </a:prstGeom>
          <a:ln>
            <a:solidFill>
              <a:schemeClr val="tx1"/>
            </a:solidFill>
          </a:ln>
        </p:spPr>
      </p:pic>
      <p:sp>
        <p:nvSpPr>
          <p:cNvPr id="13" name="文本框 12"/>
          <p:cNvSpPr txBox="1"/>
          <p:nvPr/>
        </p:nvSpPr>
        <p:spPr>
          <a:xfrm>
            <a:off x="3181683" y="6269194"/>
            <a:ext cx="1654620" cy="369332"/>
          </a:xfrm>
          <a:prstGeom prst="rect">
            <a:avLst/>
          </a:prstGeom>
          <a:noFill/>
        </p:spPr>
        <p:txBody>
          <a:bodyPr wrap="none" rtlCol="0">
            <a:spAutoFit/>
          </a:bodyPr>
          <a:lstStyle/>
          <a:p>
            <a:r>
              <a:rPr lang="en-US" altLang="zh-CN" dirty="0" err="1">
                <a:latin typeface="+mj-lt"/>
                <a:ea typeface="+mj-ea"/>
              </a:rPr>
              <a:t>PoI</a:t>
            </a:r>
            <a:r>
              <a:rPr lang="en-US" altLang="zh-CN" dirty="0">
                <a:latin typeface="+mj-lt"/>
                <a:ea typeface="+mj-ea"/>
              </a:rPr>
              <a:t> discovery</a:t>
            </a:r>
            <a:endParaRPr lang="zh-CN" altLang="en-US" dirty="0">
              <a:latin typeface="+mj-lt"/>
              <a:ea typeface="+mj-ea"/>
            </a:endParaRPr>
          </a:p>
        </p:txBody>
      </p:sp>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0186" y="4475258"/>
            <a:ext cx="3056770" cy="1834062"/>
          </a:xfrm>
          <a:prstGeom prst="rect">
            <a:avLst/>
          </a:prstGeom>
        </p:spPr>
      </p:pic>
      <p:sp>
        <p:nvSpPr>
          <p:cNvPr id="14" name="文本框 13"/>
          <p:cNvSpPr txBox="1"/>
          <p:nvPr/>
        </p:nvSpPr>
        <p:spPr>
          <a:xfrm>
            <a:off x="5400543" y="6283491"/>
            <a:ext cx="3323346" cy="369332"/>
          </a:xfrm>
          <a:prstGeom prst="rect">
            <a:avLst/>
          </a:prstGeom>
          <a:noFill/>
        </p:spPr>
        <p:txBody>
          <a:bodyPr wrap="none" rtlCol="0">
            <a:spAutoFit/>
          </a:bodyPr>
          <a:lstStyle/>
          <a:p>
            <a:r>
              <a:rPr lang="en-US" altLang="zh-CN" dirty="0">
                <a:latin typeface="+mj-lt"/>
                <a:ea typeface="+mj-ea"/>
              </a:rPr>
              <a:t>Merchant recommendation</a:t>
            </a:r>
            <a:endParaRPr lang="zh-CN" altLang="en-US" dirty="0">
              <a:latin typeface="+mj-lt"/>
              <a:ea typeface="+mj-ea"/>
            </a:endParaRPr>
          </a:p>
        </p:txBody>
      </p:sp>
      <p:sp>
        <p:nvSpPr>
          <p:cNvPr id="15" name="文本框 14"/>
          <p:cNvSpPr txBox="1"/>
          <p:nvPr/>
        </p:nvSpPr>
        <p:spPr>
          <a:xfrm>
            <a:off x="838157" y="6246386"/>
            <a:ext cx="1358064" cy="369332"/>
          </a:xfrm>
          <a:prstGeom prst="rect">
            <a:avLst/>
          </a:prstGeom>
          <a:noFill/>
        </p:spPr>
        <p:txBody>
          <a:bodyPr wrap="none" rtlCol="0">
            <a:spAutoFit/>
          </a:bodyPr>
          <a:lstStyle/>
          <a:p>
            <a:r>
              <a:rPr lang="en-US" altLang="zh-CN" dirty="0" smtClean="0">
                <a:latin typeface="+mj-lt"/>
                <a:ea typeface="+mj-ea"/>
              </a:rPr>
              <a:t>Customers</a:t>
            </a:r>
            <a:endParaRPr lang="zh-CN" altLang="en-US" dirty="0">
              <a:latin typeface="+mj-lt"/>
              <a:ea typeface="+mj-ea"/>
            </a:endParaRPr>
          </a:p>
        </p:txBody>
      </p:sp>
      <p:pic>
        <p:nvPicPr>
          <p:cNvPr id="18" name="图片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689" y="4273113"/>
            <a:ext cx="1905000" cy="1905000"/>
          </a:xfrm>
          <a:prstGeom prst="rect">
            <a:avLst/>
          </a:prstGeom>
        </p:spPr>
      </p:pic>
    </p:spTree>
    <p:extLst>
      <p:ext uri="{BB962C8B-B14F-4D97-AF65-F5344CB8AC3E}">
        <p14:creationId xmlns:p14="http://schemas.microsoft.com/office/powerpoint/2010/main" val="242386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FCA7E7A-3C4E-4A62-B70A-603B2AFA1EB5}"/>
              </a:ext>
            </a:extLst>
          </p:cNvPr>
          <p:cNvSpPr>
            <a:spLocks noGrp="1"/>
          </p:cNvSpPr>
          <p:nvPr>
            <p:ph type="title"/>
          </p:nvPr>
        </p:nvSpPr>
        <p:spPr/>
        <p:txBody>
          <a:bodyPr/>
          <a:lstStyle/>
          <a:p>
            <a:r>
              <a:rPr lang="en-US" altLang="zh-CN" dirty="0"/>
              <a:t>Experiments: Results</a:t>
            </a:r>
            <a:endParaRPr lang="zh-CN" altLang="en-US" dirty="0"/>
          </a:p>
        </p:txBody>
      </p:sp>
      <p:sp>
        <p:nvSpPr>
          <p:cNvPr id="3" name="内容占位符 2">
            <a:extLst>
              <a:ext uri="{FF2B5EF4-FFF2-40B4-BE49-F238E27FC236}">
                <a16:creationId xmlns:a16="http://schemas.microsoft.com/office/drawing/2014/main" xmlns="" id="{D3E88F4E-BF81-47EF-A4C0-08C53BD22B04}"/>
              </a:ext>
            </a:extLst>
          </p:cNvPr>
          <p:cNvSpPr>
            <a:spLocks noGrp="1"/>
          </p:cNvSpPr>
          <p:nvPr>
            <p:ph idx="1"/>
          </p:nvPr>
        </p:nvSpPr>
        <p:spPr/>
        <p:txBody>
          <a:bodyPr/>
          <a:lstStyle/>
          <a:p>
            <a:r>
              <a:rPr lang="en-US" altLang="zh-CN" dirty="0"/>
              <a:t>Overall Navigation Success Rate Comparison</a:t>
            </a:r>
            <a:endParaRPr lang="zh-CN" altLang="en-US" dirty="0"/>
          </a:p>
        </p:txBody>
      </p:sp>
      <p:sp>
        <p:nvSpPr>
          <p:cNvPr id="4" name="灯片编号占位符 3">
            <a:extLst>
              <a:ext uri="{FF2B5EF4-FFF2-40B4-BE49-F238E27FC236}">
                <a16:creationId xmlns:a16="http://schemas.microsoft.com/office/drawing/2014/main" xmlns="" id="{AAF13A31-8F9D-4FD9-AD55-26A3A1D9655F}"/>
              </a:ext>
            </a:extLst>
          </p:cNvPr>
          <p:cNvSpPr>
            <a:spLocks noGrp="1"/>
          </p:cNvSpPr>
          <p:nvPr>
            <p:ph type="sldNum" sz="quarter" idx="12"/>
          </p:nvPr>
        </p:nvSpPr>
        <p:spPr/>
        <p:txBody>
          <a:bodyPr/>
          <a:lstStyle/>
          <a:p>
            <a:fld id="{87AB51E9-348C-4DC8-84CE-839F8B9DCC07}" type="slidenum">
              <a:rPr lang="en-US" altLang="zh-CN" smtClean="0"/>
              <a:pPr/>
              <a:t>20</a:t>
            </a:fld>
            <a:endParaRPr lang="en-US" altLang="zh-CN"/>
          </a:p>
        </p:txBody>
      </p:sp>
      <p:pic>
        <p:nvPicPr>
          <p:cNvPr id="7" name="图片 6">
            <a:extLst>
              <a:ext uri="{FF2B5EF4-FFF2-40B4-BE49-F238E27FC236}">
                <a16:creationId xmlns:a16="http://schemas.microsoft.com/office/drawing/2014/main" xmlns="" id="{27C1BB7C-BBF7-4428-8F4F-DB6CB444F320}"/>
              </a:ext>
            </a:extLst>
          </p:cNvPr>
          <p:cNvPicPr>
            <a:picLocks noChangeAspect="1"/>
          </p:cNvPicPr>
          <p:nvPr/>
        </p:nvPicPr>
        <p:blipFill>
          <a:blip r:embed="rId3"/>
          <a:stretch>
            <a:fillRect/>
          </a:stretch>
        </p:blipFill>
        <p:spPr>
          <a:xfrm>
            <a:off x="1688653" y="2298576"/>
            <a:ext cx="5070227" cy="3168352"/>
          </a:xfrm>
          <a:prstGeom prst="rect">
            <a:avLst/>
          </a:prstGeom>
        </p:spPr>
      </p:pic>
    </p:spTree>
    <p:extLst>
      <p:ext uri="{BB962C8B-B14F-4D97-AF65-F5344CB8AC3E}">
        <p14:creationId xmlns:p14="http://schemas.microsoft.com/office/powerpoint/2010/main" val="2917396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EF2C112-1AE1-4219-BD33-E6D8526C9FCD}"/>
              </a:ext>
            </a:extLst>
          </p:cNvPr>
          <p:cNvSpPr>
            <a:spLocks noGrp="1"/>
          </p:cNvSpPr>
          <p:nvPr>
            <p:ph type="title"/>
          </p:nvPr>
        </p:nvSpPr>
        <p:spPr/>
        <p:txBody>
          <a:bodyPr/>
          <a:lstStyle/>
          <a:p>
            <a:r>
              <a:rPr lang="en-US" altLang="zh-CN" dirty="0"/>
              <a:t>Experiments: Results</a:t>
            </a:r>
            <a:endParaRPr lang="zh-CN" altLang="en-US" dirty="0"/>
          </a:p>
        </p:txBody>
      </p:sp>
      <p:sp>
        <p:nvSpPr>
          <p:cNvPr id="3" name="内容占位符 2">
            <a:extLst>
              <a:ext uri="{FF2B5EF4-FFF2-40B4-BE49-F238E27FC236}">
                <a16:creationId xmlns:a16="http://schemas.microsoft.com/office/drawing/2014/main" xmlns="" id="{051BAD3C-8008-443D-B857-15E6E63AB469}"/>
              </a:ext>
            </a:extLst>
          </p:cNvPr>
          <p:cNvSpPr>
            <a:spLocks noGrp="1"/>
          </p:cNvSpPr>
          <p:nvPr>
            <p:ph idx="1"/>
          </p:nvPr>
        </p:nvSpPr>
        <p:spPr/>
        <p:txBody>
          <a:bodyPr/>
          <a:lstStyle/>
          <a:p>
            <a:r>
              <a:rPr lang="en-US" altLang="zh-CN" dirty="0"/>
              <a:t>Different Environments</a:t>
            </a:r>
            <a:endParaRPr lang="zh-CN" altLang="en-US" dirty="0"/>
          </a:p>
        </p:txBody>
      </p:sp>
      <p:sp>
        <p:nvSpPr>
          <p:cNvPr id="4" name="灯片编号占位符 3">
            <a:extLst>
              <a:ext uri="{FF2B5EF4-FFF2-40B4-BE49-F238E27FC236}">
                <a16:creationId xmlns:a16="http://schemas.microsoft.com/office/drawing/2014/main" xmlns="" id="{8A1CA2DF-6401-4F1C-B8B1-3F1F8C81B25C}"/>
              </a:ext>
            </a:extLst>
          </p:cNvPr>
          <p:cNvSpPr>
            <a:spLocks noGrp="1"/>
          </p:cNvSpPr>
          <p:nvPr>
            <p:ph type="sldNum" sz="quarter" idx="12"/>
          </p:nvPr>
        </p:nvSpPr>
        <p:spPr/>
        <p:txBody>
          <a:bodyPr/>
          <a:lstStyle/>
          <a:p>
            <a:fld id="{87AB51E9-348C-4DC8-84CE-839F8B9DCC07}" type="slidenum">
              <a:rPr lang="en-US" altLang="zh-CN" smtClean="0"/>
              <a:pPr/>
              <a:t>21</a:t>
            </a:fld>
            <a:endParaRPr lang="en-US" altLang="zh-CN"/>
          </a:p>
        </p:txBody>
      </p:sp>
      <p:pic>
        <p:nvPicPr>
          <p:cNvPr id="7" name="图片 6">
            <a:extLst>
              <a:ext uri="{FF2B5EF4-FFF2-40B4-BE49-F238E27FC236}">
                <a16:creationId xmlns:a16="http://schemas.microsoft.com/office/drawing/2014/main" xmlns="" id="{E5A86F02-EC69-4044-B707-5CA1555AE20E}"/>
              </a:ext>
            </a:extLst>
          </p:cNvPr>
          <p:cNvPicPr>
            <a:picLocks noChangeAspect="1"/>
          </p:cNvPicPr>
          <p:nvPr/>
        </p:nvPicPr>
        <p:blipFill>
          <a:blip r:embed="rId3"/>
          <a:stretch>
            <a:fillRect/>
          </a:stretch>
        </p:blipFill>
        <p:spPr>
          <a:xfrm>
            <a:off x="1691680" y="2266407"/>
            <a:ext cx="5172302" cy="3232689"/>
          </a:xfrm>
          <a:prstGeom prst="rect">
            <a:avLst/>
          </a:prstGeom>
        </p:spPr>
      </p:pic>
    </p:spTree>
    <p:extLst>
      <p:ext uri="{BB962C8B-B14F-4D97-AF65-F5344CB8AC3E}">
        <p14:creationId xmlns:p14="http://schemas.microsoft.com/office/powerpoint/2010/main" val="871002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CB194D6-B82B-494B-A18A-DA6AB4BA0734}"/>
              </a:ext>
            </a:extLst>
          </p:cNvPr>
          <p:cNvSpPr>
            <a:spLocks noGrp="1"/>
          </p:cNvSpPr>
          <p:nvPr>
            <p:ph type="title"/>
          </p:nvPr>
        </p:nvSpPr>
        <p:spPr/>
        <p:txBody>
          <a:bodyPr/>
          <a:lstStyle/>
          <a:p>
            <a:r>
              <a:rPr lang="en-US" altLang="zh-CN" dirty="0"/>
              <a:t>Experiments: Results</a:t>
            </a:r>
            <a:endParaRPr lang="zh-CN" altLang="en-US" dirty="0"/>
          </a:p>
        </p:txBody>
      </p:sp>
      <p:sp>
        <p:nvSpPr>
          <p:cNvPr id="3" name="内容占位符 2">
            <a:extLst>
              <a:ext uri="{FF2B5EF4-FFF2-40B4-BE49-F238E27FC236}">
                <a16:creationId xmlns:a16="http://schemas.microsoft.com/office/drawing/2014/main" xmlns="" id="{6BC88E93-2B0F-4A6A-BC5F-D5B3654ED83D}"/>
              </a:ext>
            </a:extLst>
          </p:cNvPr>
          <p:cNvSpPr>
            <a:spLocks noGrp="1"/>
          </p:cNvSpPr>
          <p:nvPr>
            <p:ph idx="1"/>
          </p:nvPr>
        </p:nvSpPr>
        <p:spPr/>
        <p:txBody>
          <a:bodyPr/>
          <a:lstStyle/>
          <a:p>
            <a:r>
              <a:rPr lang="en-US" altLang="zh-CN" dirty="0"/>
              <a:t>User behavior</a:t>
            </a:r>
            <a:endParaRPr lang="zh-CN" altLang="en-US" dirty="0"/>
          </a:p>
        </p:txBody>
      </p:sp>
      <p:sp>
        <p:nvSpPr>
          <p:cNvPr id="4" name="灯片编号占位符 3">
            <a:extLst>
              <a:ext uri="{FF2B5EF4-FFF2-40B4-BE49-F238E27FC236}">
                <a16:creationId xmlns:a16="http://schemas.microsoft.com/office/drawing/2014/main" xmlns="" id="{C582EB76-E7B6-41DE-8387-88DB8B843848}"/>
              </a:ext>
            </a:extLst>
          </p:cNvPr>
          <p:cNvSpPr>
            <a:spLocks noGrp="1"/>
          </p:cNvSpPr>
          <p:nvPr>
            <p:ph type="sldNum" sz="quarter" idx="12"/>
          </p:nvPr>
        </p:nvSpPr>
        <p:spPr/>
        <p:txBody>
          <a:bodyPr/>
          <a:lstStyle/>
          <a:p>
            <a:fld id="{87AB51E9-348C-4DC8-84CE-839F8B9DCC07}" type="slidenum">
              <a:rPr lang="en-US" altLang="zh-CN" smtClean="0"/>
              <a:pPr/>
              <a:t>22</a:t>
            </a:fld>
            <a:endParaRPr lang="en-US" altLang="zh-CN"/>
          </a:p>
        </p:txBody>
      </p:sp>
      <p:pic>
        <p:nvPicPr>
          <p:cNvPr id="5" name="图片 4">
            <a:extLst>
              <a:ext uri="{FF2B5EF4-FFF2-40B4-BE49-F238E27FC236}">
                <a16:creationId xmlns:a16="http://schemas.microsoft.com/office/drawing/2014/main" xmlns="" id="{8B49B9D0-9655-4178-B2FD-D126F42C5E0B}"/>
              </a:ext>
            </a:extLst>
          </p:cNvPr>
          <p:cNvPicPr>
            <a:picLocks noChangeAspect="1"/>
          </p:cNvPicPr>
          <p:nvPr/>
        </p:nvPicPr>
        <p:blipFill>
          <a:blip r:embed="rId3"/>
          <a:stretch>
            <a:fillRect/>
          </a:stretch>
        </p:blipFill>
        <p:spPr>
          <a:xfrm>
            <a:off x="747957" y="2860118"/>
            <a:ext cx="3824043" cy="2392879"/>
          </a:xfrm>
          <a:prstGeom prst="rect">
            <a:avLst/>
          </a:prstGeom>
        </p:spPr>
      </p:pic>
      <p:pic>
        <p:nvPicPr>
          <p:cNvPr id="6" name="图片 5">
            <a:extLst>
              <a:ext uri="{FF2B5EF4-FFF2-40B4-BE49-F238E27FC236}">
                <a16:creationId xmlns:a16="http://schemas.microsoft.com/office/drawing/2014/main" xmlns="" id="{9AB97111-397E-4DD7-BE7A-0E92BF469EA8}"/>
              </a:ext>
            </a:extLst>
          </p:cNvPr>
          <p:cNvPicPr>
            <a:picLocks noChangeAspect="1"/>
          </p:cNvPicPr>
          <p:nvPr/>
        </p:nvPicPr>
        <p:blipFill>
          <a:blip r:embed="rId4"/>
          <a:stretch>
            <a:fillRect/>
          </a:stretch>
        </p:blipFill>
        <p:spPr>
          <a:xfrm>
            <a:off x="4753705" y="2865884"/>
            <a:ext cx="3824043" cy="2390027"/>
          </a:xfrm>
          <a:prstGeom prst="rect">
            <a:avLst/>
          </a:prstGeom>
        </p:spPr>
      </p:pic>
    </p:spTree>
    <p:extLst>
      <p:ext uri="{BB962C8B-B14F-4D97-AF65-F5344CB8AC3E}">
        <p14:creationId xmlns:p14="http://schemas.microsoft.com/office/powerpoint/2010/main" val="2934111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2535CF7-115C-47DD-BBFC-93999826EBCA}"/>
              </a:ext>
            </a:extLst>
          </p:cNvPr>
          <p:cNvSpPr>
            <a:spLocks noGrp="1"/>
          </p:cNvSpPr>
          <p:nvPr>
            <p:ph type="title"/>
          </p:nvPr>
        </p:nvSpPr>
        <p:spPr/>
        <p:txBody>
          <a:bodyPr/>
          <a:lstStyle/>
          <a:p>
            <a:r>
              <a:rPr lang="en-US" altLang="zh-CN" dirty="0"/>
              <a:t>Experiments: Results</a:t>
            </a:r>
            <a:endParaRPr lang="zh-CN" altLang="en-US" dirty="0"/>
          </a:p>
        </p:txBody>
      </p:sp>
      <p:sp>
        <p:nvSpPr>
          <p:cNvPr id="3" name="内容占位符 2">
            <a:extLst>
              <a:ext uri="{FF2B5EF4-FFF2-40B4-BE49-F238E27FC236}">
                <a16:creationId xmlns:a16="http://schemas.microsoft.com/office/drawing/2014/main" xmlns="" id="{75B33EAC-7AFB-4118-A07B-163EEFB00D43}"/>
              </a:ext>
            </a:extLst>
          </p:cNvPr>
          <p:cNvSpPr>
            <a:spLocks noGrp="1"/>
          </p:cNvSpPr>
          <p:nvPr>
            <p:ph idx="1"/>
          </p:nvPr>
        </p:nvSpPr>
        <p:spPr/>
        <p:txBody>
          <a:bodyPr/>
          <a:lstStyle/>
          <a:p>
            <a:r>
              <a:rPr lang="en-US" altLang="zh-CN" dirty="0"/>
              <a:t>Impact of </a:t>
            </a:r>
            <a:r>
              <a:rPr lang="en-US" altLang="zh-CN" dirty="0" smtClean="0"/>
              <a:t>Non-rigid Context Culling</a:t>
            </a:r>
            <a:endParaRPr lang="zh-CN" altLang="en-US" dirty="0"/>
          </a:p>
        </p:txBody>
      </p:sp>
      <p:sp>
        <p:nvSpPr>
          <p:cNvPr id="4" name="灯片编号占位符 3">
            <a:extLst>
              <a:ext uri="{FF2B5EF4-FFF2-40B4-BE49-F238E27FC236}">
                <a16:creationId xmlns:a16="http://schemas.microsoft.com/office/drawing/2014/main" xmlns="" id="{5C5D82C0-27A9-4319-8EFB-BEEF8317F38B}"/>
              </a:ext>
            </a:extLst>
          </p:cNvPr>
          <p:cNvSpPr>
            <a:spLocks noGrp="1"/>
          </p:cNvSpPr>
          <p:nvPr>
            <p:ph type="sldNum" sz="quarter" idx="12"/>
          </p:nvPr>
        </p:nvSpPr>
        <p:spPr/>
        <p:txBody>
          <a:bodyPr/>
          <a:lstStyle/>
          <a:p>
            <a:fld id="{87AB51E9-348C-4DC8-84CE-839F8B9DCC07}" type="slidenum">
              <a:rPr lang="en-US" altLang="zh-CN" smtClean="0"/>
              <a:pPr/>
              <a:t>23</a:t>
            </a:fld>
            <a:endParaRPr lang="en-US" altLang="zh-CN"/>
          </a:p>
        </p:txBody>
      </p:sp>
      <p:pic>
        <p:nvPicPr>
          <p:cNvPr id="5" name="图片 4">
            <a:extLst>
              <a:ext uri="{FF2B5EF4-FFF2-40B4-BE49-F238E27FC236}">
                <a16:creationId xmlns:a16="http://schemas.microsoft.com/office/drawing/2014/main" xmlns="" id="{465B9AA9-93C6-4690-B988-0C62B59CE23A}"/>
              </a:ext>
            </a:extLst>
          </p:cNvPr>
          <p:cNvPicPr>
            <a:picLocks noChangeAspect="1"/>
          </p:cNvPicPr>
          <p:nvPr/>
        </p:nvPicPr>
        <p:blipFill>
          <a:blip r:embed="rId3"/>
          <a:stretch>
            <a:fillRect/>
          </a:stretch>
        </p:blipFill>
        <p:spPr>
          <a:xfrm>
            <a:off x="368857" y="2780928"/>
            <a:ext cx="4330824" cy="2706765"/>
          </a:xfrm>
          <a:prstGeom prst="rect">
            <a:avLst/>
          </a:prstGeom>
        </p:spPr>
      </p:pic>
      <p:pic>
        <p:nvPicPr>
          <p:cNvPr id="6" name="图片 5">
            <a:extLst>
              <a:ext uri="{FF2B5EF4-FFF2-40B4-BE49-F238E27FC236}">
                <a16:creationId xmlns:a16="http://schemas.microsoft.com/office/drawing/2014/main" xmlns="" id="{4476E956-6B85-4E6C-A814-463DA8CFF918}"/>
              </a:ext>
            </a:extLst>
          </p:cNvPr>
          <p:cNvPicPr>
            <a:picLocks noChangeAspect="1"/>
          </p:cNvPicPr>
          <p:nvPr/>
        </p:nvPicPr>
        <p:blipFill>
          <a:blip r:embed="rId4"/>
          <a:stretch>
            <a:fillRect/>
          </a:stretch>
        </p:blipFill>
        <p:spPr>
          <a:xfrm>
            <a:off x="4813174" y="2780928"/>
            <a:ext cx="4330826" cy="2706766"/>
          </a:xfrm>
          <a:prstGeom prst="rect">
            <a:avLst/>
          </a:prstGeom>
        </p:spPr>
      </p:pic>
    </p:spTree>
    <p:extLst>
      <p:ext uri="{BB962C8B-B14F-4D97-AF65-F5344CB8AC3E}">
        <p14:creationId xmlns:p14="http://schemas.microsoft.com/office/powerpoint/2010/main" val="2143382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19E8D3C-EB64-4E13-BAE6-0848731E84B4}"/>
              </a:ext>
            </a:extLst>
          </p:cNvPr>
          <p:cNvSpPr>
            <a:spLocks noGrp="1"/>
          </p:cNvSpPr>
          <p:nvPr>
            <p:ph type="title"/>
          </p:nvPr>
        </p:nvSpPr>
        <p:spPr/>
        <p:txBody>
          <a:bodyPr/>
          <a:lstStyle/>
          <a:p>
            <a:r>
              <a:rPr lang="en-US" altLang="zh-CN" dirty="0"/>
              <a:t>Conclusion</a:t>
            </a:r>
            <a:endParaRPr lang="zh-CN" altLang="en-US" dirty="0"/>
          </a:p>
        </p:txBody>
      </p:sp>
      <p:sp>
        <p:nvSpPr>
          <p:cNvPr id="3" name="内容占位符 2">
            <a:extLst>
              <a:ext uri="{FF2B5EF4-FFF2-40B4-BE49-F238E27FC236}">
                <a16:creationId xmlns:a16="http://schemas.microsoft.com/office/drawing/2014/main" xmlns="" id="{35888073-E077-4212-804C-F9B89EE0DAC1}"/>
              </a:ext>
            </a:extLst>
          </p:cNvPr>
          <p:cNvSpPr>
            <a:spLocks noGrp="1"/>
          </p:cNvSpPr>
          <p:nvPr>
            <p:ph idx="1"/>
          </p:nvPr>
        </p:nvSpPr>
        <p:spPr/>
        <p:txBody>
          <a:bodyPr/>
          <a:lstStyle/>
          <a:p>
            <a:r>
              <a:rPr lang="en-US" altLang="zh-CN" dirty="0"/>
              <a:t>Pair-Navi is a P2P visual navigation system</a:t>
            </a:r>
          </a:p>
          <a:p>
            <a:pPr lvl="1"/>
            <a:r>
              <a:rPr lang="en-US" altLang="zh-CN" dirty="0"/>
              <a:t>Real-time</a:t>
            </a:r>
          </a:p>
          <a:p>
            <a:pPr lvl="1"/>
            <a:r>
              <a:rPr lang="en-US" altLang="zh-CN" dirty="0"/>
              <a:t>Robust in non-rigid </a:t>
            </a:r>
            <a:r>
              <a:rPr lang="en-US" altLang="zh-CN" dirty="0" smtClean="0"/>
              <a:t>environment</a:t>
            </a:r>
            <a:endParaRPr lang="en-US" altLang="zh-CN" dirty="0"/>
          </a:p>
          <a:p>
            <a:pPr lvl="1"/>
            <a:r>
              <a:rPr lang="en-US" altLang="zh-CN" dirty="0" smtClean="0"/>
              <a:t>Fail-safe because it handles deviation</a:t>
            </a:r>
          </a:p>
          <a:p>
            <a:pPr lvl="1"/>
            <a:r>
              <a:rPr lang="en-US" altLang="zh-CN" dirty="0" smtClean="0"/>
              <a:t>User-friendly</a:t>
            </a:r>
          </a:p>
          <a:p>
            <a:endParaRPr lang="en-US" altLang="zh-CN" dirty="0" smtClean="0"/>
          </a:p>
          <a:p>
            <a:r>
              <a:rPr lang="en-US" altLang="zh-CN" dirty="0" smtClean="0"/>
              <a:t>Pair-</a:t>
            </a:r>
            <a:r>
              <a:rPr lang="en-US" altLang="zh-CN" dirty="0" err="1" smtClean="0"/>
              <a:t>Navi</a:t>
            </a:r>
            <a:r>
              <a:rPr lang="en-US" altLang="zh-CN" dirty="0" smtClean="0"/>
              <a:t> </a:t>
            </a:r>
            <a:r>
              <a:rPr lang="en-US" altLang="zh-CN" dirty="0"/>
              <a:t>achieves delightful performance</a:t>
            </a:r>
          </a:p>
          <a:p>
            <a:pPr lvl="1"/>
            <a:r>
              <a:rPr lang="en-US" altLang="zh-CN" dirty="0" smtClean="0"/>
              <a:t>Works in </a:t>
            </a:r>
            <a:r>
              <a:rPr lang="en-US" altLang="zh-CN" dirty="0"/>
              <a:t>different environments</a:t>
            </a:r>
          </a:p>
          <a:p>
            <a:pPr lvl="1"/>
            <a:r>
              <a:rPr lang="en-US" altLang="zh-CN" dirty="0"/>
              <a:t>Compatible to different </a:t>
            </a:r>
            <a:r>
              <a:rPr lang="en-US" altLang="zh-CN" dirty="0" smtClean="0"/>
              <a:t>user behaviors</a:t>
            </a:r>
            <a:endParaRPr lang="en-US" altLang="zh-CN" dirty="0"/>
          </a:p>
          <a:p>
            <a:pPr lvl="1"/>
            <a:r>
              <a:rPr lang="en-US" altLang="zh-CN" dirty="0"/>
              <a:t>Maintain performance in a long time</a:t>
            </a:r>
          </a:p>
        </p:txBody>
      </p:sp>
      <p:sp>
        <p:nvSpPr>
          <p:cNvPr id="4" name="灯片编号占位符 3">
            <a:extLst>
              <a:ext uri="{FF2B5EF4-FFF2-40B4-BE49-F238E27FC236}">
                <a16:creationId xmlns:a16="http://schemas.microsoft.com/office/drawing/2014/main" xmlns="" id="{E1564B22-8A5A-4182-856F-542087F88C12}"/>
              </a:ext>
            </a:extLst>
          </p:cNvPr>
          <p:cNvSpPr>
            <a:spLocks noGrp="1"/>
          </p:cNvSpPr>
          <p:nvPr>
            <p:ph type="sldNum" sz="quarter" idx="12"/>
          </p:nvPr>
        </p:nvSpPr>
        <p:spPr/>
        <p:txBody>
          <a:bodyPr/>
          <a:lstStyle/>
          <a:p>
            <a:fld id="{87AB51E9-348C-4DC8-84CE-839F8B9DCC07}" type="slidenum">
              <a:rPr lang="en-US" altLang="zh-CN" smtClean="0"/>
              <a:pPr/>
              <a:t>24</a:t>
            </a:fld>
            <a:endParaRPr lang="en-US" altLang="zh-CN"/>
          </a:p>
        </p:txBody>
      </p:sp>
    </p:spTree>
    <p:extLst>
      <p:ext uri="{BB962C8B-B14F-4D97-AF65-F5344CB8AC3E}">
        <p14:creationId xmlns:p14="http://schemas.microsoft.com/office/powerpoint/2010/main" val="2279327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87AB51E9-348C-4DC8-84CE-839F8B9DCC07}" type="slidenum">
              <a:rPr lang="en-US" altLang="zh-CN" smtClean="0"/>
              <a:pPr/>
              <a:t>25</a:t>
            </a:fld>
            <a:endParaRPr lang="en-US" altLang="zh-CN"/>
          </a:p>
        </p:txBody>
      </p:sp>
      <p:sp>
        <p:nvSpPr>
          <p:cNvPr id="5" name="矩形 4"/>
          <p:cNvSpPr/>
          <p:nvPr/>
        </p:nvSpPr>
        <p:spPr>
          <a:xfrm>
            <a:off x="3152380" y="2083685"/>
            <a:ext cx="2839239" cy="1754326"/>
          </a:xfrm>
          <a:prstGeom prst="rect">
            <a:avLst/>
          </a:prstGeom>
          <a:noFill/>
        </p:spPr>
        <p:txBody>
          <a:bodyPr wrap="none" lIns="91440" tIns="45720" rIns="91440" bIns="45720">
            <a:spAutoFit/>
          </a:bodyPr>
          <a:lstStyle/>
          <a:p>
            <a:pPr algn="ctr"/>
            <a:r>
              <a:rPr lang="en-US" altLang="zh-CN" sz="5400" b="1" cap="none" spc="0" dirty="0">
                <a:ln w="12700">
                  <a:solidFill>
                    <a:schemeClr val="tx1"/>
                  </a:solidFill>
                  <a:prstDash val="solid"/>
                </a:ln>
                <a:solidFill>
                  <a:srgbClr val="C00000"/>
                </a:solidFill>
              </a:rPr>
              <a:t>Thanks!</a:t>
            </a:r>
          </a:p>
          <a:p>
            <a:pPr algn="ctr"/>
            <a:r>
              <a:rPr lang="en-US" altLang="zh-CN" sz="5400" b="1" dirty="0">
                <a:ln w="12700">
                  <a:solidFill>
                    <a:schemeClr val="tx1"/>
                  </a:solidFill>
                  <a:prstDash val="solid"/>
                </a:ln>
                <a:solidFill>
                  <a:srgbClr val="0070C0"/>
                </a:solidFill>
              </a:rPr>
              <a:t>Q&amp;A</a:t>
            </a:r>
            <a:endParaRPr lang="zh-CN" altLang="en-US" sz="5400" b="1" cap="none" spc="0" dirty="0">
              <a:ln w="12700">
                <a:solidFill>
                  <a:schemeClr val="tx1"/>
                </a:solidFill>
                <a:prstDash val="solid"/>
              </a:ln>
              <a:solidFill>
                <a:srgbClr val="0070C0"/>
              </a:solidFill>
            </a:endParaRPr>
          </a:p>
        </p:txBody>
      </p:sp>
      <p:sp>
        <p:nvSpPr>
          <p:cNvPr id="6" name="Rectangle 3"/>
          <p:cNvSpPr txBox="1">
            <a:spLocks noChangeArrowheads="1"/>
          </p:cNvSpPr>
          <p:nvPr/>
        </p:nvSpPr>
        <p:spPr bwMode="auto">
          <a:xfrm>
            <a:off x="0" y="4941168"/>
            <a:ext cx="914400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pPr algn="ctr"/>
            <a:r>
              <a:rPr lang="en-US" altLang="zh-CN" kern="0" dirty="0" err="1" smtClean="0">
                <a:ea typeface="宋体" charset="-122"/>
                <a:cs typeface="Arial" panose="020B0604020202020204" pitchFamily="34" charset="0"/>
              </a:rPr>
              <a:t>Erqun</a:t>
            </a:r>
            <a:r>
              <a:rPr lang="en-US" altLang="zh-CN" kern="0" dirty="0" smtClean="0">
                <a:ea typeface="宋体" charset="-122"/>
                <a:cs typeface="Arial" panose="020B0604020202020204" pitchFamily="34" charset="0"/>
              </a:rPr>
              <a:t> Dong &amp; </a:t>
            </a:r>
            <a:r>
              <a:rPr lang="en-US" altLang="zh-CN" kern="0" dirty="0" err="1" smtClean="0">
                <a:ea typeface="宋体" charset="-122"/>
                <a:cs typeface="Arial" panose="020B0604020202020204" pitchFamily="34" charset="0"/>
              </a:rPr>
              <a:t>Jingao</a:t>
            </a:r>
            <a:r>
              <a:rPr lang="zh-CN" altLang="en-US" kern="0" dirty="0" smtClean="0">
                <a:ea typeface="宋体" charset="-122"/>
                <a:cs typeface="Arial" panose="020B0604020202020204" pitchFamily="34" charset="0"/>
              </a:rPr>
              <a:t> </a:t>
            </a:r>
            <a:r>
              <a:rPr lang="en-US" altLang="zh-CN" kern="0" dirty="0">
                <a:ea typeface="宋体" charset="-122"/>
                <a:cs typeface="Arial" panose="020B0604020202020204" pitchFamily="34" charset="0"/>
              </a:rPr>
              <a:t>Xu</a:t>
            </a:r>
          </a:p>
          <a:p>
            <a:pPr algn="ctr"/>
            <a:r>
              <a:rPr lang="en-US" altLang="zh-CN" kern="0" dirty="0">
                <a:solidFill>
                  <a:srgbClr val="0070C0"/>
                </a:solidFill>
                <a:ea typeface="宋体" charset="-122"/>
                <a:cs typeface="Arial" panose="020B0604020202020204" pitchFamily="34" charset="0"/>
              </a:rPr>
              <a:t>Tsinghua University</a:t>
            </a:r>
          </a:p>
          <a:p>
            <a:pPr algn="ctr"/>
            <a:r>
              <a:rPr lang="en-US" altLang="zh-CN" sz="1400" kern="0" dirty="0" smtClean="0">
                <a:ea typeface="宋体" charset="-122"/>
                <a:cs typeface="Arial" panose="020B0604020202020204" pitchFamily="34" charset="0"/>
              </a:rPr>
              <a:t>doneq13@gmail.com</a:t>
            </a:r>
          </a:p>
          <a:p>
            <a:pPr algn="ctr"/>
            <a:r>
              <a:rPr lang="en-US" altLang="zh-CN" sz="1400" kern="0" dirty="0" smtClean="0">
                <a:ea typeface="宋体" charset="-122"/>
                <a:cs typeface="Arial" panose="020B0604020202020204" pitchFamily="34" charset="0"/>
              </a:rPr>
              <a:t>xujingao13@gmail.com</a:t>
            </a:r>
            <a:endParaRPr lang="en-US" altLang="zh-CN" sz="1400" kern="0" dirty="0">
              <a:ea typeface="宋体" charset="-122"/>
              <a:cs typeface="Arial" panose="020B0604020202020204" pitchFamily="34" charset="0"/>
            </a:endParaRPr>
          </a:p>
          <a:p>
            <a:pPr algn="ctr"/>
            <a:endParaRPr lang="en-US" altLang="zh-CN" sz="1400" kern="0" dirty="0">
              <a:ea typeface="宋体" charset="-122"/>
              <a:cs typeface="Arial" panose="020B0604020202020204" pitchFamily="34" charset="0"/>
            </a:endParaRPr>
          </a:p>
          <a:p>
            <a:pPr algn="ctr"/>
            <a:endParaRPr lang="en-US" altLang="zh-CN" kern="0" dirty="0">
              <a:solidFill>
                <a:srgbClr val="0070C0"/>
              </a:solidFill>
              <a:ea typeface="宋体" charset="-122"/>
              <a:cs typeface="Arial" panose="020B0604020202020204" pitchFamily="34" charset="0"/>
            </a:endParaRPr>
          </a:p>
        </p:txBody>
      </p:sp>
    </p:spTree>
    <p:extLst>
      <p:ext uri="{BB962C8B-B14F-4D97-AF65-F5344CB8AC3E}">
        <p14:creationId xmlns:p14="http://schemas.microsoft.com/office/powerpoint/2010/main" val="535279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Motivation</a:t>
            </a:r>
            <a:endParaRPr lang="zh-CN" altLang="en-US" dirty="0"/>
          </a:p>
        </p:txBody>
      </p:sp>
      <p:sp>
        <p:nvSpPr>
          <p:cNvPr id="3" name="内容占位符 2"/>
          <p:cNvSpPr>
            <a:spLocks noGrp="1"/>
          </p:cNvSpPr>
          <p:nvPr>
            <p:ph idx="1"/>
          </p:nvPr>
        </p:nvSpPr>
        <p:spPr>
          <a:xfrm>
            <a:off x="539552" y="1312168"/>
            <a:ext cx="8136904" cy="795779"/>
          </a:xfrm>
        </p:spPr>
        <p:txBody>
          <a:bodyPr/>
          <a:lstStyle/>
          <a:p>
            <a:r>
              <a:rPr lang="en-US" altLang="zh-CN" dirty="0"/>
              <a:t>Traditional key components of navigation are </a:t>
            </a:r>
            <a:r>
              <a:rPr lang="en-US" altLang="zh-CN" i="1" dirty="0">
                <a:solidFill>
                  <a:srgbClr val="EA4A54"/>
                </a:solidFill>
              </a:rPr>
              <a:t>infeasible in indoor environment</a:t>
            </a:r>
            <a:r>
              <a:rPr lang="en-US" altLang="zh-CN" dirty="0"/>
              <a:t>.</a:t>
            </a: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3</a:t>
            </a:fld>
            <a:endParaRPr lang="en-US" altLang="zh-CN"/>
          </a:p>
        </p:txBody>
      </p:sp>
      <p:sp>
        <p:nvSpPr>
          <p:cNvPr id="21" name="文本框 20"/>
          <p:cNvSpPr txBox="1"/>
          <p:nvPr/>
        </p:nvSpPr>
        <p:spPr>
          <a:xfrm>
            <a:off x="317077" y="3100898"/>
            <a:ext cx="1662635" cy="400110"/>
          </a:xfrm>
          <a:prstGeom prst="rect">
            <a:avLst/>
          </a:prstGeom>
          <a:noFill/>
        </p:spPr>
        <p:txBody>
          <a:bodyPr wrap="none" rtlCol="0">
            <a:spAutoFit/>
          </a:bodyPr>
          <a:lstStyle/>
          <a:p>
            <a:r>
              <a:rPr lang="en-US" altLang="zh-CN" sz="2000" dirty="0">
                <a:latin typeface="+mj-lt"/>
                <a:ea typeface="+mj-ea"/>
              </a:rPr>
              <a:t>Localization</a:t>
            </a:r>
            <a:endParaRPr lang="zh-CN" altLang="en-US" sz="2000" dirty="0">
              <a:latin typeface="+mj-lt"/>
              <a:ea typeface="+mj-ea"/>
            </a:endParaRPr>
          </a:p>
        </p:txBody>
      </p:sp>
      <p:sp>
        <p:nvSpPr>
          <p:cNvPr id="22" name="文本框 21"/>
          <p:cNvSpPr txBox="1"/>
          <p:nvPr/>
        </p:nvSpPr>
        <p:spPr>
          <a:xfrm>
            <a:off x="705893" y="4293096"/>
            <a:ext cx="769763" cy="400110"/>
          </a:xfrm>
          <a:prstGeom prst="rect">
            <a:avLst/>
          </a:prstGeom>
          <a:noFill/>
        </p:spPr>
        <p:txBody>
          <a:bodyPr wrap="none" rtlCol="0">
            <a:spAutoFit/>
          </a:bodyPr>
          <a:lstStyle/>
          <a:p>
            <a:r>
              <a:rPr lang="en-US" altLang="zh-CN" sz="2000" dirty="0">
                <a:latin typeface="+mj-lt"/>
                <a:ea typeface="+mj-ea"/>
              </a:rPr>
              <a:t>Map</a:t>
            </a:r>
            <a:endParaRPr lang="zh-CN" altLang="en-US" sz="2000" dirty="0">
              <a:latin typeface="+mj-lt"/>
              <a:ea typeface="+mj-ea"/>
            </a:endParaRPr>
          </a:p>
        </p:txBody>
      </p:sp>
      <p:sp>
        <p:nvSpPr>
          <p:cNvPr id="23" name="文本框 22"/>
          <p:cNvSpPr txBox="1"/>
          <p:nvPr/>
        </p:nvSpPr>
        <p:spPr>
          <a:xfrm>
            <a:off x="482568" y="5601434"/>
            <a:ext cx="1281120" cy="707886"/>
          </a:xfrm>
          <a:prstGeom prst="rect">
            <a:avLst/>
          </a:prstGeom>
          <a:noFill/>
        </p:spPr>
        <p:txBody>
          <a:bodyPr wrap="none" rtlCol="0">
            <a:spAutoFit/>
          </a:bodyPr>
          <a:lstStyle/>
          <a:p>
            <a:pPr algn="ctr"/>
            <a:r>
              <a:rPr lang="en-US" altLang="zh-CN" sz="2000" dirty="0">
                <a:latin typeface="+mj-lt"/>
                <a:ea typeface="+mj-ea"/>
              </a:rPr>
              <a:t>Route </a:t>
            </a:r>
          </a:p>
          <a:p>
            <a:pPr algn="ctr"/>
            <a:r>
              <a:rPr lang="en-US" altLang="zh-CN" sz="2000" dirty="0">
                <a:latin typeface="+mj-lt"/>
                <a:ea typeface="+mj-ea"/>
              </a:rPr>
              <a:t>planning</a:t>
            </a:r>
            <a:endParaRPr lang="zh-CN" altLang="en-US" sz="2000" dirty="0">
              <a:latin typeface="+mj-lt"/>
              <a:ea typeface="+mj-ea"/>
            </a:endParaRPr>
          </a:p>
        </p:txBody>
      </p:sp>
      <p:cxnSp>
        <p:nvCxnSpPr>
          <p:cNvPr id="25" name="直接连接符 24"/>
          <p:cNvCxnSpPr/>
          <p:nvPr/>
        </p:nvCxnSpPr>
        <p:spPr>
          <a:xfrm>
            <a:off x="251520" y="3861048"/>
            <a:ext cx="799288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cxnSpLocks/>
          </p:cNvCxnSpPr>
          <p:nvPr/>
        </p:nvCxnSpPr>
        <p:spPr>
          <a:xfrm>
            <a:off x="251520" y="5229200"/>
            <a:ext cx="799288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979712" y="2708920"/>
            <a:ext cx="0" cy="377259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2536342" y="2708920"/>
            <a:ext cx="1099554" cy="1167213"/>
            <a:chOff x="2213972" y="2127950"/>
            <a:chExt cx="1099554" cy="1167213"/>
          </a:xfrm>
        </p:grpSpPr>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12903" r="6452"/>
            <a:stretch/>
          </p:blipFill>
          <p:spPr>
            <a:xfrm>
              <a:off x="2213972" y="2127950"/>
              <a:ext cx="1099554" cy="818068"/>
            </a:xfrm>
            <a:prstGeom prst="rect">
              <a:avLst/>
            </a:prstGeom>
          </p:spPr>
        </p:pic>
        <p:sp>
          <p:nvSpPr>
            <p:cNvPr id="30" name="文本框 29"/>
            <p:cNvSpPr txBox="1"/>
            <p:nvPr/>
          </p:nvSpPr>
          <p:spPr>
            <a:xfrm>
              <a:off x="2444591" y="2925831"/>
              <a:ext cx="638316" cy="369332"/>
            </a:xfrm>
            <a:prstGeom prst="rect">
              <a:avLst/>
            </a:prstGeom>
            <a:noFill/>
          </p:spPr>
          <p:txBody>
            <a:bodyPr wrap="none" rtlCol="0">
              <a:spAutoFit/>
            </a:bodyPr>
            <a:lstStyle/>
            <a:p>
              <a:pPr algn="ctr"/>
              <a:r>
                <a:rPr lang="en-US" altLang="zh-CN" dirty="0">
                  <a:latin typeface="+mj-lt"/>
                  <a:ea typeface="+mj-ea"/>
                </a:rPr>
                <a:t>GPS</a:t>
              </a:r>
              <a:endParaRPr lang="zh-CN" altLang="en-US" dirty="0">
                <a:latin typeface="+mj-lt"/>
                <a:ea typeface="+mj-ea"/>
              </a:endParaRPr>
            </a:p>
          </p:txBody>
        </p:sp>
      </p:grpSp>
      <p:grpSp>
        <p:nvGrpSpPr>
          <p:cNvPr id="35" name="组合 34"/>
          <p:cNvGrpSpPr/>
          <p:nvPr/>
        </p:nvGrpSpPr>
        <p:grpSpPr>
          <a:xfrm>
            <a:off x="2293352" y="3980050"/>
            <a:ext cx="1630576" cy="1249150"/>
            <a:chOff x="1979712" y="3557294"/>
            <a:chExt cx="1630576" cy="1249150"/>
          </a:xfrm>
        </p:grpSpPr>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32288" t="15539" r="31488" b="16960"/>
            <a:stretch/>
          </p:blipFill>
          <p:spPr>
            <a:xfrm>
              <a:off x="2337463" y="3557294"/>
              <a:ext cx="852573" cy="834038"/>
            </a:xfrm>
            <a:prstGeom prst="rect">
              <a:avLst/>
            </a:prstGeom>
          </p:spPr>
        </p:pic>
        <p:sp>
          <p:nvSpPr>
            <p:cNvPr id="31" name="文本框 30"/>
            <p:cNvSpPr txBox="1"/>
            <p:nvPr/>
          </p:nvSpPr>
          <p:spPr>
            <a:xfrm>
              <a:off x="1979712" y="4437112"/>
              <a:ext cx="1630576" cy="369332"/>
            </a:xfrm>
            <a:prstGeom prst="rect">
              <a:avLst/>
            </a:prstGeom>
            <a:noFill/>
          </p:spPr>
          <p:txBody>
            <a:bodyPr wrap="none" rtlCol="0">
              <a:spAutoFit/>
            </a:bodyPr>
            <a:lstStyle/>
            <a:p>
              <a:pPr algn="ctr"/>
              <a:r>
                <a:rPr lang="en-US" altLang="zh-CN" dirty="0">
                  <a:latin typeface="+mj-lt"/>
                  <a:ea typeface="+mj-ea"/>
                </a:rPr>
                <a:t>Google Map</a:t>
              </a:r>
              <a:endParaRPr lang="zh-CN" altLang="en-US" dirty="0">
                <a:latin typeface="+mj-lt"/>
                <a:ea typeface="+mj-ea"/>
              </a:endParaRPr>
            </a:p>
          </p:txBody>
        </p:sp>
      </p:grpSp>
      <p:grpSp>
        <p:nvGrpSpPr>
          <p:cNvPr id="36" name="组合 35"/>
          <p:cNvGrpSpPr/>
          <p:nvPr/>
        </p:nvGrpSpPr>
        <p:grpSpPr>
          <a:xfrm>
            <a:off x="2195736" y="5362003"/>
            <a:ext cx="1782860" cy="1131916"/>
            <a:chOff x="2193959" y="5172275"/>
            <a:chExt cx="1782860" cy="1131916"/>
          </a:xfrm>
        </p:grpSpPr>
        <p:pic>
          <p:nvPicPr>
            <p:cNvPr id="20" name="图片 19"/>
            <p:cNvPicPr>
              <a:picLocks noChangeAspect="1"/>
            </p:cNvPicPr>
            <p:nvPr/>
          </p:nvPicPr>
          <p:blipFill>
            <a:blip r:embed="rId5"/>
            <a:stretch>
              <a:fillRect/>
            </a:stretch>
          </p:blipFill>
          <p:spPr>
            <a:xfrm>
              <a:off x="2614045" y="5172275"/>
              <a:ext cx="949843" cy="789890"/>
            </a:xfrm>
            <a:prstGeom prst="rect">
              <a:avLst/>
            </a:prstGeom>
          </p:spPr>
        </p:pic>
        <p:sp>
          <p:nvSpPr>
            <p:cNvPr id="32" name="文本框 31"/>
            <p:cNvSpPr txBox="1"/>
            <p:nvPr/>
          </p:nvSpPr>
          <p:spPr>
            <a:xfrm>
              <a:off x="2193959" y="5934859"/>
              <a:ext cx="1782860" cy="369332"/>
            </a:xfrm>
            <a:prstGeom prst="rect">
              <a:avLst/>
            </a:prstGeom>
            <a:noFill/>
          </p:spPr>
          <p:txBody>
            <a:bodyPr wrap="none" rtlCol="0">
              <a:spAutoFit/>
            </a:bodyPr>
            <a:lstStyle/>
            <a:p>
              <a:pPr algn="ctr"/>
              <a:r>
                <a:rPr lang="en-US" altLang="zh-CN" dirty="0">
                  <a:latin typeface="+mj-lt"/>
                  <a:ea typeface="+mj-ea"/>
                </a:rPr>
                <a:t>Road Network</a:t>
              </a:r>
              <a:endParaRPr lang="zh-CN" altLang="en-US" dirty="0">
                <a:latin typeface="+mj-lt"/>
                <a:ea typeface="+mj-ea"/>
              </a:endParaRPr>
            </a:p>
          </p:txBody>
        </p:sp>
      </p:grpSp>
      <p:sp>
        <p:nvSpPr>
          <p:cNvPr id="33" name="文本框 32"/>
          <p:cNvSpPr txBox="1"/>
          <p:nvPr/>
        </p:nvSpPr>
        <p:spPr>
          <a:xfrm>
            <a:off x="2382319" y="2175247"/>
            <a:ext cx="1452642" cy="461665"/>
          </a:xfrm>
          <a:prstGeom prst="rect">
            <a:avLst/>
          </a:prstGeom>
          <a:noFill/>
        </p:spPr>
        <p:txBody>
          <a:bodyPr wrap="none" rtlCol="0">
            <a:spAutoFit/>
          </a:bodyPr>
          <a:lstStyle/>
          <a:p>
            <a:pPr algn="ctr"/>
            <a:r>
              <a:rPr lang="en-US" altLang="zh-CN" sz="2400" dirty="0">
                <a:latin typeface="+mj-lt"/>
                <a:ea typeface="+mj-ea"/>
              </a:rPr>
              <a:t>Outdoor</a:t>
            </a:r>
            <a:endParaRPr lang="zh-CN" altLang="en-US" sz="2400" dirty="0">
              <a:latin typeface="+mj-lt"/>
              <a:ea typeface="+mj-ea"/>
            </a:endParaRPr>
          </a:p>
        </p:txBody>
      </p:sp>
      <p:cxnSp>
        <p:nvCxnSpPr>
          <p:cNvPr id="38" name="直接连接符 37"/>
          <p:cNvCxnSpPr/>
          <p:nvPr/>
        </p:nvCxnSpPr>
        <p:spPr>
          <a:xfrm>
            <a:off x="4716016" y="2680742"/>
            <a:ext cx="0" cy="377259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399031" y="2175247"/>
            <a:ext cx="1149674" cy="461665"/>
          </a:xfrm>
          <a:prstGeom prst="rect">
            <a:avLst/>
          </a:prstGeom>
          <a:noFill/>
        </p:spPr>
        <p:txBody>
          <a:bodyPr wrap="none" rtlCol="0">
            <a:spAutoFit/>
          </a:bodyPr>
          <a:lstStyle/>
          <a:p>
            <a:pPr algn="ctr"/>
            <a:r>
              <a:rPr lang="en-US" altLang="zh-CN" sz="2400" dirty="0">
                <a:latin typeface="+mj-lt"/>
                <a:ea typeface="+mj-ea"/>
              </a:rPr>
              <a:t>Indoor</a:t>
            </a:r>
            <a:endParaRPr lang="zh-CN" altLang="en-US" sz="2400" dirty="0">
              <a:latin typeface="+mj-lt"/>
              <a:ea typeface="+mj-ea"/>
            </a:endParaRPr>
          </a:p>
        </p:txBody>
      </p:sp>
      <p:grpSp>
        <p:nvGrpSpPr>
          <p:cNvPr id="7" name="组合 6"/>
          <p:cNvGrpSpPr/>
          <p:nvPr/>
        </p:nvGrpSpPr>
        <p:grpSpPr>
          <a:xfrm>
            <a:off x="5131487" y="2582725"/>
            <a:ext cx="1832553" cy="1276872"/>
            <a:chOff x="4835347" y="2582725"/>
            <a:chExt cx="1832553" cy="1276872"/>
          </a:xfrm>
        </p:grpSpPr>
        <p:grpSp>
          <p:nvGrpSpPr>
            <p:cNvPr id="5" name="组合 4"/>
            <p:cNvGrpSpPr/>
            <p:nvPr/>
          </p:nvGrpSpPr>
          <p:grpSpPr>
            <a:xfrm>
              <a:off x="5246907" y="2582725"/>
              <a:ext cx="909269" cy="918283"/>
              <a:chOff x="6102821" y="2570142"/>
              <a:chExt cx="1133475" cy="1144712"/>
            </a:xfrm>
          </p:grpSpPr>
          <p:pic>
            <p:nvPicPr>
              <p:cNvPr id="24"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179" b="95897" l="4622" r="97059"/>
                        </a14:imgEffect>
                      </a14:imgLayer>
                    </a14:imgProps>
                  </a:ext>
                  <a:ext uri="{28A0092B-C50C-407E-A947-70E740481C1C}">
                    <a14:useLocalDpi xmlns:a14="http://schemas.microsoft.com/office/drawing/2010/main" val="0"/>
                  </a:ext>
                </a:extLst>
              </a:blip>
              <a:srcRect/>
              <a:stretch>
                <a:fillRect/>
              </a:stretch>
            </p:blipFill>
            <p:spPr bwMode="auto">
              <a:xfrm>
                <a:off x="6102821" y="2786166"/>
                <a:ext cx="1133475" cy="92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descr="http://www.grlc.vic.gov.au/sites/default/files/images/Wifi-Icon-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43071" y="2570142"/>
                <a:ext cx="377825" cy="377825"/>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文本框 36"/>
            <p:cNvSpPr txBox="1"/>
            <p:nvPr/>
          </p:nvSpPr>
          <p:spPr>
            <a:xfrm>
              <a:off x="4835347" y="3490265"/>
              <a:ext cx="1832553" cy="369332"/>
            </a:xfrm>
            <a:prstGeom prst="rect">
              <a:avLst/>
            </a:prstGeom>
            <a:noFill/>
          </p:spPr>
          <p:txBody>
            <a:bodyPr wrap="none" rtlCol="0">
              <a:spAutoFit/>
            </a:bodyPr>
            <a:lstStyle/>
            <a:p>
              <a:pPr algn="ctr"/>
              <a:r>
                <a:rPr lang="en-US" altLang="zh-CN" dirty="0">
                  <a:latin typeface="+mj-lt"/>
                  <a:ea typeface="+mj-ea"/>
                </a:rPr>
                <a:t>RSS Fingerprint</a:t>
              </a:r>
              <a:endParaRPr lang="zh-CN" altLang="en-US" dirty="0">
                <a:latin typeface="+mj-lt"/>
                <a:ea typeface="+mj-ea"/>
              </a:endParaRPr>
            </a:p>
          </p:txBody>
        </p:sp>
      </p:grpSp>
      <p:grpSp>
        <p:nvGrpSpPr>
          <p:cNvPr id="6" name="组合 5"/>
          <p:cNvGrpSpPr/>
          <p:nvPr/>
        </p:nvGrpSpPr>
        <p:grpSpPr>
          <a:xfrm>
            <a:off x="5017216" y="4045648"/>
            <a:ext cx="2002472" cy="1183552"/>
            <a:chOff x="4721076" y="3973640"/>
            <a:chExt cx="2002472" cy="1183552"/>
          </a:xfrm>
        </p:grpSpPr>
        <p:pic>
          <p:nvPicPr>
            <p:cNvPr id="29" name="图片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35764" y="3973640"/>
              <a:ext cx="1982651" cy="846806"/>
            </a:xfrm>
            <a:prstGeom prst="rect">
              <a:avLst/>
            </a:prstGeom>
          </p:spPr>
        </p:pic>
        <p:sp>
          <p:nvSpPr>
            <p:cNvPr id="40" name="文本框 39"/>
            <p:cNvSpPr txBox="1"/>
            <p:nvPr/>
          </p:nvSpPr>
          <p:spPr>
            <a:xfrm>
              <a:off x="4721076" y="4787860"/>
              <a:ext cx="2002472" cy="369332"/>
            </a:xfrm>
            <a:prstGeom prst="rect">
              <a:avLst/>
            </a:prstGeom>
            <a:noFill/>
          </p:spPr>
          <p:txBody>
            <a:bodyPr wrap="none" rtlCol="0">
              <a:spAutoFit/>
            </a:bodyPr>
            <a:lstStyle/>
            <a:p>
              <a:pPr algn="ctr"/>
              <a:r>
                <a:rPr lang="en-US" altLang="zh-CN" dirty="0">
                  <a:latin typeface="+mj-lt"/>
                  <a:ea typeface="+mj-ea"/>
                </a:rPr>
                <a:t>Indoor Floorplan</a:t>
              </a:r>
              <a:endParaRPr lang="zh-CN" altLang="en-US" dirty="0">
                <a:latin typeface="+mj-lt"/>
                <a:ea typeface="+mj-ea"/>
              </a:endParaRPr>
            </a:p>
          </p:txBody>
        </p:sp>
      </p:grpSp>
      <p:grpSp>
        <p:nvGrpSpPr>
          <p:cNvPr id="8" name="组合 7"/>
          <p:cNvGrpSpPr/>
          <p:nvPr/>
        </p:nvGrpSpPr>
        <p:grpSpPr>
          <a:xfrm>
            <a:off x="5002356" y="5428448"/>
            <a:ext cx="1997663" cy="1065471"/>
            <a:chOff x="4706216" y="5428448"/>
            <a:chExt cx="1997663" cy="1065471"/>
          </a:xfrm>
        </p:grpSpPr>
        <p:pic>
          <p:nvPicPr>
            <p:cNvPr id="41" name="图片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24877" y="5428448"/>
              <a:ext cx="1043557" cy="769135"/>
            </a:xfrm>
            <a:prstGeom prst="rect">
              <a:avLst/>
            </a:prstGeom>
            <a:ln>
              <a:noFill/>
            </a:ln>
          </p:spPr>
        </p:pic>
        <p:sp>
          <p:nvSpPr>
            <p:cNvPr id="42" name="文本框 41"/>
            <p:cNvSpPr txBox="1"/>
            <p:nvPr/>
          </p:nvSpPr>
          <p:spPr>
            <a:xfrm>
              <a:off x="4706216" y="6124587"/>
              <a:ext cx="1997663" cy="369332"/>
            </a:xfrm>
            <a:prstGeom prst="rect">
              <a:avLst/>
            </a:prstGeom>
            <a:noFill/>
          </p:spPr>
          <p:txBody>
            <a:bodyPr wrap="none" rtlCol="0">
              <a:spAutoFit/>
            </a:bodyPr>
            <a:lstStyle/>
            <a:p>
              <a:pPr algn="ctr"/>
              <a:r>
                <a:rPr lang="en-US" altLang="zh-CN" dirty="0">
                  <a:latin typeface="+mj-lt"/>
                  <a:ea typeface="+mj-ea"/>
                </a:rPr>
                <a:t>Accessible Area</a:t>
              </a:r>
              <a:endParaRPr lang="zh-CN" altLang="en-US" dirty="0">
                <a:latin typeface="+mj-lt"/>
                <a:ea typeface="+mj-ea"/>
              </a:endParaRPr>
            </a:p>
          </p:txBody>
        </p:sp>
      </p:grpSp>
      <p:pic>
        <p:nvPicPr>
          <p:cNvPr id="9" name="图片 8"/>
          <p:cNvPicPr>
            <a:picLocks noChangeAspect="1"/>
          </p:cNvPicPr>
          <p:nvPr/>
        </p:nvPicPr>
        <p:blipFill>
          <a:blip r:embed="rId11"/>
          <a:stretch>
            <a:fillRect/>
          </a:stretch>
        </p:blipFill>
        <p:spPr>
          <a:xfrm>
            <a:off x="3861132" y="2871002"/>
            <a:ext cx="773663" cy="638400"/>
          </a:xfrm>
          <a:prstGeom prst="rect">
            <a:avLst/>
          </a:prstGeom>
        </p:spPr>
      </p:pic>
      <p:pic>
        <p:nvPicPr>
          <p:cNvPr id="43" name="图片 42"/>
          <p:cNvPicPr>
            <a:picLocks noChangeAspect="1"/>
          </p:cNvPicPr>
          <p:nvPr/>
        </p:nvPicPr>
        <p:blipFill>
          <a:blip r:embed="rId11"/>
          <a:stretch>
            <a:fillRect/>
          </a:stretch>
        </p:blipFill>
        <p:spPr>
          <a:xfrm>
            <a:off x="3861131" y="4149080"/>
            <a:ext cx="773663" cy="638400"/>
          </a:xfrm>
          <a:prstGeom prst="rect">
            <a:avLst/>
          </a:prstGeom>
        </p:spPr>
      </p:pic>
      <p:pic>
        <p:nvPicPr>
          <p:cNvPr id="44" name="图片 43"/>
          <p:cNvPicPr>
            <a:picLocks noChangeAspect="1"/>
          </p:cNvPicPr>
          <p:nvPr/>
        </p:nvPicPr>
        <p:blipFill>
          <a:blip r:embed="rId11"/>
          <a:stretch>
            <a:fillRect/>
          </a:stretch>
        </p:blipFill>
        <p:spPr>
          <a:xfrm>
            <a:off x="3845104" y="5411221"/>
            <a:ext cx="773663" cy="638400"/>
          </a:xfrm>
          <a:prstGeom prst="rect">
            <a:avLst/>
          </a:prstGeom>
        </p:spPr>
      </p:pic>
      <p:sp>
        <p:nvSpPr>
          <p:cNvPr id="10" name="圆角矩形 9"/>
          <p:cNvSpPr/>
          <p:nvPr/>
        </p:nvSpPr>
        <p:spPr>
          <a:xfrm>
            <a:off x="7032483" y="2852937"/>
            <a:ext cx="1656502" cy="648071"/>
          </a:xfrm>
          <a:prstGeom prst="roundRect">
            <a:avLst>
              <a:gd name="adj" fmla="val 23351"/>
            </a:avLst>
          </a:prstGeom>
          <a:noFill/>
          <a:ln w="22225">
            <a:solidFill>
              <a:srgbClr val="EA4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EA4A54"/>
                </a:solidFill>
              </a:rPr>
              <a:t>LOW ACCURACY</a:t>
            </a:r>
            <a:endParaRPr lang="zh-CN" altLang="en-US" sz="1600" dirty="0">
              <a:solidFill>
                <a:srgbClr val="EA4A54"/>
              </a:solidFill>
            </a:endParaRPr>
          </a:p>
        </p:txBody>
      </p:sp>
      <p:sp>
        <p:nvSpPr>
          <p:cNvPr id="46" name="圆角矩形 45"/>
          <p:cNvSpPr/>
          <p:nvPr/>
        </p:nvSpPr>
        <p:spPr>
          <a:xfrm>
            <a:off x="7034171" y="4149080"/>
            <a:ext cx="1670842" cy="648071"/>
          </a:xfrm>
          <a:prstGeom prst="roundRect">
            <a:avLst>
              <a:gd name="adj" fmla="val 23351"/>
            </a:avLst>
          </a:prstGeom>
          <a:noFill/>
          <a:ln w="22225">
            <a:solidFill>
              <a:srgbClr val="EA4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EA4A54"/>
                </a:solidFill>
              </a:rPr>
              <a:t>LOW AVAILABILITY</a:t>
            </a:r>
            <a:endParaRPr lang="zh-CN" altLang="en-US" sz="1600" dirty="0">
              <a:solidFill>
                <a:srgbClr val="EA4A54"/>
              </a:solidFill>
            </a:endParaRPr>
          </a:p>
        </p:txBody>
      </p:sp>
      <p:pic>
        <p:nvPicPr>
          <p:cNvPr id="11" name="图片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72944" y="2861592"/>
            <a:ext cx="423392" cy="423392"/>
          </a:xfrm>
          <a:prstGeom prst="rect">
            <a:avLst/>
          </a:prstGeom>
        </p:spPr>
      </p:pic>
      <p:pic>
        <p:nvPicPr>
          <p:cNvPr id="48" name="图片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72944" y="4159328"/>
            <a:ext cx="423392" cy="423392"/>
          </a:xfrm>
          <a:prstGeom prst="rect">
            <a:avLst/>
          </a:prstGeom>
        </p:spPr>
      </p:pic>
      <p:sp>
        <p:nvSpPr>
          <p:cNvPr id="50" name="圆角矩形 45">
            <a:extLst>
              <a:ext uri="{FF2B5EF4-FFF2-40B4-BE49-F238E27FC236}">
                <a16:creationId xmlns:a16="http://schemas.microsoft.com/office/drawing/2014/main" xmlns="" id="{273BD3AD-ABE8-4B2C-AB7E-02F08214F229}"/>
              </a:ext>
            </a:extLst>
          </p:cNvPr>
          <p:cNvSpPr/>
          <p:nvPr/>
        </p:nvSpPr>
        <p:spPr>
          <a:xfrm>
            <a:off x="7011216" y="5459581"/>
            <a:ext cx="1670842" cy="648071"/>
          </a:xfrm>
          <a:prstGeom prst="roundRect">
            <a:avLst>
              <a:gd name="adj" fmla="val 23351"/>
            </a:avLst>
          </a:prstGeom>
          <a:noFill/>
          <a:ln w="22225">
            <a:solidFill>
              <a:srgbClr val="EA4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EA4A54"/>
                </a:solidFill>
              </a:rPr>
              <a:t>LOW </a:t>
            </a:r>
            <a:r>
              <a:rPr lang="en-US" altLang="zh-CN" sz="1600" dirty="0" smtClean="0">
                <a:solidFill>
                  <a:srgbClr val="EA4A54"/>
                </a:solidFill>
              </a:rPr>
              <a:t>SEMANTICS</a:t>
            </a:r>
            <a:endParaRPr lang="zh-CN" altLang="en-US" sz="1600" dirty="0">
              <a:solidFill>
                <a:srgbClr val="EA4A54"/>
              </a:solidFill>
            </a:endParaRPr>
          </a:p>
        </p:txBody>
      </p:sp>
      <p:pic>
        <p:nvPicPr>
          <p:cNvPr id="51" name="图片 50">
            <a:extLst>
              <a:ext uri="{FF2B5EF4-FFF2-40B4-BE49-F238E27FC236}">
                <a16:creationId xmlns:a16="http://schemas.microsoft.com/office/drawing/2014/main" xmlns="" id="{A00F8FAD-3660-4743-9856-8D7FE520177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64288" y="5445224"/>
            <a:ext cx="423392" cy="423392"/>
          </a:xfrm>
          <a:prstGeom prst="rect">
            <a:avLst/>
          </a:prstGeom>
        </p:spPr>
      </p:pic>
      <p:sp>
        <p:nvSpPr>
          <p:cNvPr id="45" name="内容占位符 2">
            <a:extLst>
              <a:ext uri="{FF2B5EF4-FFF2-40B4-BE49-F238E27FC236}">
                <a16:creationId xmlns:a16="http://schemas.microsoft.com/office/drawing/2014/main" xmlns="" id="{3A4D70E4-8C20-DB4D-B1D9-06EE7891AD0F}"/>
              </a:ext>
            </a:extLst>
          </p:cNvPr>
          <p:cNvSpPr txBox="1">
            <a:spLocks/>
          </p:cNvSpPr>
          <p:nvPr/>
        </p:nvSpPr>
        <p:spPr bwMode="auto">
          <a:xfrm>
            <a:off x="535898" y="1310717"/>
            <a:ext cx="8136904" cy="79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rgbClr val="FF6600"/>
                </a:solidFill>
                <a:latin typeface="+mn-lt"/>
              </a:defRPr>
            </a:lvl6pPr>
            <a:lvl7pPr marL="2971800" indent="-228600" algn="l" rtl="0" eaLnBrk="1" fontAlgn="base" hangingPunct="1">
              <a:spcBef>
                <a:spcPct val="20000"/>
              </a:spcBef>
              <a:spcAft>
                <a:spcPct val="0"/>
              </a:spcAft>
              <a:buChar char="»"/>
              <a:defRPr sz="1600">
                <a:solidFill>
                  <a:srgbClr val="FF6600"/>
                </a:solidFill>
                <a:latin typeface="+mn-lt"/>
              </a:defRPr>
            </a:lvl7pPr>
            <a:lvl8pPr marL="3429000" indent="-228600" algn="l" rtl="0" eaLnBrk="1" fontAlgn="base" hangingPunct="1">
              <a:spcBef>
                <a:spcPct val="20000"/>
              </a:spcBef>
              <a:spcAft>
                <a:spcPct val="0"/>
              </a:spcAft>
              <a:buChar char="»"/>
              <a:defRPr sz="1600">
                <a:solidFill>
                  <a:srgbClr val="FF6600"/>
                </a:solidFill>
                <a:latin typeface="+mn-lt"/>
              </a:defRPr>
            </a:lvl8pPr>
            <a:lvl9pPr marL="3886200" indent="-228600" algn="l" rtl="0" eaLnBrk="1" fontAlgn="base" hangingPunct="1">
              <a:spcBef>
                <a:spcPct val="20000"/>
              </a:spcBef>
              <a:spcAft>
                <a:spcPct val="0"/>
              </a:spcAft>
              <a:buChar char="»"/>
              <a:defRPr sz="1600">
                <a:solidFill>
                  <a:srgbClr val="FF6600"/>
                </a:solidFill>
                <a:latin typeface="+mn-lt"/>
              </a:defRPr>
            </a:lvl9pPr>
          </a:lstStyle>
          <a:p>
            <a:r>
              <a:rPr lang="en-US" altLang="zh-CN" kern="0" dirty="0"/>
              <a:t>Traditional key components of navigation</a:t>
            </a:r>
          </a:p>
        </p:txBody>
      </p:sp>
    </p:spTree>
    <p:extLst>
      <p:ext uri="{BB962C8B-B14F-4D97-AF65-F5344CB8AC3E}">
        <p14:creationId xmlns:p14="http://schemas.microsoft.com/office/powerpoint/2010/main" val="273851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33" grpId="0"/>
      <p:bldP spid="39" grpId="0"/>
      <p:bldP spid="10" grpId="0" animBg="1"/>
      <p:bldP spid="46"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Motivation</a:t>
            </a:r>
            <a:endParaRPr lang="zh-CN" altLang="en-US"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4</a:t>
            </a:fld>
            <a:endParaRPr lang="en-US" altLang="zh-CN"/>
          </a:p>
        </p:txBody>
      </p:sp>
      <p:sp>
        <p:nvSpPr>
          <p:cNvPr id="8" name="内容占位符 2"/>
          <p:cNvSpPr>
            <a:spLocks noGrp="1"/>
          </p:cNvSpPr>
          <p:nvPr>
            <p:ph idx="1"/>
          </p:nvPr>
        </p:nvSpPr>
        <p:spPr>
          <a:xfrm>
            <a:off x="539552" y="1600200"/>
            <a:ext cx="8136904" cy="4565104"/>
          </a:xfrm>
        </p:spPr>
        <p:txBody>
          <a:bodyPr/>
          <a:lstStyle/>
          <a:p>
            <a:r>
              <a:rPr lang="en-US" altLang="zh-CN" dirty="0"/>
              <a:t>(</a:t>
            </a:r>
            <a:r>
              <a:rPr lang="en-US" altLang="zh-CN" i="1" dirty="0">
                <a:solidFill>
                  <a:srgbClr val="FF0000"/>
                </a:solidFill>
              </a:rPr>
              <a:t>Indoor</a:t>
            </a:r>
            <a:r>
              <a:rPr lang="en-US" altLang="zh-CN" dirty="0"/>
              <a:t>) Navigation := Localization + Map + Route?</a:t>
            </a:r>
          </a:p>
          <a:p>
            <a:pPr lvl="1"/>
            <a:r>
              <a:rPr lang="en-US" altLang="zh-CN" dirty="0"/>
              <a:t>Localization accuracy?</a:t>
            </a:r>
          </a:p>
          <a:p>
            <a:pPr lvl="1"/>
            <a:r>
              <a:rPr lang="en-US" altLang="zh-CN" dirty="0"/>
              <a:t>Map availability?</a:t>
            </a:r>
          </a:p>
          <a:p>
            <a:pPr lvl="1"/>
            <a:r>
              <a:rPr lang="en-US" altLang="zh-CN" dirty="0"/>
              <a:t>Path semantics?</a:t>
            </a:r>
          </a:p>
          <a:p>
            <a:r>
              <a:rPr lang="en-US" altLang="zh-CN" dirty="0">
                <a:solidFill>
                  <a:srgbClr val="0CA1C9"/>
                </a:solidFill>
              </a:rPr>
              <a:t>Self-motivated</a:t>
            </a:r>
            <a:r>
              <a:rPr lang="en-US" altLang="zh-CN" dirty="0"/>
              <a:t> users</a:t>
            </a:r>
          </a:p>
          <a:p>
            <a:pPr lvl="1"/>
            <a:r>
              <a:rPr lang="en-US" altLang="zh-CN" dirty="0"/>
              <a:t>Shop owners, early comers</a:t>
            </a:r>
          </a:p>
          <a:p>
            <a:pPr lvl="1"/>
            <a:r>
              <a:rPr lang="en-US" altLang="zh-CN" dirty="0"/>
              <a:t>Build a </a:t>
            </a:r>
            <a:r>
              <a:rPr lang="en-US" altLang="zh-CN" dirty="0" smtClean="0"/>
              <a:t>path</a:t>
            </a:r>
          </a:p>
          <a:p>
            <a:pPr lvl="1"/>
            <a:r>
              <a:rPr lang="en-US" altLang="zh-CN" dirty="0" smtClean="0"/>
              <a:t>Others follow the path</a:t>
            </a:r>
            <a:endParaRPr lang="en-US" altLang="zh-CN" dirty="0"/>
          </a:p>
          <a:p>
            <a:pPr lvl="1"/>
            <a:endParaRPr lang="en-US" altLang="zh-CN" dirty="0"/>
          </a:p>
          <a:p>
            <a:endParaRPr lang="en-US" altLang="zh-CN" dirty="0"/>
          </a:p>
          <a:p>
            <a:endParaRPr lang="en-US" altLang="zh-CN" dirty="0"/>
          </a:p>
          <a:p>
            <a:endParaRPr lang="en-US" altLang="zh-CN" dirty="0"/>
          </a:p>
          <a:p>
            <a:pPr marL="0" indent="0">
              <a:buNone/>
            </a:pPr>
            <a:endParaRPr lang="en-US" altLang="zh-CN" dirty="0"/>
          </a:p>
        </p:txBody>
      </p:sp>
      <p:grpSp>
        <p:nvGrpSpPr>
          <p:cNvPr id="9" name="Group 1"/>
          <p:cNvGrpSpPr/>
          <p:nvPr/>
        </p:nvGrpSpPr>
        <p:grpSpPr>
          <a:xfrm>
            <a:off x="5120580" y="2852936"/>
            <a:ext cx="3276600" cy="1445738"/>
            <a:chOff x="4419600" y="4528803"/>
            <a:chExt cx="4242667" cy="1871997"/>
          </a:xfrm>
        </p:grpSpPr>
        <p:pic>
          <p:nvPicPr>
            <p:cNvPr id="10" name="Picture 15"/>
            <p:cNvPicPr>
              <a:picLocks noChangeAspect="1"/>
            </p:cNvPicPr>
            <p:nvPr/>
          </p:nvPicPr>
          <p:blipFill>
            <a:blip r:embed="rId3"/>
            <a:stretch>
              <a:fillRect/>
            </a:stretch>
          </p:blipFill>
          <p:spPr>
            <a:xfrm>
              <a:off x="7747867" y="4528803"/>
              <a:ext cx="914400" cy="1725406"/>
            </a:xfrm>
            <a:prstGeom prst="rect">
              <a:avLst/>
            </a:prstGeom>
          </p:spPr>
        </p:pic>
        <p:grpSp>
          <p:nvGrpSpPr>
            <p:cNvPr id="12" name="Group 9"/>
            <p:cNvGrpSpPr/>
            <p:nvPr/>
          </p:nvGrpSpPr>
          <p:grpSpPr>
            <a:xfrm>
              <a:off x="5233267" y="5698408"/>
              <a:ext cx="2649067" cy="329593"/>
              <a:chOff x="5616391" y="5088266"/>
              <a:chExt cx="1942649" cy="321934"/>
            </a:xfrm>
          </p:grpSpPr>
          <p:cxnSp>
            <p:nvCxnSpPr>
              <p:cNvPr id="14" name="Straight Connector 3"/>
              <p:cNvCxnSpPr/>
              <p:nvPr/>
            </p:nvCxnSpPr>
            <p:spPr>
              <a:xfrm>
                <a:off x="5616391" y="5181600"/>
                <a:ext cx="632009" cy="22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6"/>
              <p:cNvCxnSpPr/>
              <p:nvPr/>
            </p:nvCxnSpPr>
            <p:spPr>
              <a:xfrm flipV="1">
                <a:off x="6232071" y="5088266"/>
                <a:ext cx="533400" cy="3198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8"/>
              <p:cNvCxnSpPr/>
              <p:nvPr/>
            </p:nvCxnSpPr>
            <p:spPr>
              <a:xfrm>
                <a:off x="6765471" y="5088266"/>
                <a:ext cx="793569" cy="159925"/>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3" name="Picture 17"/>
            <p:cNvPicPr>
              <a:picLocks noChangeAspect="1"/>
            </p:cNvPicPr>
            <p:nvPr/>
          </p:nvPicPr>
          <p:blipFill>
            <a:blip r:embed="rId4"/>
            <a:stretch>
              <a:fillRect/>
            </a:stretch>
          </p:blipFill>
          <p:spPr>
            <a:xfrm flipH="1">
              <a:off x="4419600" y="5051435"/>
              <a:ext cx="696806" cy="1349365"/>
            </a:xfrm>
            <a:prstGeom prst="rect">
              <a:avLst/>
            </a:prstGeom>
          </p:spPr>
        </p:pic>
      </p:grpSp>
      <p:sp>
        <p:nvSpPr>
          <p:cNvPr id="18" name="Text Box 40"/>
          <p:cNvSpPr txBox="1">
            <a:spLocks noChangeArrowheads="1"/>
          </p:cNvSpPr>
          <p:nvPr/>
        </p:nvSpPr>
        <p:spPr bwMode="auto">
          <a:xfrm>
            <a:off x="619348" y="5027570"/>
            <a:ext cx="7977312" cy="923330"/>
          </a:xfrm>
          <a:prstGeom prst="rect">
            <a:avLst/>
          </a:prstGeom>
          <a:solidFill>
            <a:srgbClr val="52BCA8"/>
          </a:solidFill>
          <a:ln w="9525" cap="flat" cmpd="sng" algn="ctr">
            <a:solidFill>
              <a:schemeClr val="bg1">
                <a:lumMod val="50000"/>
              </a:schemeClr>
            </a:solidFill>
            <a:prstDash val="solid"/>
            <a:miter lim="800000"/>
            <a:headEnd type="none" w="med" len="med"/>
            <a:tailEnd type="none" w="med" len="med"/>
          </a:ln>
          <a:effectLst>
            <a:outerShdw blurRad="50800" dist="38100" dir="2700000" algn="tl" rotWithShape="0">
              <a:prstClr val="black">
                <a:alpha val="40000"/>
              </a:prstClr>
            </a:outerShdw>
          </a:effectLst>
        </p:spPr>
        <p:txBody>
          <a:bodyPr wrap="square" lIns="90488" tIns="182880" rIns="90488" bIns="182880">
            <a:spAutoFit/>
          </a:bodyPr>
          <a:lstStyle/>
          <a:p>
            <a:pPr algn="ctr">
              <a:spcBef>
                <a:spcPts val="600"/>
              </a:spcBef>
              <a:defRPr/>
            </a:pPr>
            <a:r>
              <a:rPr lang="en-US" sz="3400" i="1" dirty="0">
                <a:solidFill>
                  <a:schemeClr val="bg1"/>
                </a:solidFill>
                <a:latin typeface="Gill Sans MT" pitchFamily="34" charset="0"/>
              </a:rPr>
              <a:t>(</a:t>
            </a:r>
            <a:r>
              <a:rPr lang="en-US" sz="3400" i="1" dirty="0">
                <a:solidFill>
                  <a:srgbClr val="EA4A54"/>
                </a:solidFill>
                <a:latin typeface="Gill Sans MT" pitchFamily="34" charset="0"/>
              </a:rPr>
              <a:t>Indoor</a:t>
            </a:r>
            <a:r>
              <a:rPr lang="en-US" sz="3400" i="1" dirty="0">
                <a:solidFill>
                  <a:schemeClr val="bg1"/>
                </a:solidFill>
                <a:latin typeface="Gill Sans MT" pitchFamily="34" charset="0"/>
              </a:rPr>
              <a:t>) Navigation </a:t>
            </a:r>
            <a:r>
              <a:rPr lang="en-US" sz="3600" dirty="0">
                <a:solidFill>
                  <a:srgbClr val="FF0000"/>
                </a:solidFill>
                <a:latin typeface="Gill Sans MT" pitchFamily="34" charset="0"/>
              </a:rPr>
              <a:t>:=</a:t>
            </a:r>
            <a:r>
              <a:rPr lang="en-US" sz="3400" i="1" dirty="0">
                <a:solidFill>
                  <a:schemeClr val="bg1"/>
                </a:solidFill>
                <a:latin typeface="Gill Sans MT" pitchFamily="34" charset="0"/>
              </a:rPr>
              <a:t> Leader + Follower</a:t>
            </a:r>
            <a:endParaRPr lang="en-US" sz="3400" b="1" dirty="0">
              <a:solidFill>
                <a:schemeClr val="bg1"/>
              </a:solidFill>
              <a:latin typeface="Gill Sans MT"/>
            </a:endParaRPr>
          </a:p>
        </p:txBody>
      </p:sp>
    </p:spTree>
    <p:extLst>
      <p:ext uri="{BB962C8B-B14F-4D97-AF65-F5344CB8AC3E}">
        <p14:creationId xmlns:p14="http://schemas.microsoft.com/office/powerpoint/2010/main" val="58057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Existing Works-P2P Navigation</a:t>
            </a:r>
            <a:endParaRPr lang="zh-CN" altLang="en-US" sz="3600"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5</a:t>
            </a:fld>
            <a:endParaRPr lang="en-US" altLang="zh-CN"/>
          </a:p>
        </p:txBody>
      </p:sp>
      <p:sp>
        <p:nvSpPr>
          <p:cNvPr id="12" name="文本框 11"/>
          <p:cNvSpPr txBox="1"/>
          <p:nvPr/>
        </p:nvSpPr>
        <p:spPr>
          <a:xfrm>
            <a:off x="364971" y="3635732"/>
            <a:ext cx="2876108" cy="369332"/>
          </a:xfrm>
          <a:prstGeom prst="rect">
            <a:avLst/>
          </a:prstGeom>
          <a:noFill/>
          <a:effectLst>
            <a:softEdge rad="12700"/>
          </a:effectLst>
        </p:spPr>
        <p:txBody>
          <a:bodyPr wrap="none" rtlCol="0">
            <a:spAutoFit/>
          </a:bodyPr>
          <a:lstStyle/>
          <a:p>
            <a:r>
              <a:rPr lang="en-US" altLang="zh-CN" dirty="0" err="1">
                <a:latin typeface="+mj-lt"/>
                <a:ea typeface="+mj-ea"/>
              </a:rPr>
              <a:t>Travi-Navi</a:t>
            </a:r>
            <a:r>
              <a:rPr lang="en-US" altLang="zh-CN" dirty="0">
                <a:latin typeface="+mj-lt"/>
                <a:ea typeface="+mj-ea"/>
              </a:rPr>
              <a:t>, </a:t>
            </a:r>
            <a:r>
              <a:rPr lang="en-US" altLang="zh-CN" dirty="0" err="1">
                <a:latin typeface="+mj-lt"/>
                <a:ea typeface="+mj-ea"/>
              </a:rPr>
              <a:t>Mobicom</a:t>
            </a:r>
            <a:r>
              <a:rPr lang="en-US" altLang="zh-CN" dirty="0">
                <a:latin typeface="+mj-lt"/>
                <a:ea typeface="+mj-ea"/>
              </a:rPr>
              <a:t> ’14</a:t>
            </a:r>
            <a:endParaRPr lang="zh-CN" altLang="en-US" dirty="0">
              <a:latin typeface="+mj-lt"/>
              <a:ea typeface="+mj-ea"/>
            </a:endParaRPr>
          </a:p>
        </p:txBody>
      </p:sp>
      <p:sp>
        <p:nvSpPr>
          <p:cNvPr id="13" name="文本框 12"/>
          <p:cNvSpPr txBox="1"/>
          <p:nvPr/>
        </p:nvSpPr>
        <p:spPr>
          <a:xfrm>
            <a:off x="6503298" y="3634885"/>
            <a:ext cx="2007281" cy="369332"/>
          </a:xfrm>
          <a:prstGeom prst="rect">
            <a:avLst/>
          </a:prstGeom>
          <a:noFill/>
          <a:effectLst>
            <a:softEdge rad="12700"/>
          </a:effectLst>
        </p:spPr>
        <p:txBody>
          <a:bodyPr wrap="none" rtlCol="0">
            <a:spAutoFit/>
          </a:bodyPr>
          <a:lstStyle/>
          <a:p>
            <a:r>
              <a:rPr lang="en-US" altLang="zh-CN" dirty="0" err="1">
                <a:latin typeface="+mj-lt"/>
                <a:ea typeface="+mj-ea"/>
              </a:rPr>
              <a:t>ppNav</a:t>
            </a:r>
            <a:r>
              <a:rPr lang="en-US" altLang="zh-CN" dirty="0">
                <a:latin typeface="+mj-lt"/>
                <a:ea typeface="+mj-ea"/>
              </a:rPr>
              <a:t>, JSAC’17</a:t>
            </a:r>
            <a:endParaRPr lang="zh-CN" altLang="en-US" dirty="0">
              <a:latin typeface="+mj-lt"/>
              <a:ea typeface="+mj-ea"/>
            </a:endParaRPr>
          </a:p>
        </p:txBody>
      </p:sp>
      <p:sp>
        <p:nvSpPr>
          <p:cNvPr id="14" name="文本框 13"/>
          <p:cNvSpPr txBox="1"/>
          <p:nvPr/>
        </p:nvSpPr>
        <p:spPr>
          <a:xfrm>
            <a:off x="3258115" y="3634885"/>
            <a:ext cx="2863284" cy="369332"/>
          </a:xfrm>
          <a:prstGeom prst="rect">
            <a:avLst/>
          </a:prstGeom>
          <a:noFill/>
          <a:effectLst>
            <a:softEdge rad="12700"/>
          </a:effectLst>
        </p:spPr>
        <p:txBody>
          <a:bodyPr wrap="none" rtlCol="0">
            <a:spAutoFit/>
          </a:bodyPr>
          <a:lstStyle/>
          <a:p>
            <a:r>
              <a:rPr lang="en-US" altLang="zh-CN" dirty="0" err="1">
                <a:latin typeface="+mj-lt"/>
                <a:ea typeface="+mj-ea"/>
              </a:rPr>
              <a:t>Followme</a:t>
            </a:r>
            <a:r>
              <a:rPr lang="en-US" altLang="zh-CN" dirty="0">
                <a:latin typeface="+mj-lt"/>
                <a:ea typeface="+mj-ea"/>
              </a:rPr>
              <a:t>, </a:t>
            </a:r>
            <a:r>
              <a:rPr lang="en-US" altLang="zh-CN" dirty="0" err="1">
                <a:latin typeface="+mj-lt"/>
                <a:ea typeface="+mj-ea"/>
              </a:rPr>
              <a:t>Mobicom</a:t>
            </a:r>
            <a:r>
              <a:rPr lang="en-US" altLang="zh-CN" dirty="0">
                <a:latin typeface="+mj-lt"/>
                <a:ea typeface="+mj-ea"/>
              </a:rPr>
              <a:t> ’15</a:t>
            </a:r>
            <a:endParaRPr lang="zh-CN" altLang="en-US" dirty="0">
              <a:latin typeface="+mj-lt"/>
              <a:ea typeface="+mj-ea"/>
            </a:endParaRPr>
          </a:p>
        </p:txBody>
      </p:sp>
      <p:sp>
        <p:nvSpPr>
          <p:cNvPr id="15" name="圆角矩形 14"/>
          <p:cNvSpPr/>
          <p:nvPr/>
        </p:nvSpPr>
        <p:spPr>
          <a:xfrm>
            <a:off x="757682" y="4456932"/>
            <a:ext cx="7776864" cy="1872208"/>
          </a:xfrm>
          <a:prstGeom prst="roundRect">
            <a:avLst/>
          </a:prstGeom>
          <a:solidFill>
            <a:schemeClr val="bg1"/>
          </a:solidFill>
          <a:ln w="38100">
            <a:solidFill>
              <a:srgbClr val="0CA1C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0CA1C9"/>
                </a:solidFill>
              </a:rPr>
              <a:t>Although having achieved navigation,</a:t>
            </a:r>
            <a:r>
              <a:rPr lang="zh-CN" altLang="en-US" sz="2800" b="1" dirty="0">
                <a:solidFill>
                  <a:srgbClr val="0CA1C9"/>
                </a:solidFill>
              </a:rPr>
              <a:t> </a:t>
            </a:r>
            <a:r>
              <a:rPr lang="en-US" altLang="zh-CN" sz="2800" b="1" dirty="0">
                <a:solidFill>
                  <a:srgbClr val="0CA1C9"/>
                </a:solidFill>
              </a:rPr>
              <a:t>these</a:t>
            </a:r>
            <a:r>
              <a:rPr lang="zh-CN" altLang="en-US" sz="2800" b="1" dirty="0">
                <a:solidFill>
                  <a:srgbClr val="0CA1C9"/>
                </a:solidFill>
              </a:rPr>
              <a:t> </a:t>
            </a:r>
            <a:r>
              <a:rPr lang="en-US" altLang="zh-CN" sz="2800" b="1" dirty="0">
                <a:solidFill>
                  <a:srgbClr val="0CA1C9"/>
                </a:solidFill>
              </a:rPr>
              <a:t>systems using </a:t>
            </a:r>
            <a:r>
              <a:rPr lang="en-US" altLang="zh-CN" sz="2800" b="1" dirty="0">
                <a:solidFill>
                  <a:srgbClr val="FF0000"/>
                </a:solidFill>
              </a:rPr>
              <a:t>inaccurate</a:t>
            </a:r>
            <a:r>
              <a:rPr lang="en-US" altLang="zh-CN" sz="2800" b="1" dirty="0">
                <a:solidFill>
                  <a:srgbClr val="0CA1C9"/>
                </a:solidFill>
              </a:rPr>
              <a:t> wireless localization are </a:t>
            </a:r>
            <a:r>
              <a:rPr lang="en-US" altLang="zh-CN" sz="2800" b="1" dirty="0">
                <a:solidFill>
                  <a:srgbClr val="FF0000"/>
                </a:solidFill>
              </a:rPr>
              <a:t>prone to failure </a:t>
            </a:r>
            <a:r>
              <a:rPr lang="en-US" altLang="zh-CN" sz="2800" b="1" dirty="0">
                <a:solidFill>
                  <a:srgbClr val="0CA1C9"/>
                </a:solidFill>
              </a:rPr>
              <a:t>and</a:t>
            </a:r>
            <a:r>
              <a:rPr lang="en-US" altLang="zh-CN" sz="2800" b="1" dirty="0">
                <a:solidFill>
                  <a:srgbClr val="FF0000"/>
                </a:solidFill>
              </a:rPr>
              <a:t> </a:t>
            </a:r>
          </a:p>
          <a:p>
            <a:pPr algn="ctr"/>
            <a:r>
              <a:rPr lang="en-US" altLang="zh-CN" sz="2800" b="1" dirty="0">
                <a:solidFill>
                  <a:srgbClr val="FF0000"/>
                </a:solidFill>
              </a:rPr>
              <a:t>not user-friendly</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5726" y="1732946"/>
            <a:ext cx="2700000" cy="1800000"/>
          </a:xfrm>
          <a:prstGeom prst="rect">
            <a:avLst/>
          </a:prstGeom>
          <a:ln>
            <a:solidFill>
              <a:schemeClr val="tx1"/>
            </a:solidFill>
          </a:ln>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220" y="1732946"/>
            <a:ext cx="2850815" cy="1800000"/>
          </a:xfrm>
          <a:prstGeom prst="rect">
            <a:avLst/>
          </a:prstGeom>
          <a:ln>
            <a:solidFill>
              <a:schemeClr val="tx1"/>
            </a:solidFill>
          </a:ln>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1399" y="1730838"/>
            <a:ext cx="2771081" cy="1800000"/>
          </a:xfrm>
          <a:prstGeom prst="rect">
            <a:avLst/>
          </a:prstGeom>
          <a:ln>
            <a:solidFill>
              <a:schemeClr val="tx1"/>
            </a:solidFill>
          </a:ln>
        </p:spPr>
      </p:pic>
    </p:spTree>
    <p:extLst>
      <p:ext uri="{BB962C8B-B14F-4D97-AF65-F5344CB8AC3E}">
        <p14:creationId xmlns:p14="http://schemas.microsoft.com/office/powerpoint/2010/main" val="56244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Existing Works-Visual Localization</a:t>
            </a:r>
            <a:endParaRPr lang="zh-CN" altLang="en-US" sz="3600"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6</a:t>
            </a:fld>
            <a:endParaRPr lang="en-US" altLang="zh-CN"/>
          </a:p>
        </p:txBody>
      </p:sp>
      <p:sp>
        <p:nvSpPr>
          <p:cNvPr id="12" name="文本框 11"/>
          <p:cNvSpPr txBox="1"/>
          <p:nvPr/>
        </p:nvSpPr>
        <p:spPr>
          <a:xfrm>
            <a:off x="529019" y="3583302"/>
            <a:ext cx="2581156" cy="400110"/>
          </a:xfrm>
          <a:prstGeom prst="rect">
            <a:avLst/>
          </a:prstGeom>
          <a:noFill/>
          <a:effectLst>
            <a:softEdge rad="12700"/>
          </a:effectLst>
        </p:spPr>
        <p:txBody>
          <a:bodyPr wrap="none" rtlCol="0">
            <a:spAutoFit/>
          </a:bodyPr>
          <a:lstStyle/>
          <a:p>
            <a:r>
              <a:rPr lang="en-US" altLang="zh-CN" sz="2000" dirty="0">
                <a:latin typeface="+mj-lt"/>
                <a:ea typeface="+mj-ea"/>
              </a:rPr>
              <a:t>Argus, UbiComp’15</a:t>
            </a:r>
            <a:endParaRPr lang="zh-CN" altLang="en-US" sz="2000" dirty="0">
              <a:latin typeface="+mj-lt"/>
              <a:ea typeface="+mj-ea"/>
            </a:endParaRPr>
          </a:p>
        </p:txBody>
      </p:sp>
      <p:sp>
        <p:nvSpPr>
          <p:cNvPr id="13" name="文本框 12"/>
          <p:cNvSpPr txBox="1"/>
          <p:nvPr/>
        </p:nvSpPr>
        <p:spPr>
          <a:xfrm>
            <a:off x="6193050" y="3583302"/>
            <a:ext cx="2416046" cy="400110"/>
          </a:xfrm>
          <a:prstGeom prst="rect">
            <a:avLst/>
          </a:prstGeom>
          <a:noFill/>
          <a:effectLst>
            <a:softEdge rad="12700"/>
          </a:effectLst>
        </p:spPr>
        <p:txBody>
          <a:bodyPr wrap="none" rtlCol="0">
            <a:spAutoFit/>
          </a:bodyPr>
          <a:lstStyle/>
          <a:p>
            <a:r>
              <a:rPr lang="en-US" altLang="zh-CN" sz="2000" dirty="0">
                <a:latin typeface="+mj-lt"/>
                <a:ea typeface="+mj-ea"/>
              </a:rPr>
              <a:t>ORB-SLAM, ToR’17</a:t>
            </a:r>
            <a:endParaRPr lang="zh-CN" altLang="en-US" sz="2000" dirty="0">
              <a:latin typeface="+mj-lt"/>
              <a:ea typeface="+mj-ea"/>
            </a:endParaRPr>
          </a:p>
        </p:txBody>
      </p:sp>
      <p:sp>
        <p:nvSpPr>
          <p:cNvPr id="15" name="圆角矩形 14"/>
          <p:cNvSpPr/>
          <p:nvPr/>
        </p:nvSpPr>
        <p:spPr>
          <a:xfrm>
            <a:off x="649660" y="4373581"/>
            <a:ext cx="7920880" cy="1635834"/>
          </a:xfrm>
          <a:prstGeom prst="roundRect">
            <a:avLst/>
          </a:prstGeom>
          <a:solidFill>
            <a:schemeClr val="bg1"/>
          </a:solidFill>
          <a:ln w="38100">
            <a:solidFill>
              <a:srgbClr val="0CA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0CA1C9"/>
                </a:solidFill>
              </a:rPr>
              <a:t>High-accuracy but </a:t>
            </a:r>
          </a:p>
          <a:p>
            <a:pPr algn="ctr"/>
            <a:r>
              <a:rPr lang="en-US" altLang="zh-CN" sz="2800" b="1" dirty="0">
                <a:solidFill>
                  <a:srgbClr val="FF0000"/>
                </a:solidFill>
              </a:rPr>
              <a:t>vulnerable to dynamic environment</a:t>
            </a:r>
            <a:r>
              <a:rPr lang="en-US" altLang="zh-CN" sz="2800" b="1" dirty="0">
                <a:solidFill>
                  <a:srgbClr val="0CA1C9"/>
                </a:solidFill>
              </a:rPr>
              <a:t> and  </a:t>
            </a:r>
          </a:p>
          <a:p>
            <a:pPr algn="ctr"/>
            <a:r>
              <a:rPr lang="en-US" altLang="zh-CN" sz="2800" b="1" dirty="0">
                <a:solidFill>
                  <a:srgbClr val="FF0000"/>
                </a:solidFill>
              </a:rPr>
              <a:t>high computational complexity</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661229"/>
            <a:ext cx="2633810" cy="1839779"/>
          </a:xfrm>
          <a:prstGeom prst="rect">
            <a:avLst/>
          </a:prstGeom>
          <a:ln>
            <a:solidFill>
              <a:schemeClr val="tx1"/>
            </a:solidFill>
          </a:ln>
        </p:spPr>
      </p:pic>
      <p:pic>
        <p:nvPicPr>
          <p:cNvPr id="3" name="图片 2"/>
          <p:cNvPicPr>
            <a:picLocks noChangeAspect="1"/>
          </p:cNvPicPr>
          <p:nvPr/>
        </p:nvPicPr>
        <p:blipFill>
          <a:blip r:embed="rId4"/>
          <a:stretch>
            <a:fillRect/>
          </a:stretch>
        </p:blipFill>
        <p:spPr>
          <a:xfrm>
            <a:off x="3347864" y="1661229"/>
            <a:ext cx="2571346" cy="1839779"/>
          </a:xfrm>
          <a:prstGeom prst="rect">
            <a:avLst/>
          </a:prstGeom>
          <a:ln>
            <a:solidFill>
              <a:schemeClr val="tx1"/>
            </a:solidFill>
          </a:ln>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977" y="1659368"/>
            <a:ext cx="2751871" cy="1841640"/>
          </a:xfrm>
          <a:prstGeom prst="rect">
            <a:avLst/>
          </a:prstGeom>
          <a:ln>
            <a:solidFill>
              <a:schemeClr val="tx1"/>
            </a:solidFill>
          </a:ln>
        </p:spPr>
      </p:pic>
      <p:sp>
        <p:nvSpPr>
          <p:cNvPr id="11" name="文本框 10"/>
          <p:cNvSpPr txBox="1"/>
          <p:nvPr/>
        </p:nvSpPr>
        <p:spPr>
          <a:xfrm>
            <a:off x="3203848" y="3583302"/>
            <a:ext cx="2946640" cy="400110"/>
          </a:xfrm>
          <a:prstGeom prst="rect">
            <a:avLst/>
          </a:prstGeom>
          <a:noFill/>
          <a:effectLst>
            <a:softEdge rad="12700"/>
          </a:effectLst>
        </p:spPr>
        <p:txBody>
          <a:bodyPr wrap="none" rtlCol="0">
            <a:spAutoFit/>
          </a:bodyPr>
          <a:lstStyle/>
          <a:p>
            <a:r>
              <a:rPr lang="en-US" altLang="zh-CN" sz="2000" dirty="0" err="1">
                <a:latin typeface="+mj-lt"/>
                <a:ea typeface="+mj-ea"/>
              </a:rPr>
              <a:t>ClickLoc</a:t>
            </a:r>
            <a:r>
              <a:rPr lang="en-US" altLang="zh-CN" sz="2000" dirty="0">
                <a:latin typeface="+mj-lt"/>
                <a:ea typeface="+mj-ea"/>
              </a:rPr>
              <a:t>, UbiComp’16</a:t>
            </a:r>
            <a:endParaRPr lang="zh-CN" altLang="en-US" sz="2000" dirty="0">
              <a:latin typeface="+mj-lt"/>
              <a:ea typeface="+mj-ea"/>
            </a:endParaRPr>
          </a:p>
        </p:txBody>
      </p:sp>
    </p:spTree>
    <p:extLst>
      <p:ext uri="{BB962C8B-B14F-4D97-AF65-F5344CB8AC3E}">
        <p14:creationId xmlns:p14="http://schemas.microsoft.com/office/powerpoint/2010/main" val="12559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Problem Statement</a:t>
            </a:r>
            <a:endParaRPr lang="zh-CN" altLang="en-US" dirty="0"/>
          </a:p>
        </p:txBody>
      </p:sp>
      <p:sp>
        <p:nvSpPr>
          <p:cNvPr id="3" name="内容占位符 2"/>
          <p:cNvSpPr>
            <a:spLocks noGrp="1"/>
          </p:cNvSpPr>
          <p:nvPr>
            <p:ph idx="1"/>
          </p:nvPr>
        </p:nvSpPr>
        <p:spPr/>
        <p:txBody>
          <a:bodyPr/>
          <a:lstStyle/>
          <a:p>
            <a:r>
              <a:rPr lang="en-US" altLang="zh-CN" dirty="0"/>
              <a:t>An </a:t>
            </a:r>
            <a:r>
              <a:rPr lang="en-US" altLang="zh-CN" i="1" dirty="0">
                <a:solidFill>
                  <a:srgbClr val="EA4A54"/>
                </a:solidFill>
              </a:rPr>
              <a:t>Indoor Navigation</a:t>
            </a:r>
            <a:r>
              <a:rPr lang="en-US" altLang="zh-CN" dirty="0"/>
              <a:t> system using </a:t>
            </a:r>
            <a:r>
              <a:rPr lang="en-US" altLang="zh-CN" i="1" dirty="0">
                <a:solidFill>
                  <a:srgbClr val="EA4A54"/>
                </a:solidFill>
              </a:rPr>
              <a:t>Mobile Vision</a:t>
            </a:r>
            <a:r>
              <a:rPr lang="en-US" altLang="zh-CN" dirty="0"/>
              <a:t>.</a:t>
            </a:r>
          </a:p>
          <a:p>
            <a:pPr lvl="1"/>
            <a:r>
              <a:rPr lang="en-US" altLang="zh-CN" b="1" dirty="0">
                <a:solidFill>
                  <a:srgbClr val="0CA1C9"/>
                </a:solidFill>
              </a:rPr>
              <a:t>User-friendly</a:t>
            </a:r>
            <a:r>
              <a:rPr lang="en-US" altLang="zh-CN" dirty="0"/>
              <a:t>, </a:t>
            </a:r>
            <a:r>
              <a:rPr lang="en-US" altLang="zh-CN" b="1" dirty="0">
                <a:solidFill>
                  <a:srgbClr val="0CA1C9"/>
                </a:solidFill>
              </a:rPr>
              <a:t>high-accuracy</a:t>
            </a:r>
            <a:r>
              <a:rPr lang="en-US" altLang="zh-CN" dirty="0"/>
              <a:t> and </a:t>
            </a:r>
            <a:r>
              <a:rPr lang="en-US" altLang="zh-CN" b="1" dirty="0">
                <a:solidFill>
                  <a:srgbClr val="0CA1C9"/>
                </a:solidFill>
              </a:rPr>
              <a:t>high-robustness</a:t>
            </a:r>
          </a:p>
          <a:p>
            <a:pPr lvl="1"/>
            <a:r>
              <a:rPr lang="en-US" altLang="zh-CN" dirty="0"/>
              <a:t>Resistant to </a:t>
            </a:r>
            <a:r>
              <a:rPr lang="en-US" altLang="zh-CN" b="1" dirty="0">
                <a:solidFill>
                  <a:srgbClr val="0CA1C9"/>
                </a:solidFill>
              </a:rPr>
              <a:t>dynamic environment </a:t>
            </a:r>
            <a:r>
              <a:rPr lang="en-US" altLang="zh-CN" dirty="0"/>
              <a:t>and </a:t>
            </a:r>
            <a:r>
              <a:rPr lang="en-US" altLang="zh-CN" b="1" dirty="0">
                <a:solidFill>
                  <a:srgbClr val="0CA1C9"/>
                </a:solidFill>
              </a:rPr>
              <a:t>crowded situation</a:t>
            </a:r>
          </a:p>
          <a:p>
            <a:pPr lvl="1"/>
            <a:r>
              <a:rPr lang="en-US" altLang="zh-CN" dirty="0"/>
              <a:t>A </a:t>
            </a:r>
            <a:r>
              <a:rPr lang="en-US" altLang="zh-CN" b="1" dirty="0">
                <a:solidFill>
                  <a:srgbClr val="0CA1C9"/>
                </a:solidFill>
              </a:rPr>
              <a:t>real time </a:t>
            </a:r>
            <a:r>
              <a:rPr lang="en-US" altLang="zh-CN" dirty="0"/>
              <a:t>navigation system</a:t>
            </a:r>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7</a:t>
            </a:fld>
            <a:endParaRPr lang="en-US" altLang="zh-CN"/>
          </a:p>
        </p:txBody>
      </p:sp>
      <p:pic>
        <p:nvPicPr>
          <p:cNvPr id="11" name="图片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p:blipFill>
        <p:spPr>
          <a:xfrm>
            <a:off x="430578" y="3576399"/>
            <a:ext cx="1304788" cy="2362785"/>
          </a:xfrm>
          <a:prstGeom prst="rect">
            <a:avLst/>
          </a:prstGeom>
        </p:spPr>
      </p:pic>
      <p:pic>
        <p:nvPicPr>
          <p:cNvPr id="12" name="Picture 17"/>
          <p:cNvPicPr>
            <a:picLocks noChangeAspect="1"/>
          </p:cNvPicPr>
          <p:nvPr/>
        </p:nvPicPr>
        <p:blipFill>
          <a:blip r:embed="rId5"/>
          <a:stretch>
            <a:fillRect/>
          </a:stretch>
        </p:blipFill>
        <p:spPr>
          <a:xfrm flipH="1">
            <a:off x="7727735" y="3793736"/>
            <a:ext cx="943549" cy="1827184"/>
          </a:xfrm>
          <a:prstGeom prst="rect">
            <a:avLst/>
          </a:prstGeom>
        </p:spPr>
      </p:pic>
      <p:pic>
        <p:nvPicPr>
          <p:cNvPr id="5" name="图片 4"/>
          <p:cNvPicPr>
            <a:picLocks noChangeAspect="1"/>
          </p:cNvPicPr>
          <p:nvPr/>
        </p:nvPicPr>
        <p:blipFill>
          <a:blip r:embed="rId6"/>
          <a:stretch>
            <a:fillRect/>
          </a:stretch>
        </p:blipFill>
        <p:spPr>
          <a:xfrm>
            <a:off x="1455729" y="3249352"/>
            <a:ext cx="6287522" cy="2915952"/>
          </a:xfrm>
          <a:prstGeom prst="rect">
            <a:avLst/>
          </a:prstGeom>
        </p:spPr>
      </p:pic>
      <p:sp>
        <p:nvSpPr>
          <p:cNvPr id="8" name="文本框 11">
            <a:extLst>
              <a:ext uri="{FF2B5EF4-FFF2-40B4-BE49-F238E27FC236}">
                <a16:creationId xmlns:a16="http://schemas.microsoft.com/office/drawing/2014/main" xmlns="" id="{75CA427E-4021-204B-A84E-F2B2C49EF65B}"/>
              </a:ext>
            </a:extLst>
          </p:cNvPr>
          <p:cNvSpPr txBox="1"/>
          <p:nvPr/>
        </p:nvSpPr>
        <p:spPr>
          <a:xfrm>
            <a:off x="477576" y="5828015"/>
            <a:ext cx="978153" cy="369332"/>
          </a:xfrm>
          <a:prstGeom prst="rect">
            <a:avLst/>
          </a:prstGeom>
          <a:noFill/>
        </p:spPr>
        <p:txBody>
          <a:bodyPr wrap="none" rtlCol="0">
            <a:spAutoFit/>
          </a:bodyPr>
          <a:lstStyle/>
          <a:p>
            <a:r>
              <a:rPr lang="en-US" altLang="zh-CN" dirty="0">
                <a:latin typeface="+mj-lt"/>
                <a:ea typeface="+mj-ea"/>
              </a:rPr>
              <a:t>Leader</a:t>
            </a:r>
            <a:endParaRPr lang="zh-CN" altLang="en-US" dirty="0">
              <a:latin typeface="+mj-lt"/>
              <a:ea typeface="+mj-ea"/>
            </a:endParaRPr>
          </a:p>
        </p:txBody>
      </p:sp>
      <p:sp>
        <p:nvSpPr>
          <p:cNvPr id="9" name="文本框 11">
            <a:extLst>
              <a:ext uri="{FF2B5EF4-FFF2-40B4-BE49-F238E27FC236}">
                <a16:creationId xmlns:a16="http://schemas.microsoft.com/office/drawing/2014/main" xmlns="" id="{DFDE56DF-C275-5C48-A938-A70F251F46CF}"/>
              </a:ext>
            </a:extLst>
          </p:cNvPr>
          <p:cNvSpPr txBox="1"/>
          <p:nvPr/>
        </p:nvSpPr>
        <p:spPr>
          <a:xfrm>
            <a:off x="7783002" y="5754518"/>
            <a:ext cx="1103187" cy="369332"/>
          </a:xfrm>
          <a:prstGeom prst="rect">
            <a:avLst/>
          </a:prstGeom>
          <a:noFill/>
        </p:spPr>
        <p:txBody>
          <a:bodyPr wrap="none" rtlCol="0">
            <a:spAutoFit/>
          </a:bodyPr>
          <a:lstStyle/>
          <a:p>
            <a:r>
              <a:rPr lang="en-US" altLang="zh-CN" dirty="0">
                <a:latin typeface="+mj-lt"/>
                <a:ea typeface="+mj-ea"/>
              </a:rPr>
              <a:t>Follower</a:t>
            </a:r>
            <a:endParaRPr lang="zh-CN" altLang="en-US" dirty="0">
              <a:latin typeface="+mj-lt"/>
              <a:ea typeface="+mj-ea"/>
            </a:endParaRPr>
          </a:p>
        </p:txBody>
      </p:sp>
    </p:spTree>
    <p:extLst>
      <p:ext uri="{BB962C8B-B14F-4D97-AF65-F5344CB8AC3E}">
        <p14:creationId xmlns:p14="http://schemas.microsoft.com/office/powerpoint/2010/main" val="255446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70"/>
          <p:cNvPicPr>
            <a:picLocks noChangeAspect="1"/>
          </p:cNvPicPr>
          <p:nvPr/>
        </p:nvPicPr>
        <p:blipFill>
          <a:blip r:embed="rId3"/>
          <a:stretch>
            <a:fillRect/>
          </a:stretch>
        </p:blipFill>
        <p:spPr>
          <a:xfrm>
            <a:off x="7452320" y="4209165"/>
            <a:ext cx="538326" cy="563238"/>
          </a:xfrm>
          <a:prstGeom prst="rect">
            <a:avLst/>
          </a:prstGeom>
        </p:spPr>
      </p:pic>
      <p:pic>
        <p:nvPicPr>
          <p:cNvPr id="86" name="Picture 7"/>
          <p:cNvPicPr>
            <a:picLocks noChangeAspect="1"/>
          </p:cNvPicPr>
          <p:nvPr/>
        </p:nvPicPr>
        <p:blipFill>
          <a:blip r:embed="rId4"/>
          <a:stretch>
            <a:fillRect/>
          </a:stretch>
        </p:blipFill>
        <p:spPr>
          <a:xfrm>
            <a:off x="6516216" y="4437112"/>
            <a:ext cx="1333501" cy="1089670"/>
          </a:xfrm>
          <a:prstGeom prst="rect">
            <a:avLst/>
          </a:prstGeom>
          <a:noFill/>
          <a:ln w="25400">
            <a:solidFill>
              <a:srgbClr val="0CA1C9"/>
            </a:solidFill>
          </a:ln>
          <a:effectLst/>
          <a:scene3d>
            <a:camera prst="isometricLeftDown"/>
            <a:lightRig rig="threePt" dir="t"/>
          </a:scene3d>
        </p:spPr>
      </p:pic>
      <p:sp>
        <p:nvSpPr>
          <p:cNvPr id="47" name="矩形 46"/>
          <p:cNvSpPr/>
          <p:nvPr/>
        </p:nvSpPr>
        <p:spPr>
          <a:xfrm>
            <a:off x="5796136" y="4437112"/>
            <a:ext cx="1347614" cy="1104548"/>
          </a:xfrm>
          <a:prstGeom prst="rect">
            <a:avLst/>
          </a:prstGeom>
          <a:pattFill prst="dkUpDiag">
            <a:fgClr>
              <a:schemeClr val="accent1"/>
            </a:fgClr>
            <a:bgClr>
              <a:schemeClr val="bg1"/>
            </a:bgClr>
          </a:pattFill>
          <a:ln w="38100">
            <a:solidFill>
              <a:srgbClr val="0CA1C9"/>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5"/>
          <a:stretch>
            <a:fillRect/>
          </a:stretch>
        </p:blipFill>
        <p:spPr>
          <a:xfrm>
            <a:off x="5292080" y="4442779"/>
            <a:ext cx="1367558" cy="1074453"/>
          </a:xfrm>
          <a:prstGeom prst="rect">
            <a:avLst/>
          </a:prstGeom>
          <a:ln w="25400">
            <a:solidFill>
              <a:srgbClr val="0CA1C9"/>
            </a:solidFill>
          </a:ln>
          <a:scene3d>
            <a:camera prst="isometricLeftDown"/>
            <a:lightRig rig="threePt" dir="t"/>
          </a:scene3d>
        </p:spPr>
      </p:pic>
      <p:pic>
        <p:nvPicPr>
          <p:cNvPr id="71" name="图片 70"/>
          <p:cNvPicPr>
            <a:picLocks noChangeAspect="1"/>
          </p:cNvPicPr>
          <p:nvPr/>
        </p:nvPicPr>
        <p:blipFill rotWithShape="1">
          <a:blip r:embed="rId6"/>
          <a:srcRect l="28760"/>
          <a:stretch/>
        </p:blipFill>
        <p:spPr>
          <a:xfrm>
            <a:off x="4725722" y="4425169"/>
            <a:ext cx="1344811" cy="1092063"/>
          </a:xfrm>
          <a:prstGeom prst="rect">
            <a:avLst/>
          </a:prstGeom>
          <a:ln w="25400">
            <a:solidFill>
              <a:srgbClr val="0CA1C9"/>
            </a:solidFill>
          </a:ln>
          <a:scene3d>
            <a:camera prst="isometricLeftDown"/>
            <a:lightRig rig="threePt" dir="t"/>
          </a:scene3d>
        </p:spPr>
      </p:pic>
      <p:pic>
        <p:nvPicPr>
          <p:cNvPr id="6" name="图片 5"/>
          <p:cNvPicPr>
            <a:picLocks noChangeAspect="1"/>
          </p:cNvPicPr>
          <p:nvPr/>
        </p:nvPicPr>
        <p:blipFill rotWithShape="1">
          <a:blip r:embed="rId6"/>
          <a:srcRect l="28760"/>
          <a:stretch/>
        </p:blipFill>
        <p:spPr>
          <a:xfrm>
            <a:off x="4091285" y="4641193"/>
            <a:ext cx="1344811" cy="1092063"/>
          </a:xfrm>
          <a:prstGeom prst="rect">
            <a:avLst/>
          </a:prstGeom>
          <a:ln w="25400">
            <a:solidFill>
              <a:srgbClr val="0CA1C9"/>
            </a:solidFill>
          </a:ln>
          <a:scene3d>
            <a:camera prst="isometricOffAxis2Left"/>
            <a:lightRig rig="threePt" dir="t"/>
          </a:scene3d>
        </p:spPr>
      </p:pic>
      <p:pic>
        <p:nvPicPr>
          <p:cNvPr id="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4197" y="5141379"/>
            <a:ext cx="1363306" cy="1091399"/>
          </a:xfrm>
          <a:prstGeom prst="rect">
            <a:avLst/>
          </a:prstGeom>
          <a:noFill/>
          <a:ln w="25400">
            <a:solidFill>
              <a:srgbClr val="0CA1C9"/>
            </a:solidFill>
            <a:miter lim="800000"/>
            <a:headEnd/>
            <a:tailEnd/>
          </a:ln>
          <a:effectLst/>
          <a:scene3d>
            <a:camera prst="isometricOffAxis2Left"/>
            <a:lightRig rig="threePt" dir="t"/>
          </a:scene3d>
          <a:extLst>
            <a:ext uri="{909E8E84-426E-40DD-AFC4-6F175D3DCCD1}">
              <a14:hiddenFill xmlns:a14="http://schemas.microsoft.com/office/drawing/2010/main">
                <a:solidFill>
                  <a:schemeClr val="accent1"/>
                </a:solidFill>
              </a14:hiddenFill>
            </a:ext>
          </a:extLst>
        </p:spPr>
      </p:pic>
      <p:pic>
        <p:nvPicPr>
          <p:cNvPr id="8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9493" y="5217158"/>
            <a:ext cx="1363306" cy="1091399"/>
          </a:xfrm>
          <a:prstGeom prst="rect">
            <a:avLst/>
          </a:prstGeom>
          <a:noFill/>
          <a:ln w="25400">
            <a:solidFill>
              <a:srgbClr val="0CA1C9"/>
            </a:solidFill>
            <a:miter lim="800000"/>
            <a:headEnd/>
            <a:tailEnd/>
          </a:ln>
          <a:effectLst/>
          <a:scene3d>
            <a:camera prst="isometricLeftDown"/>
            <a:lightRig rig="threePt" dir="t"/>
          </a:scene3d>
          <a:extLst>
            <a:ext uri="{909E8E84-426E-40DD-AFC4-6F175D3DCCD1}">
              <a14:hiddenFill xmlns:a14="http://schemas.microsoft.com/office/drawing/2010/main">
                <a:solidFill>
                  <a:schemeClr val="accent1"/>
                </a:solidFill>
              </a14:hiddenFill>
            </a:ext>
          </a:extLst>
        </p:spPr>
      </p:pic>
      <p:sp>
        <p:nvSpPr>
          <p:cNvPr id="42" name="矩形 41"/>
          <p:cNvSpPr/>
          <p:nvPr/>
        </p:nvSpPr>
        <p:spPr>
          <a:xfrm>
            <a:off x="2625437" y="5210584"/>
            <a:ext cx="1347614" cy="1104548"/>
          </a:xfrm>
          <a:prstGeom prst="rect">
            <a:avLst/>
          </a:prstGeom>
          <a:pattFill prst="dkUpDiag">
            <a:fgClr>
              <a:schemeClr val="accent1"/>
            </a:fgClr>
            <a:bgClr>
              <a:schemeClr val="bg1"/>
            </a:bgClr>
          </a:pattFill>
          <a:ln w="38100">
            <a:solidFill>
              <a:srgbClr val="0CA1C9"/>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System</a:t>
            </a:r>
            <a:r>
              <a:rPr lang="zh-CN" altLang="en-US" dirty="0"/>
              <a:t> </a:t>
            </a:r>
            <a:r>
              <a:rPr lang="en-US" altLang="zh-CN" dirty="0"/>
              <a:t>Workflow - Leader</a:t>
            </a:r>
            <a:r>
              <a:rPr lang="zh-CN" altLang="en-US" dirty="0"/>
              <a:t> </a:t>
            </a:r>
          </a:p>
        </p:txBody>
      </p:sp>
      <p:sp>
        <p:nvSpPr>
          <p:cNvPr id="3" name="内容占位符 2"/>
          <p:cNvSpPr>
            <a:spLocks noGrp="1"/>
          </p:cNvSpPr>
          <p:nvPr>
            <p:ph idx="1"/>
          </p:nvPr>
        </p:nvSpPr>
        <p:spPr/>
        <p:txBody>
          <a:bodyPr/>
          <a:lstStyle/>
          <a:p>
            <a:endParaRPr lang="en-US" altLang="zh-CN" dirty="0"/>
          </a:p>
          <a:p>
            <a:endParaRPr lang="en-US" altLang="zh-CN" dirty="0"/>
          </a:p>
          <a:p>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8</a:t>
            </a:fld>
            <a:endParaRPr lang="en-US" altLang="zh-CN"/>
          </a:p>
        </p:txBody>
      </p:sp>
      <p:pic>
        <p:nvPicPr>
          <p:cNvPr id="54" name="Picture 2" descr="C:\Users\jackysh\Desktop\WMPhase2\BJW2-12F-noCoverageInfo.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33495"/>
          <a:stretch/>
        </p:blipFill>
        <p:spPr bwMode="auto">
          <a:xfrm>
            <a:off x="1187624" y="1268760"/>
            <a:ext cx="6849737" cy="263765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3510" y="1477219"/>
            <a:ext cx="134264" cy="1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3024" y="2534534"/>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5824" y="1814444"/>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1095" y="181892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8424" y="253139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3089" y="138196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7224" y="185186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0224" y="185186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1979" y="2596528"/>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0624" y="2596528"/>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45499" y="3118446"/>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7839" y="3647668"/>
            <a:ext cx="615671" cy="27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2973" y="3306837"/>
            <a:ext cx="888086" cy="599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0933" y="3258146"/>
            <a:ext cx="1624966" cy="660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93644" y="1648669"/>
            <a:ext cx="442080" cy="39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25189" y="2231404"/>
            <a:ext cx="616665" cy="497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50"/>
          <p:cNvPicPr>
            <a:picLocks noChangeAspect="1"/>
          </p:cNvPicPr>
          <p:nvPr/>
        </p:nvPicPr>
        <p:blipFill>
          <a:blip r:embed="rId12"/>
          <a:stretch>
            <a:fillRect/>
          </a:stretch>
        </p:blipFill>
        <p:spPr>
          <a:xfrm>
            <a:off x="4517479" y="3120430"/>
            <a:ext cx="525191" cy="626204"/>
          </a:xfrm>
          <a:prstGeom prst="rect">
            <a:avLst/>
          </a:prstGeom>
        </p:spPr>
      </p:pic>
      <p:pic>
        <p:nvPicPr>
          <p:cNvPr id="93" name="Picture 61"/>
          <p:cNvPicPr>
            <a:picLocks noChangeAspect="1"/>
          </p:cNvPicPr>
          <p:nvPr/>
        </p:nvPicPr>
        <p:blipFill>
          <a:blip r:embed="rId13"/>
          <a:stretch>
            <a:fillRect/>
          </a:stretch>
        </p:blipFill>
        <p:spPr>
          <a:xfrm>
            <a:off x="2356631" y="2766269"/>
            <a:ext cx="1116993" cy="400814"/>
          </a:xfrm>
          <a:prstGeom prst="rect">
            <a:avLst/>
          </a:prstGeom>
        </p:spPr>
      </p:pic>
      <p:pic>
        <p:nvPicPr>
          <p:cNvPr id="8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1425" y="2485479"/>
            <a:ext cx="450278" cy="48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99992" y="1518320"/>
            <a:ext cx="535732" cy="580377"/>
          </a:xfrm>
          <a:prstGeom prst="rect">
            <a:avLst/>
          </a:prstGeom>
        </p:spPr>
      </p:pic>
      <p:grpSp>
        <p:nvGrpSpPr>
          <p:cNvPr id="15" name="组合 14"/>
          <p:cNvGrpSpPr/>
          <p:nvPr/>
        </p:nvGrpSpPr>
        <p:grpSpPr>
          <a:xfrm>
            <a:off x="1492426" y="2167260"/>
            <a:ext cx="5381463" cy="1088759"/>
            <a:chOff x="1492426" y="2409924"/>
            <a:chExt cx="5381463" cy="1088759"/>
          </a:xfrm>
        </p:grpSpPr>
        <p:cxnSp>
          <p:nvCxnSpPr>
            <p:cNvPr id="57" name="Straight Connector 9"/>
            <p:cNvCxnSpPr/>
            <p:nvPr/>
          </p:nvCxnSpPr>
          <p:spPr>
            <a:xfrm flipV="1">
              <a:off x="4439998" y="2409924"/>
              <a:ext cx="0" cy="1088759"/>
            </a:xfrm>
            <a:prstGeom prst="line">
              <a:avLst/>
            </a:prstGeom>
            <a:ln w="101600">
              <a:solidFill>
                <a:srgbClr val="52BCA8"/>
              </a:solidFill>
            </a:ln>
          </p:spPr>
          <p:style>
            <a:lnRef idx="1">
              <a:schemeClr val="accent1"/>
            </a:lnRef>
            <a:fillRef idx="0">
              <a:schemeClr val="accent1"/>
            </a:fillRef>
            <a:effectRef idx="0">
              <a:schemeClr val="accent1"/>
            </a:effectRef>
            <a:fontRef idx="minor">
              <a:schemeClr val="tx1"/>
            </a:fontRef>
          </p:style>
        </p:cxnSp>
        <p:cxnSp>
          <p:nvCxnSpPr>
            <p:cNvPr id="58" name="Straight Connector 10"/>
            <p:cNvCxnSpPr/>
            <p:nvPr/>
          </p:nvCxnSpPr>
          <p:spPr>
            <a:xfrm flipH="1">
              <a:off x="1492426" y="3498682"/>
              <a:ext cx="3000373" cy="0"/>
            </a:xfrm>
            <a:prstGeom prst="line">
              <a:avLst/>
            </a:prstGeom>
            <a:ln w="101600">
              <a:solidFill>
                <a:srgbClr val="52BCA8"/>
              </a:solidFill>
            </a:ln>
          </p:spPr>
          <p:style>
            <a:lnRef idx="1">
              <a:schemeClr val="accent1"/>
            </a:lnRef>
            <a:fillRef idx="0">
              <a:schemeClr val="accent1"/>
            </a:fillRef>
            <a:effectRef idx="0">
              <a:schemeClr val="accent1"/>
            </a:effectRef>
            <a:fontRef idx="minor">
              <a:schemeClr val="tx1"/>
            </a:fontRef>
          </p:style>
        </p:cxnSp>
        <p:cxnSp>
          <p:nvCxnSpPr>
            <p:cNvPr id="90" name="Straight Connector 10"/>
            <p:cNvCxnSpPr/>
            <p:nvPr/>
          </p:nvCxnSpPr>
          <p:spPr>
            <a:xfrm flipH="1">
              <a:off x="4391059" y="2409924"/>
              <a:ext cx="2482830" cy="0"/>
            </a:xfrm>
            <a:prstGeom prst="line">
              <a:avLst/>
            </a:prstGeom>
            <a:ln w="101600">
              <a:solidFill>
                <a:srgbClr val="52BCA8"/>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2069911" y="5204157"/>
            <a:ext cx="1347614" cy="1104548"/>
          </a:xfrm>
          <a:prstGeom prst="rect">
            <a:avLst/>
          </a:prstGeom>
          <a:pattFill prst="dkUpDiag">
            <a:fgClr>
              <a:schemeClr val="accent1"/>
            </a:fgClr>
            <a:bgClr>
              <a:schemeClr val="bg1"/>
            </a:bgClr>
          </a:pattFill>
          <a:ln w="38100">
            <a:solidFill>
              <a:srgbClr val="0CA1C9"/>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8"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4868" y="5239166"/>
            <a:ext cx="1335397" cy="1088101"/>
          </a:xfrm>
          <a:prstGeom prst="rect">
            <a:avLst/>
          </a:prstGeom>
          <a:noFill/>
          <a:ln w="25400">
            <a:solidFill>
              <a:srgbClr val="0CA1C9"/>
            </a:solidFill>
            <a:miter lim="800000"/>
            <a:headEnd/>
            <a:tailEnd/>
          </a:ln>
          <a:effectLst/>
          <a:scene3d>
            <a:camera prst="isometricLeftDown"/>
            <a:lightRig rig="threePt" dir="t"/>
          </a:scene3d>
          <a:extLst>
            <a:ext uri="{909E8E84-426E-40DD-AFC4-6F175D3DCCD1}">
              <a14:hiddenFill xmlns:a14="http://schemas.microsoft.com/office/drawing/2010/main">
                <a:solidFill>
                  <a:schemeClr val="accent1"/>
                </a:solidFill>
              </a14:hiddenFill>
            </a:ext>
          </a:extLst>
        </p:spPr>
      </p:pic>
      <p:pic>
        <p:nvPicPr>
          <p:cNvPr id="7" name="图片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55258" y="1505298"/>
            <a:ext cx="600918" cy="600918"/>
          </a:xfrm>
          <a:prstGeom prst="rect">
            <a:avLst/>
          </a:prstGeom>
        </p:spPr>
      </p:pic>
      <p:cxnSp>
        <p:nvCxnSpPr>
          <p:cNvPr id="13" name="直接连接符 12"/>
          <p:cNvCxnSpPr/>
          <p:nvPr/>
        </p:nvCxnSpPr>
        <p:spPr>
          <a:xfrm>
            <a:off x="2251379" y="5755674"/>
            <a:ext cx="2284096" cy="3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545744" y="5102249"/>
            <a:ext cx="170136" cy="6606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4715880" y="5048726"/>
            <a:ext cx="2477256" cy="535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7" name="Group 49"/>
          <p:cNvGrpSpPr/>
          <p:nvPr/>
        </p:nvGrpSpPr>
        <p:grpSpPr>
          <a:xfrm>
            <a:off x="1049543" y="2617492"/>
            <a:ext cx="998928" cy="1108424"/>
            <a:chOff x="6104755" y="4906377"/>
            <a:chExt cx="1633538" cy="1666645"/>
          </a:xfrm>
        </p:grpSpPr>
        <p:pic>
          <p:nvPicPr>
            <p:cNvPr id="108" name="Picture 51"/>
            <p:cNvPicPr>
              <a:picLocks noChangeAspect="1"/>
            </p:cNvPicPr>
            <p:nvPr/>
          </p:nvPicPr>
          <p:blipFill>
            <a:blip r:embed="rId17"/>
            <a:stretch>
              <a:fillRect/>
            </a:stretch>
          </p:blipFill>
          <p:spPr>
            <a:xfrm>
              <a:off x="6104755" y="5058071"/>
              <a:ext cx="1633538" cy="1514951"/>
            </a:xfrm>
            <a:prstGeom prst="rect">
              <a:avLst/>
            </a:prstGeom>
          </p:spPr>
        </p:pic>
        <p:pic>
          <p:nvPicPr>
            <p:cNvPr id="109" name="Picture 53"/>
            <p:cNvPicPr>
              <a:picLocks noChangeAspect="1"/>
            </p:cNvPicPr>
            <p:nvPr/>
          </p:nvPicPr>
          <p:blipFill>
            <a:blip r:embed="rId18"/>
            <a:stretch>
              <a:fillRect/>
            </a:stretch>
          </p:blipFill>
          <p:spPr>
            <a:xfrm>
              <a:off x="6104755" y="4906377"/>
              <a:ext cx="354791" cy="699359"/>
            </a:xfrm>
            <a:prstGeom prst="rect">
              <a:avLst/>
            </a:prstGeom>
          </p:spPr>
        </p:pic>
      </p:grpSp>
      <p:cxnSp>
        <p:nvCxnSpPr>
          <p:cNvPr id="32" name="直接连接符 31"/>
          <p:cNvCxnSpPr/>
          <p:nvPr/>
        </p:nvCxnSpPr>
        <p:spPr>
          <a:xfrm>
            <a:off x="385192" y="4077072"/>
            <a:ext cx="836327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a:off x="385162" y="4082174"/>
            <a:ext cx="3188693" cy="369332"/>
          </a:xfrm>
          <a:prstGeom prst="rect">
            <a:avLst/>
          </a:prstGeom>
          <a:noFill/>
        </p:spPr>
        <p:txBody>
          <a:bodyPr wrap="none" rtlCol="0">
            <a:spAutoFit/>
          </a:bodyPr>
          <a:lstStyle/>
          <a:p>
            <a:r>
              <a:rPr lang="en-US" altLang="zh-CN" dirty="0">
                <a:latin typeface="+mj-lt"/>
                <a:ea typeface="+mj-ea"/>
              </a:rPr>
              <a:t>Generated Trajectory Map</a:t>
            </a:r>
            <a:endParaRPr lang="zh-CN" altLang="en-US" dirty="0">
              <a:latin typeface="+mj-lt"/>
              <a:ea typeface="+mj-ea"/>
            </a:endParaRPr>
          </a:p>
        </p:txBody>
      </p:sp>
      <p:sp>
        <p:nvSpPr>
          <p:cNvPr id="78" name="文本框 77"/>
          <p:cNvSpPr txBox="1"/>
          <p:nvPr/>
        </p:nvSpPr>
        <p:spPr>
          <a:xfrm>
            <a:off x="385162" y="1052736"/>
            <a:ext cx="3092513" cy="369332"/>
          </a:xfrm>
          <a:prstGeom prst="rect">
            <a:avLst/>
          </a:prstGeom>
          <a:noFill/>
        </p:spPr>
        <p:txBody>
          <a:bodyPr wrap="none" rtlCol="0">
            <a:spAutoFit/>
          </a:bodyPr>
          <a:lstStyle/>
          <a:p>
            <a:r>
              <a:rPr lang="en-US" altLang="zh-CN" dirty="0">
                <a:latin typeface="+mj-lt"/>
                <a:ea typeface="+mj-ea"/>
              </a:rPr>
              <a:t>Leader’s Indoor Trajectory</a:t>
            </a:r>
            <a:endParaRPr lang="zh-CN" altLang="en-US" dirty="0">
              <a:latin typeface="+mj-lt"/>
              <a:ea typeface="+mj-ea"/>
            </a:endParaRPr>
          </a:p>
        </p:txBody>
      </p:sp>
      <p:sp>
        <p:nvSpPr>
          <p:cNvPr id="83" name="文本框 82"/>
          <p:cNvSpPr txBox="1"/>
          <p:nvPr/>
        </p:nvSpPr>
        <p:spPr>
          <a:xfrm>
            <a:off x="6084168" y="6261589"/>
            <a:ext cx="1465466" cy="400110"/>
          </a:xfrm>
          <a:prstGeom prst="rect">
            <a:avLst/>
          </a:prstGeom>
          <a:noFill/>
        </p:spPr>
        <p:txBody>
          <a:bodyPr wrap="none" rtlCol="0">
            <a:spAutoFit/>
          </a:bodyPr>
          <a:lstStyle/>
          <a:p>
            <a:r>
              <a:rPr lang="en-US" altLang="zh-CN" sz="2000" dirty="0">
                <a:solidFill>
                  <a:srgbClr val="0CA1C9"/>
                </a:solidFill>
                <a:latin typeface="+mj-lt"/>
                <a:ea typeface="+mj-ea"/>
              </a:rPr>
              <a:t>Key-frame</a:t>
            </a:r>
            <a:endParaRPr lang="zh-CN" altLang="en-US" sz="2000" dirty="0">
              <a:solidFill>
                <a:srgbClr val="0CA1C9"/>
              </a:solidFill>
              <a:latin typeface="+mj-lt"/>
              <a:ea typeface="+mj-ea"/>
            </a:endParaRPr>
          </a:p>
        </p:txBody>
      </p:sp>
      <p:cxnSp>
        <p:nvCxnSpPr>
          <p:cNvPr id="37" name="直接箭头连接符 36"/>
          <p:cNvCxnSpPr/>
          <p:nvPr/>
        </p:nvCxnSpPr>
        <p:spPr>
          <a:xfrm>
            <a:off x="5855717" y="5687078"/>
            <a:ext cx="660499" cy="621479"/>
          </a:xfrm>
          <a:prstGeom prst="straightConnector1">
            <a:avLst/>
          </a:prstGeom>
          <a:ln w="25400">
            <a:solidFill>
              <a:srgbClr val="0CA1C9"/>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p:nvPr/>
        </p:nvCxnSpPr>
        <p:spPr>
          <a:xfrm>
            <a:off x="6469943" y="5733256"/>
            <a:ext cx="196320" cy="551341"/>
          </a:xfrm>
          <a:prstGeom prst="straightConnector1">
            <a:avLst/>
          </a:prstGeom>
          <a:ln w="25400">
            <a:solidFill>
              <a:srgbClr val="0CA1C9"/>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endCxn id="83" idx="0"/>
          </p:cNvCxnSpPr>
          <p:nvPr/>
        </p:nvCxnSpPr>
        <p:spPr>
          <a:xfrm flipH="1">
            <a:off x="6816901" y="5733256"/>
            <a:ext cx="152357" cy="528333"/>
          </a:xfrm>
          <a:prstGeom prst="straightConnector1">
            <a:avLst/>
          </a:prstGeom>
          <a:ln w="25400">
            <a:solidFill>
              <a:srgbClr val="0CA1C9"/>
            </a:solidFill>
            <a:tailEnd type="triangle" w="lg" len="med"/>
          </a:ln>
        </p:spPr>
        <p:style>
          <a:lnRef idx="1">
            <a:schemeClr val="accent1"/>
          </a:lnRef>
          <a:fillRef idx="0">
            <a:schemeClr val="accent1"/>
          </a:fillRef>
          <a:effectRef idx="0">
            <a:schemeClr val="accent1"/>
          </a:effectRef>
          <a:fontRef idx="minor">
            <a:schemeClr val="tx1"/>
          </a:fontRef>
        </p:style>
      </p:cxnSp>
      <p:sp>
        <p:nvSpPr>
          <p:cNvPr id="94" name="文本框 93"/>
          <p:cNvSpPr txBox="1"/>
          <p:nvPr/>
        </p:nvSpPr>
        <p:spPr>
          <a:xfrm>
            <a:off x="1278835" y="4452271"/>
            <a:ext cx="1401346" cy="400110"/>
          </a:xfrm>
          <a:prstGeom prst="rect">
            <a:avLst/>
          </a:prstGeom>
          <a:noFill/>
        </p:spPr>
        <p:txBody>
          <a:bodyPr wrap="none" rtlCol="0">
            <a:spAutoFit/>
          </a:bodyPr>
          <a:lstStyle/>
          <a:p>
            <a:r>
              <a:rPr lang="en-US" altLang="zh-CN" sz="2000" dirty="0">
                <a:solidFill>
                  <a:srgbClr val="EA4A54"/>
                </a:solidFill>
                <a:latin typeface="+mj-lt"/>
                <a:ea typeface="+mj-ea"/>
              </a:rPr>
              <a:t>Trajectory</a:t>
            </a:r>
            <a:endParaRPr lang="zh-CN" altLang="en-US" sz="2000" dirty="0">
              <a:solidFill>
                <a:srgbClr val="EA4A54"/>
              </a:solidFill>
              <a:latin typeface="+mj-lt"/>
              <a:ea typeface="+mj-ea"/>
            </a:endParaRPr>
          </a:p>
        </p:txBody>
      </p:sp>
      <p:cxnSp>
        <p:nvCxnSpPr>
          <p:cNvPr id="97" name="直接箭头连接符 96"/>
          <p:cNvCxnSpPr/>
          <p:nvPr/>
        </p:nvCxnSpPr>
        <p:spPr>
          <a:xfrm flipH="1" flipV="1">
            <a:off x="2613327" y="4822901"/>
            <a:ext cx="857144" cy="942249"/>
          </a:xfrm>
          <a:prstGeom prst="straightConnector1">
            <a:avLst/>
          </a:prstGeom>
          <a:ln w="25400">
            <a:solidFill>
              <a:srgbClr val="EA4A54"/>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1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3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8.33333E-7 0 L -8.33333E-7 0.00023 L 0.04583 0.00139 C 0.04826 0.00139 0.05052 0.00278 0.05313 0.00278 L 0.29375 0.00139 L 0.31667 0.00278 L 0.31667 -0.14306 L 0.54045 -0.13889 " pathEditMode="relative" rAng="0" ptsTypes="AAAAAAAA">
                                      <p:cBhvr>
                                        <p:cTn id="11" dur="4000" fill="hold"/>
                                        <p:tgtEl>
                                          <p:spTgt spid="107"/>
                                        </p:tgtEl>
                                        <p:attrNameLst>
                                          <p:attrName>ppt_x</p:attrName>
                                          <p:attrName>ppt_y</p:attrName>
                                        </p:attrNameLst>
                                      </p:cBhvr>
                                      <p:rCtr x="27014" y="-7014"/>
                                    </p:animMotion>
                                  </p:childTnLst>
                                </p:cTn>
                              </p:par>
                              <p:par>
                                <p:cTn id="12" presetID="22" presetClass="entr" presetSubtype="8" fill="hold" nodeType="withEffect">
                                  <p:stCondLst>
                                    <p:cond delay="25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1750"/>
                                        <p:tgtEl>
                                          <p:spTgt spid="13"/>
                                        </p:tgtEl>
                                      </p:cBhvr>
                                    </p:animEffect>
                                  </p:childTnLst>
                                </p:cTn>
                              </p:par>
                              <p:par>
                                <p:cTn id="15" presetID="22" presetClass="entr" presetSubtype="4" fill="hold" nodeType="withEffect">
                                  <p:stCondLst>
                                    <p:cond delay="200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250"/>
                                        <p:tgtEl>
                                          <p:spTgt spid="52"/>
                                        </p:tgtEl>
                                      </p:cBhvr>
                                    </p:animEffect>
                                  </p:childTnLst>
                                </p:cTn>
                              </p:par>
                              <p:par>
                                <p:cTn id="18" presetID="22" presetClass="entr" presetSubtype="4" fill="hold" nodeType="withEffect">
                                  <p:stCondLst>
                                    <p:cond delay="225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1750"/>
                                        <p:tgtEl>
                                          <p:spTgt spid="56"/>
                                        </p:tgtEl>
                                      </p:cBhvr>
                                    </p:animEffect>
                                  </p:childTnLst>
                                </p:cTn>
                              </p:par>
                              <p:par>
                                <p:cTn id="21" presetID="1" presetClass="entr" presetSubtype="0" fill="hold" nodeType="withEffect">
                                  <p:stCondLst>
                                    <p:cond delay="25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125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1500"/>
                                  </p:stCondLst>
                                  <p:childTnLst>
                                    <p:set>
                                      <p:cBhvr>
                                        <p:cTn id="28" dur="1" fill="hold">
                                          <p:stCondLst>
                                            <p:cond delay="0"/>
                                          </p:stCondLst>
                                        </p:cTn>
                                        <p:tgtEl>
                                          <p:spTgt spid="87"/>
                                        </p:tgtEl>
                                        <p:attrNameLst>
                                          <p:attrName>style.visibility</p:attrName>
                                        </p:attrNameLst>
                                      </p:cBhvr>
                                      <p:to>
                                        <p:strVal val="visible"/>
                                      </p:to>
                                    </p:set>
                                  </p:childTnLst>
                                </p:cTn>
                              </p:par>
                              <p:par>
                                <p:cTn id="29" presetID="1" presetClass="entr" presetSubtype="0" fill="hold" nodeType="withEffect">
                                  <p:stCondLst>
                                    <p:cond delay="175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nodeType="withEffect">
                                  <p:stCondLst>
                                    <p:cond delay="230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250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nodeType="withEffect">
                                  <p:stCondLst>
                                    <p:cond delay="300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350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3750"/>
                                  </p:stCondLst>
                                  <p:childTnLst>
                                    <p:set>
                                      <p:cBhvr>
                                        <p:cTn id="40" dur="1" fill="hold">
                                          <p:stCondLst>
                                            <p:cond delay="0"/>
                                          </p:stCondLst>
                                        </p:cTn>
                                        <p:tgtEl>
                                          <p:spTgt spid="86"/>
                                        </p:tgtEl>
                                        <p:attrNameLst>
                                          <p:attrName>style.visibility</p:attrName>
                                        </p:attrNameLst>
                                      </p:cBhvr>
                                      <p:to>
                                        <p:strVal val="visible"/>
                                      </p:to>
                                    </p:set>
                                  </p:childTnLst>
                                </p:cTn>
                              </p:par>
                            </p:childTnLst>
                          </p:cTn>
                        </p:par>
                        <p:par>
                          <p:cTn id="41" fill="hold">
                            <p:stCondLst>
                              <p:cond delay="4000"/>
                            </p:stCondLst>
                            <p:childTnLst>
                              <p:par>
                                <p:cTn id="42" presetID="22" presetClass="entr" presetSubtype="4" fill="hold" nodeType="after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wipe(down)">
                                      <p:cBhvr>
                                        <p:cTn id="44" dur="500"/>
                                        <p:tgtEl>
                                          <p:spTgt spid="105"/>
                                        </p:tgtEl>
                                      </p:cBhvr>
                                    </p:animEffect>
                                  </p:childTnLst>
                                </p:cTn>
                              </p:par>
                            </p:childTnLst>
                          </p:cTn>
                        </p:par>
                        <p:par>
                          <p:cTn id="45" fill="hold">
                            <p:stCondLst>
                              <p:cond delay="4500"/>
                            </p:stCondLst>
                            <p:childTnLst>
                              <p:par>
                                <p:cTn id="46" presetID="1" presetClass="entr" presetSubtype="0" fill="hold" nodeType="afterEffect">
                                  <p:stCondLst>
                                    <p:cond delay="0"/>
                                  </p:stCondLst>
                                  <p:childTnLst>
                                    <p:set>
                                      <p:cBhvr>
                                        <p:cTn id="47" dur="1" fill="hold">
                                          <p:stCondLst>
                                            <p:cond delay="0"/>
                                          </p:stCondLst>
                                        </p:cTn>
                                        <p:tgtEl>
                                          <p:spTgt spid="92"/>
                                        </p:tgtEl>
                                        <p:attrNameLst>
                                          <p:attrName>style.visibility</p:attrName>
                                        </p:attrNameLst>
                                      </p:cBhvr>
                                      <p:to>
                                        <p:strVal val="visible"/>
                                      </p:to>
                                    </p:set>
                                  </p:childTnLst>
                                </p:cTn>
                              </p:par>
                            </p:childTnLst>
                          </p:cTn>
                        </p:par>
                        <p:par>
                          <p:cTn id="48" fill="hold">
                            <p:stCondLst>
                              <p:cond delay="4500"/>
                            </p:stCondLst>
                            <p:childTnLst>
                              <p:par>
                                <p:cTn id="49" presetID="1" presetClass="entr" presetSubtype="0" fill="hold" nodeType="after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childTnLst>
                          </p:cTn>
                        </p:par>
                        <p:par>
                          <p:cTn id="51" fill="hold">
                            <p:stCondLst>
                              <p:cond delay="4500"/>
                            </p:stCondLst>
                            <p:childTnLst>
                              <p:par>
                                <p:cTn id="52" presetID="1"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childTnLst>
                                </p:cTn>
                              </p:par>
                            </p:childTnLst>
                          </p:cTn>
                        </p:par>
                        <p:par>
                          <p:cTn id="54" fill="hold">
                            <p:stCondLst>
                              <p:cond delay="4500"/>
                            </p:stCondLst>
                            <p:childTnLst>
                              <p:par>
                                <p:cTn id="55" presetID="1"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childTnLst>
                          </p:cTn>
                        </p:par>
                        <p:par>
                          <p:cTn id="57" fill="hold">
                            <p:stCondLst>
                              <p:cond delay="4500"/>
                            </p:stCondLst>
                            <p:childTnLst>
                              <p:par>
                                <p:cTn id="58" presetID="1" presetClass="entr" presetSubtype="0"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childTnLst>
                                </p:cTn>
                              </p:par>
                            </p:childTnLst>
                          </p:cTn>
                        </p:par>
                        <p:par>
                          <p:cTn id="60" fill="hold">
                            <p:stCondLst>
                              <p:cond delay="4500"/>
                            </p:stCondLst>
                            <p:childTnLst>
                              <p:par>
                                <p:cTn id="61" presetID="1"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2" grpId="0" animBg="1"/>
      <p:bldP spid="12" grpId="0" animBg="1"/>
      <p:bldP spid="83" grpId="0"/>
      <p:bldP spid="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70"/>
          <p:cNvPicPr>
            <a:picLocks noChangeAspect="1"/>
          </p:cNvPicPr>
          <p:nvPr/>
        </p:nvPicPr>
        <p:blipFill>
          <a:blip r:embed="rId3"/>
          <a:stretch>
            <a:fillRect/>
          </a:stretch>
        </p:blipFill>
        <p:spPr>
          <a:xfrm>
            <a:off x="7452320" y="4209165"/>
            <a:ext cx="538326" cy="563238"/>
          </a:xfrm>
          <a:prstGeom prst="rect">
            <a:avLst/>
          </a:prstGeom>
        </p:spPr>
      </p:pic>
      <p:pic>
        <p:nvPicPr>
          <p:cNvPr id="86" name="Picture 7"/>
          <p:cNvPicPr>
            <a:picLocks noChangeAspect="1"/>
          </p:cNvPicPr>
          <p:nvPr/>
        </p:nvPicPr>
        <p:blipFill>
          <a:blip r:embed="rId4"/>
          <a:stretch>
            <a:fillRect/>
          </a:stretch>
        </p:blipFill>
        <p:spPr>
          <a:xfrm>
            <a:off x="6516216" y="4437112"/>
            <a:ext cx="1333501" cy="1089670"/>
          </a:xfrm>
          <a:prstGeom prst="rect">
            <a:avLst/>
          </a:prstGeom>
          <a:noFill/>
          <a:ln w="25400">
            <a:solidFill>
              <a:srgbClr val="EA4A54"/>
            </a:solidFill>
          </a:ln>
          <a:effectLst/>
          <a:scene3d>
            <a:camera prst="isometricLeftDown"/>
            <a:lightRig rig="threePt" dir="t"/>
          </a:scene3d>
        </p:spPr>
      </p:pic>
      <p:sp>
        <p:nvSpPr>
          <p:cNvPr id="47" name="矩形 46"/>
          <p:cNvSpPr/>
          <p:nvPr/>
        </p:nvSpPr>
        <p:spPr>
          <a:xfrm>
            <a:off x="5796136" y="4437112"/>
            <a:ext cx="1347614" cy="1104548"/>
          </a:xfrm>
          <a:prstGeom prst="rect">
            <a:avLst/>
          </a:prstGeom>
          <a:pattFill prst="dkUpDiag">
            <a:fgClr>
              <a:schemeClr val="accent1"/>
            </a:fgClr>
            <a:bgClr>
              <a:schemeClr val="bg1"/>
            </a:bgClr>
          </a:pattFill>
          <a:ln w="38100">
            <a:solidFill>
              <a:srgbClr val="EA4A54"/>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5"/>
          <a:stretch>
            <a:fillRect/>
          </a:stretch>
        </p:blipFill>
        <p:spPr>
          <a:xfrm>
            <a:off x="5292080" y="4442779"/>
            <a:ext cx="1367558" cy="1074453"/>
          </a:xfrm>
          <a:prstGeom prst="rect">
            <a:avLst/>
          </a:prstGeom>
          <a:ln w="25400">
            <a:solidFill>
              <a:srgbClr val="EA4A54"/>
            </a:solidFill>
          </a:ln>
          <a:scene3d>
            <a:camera prst="isometricLeftDown"/>
            <a:lightRig rig="threePt" dir="t"/>
          </a:scene3d>
        </p:spPr>
      </p:pic>
      <p:pic>
        <p:nvPicPr>
          <p:cNvPr id="71" name="图片 70"/>
          <p:cNvPicPr>
            <a:picLocks noChangeAspect="1"/>
          </p:cNvPicPr>
          <p:nvPr/>
        </p:nvPicPr>
        <p:blipFill rotWithShape="1">
          <a:blip r:embed="rId6"/>
          <a:srcRect l="28760"/>
          <a:stretch/>
        </p:blipFill>
        <p:spPr>
          <a:xfrm>
            <a:off x="4725722" y="4425169"/>
            <a:ext cx="1344811" cy="1092063"/>
          </a:xfrm>
          <a:prstGeom prst="rect">
            <a:avLst/>
          </a:prstGeom>
          <a:ln w="25400">
            <a:solidFill>
              <a:srgbClr val="EA4A54"/>
            </a:solidFill>
          </a:ln>
          <a:scene3d>
            <a:camera prst="isometricLeftDown"/>
            <a:lightRig rig="threePt" dir="t"/>
          </a:scene3d>
        </p:spPr>
      </p:pic>
      <p:pic>
        <p:nvPicPr>
          <p:cNvPr id="6" name="图片 5"/>
          <p:cNvPicPr>
            <a:picLocks noChangeAspect="1"/>
          </p:cNvPicPr>
          <p:nvPr/>
        </p:nvPicPr>
        <p:blipFill rotWithShape="1">
          <a:blip r:embed="rId6"/>
          <a:srcRect l="28760"/>
          <a:stretch/>
        </p:blipFill>
        <p:spPr>
          <a:xfrm>
            <a:off x="4091285" y="4641193"/>
            <a:ext cx="1344811" cy="1092063"/>
          </a:xfrm>
          <a:prstGeom prst="rect">
            <a:avLst/>
          </a:prstGeom>
          <a:ln w="25400">
            <a:solidFill>
              <a:srgbClr val="EA4A54"/>
            </a:solidFill>
          </a:ln>
          <a:scene3d>
            <a:camera prst="isometricOffAxis2Left"/>
            <a:lightRig rig="threePt" dir="t"/>
          </a:scene3d>
        </p:spPr>
      </p:pic>
      <p:pic>
        <p:nvPicPr>
          <p:cNvPr id="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4197" y="5141379"/>
            <a:ext cx="1363306" cy="1091399"/>
          </a:xfrm>
          <a:prstGeom prst="rect">
            <a:avLst/>
          </a:prstGeom>
          <a:noFill/>
          <a:ln w="25400">
            <a:solidFill>
              <a:srgbClr val="EA4A54"/>
            </a:solidFill>
            <a:miter lim="800000"/>
            <a:headEnd/>
            <a:tailEnd/>
          </a:ln>
          <a:effectLst/>
          <a:scene3d>
            <a:camera prst="isometricOffAxis2Left"/>
            <a:lightRig rig="threePt" dir="t"/>
          </a:scene3d>
          <a:extLst>
            <a:ext uri="{909E8E84-426E-40DD-AFC4-6F175D3DCCD1}">
              <a14:hiddenFill xmlns:a14="http://schemas.microsoft.com/office/drawing/2010/main">
                <a:solidFill>
                  <a:schemeClr val="accent1"/>
                </a:solidFill>
              </a14:hiddenFill>
            </a:ext>
          </a:extLst>
        </p:spPr>
      </p:pic>
      <p:pic>
        <p:nvPicPr>
          <p:cNvPr id="8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9493" y="5217158"/>
            <a:ext cx="1363306" cy="1091399"/>
          </a:xfrm>
          <a:prstGeom prst="rect">
            <a:avLst/>
          </a:prstGeom>
          <a:noFill/>
          <a:ln w="25400">
            <a:solidFill>
              <a:srgbClr val="EA4A54"/>
            </a:solidFill>
            <a:miter lim="800000"/>
            <a:headEnd/>
            <a:tailEnd/>
          </a:ln>
          <a:effectLst/>
          <a:scene3d>
            <a:camera prst="isometricLeftDown"/>
            <a:lightRig rig="threePt" dir="t"/>
          </a:scene3d>
          <a:extLst>
            <a:ext uri="{909E8E84-426E-40DD-AFC4-6F175D3DCCD1}">
              <a14:hiddenFill xmlns:a14="http://schemas.microsoft.com/office/drawing/2010/main">
                <a:solidFill>
                  <a:schemeClr val="accent1"/>
                </a:solidFill>
              </a14:hiddenFill>
            </a:ext>
          </a:extLst>
        </p:spPr>
      </p:pic>
      <p:sp>
        <p:nvSpPr>
          <p:cNvPr id="42" name="矩形 41"/>
          <p:cNvSpPr/>
          <p:nvPr/>
        </p:nvSpPr>
        <p:spPr>
          <a:xfrm>
            <a:off x="2625437" y="5210584"/>
            <a:ext cx="1347614" cy="1104548"/>
          </a:xfrm>
          <a:prstGeom prst="rect">
            <a:avLst/>
          </a:prstGeom>
          <a:pattFill prst="dkUpDiag">
            <a:fgClr>
              <a:schemeClr val="accent1"/>
            </a:fgClr>
            <a:bgClr>
              <a:schemeClr val="bg1"/>
            </a:bgClr>
          </a:pattFill>
          <a:ln w="38100">
            <a:solidFill>
              <a:srgbClr val="EA4A54"/>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System</a:t>
            </a:r>
            <a:r>
              <a:rPr lang="zh-CN" altLang="en-US" dirty="0"/>
              <a:t> </a:t>
            </a:r>
            <a:r>
              <a:rPr lang="en-US" altLang="zh-CN" dirty="0"/>
              <a:t>Workflow - Follower</a:t>
            </a:r>
            <a:r>
              <a:rPr lang="zh-CN" altLang="en-US" dirty="0"/>
              <a:t> </a:t>
            </a:r>
          </a:p>
        </p:txBody>
      </p:sp>
      <p:sp>
        <p:nvSpPr>
          <p:cNvPr id="3" name="内容占位符 2"/>
          <p:cNvSpPr>
            <a:spLocks noGrp="1"/>
          </p:cNvSpPr>
          <p:nvPr>
            <p:ph idx="1"/>
          </p:nvPr>
        </p:nvSpPr>
        <p:spPr/>
        <p:txBody>
          <a:bodyPr/>
          <a:lstStyle/>
          <a:p>
            <a:endParaRPr lang="en-US" altLang="zh-CN" dirty="0"/>
          </a:p>
          <a:p>
            <a:endParaRPr lang="en-US" altLang="zh-CN" dirty="0"/>
          </a:p>
          <a:p>
            <a:endParaRPr lang="en-US" altLang="zh-CN" dirty="0"/>
          </a:p>
        </p:txBody>
      </p:sp>
      <p:sp>
        <p:nvSpPr>
          <p:cNvPr id="4" name="灯片编号占位符 3"/>
          <p:cNvSpPr>
            <a:spLocks noGrp="1"/>
          </p:cNvSpPr>
          <p:nvPr>
            <p:ph type="sldNum" sz="quarter" idx="12"/>
          </p:nvPr>
        </p:nvSpPr>
        <p:spPr/>
        <p:txBody>
          <a:bodyPr/>
          <a:lstStyle/>
          <a:p>
            <a:fld id="{87AB51E9-348C-4DC8-84CE-839F8B9DCC07}" type="slidenum">
              <a:rPr lang="en-US" altLang="zh-CN" smtClean="0"/>
              <a:pPr/>
              <a:t>9</a:t>
            </a:fld>
            <a:endParaRPr lang="en-US" altLang="zh-CN"/>
          </a:p>
        </p:txBody>
      </p:sp>
      <p:pic>
        <p:nvPicPr>
          <p:cNvPr id="54" name="Picture 2" descr="C:\Users\jackysh\Desktop\WMPhase2\BJW2-12F-noCoverageInfo.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33495"/>
          <a:stretch/>
        </p:blipFill>
        <p:spPr bwMode="auto">
          <a:xfrm>
            <a:off x="1187624" y="1268760"/>
            <a:ext cx="6849737" cy="263765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3510" y="1477219"/>
            <a:ext cx="134264" cy="1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3024" y="2534534"/>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25824" y="1814444"/>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1095" y="181892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8424" y="253139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3089" y="138196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7224" y="185186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0224" y="1851869"/>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1979" y="2596528"/>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0624" y="2596528"/>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45499" y="3118446"/>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7839" y="3647668"/>
            <a:ext cx="615671" cy="27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2973" y="3306837"/>
            <a:ext cx="888086" cy="599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0933" y="3258146"/>
            <a:ext cx="1624966" cy="660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93644" y="1648669"/>
            <a:ext cx="442080" cy="39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25189" y="2231404"/>
            <a:ext cx="616665" cy="497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50"/>
          <p:cNvPicPr>
            <a:picLocks noChangeAspect="1"/>
          </p:cNvPicPr>
          <p:nvPr/>
        </p:nvPicPr>
        <p:blipFill>
          <a:blip r:embed="rId12"/>
          <a:stretch>
            <a:fillRect/>
          </a:stretch>
        </p:blipFill>
        <p:spPr>
          <a:xfrm>
            <a:off x="4517479" y="3120430"/>
            <a:ext cx="525191" cy="626204"/>
          </a:xfrm>
          <a:prstGeom prst="rect">
            <a:avLst/>
          </a:prstGeom>
        </p:spPr>
      </p:pic>
      <p:pic>
        <p:nvPicPr>
          <p:cNvPr id="93" name="Picture 61"/>
          <p:cNvPicPr>
            <a:picLocks noChangeAspect="1"/>
          </p:cNvPicPr>
          <p:nvPr/>
        </p:nvPicPr>
        <p:blipFill>
          <a:blip r:embed="rId13"/>
          <a:stretch>
            <a:fillRect/>
          </a:stretch>
        </p:blipFill>
        <p:spPr>
          <a:xfrm>
            <a:off x="2356631" y="2766269"/>
            <a:ext cx="1116993" cy="400814"/>
          </a:xfrm>
          <a:prstGeom prst="rect">
            <a:avLst/>
          </a:prstGeom>
        </p:spPr>
      </p:pic>
      <p:pic>
        <p:nvPicPr>
          <p:cNvPr id="8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1425" y="2485479"/>
            <a:ext cx="450278" cy="48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99992" y="1518320"/>
            <a:ext cx="535732" cy="580377"/>
          </a:xfrm>
          <a:prstGeom prst="rect">
            <a:avLst/>
          </a:prstGeom>
        </p:spPr>
      </p:pic>
      <p:cxnSp>
        <p:nvCxnSpPr>
          <p:cNvPr id="57" name="Straight Connector 9"/>
          <p:cNvCxnSpPr/>
          <p:nvPr/>
        </p:nvCxnSpPr>
        <p:spPr>
          <a:xfrm flipV="1">
            <a:off x="4439998" y="2167260"/>
            <a:ext cx="0" cy="1088759"/>
          </a:xfrm>
          <a:prstGeom prst="line">
            <a:avLst/>
          </a:prstGeom>
          <a:ln w="101600">
            <a:solidFill>
              <a:srgbClr val="53BCA9"/>
            </a:solidFill>
          </a:ln>
        </p:spPr>
        <p:style>
          <a:lnRef idx="1">
            <a:schemeClr val="accent1"/>
          </a:lnRef>
          <a:fillRef idx="0">
            <a:schemeClr val="accent1"/>
          </a:fillRef>
          <a:effectRef idx="0">
            <a:schemeClr val="accent1"/>
          </a:effectRef>
          <a:fontRef idx="minor">
            <a:schemeClr val="tx1"/>
          </a:fontRef>
        </p:style>
      </p:cxnSp>
      <p:cxnSp>
        <p:nvCxnSpPr>
          <p:cNvPr id="58" name="Straight Connector 10"/>
          <p:cNvCxnSpPr/>
          <p:nvPr/>
        </p:nvCxnSpPr>
        <p:spPr>
          <a:xfrm flipH="1">
            <a:off x="1492426" y="3256018"/>
            <a:ext cx="3000373" cy="0"/>
          </a:xfrm>
          <a:prstGeom prst="line">
            <a:avLst/>
          </a:prstGeom>
          <a:ln w="101600">
            <a:solidFill>
              <a:srgbClr val="53BCA9"/>
            </a:solidFill>
          </a:ln>
        </p:spPr>
        <p:style>
          <a:lnRef idx="1">
            <a:schemeClr val="accent1"/>
          </a:lnRef>
          <a:fillRef idx="0">
            <a:schemeClr val="accent1"/>
          </a:fillRef>
          <a:effectRef idx="0">
            <a:schemeClr val="accent1"/>
          </a:effectRef>
          <a:fontRef idx="minor">
            <a:schemeClr val="tx1"/>
          </a:fontRef>
        </p:style>
      </p:cxnSp>
      <p:cxnSp>
        <p:nvCxnSpPr>
          <p:cNvPr id="90" name="Straight Connector 10"/>
          <p:cNvCxnSpPr/>
          <p:nvPr/>
        </p:nvCxnSpPr>
        <p:spPr>
          <a:xfrm flipH="1">
            <a:off x="4391059" y="2167260"/>
            <a:ext cx="2482830" cy="0"/>
          </a:xfrm>
          <a:prstGeom prst="line">
            <a:avLst/>
          </a:prstGeom>
          <a:ln w="101600">
            <a:solidFill>
              <a:srgbClr val="53BCA9"/>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069911" y="5204157"/>
            <a:ext cx="1347614" cy="1104548"/>
          </a:xfrm>
          <a:prstGeom prst="rect">
            <a:avLst/>
          </a:prstGeom>
          <a:pattFill prst="dkUpDiag">
            <a:fgClr>
              <a:schemeClr val="accent1"/>
            </a:fgClr>
            <a:bgClr>
              <a:schemeClr val="bg1"/>
            </a:bgClr>
          </a:pattFill>
          <a:ln w="38100">
            <a:solidFill>
              <a:srgbClr val="EA4A54"/>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8"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4868" y="5239166"/>
            <a:ext cx="1335397" cy="1088101"/>
          </a:xfrm>
          <a:prstGeom prst="rect">
            <a:avLst/>
          </a:prstGeom>
          <a:noFill/>
          <a:ln w="25400">
            <a:solidFill>
              <a:srgbClr val="EA4A54"/>
            </a:solidFill>
            <a:miter lim="800000"/>
            <a:headEnd/>
            <a:tailEnd/>
          </a:ln>
          <a:effectLst/>
          <a:scene3d>
            <a:camera prst="isometricLeftDown"/>
            <a:lightRig rig="threePt" dir="t"/>
          </a:scene3d>
          <a:extLst>
            <a:ext uri="{909E8E84-426E-40DD-AFC4-6F175D3DCCD1}">
              <a14:hiddenFill xmlns:a14="http://schemas.microsoft.com/office/drawing/2010/main">
                <a:solidFill>
                  <a:schemeClr val="accent1"/>
                </a:solidFill>
              </a14:hiddenFill>
            </a:ext>
          </a:extLst>
        </p:spPr>
      </p:pic>
      <p:pic>
        <p:nvPicPr>
          <p:cNvPr id="7" name="图片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55258" y="1505298"/>
            <a:ext cx="600918" cy="600918"/>
          </a:xfrm>
          <a:prstGeom prst="rect">
            <a:avLst/>
          </a:prstGeom>
        </p:spPr>
      </p:pic>
      <p:cxnSp>
        <p:nvCxnSpPr>
          <p:cNvPr id="13" name="直接连接符 12"/>
          <p:cNvCxnSpPr/>
          <p:nvPr/>
        </p:nvCxnSpPr>
        <p:spPr>
          <a:xfrm>
            <a:off x="2251379" y="5755674"/>
            <a:ext cx="2284096" cy="30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545744" y="5102249"/>
            <a:ext cx="170136" cy="6606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4715880" y="5048726"/>
            <a:ext cx="2477256" cy="535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85192" y="4077072"/>
            <a:ext cx="836327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a:off x="385162" y="4082174"/>
            <a:ext cx="2513830" cy="369332"/>
          </a:xfrm>
          <a:prstGeom prst="rect">
            <a:avLst/>
          </a:prstGeom>
          <a:noFill/>
        </p:spPr>
        <p:txBody>
          <a:bodyPr wrap="none" rtlCol="0">
            <a:spAutoFit/>
          </a:bodyPr>
          <a:lstStyle/>
          <a:p>
            <a:r>
              <a:rPr lang="en-US" altLang="zh-CN" dirty="0">
                <a:latin typeface="+mj-lt"/>
                <a:ea typeface="+mj-ea"/>
              </a:rPr>
              <a:t>Reference Trajectory</a:t>
            </a:r>
            <a:endParaRPr lang="zh-CN" altLang="en-US" dirty="0">
              <a:latin typeface="+mj-lt"/>
              <a:ea typeface="+mj-ea"/>
            </a:endParaRPr>
          </a:p>
        </p:txBody>
      </p:sp>
      <p:sp>
        <p:nvSpPr>
          <p:cNvPr id="78" name="文本框 77"/>
          <p:cNvSpPr txBox="1"/>
          <p:nvPr/>
        </p:nvSpPr>
        <p:spPr>
          <a:xfrm>
            <a:off x="385162" y="1052736"/>
            <a:ext cx="2755883" cy="369332"/>
          </a:xfrm>
          <a:prstGeom prst="rect">
            <a:avLst/>
          </a:prstGeom>
          <a:noFill/>
        </p:spPr>
        <p:txBody>
          <a:bodyPr wrap="none" rtlCol="0">
            <a:spAutoFit/>
          </a:bodyPr>
          <a:lstStyle/>
          <a:p>
            <a:r>
              <a:rPr lang="en-US" altLang="zh-CN" dirty="0">
                <a:latin typeface="+mj-lt"/>
                <a:ea typeface="+mj-ea"/>
              </a:rPr>
              <a:t>Navigation for Follower</a:t>
            </a:r>
            <a:endParaRPr lang="zh-CN" altLang="en-US" dirty="0">
              <a:latin typeface="+mj-lt"/>
              <a:ea typeface="+mj-ea"/>
            </a:endParaRPr>
          </a:p>
        </p:txBody>
      </p:sp>
      <p:sp>
        <p:nvSpPr>
          <p:cNvPr id="83" name="文本框 82"/>
          <p:cNvSpPr txBox="1"/>
          <p:nvPr/>
        </p:nvSpPr>
        <p:spPr>
          <a:xfrm>
            <a:off x="6084168" y="6261589"/>
            <a:ext cx="1465466" cy="400110"/>
          </a:xfrm>
          <a:prstGeom prst="rect">
            <a:avLst/>
          </a:prstGeom>
          <a:noFill/>
        </p:spPr>
        <p:txBody>
          <a:bodyPr wrap="none" rtlCol="0">
            <a:spAutoFit/>
          </a:bodyPr>
          <a:lstStyle/>
          <a:p>
            <a:r>
              <a:rPr lang="en-US" altLang="zh-CN" sz="2000" dirty="0">
                <a:solidFill>
                  <a:srgbClr val="0CA1C9"/>
                </a:solidFill>
                <a:latin typeface="+mj-lt"/>
                <a:ea typeface="+mj-ea"/>
              </a:rPr>
              <a:t>Key-frame</a:t>
            </a:r>
            <a:endParaRPr lang="zh-CN" altLang="en-US" sz="2000" dirty="0">
              <a:solidFill>
                <a:srgbClr val="0CA1C9"/>
              </a:solidFill>
              <a:latin typeface="+mj-lt"/>
              <a:ea typeface="+mj-ea"/>
            </a:endParaRPr>
          </a:p>
        </p:txBody>
      </p:sp>
      <p:cxnSp>
        <p:nvCxnSpPr>
          <p:cNvPr id="37" name="直接箭头连接符 36"/>
          <p:cNvCxnSpPr/>
          <p:nvPr/>
        </p:nvCxnSpPr>
        <p:spPr>
          <a:xfrm>
            <a:off x="5855717" y="5687078"/>
            <a:ext cx="660499" cy="621479"/>
          </a:xfrm>
          <a:prstGeom prst="straightConnector1">
            <a:avLst/>
          </a:prstGeom>
          <a:ln w="25400">
            <a:solidFill>
              <a:srgbClr val="0CA1C9"/>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p:nvPr/>
        </p:nvCxnSpPr>
        <p:spPr>
          <a:xfrm>
            <a:off x="6469943" y="5733256"/>
            <a:ext cx="196320" cy="551341"/>
          </a:xfrm>
          <a:prstGeom prst="straightConnector1">
            <a:avLst/>
          </a:prstGeom>
          <a:ln w="25400">
            <a:solidFill>
              <a:srgbClr val="0CA1C9"/>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endCxn id="83" idx="0"/>
          </p:cNvCxnSpPr>
          <p:nvPr/>
        </p:nvCxnSpPr>
        <p:spPr>
          <a:xfrm flipH="1">
            <a:off x="6816901" y="5733256"/>
            <a:ext cx="152357" cy="528333"/>
          </a:xfrm>
          <a:prstGeom prst="straightConnector1">
            <a:avLst/>
          </a:prstGeom>
          <a:ln w="25400">
            <a:solidFill>
              <a:srgbClr val="0CA1C9"/>
            </a:solidFill>
            <a:tailEnd type="triangle" w="lg" len="med"/>
          </a:ln>
        </p:spPr>
        <p:style>
          <a:lnRef idx="1">
            <a:schemeClr val="accent1"/>
          </a:lnRef>
          <a:fillRef idx="0">
            <a:schemeClr val="accent1"/>
          </a:fillRef>
          <a:effectRef idx="0">
            <a:schemeClr val="accent1"/>
          </a:effectRef>
          <a:fontRef idx="minor">
            <a:schemeClr val="tx1"/>
          </a:fontRef>
        </p:style>
      </p:cxnSp>
      <p:sp>
        <p:nvSpPr>
          <p:cNvPr id="94" name="文本框 93"/>
          <p:cNvSpPr txBox="1"/>
          <p:nvPr/>
        </p:nvSpPr>
        <p:spPr>
          <a:xfrm>
            <a:off x="1278835" y="4452271"/>
            <a:ext cx="1401346" cy="400110"/>
          </a:xfrm>
          <a:prstGeom prst="rect">
            <a:avLst/>
          </a:prstGeom>
          <a:noFill/>
        </p:spPr>
        <p:txBody>
          <a:bodyPr wrap="none" rtlCol="0">
            <a:spAutoFit/>
          </a:bodyPr>
          <a:lstStyle/>
          <a:p>
            <a:r>
              <a:rPr lang="en-US" altLang="zh-CN" sz="2000" dirty="0">
                <a:solidFill>
                  <a:srgbClr val="EA4A54"/>
                </a:solidFill>
                <a:latin typeface="+mj-lt"/>
                <a:ea typeface="+mj-ea"/>
              </a:rPr>
              <a:t>Trajectory</a:t>
            </a:r>
            <a:endParaRPr lang="zh-CN" altLang="en-US" sz="2000" dirty="0">
              <a:solidFill>
                <a:srgbClr val="EA4A54"/>
              </a:solidFill>
              <a:latin typeface="+mj-lt"/>
              <a:ea typeface="+mj-ea"/>
            </a:endParaRPr>
          </a:p>
        </p:txBody>
      </p:sp>
      <p:cxnSp>
        <p:nvCxnSpPr>
          <p:cNvPr id="97" name="直接箭头连接符 96"/>
          <p:cNvCxnSpPr/>
          <p:nvPr/>
        </p:nvCxnSpPr>
        <p:spPr>
          <a:xfrm flipH="1" flipV="1">
            <a:off x="2613327" y="4822901"/>
            <a:ext cx="857144" cy="942249"/>
          </a:xfrm>
          <a:prstGeom prst="straightConnector1">
            <a:avLst/>
          </a:prstGeom>
          <a:ln w="25400">
            <a:solidFill>
              <a:srgbClr val="EA4A54"/>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68" name="Group 40"/>
          <p:cNvGrpSpPr/>
          <p:nvPr/>
        </p:nvGrpSpPr>
        <p:grpSpPr>
          <a:xfrm>
            <a:off x="972196" y="2699048"/>
            <a:ext cx="551170" cy="945976"/>
            <a:chOff x="1219200" y="3646034"/>
            <a:chExt cx="551170" cy="945976"/>
          </a:xfrm>
        </p:grpSpPr>
        <p:pic>
          <p:nvPicPr>
            <p:cNvPr id="72" name="Picture 41"/>
            <p:cNvPicPr>
              <a:picLocks noChangeAspect="1"/>
            </p:cNvPicPr>
            <p:nvPr/>
          </p:nvPicPr>
          <p:blipFill>
            <a:blip r:embed="rId17"/>
            <a:stretch>
              <a:fillRect/>
            </a:stretch>
          </p:blipFill>
          <p:spPr>
            <a:xfrm flipH="1">
              <a:off x="1219200" y="3646034"/>
              <a:ext cx="457200" cy="945976"/>
            </a:xfrm>
            <a:prstGeom prst="rect">
              <a:avLst/>
            </a:prstGeom>
          </p:spPr>
        </p:pic>
        <p:pic>
          <p:nvPicPr>
            <p:cNvPr id="73" name="Picture 42"/>
            <p:cNvPicPr>
              <a:picLocks noChangeAspect="1"/>
            </p:cNvPicPr>
            <p:nvPr/>
          </p:nvPicPr>
          <p:blipFill>
            <a:blip r:embed="rId18"/>
            <a:stretch>
              <a:fillRect/>
            </a:stretch>
          </p:blipFill>
          <p:spPr>
            <a:xfrm rot="1338872">
              <a:off x="1586069" y="3806321"/>
              <a:ext cx="184301" cy="363293"/>
            </a:xfrm>
            <a:prstGeom prst="rect">
              <a:avLst/>
            </a:prstGeom>
          </p:spPr>
        </p:pic>
      </p:grpSp>
      <p:cxnSp>
        <p:nvCxnSpPr>
          <p:cNvPr id="74" name="直接连接符 73"/>
          <p:cNvCxnSpPr/>
          <p:nvPr/>
        </p:nvCxnSpPr>
        <p:spPr>
          <a:xfrm>
            <a:off x="2251379" y="5755526"/>
            <a:ext cx="2284096" cy="3048"/>
          </a:xfrm>
          <a:prstGeom prst="line">
            <a:avLst/>
          </a:prstGeom>
          <a:ln w="44450">
            <a:solidFill>
              <a:srgbClr val="53BCA9"/>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4545491" y="5102249"/>
            <a:ext cx="170136" cy="660608"/>
          </a:xfrm>
          <a:prstGeom prst="line">
            <a:avLst/>
          </a:prstGeom>
          <a:ln w="44450">
            <a:solidFill>
              <a:srgbClr val="53BCA9"/>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4715627" y="5048725"/>
            <a:ext cx="2477256" cy="53524"/>
          </a:xfrm>
          <a:prstGeom prst="line">
            <a:avLst/>
          </a:prstGeom>
          <a:ln w="44450">
            <a:solidFill>
              <a:srgbClr val="53BCA9"/>
            </a:solidFill>
          </a:ln>
        </p:spPr>
        <p:style>
          <a:lnRef idx="1">
            <a:schemeClr val="accent1"/>
          </a:lnRef>
          <a:fillRef idx="0">
            <a:schemeClr val="accent1"/>
          </a:fillRef>
          <a:effectRef idx="0">
            <a:schemeClr val="accent1"/>
          </a:effectRef>
          <a:fontRef idx="minor">
            <a:schemeClr val="tx1"/>
          </a:fontRef>
        </p:style>
      </p:cxnSp>
      <p:sp>
        <p:nvSpPr>
          <p:cNvPr id="95" name="Right Arrow 69"/>
          <p:cNvSpPr/>
          <p:nvPr/>
        </p:nvSpPr>
        <p:spPr>
          <a:xfrm>
            <a:off x="2520615" y="3284984"/>
            <a:ext cx="763262" cy="323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Bent-Up Arrow 49"/>
          <p:cNvSpPr/>
          <p:nvPr/>
        </p:nvSpPr>
        <p:spPr>
          <a:xfrm>
            <a:off x="4210455" y="2955219"/>
            <a:ext cx="671334" cy="5392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ight Arrow 69"/>
          <p:cNvSpPr/>
          <p:nvPr/>
        </p:nvSpPr>
        <p:spPr>
          <a:xfrm>
            <a:off x="5465936" y="2258165"/>
            <a:ext cx="763262" cy="323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Bent-Up Arrow 49"/>
          <p:cNvSpPr/>
          <p:nvPr/>
        </p:nvSpPr>
        <p:spPr>
          <a:xfrm rot="16200000" flipV="1">
            <a:off x="3875162" y="1745235"/>
            <a:ext cx="671334" cy="5392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03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1.11111E-6 L -1.66667E-6 -1.11111E-6 C 0.00347 0.00162 0.00729 0.00278 0.01076 0.00486 C 0.01215 0.00556 0.01441 0.0081 0.01441 0.0081 L 0.35417 0.00486 L 0.35538 -0.15092 L 0.60972 -0.14954 " pathEditMode="relative" ptsTypes="AAAAAAA">
                                      <p:cBhvr>
                                        <p:cTn id="6" dur="5000" fill="hold"/>
                                        <p:tgtEl>
                                          <p:spTgt spid="68"/>
                                        </p:tgtEl>
                                        <p:attrNameLst>
                                          <p:attrName>ppt_x</p:attrName>
                                          <p:attrName>ppt_y</p:attrName>
                                        </p:attrNameLst>
                                      </p:cBhvr>
                                    </p:animMotion>
                                  </p:childTnLst>
                                </p:cTn>
                              </p:par>
                              <p:par>
                                <p:cTn id="7" presetID="22" presetClass="entr" presetSubtype="8" fill="hold" nodeType="withEffect">
                                  <p:stCondLst>
                                    <p:cond delay="500"/>
                                  </p:stCondLst>
                                  <p:childTnLst>
                                    <p:set>
                                      <p:cBhvr>
                                        <p:cTn id="8" dur="1" fill="hold">
                                          <p:stCondLst>
                                            <p:cond delay="0"/>
                                          </p:stCondLst>
                                        </p:cTn>
                                        <p:tgtEl>
                                          <p:spTgt spid="58"/>
                                        </p:tgtEl>
                                        <p:attrNameLst>
                                          <p:attrName>style.visibility</p:attrName>
                                        </p:attrNameLst>
                                      </p:cBhvr>
                                      <p:to>
                                        <p:strVal val="visible"/>
                                      </p:to>
                                    </p:set>
                                    <p:animEffect transition="in" filter="wipe(left)">
                                      <p:cBhvr>
                                        <p:cTn id="9" dur="2000"/>
                                        <p:tgtEl>
                                          <p:spTgt spid="58"/>
                                        </p:tgtEl>
                                      </p:cBhvr>
                                    </p:animEffect>
                                  </p:childTnLst>
                                </p:cTn>
                              </p:par>
                              <p:par>
                                <p:cTn id="10" presetID="22" presetClass="entr" presetSubtype="8" fill="hold" nodeType="withEffect">
                                  <p:stCondLst>
                                    <p:cond delay="50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2000"/>
                                        <p:tgtEl>
                                          <p:spTgt spid="74"/>
                                        </p:tgtEl>
                                      </p:cBhvr>
                                    </p:animEffect>
                                  </p:childTnLst>
                                </p:cTn>
                              </p:par>
                              <p:par>
                                <p:cTn id="13" presetID="22" presetClass="entr" presetSubtype="4" fill="hold" nodeType="withEffect">
                                  <p:stCondLst>
                                    <p:cond delay="2500"/>
                                  </p:stCondLst>
                                  <p:childTnLst>
                                    <p:set>
                                      <p:cBhvr>
                                        <p:cTn id="14" dur="1" fill="hold">
                                          <p:stCondLst>
                                            <p:cond delay="0"/>
                                          </p:stCondLst>
                                        </p:cTn>
                                        <p:tgtEl>
                                          <p:spTgt spid="57"/>
                                        </p:tgtEl>
                                        <p:attrNameLst>
                                          <p:attrName>style.visibility</p:attrName>
                                        </p:attrNameLst>
                                      </p:cBhvr>
                                      <p:to>
                                        <p:strVal val="visible"/>
                                      </p:to>
                                    </p:set>
                                    <p:animEffect transition="in" filter="wipe(down)">
                                      <p:cBhvr>
                                        <p:cTn id="15" dur="500"/>
                                        <p:tgtEl>
                                          <p:spTgt spid="57"/>
                                        </p:tgtEl>
                                      </p:cBhvr>
                                    </p:animEffect>
                                  </p:childTnLst>
                                </p:cTn>
                              </p:par>
                              <p:par>
                                <p:cTn id="16" presetID="22" presetClass="entr" presetSubtype="4" fill="hold" nodeType="withEffect">
                                  <p:stCondLst>
                                    <p:cond delay="2500"/>
                                  </p:stCondLst>
                                  <p:childTnLst>
                                    <p:set>
                                      <p:cBhvr>
                                        <p:cTn id="17" dur="1" fill="hold">
                                          <p:stCondLst>
                                            <p:cond delay="0"/>
                                          </p:stCondLst>
                                        </p:cTn>
                                        <p:tgtEl>
                                          <p:spTgt spid="75"/>
                                        </p:tgtEl>
                                        <p:attrNameLst>
                                          <p:attrName>style.visibility</p:attrName>
                                        </p:attrNameLst>
                                      </p:cBhvr>
                                      <p:to>
                                        <p:strVal val="visible"/>
                                      </p:to>
                                    </p:set>
                                    <p:animEffect transition="in" filter="wipe(down)">
                                      <p:cBhvr>
                                        <p:cTn id="18" dur="500"/>
                                        <p:tgtEl>
                                          <p:spTgt spid="75"/>
                                        </p:tgtEl>
                                      </p:cBhvr>
                                    </p:animEffect>
                                  </p:childTnLst>
                                </p:cTn>
                              </p:par>
                              <p:par>
                                <p:cTn id="19" presetID="22" presetClass="entr" presetSubtype="8" fill="hold" nodeType="withEffect">
                                  <p:stCondLst>
                                    <p:cond delay="3000"/>
                                  </p:stCondLst>
                                  <p:childTnLst>
                                    <p:set>
                                      <p:cBhvr>
                                        <p:cTn id="20" dur="1" fill="hold">
                                          <p:stCondLst>
                                            <p:cond delay="0"/>
                                          </p:stCondLst>
                                        </p:cTn>
                                        <p:tgtEl>
                                          <p:spTgt spid="90"/>
                                        </p:tgtEl>
                                        <p:attrNameLst>
                                          <p:attrName>style.visibility</p:attrName>
                                        </p:attrNameLst>
                                      </p:cBhvr>
                                      <p:to>
                                        <p:strVal val="visible"/>
                                      </p:to>
                                    </p:set>
                                    <p:animEffect transition="in" filter="wipe(left)">
                                      <p:cBhvr>
                                        <p:cTn id="21" dur="1500"/>
                                        <p:tgtEl>
                                          <p:spTgt spid="90"/>
                                        </p:tgtEl>
                                      </p:cBhvr>
                                    </p:animEffect>
                                  </p:childTnLst>
                                </p:cTn>
                              </p:par>
                              <p:par>
                                <p:cTn id="22" presetID="22" presetClass="entr" presetSubtype="8" fill="hold" nodeType="withEffect">
                                  <p:stCondLst>
                                    <p:cond delay="3000"/>
                                  </p:stCondLst>
                                  <p:childTnLst>
                                    <p:set>
                                      <p:cBhvr>
                                        <p:cTn id="23" dur="1" fill="hold">
                                          <p:stCondLst>
                                            <p:cond delay="0"/>
                                          </p:stCondLst>
                                        </p:cTn>
                                        <p:tgtEl>
                                          <p:spTgt spid="76"/>
                                        </p:tgtEl>
                                        <p:attrNameLst>
                                          <p:attrName>style.visibility</p:attrName>
                                        </p:attrNameLst>
                                      </p:cBhvr>
                                      <p:to>
                                        <p:strVal val="visible"/>
                                      </p:to>
                                    </p:set>
                                    <p:animEffect transition="in" filter="wipe(left)">
                                      <p:cBhvr>
                                        <p:cTn id="24" dur="1500"/>
                                        <p:tgtEl>
                                          <p:spTgt spid="76"/>
                                        </p:tgtEl>
                                      </p:cBhvr>
                                    </p:animEffect>
                                  </p:childTnLst>
                                </p:cTn>
                              </p:par>
                              <p:par>
                                <p:cTn id="25" presetID="7" presetClass="emph" presetSubtype="2" fill="hold" nodeType="withEffect">
                                  <p:stCondLst>
                                    <p:cond delay="500"/>
                                  </p:stCondLst>
                                  <p:childTnLst>
                                    <p:animClr clrSpc="rgb" dir="cw">
                                      <p:cBhvr>
                                        <p:cTn id="26" dur="250" fill="hold"/>
                                        <p:tgtEl>
                                          <p:spTgt spid="88"/>
                                        </p:tgtEl>
                                        <p:attrNameLst>
                                          <p:attrName>stroke.color</p:attrName>
                                        </p:attrNameLst>
                                      </p:cBhvr>
                                      <p:to>
                                        <a:srgbClr val="53BCA9"/>
                                      </p:to>
                                    </p:animClr>
                                    <p:set>
                                      <p:cBhvr>
                                        <p:cTn id="27" dur="250" fill="hold"/>
                                        <p:tgtEl>
                                          <p:spTgt spid="88"/>
                                        </p:tgtEl>
                                        <p:attrNameLst>
                                          <p:attrName>stroke.on</p:attrName>
                                        </p:attrNameLst>
                                      </p:cBhvr>
                                      <p:to>
                                        <p:strVal val="true"/>
                                      </p:to>
                                    </p:set>
                                  </p:childTnLst>
                                </p:cTn>
                              </p:par>
                              <p:par>
                                <p:cTn id="28" presetID="7" presetClass="emph" presetSubtype="2" fill="hold" nodeType="withEffect">
                                  <p:stCondLst>
                                    <p:cond delay="1000"/>
                                  </p:stCondLst>
                                  <p:childTnLst>
                                    <p:animClr clrSpc="rgb" dir="cw">
                                      <p:cBhvr>
                                        <p:cTn id="29" dur="250" fill="hold"/>
                                        <p:tgtEl>
                                          <p:spTgt spid="12"/>
                                        </p:tgtEl>
                                        <p:attrNameLst>
                                          <p:attrName>stroke.color</p:attrName>
                                        </p:attrNameLst>
                                      </p:cBhvr>
                                      <p:to>
                                        <a:srgbClr val="53BCA9"/>
                                      </p:to>
                                    </p:animClr>
                                    <p:set>
                                      <p:cBhvr>
                                        <p:cTn id="30" dur="250" fill="hold"/>
                                        <p:tgtEl>
                                          <p:spTgt spid="12"/>
                                        </p:tgtEl>
                                        <p:attrNameLst>
                                          <p:attrName>stroke.on</p:attrName>
                                        </p:attrNameLst>
                                      </p:cBhvr>
                                      <p:to>
                                        <p:strVal val="true"/>
                                      </p:to>
                                    </p:set>
                                  </p:childTnLst>
                                </p:cTn>
                              </p:par>
                              <p:par>
                                <p:cTn id="31" presetID="7" presetClass="emph" presetSubtype="2" fill="hold" nodeType="withEffect">
                                  <p:stCondLst>
                                    <p:cond delay="1500"/>
                                  </p:stCondLst>
                                  <p:childTnLst>
                                    <p:animClr clrSpc="rgb" dir="cw">
                                      <p:cBhvr>
                                        <p:cTn id="32" dur="250" fill="hold"/>
                                        <p:tgtEl>
                                          <p:spTgt spid="42"/>
                                        </p:tgtEl>
                                        <p:attrNameLst>
                                          <p:attrName>stroke.color</p:attrName>
                                        </p:attrNameLst>
                                      </p:cBhvr>
                                      <p:to>
                                        <a:srgbClr val="53BCA9"/>
                                      </p:to>
                                    </p:animClr>
                                    <p:set>
                                      <p:cBhvr>
                                        <p:cTn id="33" dur="250" fill="hold"/>
                                        <p:tgtEl>
                                          <p:spTgt spid="42"/>
                                        </p:tgtEl>
                                        <p:attrNameLst>
                                          <p:attrName>stroke.on</p:attrName>
                                        </p:attrNameLst>
                                      </p:cBhvr>
                                      <p:to>
                                        <p:strVal val="true"/>
                                      </p:to>
                                    </p:set>
                                  </p:childTnLst>
                                </p:cTn>
                              </p:par>
                              <p:par>
                                <p:cTn id="34" presetID="7" presetClass="emph" presetSubtype="2" fill="hold" nodeType="withEffect">
                                  <p:stCondLst>
                                    <p:cond delay="2250"/>
                                  </p:stCondLst>
                                  <p:childTnLst>
                                    <p:animClr clrSpc="rgb" dir="cw">
                                      <p:cBhvr>
                                        <p:cTn id="35" dur="250" fill="hold"/>
                                        <p:tgtEl>
                                          <p:spTgt spid="87"/>
                                        </p:tgtEl>
                                        <p:attrNameLst>
                                          <p:attrName>stroke.color</p:attrName>
                                        </p:attrNameLst>
                                      </p:cBhvr>
                                      <p:to>
                                        <a:srgbClr val="53BCA9"/>
                                      </p:to>
                                    </p:animClr>
                                    <p:set>
                                      <p:cBhvr>
                                        <p:cTn id="36" dur="250" fill="hold"/>
                                        <p:tgtEl>
                                          <p:spTgt spid="87"/>
                                        </p:tgtEl>
                                        <p:attrNameLst>
                                          <p:attrName>stroke.on</p:attrName>
                                        </p:attrNameLst>
                                      </p:cBhvr>
                                      <p:to>
                                        <p:strVal val="true"/>
                                      </p:to>
                                    </p:set>
                                  </p:childTnLst>
                                </p:cTn>
                              </p:par>
                              <p:par>
                                <p:cTn id="37" presetID="7" presetClass="emph" presetSubtype="2" fill="hold" nodeType="withEffect">
                                  <p:stCondLst>
                                    <p:cond delay="2500"/>
                                  </p:stCondLst>
                                  <p:childTnLst>
                                    <p:animClr clrSpc="rgb" dir="cw">
                                      <p:cBhvr>
                                        <p:cTn id="38" dur="250" fill="hold"/>
                                        <p:tgtEl>
                                          <p:spTgt spid="70"/>
                                        </p:tgtEl>
                                        <p:attrNameLst>
                                          <p:attrName>stroke.color</p:attrName>
                                        </p:attrNameLst>
                                      </p:cBhvr>
                                      <p:to>
                                        <a:srgbClr val="53BCA9"/>
                                      </p:to>
                                    </p:animClr>
                                    <p:set>
                                      <p:cBhvr>
                                        <p:cTn id="39" dur="250" fill="hold"/>
                                        <p:tgtEl>
                                          <p:spTgt spid="70"/>
                                        </p:tgtEl>
                                        <p:attrNameLst>
                                          <p:attrName>stroke.on</p:attrName>
                                        </p:attrNameLst>
                                      </p:cBhvr>
                                      <p:to>
                                        <p:strVal val="true"/>
                                      </p:to>
                                    </p:set>
                                  </p:childTnLst>
                                </p:cTn>
                              </p:par>
                              <p:par>
                                <p:cTn id="40" presetID="7" presetClass="emph" presetSubtype="2" fill="hold" nodeType="withEffect">
                                  <p:stCondLst>
                                    <p:cond delay="3000"/>
                                  </p:stCondLst>
                                  <p:childTnLst>
                                    <p:animClr clrSpc="rgb" dir="cw">
                                      <p:cBhvr>
                                        <p:cTn id="41" dur="250" fill="hold"/>
                                        <p:tgtEl>
                                          <p:spTgt spid="6"/>
                                        </p:tgtEl>
                                        <p:attrNameLst>
                                          <p:attrName>stroke.color</p:attrName>
                                        </p:attrNameLst>
                                      </p:cBhvr>
                                      <p:to>
                                        <a:srgbClr val="53BCA9"/>
                                      </p:to>
                                    </p:animClr>
                                    <p:set>
                                      <p:cBhvr>
                                        <p:cTn id="42" dur="250" fill="hold"/>
                                        <p:tgtEl>
                                          <p:spTgt spid="6"/>
                                        </p:tgtEl>
                                        <p:attrNameLst>
                                          <p:attrName>stroke.on</p:attrName>
                                        </p:attrNameLst>
                                      </p:cBhvr>
                                      <p:to>
                                        <p:strVal val="true"/>
                                      </p:to>
                                    </p:set>
                                  </p:childTnLst>
                                </p:cTn>
                              </p:par>
                              <p:par>
                                <p:cTn id="43" presetID="7" presetClass="emph" presetSubtype="2" fill="hold" nodeType="withEffect">
                                  <p:stCondLst>
                                    <p:cond delay="3250"/>
                                  </p:stCondLst>
                                  <p:childTnLst>
                                    <p:animClr clrSpc="rgb" dir="cw">
                                      <p:cBhvr>
                                        <p:cTn id="44" dur="250" fill="hold"/>
                                        <p:tgtEl>
                                          <p:spTgt spid="71"/>
                                        </p:tgtEl>
                                        <p:attrNameLst>
                                          <p:attrName>stroke.color</p:attrName>
                                        </p:attrNameLst>
                                      </p:cBhvr>
                                      <p:to>
                                        <a:srgbClr val="53BCA9"/>
                                      </p:to>
                                    </p:animClr>
                                    <p:set>
                                      <p:cBhvr>
                                        <p:cTn id="45" dur="250" fill="hold"/>
                                        <p:tgtEl>
                                          <p:spTgt spid="71"/>
                                        </p:tgtEl>
                                        <p:attrNameLst>
                                          <p:attrName>stroke.on</p:attrName>
                                        </p:attrNameLst>
                                      </p:cBhvr>
                                      <p:to>
                                        <p:strVal val="true"/>
                                      </p:to>
                                    </p:set>
                                  </p:childTnLst>
                                </p:cTn>
                              </p:par>
                              <p:par>
                                <p:cTn id="46" presetID="7" presetClass="emph" presetSubtype="2" fill="hold" nodeType="withEffect">
                                  <p:stCondLst>
                                    <p:cond delay="3500"/>
                                  </p:stCondLst>
                                  <p:childTnLst>
                                    <p:animClr clrSpc="rgb" dir="cw">
                                      <p:cBhvr>
                                        <p:cTn id="47" dur="250" fill="hold"/>
                                        <p:tgtEl>
                                          <p:spTgt spid="8"/>
                                        </p:tgtEl>
                                        <p:attrNameLst>
                                          <p:attrName>stroke.color</p:attrName>
                                        </p:attrNameLst>
                                      </p:cBhvr>
                                      <p:to>
                                        <a:srgbClr val="53BCA9"/>
                                      </p:to>
                                    </p:animClr>
                                    <p:set>
                                      <p:cBhvr>
                                        <p:cTn id="48" dur="250" fill="hold"/>
                                        <p:tgtEl>
                                          <p:spTgt spid="8"/>
                                        </p:tgtEl>
                                        <p:attrNameLst>
                                          <p:attrName>stroke.on</p:attrName>
                                        </p:attrNameLst>
                                      </p:cBhvr>
                                      <p:to>
                                        <p:strVal val="true"/>
                                      </p:to>
                                    </p:set>
                                  </p:childTnLst>
                                </p:cTn>
                              </p:par>
                              <p:par>
                                <p:cTn id="49" presetID="7" presetClass="emph" presetSubtype="2" fill="hold" nodeType="withEffect">
                                  <p:stCondLst>
                                    <p:cond delay="4000"/>
                                  </p:stCondLst>
                                  <p:childTnLst>
                                    <p:animClr clrSpc="rgb" dir="cw">
                                      <p:cBhvr>
                                        <p:cTn id="50" dur="250" fill="hold"/>
                                        <p:tgtEl>
                                          <p:spTgt spid="47"/>
                                        </p:tgtEl>
                                        <p:attrNameLst>
                                          <p:attrName>stroke.color</p:attrName>
                                        </p:attrNameLst>
                                      </p:cBhvr>
                                      <p:to>
                                        <a:srgbClr val="53BCA9"/>
                                      </p:to>
                                    </p:animClr>
                                    <p:set>
                                      <p:cBhvr>
                                        <p:cTn id="51" dur="250" fill="hold"/>
                                        <p:tgtEl>
                                          <p:spTgt spid="47"/>
                                        </p:tgtEl>
                                        <p:attrNameLst>
                                          <p:attrName>stroke.on</p:attrName>
                                        </p:attrNameLst>
                                      </p:cBhvr>
                                      <p:to>
                                        <p:strVal val="true"/>
                                      </p:to>
                                    </p:set>
                                  </p:childTnLst>
                                </p:cTn>
                              </p:par>
                              <p:par>
                                <p:cTn id="52" presetID="7" presetClass="emph" presetSubtype="2" fill="hold" nodeType="withEffect">
                                  <p:stCondLst>
                                    <p:cond delay="4250"/>
                                  </p:stCondLst>
                                  <p:childTnLst>
                                    <p:animClr clrSpc="rgb" dir="cw">
                                      <p:cBhvr>
                                        <p:cTn id="53" dur="250" fill="hold"/>
                                        <p:tgtEl>
                                          <p:spTgt spid="86"/>
                                        </p:tgtEl>
                                        <p:attrNameLst>
                                          <p:attrName>stroke.color</p:attrName>
                                        </p:attrNameLst>
                                      </p:cBhvr>
                                      <p:to>
                                        <a:srgbClr val="53BCA9"/>
                                      </p:to>
                                    </p:animClr>
                                    <p:set>
                                      <p:cBhvr>
                                        <p:cTn id="54" dur="250" fill="hold"/>
                                        <p:tgtEl>
                                          <p:spTgt spid="86"/>
                                        </p:tgtEl>
                                        <p:attrNameLst>
                                          <p:attrName>stroke.on</p:attrName>
                                        </p:attrNameLst>
                                      </p:cBhvr>
                                      <p:to>
                                        <p:strVal val="true"/>
                                      </p:to>
                                    </p:set>
                                  </p:childTnLst>
                                </p:cTn>
                              </p:par>
                              <p:par>
                                <p:cTn id="55" presetID="42" presetClass="entr" presetSubtype="0" fill="hold" grpId="0" nodeType="withEffect">
                                  <p:stCondLst>
                                    <p:cond delay="250"/>
                                  </p:stCondLst>
                                  <p:childTnLst>
                                    <p:set>
                                      <p:cBhvr>
                                        <p:cTn id="56" dur="1" fill="hold">
                                          <p:stCondLst>
                                            <p:cond delay="0"/>
                                          </p:stCondLst>
                                        </p:cTn>
                                        <p:tgtEl>
                                          <p:spTgt spid="95"/>
                                        </p:tgtEl>
                                        <p:attrNameLst>
                                          <p:attrName>style.visibility</p:attrName>
                                        </p:attrNameLst>
                                      </p:cBhvr>
                                      <p:to>
                                        <p:strVal val="visible"/>
                                      </p:to>
                                    </p:set>
                                    <p:animEffect transition="in" filter="fade">
                                      <p:cBhvr>
                                        <p:cTn id="57" dur="500"/>
                                        <p:tgtEl>
                                          <p:spTgt spid="95"/>
                                        </p:tgtEl>
                                      </p:cBhvr>
                                    </p:animEffect>
                                    <p:anim calcmode="lin" valueType="num">
                                      <p:cBhvr>
                                        <p:cTn id="58" dur="500" fill="hold"/>
                                        <p:tgtEl>
                                          <p:spTgt spid="95"/>
                                        </p:tgtEl>
                                        <p:attrNameLst>
                                          <p:attrName>ppt_x</p:attrName>
                                        </p:attrNameLst>
                                      </p:cBhvr>
                                      <p:tavLst>
                                        <p:tav tm="0">
                                          <p:val>
                                            <p:strVal val="#ppt_x"/>
                                          </p:val>
                                        </p:tav>
                                        <p:tav tm="100000">
                                          <p:val>
                                            <p:strVal val="#ppt_x"/>
                                          </p:val>
                                        </p:tav>
                                      </p:tavLst>
                                    </p:anim>
                                    <p:anim calcmode="lin" valueType="num">
                                      <p:cBhvr>
                                        <p:cTn id="59" dur="500" fill="hold"/>
                                        <p:tgtEl>
                                          <p:spTgt spid="9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50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anim calcmode="lin" valueType="num">
                                      <p:cBhvr>
                                        <p:cTn id="63" dur="500" fill="hold"/>
                                        <p:tgtEl>
                                          <p:spTgt spid="96"/>
                                        </p:tgtEl>
                                        <p:attrNameLst>
                                          <p:attrName>ppt_x</p:attrName>
                                        </p:attrNameLst>
                                      </p:cBhvr>
                                      <p:tavLst>
                                        <p:tav tm="0">
                                          <p:val>
                                            <p:strVal val="#ppt_x"/>
                                          </p:val>
                                        </p:tav>
                                        <p:tav tm="100000">
                                          <p:val>
                                            <p:strVal val="#ppt_x"/>
                                          </p:val>
                                        </p:tav>
                                      </p:tavLst>
                                    </p:anim>
                                    <p:anim calcmode="lin" valueType="num">
                                      <p:cBhvr>
                                        <p:cTn id="64" dur="500" fill="hold"/>
                                        <p:tgtEl>
                                          <p:spTgt spid="9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250"/>
                                  </p:stCondLst>
                                  <p:childTnLst>
                                    <p:set>
                                      <p:cBhvr>
                                        <p:cTn id="66" dur="1" fill="hold">
                                          <p:stCondLst>
                                            <p:cond delay="0"/>
                                          </p:stCondLst>
                                        </p:cTn>
                                        <p:tgtEl>
                                          <p:spTgt spid="99"/>
                                        </p:tgtEl>
                                        <p:attrNameLst>
                                          <p:attrName>style.visibility</p:attrName>
                                        </p:attrNameLst>
                                      </p:cBhvr>
                                      <p:to>
                                        <p:strVal val="visible"/>
                                      </p:to>
                                    </p:set>
                                    <p:animEffect transition="in" filter="fade">
                                      <p:cBhvr>
                                        <p:cTn id="67" dur="500"/>
                                        <p:tgtEl>
                                          <p:spTgt spid="99"/>
                                        </p:tgtEl>
                                      </p:cBhvr>
                                    </p:animEffect>
                                    <p:anim calcmode="lin" valueType="num">
                                      <p:cBhvr>
                                        <p:cTn id="68" dur="500" fill="hold"/>
                                        <p:tgtEl>
                                          <p:spTgt spid="99"/>
                                        </p:tgtEl>
                                        <p:attrNameLst>
                                          <p:attrName>ppt_x</p:attrName>
                                        </p:attrNameLst>
                                      </p:cBhvr>
                                      <p:tavLst>
                                        <p:tav tm="0">
                                          <p:val>
                                            <p:strVal val="#ppt_x"/>
                                          </p:val>
                                        </p:tav>
                                        <p:tav tm="100000">
                                          <p:val>
                                            <p:strVal val="#ppt_x"/>
                                          </p:val>
                                        </p:tav>
                                      </p:tavLst>
                                    </p:anim>
                                    <p:anim calcmode="lin" valueType="num">
                                      <p:cBhvr>
                                        <p:cTn id="69" dur="500" fill="hold"/>
                                        <p:tgtEl>
                                          <p:spTgt spid="9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3000"/>
                                  </p:stCondLst>
                                  <p:childTnLst>
                                    <p:set>
                                      <p:cBhvr>
                                        <p:cTn id="71" dur="1" fill="hold">
                                          <p:stCondLst>
                                            <p:cond delay="0"/>
                                          </p:stCondLst>
                                        </p:cTn>
                                        <p:tgtEl>
                                          <p:spTgt spid="98"/>
                                        </p:tgtEl>
                                        <p:attrNameLst>
                                          <p:attrName>style.visibility</p:attrName>
                                        </p:attrNameLst>
                                      </p:cBhvr>
                                      <p:to>
                                        <p:strVal val="visible"/>
                                      </p:to>
                                    </p:set>
                                    <p:animEffect transition="in" filter="fade">
                                      <p:cBhvr>
                                        <p:cTn id="72" dur="500"/>
                                        <p:tgtEl>
                                          <p:spTgt spid="98"/>
                                        </p:tgtEl>
                                      </p:cBhvr>
                                    </p:animEffect>
                                    <p:anim calcmode="lin" valueType="num">
                                      <p:cBhvr>
                                        <p:cTn id="73" dur="500" fill="hold"/>
                                        <p:tgtEl>
                                          <p:spTgt spid="98"/>
                                        </p:tgtEl>
                                        <p:attrNameLst>
                                          <p:attrName>ppt_x</p:attrName>
                                        </p:attrNameLst>
                                      </p:cBhvr>
                                      <p:tavLst>
                                        <p:tav tm="0">
                                          <p:val>
                                            <p:strVal val="#ppt_x"/>
                                          </p:val>
                                        </p:tav>
                                        <p:tav tm="100000">
                                          <p:val>
                                            <p:strVal val="#ppt_x"/>
                                          </p:val>
                                        </p:tav>
                                      </p:tavLst>
                                    </p:anim>
                                    <p:anim calcmode="lin" valueType="num">
                                      <p:cBhvr>
                                        <p:cTn id="74" dur="500" fill="hold"/>
                                        <p:tgtEl>
                                          <p:spTgt spid="98"/>
                                        </p:tgtEl>
                                        <p:attrNameLst>
                                          <p:attrName>ppt_y</p:attrName>
                                        </p:attrNameLst>
                                      </p:cBhvr>
                                      <p:tavLst>
                                        <p:tav tm="0">
                                          <p:val>
                                            <p:strVal val="#ppt_y+.1"/>
                                          </p:val>
                                        </p:tav>
                                        <p:tav tm="100000">
                                          <p:val>
                                            <p:strVal val="#ppt_y"/>
                                          </p:val>
                                        </p:tav>
                                      </p:tavLst>
                                    </p:anim>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8" grpId="0" animBg="1"/>
      <p:bldP spid="99" grpId="0" animBg="1"/>
    </p:bldLst>
  </p:timing>
</p:sld>
</file>

<file path=ppt/theme/theme1.xml><?xml version="1.0" encoding="utf-8"?>
<a:theme xmlns:a="http://schemas.openxmlformats.org/drawingml/2006/main" name="slightly_digital">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810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slightly_digital</Template>
  <TotalTime>43887</TotalTime>
  <Words>1986</Words>
  <Application>Microsoft Office PowerPoint</Application>
  <PresentationFormat>全屏显示(4:3)</PresentationFormat>
  <Paragraphs>300</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宋体</vt:lpstr>
      <vt:lpstr>Arial</vt:lpstr>
      <vt:lpstr>Calibri</vt:lpstr>
      <vt:lpstr>Cambria Math</vt:lpstr>
      <vt:lpstr>Century Gothic</vt:lpstr>
      <vt:lpstr>Gill Sans MT</vt:lpstr>
      <vt:lpstr>slightly_digital</vt:lpstr>
      <vt:lpstr>Pair-Navi Peer-to-Peer Indoor Navigation with Mobile Visual SLAM</vt:lpstr>
      <vt:lpstr>Motivation</vt:lpstr>
      <vt:lpstr>Motivation</vt:lpstr>
      <vt:lpstr>Motivation</vt:lpstr>
      <vt:lpstr>Existing Works-P2P Navigation</vt:lpstr>
      <vt:lpstr>Existing Works-Visual Localization</vt:lpstr>
      <vt:lpstr>Problem Statement</vt:lpstr>
      <vt:lpstr>System Workflow - Leader </vt:lpstr>
      <vt:lpstr>System Workflow - Follower </vt:lpstr>
      <vt:lpstr>System Design</vt:lpstr>
      <vt:lpstr>Leader: Trajectory Construction</vt:lpstr>
      <vt:lpstr>Follower: Navigation</vt:lpstr>
      <vt:lpstr>Non-rigid Context Culling</vt:lpstr>
      <vt:lpstr>Non-rigid Context Culling</vt:lpstr>
      <vt:lpstr>Real-time strategy</vt:lpstr>
      <vt:lpstr>Is it enough? We also need Deviation detection</vt:lpstr>
      <vt:lpstr>Follower: Deviation Handling</vt:lpstr>
      <vt:lpstr>Experiments: Settings</vt:lpstr>
      <vt:lpstr>Experiments: Trajectories</vt:lpstr>
      <vt:lpstr>Experiments: Results</vt:lpstr>
      <vt:lpstr>Experiments: Results</vt:lpstr>
      <vt:lpstr>Experiments: Results</vt:lpstr>
      <vt:lpstr>Experiments: Results</vt:lpstr>
      <vt:lpstr>Conclusion</vt:lpstr>
      <vt:lpstr>PowerPoint 演示文稿</vt:lpstr>
    </vt:vector>
  </TitlesOfParts>
  <Company>HKUST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slightly digital</dc:title>
  <dc:creator>zimu</dc:creator>
  <cp:lastModifiedBy>Xu Jingao</cp:lastModifiedBy>
  <cp:revision>1849</cp:revision>
  <cp:lastPrinted>2016-04-08T02:17:10Z</cp:lastPrinted>
  <dcterms:created xsi:type="dcterms:W3CDTF">2013-09-30T01:54:11Z</dcterms:created>
  <dcterms:modified xsi:type="dcterms:W3CDTF">2019-06-05T01:41:40Z</dcterms:modified>
</cp:coreProperties>
</file>