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mp4"/>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3"/>
  </p:notesMasterIdLst>
  <p:sldIdLst>
    <p:sldId id="259" r:id="rId2"/>
    <p:sldId id="261" r:id="rId3"/>
    <p:sldId id="288" r:id="rId4"/>
    <p:sldId id="262" r:id="rId5"/>
    <p:sldId id="263" r:id="rId6"/>
    <p:sldId id="264" r:id="rId7"/>
    <p:sldId id="265" r:id="rId8"/>
    <p:sldId id="266" r:id="rId9"/>
    <p:sldId id="267" r:id="rId10"/>
    <p:sldId id="268" r:id="rId11"/>
    <p:sldId id="269" r:id="rId12"/>
    <p:sldId id="270" r:id="rId13"/>
    <p:sldId id="271" r:id="rId14"/>
    <p:sldId id="273" r:id="rId15"/>
    <p:sldId id="274" r:id="rId16"/>
    <p:sldId id="276" r:id="rId17"/>
    <p:sldId id="277" r:id="rId18"/>
    <p:sldId id="278" r:id="rId19"/>
    <p:sldId id="279" r:id="rId20"/>
    <p:sldId id="280" r:id="rId21"/>
    <p:sldId id="282" r:id="rId22"/>
    <p:sldId id="283" r:id="rId23"/>
    <p:sldId id="284" r:id="rId24"/>
    <p:sldId id="285" r:id="rId25"/>
    <p:sldId id="286" r:id="rId26"/>
    <p:sldId id="287" r:id="rId27"/>
    <p:sldId id="292" r:id="rId28"/>
    <p:sldId id="291" r:id="rId29"/>
    <p:sldId id="289" r:id="rId30"/>
    <p:sldId id="293" r:id="rId31"/>
    <p:sldId id="294" r:id="rId3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97400"/>
    <a:srgbClr val="2185C5"/>
    <a:srgbClr val="5C3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76592"/>
  </p:normalViewPr>
  <p:slideViewPr>
    <p:cSldViewPr snapToGrid="0" snapToObjects="1">
      <p:cViewPr>
        <p:scale>
          <a:sx n="75" d="100"/>
          <a:sy n="75" d="100"/>
        </p:scale>
        <p:origin x="1976" y="304"/>
      </p:cViewPr>
      <p:guideLst/>
    </p:cSldViewPr>
  </p:slideViewPr>
  <p:outlineViewPr>
    <p:cViewPr>
      <p:scale>
        <a:sx n="33" d="100"/>
        <a:sy n="33" d="100"/>
      </p:scale>
      <p:origin x="0" y="-59960"/>
    </p:cViewPr>
  </p:outlineViewPr>
  <p:notesTextViewPr>
    <p:cViewPr>
      <p:scale>
        <a:sx n="1" d="1"/>
        <a:sy n="1" d="1"/>
      </p:scale>
      <p:origin x="0" y="0"/>
    </p:cViewPr>
  </p:notesTextViewPr>
  <p:notesViewPr>
    <p:cSldViewPr snapToGrid="0" snapToObjects="1">
      <p:cViewPr varScale="1">
        <p:scale>
          <a:sx n="82" d="100"/>
          <a:sy n="82"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AA3C9-C15A-5644-A962-34D1FD096C5D}" type="datetimeFigureOut">
              <a:rPr kumimoji="1" lang="zh-CN" altLang="en-US" smtClean="0"/>
              <a:t>2017/5/9</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C5EF7-F229-D044-94A3-8F29F09E55AB}" type="slidenum">
              <a:rPr kumimoji="1" lang="zh-CN" altLang="en-US" smtClean="0"/>
              <a:t>‹#›</a:t>
            </a:fld>
            <a:endParaRPr kumimoji="1" lang="zh-CN" altLang="en-US"/>
          </a:p>
        </p:txBody>
      </p:sp>
    </p:spTree>
    <p:extLst>
      <p:ext uri="{BB962C8B-B14F-4D97-AF65-F5344CB8AC3E}">
        <p14:creationId xmlns:p14="http://schemas.microsoft.com/office/powerpoint/2010/main" val="208888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t>[Start]</a:t>
            </a:r>
            <a:r>
              <a:rPr lang="zh-CN" altLang="en-US" sz="1800" dirty="0" smtClean="0"/>
              <a:t> </a:t>
            </a:r>
            <a:r>
              <a:rPr lang="en-US" altLang="zh-CN" sz="1800" dirty="0" smtClean="0"/>
              <a:t>Thank</a:t>
            </a:r>
            <a:r>
              <a:rPr lang="zh-CN" altLang="en-US" sz="1800" dirty="0" smtClean="0"/>
              <a:t> </a:t>
            </a:r>
            <a:r>
              <a:rPr lang="en-US" altLang="zh-CN" sz="1800" dirty="0" smtClean="0"/>
              <a:t>you</a:t>
            </a:r>
            <a:r>
              <a:rPr lang="zh-CN" altLang="en-US" sz="1800" dirty="0" smtClean="0"/>
              <a:t> </a:t>
            </a:r>
            <a:r>
              <a:rPr lang="en-US" altLang="zh-CN" sz="1800" dirty="0" smtClean="0"/>
              <a:t>for</a:t>
            </a:r>
            <a:r>
              <a:rPr lang="zh-CN" altLang="en-US" sz="1800" baseline="0" dirty="0" smtClean="0"/>
              <a:t> </a:t>
            </a:r>
            <a:r>
              <a:rPr lang="en-US" altLang="zh-CN" sz="1800" baseline="0" dirty="0" smtClean="0"/>
              <a:t>the</a:t>
            </a:r>
            <a:r>
              <a:rPr lang="zh-CN" altLang="en-US" sz="1800" baseline="0" dirty="0" smtClean="0"/>
              <a:t> </a:t>
            </a:r>
            <a:r>
              <a:rPr lang="en-US" altLang="zh-CN" sz="1800" baseline="0" dirty="0" smtClean="0"/>
              <a:t>intro.</a:t>
            </a:r>
            <a:r>
              <a:rPr lang="zh-CN" altLang="en-US" sz="1800" baseline="0" dirty="0" smtClean="0"/>
              <a:t> </a:t>
            </a:r>
            <a:endParaRPr lang="zh-CN" altLang="en-US" sz="1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aseline="0" dirty="0" smtClean="0"/>
              <a:t>Today</a:t>
            </a:r>
            <a:r>
              <a:rPr lang="zh-CN" altLang="en-US" sz="1800" baseline="0" dirty="0" smtClean="0"/>
              <a:t> </a:t>
            </a:r>
            <a:r>
              <a:rPr lang="en-US" altLang="zh-CN" sz="1800" baseline="0" dirty="0" smtClean="0"/>
              <a:t>I’m going to talk about our work</a:t>
            </a:r>
            <a:r>
              <a:rPr lang="zh-CN" altLang="en-US" sz="1800" baseline="0" dirty="0" smtClean="0"/>
              <a:t> </a:t>
            </a:r>
            <a:r>
              <a:rPr lang="en-US" altLang="zh-CN" sz="1800" baseline="0" dirty="0" err="1" smtClean="0"/>
              <a:t>WiDance</a:t>
            </a:r>
            <a:r>
              <a:rPr lang="en-US" altLang="zh-CN" sz="1800" baseline="0" dirty="0" smtClean="0"/>
              <a:t>: Inferring Motion Direction using Commodity Wi-Fi for Interactive </a:t>
            </a:r>
            <a:r>
              <a:rPr lang="en-US" altLang="zh-CN" sz="1800" baseline="0" dirty="0" err="1" smtClean="0"/>
              <a:t>Exergames</a:t>
            </a:r>
            <a:endParaRPr lang="zh-CN" altLang="en-US" sz="1800" dirty="0" smtClean="0"/>
          </a:p>
          <a:p>
            <a:endParaRPr lang="zh-CN" altLang="en-US" sz="1800"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a:t>
            </a:fld>
            <a:endParaRPr lang="zh-CN" altLang="en-US"/>
          </a:p>
        </p:txBody>
      </p:sp>
    </p:spTree>
    <p:extLst>
      <p:ext uri="{BB962C8B-B14F-4D97-AF65-F5344CB8AC3E}">
        <p14:creationId xmlns:p14="http://schemas.microsoft.com/office/powerpoint/2010/main" val="658220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Our</a:t>
            </a:r>
            <a:r>
              <a:rPr lang="zh-CN" altLang="en-US" dirty="0" smtClean="0"/>
              <a:t> </a:t>
            </a:r>
            <a:r>
              <a:rPr lang="en-US" altLang="zh-CN" dirty="0" smtClean="0"/>
              <a:t>solution</a:t>
            </a:r>
            <a:r>
              <a:rPr lang="zh-CN" altLang="en-US" dirty="0" smtClean="0"/>
              <a:t> </a:t>
            </a:r>
            <a:r>
              <a:rPr lang="en-US" altLang="zh-CN" dirty="0" smtClean="0"/>
              <a:t>is</a:t>
            </a:r>
            <a:r>
              <a:rPr lang="zh-CN" altLang="en-US" dirty="0" smtClean="0"/>
              <a:t> </a:t>
            </a:r>
            <a:r>
              <a:rPr lang="en-US" altLang="zh-CN" dirty="0" smtClean="0"/>
              <a:t>to</a:t>
            </a:r>
            <a:r>
              <a:rPr lang="zh-CN" altLang="en-US" dirty="0" smtClean="0"/>
              <a:t> </a:t>
            </a:r>
            <a:r>
              <a:rPr lang="en-US" altLang="zh-CN" dirty="0" smtClean="0"/>
              <a:t>leverage</a:t>
            </a:r>
            <a:r>
              <a:rPr lang="en-US" altLang="zh-CN" baseline="0" dirty="0" smtClean="0"/>
              <a:t> multiple antennas</a:t>
            </a:r>
            <a:r>
              <a:rPr lang="zh-CN" altLang="en-US" baseline="0" dirty="0" smtClean="0"/>
              <a:t> </a:t>
            </a:r>
            <a:r>
              <a:rPr lang="en-US" altLang="zh-CN" baseline="0" dirty="0" smtClean="0"/>
              <a:t>that</a:t>
            </a:r>
            <a:r>
              <a:rPr lang="zh-CN" altLang="en-US" baseline="0" dirty="0" smtClean="0"/>
              <a:t> </a:t>
            </a:r>
            <a:r>
              <a:rPr lang="en-US" altLang="zh-CN" baseline="0" dirty="0" smtClean="0"/>
              <a:t>are</a:t>
            </a:r>
            <a:r>
              <a:rPr lang="zh-CN" altLang="en-US" baseline="0" dirty="0" smtClean="0"/>
              <a:t> </a:t>
            </a:r>
            <a:r>
              <a:rPr lang="en-US" altLang="zh-CN" baseline="0" dirty="0" smtClean="0"/>
              <a:t>pretty</a:t>
            </a:r>
            <a:r>
              <a:rPr lang="zh-CN" altLang="en-US" baseline="0" dirty="0" smtClean="0"/>
              <a:t> </a:t>
            </a:r>
            <a:r>
              <a:rPr lang="en-US" altLang="zh-CN" baseline="0" dirty="0" smtClean="0"/>
              <a:t>common</a:t>
            </a:r>
            <a:r>
              <a:rPr lang="zh-CN" altLang="en-US" baseline="0" dirty="0" smtClean="0"/>
              <a:t> </a:t>
            </a:r>
            <a:r>
              <a:rPr lang="en-US" altLang="zh-CN" baseline="0" dirty="0" smtClean="0"/>
              <a:t>on</a:t>
            </a:r>
            <a:r>
              <a:rPr lang="zh-CN" altLang="en-US" baseline="0" dirty="0" smtClean="0"/>
              <a:t> </a:t>
            </a:r>
            <a:r>
              <a:rPr lang="en-US" altLang="zh-CN" baseline="0" dirty="0" smtClean="0"/>
              <a:t>modern</a:t>
            </a:r>
            <a:r>
              <a:rPr lang="zh-CN" altLang="en-US" baseline="0" dirty="0" smtClean="0"/>
              <a:t> </a:t>
            </a:r>
            <a:r>
              <a:rPr lang="en-US" altLang="zh-CN" baseline="0" dirty="0" err="1" smtClean="0"/>
              <a:t>WiFi</a:t>
            </a:r>
            <a:r>
              <a:rPr lang="zh-CN" altLang="en-US" baseline="0" dirty="0" smtClean="0"/>
              <a:t> </a:t>
            </a:r>
            <a:r>
              <a:rPr lang="en-US" altLang="zh-CN" baseline="0" dirty="0" smtClean="0"/>
              <a:t>devices. The</a:t>
            </a:r>
            <a:r>
              <a:rPr lang="zh-CN" altLang="en-US" baseline="0" dirty="0" smtClean="0"/>
              <a:t> </a:t>
            </a:r>
            <a:r>
              <a:rPr lang="en-US" altLang="zh-CN" baseline="0" dirty="0" smtClean="0"/>
              <a:t>key</a:t>
            </a:r>
            <a:r>
              <a:rPr lang="zh-CN" altLang="en-US" baseline="0" dirty="0" smtClean="0"/>
              <a:t> </a:t>
            </a:r>
            <a:r>
              <a:rPr lang="en-US" altLang="zh-CN" baseline="0" dirty="0" smtClean="0"/>
              <a:t>insight</a:t>
            </a:r>
            <a:r>
              <a:rPr lang="zh-CN" altLang="en-US" baseline="0" dirty="0" smtClean="0"/>
              <a:t> </a:t>
            </a:r>
            <a:r>
              <a:rPr lang="en-US" altLang="zh-CN" baseline="0" dirty="0" smtClean="0"/>
              <a:t>is</a:t>
            </a:r>
            <a:r>
              <a:rPr lang="zh-CN" altLang="en-US" baseline="0" dirty="0" smtClean="0"/>
              <a:t> </a:t>
            </a:r>
            <a:r>
              <a:rPr lang="en-US" altLang="zh-CN" baseline="0" dirty="0" smtClean="0"/>
              <a:t>different</a:t>
            </a:r>
            <a:r>
              <a:rPr lang="zh-CN" altLang="en-US" baseline="0" dirty="0" smtClean="0"/>
              <a:t> </a:t>
            </a:r>
            <a:r>
              <a:rPr lang="en-US" altLang="zh-CN" baseline="0" dirty="0" smtClean="0"/>
              <a:t>antennas</a:t>
            </a:r>
            <a:r>
              <a:rPr lang="zh-CN" altLang="en-US" baseline="0" dirty="0" smtClean="0"/>
              <a:t> </a:t>
            </a:r>
            <a:r>
              <a:rPr lang="en-US" altLang="zh-CN" baseline="0" dirty="0" smtClean="0"/>
              <a:t>on</a:t>
            </a:r>
            <a:r>
              <a:rPr lang="zh-CN" altLang="en-US" baseline="0" dirty="0" smtClean="0"/>
              <a:t> </a:t>
            </a:r>
            <a:r>
              <a:rPr lang="en-US" altLang="zh-CN" baseline="0" dirty="0" smtClean="0"/>
              <a:t>the</a:t>
            </a:r>
            <a:r>
              <a:rPr lang="zh-CN" altLang="en-US" baseline="0" dirty="0" smtClean="0"/>
              <a:t> </a:t>
            </a:r>
            <a:r>
              <a:rPr lang="en-US" altLang="zh-CN" baseline="0" dirty="0" smtClean="0"/>
              <a:t>same</a:t>
            </a:r>
            <a:r>
              <a:rPr lang="zh-CN" altLang="en-US" baseline="0" dirty="0" smtClean="0"/>
              <a:t> </a:t>
            </a:r>
            <a:r>
              <a:rPr lang="en-US" altLang="zh-CN" baseline="0" dirty="0" smtClean="0"/>
              <a:t>device</a:t>
            </a:r>
            <a:r>
              <a:rPr lang="zh-CN" altLang="en-US" baseline="0" dirty="0" smtClean="0"/>
              <a:t> </a:t>
            </a:r>
            <a:r>
              <a:rPr lang="en-US" altLang="zh-CN" baseline="0" dirty="0" smtClean="0"/>
              <a:t>experience the same phase offset caused by </a:t>
            </a:r>
            <a:r>
              <a:rPr lang="en-US" altLang="zh-CN" baseline="0" dirty="0" err="1" smtClean="0"/>
              <a:t>unsynchronization</a:t>
            </a:r>
            <a:r>
              <a:rPr lang="en-US" altLang="zh-CN" baseline="0" dirty="0" smtClean="0"/>
              <a:t>.</a:t>
            </a:r>
            <a:r>
              <a:rPr lang="zh-CN" altLang="en-US" baseline="0" dirty="0" smtClean="0"/>
              <a:t> </a:t>
            </a:r>
            <a:r>
              <a:rPr lang="en-US" altLang="zh-CN" baseline="0" dirty="0" smtClean="0"/>
              <a:t>So</a:t>
            </a:r>
            <a:r>
              <a:rPr lang="zh-CN" altLang="en-US" baseline="0" dirty="0" smtClean="0"/>
              <a:t> </a:t>
            </a:r>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remove</a:t>
            </a:r>
            <a:r>
              <a:rPr lang="zh-CN" altLang="en-US" baseline="0" dirty="0" smtClean="0"/>
              <a:t> </a:t>
            </a:r>
            <a:r>
              <a:rPr lang="en-US" altLang="zh-CN" baseline="0" dirty="0" smtClean="0"/>
              <a:t>the</a:t>
            </a:r>
            <a:r>
              <a:rPr lang="zh-CN" altLang="en-US" baseline="0" dirty="0" smtClean="0"/>
              <a:t> </a:t>
            </a:r>
            <a:r>
              <a:rPr lang="en-US" altLang="zh-CN" baseline="0" dirty="0" smtClean="0"/>
              <a:t>unknown</a:t>
            </a:r>
            <a:r>
              <a:rPr lang="zh-CN" altLang="en-US" baseline="0" dirty="0" smtClean="0"/>
              <a:t> </a:t>
            </a:r>
            <a:r>
              <a:rPr lang="en-US" altLang="zh-CN" baseline="0" dirty="0" smtClean="0"/>
              <a:t>phases</a:t>
            </a:r>
            <a:r>
              <a:rPr lang="zh-CN" altLang="en-US" baseline="0" dirty="0" smtClean="0"/>
              <a:t> </a:t>
            </a:r>
            <a:r>
              <a:rPr lang="en-US" altLang="zh-CN" baseline="0" dirty="0" smtClean="0"/>
              <a:t>by calculating conjugate multiplication of signals received by two antennas.</a:t>
            </a:r>
          </a:p>
          <a:p>
            <a:r>
              <a:rPr lang="en-US" altLang="zh-CN" baseline="0" dirty="0" smtClean="0"/>
              <a:t>[Click] In a typical indoor multipath environment, the result contain three types of terms. </a:t>
            </a:r>
          </a:p>
          <a:p>
            <a:r>
              <a:rPr lang="en-US" altLang="zh-CN" baseline="0" dirty="0" smtClean="0"/>
              <a:t>[Click] Firstly, the static term is the product of static signals of two antennas. It is constant and can be omitted.</a:t>
            </a:r>
          </a:p>
          <a:p>
            <a:r>
              <a:rPr lang="en-US" altLang="zh-CN" baseline="0" dirty="0" smtClean="0"/>
              <a:t>[Click] Secondly, the cross terms are the product of dynamic signals of two antennas. They contain the difference of Doppler frequency shifts and are not of our interest.</a:t>
            </a:r>
          </a:p>
          <a:p>
            <a:r>
              <a:rPr lang="en-US" altLang="zh-CN" baseline="0" dirty="0" smtClean="0"/>
              <a:t>[Click] Finally, the target terms are the product of static signal of one antenna and dynamic signal of the other antenna. They contain useful Doppler frequency shifts.</a:t>
            </a:r>
            <a:r>
              <a:rPr lang="zh-CN" altLang="en-US" baseline="0" dirty="0" smtClean="0"/>
              <a:t> </a:t>
            </a:r>
            <a:endParaRPr lang="en-US" altLang="zh-CN" baseline="0" dirty="0" smtClean="0"/>
          </a:p>
          <a:p>
            <a:r>
              <a:rPr lang="en-US" altLang="zh-CN" baseline="0" dirty="0" smtClean="0"/>
              <a:t>[Click] However, as</a:t>
            </a:r>
            <a:r>
              <a:rPr lang="zh-CN" altLang="en-US" baseline="0" dirty="0" smtClean="0"/>
              <a:t> </a:t>
            </a:r>
            <a:r>
              <a:rPr lang="en-US" altLang="zh-CN" baseline="0" dirty="0" smtClean="0"/>
              <a:t>you</a:t>
            </a:r>
            <a:r>
              <a:rPr lang="zh-CN" altLang="en-US" baseline="0" dirty="0" smtClean="0"/>
              <a:t> </a:t>
            </a:r>
            <a:r>
              <a:rPr lang="en-US" altLang="zh-CN" baseline="0" dirty="0" smtClean="0"/>
              <a:t>may</a:t>
            </a:r>
            <a:r>
              <a:rPr lang="zh-CN" altLang="en-US" baseline="0" dirty="0" smtClean="0"/>
              <a:t> </a:t>
            </a:r>
            <a:r>
              <a:rPr lang="en-US" altLang="zh-CN" baseline="0" dirty="0" smtClean="0"/>
              <a:t>see,</a:t>
            </a:r>
            <a:r>
              <a:rPr lang="zh-CN" altLang="en-US" baseline="0" dirty="0" smtClean="0"/>
              <a:t> </a:t>
            </a:r>
            <a:r>
              <a:rPr lang="en-US" altLang="zh-CN" baseline="0" dirty="0" smtClean="0"/>
              <a:t>there</a:t>
            </a:r>
            <a:r>
              <a:rPr lang="zh-CN" altLang="en-US" baseline="0" dirty="0" smtClean="0"/>
              <a:t> </a:t>
            </a:r>
            <a:r>
              <a:rPr lang="en-US" altLang="zh-CN" baseline="0" dirty="0" smtClean="0"/>
              <a:t>are</a:t>
            </a:r>
            <a:r>
              <a:rPr lang="zh-CN" altLang="en-US" baseline="0" dirty="0" smtClean="0"/>
              <a:t> </a:t>
            </a:r>
            <a:r>
              <a:rPr lang="en-US" altLang="zh-CN" baseline="0" dirty="0" smtClean="0"/>
              <a:t>two</a:t>
            </a:r>
            <a:r>
              <a:rPr lang="zh-CN" altLang="en-US" baseline="0" dirty="0" smtClean="0"/>
              <a:t> </a:t>
            </a:r>
            <a:r>
              <a:rPr lang="en-US" altLang="zh-CN" baseline="0" dirty="0" smtClean="0"/>
              <a:t>target</a:t>
            </a:r>
            <a:r>
              <a:rPr lang="zh-CN" altLang="en-US" baseline="0" dirty="0" smtClean="0"/>
              <a:t> </a:t>
            </a:r>
            <a:r>
              <a:rPr lang="en-US" altLang="zh-CN" baseline="0" dirty="0" smtClean="0"/>
              <a:t>terms</a:t>
            </a:r>
            <a:r>
              <a:rPr lang="zh-CN" altLang="en-US" baseline="0" dirty="0" smtClean="0"/>
              <a:t> </a:t>
            </a:r>
            <a:r>
              <a:rPr lang="en-US" altLang="zh-CN" baseline="0" dirty="0" smtClean="0"/>
              <a:t>that</a:t>
            </a:r>
            <a:r>
              <a:rPr lang="zh-CN" altLang="en-US" baseline="0" dirty="0" smtClean="0"/>
              <a:t> </a:t>
            </a:r>
            <a:r>
              <a:rPr lang="en-US" altLang="zh-CN" baseline="0" dirty="0" smtClean="0"/>
              <a:t>both</a:t>
            </a:r>
            <a:r>
              <a:rPr lang="zh-CN" altLang="en-US" baseline="0" dirty="0" smtClean="0"/>
              <a:t> </a:t>
            </a:r>
            <a:r>
              <a:rPr lang="en-US" altLang="zh-CN" baseline="0" dirty="0" smtClean="0"/>
              <a:t>contain</a:t>
            </a:r>
            <a:r>
              <a:rPr lang="zh-CN" altLang="en-US" baseline="0" dirty="0" smtClean="0"/>
              <a:t> </a:t>
            </a:r>
            <a:r>
              <a:rPr lang="en-US" altLang="zh-CN" baseline="0" dirty="0" smtClean="0"/>
              <a:t>Doppler</a:t>
            </a:r>
            <a:r>
              <a:rPr lang="zh-CN" altLang="en-US" baseline="0" dirty="0" smtClean="0"/>
              <a:t> </a:t>
            </a:r>
            <a:r>
              <a:rPr lang="en-US" altLang="zh-CN" baseline="0" dirty="0" smtClean="0"/>
              <a:t>shifts</a:t>
            </a:r>
            <a:r>
              <a:rPr lang="zh-CN" altLang="en-US" baseline="0" dirty="0" smtClean="0"/>
              <a:t> </a:t>
            </a:r>
            <a:r>
              <a:rPr lang="en-US" altLang="zh-CN" baseline="0" dirty="0" smtClean="0"/>
              <a:t>but</a:t>
            </a:r>
            <a:r>
              <a:rPr lang="zh-CN" altLang="en-US" baseline="0" dirty="0" smtClean="0"/>
              <a:t> </a:t>
            </a:r>
            <a:r>
              <a:rPr lang="en-US" altLang="zh-CN" baseline="0" dirty="0" smtClean="0"/>
              <a:t>in</a:t>
            </a:r>
            <a:r>
              <a:rPr lang="zh-CN" altLang="en-US" baseline="0" dirty="0" smtClean="0"/>
              <a:t> </a:t>
            </a:r>
            <a:r>
              <a:rPr lang="en-US" altLang="zh-CN" baseline="0" dirty="0" smtClean="0"/>
              <a:t>opposite</a:t>
            </a:r>
            <a:r>
              <a:rPr lang="zh-CN" altLang="en-US" baseline="0" dirty="0" smtClean="0"/>
              <a:t> </a:t>
            </a:r>
            <a:r>
              <a:rPr lang="en-US" altLang="zh-CN" baseline="0" dirty="0" smtClean="0"/>
              <a:t>signs.</a:t>
            </a:r>
            <a:r>
              <a:rPr lang="zh-CN" alt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So</a:t>
            </a:r>
            <a:r>
              <a:rPr lang="zh-CN" altLang="en-US" baseline="0" dirty="0" smtClean="0"/>
              <a:t> </a:t>
            </a:r>
            <a:r>
              <a:rPr lang="en-US" altLang="zh-CN" baseline="0" dirty="0" smtClean="0"/>
              <a:t>to</a:t>
            </a:r>
            <a:r>
              <a:rPr lang="zh-CN" altLang="en-US" baseline="0" dirty="0" smtClean="0"/>
              <a:t> </a:t>
            </a:r>
            <a:r>
              <a:rPr lang="en-US" altLang="zh-CN" baseline="0" dirty="0" smtClean="0"/>
              <a:t>extract</a:t>
            </a:r>
            <a:r>
              <a:rPr lang="zh-CN" altLang="en-US" baseline="0" dirty="0" smtClean="0"/>
              <a:t> </a:t>
            </a:r>
            <a:r>
              <a:rPr lang="en-US" altLang="zh-CN" baseline="0" dirty="0" smtClean="0"/>
              <a:t>the</a:t>
            </a:r>
            <a:r>
              <a:rPr lang="zh-CN" altLang="en-US" baseline="0" dirty="0" smtClean="0"/>
              <a:t> </a:t>
            </a:r>
            <a:r>
              <a:rPr lang="en-US" altLang="zh-CN" baseline="0" dirty="0" smtClean="0"/>
              <a:t>true</a:t>
            </a:r>
            <a:r>
              <a:rPr lang="zh-CN" altLang="en-US" baseline="0" dirty="0" smtClean="0"/>
              <a:t> </a:t>
            </a:r>
            <a:r>
              <a:rPr lang="en-US" altLang="zh-CN" baseline="0" dirty="0" smtClean="0"/>
              <a:t>shifts,</a:t>
            </a:r>
            <a:r>
              <a:rPr lang="zh-CN" altLang="en-US" baseline="0" dirty="0" smtClean="0"/>
              <a:t> </a:t>
            </a:r>
            <a:r>
              <a:rPr lang="en-US" altLang="zh-CN" baseline="0" dirty="0" smtClean="0"/>
              <a:t>we</a:t>
            </a:r>
            <a:r>
              <a:rPr lang="zh-CN" altLang="en-US" baseline="0" dirty="0" smtClean="0"/>
              <a:t> </a:t>
            </a:r>
            <a:r>
              <a:rPr lang="en-US" altLang="zh-CN" baseline="0" dirty="0" smtClean="0"/>
              <a:t>require</a:t>
            </a:r>
            <a:r>
              <a:rPr lang="zh-CN" altLang="en-US" baseline="0" dirty="0" smtClean="0"/>
              <a:t> </a:t>
            </a:r>
            <a:r>
              <a:rPr lang="en-US" altLang="zh-CN" baseline="0" dirty="0" smtClean="0"/>
              <a:t>the</a:t>
            </a:r>
            <a:r>
              <a:rPr lang="zh-CN" altLang="en-US" baseline="0" dirty="0" smtClean="0"/>
              <a:t> </a:t>
            </a:r>
            <a:r>
              <a:rPr lang="en-US" altLang="zh-CN" baseline="0" dirty="0" smtClean="0"/>
              <a:t>upper</a:t>
            </a:r>
            <a:r>
              <a:rPr lang="zh-CN" altLang="en-US" baseline="0" dirty="0" smtClean="0"/>
              <a:t> </a:t>
            </a:r>
            <a:r>
              <a:rPr lang="en-US" altLang="zh-CN" baseline="0" dirty="0" smtClean="0"/>
              <a:t>target</a:t>
            </a:r>
            <a:r>
              <a:rPr lang="zh-CN" altLang="en-US" baseline="0" dirty="0" smtClean="0"/>
              <a:t> </a:t>
            </a:r>
            <a:r>
              <a:rPr lang="en-US" altLang="zh-CN" baseline="0" dirty="0" smtClean="0"/>
              <a:t>term</a:t>
            </a:r>
            <a:r>
              <a:rPr lang="zh-CN" altLang="en-US" baseline="0" dirty="0" smtClean="0"/>
              <a:t> </a:t>
            </a:r>
            <a:r>
              <a:rPr lang="en-US" altLang="zh-CN" baseline="0" dirty="0" smtClean="0"/>
              <a:t>with</a:t>
            </a:r>
            <a:r>
              <a:rPr lang="zh-CN" altLang="en-US" baseline="0" dirty="0" smtClean="0"/>
              <a:t> </a:t>
            </a:r>
            <a:r>
              <a:rPr lang="en-US" altLang="zh-CN" baseline="0" dirty="0" smtClean="0"/>
              <a:t>true</a:t>
            </a:r>
            <a:r>
              <a:rPr lang="zh-CN" altLang="en-US" baseline="0" dirty="0" smtClean="0"/>
              <a:t> </a:t>
            </a:r>
            <a:r>
              <a:rPr lang="en-US" altLang="zh-CN" baseline="0" dirty="0" smtClean="0"/>
              <a:t>shifts</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altLang="zh-CN" baseline="0" dirty="0" smtClean="0"/>
              <a:t>larger</a:t>
            </a:r>
            <a:r>
              <a:rPr lang="zh-CN" altLang="en-US" baseline="0" dirty="0" smtClean="0"/>
              <a:t> </a:t>
            </a:r>
            <a:r>
              <a:rPr lang="en-US" altLang="zh-CN" baseline="0" dirty="0" smtClean="0"/>
              <a:t>than</a:t>
            </a:r>
            <a:r>
              <a:rPr lang="zh-CN" altLang="en-US" baseline="0" dirty="0" smtClean="0"/>
              <a:t> </a:t>
            </a:r>
            <a:r>
              <a:rPr lang="en-US" altLang="zh-CN" baseline="0" dirty="0" smtClean="0"/>
              <a:t>the</a:t>
            </a:r>
            <a:r>
              <a:rPr lang="zh-CN" altLang="en-US" baseline="0" dirty="0" smtClean="0"/>
              <a:t> </a:t>
            </a:r>
            <a:r>
              <a:rPr lang="en-US" altLang="zh-CN" baseline="0" dirty="0" smtClean="0"/>
              <a:t>lower</a:t>
            </a:r>
            <a:r>
              <a:rPr lang="zh-CN" altLang="en-US" baseline="0" dirty="0" smtClean="0"/>
              <a:t> </a:t>
            </a:r>
            <a:r>
              <a:rPr lang="en-US" altLang="zh-CN" baseline="0" dirty="0" smtClean="0"/>
              <a:t>term</a:t>
            </a:r>
            <a:r>
              <a:rPr lang="zh-CN" altLang="en-US" baseline="0" dirty="0" smtClean="0"/>
              <a:t> </a:t>
            </a:r>
            <a:r>
              <a:rPr lang="en-US" altLang="zh-CN" baseline="0" dirty="0" smtClean="0"/>
              <a:t>with</a:t>
            </a:r>
            <a:r>
              <a:rPr lang="zh-CN" altLang="en-US" baseline="0" dirty="0" smtClean="0"/>
              <a:t> </a:t>
            </a:r>
            <a:r>
              <a:rPr lang="en-US" altLang="zh-CN" baseline="0" dirty="0" smtClean="0"/>
              <a:t>opposite</a:t>
            </a:r>
            <a:r>
              <a:rPr lang="zh-CN" altLang="en-US" baseline="0" dirty="0" smtClean="0"/>
              <a:t> </a:t>
            </a:r>
            <a:r>
              <a:rPr lang="en-US" altLang="zh-CN" baseline="0" dirty="0" smtClean="0"/>
              <a:t>sign.</a:t>
            </a:r>
            <a:r>
              <a:rPr lang="zh-CN" altLang="en-US" baseline="0" dirty="0" smtClean="0"/>
              <a:t> </a:t>
            </a:r>
            <a:endParaRPr lang="en-US" altLang="zh-CN" baseline="0" dirty="0" smtClean="0"/>
          </a:p>
          <a:p>
            <a:endParaRPr lang="zh-CN" altLang="en-US" baseline="0" dirty="0" smtClean="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10</a:t>
            </a:fld>
            <a:endParaRPr lang="zh-CN" altLang="en-US"/>
          </a:p>
        </p:txBody>
      </p:sp>
    </p:spTree>
    <p:extLst>
      <p:ext uri="{BB962C8B-B14F-4D97-AF65-F5344CB8AC3E}">
        <p14:creationId xmlns:p14="http://schemas.microsoft.com/office/powerpoint/2010/main" val="681390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a:t>
            </a:r>
            <a:r>
              <a:rPr lang="en-US" altLang="zh-CN" baseline="0" dirty="0" smtClean="0"/>
              <a:t> With simple mathematic derivation, this sufficient condition for selecting true Doppler shift, transforms like</a:t>
            </a:r>
            <a:r>
              <a:rPr lang="zh-CN" altLang="en-US" baseline="0" dirty="0" smtClean="0"/>
              <a:t> </a:t>
            </a:r>
            <a:r>
              <a:rPr lang="en-US" altLang="zh-CN" baseline="0" dirty="0" smtClean="0"/>
              <a:t>this</a:t>
            </a:r>
            <a:r>
              <a:rPr lang="zh-CN" altLang="en-US" baseline="0" dirty="0" smtClean="0"/>
              <a:t> </a:t>
            </a:r>
            <a:r>
              <a:rPr lang="en-US" altLang="zh-CN" baseline="0" dirty="0" smtClean="0"/>
              <a:t>formula.</a:t>
            </a:r>
            <a:endParaRPr lang="zh-CN" altLang="en-US" baseline="0" dirty="0" smtClean="0"/>
          </a:p>
          <a:p>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pretty</a:t>
            </a:r>
            <a:r>
              <a:rPr lang="zh-CN" altLang="en-US" baseline="0" dirty="0" smtClean="0"/>
              <a:t> </a:t>
            </a:r>
            <a:r>
              <a:rPr lang="en-US" altLang="zh-CN" baseline="0" dirty="0" smtClean="0"/>
              <a:t>nice</a:t>
            </a:r>
            <a:r>
              <a:rPr lang="zh-CN" altLang="en-US" baseline="0" dirty="0" smtClean="0"/>
              <a:t> </a:t>
            </a:r>
            <a:r>
              <a:rPr lang="en-US" altLang="zh-CN" baseline="0" dirty="0" smtClean="0"/>
              <a:t>result</a:t>
            </a:r>
            <a:r>
              <a:rPr lang="zh-CN" altLang="en-US" baseline="0" dirty="0" smtClean="0"/>
              <a:t> </a:t>
            </a:r>
            <a:r>
              <a:rPr lang="en-US" altLang="zh-CN" baseline="0" dirty="0" smtClean="0"/>
              <a:t>because</a:t>
            </a:r>
            <a:r>
              <a:rPr lang="zh-CN" altLang="en-US" baseline="0" dirty="0" smtClean="0"/>
              <a:t> </a:t>
            </a:r>
            <a:r>
              <a:rPr lang="en-US" altLang="zh-CN" baseline="0" dirty="0" smtClean="0"/>
              <a:t>it</a:t>
            </a:r>
            <a:r>
              <a:rPr lang="zh-CN" altLang="en-US" baseline="0" dirty="0" smtClean="0"/>
              <a:t> </a:t>
            </a:r>
            <a:r>
              <a:rPr lang="en-US" altLang="zh-CN" baseline="0" dirty="0" smtClean="0"/>
              <a:t>intuitively</a:t>
            </a:r>
            <a:r>
              <a:rPr lang="zh-CN" altLang="en-US" baseline="0" dirty="0" smtClean="0"/>
              <a:t> </a:t>
            </a:r>
            <a:r>
              <a:rPr lang="en-US" altLang="zh-CN" baseline="0" dirty="0" smtClean="0"/>
              <a:t>means</a:t>
            </a:r>
            <a:r>
              <a:rPr lang="zh-CN" altLang="en-US" baseline="0" dirty="0" smtClean="0"/>
              <a:t> </a:t>
            </a:r>
            <a:r>
              <a:rPr lang="en-US" altLang="zh-CN" baseline="0" dirty="0" smtClean="0"/>
              <a:t>that the ratio of static signal power and dynamic signal power of the first antenna is smaller than that of the second antenna.</a:t>
            </a:r>
          </a:p>
          <a:p>
            <a:r>
              <a:rPr lang="en-US" altLang="zh-CN" dirty="0" smtClean="0"/>
              <a:t>[Click]</a:t>
            </a:r>
            <a:r>
              <a:rPr lang="en-US" altLang="zh-CN" baseline="0" dirty="0" smtClean="0"/>
              <a:t> While we cannot directly split static components</a:t>
            </a:r>
            <a:r>
              <a:rPr lang="zh-CN" altLang="en-US" baseline="0" dirty="0" smtClean="0"/>
              <a:t> </a:t>
            </a:r>
            <a:r>
              <a:rPr lang="en-US" altLang="zh-CN" baseline="0" dirty="0" smtClean="0"/>
              <a:t>and dynamic components</a:t>
            </a:r>
            <a:r>
              <a:rPr lang="zh-CN" altLang="en-US" baseline="0" dirty="0" smtClean="0"/>
              <a:t> </a:t>
            </a:r>
            <a:r>
              <a:rPr lang="en-US" altLang="zh-CN" baseline="0" dirty="0" smtClean="0"/>
              <a:t>from superimposed received signal, the</a:t>
            </a:r>
            <a:r>
              <a:rPr lang="zh-CN" altLang="en-US" baseline="0" dirty="0" smtClean="0"/>
              <a:t> </a:t>
            </a:r>
            <a:r>
              <a:rPr lang="en-US" altLang="zh-CN" baseline="0" dirty="0" smtClean="0"/>
              <a:t>condition</a:t>
            </a:r>
            <a:r>
              <a:rPr lang="zh-CN" altLang="en-US" baseline="0" dirty="0" smtClean="0"/>
              <a:t> </a:t>
            </a:r>
            <a:r>
              <a:rPr lang="en-US" altLang="zh-CN" baseline="0" dirty="0" smtClean="0"/>
              <a:t>can</a:t>
            </a:r>
            <a:r>
              <a:rPr lang="zh-CN" altLang="en-US" baseline="0" dirty="0" smtClean="0"/>
              <a:t> </a:t>
            </a:r>
            <a:r>
              <a:rPr lang="en-US" altLang="zh-CN" baseline="0" dirty="0" smtClean="0"/>
              <a:t>be</a:t>
            </a:r>
            <a:r>
              <a:rPr lang="zh-CN" altLang="en-US" baseline="0" dirty="0" smtClean="0"/>
              <a:t> </a:t>
            </a:r>
            <a:r>
              <a:rPr lang="en-US" altLang="zh-CN" baseline="0" dirty="0" smtClean="0"/>
              <a:t>easily</a:t>
            </a:r>
            <a:r>
              <a:rPr lang="zh-CN" altLang="en-US" baseline="0" dirty="0" smtClean="0"/>
              <a:t> </a:t>
            </a:r>
            <a:r>
              <a:rPr lang="en-US" altLang="zh-CN" baseline="0" dirty="0" smtClean="0"/>
              <a:t>approximated</a:t>
            </a:r>
            <a:r>
              <a:rPr lang="zh-CN" altLang="en-US" baseline="0" dirty="0" smtClean="0"/>
              <a:t> </a:t>
            </a:r>
            <a:r>
              <a:rPr lang="en-US" altLang="zh-CN" baseline="0" dirty="0" smtClean="0"/>
              <a:t>by</a:t>
            </a:r>
            <a:r>
              <a:rPr lang="zh-CN" altLang="en-US" baseline="0" dirty="0" smtClean="0"/>
              <a:t> </a:t>
            </a:r>
            <a:r>
              <a:rPr lang="en-US" altLang="zh-CN" baseline="0" dirty="0" smtClean="0"/>
              <a:t>using</a:t>
            </a:r>
            <a:r>
              <a:rPr lang="zh-CN" altLang="en-US" baseline="0" dirty="0" smtClean="0"/>
              <a:t> </a:t>
            </a:r>
            <a:r>
              <a:rPr lang="en-US" altLang="zh-CN" baseline="0" dirty="0" smtClean="0"/>
              <a:t>the</a:t>
            </a:r>
            <a:r>
              <a:rPr lang="zh-CN" altLang="en-US" baseline="0" dirty="0" smtClean="0"/>
              <a:t> </a:t>
            </a:r>
            <a:r>
              <a:rPr lang="en-US" altLang="zh-CN" baseline="0" dirty="0" smtClean="0"/>
              <a:t>mean</a:t>
            </a:r>
            <a:r>
              <a:rPr lang="zh-CN" altLang="en-US" baseline="0" dirty="0" smtClean="0"/>
              <a:t> </a:t>
            </a:r>
            <a:r>
              <a:rPr lang="en-US" altLang="zh-CN" baseline="0" dirty="0" smtClean="0"/>
              <a:t>signal</a:t>
            </a:r>
            <a:r>
              <a:rPr lang="zh-CN" altLang="en-US" baseline="0" dirty="0" smtClean="0"/>
              <a:t> </a:t>
            </a:r>
            <a:r>
              <a:rPr lang="en-US" altLang="zh-CN" baseline="0" dirty="0" smtClean="0"/>
              <a:t>power</a:t>
            </a:r>
            <a:r>
              <a:rPr lang="zh-CN" altLang="en-US" baseline="0" dirty="0" smtClean="0"/>
              <a:t> </a:t>
            </a:r>
            <a:r>
              <a:rPr lang="en-US" altLang="zh-CN" baseline="0" dirty="0" smtClean="0"/>
              <a:t>as</a:t>
            </a:r>
            <a:r>
              <a:rPr lang="zh-CN" altLang="en-US" baseline="0" dirty="0" smtClean="0"/>
              <a:t> </a:t>
            </a:r>
            <a:r>
              <a:rPr lang="en-US" altLang="zh-CN" baseline="0" dirty="0" smtClean="0"/>
              <a:t>the</a:t>
            </a:r>
            <a:r>
              <a:rPr lang="zh-CN" altLang="en-US" baseline="0" dirty="0" smtClean="0"/>
              <a:t> </a:t>
            </a:r>
            <a:r>
              <a:rPr lang="en-US" altLang="zh-CN" baseline="0" dirty="0" smtClean="0"/>
              <a:t>static</a:t>
            </a:r>
            <a:r>
              <a:rPr lang="zh-CN" altLang="en-US" baseline="0" dirty="0" smtClean="0"/>
              <a:t> </a:t>
            </a:r>
            <a:r>
              <a:rPr lang="en-US" altLang="zh-CN" baseline="0" dirty="0" smtClean="0"/>
              <a:t>component,</a:t>
            </a:r>
            <a:r>
              <a:rPr lang="zh-CN" altLang="en-US" baseline="0" dirty="0" smtClean="0"/>
              <a:t> </a:t>
            </a:r>
            <a:r>
              <a:rPr lang="en-US" altLang="zh-CN" baseline="0" dirty="0" smtClean="0"/>
              <a:t>while</a:t>
            </a:r>
            <a:r>
              <a:rPr lang="zh-CN" altLang="en-US" baseline="0" dirty="0" smtClean="0"/>
              <a:t> </a:t>
            </a:r>
            <a:r>
              <a:rPr lang="en-US" altLang="zh-CN" baseline="0" dirty="0" smtClean="0"/>
              <a:t>the</a:t>
            </a:r>
            <a:r>
              <a:rPr lang="zh-CN" altLang="en-US" baseline="0" dirty="0" smtClean="0"/>
              <a:t> </a:t>
            </a:r>
            <a:r>
              <a:rPr lang="en-US" altLang="zh-CN" baseline="0" dirty="0" smtClean="0"/>
              <a:t>standard</a:t>
            </a:r>
            <a:r>
              <a:rPr lang="zh-CN" altLang="en-US" baseline="0" dirty="0" smtClean="0"/>
              <a:t> </a:t>
            </a:r>
            <a:r>
              <a:rPr lang="en-US" altLang="zh-CN" baseline="0" dirty="0" smtClean="0"/>
              <a:t>deviation</a:t>
            </a:r>
            <a:r>
              <a:rPr lang="zh-CN" altLang="en-US" baseline="0" dirty="0" smtClean="0"/>
              <a:t> </a:t>
            </a:r>
            <a:r>
              <a:rPr lang="en-US" altLang="zh-CN" baseline="0" dirty="0" smtClean="0"/>
              <a:t>of</a:t>
            </a:r>
            <a:r>
              <a:rPr lang="zh-CN" altLang="en-US" baseline="0" dirty="0" smtClean="0"/>
              <a:t> </a:t>
            </a:r>
            <a:r>
              <a:rPr lang="en-US" altLang="zh-CN" baseline="0" dirty="0" smtClean="0"/>
              <a:t>signal</a:t>
            </a:r>
            <a:r>
              <a:rPr lang="zh-CN" altLang="en-US" baseline="0" dirty="0" smtClean="0"/>
              <a:t> </a:t>
            </a:r>
            <a:r>
              <a:rPr lang="en-US" altLang="zh-CN" baseline="0" dirty="0" smtClean="0"/>
              <a:t>power</a:t>
            </a:r>
            <a:r>
              <a:rPr lang="zh-CN" altLang="en-US" baseline="0" dirty="0" smtClean="0"/>
              <a:t> </a:t>
            </a:r>
            <a:r>
              <a:rPr lang="en-US" altLang="zh-CN" baseline="0" dirty="0" smtClean="0"/>
              <a:t>as</a:t>
            </a:r>
            <a:r>
              <a:rPr lang="zh-CN" altLang="en-US" baseline="0" dirty="0" smtClean="0"/>
              <a:t> </a:t>
            </a:r>
            <a:r>
              <a:rPr lang="en-US" altLang="zh-CN" baseline="0" dirty="0" smtClean="0"/>
              <a:t>the</a:t>
            </a:r>
            <a:r>
              <a:rPr lang="zh-CN" altLang="en-US" baseline="0" dirty="0" smtClean="0"/>
              <a:t> </a:t>
            </a:r>
            <a:r>
              <a:rPr lang="en-US" altLang="zh-CN" baseline="0" dirty="0" smtClean="0"/>
              <a:t>dynamic</a:t>
            </a:r>
            <a:r>
              <a:rPr lang="zh-CN" altLang="en-US" baseline="0" dirty="0" smtClean="0"/>
              <a:t> </a:t>
            </a:r>
            <a:r>
              <a:rPr lang="en-US" altLang="zh-CN" baseline="0" dirty="0" smtClean="0"/>
              <a:t>component. </a:t>
            </a:r>
            <a:endParaRPr lang="zh-CN" altLang="en-US" baseline="0" dirty="0" smtClean="0"/>
          </a:p>
          <a:p>
            <a:r>
              <a:rPr lang="en-US" altLang="zh-CN" baseline="0" dirty="0" smtClean="0"/>
              <a:t>This</a:t>
            </a:r>
            <a:r>
              <a:rPr lang="zh-CN" altLang="en-US" baseline="0" dirty="0" smtClean="0"/>
              <a:t> </a:t>
            </a:r>
            <a:r>
              <a:rPr lang="en-US" altLang="zh-CN" baseline="0" dirty="0" smtClean="0"/>
              <a:t>is</a:t>
            </a:r>
            <a:r>
              <a:rPr lang="zh-CN" altLang="en-US" baseline="0" dirty="0" smtClean="0"/>
              <a:t> </a:t>
            </a:r>
            <a:r>
              <a:rPr lang="en-US" altLang="zh-CN" baseline="0" dirty="0" smtClean="0"/>
              <a:t>based</a:t>
            </a:r>
            <a:r>
              <a:rPr lang="zh-CN" altLang="en-US" baseline="0" dirty="0" smtClean="0"/>
              <a:t> </a:t>
            </a:r>
            <a:r>
              <a:rPr lang="en-US" altLang="zh-CN" baseline="0" dirty="0" smtClean="0"/>
              <a:t>on</a:t>
            </a:r>
            <a:r>
              <a:rPr lang="zh-CN" altLang="en-US" baseline="0" dirty="0" smtClean="0"/>
              <a:t> </a:t>
            </a:r>
            <a:r>
              <a:rPr lang="en-US" altLang="zh-CN" baseline="0" dirty="0" smtClean="0"/>
              <a:t>the</a:t>
            </a:r>
            <a:r>
              <a:rPr lang="zh-CN" altLang="en-US" baseline="0" dirty="0" smtClean="0"/>
              <a:t> </a:t>
            </a:r>
            <a:r>
              <a:rPr lang="en-US" altLang="zh-CN" baseline="0" dirty="0" smtClean="0"/>
              <a:t>observations</a:t>
            </a:r>
            <a:r>
              <a:rPr lang="zh-CN" altLang="en-US" baseline="0" dirty="0" smtClean="0"/>
              <a:t> </a:t>
            </a:r>
            <a:r>
              <a:rPr lang="en-US" altLang="zh-CN" baseline="0" dirty="0" smtClean="0"/>
              <a:t>that</a:t>
            </a:r>
            <a:r>
              <a:rPr lang="zh-CN" altLang="en-US" baseline="0" dirty="0" smtClean="0"/>
              <a:t> </a:t>
            </a:r>
            <a:r>
              <a:rPr lang="en-US" altLang="zh-CN" dirty="0" smtClean="0"/>
              <a:t>1) Signal with higher amplitude is likely to possess larger static responses.</a:t>
            </a:r>
            <a:r>
              <a:rPr lang="zh-CN" altLang="en-US" dirty="0" smtClean="0"/>
              <a:t> </a:t>
            </a:r>
            <a:r>
              <a:rPr lang="en-US" altLang="zh-CN" dirty="0" smtClean="0"/>
              <a:t>2)Signal with higher variance is likely to possess larger dynamic responses.</a:t>
            </a:r>
            <a:endParaRPr lang="en-US" altLang="zh-CN" baseline="0" dirty="0" smtClean="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11</a:t>
            </a:fld>
            <a:endParaRPr lang="zh-CN" altLang="en-US"/>
          </a:p>
        </p:txBody>
      </p:sp>
    </p:spTree>
    <p:extLst>
      <p:ext uri="{BB962C8B-B14F-4D97-AF65-F5344CB8AC3E}">
        <p14:creationId xmlns:p14="http://schemas.microsoft.com/office/powerpoint/2010/main" val="30068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a:t>
            </a:r>
            <a:r>
              <a:rPr lang="en-US" altLang="zh-CN" baseline="0" dirty="0" smtClean="0"/>
              <a:t>] Here is an example of antenna selection. The NIC we use has three antennas.</a:t>
            </a:r>
            <a:r>
              <a:rPr lang="zh-CN" altLang="en-US" baseline="0" dirty="0" smtClean="0"/>
              <a:t> </a:t>
            </a:r>
            <a:r>
              <a:rPr lang="en-US" altLang="zh-CN" baseline="0" dirty="0" smtClean="0"/>
              <a:t>Clearly</a:t>
            </a:r>
            <a:r>
              <a:rPr lang="zh-CN" altLang="en-US" baseline="0" dirty="0" smtClean="0"/>
              <a:t> </a:t>
            </a:r>
            <a:r>
              <a:rPr lang="en-US" altLang="zh-CN" baseline="0" dirty="0" smtClean="0"/>
              <a:t>we are</a:t>
            </a:r>
            <a:r>
              <a:rPr lang="zh-CN" altLang="en-US" baseline="0" dirty="0" smtClean="0"/>
              <a:t> </a:t>
            </a:r>
            <a:r>
              <a:rPr lang="en-US" altLang="zh-CN" baseline="0" dirty="0" smtClean="0"/>
              <a:t>going</a:t>
            </a:r>
            <a:r>
              <a:rPr lang="zh-CN" altLang="en-US" baseline="0" dirty="0" smtClean="0"/>
              <a:t> </a:t>
            </a:r>
            <a:r>
              <a:rPr lang="en-US" altLang="zh-CN" baseline="0" dirty="0" smtClean="0"/>
              <a:t>to</a:t>
            </a:r>
            <a:r>
              <a:rPr lang="zh-CN" altLang="en-US" baseline="0" dirty="0" smtClean="0"/>
              <a:t> </a:t>
            </a:r>
            <a:r>
              <a:rPr lang="en-US" altLang="zh-CN" baseline="0" dirty="0" smtClean="0"/>
              <a:t>select the second antenna for its small average amplitude and large variance, and then select the third antenna for its large amplitude and small variance.</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12</a:t>
            </a:fld>
            <a:endParaRPr lang="zh-CN" altLang="en-US"/>
          </a:p>
        </p:txBody>
      </p:sp>
    </p:spTree>
    <p:extLst>
      <p:ext uri="{BB962C8B-B14F-4D97-AF65-F5344CB8AC3E}">
        <p14:creationId xmlns:p14="http://schemas.microsoft.com/office/powerpoint/2010/main" val="765741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a:t>
            </a:r>
            <a:r>
              <a:rPr lang="en-US" altLang="zh-CN" baseline="0" dirty="0" smtClean="0"/>
              <a:t> After antenna selection and calculation of conjugate multiplication, we pass the product to a passband filter to remove irrelevant static terms and cross terms.</a:t>
            </a:r>
            <a:r>
              <a:rPr lang="zh-CN" altLang="en-US" baseline="0" dirty="0" smtClean="0"/>
              <a:t> </a:t>
            </a:r>
            <a:r>
              <a:rPr lang="en-US" altLang="zh-CN" baseline="0" dirty="0" smtClean="0"/>
              <a:t>And then conduct short-term-</a:t>
            </a:r>
            <a:r>
              <a:rPr lang="en-US" altLang="zh-CN" baseline="0" dirty="0" err="1" smtClean="0"/>
              <a:t>fourier</a:t>
            </a:r>
            <a:r>
              <a:rPr lang="en-US" altLang="zh-CN" baseline="0" dirty="0" smtClean="0"/>
              <a:t>-transform to generate</a:t>
            </a:r>
            <a:r>
              <a:rPr lang="zh-CN" altLang="en-US" baseline="0" dirty="0" smtClean="0"/>
              <a:t> </a:t>
            </a:r>
            <a:r>
              <a:rPr lang="en-US" altLang="zh-CN" baseline="0" dirty="0" smtClean="0"/>
              <a:t>spectrogram of Doppler shifts. Note that the sign of Doppler shift is correctly reserved.</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13</a:t>
            </a:fld>
            <a:endParaRPr lang="zh-CN" altLang="en-US"/>
          </a:p>
        </p:txBody>
      </p:sp>
    </p:spTree>
    <p:extLst>
      <p:ext uri="{BB962C8B-B14F-4D97-AF65-F5344CB8AC3E}">
        <p14:creationId xmlns:p14="http://schemas.microsoft.com/office/powerpoint/2010/main" val="1176815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a:t>
            </a:r>
            <a:r>
              <a:rPr lang="en-US" altLang="zh-CN" baseline="0" dirty="0" smtClean="0"/>
              <a:t> With</a:t>
            </a:r>
            <a:r>
              <a:rPr lang="zh-CN" altLang="en-US" baseline="0" dirty="0" smtClean="0"/>
              <a:t> </a:t>
            </a:r>
            <a:r>
              <a:rPr lang="en-US" altLang="zh-CN" baseline="0" dirty="0" smtClean="0"/>
              <a:t>the</a:t>
            </a:r>
            <a:r>
              <a:rPr lang="zh-CN" altLang="en-US" baseline="0" dirty="0" smtClean="0"/>
              <a:t> </a:t>
            </a:r>
            <a:r>
              <a:rPr lang="en-US" altLang="zh-CN" baseline="0" dirty="0" smtClean="0"/>
              <a:t>signed</a:t>
            </a:r>
            <a:r>
              <a:rPr lang="zh-CN" altLang="en-US" baseline="0" dirty="0" smtClean="0"/>
              <a:t> </a:t>
            </a:r>
            <a:r>
              <a:rPr lang="en-US" altLang="zh-CN" baseline="0" dirty="0" smtClean="0"/>
              <a:t>Doppler</a:t>
            </a:r>
            <a:r>
              <a:rPr lang="zh-CN" altLang="en-US" baseline="0" dirty="0" smtClean="0"/>
              <a:t> </a:t>
            </a:r>
            <a:r>
              <a:rPr lang="en-US" altLang="zh-CN" baseline="0" dirty="0" smtClean="0"/>
              <a:t>shifts,</a:t>
            </a:r>
            <a:r>
              <a:rPr lang="zh-CN" altLang="en-US" baseline="0" dirty="0" smtClean="0"/>
              <a:t> </a:t>
            </a:r>
            <a:r>
              <a:rPr lang="en-US" altLang="zh-CN" baseline="0" dirty="0" smtClean="0"/>
              <a:t>the</a:t>
            </a:r>
            <a:r>
              <a:rPr lang="zh-CN" altLang="en-US" baseline="0" dirty="0" smtClean="0"/>
              <a:t> </a:t>
            </a:r>
            <a:r>
              <a:rPr lang="en-US" altLang="zh-CN" baseline="0" dirty="0" smtClean="0"/>
              <a:t>next</a:t>
            </a:r>
            <a:r>
              <a:rPr lang="zh-CN" altLang="en-US" baseline="0" dirty="0" smtClean="0"/>
              <a:t> </a:t>
            </a:r>
            <a:r>
              <a:rPr lang="en-US" altLang="zh-CN" baseline="0" dirty="0" smtClean="0"/>
              <a:t>step</a:t>
            </a:r>
            <a:r>
              <a:rPr lang="zh-CN" altLang="en-US" baseline="0" dirty="0" smtClean="0"/>
              <a:t> </a:t>
            </a:r>
            <a:r>
              <a:rPr lang="en-US" altLang="zh-CN" baseline="0" dirty="0" smtClean="0"/>
              <a:t>is to</a:t>
            </a:r>
            <a:r>
              <a:rPr lang="zh-CN" altLang="en-US" baseline="0" dirty="0" smtClean="0"/>
              <a:t> </a:t>
            </a:r>
            <a:r>
              <a:rPr lang="en-US" altLang="zh-CN" baseline="0" dirty="0" smtClean="0"/>
              <a:t>recognize motion directions from the Doppler frequency shifts.</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14</a:t>
            </a:fld>
            <a:endParaRPr lang="zh-CN" altLang="en-US"/>
          </a:p>
        </p:txBody>
      </p:sp>
    </p:spTree>
    <p:extLst>
      <p:ext uri="{BB962C8B-B14F-4D97-AF65-F5344CB8AC3E}">
        <p14:creationId xmlns:p14="http://schemas.microsoft.com/office/powerpoint/2010/main" val="861267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t>[Start]</a:t>
            </a:r>
            <a:r>
              <a:rPr lang="en-US" altLang="zh-CN" baseline="0" dirty="0" smtClean="0"/>
              <a:t> </a:t>
            </a:r>
            <a:r>
              <a:rPr lang="en-US" altLang="zh-CN" dirty="0" smtClean="0"/>
              <a:t>First</a:t>
            </a:r>
            <a:r>
              <a:rPr lang="zh-CN" altLang="en-US" dirty="0" smtClean="0"/>
              <a:t> </a:t>
            </a:r>
            <a:r>
              <a:rPr lang="en-US" altLang="zh-CN" dirty="0" smtClean="0"/>
              <a:t>of</a:t>
            </a:r>
            <a:r>
              <a:rPr lang="zh-CN" altLang="en-US" dirty="0" smtClean="0"/>
              <a:t> </a:t>
            </a:r>
            <a:r>
              <a:rPr lang="en-US" altLang="zh-CN" dirty="0" smtClean="0"/>
              <a:t>all,</a:t>
            </a:r>
            <a:r>
              <a:rPr lang="en-US" altLang="zh-CN" baseline="0" dirty="0" smtClean="0"/>
              <a:t> we study the least number of wireless links required for motion recognition.</a:t>
            </a:r>
            <a:r>
              <a:rPr lang="zh-CN" altLang="en-US" baseline="0" dirty="0" smtClean="0"/>
              <a:t> </a:t>
            </a:r>
            <a:endParaRPr lang="en-US" altLang="zh-CN"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a:t>
            </a:r>
            <a:r>
              <a:rPr lang="zh-CN" altLang="en-US" baseline="0" dirty="0" smtClean="0"/>
              <a:t> </a:t>
            </a:r>
            <a:r>
              <a:rPr lang="en-US" altLang="zh-CN" baseline="0" dirty="0" smtClean="0"/>
              <a:t>Suppose</a:t>
            </a:r>
            <a:r>
              <a:rPr lang="zh-CN" altLang="en-US" baseline="0" dirty="0" smtClean="0"/>
              <a:t> </a:t>
            </a:r>
            <a:r>
              <a:rPr lang="en-US" altLang="zh-CN" baseline="0" dirty="0" smtClean="0"/>
              <a:t>a</a:t>
            </a:r>
            <a:r>
              <a:rPr lang="zh-CN" altLang="en-US" baseline="0" dirty="0" smtClean="0"/>
              <a:t> </a:t>
            </a:r>
            <a:r>
              <a:rPr lang="en-US" altLang="zh-CN" baseline="0" dirty="0" smtClean="0"/>
              <a:t>user stands on some ellipse whose two foci are the transmitter and receiver.</a:t>
            </a:r>
            <a:r>
              <a:rPr lang="zh-CN" altLang="en-US" baseline="0" dirty="0" smtClean="0"/>
              <a:t> </a:t>
            </a:r>
            <a:endParaRPr lang="en-US" altLang="zh-CN"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The motion velocity can be decomposed into radial velocity and tangential velocity.</a:t>
            </a:r>
            <a:r>
              <a:rPr lang="zh-CN" altLang="en-US" baseline="0" dirty="0" smtClean="0"/>
              <a:t> </a:t>
            </a:r>
            <a:endParaRPr lang="en-US" altLang="zh-CN"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Among</a:t>
            </a:r>
            <a:r>
              <a:rPr lang="zh-CN" altLang="en-US" baseline="0" dirty="0" smtClean="0"/>
              <a:t> </a:t>
            </a:r>
            <a:r>
              <a:rPr lang="en-US" altLang="zh-CN" baseline="0" dirty="0" smtClean="0"/>
              <a:t>which,</a:t>
            </a:r>
            <a:r>
              <a:rPr lang="zh-CN" altLang="en-US" baseline="0" dirty="0" smtClean="0"/>
              <a:t> </a:t>
            </a:r>
            <a:r>
              <a:rPr lang="en-US" altLang="zh-CN" baseline="0" dirty="0" smtClean="0"/>
              <a:t>the</a:t>
            </a:r>
            <a:r>
              <a:rPr lang="zh-CN" altLang="en-US" baseline="0" dirty="0" smtClean="0"/>
              <a:t> </a:t>
            </a:r>
            <a:r>
              <a:rPr lang="en-US" altLang="zh-CN" baseline="0" dirty="0" smtClean="0"/>
              <a:t>tangential</a:t>
            </a:r>
            <a:r>
              <a:rPr lang="zh-CN" altLang="en-US" baseline="0" dirty="0" smtClean="0"/>
              <a:t> </a:t>
            </a:r>
            <a:r>
              <a:rPr lang="en-US" altLang="zh-CN" baseline="0" dirty="0" smtClean="0"/>
              <a:t>velocity</a:t>
            </a:r>
            <a:r>
              <a:rPr lang="zh-CN" altLang="en-US" baseline="0" dirty="0" smtClean="0"/>
              <a:t> </a:t>
            </a:r>
            <a:r>
              <a:rPr lang="en-US" altLang="zh-CN" baseline="0" dirty="0" smtClean="0"/>
              <a:t>is</a:t>
            </a:r>
            <a:r>
              <a:rPr lang="zh-CN" altLang="en-US" baseline="0" dirty="0" smtClean="0"/>
              <a:t> </a:t>
            </a:r>
            <a:r>
              <a:rPr lang="en-US" altLang="zh-CN" baseline="0" dirty="0" smtClean="0"/>
              <a:t>not</a:t>
            </a:r>
            <a:r>
              <a:rPr lang="zh-CN" altLang="en-US" baseline="0" dirty="0" smtClean="0"/>
              <a:t> </a:t>
            </a:r>
            <a:r>
              <a:rPr lang="en-US" altLang="zh-CN" baseline="0" dirty="0" smtClean="0"/>
              <a:t>related</a:t>
            </a:r>
            <a:r>
              <a:rPr lang="zh-CN" altLang="en-US" baseline="0" dirty="0" smtClean="0"/>
              <a:t> </a:t>
            </a:r>
            <a:r>
              <a:rPr lang="en-US" altLang="zh-CN" baseline="0" dirty="0" smtClean="0"/>
              <a:t>to</a:t>
            </a:r>
            <a:r>
              <a:rPr lang="zh-CN" altLang="en-US" baseline="0" dirty="0" smtClean="0"/>
              <a:t> </a:t>
            </a:r>
            <a:r>
              <a:rPr lang="en-US" altLang="zh-CN" baseline="0" dirty="0" smtClean="0"/>
              <a:t>Doppler</a:t>
            </a:r>
            <a:r>
              <a:rPr lang="zh-CN" altLang="en-US" baseline="0" dirty="0" smtClean="0"/>
              <a:t> </a:t>
            </a:r>
            <a:r>
              <a:rPr lang="en-US" altLang="zh-CN" baseline="0" dirty="0" smtClean="0"/>
              <a:t>shifts.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With the signs of Doppler shifts,</a:t>
            </a:r>
            <a:r>
              <a:rPr lang="zh-CN" altLang="en-US" baseline="0" dirty="0" smtClean="0"/>
              <a:t> </a:t>
            </a:r>
            <a:r>
              <a:rPr lang="en-US" altLang="zh-CN" baseline="0" dirty="0" smtClean="0"/>
              <a:t>we</a:t>
            </a:r>
            <a:r>
              <a:rPr lang="zh-CN" altLang="en-US" baseline="0" dirty="0" smtClean="0"/>
              <a:t> </a:t>
            </a:r>
            <a:r>
              <a:rPr lang="en-US" altLang="zh-CN" baseline="0" dirty="0" smtClean="0"/>
              <a:t>know</a:t>
            </a:r>
            <a:r>
              <a:rPr lang="zh-CN" altLang="en-US" baseline="0" dirty="0" smtClean="0"/>
              <a:t> </a:t>
            </a:r>
            <a:r>
              <a:rPr lang="en-US" altLang="zh-CN" baseline="0" dirty="0" smtClean="0"/>
              <a:t>the</a:t>
            </a:r>
            <a:r>
              <a:rPr lang="zh-CN" altLang="en-US" baseline="0" dirty="0" smtClean="0"/>
              <a:t> </a:t>
            </a:r>
            <a:r>
              <a:rPr lang="en-US" altLang="zh-CN" baseline="0" dirty="0" smtClean="0"/>
              <a:t>direction</a:t>
            </a:r>
            <a:r>
              <a:rPr lang="zh-CN" altLang="en-US" baseline="0" dirty="0" smtClean="0"/>
              <a:t> </a:t>
            </a:r>
            <a:r>
              <a:rPr lang="en-US" altLang="zh-CN" baseline="0" dirty="0" smtClean="0"/>
              <a:t>of</a:t>
            </a:r>
            <a:r>
              <a:rPr lang="zh-CN" altLang="en-US" baseline="0" dirty="0" smtClean="0"/>
              <a:t> </a:t>
            </a:r>
            <a:r>
              <a:rPr lang="en-US" altLang="zh-CN" baseline="0" dirty="0" smtClean="0"/>
              <a:t>radial</a:t>
            </a:r>
            <a:r>
              <a:rPr lang="zh-CN" altLang="en-US" baseline="0" dirty="0" smtClean="0"/>
              <a:t> </a:t>
            </a:r>
            <a:r>
              <a:rPr lang="en-US" altLang="zh-CN" baseline="0" dirty="0" smtClean="0"/>
              <a:t>velocity</a:t>
            </a:r>
            <a:r>
              <a:rPr lang="zh-CN" altLang="en-US" baseline="0" dirty="0" smtClean="0"/>
              <a:t> </a:t>
            </a:r>
            <a:r>
              <a:rPr lang="en-US" altLang="zh-CN" baseline="0" dirty="0" smtClean="0"/>
              <a:t>(towards</a:t>
            </a:r>
            <a:r>
              <a:rPr lang="zh-CN" altLang="en-US" baseline="0" dirty="0" smtClean="0"/>
              <a:t> </a:t>
            </a:r>
            <a:r>
              <a:rPr lang="en-US" altLang="zh-CN" baseline="0" dirty="0" smtClean="0"/>
              <a:t>left</a:t>
            </a:r>
            <a:r>
              <a:rPr lang="zh-CN" altLang="en-US" baseline="0" dirty="0" smtClean="0"/>
              <a:t> </a:t>
            </a:r>
            <a:r>
              <a:rPr lang="en-US" altLang="zh-CN" baseline="0" dirty="0" smtClean="0"/>
              <a:t>but</a:t>
            </a:r>
            <a:r>
              <a:rPr lang="zh-CN" altLang="en-US" baseline="0" dirty="0" smtClean="0"/>
              <a:t> </a:t>
            </a:r>
            <a:r>
              <a:rPr lang="en-US" altLang="zh-CN" baseline="0" dirty="0" smtClean="0"/>
              <a:t>not</a:t>
            </a:r>
            <a:r>
              <a:rPr lang="zh-CN" altLang="en-US" baseline="0" dirty="0" smtClean="0"/>
              <a:t> </a:t>
            </a:r>
            <a:r>
              <a:rPr lang="en-US" altLang="zh-CN" baseline="0" dirty="0" smtClean="0"/>
              <a:t>right).</a:t>
            </a:r>
            <a:r>
              <a:rPr lang="zh-CN" altLang="en-US" baseline="0" dirty="0" smtClean="0"/>
              <a:t> </a:t>
            </a:r>
            <a:r>
              <a:rPr lang="en-US" altLang="zh-CN" baseline="0" dirty="0" smtClean="0"/>
              <a:t>However,</a:t>
            </a:r>
            <a:r>
              <a:rPr lang="zh-CN" altLang="en-US" baseline="0" dirty="0" smtClean="0"/>
              <a:t> </a:t>
            </a:r>
            <a:r>
              <a:rPr lang="en-US" altLang="zh-CN" baseline="0" dirty="0" smtClean="0"/>
              <a:t>in</a:t>
            </a:r>
            <a:r>
              <a:rPr lang="zh-CN" altLang="en-US" baseline="0" dirty="0" smtClean="0"/>
              <a:t> </a:t>
            </a:r>
            <a:r>
              <a:rPr lang="en-US" altLang="zh-CN" baseline="0" dirty="0" smtClean="0"/>
              <a:t>such</a:t>
            </a:r>
            <a:r>
              <a:rPr lang="zh-CN" altLang="en-US" baseline="0" dirty="0" smtClean="0"/>
              <a:t> </a:t>
            </a:r>
            <a:r>
              <a:rPr lang="en-US" altLang="zh-CN" baseline="0" dirty="0" smtClean="0"/>
              <a:t>situation,</a:t>
            </a:r>
            <a:r>
              <a:rPr lang="zh-CN" altLang="en-US" baseline="0" dirty="0" smtClean="0"/>
              <a:t> </a:t>
            </a:r>
            <a:r>
              <a:rPr lang="en-US" altLang="zh-CN" baseline="0" dirty="0" smtClean="0"/>
              <a:t>there</a:t>
            </a:r>
            <a:r>
              <a:rPr lang="zh-CN" altLang="en-US" baseline="0" dirty="0" smtClean="0"/>
              <a:t> </a:t>
            </a:r>
            <a:r>
              <a:rPr lang="en-US" altLang="zh-CN" baseline="0" dirty="0" smtClean="0"/>
              <a:t>will</a:t>
            </a:r>
            <a:r>
              <a:rPr lang="zh-CN" altLang="en-US" baseline="0" dirty="0" smtClean="0"/>
              <a:t> </a:t>
            </a:r>
            <a:r>
              <a:rPr lang="en-US" altLang="zh-CN" baseline="0" dirty="0" smtClean="0"/>
              <a:t>still</a:t>
            </a:r>
            <a:r>
              <a:rPr lang="zh-CN" altLang="en-US" baseline="0" dirty="0" smtClean="0"/>
              <a:t> </a:t>
            </a:r>
            <a:r>
              <a:rPr lang="en-US" altLang="zh-CN" baseline="0" dirty="0" smtClean="0"/>
              <a:t>be</a:t>
            </a:r>
            <a:r>
              <a:rPr lang="zh-CN" altLang="en-US" baseline="0" dirty="0" smtClean="0"/>
              <a:t> </a:t>
            </a:r>
            <a:r>
              <a:rPr lang="en-US" altLang="zh-CN" baseline="0" dirty="0" smtClean="0"/>
              <a:t>infinite</a:t>
            </a:r>
            <a:r>
              <a:rPr lang="zh-CN" altLang="en-US" baseline="0" dirty="0" smtClean="0"/>
              <a:t> </a:t>
            </a:r>
            <a:r>
              <a:rPr lang="en-US" altLang="zh-CN" baseline="0" dirty="0" smtClean="0"/>
              <a:t>solutions</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true</a:t>
            </a:r>
            <a:r>
              <a:rPr lang="zh-CN" altLang="en-US" baseline="0" dirty="0" smtClean="0"/>
              <a:t> </a:t>
            </a:r>
            <a:r>
              <a:rPr lang="en-US" altLang="zh-CN" baseline="0" dirty="0" smtClean="0"/>
              <a:t>velocity.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First,</a:t>
            </a:r>
            <a:r>
              <a:rPr lang="zh-CN" altLang="en-US" baseline="0" dirty="0" smtClean="0"/>
              <a:t> </a:t>
            </a:r>
            <a:r>
              <a:rPr lang="en-US" altLang="zh-CN" baseline="0" dirty="0" smtClean="0"/>
              <a:t>given</a:t>
            </a:r>
            <a:r>
              <a:rPr lang="zh-CN" altLang="en-US" baseline="0" dirty="0" smtClean="0"/>
              <a:t> </a:t>
            </a:r>
            <a:r>
              <a:rPr lang="en-US" altLang="zh-CN" baseline="0" dirty="0" smtClean="0"/>
              <a:t>a</a:t>
            </a:r>
            <a:r>
              <a:rPr lang="zh-CN" altLang="en-US" baseline="0" dirty="0" smtClean="0"/>
              <a:t> </a:t>
            </a:r>
            <a:r>
              <a:rPr lang="en-US" altLang="zh-CN" baseline="0" dirty="0" smtClean="0"/>
              <a:t>fixed</a:t>
            </a:r>
            <a:r>
              <a:rPr lang="zh-CN" altLang="en-US" baseline="0" dirty="0" smtClean="0"/>
              <a:t> </a:t>
            </a:r>
            <a:r>
              <a:rPr lang="en-US" altLang="zh-CN" baseline="0" dirty="0" smtClean="0"/>
              <a:t>radial</a:t>
            </a:r>
            <a:r>
              <a:rPr lang="zh-CN" altLang="en-US" baseline="0" dirty="0" smtClean="0"/>
              <a:t> </a:t>
            </a:r>
            <a:r>
              <a:rPr lang="en-US" altLang="zh-CN" baseline="0" dirty="0" smtClean="0"/>
              <a:t>velocity</a:t>
            </a:r>
            <a:r>
              <a:rPr lang="zh-CN" altLang="en-US" baseline="0" dirty="0" smtClean="0"/>
              <a:t> </a:t>
            </a:r>
            <a:r>
              <a:rPr lang="en-US" altLang="zh-CN" baseline="0" dirty="0" err="1" smtClean="0"/>
              <a:t>v_r</a:t>
            </a:r>
            <a:r>
              <a:rPr lang="en-US" altLang="zh-CN" baseline="0" dirty="0" smtClean="0"/>
              <a:t>,</a:t>
            </a:r>
            <a:r>
              <a:rPr lang="zh-CN" altLang="en-US" baseline="0" dirty="0" smtClean="0"/>
              <a:t> </a:t>
            </a:r>
            <a:r>
              <a:rPr lang="en-US" altLang="zh-CN" baseline="0" dirty="0" smtClean="0"/>
              <a:t>there</a:t>
            </a:r>
            <a:r>
              <a:rPr lang="zh-CN" altLang="en-US" baseline="0" dirty="0" smtClean="0"/>
              <a:t> </a:t>
            </a:r>
            <a:r>
              <a:rPr lang="en-US" altLang="zh-CN" baseline="0" dirty="0" smtClean="0"/>
              <a:t>will</a:t>
            </a:r>
            <a:r>
              <a:rPr lang="zh-CN" altLang="en-US" baseline="0" dirty="0" smtClean="0"/>
              <a:t> </a:t>
            </a:r>
            <a:r>
              <a:rPr lang="en-US" altLang="zh-CN" baseline="0" dirty="0" smtClean="0"/>
              <a:t>be</a:t>
            </a:r>
            <a:r>
              <a:rPr lang="zh-CN" altLang="en-US" baseline="0" dirty="0" smtClean="0"/>
              <a:t> </a:t>
            </a:r>
            <a:r>
              <a:rPr lang="en-US" altLang="zh-CN" baseline="0" dirty="0" smtClean="0"/>
              <a:t>a</a:t>
            </a:r>
            <a:r>
              <a:rPr lang="zh-CN" altLang="en-US" baseline="0" dirty="0" smtClean="0"/>
              <a:t> </a:t>
            </a:r>
            <a:r>
              <a:rPr lang="en-US" altLang="zh-CN" baseline="0" dirty="0" smtClean="0"/>
              <a:t>symmetric</a:t>
            </a:r>
            <a:r>
              <a:rPr lang="zh-CN" altLang="en-US" baseline="0" dirty="0" smtClean="0"/>
              <a:t> </a:t>
            </a:r>
            <a:r>
              <a:rPr lang="en-US" altLang="zh-CN" baseline="0" dirty="0" smtClean="0"/>
              <a:t>version</a:t>
            </a:r>
            <a:r>
              <a:rPr lang="zh-CN" altLang="en-US" baseline="0" dirty="0" smtClean="0"/>
              <a:t> </a:t>
            </a:r>
            <a:r>
              <a:rPr lang="en-US" altLang="zh-CN" baseline="0" dirty="0" smtClean="0"/>
              <a:t>of</a:t>
            </a:r>
            <a:r>
              <a:rPr lang="zh-CN" altLang="en-US" baseline="0" dirty="0" smtClean="0"/>
              <a:t> </a:t>
            </a:r>
            <a:r>
              <a:rPr lang="en-US" altLang="zh-CN" baseline="0" dirty="0" smtClean="0"/>
              <a:t>v</a:t>
            </a:r>
            <a:r>
              <a:rPr lang="zh-CN" altLang="en-US" baseline="0" dirty="0" smtClean="0"/>
              <a:t> </a:t>
            </a:r>
            <a:r>
              <a:rPr lang="en-US" altLang="zh-CN" baseline="0" dirty="0" smtClean="0"/>
              <a:t>shown</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figure.</a:t>
            </a:r>
            <a:r>
              <a:rPr lang="zh-CN" altLang="en-US" baseline="0" dirty="0" smtClean="0"/>
              <a:t> </a:t>
            </a:r>
            <a:endParaRPr lang="en-US" altLang="zh-CN"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Second,</a:t>
            </a:r>
            <a:r>
              <a:rPr lang="zh-CN" altLang="en-US" baseline="0" dirty="0" smtClean="0"/>
              <a:t> </a:t>
            </a:r>
            <a:r>
              <a:rPr lang="en-US" altLang="zh-CN" baseline="0" dirty="0" smtClean="0"/>
              <a:t>as</a:t>
            </a:r>
            <a:r>
              <a:rPr lang="zh-CN" altLang="en-US" baseline="0" dirty="0" smtClean="0"/>
              <a:t> </a:t>
            </a:r>
            <a:r>
              <a:rPr lang="en-US" altLang="zh-CN" baseline="0" dirty="0" smtClean="0"/>
              <a:t>we</a:t>
            </a:r>
            <a:r>
              <a:rPr lang="zh-CN" altLang="en-US" baseline="0" dirty="0" smtClean="0"/>
              <a:t> </a:t>
            </a:r>
            <a:r>
              <a:rPr lang="en-US" altLang="zh-CN" baseline="0" dirty="0" smtClean="0"/>
              <a:t>don’t</a:t>
            </a:r>
            <a:r>
              <a:rPr lang="zh-CN" altLang="en-US" baseline="0" dirty="0" smtClean="0"/>
              <a:t> </a:t>
            </a:r>
            <a:r>
              <a:rPr lang="en-US" altLang="zh-CN" baseline="0" dirty="0" smtClean="0"/>
              <a:t>know</a:t>
            </a:r>
            <a:r>
              <a:rPr lang="zh-CN" altLang="en-US" baseline="0" dirty="0" smtClean="0"/>
              <a:t> </a:t>
            </a:r>
            <a:r>
              <a:rPr lang="en-US" altLang="zh-CN" baseline="0" dirty="0" smtClean="0"/>
              <a:t>the</a:t>
            </a:r>
            <a:r>
              <a:rPr lang="zh-CN" altLang="en-US" baseline="0" dirty="0" smtClean="0"/>
              <a:t> </a:t>
            </a:r>
            <a:r>
              <a:rPr lang="en-US" altLang="zh-CN" baseline="0" dirty="0" smtClean="0"/>
              <a:t>true</a:t>
            </a:r>
            <a:r>
              <a:rPr lang="zh-CN" altLang="en-US" baseline="0" dirty="0" smtClean="0"/>
              <a:t> </a:t>
            </a:r>
            <a:r>
              <a:rPr lang="en-US" altLang="zh-CN" baseline="0" dirty="0" smtClean="0"/>
              <a:t>value</a:t>
            </a:r>
            <a:r>
              <a:rPr lang="zh-CN" altLang="en-US" baseline="0" dirty="0" smtClean="0"/>
              <a:t> </a:t>
            </a:r>
            <a:r>
              <a:rPr lang="en-US" altLang="zh-CN" baseline="0" dirty="0" smtClean="0"/>
              <a:t>of</a:t>
            </a:r>
            <a:r>
              <a:rPr lang="zh-CN" altLang="en-US" baseline="0" dirty="0" smtClean="0"/>
              <a:t> </a:t>
            </a:r>
            <a:r>
              <a:rPr lang="en-US" altLang="zh-CN" baseline="0" dirty="0" smtClean="0"/>
              <a:t>motion</a:t>
            </a:r>
            <a:r>
              <a:rPr lang="zh-CN" altLang="en-US" baseline="0" dirty="0" smtClean="0"/>
              <a:t> </a:t>
            </a:r>
            <a:r>
              <a:rPr lang="en-US" altLang="zh-CN" baseline="0" dirty="0" smtClean="0"/>
              <a:t>velocity,</a:t>
            </a:r>
            <a:r>
              <a:rPr lang="zh-CN" altLang="en-US" baseline="0" dirty="0" smtClean="0"/>
              <a:t> </a:t>
            </a:r>
            <a:r>
              <a:rPr lang="en-US" altLang="zh-CN" baseline="0" dirty="0" smtClean="0"/>
              <a:t>there</a:t>
            </a:r>
            <a:r>
              <a:rPr lang="zh-CN" altLang="en-US" baseline="0" dirty="0" smtClean="0"/>
              <a:t> </a:t>
            </a:r>
            <a:r>
              <a:rPr lang="en-US" altLang="zh-CN" baseline="0" dirty="0" smtClean="0"/>
              <a:t>could</a:t>
            </a:r>
            <a:r>
              <a:rPr lang="zh-CN" altLang="en-US" baseline="0" dirty="0" smtClean="0"/>
              <a:t> </a:t>
            </a:r>
            <a:r>
              <a:rPr lang="en-US" altLang="zh-CN" baseline="0" dirty="0" smtClean="0"/>
              <a:t>be</a:t>
            </a:r>
            <a:r>
              <a:rPr lang="zh-CN" altLang="en-US" baseline="0" dirty="0" smtClean="0"/>
              <a:t> </a:t>
            </a:r>
            <a:r>
              <a:rPr lang="en-US" altLang="zh-CN" baseline="0" dirty="0" smtClean="0"/>
              <a:t>multiple</a:t>
            </a:r>
            <a:r>
              <a:rPr lang="zh-CN" altLang="en-US" baseline="0" dirty="0" smtClean="0"/>
              <a:t> </a:t>
            </a:r>
            <a:r>
              <a:rPr lang="en-US" altLang="zh-CN" baseline="0" dirty="0" smtClean="0"/>
              <a:t>velocities.</a:t>
            </a:r>
            <a:r>
              <a:rPr lang="zh-CN" altLang="en-US" baseline="0"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zh-CN" alt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%As the user stands on some ellipse whose two foci are the transmitter and receiver, and moves</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15</a:t>
            </a:fld>
            <a:endParaRPr lang="zh-CN" altLang="en-US"/>
          </a:p>
        </p:txBody>
      </p:sp>
    </p:spTree>
    <p:extLst>
      <p:ext uri="{BB962C8B-B14F-4D97-AF65-F5344CB8AC3E}">
        <p14:creationId xmlns:p14="http://schemas.microsoft.com/office/powerpoint/2010/main" val="21606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So how</a:t>
            </a:r>
            <a:r>
              <a:rPr lang="zh-CN" altLang="en-US" dirty="0" smtClean="0"/>
              <a:t> </a:t>
            </a:r>
            <a:r>
              <a:rPr lang="en-US" altLang="zh-CN" dirty="0" smtClean="0"/>
              <a:t>to</a:t>
            </a:r>
            <a:r>
              <a:rPr lang="zh-CN" altLang="en-US" dirty="0" smtClean="0"/>
              <a:t> </a:t>
            </a:r>
            <a:r>
              <a:rPr lang="en-US" altLang="zh-CN" dirty="0" smtClean="0"/>
              <a:t>solve</a:t>
            </a:r>
            <a:r>
              <a:rPr lang="zh-CN" altLang="en-US" baseline="0" dirty="0" smtClean="0"/>
              <a:t> </a:t>
            </a:r>
            <a:r>
              <a:rPr lang="en-US" altLang="zh-CN" baseline="0" dirty="0" smtClean="0"/>
              <a:t>the</a:t>
            </a:r>
            <a:r>
              <a:rPr lang="zh-CN" altLang="en-US" baseline="0" dirty="0" smtClean="0"/>
              <a:t> </a:t>
            </a:r>
            <a:r>
              <a:rPr lang="en-US" altLang="zh-CN" baseline="0" dirty="0" smtClean="0"/>
              <a:t>ambiguity?</a:t>
            </a:r>
            <a:r>
              <a:rPr lang="zh-CN" altLang="en-US" baseline="0" dirty="0" smtClean="0"/>
              <a:t> </a:t>
            </a:r>
            <a:r>
              <a:rPr lang="en-US" altLang="zh-CN" baseline="0" dirty="0" smtClean="0"/>
              <a:t>Our</a:t>
            </a:r>
            <a:r>
              <a:rPr lang="zh-CN" altLang="en-US" baseline="0" dirty="0" smtClean="0"/>
              <a:t> </a:t>
            </a:r>
            <a:r>
              <a:rPr lang="en-US" altLang="zh-CN" baseline="0" dirty="0" smtClean="0"/>
              <a:t>solution</a:t>
            </a:r>
            <a:r>
              <a:rPr lang="zh-CN" altLang="en-US" baseline="0" dirty="0" smtClean="0"/>
              <a:t> </a:t>
            </a:r>
            <a:r>
              <a:rPr lang="en-US" altLang="zh-CN" baseline="0" dirty="0" smtClean="0"/>
              <a:t>is</a:t>
            </a:r>
            <a:r>
              <a:rPr lang="zh-CN" altLang="en-US" baseline="0" dirty="0" smtClean="0"/>
              <a:t> </a:t>
            </a:r>
            <a:r>
              <a:rPr lang="en-US" altLang="zh-CN" baseline="0" dirty="0" smtClean="0"/>
              <a:t>to</a:t>
            </a:r>
            <a:r>
              <a:rPr lang="zh-CN" altLang="en-US" baseline="0" dirty="0" smtClean="0"/>
              <a:t> </a:t>
            </a:r>
            <a:r>
              <a:rPr lang="en-US" altLang="zh-CN" baseline="0" dirty="0" smtClean="0"/>
              <a:t>use</a:t>
            </a:r>
            <a:r>
              <a:rPr lang="zh-CN" altLang="en-US" baseline="0" dirty="0" smtClean="0"/>
              <a:t> </a:t>
            </a:r>
            <a:r>
              <a:rPr lang="en-US" altLang="zh-CN" baseline="0" dirty="0" smtClean="0"/>
              <a:t>minimum</a:t>
            </a:r>
            <a:r>
              <a:rPr lang="zh-CN" altLang="en-US" baseline="0" dirty="0" smtClean="0"/>
              <a:t> </a:t>
            </a:r>
            <a:r>
              <a:rPr lang="en-US" altLang="zh-CN" baseline="0" dirty="0" smtClean="0"/>
              <a:t>costs</a:t>
            </a:r>
            <a:r>
              <a:rPr lang="zh-CN" altLang="en-US" baseline="0" dirty="0" smtClean="0"/>
              <a:t> </a:t>
            </a:r>
            <a:r>
              <a:rPr lang="en-US" altLang="zh-CN" baseline="0" dirty="0" smtClean="0"/>
              <a:t>by</a:t>
            </a:r>
            <a:r>
              <a:rPr lang="zh-CN" altLang="en-US" baseline="0" dirty="0" smtClean="0"/>
              <a:t> </a:t>
            </a:r>
            <a:r>
              <a:rPr lang="en-US" altLang="zh-CN" baseline="0" dirty="0" smtClean="0"/>
              <a:t>adding</a:t>
            </a:r>
            <a:r>
              <a:rPr lang="zh-CN" altLang="en-US" baseline="0" dirty="0" smtClean="0"/>
              <a:t> </a:t>
            </a:r>
            <a:r>
              <a:rPr lang="en-US" altLang="zh-CN" baseline="0" dirty="0" smtClean="0"/>
              <a:t>an</a:t>
            </a:r>
            <a:r>
              <a:rPr lang="zh-CN" altLang="en-US" baseline="0" dirty="0" smtClean="0"/>
              <a:t> </a:t>
            </a:r>
            <a:r>
              <a:rPr lang="en-US" altLang="zh-CN" baseline="0" dirty="0" smtClean="0"/>
              <a:t>additional</a:t>
            </a:r>
            <a:r>
              <a:rPr lang="zh-CN" altLang="en-US" baseline="0" dirty="0" smtClean="0"/>
              <a:t> </a:t>
            </a:r>
            <a:r>
              <a:rPr lang="en-US" altLang="zh-CN" baseline="0" dirty="0" smtClean="0"/>
              <a:t>orthogonal</a:t>
            </a:r>
            <a:r>
              <a:rPr lang="zh-CN" altLang="en-US" baseline="0" dirty="0" smtClean="0"/>
              <a:t> </a:t>
            </a:r>
            <a:r>
              <a:rPr lang="en-US" altLang="zh-CN" baseline="0" dirty="0" smtClean="0"/>
              <a:t>link.</a:t>
            </a:r>
            <a:r>
              <a:rPr lang="zh-CN" altLang="en-US" baseline="0" dirty="0" smtClean="0"/>
              <a:t> </a:t>
            </a:r>
            <a:endParaRPr lang="en-US" altLang="zh-CN" dirty="0" smtClean="0"/>
          </a:p>
          <a:p>
            <a:r>
              <a:rPr lang="en-US" altLang="zh-CN" dirty="0" smtClean="0"/>
              <a:t>[Click]</a:t>
            </a:r>
            <a:r>
              <a:rPr lang="en-US" altLang="zh-CN" baseline="0" dirty="0" smtClean="0"/>
              <a:t> To recognize motion direction, we first calculate the signs of radial velocities. It helps determine which quadrant the motion direction is in. </a:t>
            </a:r>
          </a:p>
          <a:p>
            <a:r>
              <a:rPr lang="en-US" altLang="zh-CN" baseline="0" dirty="0" smtClean="0"/>
              <a:t>[Click] Then, we calculate the ratio of radial velocities (which are approximated by ratio of Doppler shifts). This helps determine the accurate motion direction.</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16</a:t>
            </a:fld>
            <a:endParaRPr lang="zh-CN" altLang="en-US"/>
          </a:p>
        </p:txBody>
      </p:sp>
    </p:spTree>
    <p:extLst>
      <p:ext uri="{BB962C8B-B14F-4D97-AF65-F5344CB8AC3E}">
        <p14:creationId xmlns:p14="http://schemas.microsoft.com/office/powerpoint/2010/main" val="69471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Based on the model, we propose</a:t>
            </a:r>
            <a:r>
              <a:rPr lang="en-US" altLang="zh-CN" baseline="0" dirty="0" smtClean="0"/>
              <a:t> a light-weight non-learning recognition process, including movement detection, trace segmentation and motion classification.</a:t>
            </a:r>
          </a:p>
          <a:p>
            <a:r>
              <a:rPr lang="en-US" altLang="zh-CN" baseline="0" dirty="0" smtClean="0"/>
              <a:t>To detect user movement, we monitor the distribution of signal power in frequency domain. When user moves, the power concentrates on the Doppler frequency shift and the variance is statistically lower that when no user moves.</a:t>
            </a:r>
          </a:p>
          <a:p>
            <a:r>
              <a:rPr lang="en-US" altLang="zh-CN" baseline="0" dirty="0" smtClean="0"/>
              <a:t>To segment motions, we detect prominent peaks of Doppler frequency shifts and pair them as one leg stride action.</a:t>
            </a:r>
          </a:p>
          <a:p>
            <a:r>
              <a:rPr lang="en-US" altLang="zh-CN" baseline="0" dirty="0" smtClean="0"/>
              <a:t>And finally, we leverage the proposed model to recognize motion directions.</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17</a:t>
            </a:fld>
            <a:endParaRPr lang="zh-CN" altLang="en-US"/>
          </a:p>
        </p:txBody>
      </p:sp>
    </p:spTree>
    <p:extLst>
      <p:ext uri="{BB962C8B-B14F-4D97-AF65-F5344CB8AC3E}">
        <p14:creationId xmlns:p14="http://schemas.microsoft.com/office/powerpoint/2010/main" val="742262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Now</a:t>
            </a:r>
            <a:r>
              <a:rPr kumimoji="1" lang="zh-CN" altLang="en-US" dirty="0" smtClean="0"/>
              <a:t> </a:t>
            </a:r>
            <a:r>
              <a:rPr kumimoji="1" lang="en-US" altLang="zh-CN" dirty="0" smtClean="0"/>
              <a:t>let</a:t>
            </a:r>
            <a:r>
              <a:rPr kumimoji="1" lang="zh-CN" altLang="en-US" dirty="0" smtClean="0"/>
              <a:t> </a:t>
            </a:r>
            <a:r>
              <a:rPr kumimoji="1" lang="en-US" altLang="zh-CN" dirty="0" smtClean="0"/>
              <a:t>me</a:t>
            </a:r>
            <a:r>
              <a:rPr kumimoji="1" lang="zh-CN" altLang="en-US" dirty="0" smtClean="0"/>
              <a:t> </a:t>
            </a:r>
            <a:r>
              <a:rPr kumimoji="1" lang="en-US" altLang="zh-CN" dirty="0" smtClean="0"/>
              <a:t>present</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experimental</a:t>
            </a:r>
            <a:r>
              <a:rPr kumimoji="1" lang="zh-CN" altLang="en-US" baseline="0" dirty="0" smtClean="0"/>
              <a:t> </a:t>
            </a:r>
            <a:r>
              <a:rPr kumimoji="1" lang="en-US" altLang="zh-CN" baseline="0" dirty="0" smtClean="0"/>
              <a:t>results.</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have</a:t>
            </a:r>
            <a:r>
              <a:rPr kumimoji="1" lang="zh-CN" altLang="en-US" baseline="0" dirty="0" smtClean="0"/>
              <a:t> </a:t>
            </a:r>
            <a:r>
              <a:rPr kumimoji="1" lang="en-US" altLang="zh-CN" baseline="0" dirty="0" smtClean="0"/>
              <a:t>extensive</a:t>
            </a:r>
            <a:r>
              <a:rPr kumimoji="1" lang="zh-CN" altLang="en-US" baseline="0" dirty="0" smtClean="0"/>
              <a:t> </a:t>
            </a:r>
            <a:r>
              <a:rPr kumimoji="1" lang="en-US" altLang="zh-CN" baseline="0" dirty="0" smtClean="0"/>
              <a:t>evaluation</a:t>
            </a:r>
            <a:r>
              <a:rPr kumimoji="1" lang="zh-CN" altLang="en-US" baseline="0" dirty="0" smtClean="0"/>
              <a:t> </a:t>
            </a:r>
            <a:r>
              <a:rPr kumimoji="1" lang="en-US" altLang="zh-CN" baseline="0" dirty="0" smtClean="0"/>
              <a:t>in</a:t>
            </a:r>
            <a:r>
              <a:rPr kumimoji="1" lang="zh-CN" altLang="en-US" baseline="0" dirty="0" smtClean="0"/>
              <a:t> </a:t>
            </a:r>
            <a:r>
              <a:rPr kumimoji="1" lang="en-US" altLang="zh-CN" baseline="0" dirty="0" smtClean="0"/>
              <a:t>our</a:t>
            </a:r>
            <a:r>
              <a:rPr kumimoji="1" lang="zh-CN" altLang="en-US" baseline="0" dirty="0" smtClean="0"/>
              <a:t> </a:t>
            </a:r>
            <a:r>
              <a:rPr kumimoji="1" lang="en-US" altLang="zh-CN" baseline="0" dirty="0" smtClean="0"/>
              <a:t>paper.</a:t>
            </a:r>
            <a:r>
              <a:rPr kumimoji="1" lang="zh-CN" altLang="en-US" baseline="0" dirty="0" smtClean="0"/>
              <a:t> </a:t>
            </a:r>
            <a:r>
              <a:rPr kumimoji="1" lang="en-US" altLang="zh-CN" baseline="0" dirty="0" smtClean="0"/>
              <a:t>Due</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time</a:t>
            </a:r>
            <a:r>
              <a:rPr kumimoji="1" lang="zh-CN" altLang="en-US" baseline="0" dirty="0" smtClean="0"/>
              <a:t> </a:t>
            </a:r>
            <a:r>
              <a:rPr kumimoji="1" lang="en-US" altLang="zh-CN" baseline="0" dirty="0" smtClean="0"/>
              <a:t>limit,</a:t>
            </a:r>
            <a:r>
              <a:rPr kumimoji="1" lang="zh-CN" altLang="en-US" baseline="0" dirty="0" smtClean="0"/>
              <a:t> </a:t>
            </a:r>
            <a:r>
              <a:rPr kumimoji="1" lang="en-US" altLang="zh-CN" baseline="0" dirty="0" smtClean="0"/>
              <a:t>I</a:t>
            </a:r>
            <a:r>
              <a:rPr kumimoji="1" lang="zh-CN" altLang="en-US" baseline="0" dirty="0" smtClean="0"/>
              <a:t> </a:t>
            </a:r>
            <a:r>
              <a:rPr kumimoji="1" lang="en-US" altLang="zh-CN" baseline="0" dirty="0" smtClean="0"/>
              <a:t>only</a:t>
            </a:r>
            <a:r>
              <a:rPr kumimoji="1" lang="zh-CN" altLang="en-US" baseline="0" dirty="0" smtClean="0"/>
              <a:t> </a:t>
            </a:r>
            <a:r>
              <a:rPr kumimoji="1" lang="en-US" altLang="zh-CN" baseline="0" dirty="0" smtClean="0"/>
              <a:t>emphasize</a:t>
            </a:r>
            <a:r>
              <a:rPr kumimoji="1" lang="zh-CN" altLang="en-US" baseline="0" dirty="0" smtClean="0"/>
              <a:t> </a:t>
            </a:r>
            <a:r>
              <a:rPr kumimoji="1" lang="en-US" altLang="zh-CN" baseline="0" dirty="0" smtClean="0"/>
              <a:t>some</a:t>
            </a:r>
            <a:r>
              <a:rPr kumimoji="1" lang="zh-CN" altLang="en-US" baseline="0" dirty="0" smtClean="0"/>
              <a:t> </a:t>
            </a:r>
            <a:r>
              <a:rPr kumimoji="1" lang="en-US" altLang="zh-CN" baseline="0" dirty="0" smtClean="0"/>
              <a:t>more</a:t>
            </a:r>
            <a:r>
              <a:rPr kumimoji="1" lang="zh-CN" altLang="en-US" baseline="0" dirty="0" smtClean="0"/>
              <a:t> </a:t>
            </a:r>
            <a:r>
              <a:rPr kumimoji="1" lang="en-US" altLang="zh-CN" baseline="0" dirty="0" smtClean="0"/>
              <a:t>interesting</a:t>
            </a:r>
            <a:r>
              <a:rPr kumimoji="1" lang="zh-CN" altLang="en-US" baseline="0" dirty="0" smtClean="0"/>
              <a:t> </a:t>
            </a:r>
            <a:r>
              <a:rPr kumimoji="1" lang="en-US" altLang="zh-CN" baseline="0" dirty="0" smtClean="0"/>
              <a:t>parts.</a:t>
            </a:r>
            <a:r>
              <a:rPr kumimoji="1" lang="zh-CN" altLang="en-US" baseline="0" dirty="0" smtClean="0"/>
              <a:t> </a:t>
            </a:r>
            <a:r>
              <a:rPr kumimoji="1" lang="en-US" altLang="zh-CN" baseline="0" dirty="0" smtClean="0"/>
              <a:t>Please</a:t>
            </a:r>
            <a:r>
              <a:rPr kumimoji="1" lang="zh-CN" altLang="en-US" baseline="0" dirty="0" smtClean="0"/>
              <a:t> </a:t>
            </a:r>
            <a:r>
              <a:rPr kumimoji="1" lang="en-US" altLang="zh-CN" baseline="0" dirty="0" smtClean="0"/>
              <a:t>refer</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paper</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more</a:t>
            </a:r>
            <a:r>
              <a:rPr kumimoji="1" lang="zh-CN" altLang="en-US" baseline="0" dirty="0" smtClean="0"/>
              <a:t> </a:t>
            </a:r>
            <a:r>
              <a:rPr kumimoji="1" lang="en-US" altLang="zh-CN" baseline="0" dirty="0" smtClean="0"/>
              <a:t>details.</a:t>
            </a:r>
            <a:r>
              <a:rPr kumimoji="1" lang="zh-CN" altLang="en-US" baseline="0" dirty="0" smtClean="0"/>
              <a:t> </a:t>
            </a:r>
            <a:endParaRPr kumimoji="1" lang="zh-CN" altLang="en-US" dirty="0"/>
          </a:p>
        </p:txBody>
      </p:sp>
      <p:sp>
        <p:nvSpPr>
          <p:cNvPr id="4" name="幻灯片编号占位符 3"/>
          <p:cNvSpPr>
            <a:spLocks noGrp="1"/>
          </p:cNvSpPr>
          <p:nvPr>
            <p:ph type="sldNum" sz="quarter" idx="10"/>
          </p:nvPr>
        </p:nvSpPr>
        <p:spPr/>
        <p:txBody>
          <a:bodyPr/>
          <a:lstStyle/>
          <a:p>
            <a:fld id="{F9FC5EF7-F229-D044-94A3-8F29F09E55AB}" type="slidenum">
              <a:rPr kumimoji="1" lang="zh-CN" altLang="en-US" smtClean="0"/>
              <a:t>18</a:t>
            </a:fld>
            <a:endParaRPr kumimoji="1" lang="zh-CN" altLang="en-US"/>
          </a:p>
        </p:txBody>
      </p:sp>
    </p:spTree>
    <p:extLst>
      <p:ext uri="{BB962C8B-B14F-4D97-AF65-F5344CB8AC3E}">
        <p14:creationId xmlns:p14="http://schemas.microsoft.com/office/powerpoint/2010/main" val="1726877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To evaluate </a:t>
            </a:r>
            <a:r>
              <a:rPr lang="en-US" altLang="zh-CN" dirty="0" err="1" smtClean="0"/>
              <a:t>WiDance</a:t>
            </a:r>
            <a:r>
              <a:rPr lang="en-US" altLang="zh-CN" dirty="0" smtClean="0"/>
              <a:t>,</a:t>
            </a:r>
            <a:r>
              <a:rPr lang="en-US" altLang="zh-CN" baseline="0" dirty="0" smtClean="0"/>
              <a:t> w</a:t>
            </a:r>
            <a:r>
              <a:rPr lang="en-US" altLang="zh-CN" dirty="0" smtClean="0"/>
              <a:t>e</a:t>
            </a:r>
            <a:r>
              <a:rPr lang="en-US" altLang="zh-CN" baseline="0" dirty="0" smtClean="0"/>
              <a:t> build the system with 3 laptops equipped with Intel 5300 NIC. One is transmitter and others are receiver,</a:t>
            </a:r>
            <a:r>
              <a:rPr lang="zh-CN" altLang="en-US" baseline="0" dirty="0" smtClean="0"/>
              <a:t> </a:t>
            </a:r>
            <a:r>
              <a:rPr lang="en-US" altLang="zh-CN" baseline="0" dirty="0" smtClean="0"/>
              <a:t>forming</a:t>
            </a:r>
            <a:r>
              <a:rPr lang="zh-CN" altLang="en-US" baseline="0" dirty="0" smtClean="0"/>
              <a:t> </a:t>
            </a:r>
            <a:r>
              <a:rPr lang="en-US" altLang="zh-CN" baseline="0" dirty="0" smtClean="0"/>
              <a:t>two</a:t>
            </a:r>
            <a:r>
              <a:rPr lang="zh-CN" altLang="en-US" baseline="0" dirty="0" smtClean="0"/>
              <a:t> </a:t>
            </a:r>
            <a:r>
              <a:rPr lang="en-US" altLang="zh-CN" baseline="0" dirty="0" smtClean="0"/>
              <a:t>links. We use Wi-Fi channel 165, and set transmission rate to 1000 packets per second. The transmission power is set to 15 </a:t>
            </a:r>
            <a:r>
              <a:rPr lang="en-US" altLang="zh-CN" baseline="0" dirty="0" err="1" smtClean="0"/>
              <a:t>dBm</a:t>
            </a:r>
            <a:r>
              <a:rPr lang="en-US" altLang="zh-CN" baseline="0" dirty="0" smtClean="0"/>
              <a:t>.</a:t>
            </a:r>
          </a:p>
          <a:p>
            <a:r>
              <a:rPr lang="en-US" altLang="zh-CN" baseline="0" dirty="0" smtClean="0"/>
              <a:t>[Click]. 30 people are recruited for the test, and over 10000 actions are performed during the test.</a:t>
            </a:r>
          </a:p>
          <a:p>
            <a:r>
              <a:rPr lang="en-US" altLang="zh-CN" baseline="0" dirty="0" smtClean="0"/>
              <a:t>[Click]. We</a:t>
            </a:r>
            <a:r>
              <a:rPr lang="zh-CN" altLang="en-US" baseline="0" dirty="0" smtClean="0"/>
              <a:t> </a:t>
            </a:r>
            <a:r>
              <a:rPr lang="en-US" altLang="zh-CN" baseline="0" dirty="0" smtClean="0"/>
              <a:t>implement</a:t>
            </a:r>
            <a:r>
              <a:rPr lang="zh-CN" altLang="en-US" baseline="0" dirty="0" smtClean="0"/>
              <a:t> </a:t>
            </a:r>
            <a:r>
              <a:rPr lang="en-US" altLang="zh-CN" baseline="0" dirty="0" smtClean="0"/>
              <a:t>two</a:t>
            </a:r>
            <a:r>
              <a:rPr lang="zh-CN" altLang="en-US" baseline="0" dirty="0" smtClean="0"/>
              <a:t> </a:t>
            </a:r>
            <a:r>
              <a:rPr lang="en-US" altLang="zh-CN" baseline="0" dirty="0" smtClean="0"/>
              <a:t>baselines</a:t>
            </a:r>
            <a:r>
              <a:rPr lang="zh-CN" altLang="en-US" baseline="0" dirty="0" smtClean="0"/>
              <a:t> </a:t>
            </a:r>
            <a:r>
              <a:rPr lang="en-US" altLang="zh-CN" baseline="0" dirty="0" smtClean="0"/>
              <a:t>for</a:t>
            </a:r>
            <a:r>
              <a:rPr lang="zh-CN" altLang="en-US" baseline="0" dirty="0" smtClean="0"/>
              <a:t> </a:t>
            </a:r>
            <a:r>
              <a:rPr lang="en-US" altLang="zh-CN" baseline="0" dirty="0" smtClean="0"/>
              <a:t>comparison.</a:t>
            </a:r>
            <a:r>
              <a:rPr lang="zh-CN" altLang="en-US" baseline="0" dirty="0" smtClean="0"/>
              <a:t> </a:t>
            </a:r>
            <a:r>
              <a:rPr lang="en-US" altLang="zh-CN" baseline="0" dirty="0" smtClean="0"/>
              <a:t>One</a:t>
            </a:r>
            <a:r>
              <a:rPr lang="zh-CN" altLang="en-US" baseline="0" dirty="0" smtClean="0"/>
              <a:t> </a:t>
            </a:r>
            <a:r>
              <a:rPr lang="en-US" altLang="zh-CN" baseline="0" dirty="0" smtClean="0"/>
              <a:t>is</a:t>
            </a:r>
            <a:r>
              <a:rPr lang="zh-CN" altLang="en-US" baseline="0" dirty="0" smtClean="0"/>
              <a:t> </a:t>
            </a:r>
            <a:r>
              <a:rPr lang="en-US" altLang="zh-CN" baseline="0" dirty="0" smtClean="0"/>
              <a:t>the</a:t>
            </a:r>
            <a:r>
              <a:rPr lang="zh-CN" altLang="en-US" baseline="0" dirty="0" smtClean="0"/>
              <a:t> </a:t>
            </a:r>
            <a:r>
              <a:rPr lang="en-US" altLang="zh-CN" baseline="0" dirty="0" smtClean="0"/>
              <a:t>learning-enhanced</a:t>
            </a:r>
            <a:r>
              <a:rPr lang="zh-CN" altLang="en-US" baseline="0" dirty="0" smtClean="0"/>
              <a:t> </a:t>
            </a:r>
            <a:r>
              <a:rPr lang="en-US" altLang="zh-CN" baseline="0" dirty="0" smtClean="0"/>
              <a:t>version</a:t>
            </a:r>
            <a:r>
              <a:rPr lang="zh-CN" altLang="en-US" baseline="0" dirty="0" smtClean="0"/>
              <a:t> </a:t>
            </a:r>
            <a:r>
              <a:rPr lang="en-US" altLang="zh-CN" baseline="0" dirty="0" smtClean="0"/>
              <a:t>of</a:t>
            </a:r>
            <a:r>
              <a:rPr lang="zh-CN" altLang="en-US" baseline="0" dirty="0" smtClean="0"/>
              <a:t> </a:t>
            </a:r>
            <a:r>
              <a:rPr lang="en-US" altLang="zh-CN" baseline="0" dirty="0" err="1" smtClean="0"/>
              <a:t>WiDance</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second</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previous</a:t>
            </a:r>
            <a:r>
              <a:rPr lang="zh-CN" altLang="en-US" baseline="0" dirty="0" smtClean="0"/>
              <a:t> </a:t>
            </a:r>
            <a:r>
              <a:rPr lang="en-US" altLang="zh-CN" baseline="0" dirty="0" smtClean="0"/>
              <a:t>activity</a:t>
            </a:r>
            <a:r>
              <a:rPr lang="zh-CN" altLang="en-US" baseline="0" dirty="0" smtClean="0"/>
              <a:t> </a:t>
            </a:r>
            <a:r>
              <a:rPr lang="en-US" altLang="zh-CN" baseline="0" dirty="0" smtClean="0"/>
              <a:t>recognition</a:t>
            </a:r>
            <a:r>
              <a:rPr lang="zh-CN" altLang="en-US" baseline="0" dirty="0" smtClean="0"/>
              <a:t> </a:t>
            </a:r>
            <a:r>
              <a:rPr lang="en-US" altLang="zh-CN" baseline="0" dirty="0" smtClean="0"/>
              <a:t>scheme.</a:t>
            </a:r>
            <a:r>
              <a:rPr lang="zh-CN" altLang="en-US" baseline="0" dirty="0" smtClean="0"/>
              <a:t> </a:t>
            </a:r>
          </a:p>
          <a:p>
            <a:endParaRPr lang="zh-CN" altLang="en-US" baseline="0" dirty="0" smtClean="0"/>
          </a:p>
          <a:p>
            <a:r>
              <a:rPr lang="en-US" altLang="zh-CN" baseline="0" dirty="0" smtClean="0"/>
              <a:t>To evaluate the two core modules of </a:t>
            </a:r>
            <a:r>
              <a:rPr lang="en-US" altLang="zh-CN" baseline="0" dirty="0" err="1" smtClean="0"/>
              <a:t>WiDance</a:t>
            </a:r>
            <a:r>
              <a:rPr lang="en-US" altLang="zh-CN" baseline="0" dirty="0" smtClean="0"/>
              <a:t>, i.e. Doppler Extraction and Motion Recognition. We compare </a:t>
            </a:r>
            <a:r>
              <a:rPr lang="en-US" altLang="zh-CN" baseline="0" dirty="0" err="1" smtClean="0"/>
              <a:t>WiDance</a:t>
            </a:r>
            <a:r>
              <a:rPr lang="en-US" altLang="zh-CN" baseline="0" dirty="0" smtClean="0"/>
              <a:t> with two methods, HMM-</a:t>
            </a:r>
            <a:r>
              <a:rPr lang="en-US" altLang="zh-CN" baseline="0" dirty="0" err="1" smtClean="0"/>
              <a:t>WiDance</a:t>
            </a:r>
            <a:r>
              <a:rPr lang="en-US" altLang="zh-CN" baseline="0" dirty="0" smtClean="0"/>
              <a:t> and CARM. HMM-</a:t>
            </a:r>
            <a:r>
              <a:rPr lang="en-US" altLang="zh-CN" baseline="0" dirty="0" err="1" smtClean="0"/>
              <a:t>WiDance</a:t>
            </a:r>
            <a:r>
              <a:rPr lang="en-US" altLang="zh-CN" baseline="0" dirty="0" smtClean="0"/>
              <a:t> use Doppler frequency shifts obtained by </a:t>
            </a:r>
            <a:r>
              <a:rPr lang="en-US" altLang="zh-CN" baseline="0" dirty="0" err="1" smtClean="0"/>
              <a:t>WiDance</a:t>
            </a:r>
            <a:r>
              <a:rPr lang="en-US" altLang="zh-CN" baseline="0" dirty="0" smtClean="0"/>
              <a:t>, yet train HMM model with it for motion direction recognition. CARM</a:t>
            </a:r>
            <a:r>
              <a:rPr lang="zh-CN" altLang="en-US" baseline="0" dirty="0" smtClean="0"/>
              <a:t> </a:t>
            </a:r>
            <a:r>
              <a:rPr lang="en-US" altLang="zh-CN" baseline="0" dirty="0" smtClean="0"/>
              <a:t>use signal power to obtain absolute value of Doppler frequency shifts and train HMM model with it.</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19</a:t>
            </a:fld>
            <a:endParaRPr lang="zh-CN" altLang="en-US"/>
          </a:p>
        </p:txBody>
      </p:sp>
    </p:spTree>
    <p:extLst>
      <p:ext uri="{BB962C8B-B14F-4D97-AF65-F5344CB8AC3E}">
        <p14:creationId xmlns:p14="http://schemas.microsoft.com/office/powerpoint/2010/main" val="153959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Exercise such</a:t>
            </a:r>
            <a:r>
              <a:rPr lang="zh-CN" altLang="en-US" dirty="0" smtClean="0"/>
              <a:t> </a:t>
            </a:r>
            <a:r>
              <a:rPr lang="en-US" altLang="zh-CN" dirty="0" smtClean="0"/>
              <a:t>as dance, kick-boxing, sports moves bring more than just</a:t>
            </a:r>
            <a:r>
              <a:rPr lang="zh-CN" altLang="en-US" dirty="0" smtClean="0"/>
              <a:t> </a:t>
            </a:r>
            <a:r>
              <a:rPr lang="en-US" altLang="zh-CN" dirty="0" smtClean="0"/>
              <a:t>fun.</a:t>
            </a:r>
            <a:r>
              <a:rPr lang="zh-CN" altLang="en-US" baseline="0" dirty="0" smtClean="0"/>
              <a:t> </a:t>
            </a:r>
            <a:r>
              <a:rPr lang="en-US" altLang="zh-CN" dirty="0" smtClean="0"/>
              <a:t>Researchers find that </a:t>
            </a:r>
            <a:r>
              <a:rPr lang="en-US" altLang="zh-CN" dirty="0" err="1" smtClean="0"/>
              <a:t>exergames</a:t>
            </a:r>
            <a:r>
              <a:rPr lang="en-US" altLang="zh-CN" dirty="0" smtClean="0"/>
              <a:t> can improve the fitness, health and social involvement of players.</a:t>
            </a:r>
            <a:r>
              <a:rPr lang="zh-CN" alt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a:t>
            </a:r>
            <a:r>
              <a:rPr lang="en-US" altLang="zh-CN" dirty="0" smtClean="0"/>
              <a:t>Nowadays</a:t>
            </a:r>
            <a:r>
              <a:rPr lang="en-US" altLang="zh-CN" baseline="0" dirty="0" smtClean="0"/>
              <a:t>,</a:t>
            </a:r>
            <a:r>
              <a:rPr lang="zh-CN" altLang="en-US" baseline="0" dirty="0" smtClean="0"/>
              <a:t> </a:t>
            </a:r>
            <a:r>
              <a:rPr lang="en-US" altLang="zh-CN" baseline="0" dirty="0" err="1" smtClean="0"/>
              <a:t>e</a:t>
            </a:r>
            <a:r>
              <a:rPr lang="en-US" altLang="zh-CN" dirty="0" err="1" smtClean="0"/>
              <a:t>xergames</a:t>
            </a:r>
            <a:r>
              <a:rPr lang="zh-CN" altLang="en-US" baseline="0" dirty="0" smtClean="0"/>
              <a:t> </a:t>
            </a:r>
            <a:r>
              <a:rPr lang="en-US" altLang="zh-CN" baseline="0" dirty="0" smtClean="0"/>
              <a:t>are</a:t>
            </a:r>
            <a:r>
              <a:rPr lang="zh-CN" altLang="en-US" baseline="0" dirty="0" smtClean="0"/>
              <a:t> </a:t>
            </a:r>
            <a:r>
              <a:rPr lang="en-US" altLang="zh-CN" baseline="0" dirty="0" smtClean="0"/>
              <a:t>becoming</a:t>
            </a:r>
            <a:r>
              <a:rPr lang="zh-CN" altLang="en-US" baseline="0" dirty="0" smtClean="0"/>
              <a:t> </a:t>
            </a:r>
            <a:r>
              <a:rPr lang="en-US" altLang="zh-CN" baseline="0" dirty="0" smtClean="0"/>
              <a:t>more</a:t>
            </a:r>
            <a:r>
              <a:rPr lang="zh-CN" altLang="en-US" baseline="0" dirty="0" smtClean="0"/>
              <a:t> </a:t>
            </a:r>
            <a:r>
              <a:rPr lang="en-US" altLang="zh-CN" baseline="0" dirty="0" smtClean="0"/>
              <a:t>popular.</a:t>
            </a:r>
            <a:r>
              <a:rPr lang="zh-CN" altLang="en-US" baseline="0" dirty="0" smtClean="0"/>
              <a:t> </a:t>
            </a:r>
            <a:r>
              <a:rPr lang="en-US" altLang="zh-CN" baseline="0" dirty="0" smtClean="0"/>
              <a:t>And</a:t>
            </a:r>
            <a:r>
              <a:rPr lang="zh-CN" altLang="en-US" baseline="0" dirty="0" smtClean="0"/>
              <a:t> </a:t>
            </a:r>
            <a:r>
              <a:rPr lang="en-US" altLang="zh-CN" baseline="0" dirty="0" smtClean="0"/>
              <a:t>especially</a:t>
            </a:r>
            <a:r>
              <a:rPr lang="zh-CN" altLang="en-US" baseline="0" dirty="0" smtClean="0"/>
              <a:t> </a:t>
            </a:r>
            <a:r>
              <a:rPr lang="en-US" altLang="zh-CN" baseline="0" dirty="0" smtClean="0"/>
              <a:t>people</a:t>
            </a:r>
            <a:r>
              <a:rPr lang="zh-CN" altLang="en-US" baseline="0" dirty="0" smtClean="0"/>
              <a:t> </a:t>
            </a:r>
            <a:r>
              <a:rPr lang="en-US" altLang="zh-CN" baseline="0" dirty="0" smtClean="0"/>
              <a:t>like</a:t>
            </a:r>
            <a:r>
              <a:rPr lang="zh-CN" altLang="en-US" baseline="0" dirty="0" smtClean="0"/>
              <a:t> </a:t>
            </a:r>
            <a:r>
              <a:rPr lang="en-US" altLang="zh-CN" baseline="0" dirty="0" smtClean="0"/>
              <a:t>to</a:t>
            </a:r>
            <a:r>
              <a:rPr lang="zh-CN" altLang="en-US" baseline="0" dirty="0" smtClean="0"/>
              <a:t> </a:t>
            </a:r>
            <a:r>
              <a:rPr lang="en-US" altLang="zh-CN" baseline="0" dirty="0" smtClean="0"/>
              <a:t>enjoy</a:t>
            </a:r>
            <a:r>
              <a:rPr lang="zh-CN" altLang="en-US" baseline="0" dirty="0" smtClean="0"/>
              <a:t> </a:t>
            </a:r>
            <a:r>
              <a:rPr lang="en-US" altLang="zh-CN" baseline="0" dirty="0" err="1" smtClean="0"/>
              <a:t>exergames</a:t>
            </a:r>
            <a:r>
              <a:rPr lang="zh-CN" altLang="en-US" baseline="0" dirty="0" smtClean="0"/>
              <a:t> </a:t>
            </a:r>
            <a:r>
              <a:rPr lang="en-US" altLang="zh-CN" baseline="0" dirty="0" smtClean="0"/>
              <a:t>not</a:t>
            </a:r>
            <a:r>
              <a:rPr lang="zh-CN" altLang="en-US" baseline="0" dirty="0" smtClean="0"/>
              <a:t> </a:t>
            </a:r>
            <a:r>
              <a:rPr lang="en-US" altLang="zh-CN" baseline="0" dirty="0" smtClean="0"/>
              <a:t>only</a:t>
            </a:r>
            <a:r>
              <a:rPr lang="zh-CN" altLang="en-US" baseline="0" dirty="0" smtClean="0"/>
              <a:t> </a:t>
            </a:r>
            <a:r>
              <a:rPr lang="en-US" altLang="zh-CN" baseline="0" dirty="0" smtClean="0"/>
              <a:t>at</a:t>
            </a:r>
            <a:r>
              <a:rPr lang="zh-CN" altLang="en-US" baseline="0" dirty="0" smtClean="0"/>
              <a:t> </a:t>
            </a:r>
            <a:r>
              <a:rPr lang="en-US" altLang="zh-CN" baseline="0" dirty="0" smtClean="0"/>
              <a:t>special</a:t>
            </a:r>
            <a:r>
              <a:rPr lang="zh-CN" altLang="en-US" baseline="0" dirty="0" smtClean="0"/>
              <a:t> </a:t>
            </a:r>
            <a:r>
              <a:rPr lang="en-US" altLang="zh-CN" baseline="0" dirty="0" smtClean="0"/>
              <a:t>places</a:t>
            </a:r>
            <a:r>
              <a:rPr lang="zh-CN" altLang="en-US" baseline="0" dirty="0" smtClean="0"/>
              <a:t> </a:t>
            </a:r>
            <a:r>
              <a:rPr lang="en-US" altLang="zh-CN" baseline="0" dirty="0" smtClean="0"/>
              <a:t>but</a:t>
            </a:r>
            <a:r>
              <a:rPr lang="zh-CN" altLang="en-US" baseline="0" dirty="0" smtClean="0"/>
              <a:t> </a:t>
            </a:r>
            <a:r>
              <a:rPr lang="en-US" altLang="zh-CN" baseline="0" dirty="0" smtClean="0"/>
              <a:t>want</a:t>
            </a:r>
            <a:r>
              <a:rPr lang="zh-CN" altLang="en-US" baseline="0" dirty="0" smtClean="0"/>
              <a:t> </a:t>
            </a:r>
            <a:r>
              <a:rPr lang="en-US" altLang="zh-CN" baseline="0" dirty="0" smtClean="0"/>
              <a:t>it</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altLang="zh-CN" baseline="0" dirty="0" smtClean="0"/>
              <a:t>available</a:t>
            </a:r>
            <a:r>
              <a:rPr lang="zh-CN" altLang="en-US" baseline="0" dirty="0" smtClean="0"/>
              <a:t> </a:t>
            </a:r>
            <a:r>
              <a:rPr lang="en-US" altLang="zh-CN" baseline="0" dirty="0" smtClean="0"/>
              <a:t>anywhere</a:t>
            </a:r>
            <a:r>
              <a:rPr lang="zh-CN" altLang="en-US" baseline="0" dirty="0" smtClean="0"/>
              <a:t> </a:t>
            </a:r>
            <a:r>
              <a:rPr lang="en-US" altLang="zh-CN" baseline="0" dirty="0" smtClean="0"/>
              <a:t>and</a:t>
            </a:r>
            <a:r>
              <a:rPr lang="zh-CN" altLang="en-US" baseline="0" dirty="0" smtClean="0"/>
              <a:t> </a:t>
            </a:r>
            <a:r>
              <a:rPr lang="en-US" altLang="zh-CN" baseline="0" dirty="0" smtClean="0"/>
              <a:t>anytime!</a:t>
            </a:r>
            <a:r>
              <a:rPr lang="zh-CN" altLang="en-US" baseline="0" dirty="0" smtClean="0"/>
              <a:t> </a:t>
            </a:r>
            <a:r>
              <a:rPr lang="en-US" altLang="zh-CN" baseline="0" dirty="0" smtClean="0"/>
              <a:t>For</a:t>
            </a:r>
            <a:r>
              <a:rPr lang="zh-CN" altLang="en-US" baseline="0" dirty="0" smtClean="0"/>
              <a:t> </a:t>
            </a:r>
            <a:r>
              <a:rPr lang="en-US" altLang="zh-CN" baseline="0" dirty="0" smtClean="0"/>
              <a:t>example,</a:t>
            </a:r>
            <a:r>
              <a:rPr lang="zh-CN" altLang="en-US" baseline="0" dirty="0" smtClean="0"/>
              <a:t> </a:t>
            </a:r>
            <a:r>
              <a:rPr lang="en-US" altLang="zh-CN" baseline="0" dirty="0" smtClean="0"/>
              <a:t>one</a:t>
            </a:r>
            <a:r>
              <a:rPr lang="zh-CN" altLang="en-US" baseline="0" dirty="0" smtClean="0"/>
              <a:t> </a:t>
            </a:r>
            <a:r>
              <a:rPr lang="en-US" altLang="zh-CN" baseline="0" dirty="0" smtClean="0"/>
              <a:t>would</a:t>
            </a:r>
            <a:r>
              <a:rPr lang="zh-CN" altLang="en-US" baseline="0" dirty="0" smtClean="0"/>
              <a:t> </a:t>
            </a:r>
            <a:r>
              <a:rPr lang="en-US" altLang="zh-CN" baseline="0" dirty="0" smtClean="0"/>
              <a:t>like</a:t>
            </a:r>
            <a:r>
              <a:rPr lang="zh-CN" altLang="en-US" baseline="0" dirty="0" smtClean="0"/>
              <a:t> </a:t>
            </a:r>
            <a:r>
              <a:rPr lang="en-US" altLang="zh-CN" baseline="0" dirty="0" smtClean="0"/>
              <a:t>simply</a:t>
            </a:r>
            <a:r>
              <a:rPr lang="zh-CN" altLang="en-US" baseline="0" dirty="0" smtClean="0"/>
              <a:t> </a:t>
            </a:r>
            <a:r>
              <a:rPr lang="en-US" altLang="zh-CN" baseline="0" dirty="0" smtClean="0"/>
              <a:t>taking</a:t>
            </a:r>
            <a:r>
              <a:rPr lang="zh-CN" altLang="en-US" baseline="0" dirty="0" smtClean="0"/>
              <a:t> </a:t>
            </a:r>
            <a:r>
              <a:rPr lang="en-US" altLang="zh-CN" dirty="0" smtClean="0"/>
              <a:t>a 5-min </a:t>
            </a:r>
            <a:r>
              <a:rPr lang="en-US" altLang="zh-CN" dirty="0" err="1" smtClean="0"/>
              <a:t>exergame</a:t>
            </a:r>
            <a:r>
              <a:rPr lang="en-US" altLang="zh-CN" dirty="0" smtClean="0"/>
              <a:t> in the office to refresh</a:t>
            </a:r>
            <a:r>
              <a:rPr lang="zh-CN" altLang="en-US" dirty="0" smtClean="0"/>
              <a:t> </a:t>
            </a:r>
            <a:r>
              <a:rPr lang="en-US" altLang="zh-CN" dirty="0" smtClean="0"/>
              <a:t>through</a:t>
            </a:r>
            <a:r>
              <a:rPr lang="zh-CN" altLang="en-US" dirty="0" smtClean="0"/>
              <a:t> </a:t>
            </a:r>
            <a:r>
              <a:rPr lang="en-US" altLang="zh-CN" dirty="0" smtClean="0"/>
              <a:t>the</a:t>
            </a:r>
            <a:r>
              <a:rPr lang="zh-CN" altLang="en-US" dirty="0" smtClean="0"/>
              <a:t> </a:t>
            </a:r>
            <a:r>
              <a:rPr lang="en-US" altLang="zh-CN" dirty="0" smtClean="0"/>
              <a:t>long-day</a:t>
            </a:r>
            <a:r>
              <a:rPr lang="zh-CN" altLang="en-US" baseline="0" dirty="0" smtClean="0"/>
              <a:t> </a:t>
            </a:r>
            <a:r>
              <a:rPr lang="en-US" altLang="zh-CN" baseline="0" dirty="0" smtClean="0"/>
              <a:t>working</a:t>
            </a:r>
            <a:r>
              <a:rPr lang="en-US" altLang="zh-CN" dirty="0" smtClean="0"/>
              <a:t>.</a:t>
            </a:r>
            <a:r>
              <a:rPr lang="zh-CN" altLang="en-US" dirty="0" smtClean="0"/>
              <a:t> </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2</a:t>
            </a:fld>
            <a:endParaRPr lang="zh-CN" altLang="en-US"/>
          </a:p>
        </p:txBody>
      </p:sp>
    </p:spTree>
    <p:extLst>
      <p:ext uri="{BB962C8B-B14F-4D97-AF65-F5344CB8AC3E}">
        <p14:creationId xmlns:p14="http://schemas.microsoft.com/office/powerpoint/2010/main" val="327669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a:t>
            </a:r>
            <a:r>
              <a:rPr lang="en-US" altLang="zh-CN" baseline="0" dirty="0" smtClean="0"/>
              <a:t> Three methods achieve overall accuracy of 92%, 95% and 60% respectively.</a:t>
            </a:r>
          </a:p>
          <a:p>
            <a:r>
              <a:rPr lang="en-US" altLang="zh-CN" baseline="0" dirty="0" smtClean="0"/>
              <a:t>[Click] By comparing </a:t>
            </a:r>
            <a:r>
              <a:rPr lang="en-US" altLang="zh-CN" baseline="0" dirty="0" err="1" smtClean="0"/>
              <a:t>WiDance</a:t>
            </a:r>
            <a:r>
              <a:rPr lang="en-US" altLang="zh-CN" baseline="0" dirty="0" smtClean="0"/>
              <a:t> with HMM-</a:t>
            </a:r>
            <a:r>
              <a:rPr lang="en-US" altLang="zh-CN" baseline="0" dirty="0" err="1" smtClean="0"/>
              <a:t>WiDance</a:t>
            </a:r>
            <a:r>
              <a:rPr lang="en-US" altLang="zh-CN" baseline="0" dirty="0" smtClean="0"/>
              <a:t>, we find that the non-learning recognition scheme can still achieve high accuracy comparable with the unfavorable</a:t>
            </a:r>
            <a:r>
              <a:rPr lang="zh-CN" altLang="en-US" baseline="0" dirty="0" smtClean="0"/>
              <a:t> </a:t>
            </a:r>
            <a:r>
              <a:rPr lang="en-US" altLang="zh-CN" baseline="0" dirty="0" smtClean="0"/>
              <a:t>learning method.</a:t>
            </a:r>
          </a:p>
          <a:p>
            <a:r>
              <a:rPr lang="en-US" altLang="zh-CN" baseline="0" dirty="0" smtClean="0"/>
              <a:t>[Click] By comparing </a:t>
            </a:r>
            <a:r>
              <a:rPr lang="en-US" altLang="zh-CN" baseline="0" dirty="0" err="1" smtClean="0"/>
              <a:t>WiDance</a:t>
            </a:r>
            <a:r>
              <a:rPr lang="en-US" altLang="zh-CN" baseline="0" dirty="0" smtClean="0"/>
              <a:t> with CARM, we find that only with both amplitude and sign of Doppler frequency shifts can motion directions be effectively recognized.</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20</a:t>
            </a:fld>
            <a:endParaRPr lang="zh-CN" altLang="en-US"/>
          </a:p>
        </p:txBody>
      </p:sp>
    </p:spTree>
    <p:extLst>
      <p:ext uri="{BB962C8B-B14F-4D97-AF65-F5344CB8AC3E}">
        <p14:creationId xmlns:p14="http://schemas.microsoft.com/office/powerpoint/2010/main" val="722139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We further</a:t>
            </a:r>
            <a:r>
              <a:rPr lang="en-US" altLang="zh-CN" baseline="0" dirty="0" smtClean="0"/>
              <a:t> study impacts of major factors. The first is user diversity.</a:t>
            </a:r>
          </a:p>
          <a:p>
            <a:r>
              <a:rPr lang="en-US" altLang="zh-CN" baseline="0" dirty="0" smtClean="0"/>
              <a:t>As shown in left figure, participants have various weights and height</a:t>
            </a:r>
            <a:r>
              <a:rPr lang="mr-IN" altLang="zh-CN" baseline="0" dirty="0" smtClean="0"/>
              <a:t>……</a:t>
            </a:r>
            <a:endParaRPr lang="zh-CN" altLang="en-US" baseline="0" dirty="0" smtClean="0"/>
          </a:p>
          <a:p>
            <a:r>
              <a:rPr lang="en-US" altLang="zh-CN" baseline="0" dirty="0" smtClean="0"/>
              <a:t>For</a:t>
            </a:r>
            <a:r>
              <a:rPr lang="zh-CN" altLang="en-US" baseline="0" dirty="0" smtClean="0"/>
              <a:t> </a:t>
            </a:r>
            <a:r>
              <a:rPr lang="en-US" altLang="zh-CN" baseline="0" dirty="0" smtClean="0"/>
              <a:t>all</a:t>
            </a:r>
            <a:r>
              <a:rPr lang="zh-CN" altLang="en-US" baseline="0" dirty="0" smtClean="0"/>
              <a:t> </a:t>
            </a:r>
            <a:r>
              <a:rPr lang="en-US" altLang="zh-CN" baseline="0" dirty="0" smtClean="0"/>
              <a:t>the users, </a:t>
            </a:r>
            <a:r>
              <a:rPr lang="en-US" altLang="zh-CN" baseline="0" dirty="0" err="1" smtClean="0"/>
              <a:t>WiDance</a:t>
            </a:r>
            <a:r>
              <a:rPr lang="en-US" altLang="zh-CN" baseline="0" dirty="0" smtClean="0"/>
              <a:t> shows robust performance</a:t>
            </a:r>
            <a:r>
              <a:rPr lang="zh-CN" altLang="en-US" baseline="0" dirty="0" smtClean="0"/>
              <a:t> </a:t>
            </a:r>
            <a:r>
              <a:rPr lang="en-US" altLang="zh-CN" baseline="0" dirty="0" smtClean="0"/>
              <a:t>of</a:t>
            </a:r>
            <a:r>
              <a:rPr lang="zh-CN" altLang="en-US" baseline="0" dirty="0" smtClean="0"/>
              <a:t> </a:t>
            </a:r>
            <a:r>
              <a:rPr lang="en-US" altLang="zh-CN" baseline="0" dirty="0" smtClean="0"/>
              <a:t>consistently higher than 85%.</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21</a:t>
            </a:fld>
            <a:endParaRPr lang="zh-CN" altLang="en-US"/>
          </a:p>
        </p:txBody>
      </p:sp>
    </p:spTree>
    <p:extLst>
      <p:ext uri="{BB962C8B-B14F-4D97-AF65-F5344CB8AC3E}">
        <p14:creationId xmlns:p14="http://schemas.microsoft.com/office/powerpoint/2010/main" val="1066912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[Start] The performance</a:t>
            </a:r>
            <a:r>
              <a:rPr lang="en-US" altLang="zh-CN" baseline="0" dirty="0" smtClean="0"/>
              <a:t> of </a:t>
            </a:r>
            <a:r>
              <a:rPr lang="en-US" altLang="zh-CN" baseline="0" dirty="0" err="1" smtClean="0"/>
              <a:t>WiDance</a:t>
            </a:r>
            <a:r>
              <a:rPr lang="en-US" altLang="zh-CN" baseline="0" dirty="0" smtClean="0"/>
              <a:t> is also impacted by action ranges. As actions with smaller range have shorter time durations and speeds, it is harder for </a:t>
            </a:r>
            <a:r>
              <a:rPr lang="en-US" altLang="zh-CN" baseline="0" dirty="0" err="1" smtClean="0"/>
              <a:t>WiDance</a:t>
            </a:r>
            <a:r>
              <a:rPr lang="en-US" altLang="zh-CN" baseline="0" dirty="0" smtClean="0"/>
              <a:t> to recognize from </a:t>
            </a:r>
            <a:r>
              <a:rPr lang="en-US" altLang="zh-CN" dirty="0" smtClean="0"/>
              <a:t>spectrogram.</a:t>
            </a:r>
            <a:endParaRPr lang="zh-CN" altLang="en-US" dirty="0" smtClean="0"/>
          </a:p>
          <a:p>
            <a:r>
              <a:rPr lang="en-US" altLang="zh-CN" baseline="0" dirty="0" smtClean="0"/>
              <a:t>As a result, </a:t>
            </a:r>
            <a:r>
              <a:rPr lang="en-US" altLang="zh-CN" baseline="0" dirty="0" err="1" smtClean="0"/>
              <a:t>WiDance</a:t>
            </a:r>
            <a:r>
              <a:rPr lang="en-US" altLang="zh-CN" baseline="0" dirty="0" smtClean="0"/>
              <a:t> only maintains high accuracy of 90% when the action range is larger than 0.6m.</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22</a:t>
            </a:fld>
            <a:endParaRPr lang="zh-CN" altLang="en-US"/>
          </a:p>
        </p:txBody>
      </p:sp>
    </p:spTree>
    <p:extLst>
      <p:ext uri="{BB962C8B-B14F-4D97-AF65-F5344CB8AC3E}">
        <p14:creationId xmlns:p14="http://schemas.microsoft.com/office/powerpoint/2010/main" val="301009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Transmission rate is also</a:t>
            </a:r>
            <a:r>
              <a:rPr lang="zh-CN" altLang="en-US" dirty="0" smtClean="0"/>
              <a:t> </a:t>
            </a:r>
            <a:r>
              <a:rPr lang="en-US" altLang="zh-CN" dirty="0" smtClean="0"/>
              <a:t>evaluated</a:t>
            </a:r>
            <a:r>
              <a:rPr lang="en-US" altLang="zh-CN" baseline="0" dirty="0" smtClean="0"/>
              <a:t>. A lower transmission rate means less communication and calculation overhead.</a:t>
            </a:r>
          </a:p>
          <a:p>
            <a:r>
              <a:rPr lang="en-US" altLang="zh-CN" baseline="0" dirty="0" smtClean="0"/>
              <a:t>The left figure shows that performance of </a:t>
            </a:r>
            <a:r>
              <a:rPr lang="en-US" altLang="zh-CN" baseline="0" dirty="0" err="1" smtClean="0"/>
              <a:t>WiDance</a:t>
            </a:r>
            <a:r>
              <a:rPr lang="en-US" altLang="zh-CN" baseline="0" dirty="0" smtClean="0"/>
              <a:t> slightly degrades with </a:t>
            </a:r>
            <a:r>
              <a:rPr lang="en-US" altLang="zh-CN" dirty="0" smtClean="0"/>
              <a:t>decreasing of transmission rate, while</a:t>
            </a:r>
            <a:r>
              <a:rPr lang="en-US" altLang="zh-CN" baseline="0" dirty="0" smtClean="0"/>
              <a:t> the right figure shows that processing time of </a:t>
            </a:r>
            <a:r>
              <a:rPr lang="en-US" altLang="zh-CN" baseline="0" dirty="0" err="1" smtClean="0"/>
              <a:t>WiDance</a:t>
            </a:r>
            <a:r>
              <a:rPr lang="en-US" altLang="zh-CN" baseline="0" dirty="0" smtClean="0"/>
              <a:t> exponentially reduced.</a:t>
            </a:r>
          </a:p>
          <a:p>
            <a:r>
              <a:rPr lang="en-US" altLang="zh-CN" baseline="0" dirty="0" smtClean="0"/>
              <a:t>So with a moderate transmission rate, </a:t>
            </a:r>
            <a:r>
              <a:rPr lang="en-US" altLang="zh-CN" baseline="0" dirty="0" err="1" smtClean="0"/>
              <a:t>WiDance</a:t>
            </a:r>
            <a:r>
              <a:rPr lang="en-US" altLang="zh-CN" baseline="0" dirty="0" smtClean="0"/>
              <a:t> achieves real-time processing and reaction.</a:t>
            </a:r>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23</a:t>
            </a:fld>
            <a:endParaRPr lang="zh-CN" altLang="en-US"/>
          </a:p>
        </p:txBody>
      </p:sp>
    </p:spTree>
    <p:extLst>
      <p:ext uri="{BB962C8B-B14F-4D97-AF65-F5344CB8AC3E}">
        <p14:creationId xmlns:p14="http://schemas.microsoft.com/office/powerpoint/2010/main" val="2056305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a:t>
            </a:r>
            <a:r>
              <a:rPr lang="en-US" altLang="zh-CN" baseline="0" dirty="0" smtClean="0"/>
              <a:t>Here is some thinking for the limitations and potential applications of </a:t>
            </a:r>
            <a:r>
              <a:rPr lang="en-US" altLang="zh-CN" baseline="0" dirty="0" err="1" smtClean="0"/>
              <a:t>WiDance</a:t>
            </a:r>
            <a:r>
              <a:rPr lang="en-US" altLang="zh-CN" baseline="0" dirty="0" smtClean="0"/>
              <a:t>.</a:t>
            </a:r>
          </a:p>
          <a:p>
            <a:r>
              <a:rPr lang="en-US" altLang="zh-CN" baseline="0" dirty="0" smtClean="0"/>
              <a:t>[Click] Firstly, </a:t>
            </a:r>
            <a:r>
              <a:rPr lang="en-US" altLang="zh-CN" baseline="0" dirty="0" err="1" smtClean="0"/>
              <a:t>WiDance</a:t>
            </a:r>
            <a:r>
              <a:rPr lang="en-US" altLang="zh-CN" baseline="0" dirty="0" smtClean="0"/>
              <a:t> is currently infeasible for simultaneous multiple users, and this is a general problem for wireless sensing using commodity devices.</a:t>
            </a:r>
            <a:endParaRPr lang="zh-CN" altLang="en-US" baseline="0" dirty="0" smtClean="0"/>
          </a:p>
          <a:p>
            <a:r>
              <a:rPr lang="en-US" altLang="zh-CN" baseline="0" dirty="0" smtClean="0"/>
              <a:t>[Click] Secondly, </a:t>
            </a:r>
            <a:r>
              <a:rPr lang="en-US" altLang="zh-CN" baseline="0" dirty="0" err="1" smtClean="0"/>
              <a:t>WiDance</a:t>
            </a:r>
            <a:r>
              <a:rPr lang="en-US" altLang="zh-CN" baseline="0" dirty="0" smtClean="0"/>
              <a:t> is limited in detection range due to attenuation of signal power of reflecting signal. So one</a:t>
            </a:r>
            <a:r>
              <a:rPr lang="zh-CN" altLang="en-US" baseline="0" dirty="0" smtClean="0"/>
              <a:t> </a:t>
            </a:r>
            <a:r>
              <a:rPr lang="en-US" altLang="zh-CN" baseline="0" dirty="0" smtClean="0"/>
              <a:t>may</a:t>
            </a:r>
            <a:r>
              <a:rPr lang="zh-CN" altLang="en-US" baseline="0" dirty="0" smtClean="0"/>
              <a:t> </a:t>
            </a:r>
            <a:r>
              <a:rPr lang="en-US" altLang="zh-CN" baseline="0" dirty="0" smtClean="0"/>
              <a:t>have to deploy more systems in a large area of interest, or target actions with larger Doppler frequency shifts, such as walk.</a:t>
            </a:r>
          </a:p>
          <a:p>
            <a:r>
              <a:rPr lang="en-US" altLang="zh-CN" baseline="0" dirty="0" smtClean="0"/>
              <a:t>[Click] Thirdly,</a:t>
            </a:r>
            <a:r>
              <a:rPr lang="zh-CN" altLang="en-US" baseline="0" dirty="0" smtClean="0"/>
              <a:t> </a:t>
            </a:r>
            <a:r>
              <a:rPr lang="en-US" altLang="zh-CN" baseline="0" dirty="0" smtClean="0"/>
              <a:t>in addition to </a:t>
            </a:r>
            <a:r>
              <a:rPr lang="en-US" altLang="zh-CN" baseline="0" dirty="0" err="1" smtClean="0"/>
              <a:t>exergame</a:t>
            </a:r>
            <a:r>
              <a:rPr lang="en-US" altLang="zh-CN" baseline="0" dirty="0" smtClean="0"/>
              <a:t> interface, </a:t>
            </a:r>
            <a:r>
              <a:rPr lang="en-US" altLang="zh-CN" baseline="0" dirty="0" err="1" smtClean="0"/>
              <a:t>WiDance</a:t>
            </a:r>
            <a:r>
              <a:rPr lang="en-US" altLang="zh-CN" baseline="0" dirty="0" smtClean="0"/>
              <a:t> can be used for smart home controller and assisting indoor localization.</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24</a:t>
            </a:fld>
            <a:endParaRPr lang="zh-CN" altLang="en-US"/>
          </a:p>
        </p:txBody>
      </p:sp>
    </p:spTree>
    <p:extLst>
      <p:ext uri="{BB962C8B-B14F-4D97-AF65-F5344CB8AC3E}">
        <p14:creationId xmlns:p14="http://schemas.microsoft.com/office/powerpoint/2010/main" val="434235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smtClean="0"/>
              <a:t>[Start]</a:t>
            </a:r>
            <a:r>
              <a:rPr lang="en-US" altLang="zh-CN" baseline="0" dirty="0" smtClean="0"/>
              <a:t> As a conclusion, we design novel algorithms to </a:t>
            </a:r>
            <a:r>
              <a:rPr lang="en-US" altLang="zh-CN" sz="1600" b="0" i="0" u="none" strike="noStrike" baseline="0" dirty="0" smtClean="0">
                <a:latin typeface="NimbusRomNo9L-Regu"/>
              </a:rPr>
              <a:t>extract motion-induced Doppler shifts from commodity Wi-Fi devices.</a:t>
            </a:r>
          </a:p>
          <a:p>
            <a:pPr algn="l"/>
            <a:r>
              <a:rPr lang="en-US" altLang="zh-CN" sz="1600" b="0" i="0" u="none" strike="noStrike" baseline="0" dirty="0" smtClean="0">
                <a:latin typeface="NimbusRomNo9L-Regu"/>
              </a:rPr>
              <a:t>And we model the relation between Doppler shifts and motion directions.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Finally, we prototype </a:t>
            </a:r>
            <a:r>
              <a:rPr lang="en-US" altLang="zh-CN" baseline="0" dirty="0" err="1" smtClean="0"/>
              <a:t>WiDance</a:t>
            </a:r>
            <a:r>
              <a:rPr lang="en-US" altLang="zh-CN" baseline="0" dirty="0" smtClean="0"/>
              <a:t> system with an </a:t>
            </a:r>
            <a:r>
              <a:rPr lang="en-US" altLang="zh-CN" dirty="0" smtClean="0"/>
              <a:t>overall recognition accuracy of 92%.</a:t>
            </a:r>
            <a:endParaRPr lang="zh-CN" altLang="en-US" dirty="0" smtClean="0"/>
          </a:p>
          <a:p>
            <a:pPr algn="l"/>
            <a:endParaRPr lang="en-US" altLang="zh-CN" sz="1600" b="0" i="0" u="none" strike="noStrike" baseline="0" dirty="0" smtClean="0">
              <a:latin typeface="NimbusRomNo9L-Regu"/>
            </a:endParaRPr>
          </a:p>
          <a:p>
            <a:pPr algn="l"/>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25</a:t>
            </a:fld>
            <a:endParaRPr lang="zh-CN" altLang="en-US"/>
          </a:p>
        </p:txBody>
      </p:sp>
    </p:spTree>
    <p:extLst>
      <p:ext uri="{BB962C8B-B14F-4D97-AF65-F5344CB8AC3E}">
        <p14:creationId xmlns:p14="http://schemas.microsoft.com/office/powerpoint/2010/main" val="644301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[Start]. That‘s all</a:t>
            </a:r>
            <a:r>
              <a:rPr lang="zh-CN" altLang="en-US" dirty="0" smtClean="0"/>
              <a:t> </a:t>
            </a:r>
            <a:r>
              <a:rPr lang="en-US" altLang="zh-CN" dirty="0" smtClean="0"/>
              <a:t>of</a:t>
            </a:r>
            <a:r>
              <a:rPr lang="zh-CN" altLang="en-US" dirty="0" smtClean="0"/>
              <a:t> </a:t>
            </a:r>
            <a:r>
              <a:rPr lang="en-US" altLang="zh-CN" dirty="0" smtClean="0"/>
              <a:t>my</a:t>
            </a:r>
            <a:r>
              <a:rPr lang="zh-CN" altLang="en-US" dirty="0" smtClean="0"/>
              <a:t> </a:t>
            </a:r>
            <a:r>
              <a:rPr lang="en-US" altLang="zh-CN" dirty="0" smtClean="0"/>
              <a:t>talk.</a:t>
            </a:r>
            <a:r>
              <a:rPr lang="en-US" altLang="zh-CN" baseline="0" dirty="0" smtClean="0"/>
              <a:t> Thanks for listening.</a:t>
            </a:r>
            <a:r>
              <a:rPr lang="zh-CN" altLang="en-US" baseline="0" dirty="0" smtClean="0"/>
              <a:t> </a:t>
            </a:r>
            <a:r>
              <a:rPr lang="en-US" altLang="zh-CN" baseline="0" dirty="0" smtClean="0"/>
              <a:t>I’m</a:t>
            </a:r>
            <a:r>
              <a:rPr lang="zh-CN" altLang="en-US" baseline="0" dirty="0" smtClean="0"/>
              <a:t> </a:t>
            </a:r>
            <a:r>
              <a:rPr lang="en-US" altLang="zh-CN" baseline="0" dirty="0" smtClean="0"/>
              <a:t>glad</a:t>
            </a:r>
            <a:r>
              <a:rPr lang="zh-CN" altLang="en-US" baseline="0" dirty="0" smtClean="0"/>
              <a:t> </a:t>
            </a:r>
            <a:r>
              <a:rPr lang="en-US" altLang="zh-CN" baseline="0" dirty="0" smtClean="0"/>
              <a:t>to</a:t>
            </a:r>
            <a:r>
              <a:rPr lang="zh-CN" altLang="en-US" baseline="0" dirty="0" smtClean="0"/>
              <a:t> </a:t>
            </a:r>
            <a:r>
              <a:rPr lang="en-US" altLang="zh-CN" baseline="0" dirty="0" smtClean="0"/>
              <a:t>take</a:t>
            </a:r>
            <a:r>
              <a:rPr lang="zh-CN" altLang="en-US" baseline="0" dirty="0" smtClean="0"/>
              <a:t> </a:t>
            </a:r>
            <a:r>
              <a:rPr lang="en-US" altLang="zh-CN" baseline="0" dirty="0" smtClean="0"/>
              <a:t>questions.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26</a:t>
            </a:fld>
            <a:endParaRPr lang="zh-CN" altLang="en-US"/>
          </a:p>
        </p:txBody>
      </p:sp>
    </p:spTree>
    <p:extLst>
      <p:ext uri="{BB962C8B-B14F-4D97-AF65-F5344CB8AC3E}">
        <p14:creationId xmlns:p14="http://schemas.microsoft.com/office/powerpoint/2010/main" val="1809839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[Start]. That‘s all</a:t>
            </a:r>
            <a:r>
              <a:rPr lang="zh-CN" altLang="en-US" dirty="0" smtClean="0"/>
              <a:t> </a:t>
            </a:r>
            <a:r>
              <a:rPr lang="en-US" altLang="zh-CN" dirty="0" smtClean="0"/>
              <a:t>of</a:t>
            </a:r>
            <a:r>
              <a:rPr lang="zh-CN" altLang="en-US" dirty="0" smtClean="0"/>
              <a:t> </a:t>
            </a:r>
            <a:r>
              <a:rPr lang="en-US" altLang="zh-CN" dirty="0" smtClean="0"/>
              <a:t>my</a:t>
            </a:r>
            <a:r>
              <a:rPr lang="zh-CN" altLang="en-US" dirty="0" smtClean="0"/>
              <a:t> </a:t>
            </a:r>
            <a:r>
              <a:rPr lang="en-US" altLang="zh-CN" dirty="0" smtClean="0"/>
              <a:t>talk.</a:t>
            </a:r>
            <a:r>
              <a:rPr lang="en-US" altLang="zh-CN" baseline="0" dirty="0" smtClean="0"/>
              <a:t> Thanks for listening.</a:t>
            </a:r>
            <a:r>
              <a:rPr lang="zh-CN" altLang="en-US" baseline="0" dirty="0" smtClean="0"/>
              <a:t> </a:t>
            </a:r>
            <a:r>
              <a:rPr lang="en-US" altLang="zh-CN" baseline="0" dirty="0" smtClean="0"/>
              <a:t>I’m</a:t>
            </a:r>
            <a:r>
              <a:rPr lang="zh-CN" altLang="en-US" baseline="0" dirty="0" smtClean="0"/>
              <a:t> </a:t>
            </a:r>
            <a:r>
              <a:rPr lang="en-US" altLang="zh-CN" baseline="0" dirty="0" smtClean="0"/>
              <a:t>glad</a:t>
            </a:r>
            <a:r>
              <a:rPr lang="zh-CN" altLang="en-US" baseline="0" dirty="0" smtClean="0"/>
              <a:t> </a:t>
            </a:r>
            <a:r>
              <a:rPr lang="en-US" altLang="zh-CN" baseline="0" dirty="0" smtClean="0"/>
              <a:t>to</a:t>
            </a:r>
            <a:r>
              <a:rPr lang="zh-CN" altLang="en-US" baseline="0" dirty="0" smtClean="0"/>
              <a:t> </a:t>
            </a:r>
            <a:r>
              <a:rPr lang="en-US" altLang="zh-CN" baseline="0" dirty="0" smtClean="0"/>
              <a:t>take</a:t>
            </a:r>
            <a:r>
              <a:rPr lang="zh-CN" altLang="en-US" baseline="0" dirty="0" smtClean="0"/>
              <a:t> </a:t>
            </a:r>
            <a:r>
              <a:rPr lang="en-US" altLang="zh-CN" baseline="0" dirty="0" smtClean="0"/>
              <a:t>questions.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27</a:t>
            </a:fld>
            <a:endParaRPr lang="zh-CN" altLang="en-US"/>
          </a:p>
        </p:txBody>
      </p:sp>
    </p:spTree>
    <p:extLst>
      <p:ext uri="{BB962C8B-B14F-4D97-AF65-F5344CB8AC3E}">
        <p14:creationId xmlns:p14="http://schemas.microsoft.com/office/powerpoint/2010/main" val="1361669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Next,</a:t>
            </a:r>
            <a:r>
              <a:rPr lang="en-US" altLang="zh-CN" baseline="0" dirty="0" smtClean="0"/>
              <a:t> we analyze the sources of recognition errors.</a:t>
            </a:r>
          </a:p>
          <a:p>
            <a:r>
              <a:rPr lang="en-US" altLang="zh-CN" baseline="0" dirty="0" smtClean="0"/>
              <a:t>The left figure shows the distribution of ratio of radial velocities. Note that we adopt 30 and 60 degrees as thresholds to separate adjacent motion directions. From the figure, we can find that inaccurate estimation of ratio causes major recognition errors.</a:t>
            </a:r>
          </a:p>
          <a:p>
            <a:r>
              <a:rPr lang="en-US" altLang="zh-CN" dirty="0" smtClean="0"/>
              <a:t>The right figure</a:t>
            </a:r>
            <a:r>
              <a:rPr lang="en-US" altLang="zh-CN" baseline="0" dirty="0" smtClean="0"/>
              <a:t> shows the distribution of direction of radial velocity. As can be seen, there are little wrong estimation of direction, causing minor recognition errors.</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28</a:t>
            </a:fld>
            <a:endParaRPr lang="zh-CN" altLang="en-US"/>
          </a:p>
        </p:txBody>
      </p:sp>
    </p:spTree>
    <p:extLst>
      <p:ext uri="{BB962C8B-B14F-4D97-AF65-F5344CB8AC3E}">
        <p14:creationId xmlns:p14="http://schemas.microsoft.com/office/powerpoint/2010/main" val="1047353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a:t>
            </a:r>
            <a:r>
              <a:rPr lang="en-US" altLang="zh-CN" baseline="0" dirty="0" smtClean="0"/>
              <a:t>Here is some thinking for the limitations and potential applications of </a:t>
            </a:r>
            <a:r>
              <a:rPr lang="en-US" altLang="zh-CN" baseline="0" dirty="0" err="1" smtClean="0"/>
              <a:t>WiDance</a:t>
            </a:r>
            <a:r>
              <a:rPr lang="en-US" altLang="zh-CN" baseline="0" dirty="0" smtClean="0"/>
              <a:t>.</a:t>
            </a:r>
          </a:p>
          <a:p>
            <a:r>
              <a:rPr lang="en-US" altLang="zh-CN" baseline="0" dirty="0" smtClean="0"/>
              <a:t>[Click] Firstly, </a:t>
            </a:r>
            <a:r>
              <a:rPr lang="en-US" altLang="zh-CN" baseline="0" dirty="0" err="1" smtClean="0"/>
              <a:t>WiDance</a:t>
            </a:r>
            <a:r>
              <a:rPr lang="en-US" altLang="zh-CN" baseline="0" dirty="0" smtClean="0"/>
              <a:t> is currently infeasible for simultaneous multiple objects, and this is a general problem for wireless sensing using commodity devices.</a:t>
            </a:r>
          </a:p>
          <a:p>
            <a:r>
              <a:rPr lang="en-US" altLang="zh-CN" baseline="0" dirty="0" smtClean="0"/>
              <a:t>[Click] Secondly, </a:t>
            </a:r>
            <a:r>
              <a:rPr lang="en-US" altLang="zh-CN" baseline="0" dirty="0" err="1" smtClean="0"/>
              <a:t>WiDance</a:t>
            </a:r>
            <a:r>
              <a:rPr lang="en-US" altLang="zh-CN" baseline="0" dirty="0" smtClean="0"/>
              <a:t> requires particular NIC that portrays channel state information of Wi-Fi signals.</a:t>
            </a:r>
          </a:p>
          <a:p>
            <a:r>
              <a:rPr lang="en-US" altLang="zh-CN" baseline="0" dirty="0" smtClean="0"/>
              <a:t>[Click] Thirdly, </a:t>
            </a:r>
            <a:r>
              <a:rPr lang="en-US" altLang="zh-CN" baseline="0" dirty="0" err="1" smtClean="0"/>
              <a:t>WiDance</a:t>
            </a:r>
            <a:r>
              <a:rPr lang="en-US" altLang="zh-CN" baseline="0" dirty="0" smtClean="0"/>
              <a:t> is limited in detection range due to attenuation of signal power of reflecting signal. So you have to deploy more systems in a large area of interest, or target actions with larger Doppler frequency shifts, such as walk.</a:t>
            </a:r>
          </a:p>
          <a:p>
            <a:r>
              <a:rPr lang="en-US" altLang="zh-CN" baseline="0" dirty="0" smtClean="0"/>
              <a:t>[Click] As for application, in addition to </a:t>
            </a:r>
            <a:r>
              <a:rPr lang="en-US" altLang="zh-CN" baseline="0" dirty="0" err="1" smtClean="0"/>
              <a:t>exergame</a:t>
            </a:r>
            <a:r>
              <a:rPr lang="en-US" altLang="zh-CN" baseline="0" dirty="0" smtClean="0"/>
              <a:t> interface, </a:t>
            </a:r>
            <a:r>
              <a:rPr lang="en-US" altLang="zh-CN" baseline="0" dirty="0" err="1" smtClean="0"/>
              <a:t>WiDance</a:t>
            </a:r>
            <a:r>
              <a:rPr lang="en-US" altLang="zh-CN" baseline="0" dirty="0" smtClean="0"/>
              <a:t> can be used for smart home controller and assisting indoor localization.</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29</a:t>
            </a:fld>
            <a:endParaRPr lang="zh-CN" altLang="en-US"/>
          </a:p>
        </p:txBody>
      </p:sp>
    </p:spTree>
    <p:extLst>
      <p:ext uri="{BB962C8B-B14F-4D97-AF65-F5344CB8AC3E}">
        <p14:creationId xmlns:p14="http://schemas.microsoft.com/office/powerpoint/2010/main" val="186399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Various technologies have been used as </a:t>
            </a:r>
            <a:r>
              <a:rPr lang="en-US" altLang="zh-CN" baseline="0" dirty="0" err="1" smtClean="0"/>
              <a:t>exergame</a:t>
            </a:r>
            <a:r>
              <a:rPr lang="en-US" altLang="zh-CN" baseline="0" dirty="0" smtClean="0"/>
              <a:t> interfaces, including computer vision, sensors and controllers, and radar system.</a:t>
            </a:r>
            <a:endParaRPr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a:t>
            </a:r>
            <a:r>
              <a:rPr lang="en-US" altLang="zh-CN" dirty="0" smtClean="0"/>
              <a:t>Despite their high accuracy in tracking player</a:t>
            </a:r>
            <a:r>
              <a:rPr lang="zh-CN" altLang="en-US" dirty="0" smtClean="0"/>
              <a:t> </a:t>
            </a:r>
            <a:r>
              <a:rPr lang="en-US" altLang="zh-CN" dirty="0" smtClean="0"/>
              <a:t>motions, they suffer from limitations such as sensitivity to lighting condition and line-of-sight condition, requirement of device attachment and high-cost installation.</a:t>
            </a: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a:t>
            </a:r>
            <a:r>
              <a:rPr lang="en-US" altLang="zh-CN" dirty="0" smtClean="0"/>
              <a:t>We</a:t>
            </a:r>
            <a:r>
              <a:rPr lang="zh-CN" altLang="en-US" baseline="0" dirty="0" smtClean="0"/>
              <a:t> </a:t>
            </a:r>
            <a:r>
              <a:rPr lang="en-US" altLang="zh-CN" baseline="0" dirty="0" smtClean="0"/>
              <a:t>argue</a:t>
            </a:r>
            <a:r>
              <a:rPr lang="zh-CN" altLang="en-US" baseline="0" dirty="0" smtClean="0"/>
              <a:t> </a:t>
            </a:r>
            <a:r>
              <a:rPr lang="en-US" altLang="zh-CN" baseline="0" dirty="0" smtClean="0"/>
              <a:t>that</a:t>
            </a:r>
            <a:r>
              <a:rPr lang="zh-CN" altLang="en-US" baseline="0" dirty="0" smtClean="0"/>
              <a:t> </a:t>
            </a:r>
            <a:r>
              <a:rPr lang="en-US" altLang="zh-CN" baseline="0" dirty="0" smtClean="0"/>
              <a:t>a</a:t>
            </a:r>
            <a:r>
              <a:rPr lang="en-US" altLang="zh-CN" dirty="0" smtClean="0"/>
              <a:t> more ubiquitous,</a:t>
            </a:r>
            <a:r>
              <a:rPr lang="zh-CN" altLang="en-US" baseline="0" dirty="0" smtClean="0"/>
              <a:t> </a:t>
            </a:r>
            <a:r>
              <a:rPr lang="en-US" altLang="zh-CN" baseline="0" dirty="0" smtClean="0"/>
              <a:t>lower-cost,</a:t>
            </a:r>
            <a:r>
              <a:rPr lang="zh-CN" altLang="en-US" baseline="0" dirty="0" smtClean="0"/>
              <a:t> </a:t>
            </a:r>
            <a:r>
              <a:rPr lang="en-US" altLang="zh-CN" baseline="0" dirty="0" smtClean="0"/>
              <a:t>and</a:t>
            </a:r>
            <a:r>
              <a:rPr lang="zh-CN" altLang="en-US" baseline="0" dirty="0" smtClean="0"/>
              <a:t> </a:t>
            </a:r>
            <a:r>
              <a:rPr lang="en-US" altLang="zh-CN" baseline="0" dirty="0" smtClean="0"/>
              <a:t>non-invasive</a:t>
            </a:r>
            <a:r>
              <a:rPr lang="en-US" altLang="zh-CN" dirty="0" smtClean="0"/>
              <a:t> </a:t>
            </a:r>
            <a:r>
              <a:rPr lang="en-US" altLang="zh-CN" dirty="0" err="1" smtClean="0"/>
              <a:t>exergame</a:t>
            </a:r>
            <a:r>
              <a:rPr lang="en-US" altLang="zh-CN" dirty="0" smtClean="0"/>
              <a:t> interface is demanded</a:t>
            </a:r>
            <a:r>
              <a:rPr lang="zh-CN" altLang="en-US" dirty="0" smtClean="0"/>
              <a:t> </a:t>
            </a:r>
            <a:r>
              <a:rPr lang="en-US" altLang="zh-CN" dirty="0" smtClean="0"/>
              <a:t>to</a:t>
            </a:r>
            <a:r>
              <a:rPr lang="zh-CN" altLang="en-US" dirty="0" smtClean="0"/>
              <a:t> </a:t>
            </a:r>
            <a:r>
              <a:rPr lang="en-US" altLang="zh-CN" dirty="0" smtClean="0"/>
              <a:t>fit</a:t>
            </a:r>
            <a:r>
              <a:rPr lang="zh-CN" altLang="en-US" dirty="0" smtClean="0"/>
              <a:t> </a:t>
            </a:r>
            <a:r>
              <a:rPr lang="en-US" altLang="zh-CN" dirty="0" smtClean="0"/>
              <a:t>the fragmented free time and space in modern life.</a:t>
            </a:r>
            <a:endParaRPr lang="zh-CN" altLang="en-US" dirty="0" smtClean="0"/>
          </a:p>
        </p:txBody>
      </p:sp>
      <p:sp>
        <p:nvSpPr>
          <p:cNvPr id="4" name="灯片编号占位符 3"/>
          <p:cNvSpPr>
            <a:spLocks noGrp="1"/>
          </p:cNvSpPr>
          <p:nvPr>
            <p:ph type="sldNum" sz="quarter" idx="10"/>
          </p:nvPr>
        </p:nvSpPr>
        <p:spPr/>
        <p:txBody>
          <a:bodyPr/>
          <a:lstStyle/>
          <a:p>
            <a:fld id="{2EB47890-5446-4662-AB75-3CEB6FA02C87}" type="slidenum">
              <a:rPr lang="zh-CN" altLang="en-US" smtClean="0"/>
              <a:t>3</a:t>
            </a:fld>
            <a:endParaRPr lang="zh-CN" altLang="en-US"/>
          </a:p>
        </p:txBody>
      </p:sp>
    </p:spTree>
    <p:extLst>
      <p:ext uri="{BB962C8B-B14F-4D97-AF65-F5344CB8AC3E}">
        <p14:creationId xmlns:p14="http://schemas.microsoft.com/office/powerpoint/2010/main" val="1594375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t>[Start]</a:t>
            </a:r>
            <a:r>
              <a:rPr lang="en-US" altLang="zh-CN" baseline="0" dirty="0" smtClean="0"/>
              <a:t> Next, we r</a:t>
            </a:r>
            <a:r>
              <a:rPr lang="en-US" altLang="zh-CN" dirty="0" smtClean="0"/>
              <a:t>ecognize motion direction from Doppler effect. First,</a:t>
            </a:r>
            <a:r>
              <a:rPr lang="en-US" altLang="zh-CN" baseline="0" dirty="0" smtClean="0"/>
              <a:t> we study the least number of wireless links required for motion recognition.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As the user stands on some ellipse whose two foci are transmitter and receiver, the motion velocity can be decomposed into radial velocity and tangential velocity, and Doppler frequency shift is only related to radial velocity.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So we conclude that only one link is insufficient for motion direction recognition.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The first reason is that radial velocity is symmetrically distributed about the norm and has ambiguity.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The second reason is that radial velocity are changing with motion velocity, which are not constant due to diversity of user motions.</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30</a:t>
            </a:fld>
            <a:endParaRPr lang="zh-CN" altLang="en-US"/>
          </a:p>
        </p:txBody>
      </p:sp>
    </p:spTree>
    <p:extLst>
      <p:ext uri="{BB962C8B-B14F-4D97-AF65-F5344CB8AC3E}">
        <p14:creationId xmlns:p14="http://schemas.microsoft.com/office/powerpoint/2010/main" val="611305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So we propose to deploy two orthogonal links to solve the problem.</a:t>
            </a:r>
          </a:p>
          <a:p>
            <a:r>
              <a:rPr lang="en-US" altLang="zh-CN" dirty="0" smtClean="0"/>
              <a:t>[Click]</a:t>
            </a:r>
            <a:r>
              <a:rPr lang="en-US" altLang="zh-CN" baseline="0" dirty="0" smtClean="0"/>
              <a:t> To recognize motion direction, we first calculate the signs of radial velocities (which are equivalent to the signs of Doppler frequency shifts). It helps determine which quadrant the motion direction is in. Then, we calculate the ratio of radial velocities (which are approximated by ratio of Doppler frequency shifts). It helps determine the accurate motion direction.</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31</a:t>
            </a:fld>
            <a:endParaRPr lang="zh-CN" altLang="en-US"/>
          </a:p>
        </p:txBody>
      </p:sp>
    </p:spTree>
    <p:extLst>
      <p:ext uri="{BB962C8B-B14F-4D97-AF65-F5344CB8AC3E}">
        <p14:creationId xmlns:p14="http://schemas.microsoft.com/office/powerpoint/2010/main" val="70668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Such</a:t>
            </a:r>
            <a:r>
              <a:rPr lang="zh-CN" altLang="en-US" dirty="0" smtClean="0"/>
              <a:t> </a:t>
            </a:r>
            <a:r>
              <a:rPr lang="en-US" altLang="zh-CN" dirty="0" smtClean="0"/>
              <a:t>demand</a:t>
            </a:r>
            <a:r>
              <a:rPr lang="zh-CN" altLang="en-US" baseline="0" dirty="0" smtClean="0"/>
              <a:t> </a:t>
            </a:r>
            <a:r>
              <a:rPr lang="en-US" altLang="zh-CN" dirty="0" smtClean="0"/>
              <a:t>has triggered extensive research on in-air human sensing, especially using the almost-everywhere Wi-Fi infrastructure.</a:t>
            </a:r>
            <a:r>
              <a:rPr lang="zh-CN" alt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Comparing with other</a:t>
            </a:r>
            <a:r>
              <a:rPr lang="zh-CN" altLang="en-US" baseline="0" dirty="0" smtClean="0"/>
              <a:t> </a:t>
            </a:r>
            <a:r>
              <a:rPr lang="en-US" altLang="zh-CN" baseline="0" dirty="0" smtClean="0"/>
              <a:t>technologies, wireless method has its own advantages. In</a:t>
            </a:r>
            <a:r>
              <a:rPr lang="zh-CN" altLang="en-US" baseline="0" dirty="0" smtClean="0"/>
              <a:t> </a:t>
            </a:r>
            <a:r>
              <a:rPr lang="en-US" altLang="zh-CN" baseline="0" dirty="0" smtClean="0"/>
              <a:t>particular,</a:t>
            </a:r>
            <a:r>
              <a:rPr lang="zh-CN" altLang="en-US" baseline="0" dirty="0" smtClean="0"/>
              <a:t> </a:t>
            </a:r>
            <a:r>
              <a:rPr lang="en-US" altLang="zh-CN" baseline="0" dirty="0" err="1" smtClean="0"/>
              <a:t>WiFi</a:t>
            </a:r>
            <a:r>
              <a:rPr lang="zh-CN" altLang="en-US" baseline="0" dirty="0" smtClean="0"/>
              <a:t> </a:t>
            </a:r>
            <a:r>
              <a:rPr lang="en-US" altLang="zh-CN" baseline="0" dirty="0" smtClean="0"/>
              <a:t>devices like APs, and laptops are</a:t>
            </a:r>
            <a:r>
              <a:rPr lang="zh-CN" altLang="en-US" baseline="0" dirty="0" smtClean="0"/>
              <a:t> </a:t>
            </a:r>
            <a:r>
              <a:rPr lang="en-US" altLang="zh-CN" baseline="0" dirty="0" smtClean="0"/>
              <a:t>much cheaper</a:t>
            </a:r>
            <a:r>
              <a:rPr lang="zh-CN" altLang="en-US" baseline="0" dirty="0" smtClean="0"/>
              <a:t> </a:t>
            </a:r>
            <a:r>
              <a:rPr lang="en-US" altLang="zh-CN" baseline="0" dirty="0" smtClean="0"/>
              <a:t>and</a:t>
            </a:r>
            <a:r>
              <a:rPr lang="zh-CN" altLang="en-US" baseline="0" dirty="0" smtClean="0"/>
              <a:t> </a:t>
            </a:r>
            <a:r>
              <a:rPr lang="en-US" altLang="zh-CN" baseline="0" dirty="0" smtClean="0"/>
              <a:t>widely deployed. </a:t>
            </a:r>
            <a:endParaRPr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[Click] And</a:t>
            </a:r>
            <a:r>
              <a:rPr lang="zh-CN" altLang="en-US" baseline="0" dirty="0" smtClean="0"/>
              <a:t> </a:t>
            </a:r>
            <a:r>
              <a:rPr lang="en-US" altLang="zh-CN" baseline="0" dirty="0" smtClean="0"/>
              <a:t>it</a:t>
            </a:r>
            <a:r>
              <a:rPr lang="zh-CN" altLang="en-US" baseline="0" dirty="0" smtClean="0"/>
              <a:t> </a:t>
            </a:r>
            <a:r>
              <a:rPr lang="en-US" altLang="zh-CN" baseline="0" dirty="0" smtClean="0"/>
              <a:t>enables</a:t>
            </a:r>
            <a:r>
              <a:rPr lang="zh-CN" altLang="en-US" baseline="0" dirty="0" smtClean="0"/>
              <a:t> </a:t>
            </a:r>
            <a:r>
              <a:rPr lang="en-US" altLang="zh-CN" baseline="0" dirty="0" smtClean="0"/>
              <a:t>contactless</a:t>
            </a:r>
            <a:r>
              <a:rPr lang="zh-CN" altLang="en-US" baseline="0" dirty="0" smtClean="0"/>
              <a:t> </a:t>
            </a:r>
            <a:r>
              <a:rPr lang="en-US" altLang="zh-CN" baseline="0" dirty="0" smtClean="0"/>
              <a:t>sensing</a:t>
            </a:r>
            <a:r>
              <a:rPr lang="zh-CN" altLang="en-US" baseline="0" dirty="0" smtClean="0"/>
              <a:t> </a:t>
            </a:r>
            <a:r>
              <a:rPr lang="en-US" altLang="zh-CN" baseline="0" dirty="0" smtClean="0"/>
              <a:t>which</a:t>
            </a:r>
            <a:r>
              <a:rPr lang="zh-CN" altLang="en-US" baseline="0" dirty="0" smtClean="0"/>
              <a:t> </a:t>
            </a:r>
            <a:r>
              <a:rPr lang="en-US" altLang="zh-CN" baseline="0" dirty="0" smtClean="0"/>
              <a:t>means</a:t>
            </a:r>
            <a:r>
              <a:rPr lang="zh-CN" altLang="en-US" baseline="0" dirty="0" smtClean="0"/>
              <a:t> </a:t>
            </a:r>
            <a:r>
              <a:rPr lang="en-US" altLang="zh-CN" baseline="0" dirty="0" smtClean="0"/>
              <a:t>users</a:t>
            </a:r>
            <a:r>
              <a:rPr lang="zh-CN" altLang="en-US" baseline="0" dirty="0" smtClean="0"/>
              <a:t> </a:t>
            </a:r>
            <a:r>
              <a:rPr lang="en-US" altLang="zh-CN" baseline="0" dirty="0" smtClean="0"/>
              <a:t>are</a:t>
            </a:r>
            <a:r>
              <a:rPr lang="zh-CN" altLang="en-US" baseline="0" dirty="0" smtClean="0"/>
              <a:t> </a:t>
            </a:r>
            <a:r>
              <a:rPr lang="en-US" altLang="zh-CN" baseline="0" dirty="0" smtClean="0"/>
              <a:t>not</a:t>
            </a:r>
            <a:r>
              <a:rPr lang="zh-CN" altLang="en-US" baseline="0" dirty="0" smtClean="0"/>
              <a:t> </a:t>
            </a:r>
            <a:r>
              <a:rPr lang="en-US" altLang="zh-CN" baseline="0" dirty="0" smtClean="0"/>
              <a:t>required</a:t>
            </a:r>
            <a:r>
              <a:rPr lang="zh-CN" altLang="en-US" baseline="0" dirty="0" smtClean="0"/>
              <a:t> </a:t>
            </a:r>
            <a:r>
              <a:rPr lang="en-US" altLang="zh-CN" baseline="0" dirty="0" smtClean="0"/>
              <a:t>to</a:t>
            </a:r>
            <a:r>
              <a:rPr lang="zh-CN" altLang="en-US" baseline="0" dirty="0" smtClean="0"/>
              <a:t> </a:t>
            </a:r>
            <a:r>
              <a:rPr lang="en-US" altLang="zh-CN" baseline="0" dirty="0" smtClean="0"/>
              <a:t>wear</a:t>
            </a:r>
            <a:r>
              <a:rPr lang="zh-CN" altLang="en-US" baseline="0" dirty="0" smtClean="0"/>
              <a:t> </a:t>
            </a:r>
            <a:r>
              <a:rPr lang="en-US" altLang="zh-CN" baseline="0" dirty="0" smtClean="0"/>
              <a:t>any</a:t>
            </a:r>
            <a:r>
              <a:rPr lang="zh-CN" altLang="en-US" baseline="0" dirty="0" smtClean="0"/>
              <a:t> </a:t>
            </a:r>
            <a:r>
              <a:rPr lang="en-US" altLang="zh-CN" baseline="0" dirty="0" smtClean="0"/>
              <a:t>devices.</a:t>
            </a:r>
            <a:r>
              <a:rPr lang="zh-CN" altLang="en-US" baseline="0" dirty="0" smtClean="0"/>
              <a:t>  </a:t>
            </a:r>
          </a:p>
        </p:txBody>
      </p:sp>
      <p:sp>
        <p:nvSpPr>
          <p:cNvPr id="4" name="幻灯片编号占位符 3"/>
          <p:cNvSpPr>
            <a:spLocks noGrp="1"/>
          </p:cNvSpPr>
          <p:nvPr>
            <p:ph type="sldNum" sz="quarter" idx="10"/>
          </p:nvPr>
        </p:nvSpPr>
        <p:spPr/>
        <p:txBody>
          <a:bodyPr/>
          <a:lstStyle/>
          <a:p>
            <a:fld id="{F9FC5EF7-F229-D044-94A3-8F29F09E55AB}" type="slidenum">
              <a:rPr kumimoji="1" lang="zh-CN" altLang="en-US" smtClean="0"/>
              <a:t>4</a:t>
            </a:fld>
            <a:endParaRPr kumimoji="1" lang="zh-CN" altLang="en-US"/>
          </a:p>
        </p:txBody>
      </p:sp>
    </p:spTree>
    <p:extLst>
      <p:ext uri="{BB962C8B-B14F-4D97-AF65-F5344CB8AC3E}">
        <p14:creationId xmlns:p14="http://schemas.microsoft.com/office/powerpoint/2010/main" val="174917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A number of works</a:t>
            </a:r>
            <a:r>
              <a:rPr lang="en-US" altLang="zh-CN" baseline="0" dirty="0" smtClean="0"/>
              <a:t> on wireless passive tracking and activity recognition have been published in recent years. </a:t>
            </a:r>
          </a:p>
          <a:p>
            <a:r>
              <a:rPr lang="en-US" altLang="zh-CN" baseline="0" dirty="0" smtClean="0"/>
              <a:t>[Click] Some</a:t>
            </a:r>
            <a:r>
              <a:rPr lang="zh-CN" altLang="en-US" baseline="0" dirty="0" smtClean="0"/>
              <a:t> </a:t>
            </a:r>
            <a:r>
              <a:rPr lang="en-US" altLang="zh-CN" baseline="0" dirty="0" smtClean="0"/>
              <a:t>of</a:t>
            </a:r>
            <a:r>
              <a:rPr lang="zh-CN" altLang="en-US" baseline="0" dirty="0" smtClean="0"/>
              <a:t> </a:t>
            </a:r>
            <a:r>
              <a:rPr lang="en-US" altLang="zh-CN" baseline="0" dirty="0" smtClean="0"/>
              <a:t>them accurately estimate signal parameters such as time-of-flight and Doppler frequency shift. However, they rely on specialized hardware like FMCW radar and Full duplex devices.</a:t>
            </a:r>
            <a:endParaRPr lang="zh-CN" altLang="en-US" dirty="0" smtClean="0"/>
          </a:p>
        </p:txBody>
      </p:sp>
      <p:sp>
        <p:nvSpPr>
          <p:cNvPr id="4" name="灯片编号占位符 3"/>
          <p:cNvSpPr>
            <a:spLocks noGrp="1"/>
          </p:cNvSpPr>
          <p:nvPr>
            <p:ph type="sldNum" sz="quarter" idx="10"/>
          </p:nvPr>
        </p:nvSpPr>
        <p:spPr/>
        <p:txBody>
          <a:bodyPr/>
          <a:lstStyle/>
          <a:p>
            <a:fld id="{2EB47890-5446-4662-AB75-3CEB6FA02C87}" type="slidenum">
              <a:rPr lang="zh-CN" altLang="en-US" smtClean="0"/>
              <a:t>5</a:t>
            </a:fld>
            <a:endParaRPr lang="zh-CN" altLang="en-US"/>
          </a:p>
        </p:txBody>
      </p:sp>
    </p:spTree>
    <p:extLst>
      <p:ext uri="{BB962C8B-B14F-4D97-AF65-F5344CB8AC3E}">
        <p14:creationId xmlns:p14="http://schemas.microsoft.com/office/powerpoint/2010/main" val="200761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a:t>
            </a:r>
            <a:r>
              <a:rPr lang="en-US" altLang="zh-CN" baseline="0" dirty="0" smtClean="0"/>
              <a:t> Other</a:t>
            </a:r>
            <a:r>
              <a:rPr lang="zh-CN" altLang="en-US" baseline="0" dirty="0" smtClean="0"/>
              <a:t> </a:t>
            </a:r>
            <a:r>
              <a:rPr lang="en-US" altLang="zh-CN" baseline="0" dirty="0" smtClean="0"/>
              <a:t>works use</a:t>
            </a:r>
            <a:r>
              <a:rPr lang="zh-CN" altLang="en-US" baseline="0" dirty="0" smtClean="0"/>
              <a:t> </a:t>
            </a:r>
            <a:r>
              <a:rPr lang="en-US" altLang="zh-CN" baseline="0" dirty="0" smtClean="0"/>
              <a:t>commodity Wi-Fi devices for wireless sensing.</a:t>
            </a:r>
          </a:p>
          <a:p>
            <a:r>
              <a:rPr lang="en-US" altLang="zh-CN" baseline="0" dirty="0" smtClean="0"/>
              <a:t>[Click] However, most</a:t>
            </a:r>
            <a:r>
              <a:rPr lang="zh-CN" altLang="en-US" baseline="0" dirty="0" smtClean="0"/>
              <a:t> </a:t>
            </a:r>
            <a:r>
              <a:rPr lang="en-US" altLang="zh-CN" baseline="0" dirty="0" smtClean="0"/>
              <a:t>of</a:t>
            </a:r>
            <a:r>
              <a:rPr lang="zh-CN" altLang="en-US" baseline="0" dirty="0" smtClean="0"/>
              <a:t> </a:t>
            </a:r>
            <a:r>
              <a:rPr lang="en-US" altLang="zh-CN" baseline="0" dirty="0" smtClean="0"/>
              <a:t>these works rely</a:t>
            </a:r>
            <a:r>
              <a:rPr lang="zh-CN" altLang="en-US" baseline="0" dirty="0" smtClean="0"/>
              <a:t> </a:t>
            </a:r>
            <a:r>
              <a:rPr lang="en-US" altLang="zh-CN" baseline="0" dirty="0" smtClean="0"/>
              <a:t>on machine learning for recognition</a:t>
            </a:r>
            <a:r>
              <a:rPr lang="zh-CN" altLang="en-US" baseline="0" dirty="0" smtClean="0"/>
              <a:t> </a:t>
            </a:r>
            <a:r>
              <a:rPr lang="en-US" altLang="zh-CN" baseline="0" dirty="0" smtClean="0"/>
              <a:t>and</a:t>
            </a:r>
            <a:r>
              <a:rPr lang="zh-CN" altLang="en-US" baseline="0" dirty="0" smtClean="0"/>
              <a:t> </a:t>
            </a:r>
            <a:r>
              <a:rPr lang="en-US" altLang="zh-CN" baseline="0" dirty="0" smtClean="0"/>
              <a:t>thus</a:t>
            </a:r>
            <a:r>
              <a:rPr lang="zh-CN" altLang="en-US" baseline="0" dirty="0" smtClean="0"/>
              <a:t> </a:t>
            </a:r>
            <a:r>
              <a:rPr lang="en-US" altLang="zh-CN" baseline="0" dirty="0" smtClean="0"/>
              <a:t>need</a:t>
            </a:r>
            <a:r>
              <a:rPr lang="zh-CN" altLang="en-US" baseline="0" dirty="0" smtClean="0"/>
              <a:t> </a:t>
            </a:r>
            <a:r>
              <a:rPr lang="en-US" altLang="zh-CN" baseline="0" dirty="0" smtClean="0"/>
              <a:t>significant</a:t>
            </a:r>
            <a:r>
              <a:rPr lang="zh-CN" altLang="en-US" baseline="0" dirty="0" smtClean="0"/>
              <a:t> </a:t>
            </a:r>
            <a:r>
              <a:rPr lang="en-US" altLang="zh-CN" baseline="0" dirty="0" smtClean="0"/>
              <a:t>training</a:t>
            </a:r>
            <a:r>
              <a:rPr lang="zh-CN" altLang="en-US" baseline="0" dirty="0" smtClean="0"/>
              <a:t> </a:t>
            </a:r>
            <a:r>
              <a:rPr lang="en-US" altLang="zh-CN" baseline="0" dirty="0" smtClean="0"/>
              <a:t>efforts.</a:t>
            </a:r>
            <a:r>
              <a:rPr lang="zh-CN" altLang="en-US" baseline="0" dirty="0" smtClean="0"/>
              <a:t> </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6</a:t>
            </a:fld>
            <a:endParaRPr lang="zh-CN" altLang="en-US"/>
          </a:p>
        </p:txBody>
      </p:sp>
    </p:spTree>
    <p:extLst>
      <p:ext uri="{BB962C8B-B14F-4D97-AF65-F5344CB8AC3E}">
        <p14:creationId xmlns:p14="http://schemas.microsoft.com/office/powerpoint/2010/main" val="2021396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a:t>
            </a:r>
            <a:r>
              <a:rPr lang="en-US" altLang="zh-CN" baseline="0" dirty="0" smtClean="0"/>
              <a:t> In</a:t>
            </a:r>
            <a:r>
              <a:rPr lang="zh-CN" altLang="en-US" baseline="0" dirty="0" smtClean="0"/>
              <a:t> </a:t>
            </a:r>
            <a:r>
              <a:rPr lang="en-US" altLang="zh-CN" baseline="0" dirty="0" smtClean="0"/>
              <a:t>this</a:t>
            </a:r>
            <a:r>
              <a:rPr lang="zh-CN" altLang="en-US" baseline="0" dirty="0" smtClean="0"/>
              <a:t> </a:t>
            </a:r>
            <a:r>
              <a:rPr lang="en-US" altLang="zh-CN" baseline="0" dirty="0" smtClean="0"/>
              <a:t>paper, we propose</a:t>
            </a:r>
            <a:r>
              <a:rPr lang="zh-CN" altLang="en-US" baseline="0" dirty="0" smtClean="0"/>
              <a:t> </a:t>
            </a:r>
            <a:r>
              <a:rPr lang="en-US" altLang="zh-CN" baseline="0" dirty="0" smtClean="0"/>
              <a:t>and</a:t>
            </a:r>
            <a:r>
              <a:rPr lang="zh-CN" altLang="en-US" baseline="0" dirty="0" smtClean="0"/>
              <a:t> </a:t>
            </a:r>
            <a:r>
              <a:rPr lang="en-US" altLang="zh-CN" baseline="0" dirty="0" smtClean="0"/>
              <a:t>design </a:t>
            </a:r>
            <a:r>
              <a:rPr lang="en-US" altLang="zh-CN" baseline="0" dirty="0" err="1" smtClean="0"/>
              <a:t>WiDance</a:t>
            </a:r>
            <a:r>
              <a:rPr lang="en-US" altLang="zh-CN" baseline="0" dirty="0" smtClean="0"/>
              <a:t>,</a:t>
            </a:r>
            <a:r>
              <a:rPr lang="zh-CN" altLang="en-US" baseline="0" dirty="0" smtClean="0"/>
              <a:t> </a:t>
            </a:r>
            <a:r>
              <a:rPr lang="en-US" altLang="zh-CN" baseline="0" dirty="0" smtClean="0"/>
              <a:t>a</a:t>
            </a:r>
            <a:r>
              <a:rPr lang="zh-CN" altLang="en-US" baseline="0" dirty="0" smtClean="0"/>
              <a:t> </a:t>
            </a:r>
            <a:r>
              <a:rPr lang="en-US" altLang="zh-CN" dirty="0" smtClean="0"/>
              <a:t>passively</a:t>
            </a:r>
            <a:r>
              <a:rPr lang="zh-CN" altLang="en-US" dirty="0" smtClean="0"/>
              <a:t> </a:t>
            </a:r>
            <a:r>
              <a:rPr lang="en-US" altLang="zh-CN" dirty="0" smtClean="0"/>
              <a:t>interactive dancing</a:t>
            </a:r>
            <a:r>
              <a:rPr lang="zh-CN" altLang="en-US" dirty="0" smtClean="0"/>
              <a:t> </a:t>
            </a:r>
            <a:r>
              <a:rPr lang="en-US" altLang="zh-CN" dirty="0" smtClean="0"/>
              <a:t>pad-like </a:t>
            </a:r>
            <a:r>
              <a:rPr lang="en-US" altLang="zh-CN" dirty="0" err="1" smtClean="0"/>
              <a:t>exergame</a:t>
            </a:r>
            <a:r>
              <a:rPr lang="zh-CN" altLang="en-US" dirty="0" smtClean="0"/>
              <a:t> </a:t>
            </a:r>
            <a:r>
              <a:rPr lang="en-US" altLang="zh-CN" dirty="0" smtClean="0"/>
              <a:t>using</a:t>
            </a:r>
            <a:r>
              <a:rPr lang="zh-CN" altLang="en-US" dirty="0" smtClean="0"/>
              <a:t> </a:t>
            </a:r>
            <a:r>
              <a:rPr lang="en-US" altLang="zh-CN" dirty="0" smtClean="0"/>
              <a:t>off-the-shelf</a:t>
            </a:r>
            <a:r>
              <a:rPr lang="zh-CN" altLang="en-US" dirty="0" smtClean="0"/>
              <a:t> </a:t>
            </a:r>
            <a:r>
              <a:rPr lang="en-US" altLang="zh-CN" dirty="0" err="1" smtClean="0"/>
              <a:t>WiFi</a:t>
            </a:r>
            <a:r>
              <a:rPr lang="zh-CN" altLang="en-US" dirty="0" smtClean="0"/>
              <a:t> </a:t>
            </a:r>
            <a:r>
              <a:rPr lang="en-US" altLang="zh-CN" dirty="0" smtClean="0"/>
              <a:t>devices.</a:t>
            </a:r>
            <a:r>
              <a:rPr lang="zh-CN" altLang="en-US" baseline="0" dirty="0" smtClean="0"/>
              <a:t> </a:t>
            </a:r>
            <a:r>
              <a:rPr lang="en-US" altLang="zh-CN" baseline="0" dirty="0" smtClean="0"/>
              <a:t>We</a:t>
            </a:r>
            <a:r>
              <a:rPr lang="zh-CN" altLang="en-US" baseline="0" dirty="0" smtClean="0"/>
              <a:t> </a:t>
            </a:r>
            <a:r>
              <a:rPr lang="en-US" altLang="zh-CN" baseline="0" dirty="0" smtClean="0"/>
              <a:t>derive</a:t>
            </a:r>
            <a:r>
              <a:rPr lang="zh-CN" altLang="en-US" baseline="0" dirty="0" smtClean="0"/>
              <a:t> </a:t>
            </a:r>
            <a:r>
              <a:rPr lang="en-US" altLang="zh-CN" baseline="0" dirty="0" smtClean="0"/>
              <a:t>two</a:t>
            </a:r>
            <a:r>
              <a:rPr lang="zh-CN" altLang="en-US" baseline="0" dirty="0" smtClean="0"/>
              <a:t> </a:t>
            </a:r>
            <a:r>
              <a:rPr lang="en-US" altLang="zh-CN" baseline="0" dirty="0" smtClean="0"/>
              <a:t>key</a:t>
            </a:r>
            <a:r>
              <a:rPr lang="zh-CN" altLang="en-US" baseline="0" dirty="0" smtClean="0"/>
              <a:t> </a:t>
            </a:r>
            <a:r>
              <a:rPr lang="en-US" altLang="zh-CN" baseline="0" dirty="0" smtClean="0"/>
              <a:t>techniques</a:t>
            </a:r>
            <a:r>
              <a:rPr lang="zh-CN" altLang="en-US" baseline="0" dirty="0" smtClean="0"/>
              <a:t> </a:t>
            </a:r>
            <a:r>
              <a:rPr lang="en-US" altLang="zh-CN" baseline="0" dirty="0" smtClean="0"/>
              <a:t>to</a:t>
            </a:r>
            <a:r>
              <a:rPr lang="zh-CN" altLang="en-US" baseline="0" dirty="0" smtClean="0"/>
              <a:t> </a:t>
            </a:r>
            <a:r>
              <a:rPr lang="en-US" altLang="zh-CN" baseline="0" dirty="0" smtClean="0"/>
              <a:t>enable</a:t>
            </a:r>
            <a:r>
              <a:rPr lang="zh-CN" altLang="en-US" baseline="0" dirty="0" smtClean="0"/>
              <a:t> </a:t>
            </a:r>
            <a:r>
              <a:rPr lang="en-US" altLang="zh-CN" baseline="0" dirty="0" err="1" smtClean="0"/>
              <a:t>WiDance</a:t>
            </a:r>
            <a:r>
              <a:rPr lang="en-US" altLang="zh-CN" baseline="0" dirty="0" smtClean="0"/>
              <a:t>:</a:t>
            </a:r>
            <a:r>
              <a:rPr lang="zh-CN" altLang="en-US" baseline="0" dirty="0" smtClean="0"/>
              <a:t> </a:t>
            </a:r>
          </a:p>
          <a:p>
            <a:pPr marL="228600" indent="-228600">
              <a:buAutoNum type="arabicParenR"/>
            </a:pPr>
            <a:r>
              <a:rPr lang="en-US" altLang="zh-CN" baseline="0" dirty="0" smtClean="0"/>
              <a:t>We</a:t>
            </a:r>
            <a:r>
              <a:rPr lang="zh-CN" altLang="en-US" baseline="0" dirty="0" smtClean="0"/>
              <a:t> </a:t>
            </a:r>
            <a:r>
              <a:rPr lang="en-US" altLang="zh-CN" baseline="0" dirty="0" smtClean="0"/>
              <a:t>a</a:t>
            </a:r>
            <a:r>
              <a:rPr lang="en-US" altLang="zh-CN" dirty="0" smtClean="0"/>
              <a:t>ccurately deriving motion-induced Doppler shifts</a:t>
            </a:r>
            <a:endParaRPr lang="zh-CN" altLang="en-US" dirty="0" smtClean="0"/>
          </a:p>
          <a:p>
            <a:pPr marL="228600" indent="-228600">
              <a:buAutoNum type="arabicParenR"/>
            </a:pPr>
            <a:r>
              <a:rPr lang="en-US" altLang="zh-CN" dirty="0" smtClean="0"/>
              <a:t>We</a:t>
            </a:r>
            <a:r>
              <a:rPr lang="zh-CN" altLang="en-US" baseline="0" dirty="0" smtClean="0"/>
              <a:t> </a:t>
            </a:r>
            <a:r>
              <a:rPr lang="en-US" altLang="zh-CN" baseline="0" dirty="0" smtClean="0"/>
              <a:t>e</a:t>
            </a:r>
            <a:r>
              <a:rPr lang="en-US" altLang="zh-CN" dirty="0" smtClean="0"/>
              <a:t>xtract motion directions based</a:t>
            </a:r>
            <a:r>
              <a:rPr lang="zh-CN" altLang="en-US" dirty="0" smtClean="0"/>
              <a:t> </a:t>
            </a:r>
            <a:r>
              <a:rPr lang="en-US" altLang="zh-CN" dirty="0" smtClean="0"/>
              <a:t>on</a:t>
            </a:r>
            <a:r>
              <a:rPr lang="zh-CN" altLang="en-US" dirty="0" smtClean="0"/>
              <a:t> </a:t>
            </a:r>
            <a:r>
              <a:rPr lang="en-US" altLang="zh-CN" dirty="0" smtClean="0"/>
              <a:t>Doppler</a:t>
            </a:r>
            <a:r>
              <a:rPr lang="zh-CN" altLang="en-US" baseline="0" dirty="0" smtClean="0"/>
              <a:t> </a:t>
            </a:r>
            <a:r>
              <a:rPr lang="en-US" altLang="zh-CN" baseline="0" dirty="0" smtClean="0"/>
              <a:t>shifts</a:t>
            </a:r>
            <a:r>
              <a:rPr lang="zh-CN" altLang="en-US" baseline="0" dirty="0" smtClean="0"/>
              <a:t> </a:t>
            </a:r>
            <a:r>
              <a:rPr lang="en-US" altLang="zh-CN" dirty="0" smtClean="0"/>
              <a:t>for </a:t>
            </a:r>
            <a:r>
              <a:rPr lang="en-US" altLang="zh-CN" dirty="0" err="1" smtClean="0"/>
              <a:t>exergame</a:t>
            </a:r>
            <a:r>
              <a:rPr lang="en-US" altLang="zh-CN" dirty="0" smtClean="0"/>
              <a:t> designs</a:t>
            </a:r>
            <a:r>
              <a:rPr lang="en-US" altLang="zh-CN" baseline="0" dirty="0" smtClean="0"/>
              <a:t> </a:t>
            </a:r>
          </a:p>
          <a:p>
            <a:r>
              <a:rPr lang="en-US" altLang="zh-CN" baseline="0" dirty="0" smtClean="0"/>
              <a:t>[Click] As</a:t>
            </a:r>
            <a:r>
              <a:rPr lang="zh-CN" altLang="en-US" baseline="0" dirty="0" smtClean="0"/>
              <a:t> </a:t>
            </a:r>
            <a:r>
              <a:rPr lang="en-US" altLang="zh-CN" baseline="0" dirty="0" smtClean="0"/>
              <a:t>a</a:t>
            </a:r>
            <a:r>
              <a:rPr lang="zh-CN" altLang="en-US" baseline="0" dirty="0" smtClean="0"/>
              <a:t> </a:t>
            </a:r>
            <a:r>
              <a:rPr lang="en-US" altLang="zh-CN" baseline="0" dirty="0" smtClean="0"/>
              <a:t>proof-of-concept</a:t>
            </a:r>
            <a:r>
              <a:rPr lang="zh-CN" altLang="en-US" baseline="0" dirty="0" smtClean="0"/>
              <a:t> </a:t>
            </a:r>
            <a:r>
              <a:rPr lang="en-US" altLang="zh-CN" baseline="0" dirty="0" smtClean="0"/>
              <a:t>system,</a:t>
            </a:r>
            <a:r>
              <a:rPr lang="zh-CN" altLang="en-US" baseline="0" dirty="0" smtClean="0"/>
              <a:t> </a:t>
            </a:r>
            <a:r>
              <a:rPr lang="en-US" altLang="zh-CN" baseline="0" dirty="0" smtClean="0"/>
              <a:t>we</a:t>
            </a:r>
            <a:r>
              <a:rPr lang="zh-CN" altLang="en-US" baseline="0" dirty="0" smtClean="0"/>
              <a:t> </a:t>
            </a:r>
            <a:r>
              <a:rPr lang="en-US" altLang="zh-CN" baseline="0" dirty="0" smtClean="0"/>
              <a:t>recognize</a:t>
            </a:r>
            <a:r>
              <a:rPr lang="zh-CN" altLang="en-US" baseline="0" dirty="0" smtClean="0"/>
              <a:t> </a:t>
            </a:r>
            <a:r>
              <a:rPr lang="en-US" altLang="zh-CN" baseline="0" dirty="0" smtClean="0"/>
              <a:t>eight</a:t>
            </a:r>
            <a:r>
              <a:rPr lang="zh-CN" altLang="en-US" baseline="0" dirty="0" smtClean="0"/>
              <a:t> </a:t>
            </a:r>
            <a:r>
              <a:rPr lang="en-US" altLang="zh-CN" baseline="0" dirty="0" smtClean="0"/>
              <a:t>direction</a:t>
            </a:r>
            <a:r>
              <a:rPr lang="zh-CN" altLang="en-US" baseline="0" dirty="0" smtClean="0"/>
              <a:t> </a:t>
            </a:r>
            <a:r>
              <a:rPr lang="en-US" altLang="zh-CN" baseline="0" dirty="0" smtClean="0"/>
              <a:t>inputs</a:t>
            </a:r>
            <a:r>
              <a:rPr lang="zh-CN" altLang="en-US" baseline="0" dirty="0" smtClean="0"/>
              <a:t> </a:t>
            </a:r>
            <a:r>
              <a:rPr lang="en-US" altLang="zh-CN" baseline="0" dirty="0" smtClean="0"/>
              <a:t>for</a:t>
            </a:r>
            <a:r>
              <a:rPr lang="zh-CN" altLang="en-US" baseline="0" dirty="0" smtClean="0"/>
              <a:t> </a:t>
            </a:r>
            <a:r>
              <a:rPr lang="en-US" altLang="zh-CN" baseline="0" dirty="0" smtClean="0"/>
              <a:t>interaction.</a:t>
            </a:r>
            <a:r>
              <a:rPr lang="zh-CN" altLang="en-US" baseline="0" dirty="0" smtClean="0"/>
              <a:t> </a:t>
            </a:r>
            <a:r>
              <a:rPr lang="en-US" altLang="zh-CN" baseline="0" dirty="0" smtClean="0"/>
              <a:t>Here</a:t>
            </a:r>
            <a:r>
              <a:rPr lang="zh-CN" altLang="en-US" baseline="0" dirty="0" smtClean="0"/>
              <a:t> </a:t>
            </a:r>
            <a:r>
              <a:rPr lang="en-US" altLang="zh-CN" baseline="0" dirty="0" smtClean="0"/>
              <a:t>is</a:t>
            </a:r>
            <a:r>
              <a:rPr lang="zh-CN" altLang="en-US" baseline="0" dirty="0" smtClean="0"/>
              <a:t> </a:t>
            </a:r>
            <a:r>
              <a:rPr lang="en-US" altLang="zh-CN" baseline="0" dirty="0" smtClean="0"/>
              <a:t>an</a:t>
            </a:r>
            <a:r>
              <a:rPr lang="zh-CN" altLang="en-US" baseline="0" dirty="0" smtClean="0"/>
              <a:t> </a:t>
            </a:r>
            <a:r>
              <a:rPr lang="en-US" altLang="zh-CN" baseline="0" dirty="0" smtClean="0"/>
              <a:t>illustration</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err="1" smtClean="0"/>
              <a:t>exergame</a:t>
            </a:r>
            <a:r>
              <a:rPr lang="en-US" altLang="zh-CN" baseline="0" dirty="0" smtClean="0"/>
              <a:t>.</a:t>
            </a:r>
            <a:r>
              <a:rPr lang="zh-CN" altLang="en-US" baseline="0" dirty="0" smtClean="0"/>
              <a:t> </a:t>
            </a:r>
            <a:endParaRPr lang="en-US" altLang="zh-CN" baseline="0" dirty="0" smtClean="0"/>
          </a:p>
        </p:txBody>
      </p:sp>
      <p:sp>
        <p:nvSpPr>
          <p:cNvPr id="4" name="灯片编号占位符 3"/>
          <p:cNvSpPr>
            <a:spLocks noGrp="1"/>
          </p:cNvSpPr>
          <p:nvPr>
            <p:ph type="sldNum" sz="quarter" idx="10"/>
          </p:nvPr>
        </p:nvSpPr>
        <p:spPr/>
        <p:txBody>
          <a:bodyPr/>
          <a:lstStyle/>
          <a:p>
            <a:fld id="{2EB47890-5446-4662-AB75-3CEB6FA02C87}" type="slidenum">
              <a:rPr lang="zh-CN" altLang="en-US" smtClean="0"/>
              <a:t>7</a:t>
            </a:fld>
            <a:endParaRPr lang="zh-CN" altLang="en-US"/>
          </a:p>
        </p:txBody>
      </p:sp>
    </p:spTree>
    <p:extLst>
      <p:ext uri="{BB962C8B-B14F-4D97-AF65-F5344CB8AC3E}">
        <p14:creationId xmlns:p14="http://schemas.microsoft.com/office/powerpoint/2010/main" val="2143490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a:t>
            </a:r>
            <a:r>
              <a:rPr lang="en-US" altLang="zh-CN" baseline="0" dirty="0" smtClean="0"/>
              <a:t> Here</a:t>
            </a:r>
            <a:r>
              <a:rPr lang="zh-CN" altLang="en-US" baseline="0" dirty="0" smtClean="0"/>
              <a:t> </a:t>
            </a:r>
            <a:r>
              <a:rPr lang="en-US" altLang="zh-CN" baseline="0" dirty="0" smtClean="0"/>
              <a:t>is</a:t>
            </a:r>
            <a:r>
              <a:rPr lang="zh-CN" altLang="en-US" baseline="0" dirty="0" smtClean="0"/>
              <a:t> </a:t>
            </a:r>
            <a:r>
              <a:rPr lang="en-US" altLang="zh-CN" baseline="0" dirty="0" smtClean="0"/>
              <a:t>the</a:t>
            </a:r>
            <a:r>
              <a:rPr lang="zh-CN" altLang="en-US" baseline="0" dirty="0" smtClean="0"/>
              <a:t> </a:t>
            </a:r>
            <a:r>
              <a:rPr lang="en-US" altLang="zh-CN" baseline="0" dirty="0" smtClean="0"/>
              <a:t>working</a:t>
            </a:r>
            <a:r>
              <a:rPr lang="zh-CN" altLang="en-US" baseline="0" dirty="0" smtClean="0"/>
              <a:t> </a:t>
            </a:r>
            <a:r>
              <a:rPr lang="en-US" altLang="zh-CN" baseline="0" dirty="0" smtClean="0"/>
              <a:t>flow</a:t>
            </a:r>
            <a:r>
              <a:rPr lang="zh-CN" altLang="en-US" baseline="0" dirty="0" smtClean="0"/>
              <a:t> </a:t>
            </a:r>
            <a:r>
              <a:rPr lang="en-US" altLang="zh-CN" baseline="0" dirty="0" smtClean="0"/>
              <a:t>of</a:t>
            </a:r>
            <a:r>
              <a:rPr lang="zh-CN" altLang="en-US" baseline="0" dirty="0" smtClean="0"/>
              <a:t> </a:t>
            </a:r>
            <a:r>
              <a:rPr lang="en-US" altLang="zh-CN" baseline="0" dirty="0" err="1" smtClean="0"/>
              <a:t>WiDance</a:t>
            </a:r>
            <a:r>
              <a:rPr lang="en-US" altLang="zh-CN" baseline="0" dirty="0" smtClean="0"/>
              <a:t>.</a:t>
            </a:r>
            <a:r>
              <a:rPr lang="zh-CN" altLang="en-US" baseline="0" dirty="0" smtClean="0"/>
              <a:t> </a:t>
            </a:r>
            <a:r>
              <a:rPr lang="en-US" altLang="zh-CN" baseline="0" dirty="0" err="1" smtClean="0"/>
              <a:t>WiDance</a:t>
            </a:r>
            <a:r>
              <a:rPr lang="en-US" altLang="zh-CN" baseline="0" dirty="0" smtClean="0"/>
              <a:t> process Wi-Fi signals that are altered by user actions. To achieve it, two challenges have to be solved.</a:t>
            </a:r>
          </a:p>
          <a:p>
            <a:r>
              <a:rPr lang="en-US" altLang="zh-CN" baseline="0" dirty="0" smtClean="0"/>
              <a:t>[Click] The first challenge is deriving full</a:t>
            </a:r>
            <a:r>
              <a:rPr lang="zh-CN" altLang="en-US" baseline="0" dirty="0" smtClean="0"/>
              <a:t> </a:t>
            </a:r>
            <a:r>
              <a:rPr lang="en-US" altLang="zh-CN" baseline="0" dirty="0" smtClean="0"/>
              <a:t>information</a:t>
            </a:r>
            <a:r>
              <a:rPr lang="zh-CN" altLang="en-US" baseline="0" dirty="0" smtClean="0"/>
              <a:t> </a:t>
            </a:r>
            <a:r>
              <a:rPr lang="en-US" altLang="zh-CN" baseline="0" dirty="0" smtClean="0"/>
              <a:t>Doppler frequency shifts from imperfect</a:t>
            </a:r>
            <a:r>
              <a:rPr lang="zh-CN" altLang="en-US" baseline="0" dirty="0" smtClean="0"/>
              <a:t> </a:t>
            </a:r>
            <a:r>
              <a:rPr lang="en-US" altLang="zh-CN" baseline="0" dirty="0" smtClean="0"/>
              <a:t>commodity Wi-Fi signals</a:t>
            </a:r>
            <a:r>
              <a:rPr lang="zh-CN" altLang="en-US" baseline="0" dirty="0" smtClean="0"/>
              <a:t> </a:t>
            </a:r>
            <a:r>
              <a:rPr lang="en-US" altLang="zh-CN" baseline="0" dirty="0" smtClean="0"/>
              <a:t>that</a:t>
            </a:r>
            <a:r>
              <a:rPr lang="zh-CN" altLang="en-US" baseline="0" dirty="0" smtClean="0"/>
              <a:t> </a:t>
            </a:r>
            <a:r>
              <a:rPr lang="en-US" altLang="zh-CN" baseline="0" dirty="0" smtClean="0"/>
              <a:t>contain</a:t>
            </a:r>
            <a:r>
              <a:rPr lang="zh-CN" altLang="en-US" baseline="0" dirty="0" smtClean="0"/>
              <a:t> </a:t>
            </a:r>
            <a:r>
              <a:rPr lang="en-US" altLang="zh-CN" baseline="0" dirty="0" smtClean="0"/>
              <a:t>significant</a:t>
            </a:r>
            <a:r>
              <a:rPr lang="zh-CN" altLang="en-US" baseline="0" dirty="0" smtClean="0"/>
              <a:t> </a:t>
            </a:r>
            <a:r>
              <a:rPr lang="en-US" altLang="zh-CN" baseline="0" dirty="0" smtClean="0"/>
              <a:t>phase</a:t>
            </a:r>
            <a:r>
              <a:rPr lang="zh-CN" altLang="en-US" baseline="0" dirty="0" smtClean="0"/>
              <a:t> </a:t>
            </a:r>
            <a:r>
              <a:rPr lang="en-US" altLang="zh-CN" baseline="0" dirty="0" smtClean="0"/>
              <a:t>noises.</a:t>
            </a:r>
          </a:p>
          <a:p>
            <a:r>
              <a:rPr lang="en-US" altLang="zh-CN" baseline="0" dirty="0" smtClean="0"/>
              <a:t>[Click] And the second challenge is recognizing motion directions from the Doppler frequency shifts.</a:t>
            </a:r>
            <a:endParaRPr lang="zh-CN" altLang="en-US" baseline="0" dirty="0" smtClean="0"/>
          </a:p>
          <a:p>
            <a:r>
              <a:rPr lang="en-US" altLang="zh-CN" baseline="0" dirty="0" smtClean="0"/>
              <a:t>In</a:t>
            </a:r>
            <a:r>
              <a:rPr lang="zh-CN" altLang="en-US" baseline="0" dirty="0" smtClean="0"/>
              <a:t> </a:t>
            </a:r>
            <a:r>
              <a:rPr lang="en-US" altLang="zh-CN" baseline="0" dirty="0" smtClean="0"/>
              <a:t>this</a:t>
            </a:r>
            <a:r>
              <a:rPr lang="zh-CN" altLang="en-US" baseline="0" dirty="0" smtClean="0"/>
              <a:t> </a:t>
            </a:r>
            <a:r>
              <a:rPr lang="en-US" altLang="zh-CN" baseline="0" dirty="0" smtClean="0"/>
              <a:t>talk,</a:t>
            </a:r>
            <a:r>
              <a:rPr lang="zh-CN" altLang="en-US" baseline="0" dirty="0" smtClean="0"/>
              <a:t> </a:t>
            </a:r>
            <a:r>
              <a:rPr lang="en-US" altLang="zh-CN" baseline="0" dirty="0" smtClean="0"/>
              <a:t>I</a:t>
            </a:r>
            <a:r>
              <a:rPr lang="zh-CN" altLang="en-US" baseline="0" dirty="0" smtClean="0"/>
              <a:t> </a:t>
            </a:r>
            <a:r>
              <a:rPr lang="en-US" altLang="zh-CN" baseline="0" dirty="0" smtClean="0"/>
              <a:t>will</a:t>
            </a:r>
            <a:r>
              <a:rPr lang="zh-CN" altLang="en-US" baseline="0" dirty="0" smtClean="0"/>
              <a:t> </a:t>
            </a:r>
            <a:r>
              <a:rPr lang="en-US" altLang="zh-CN" baseline="0" dirty="0" smtClean="0"/>
              <a:t>mainly</a:t>
            </a:r>
            <a:r>
              <a:rPr lang="zh-CN" altLang="en-US" baseline="0" dirty="0" smtClean="0"/>
              <a:t> </a:t>
            </a:r>
            <a:r>
              <a:rPr lang="en-US" altLang="zh-CN" baseline="0" dirty="0" smtClean="0"/>
              <a:t>introduce</a:t>
            </a:r>
            <a:r>
              <a:rPr lang="zh-CN" altLang="en-US" baseline="0" dirty="0" smtClean="0"/>
              <a:t> </a:t>
            </a:r>
            <a:r>
              <a:rPr lang="en-US" altLang="zh-CN" baseline="0" dirty="0" smtClean="0"/>
              <a:t>how</a:t>
            </a:r>
            <a:r>
              <a:rPr lang="zh-CN" altLang="en-US" baseline="0" dirty="0" smtClean="0"/>
              <a:t> </a:t>
            </a:r>
            <a:r>
              <a:rPr lang="en-US" altLang="zh-CN" baseline="0" dirty="0" smtClean="0"/>
              <a:t>we</a:t>
            </a:r>
            <a:r>
              <a:rPr lang="zh-CN" altLang="en-US" baseline="0" dirty="0" smtClean="0"/>
              <a:t> </a:t>
            </a:r>
            <a:r>
              <a:rPr lang="en-US" altLang="zh-CN" baseline="0" dirty="0" smtClean="0"/>
              <a:t>address</a:t>
            </a:r>
            <a:r>
              <a:rPr lang="zh-CN" altLang="en-US" baseline="0" dirty="0" smtClean="0"/>
              <a:t> </a:t>
            </a:r>
            <a:r>
              <a:rPr lang="en-US" altLang="zh-CN" baseline="0" dirty="0" smtClean="0"/>
              <a:t>the</a:t>
            </a:r>
            <a:r>
              <a:rPr lang="zh-CN" altLang="en-US" baseline="0" dirty="0" smtClean="0"/>
              <a:t> </a:t>
            </a:r>
            <a:r>
              <a:rPr lang="en-US" altLang="zh-CN" baseline="0" dirty="0" smtClean="0"/>
              <a:t>two</a:t>
            </a:r>
            <a:r>
              <a:rPr lang="zh-CN" altLang="en-US" baseline="0" dirty="0" smtClean="0"/>
              <a:t> </a:t>
            </a:r>
            <a:r>
              <a:rPr lang="en-US" altLang="zh-CN" baseline="0" dirty="0" smtClean="0"/>
              <a:t>challenges</a:t>
            </a:r>
            <a:r>
              <a:rPr lang="zh-CN" altLang="en-US" baseline="0" dirty="0" smtClean="0"/>
              <a:t> </a:t>
            </a:r>
            <a:r>
              <a:rPr lang="en-US" altLang="zh-CN" baseline="0" dirty="0" smtClean="0"/>
              <a:t>and</a:t>
            </a:r>
            <a:r>
              <a:rPr lang="zh-CN" altLang="en-US" baseline="0" dirty="0" smtClean="0"/>
              <a:t> </a:t>
            </a:r>
            <a:r>
              <a:rPr lang="en-US" altLang="zh-CN" baseline="0" dirty="0" smtClean="0"/>
              <a:t>only</a:t>
            </a:r>
            <a:r>
              <a:rPr lang="zh-CN" altLang="en-US" baseline="0" dirty="0" smtClean="0"/>
              <a:t> </a:t>
            </a:r>
            <a:r>
              <a:rPr lang="en-US" altLang="zh-CN" baseline="0" dirty="0" smtClean="0"/>
              <a:t>sketch</a:t>
            </a:r>
            <a:r>
              <a:rPr lang="zh-CN" altLang="en-US" baseline="0" dirty="0" smtClean="0"/>
              <a:t> </a:t>
            </a:r>
            <a:r>
              <a:rPr lang="en-US" altLang="zh-CN" baseline="0" dirty="0" smtClean="0"/>
              <a:t>the</a:t>
            </a:r>
            <a:r>
              <a:rPr lang="zh-CN" altLang="en-US" baseline="0" dirty="0" smtClean="0"/>
              <a:t> </a:t>
            </a:r>
            <a:r>
              <a:rPr lang="en-US" altLang="zh-CN" baseline="0" dirty="0" smtClean="0"/>
              <a:t>other</a:t>
            </a:r>
            <a:r>
              <a:rPr lang="zh-CN" altLang="en-US" baseline="0" dirty="0" smtClean="0"/>
              <a:t> </a:t>
            </a:r>
            <a:r>
              <a:rPr lang="en-US" altLang="zh-CN" baseline="0" dirty="0" smtClean="0"/>
              <a:t>processing</a:t>
            </a:r>
            <a:r>
              <a:rPr lang="zh-CN" altLang="en-US" baseline="0" dirty="0" smtClean="0"/>
              <a:t> </a:t>
            </a:r>
            <a:r>
              <a:rPr lang="en-US" altLang="zh-CN" baseline="0" dirty="0" smtClean="0"/>
              <a:t>steps.</a:t>
            </a:r>
            <a:r>
              <a:rPr lang="zh-CN" altLang="en-US" baseline="0" dirty="0" smtClean="0"/>
              <a:t> </a:t>
            </a:r>
            <a:endParaRPr lang="en-US" altLang="zh-CN" baseline="0" dirty="0" smtClean="0"/>
          </a:p>
        </p:txBody>
      </p:sp>
      <p:sp>
        <p:nvSpPr>
          <p:cNvPr id="4" name="灯片编号占位符 3"/>
          <p:cNvSpPr>
            <a:spLocks noGrp="1"/>
          </p:cNvSpPr>
          <p:nvPr>
            <p:ph type="sldNum" sz="quarter" idx="10"/>
          </p:nvPr>
        </p:nvSpPr>
        <p:spPr/>
        <p:txBody>
          <a:bodyPr/>
          <a:lstStyle/>
          <a:p>
            <a:fld id="{2EB47890-5446-4662-AB75-3CEB6FA02C87}" type="slidenum">
              <a:rPr lang="zh-CN" altLang="en-US" smtClean="0"/>
              <a:t>8</a:t>
            </a:fld>
            <a:endParaRPr lang="zh-CN" altLang="en-US"/>
          </a:p>
        </p:txBody>
      </p:sp>
    </p:spTree>
    <p:extLst>
      <p:ext uri="{BB962C8B-B14F-4D97-AF65-F5344CB8AC3E}">
        <p14:creationId xmlns:p14="http://schemas.microsoft.com/office/powerpoint/2010/main" val="37790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[Start] In</a:t>
            </a:r>
            <a:r>
              <a:rPr lang="zh-CN" altLang="en-US" dirty="0" smtClean="0"/>
              <a:t> </a:t>
            </a:r>
            <a:r>
              <a:rPr lang="en-US" altLang="zh-CN" dirty="0" smtClean="0"/>
              <a:t>principle,</a:t>
            </a:r>
            <a:r>
              <a:rPr lang="zh-CN" altLang="en-US" dirty="0" smtClean="0"/>
              <a:t> </a:t>
            </a:r>
            <a:r>
              <a:rPr lang="en-US" altLang="zh-CN" dirty="0" smtClean="0"/>
              <a:t>human</a:t>
            </a:r>
            <a:r>
              <a:rPr lang="zh-CN" altLang="en-US" baseline="0" dirty="0" smtClean="0"/>
              <a:t> </a:t>
            </a:r>
            <a:r>
              <a:rPr lang="en-US" altLang="zh-CN" baseline="0" dirty="0" smtClean="0"/>
              <a:t>motions</a:t>
            </a:r>
            <a:r>
              <a:rPr lang="zh-CN" altLang="en-US" baseline="0" dirty="0" smtClean="0"/>
              <a:t> </a:t>
            </a:r>
            <a:r>
              <a:rPr lang="en-US" altLang="zh-CN" baseline="0" dirty="0" smtClean="0"/>
              <a:t>will</a:t>
            </a:r>
            <a:r>
              <a:rPr lang="zh-CN" altLang="en-US" baseline="0" dirty="0" smtClean="0"/>
              <a:t> </a:t>
            </a:r>
            <a:r>
              <a:rPr lang="en-US" altLang="zh-CN" baseline="0" dirty="0" smtClean="0"/>
              <a:t>induce</a:t>
            </a:r>
            <a:r>
              <a:rPr lang="zh-CN" altLang="en-US" baseline="0" dirty="0" smtClean="0"/>
              <a:t> </a:t>
            </a:r>
            <a:r>
              <a:rPr lang="en-US" altLang="zh-CN" baseline="0" dirty="0" smtClean="0"/>
              <a:t>Doppler</a:t>
            </a:r>
            <a:r>
              <a:rPr lang="zh-CN" altLang="en-US" baseline="0" dirty="0" smtClean="0"/>
              <a:t> </a:t>
            </a:r>
            <a:r>
              <a:rPr lang="en-US" altLang="zh-CN" baseline="0" dirty="0" smtClean="0"/>
              <a:t>shifts</a:t>
            </a:r>
            <a:r>
              <a:rPr lang="zh-CN" altLang="en-US" baseline="0" dirty="0" smtClean="0"/>
              <a:t> </a:t>
            </a:r>
            <a:r>
              <a:rPr lang="en-US" altLang="zh-CN" baseline="0" dirty="0" smtClean="0"/>
              <a:t>and</a:t>
            </a:r>
            <a:r>
              <a:rPr lang="zh-CN" altLang="en-US" baseline="0" dirty="0" smtClean="0"/>
              <a:t> </a:t>
            </a:r>
            <a:r>
              <a:rPr lang="en-US" altLang="zh-CN" baseline="0" dirty="0" smtClean="0"/>
              <a:t>alter</a:t>
            </a:r>
            <a:r>
              <a:rPr lang="zh-CN" altLang="en-US" baseline="0" dirty="0" smtClean="0"/>
              <a:t> </a:t>
            </a:r>
            <a:r>
              <a:rPr lang="en-US" altLang="zh-CN" baseline="0" dirty="0" smtClean="0"/>
              <a:t>the</a:t>
            </a:r>
            <a:r>
              <a:rPr lang="zh-CN" altLang="en-US" baseline="0" dirty="0" smtClean="0"/>
              <a:t> </a:t>
            </a:r>
            <a:r>
              <a:rPr lang="en-US" altLang="zh-CN" baseline="0" dirty="0" smtClean="0"/>
              <a:t>radio</a:t>
            </a:r>
            <a:r>
              <a:rPr lang="zh-CN" altLang="en-US" baseline="0" dirty="0" smtClean="0"/>
              <a:t> </a:t>
            </a:r>
            <a:r>
              <a:rPr lang="en-US" altLang="zh-CN" baseline="0" dirty="0" smtClean="0"/>
              <a:t>signals.</a:t>
            </a:r>
            <a:r>
              <a:rPr lang="zh-CN" altLang="en-US" baseline="0" dirty="0" smtClean="0"/>
              <a:t> </a:t>
            </a:r>
          </a:p>
          <a:p>
            <a:r>
              <a:rPr lang="en-US" altLang="zh-CN" dirty="0" smtClean="0"/>
              <a:t>[Click] For example,</a:t>
            </a:r>
            <a:r>
              <a:rPr lang="en-US" altLang="zh-CN" baseline="0" dirty="0" smtClean="0"/>
              <a:t> when a user</a:t>
            </a:r>
            <a:r>
              <a:rPr lang="zh-CN" altLang="en-US" baseline="0" dirty="0" smtClean="0"/>
              <a:t> </a:t>
            </a:r>
            <a:r>
              <a:rPr lang="en-US" altLang="zh-CN" baseline="0" dirty="0" smtClean="0"/>
              <a:t>sways his leg back and forth, it causes Doppler frequency shift in the reflected signal,</a:t>
            </a:r>
            <a:r>
              <a:rPr lang="zh-CN" altLang="en-US" baseline="0" dirty="0" smtClean="0"/>
              <a:t> </a:t>
            </a:r>
            <a:r>
              <a:rPr lang="en-US" altLang="zh-CN" baseline="0" dirty="0" smtClean="0"/>
              <a:t>which</a:t>
            </a:r>
            <a:r>
              <a:rPr lang="zh-CN" altLang="en-US" baseline="0" dirty="0" smtClean="0"/>
              <a:t> </a:t>
            </a:r>
            <a:r>
              <a:rPr lang="en-US" altLang="zh-CN" baseline="0" dirty="0" smtClean="0"/>
              <a:t>can</a:t>
            </a:r>
            <a:r>
              <a:rPr lang="zh-CN" altLang="en-US" baseline="0" dirty="0" smtClean="0"/>
              <a:t> </a:t>
            </a:r>
            <a:r>
              <a:rPr lang="en-US" altLang="zh-CN" baseline="0" dirty="0" smtClean="0"/>
              <a:t>be</a:t>
            </a:r>
            <a:r>
              <a:rPr lang="zh-CN" altLang="en-US" baseline="0" dirty="0" smtClean="0"/>
              <a:t> </a:t>
            </a:r>
            <a:r>
              <a:rPr lang="en-US" altLang="zh-CN" baseline="0" dirty="0" smtClean="0"/>
              <a:t>clearly</a:t>
            </a:r>
            <a:r>
              <a:rPr lang="zh-CN" altLang="en-US" baseline="0" dirty="0" smtClean="0"/>
              <a:t> </a:t>
            </a:r>
            <a:r>
              <a:rPr lang="en-US" altLang="zh-CN" baseline="0" dirty="0" smtClean="0"/>
              <a:t>measured</a:t>
            </a:r>
            <a:r>
              <a:rPr lang="zh-CN" altLang="en-US" baseline="0" dirty="0" smtClean="0"/>
              <a:t> </a:t>
            </a:r>
            <a:r>
              <a:rPr lang="en-US" altLang="zh-CN" baseline="0" dirty="0" smtClean="0"/>
              <a:t>using</a:t>
            </a:r>
            <a:r>
              <a:rPr lang="zh-CN" altLang="en-US" baseline="0" dirty="0" smtClean="0"/>
              <a:t> </a:t>
            </a:r>
            <a:r>
              <a:rPr lang="en-US" altLang="zh-CN" baseline="0" dirty="0" smtClean="0"/>
              <a:t>USRP</a:t>
            </a:r>
            <a:r>
              <a:rPr lang="zh-CN" altLang="en-US" baseline="0" dirty="0" smtClean="0"/>
              <a:t> </a:t>
            </a:r>
            <a:r>
              <a:rPr lang="en-US" altLang="zh-CN" baseline="0" dirty="0" smtClean="0"/>
              <a:t>software-defined</a:t>
            </a:r>
            <a:r>
              <a:rPr lang="zh-CN" altLang="en-US" baseline="0" dirty="0" smtClean="0"/>
              <a:t> </a:t>
            </a:r>
            <a:r>
              <a:rPr lang="en-US" altLang="zh-CN" baseline="0" dirty="0" smtClean="0"/>
              <a:t>radios.</a:t>
            </a:r>
            <a:r>
              <a:rPr lang="zh-CN" altLang="en-US" baseline="0" dirty="0" smtClean="0"/>
              <a:t> </a:t>
            </a:r>
            <a:endParaRPr lang="en-US" altLang="zh-CN" baseline="0" dirty="0" smtClean="0"/>
          </a:p>
          <a:p>
            <a:r>
              <a:rPr lang="en-US" altLang="zh-CN" baseline="0" dirty="0" smtClean="0"/>
              <a:t>[Click] Such</a:t>
            </a:r>
            <a:r>
              <a:rPr lang="zh-CN" altLang="en-US" baseline="0" dirty="0" smtClean="0"/>
              <a:t> </a:t>
            </a:r>
            <a:r>
              <a:rPr lang="en-US" altLang="zh-CN" baseline="0" dirty="0" smtClean="0"/>
              <a:t>frequency shifts</a:t>
            </a:r>
            <a:r>
              <a:rPr lang="zh-CN" altLang="en-US" baseline="0" dirty="0" smtClean="0"/>
              <a:t> </a:t>
            </a:r>
            <a:r>
              <a:rPr lang="en-US" altLang="zh-CN" baseline="0" dirty="0" smtClean="0"/>
              <a:t>can</a:t>
            </a:r>
            <a:r>
              <a:rPr lang="zh-CN" altLang="en-US" baseline="0" dirty="0" smtClean="0"/>
              <a:t> </a:t>
            </a:r>
            <a:r>
              <a:rPr lang="en-US" altLang="zh-CN" baseline="0" dirty="0" smtClean="0"/>
              <a:t>also</a:t>
            </a:r>
            <a:r>
              <a:rPr lang="zh-CN" altLang="en-US" baseline="0" dirty="0" smtClean="0"/>
              <a:t> </a:t>
            </a:r>
            <a:r>
              <a:rPr lang="en-US" altLang="zh-CN" baseline="0" dirty="0" smtClean="0"/>
              <a:t>be</a:t>
            </a:r>
            <a:r>
              <a:rPr lang="zh-CN" altLang="en-US" baseline="0" dirty="0" smtClean="0"/>
              <a:t> </a:t>
            </a:r>
            <a:r>
              <a:rPr lang="en-US" altLang="zh-CN" baseline="0" dirty="0" smtClean="0"/>
              <a:t>extracted</a:t>
            </a:r>
            <a:r>
              <a:rPr lang="zh-CN" altLang="en-US" baseline="0" dirty="0" smtClean="0"/>
              <a:t> </a:t>
            </a:r>
            <a:r>
              <a:rPr lang="en-US" altLang="zh-CN" baseline="0" dirty="0" smtClean="0"/>
              <a:t>from</a:t>
            </a:r>
            <a:r>
              <a:rPr lang="zh-CN" altLang="en-US" baseline="0" dirty="0" smtClean="0"/>
              <a:t> </a:t>
            </a:r>
            <a:r>
              <a:rPr lang="en-US" altLang="zh-CN" baseline="0" dirty="0" smtClean="0"/>
              <a:t>Channel</a:t>
            </a:r>
            <a:r>
              <a:rPr lang="zh-CN" altLang="en-US" baseline="0" dirty="0" smtClean="0"/>
              <a:t> </a:t>
            </a:r>
            <a:r>
              <a:rPr lang="en-US" altLang="zh-CN" baseline="0" dirty="0" smtClean="0"/>
              <a:t>State</a:t>
            </a:r>
            <a:r>
              <a:rPr lang="zh-CN" altLang="en-US" baseline="0" dirty="0" smtClean="0"/>
              <a:t> </a:t>
            </a:r>
            <a:r>
              <a:rPr lang="en-US" altLang="zh-CN" baseline="0" dirty="0" smtClean="0"/>
              <a:t>Information which</a:t>
            </a:r>
            <a:r>
              <a:rPr lang="zh-CN" altLang="en-US" baseline="0" dirty="0" smtClean="0"/>
              <a:t> </a:t>
            </a:r>
            <a:r>
              <a:rPr lang="en-US" altLang="zh-CN" baseline="0" dirty="0" smtClean="0"/>
              <a:t>is</a:t>
            </a:r>
            <a:r>
              <a:rPr lang="zh-CN" altLang="en-US" baseline="0" dirty="0" smtClean="0"/>
              <a:t> </a:t>
            </a:r>
            <a:r>
              <a:rPr lang="en-US" altLang="zh-CN" baseline="0" dirty="0" smtClean="0"/>
              <a:t>currently</a:t>
            </a:r>
            <a:r>
              <a:rPr lang="zh-CN" altLang="en-US" baseline="0" dirty="0" smtClean="0"/>
              <a:t> </a:t>
            </a:r>
            <a:r>
              <a:rPr lang="en-US" altLang="zh-CN" baseline="0" dirty="0" smtClean="0"/>
              <a:t>measurable</a:t>
            </a:r>
            <a:r>
              <a:rPr lang="zh-CN" altLang="en-US" baseline="0" dirty="0" smtClean="0"/>
              <a:t> </a:t>
            </a:r>
            <a:r>
              <a:rPr lang="en-US" altLang="zh-CN" baseline="0" dirty="0" smtClean="0"/>
              <a:t>on</a:t>
            </a:r>
            <a:r>
              <a:rPr lang="zh-CN" altLang="en-US" baseline="0" dirty="0" smtClean="0"/>
              <a:t> </a:t>
            </a:r>
            <a:r>
              <a:rPr lang="en-US" altLang="zh-CN" baseline="0" dirty="0" smtClean="0"/>
              <a:t>commodity</a:t>
            </a:r>
            <a:r>
              <a:rPr lang="zh-CN" altLang="en-US" baseline="0" dirty="0" smtClean="0"/>
              <a:t> </a:t>
            </a:r>
            <a:r>
              <a:rPr lang="en-US" altLang="zh-CN" baseline="0" dirty="0" err="1" smtClean="0"/>
              <a:t>WiFi</a:t>
            </a:r>
            <a:r>
              <a:rPr lang="en-US" altLang="zh-CN" baseline="0" dirty="0" smtClean="0"/>
              <a:t>.</a:t>
            </a:r>
          </a:p>
          <a:p>
            <a:r>
              <a:rPr lang="en-US" altLang="zh-CN" baseline="0" dirty="0" smtClean="0"/>
              <a:t>[Click] However, unlike</a:t>
            </a:r>
            <a:r>
              <a:rPr lang="zh-CN" altLang="en-US" baseline="0" dirty="0" smtClean="0"/>
              <a:t> </a:t>
            </a:r>
            <a:r>
              <a:rPr lang="en-US" altLang="zh-CN" baseline="0" dirty="0" smtClean="0"/>
              <a:t>USRP,</a:t>
            </a:r>
            <a:r>
              <a:rPr lang="zh-CN" altLang="en-US" baseline="0" dirty="0" smtClean="0"/>
              <a:t> </a:t>
            </a:r>
            <a:r>
              <a:rPr lang="en-US" altLang="zh-CN" baseline="0" dirty="0" smtClean="0"/>
              <a:t>since commodity devices are not well synchronized, the signal phase contains random offsets and cannot be directly used. Without reliable</a:t>
            </a:r>
            <a:r>
              <a:rPr lang="zh-CN" altLang="en-US" baseline="0" dirty="0" smtClean="0"/>
              <a:t> </a:t>
            </a:r>
            <a:r>
              <a:rPr lang="en-US" altLang="zh-CN" baseline="0" dirty="0" smtClean="0"/>
              <a:t>signal phase, previous</a:t>
            </a:r>
            <a:r>
              <a:rPr lang="zh-CN" altLang="en-US" baseline="0" dirty="0" smtClean="0"/>
              <a:t> </a:t>
            </a:r>
            <a:r>
              <a:rPr lang="en-US" altLang="zh-CN" baseline="0" dirty="0" smtClean="0"/>
              <a:t>works</a:t>
            </a:r>
            <a:r>
              <a:rPr lang="zh-CN" altLang="en-US" baseline="0" dirty="0" smtClean="0"/>
              <a:t> </a:t>
            </a:r>
            <a:r>
              <a:rPr lang="en-US" altLang="zh-CN" baseline="0" dirty="0" smtClean="0"/>
              <a:t>can only obtain absolute value, but lose the sign of Doppler frequency shift.</a:t>
            </a:r>
            <a:endParaRPr lang="zh-CN" altLang="en-US"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9</a:t>
            </a:fld>
            <a:endParaRPr lang="zh-CN" altLang="en-US"/>
          </a:p>
        </p:txBody>
      </p:sp>
    </p:spTree>
    <p:extLst>
      <p:ext uri="{BB962C8B-B14F-4D97-AF65-F5344CB8AC3E}">
        <p14:creationId xmlns:p14="http://schemas.microsoft.com/office/powerpoint/2010/main" val="2098398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62400" y="4343400"/>
            <a:ext cx="5181600" cy="914400"/>
          </a:xfrm>
        </p:spPr>
        <p:txBody>
          <a:bodyPr/>
          <a:lstStyle>
            <a:lvl1pPr>
              <a:defRPr/>
            </a:lvl1pPr>
          </a:lstStyle>
          <a:p>
            <a:pPr lvl="0"/>
            <a:r>
              <a:rPr lang="zh-CN" altLang="en-US" noProof="0" smtClean="0"/>
              <a:t>单击此处编辑母版标题样式</a:t>
            </a:r>
            <a:endParaRPr lang="en-US" altLang="zh-CN" noProof="0" smtClean="0"/>
          </a:p>
        </p:txBody>
      </p:sp>
      <p:sp>
        <p:nvSpPr>
          <p:cNvPr id="3075" name="Rectangle 3"/>
          <p:cNvSpPr>
            <a:spLocks noGrp="1" noChangeArrowheads="1"/>
          </p:cNvSpPr>
          <p:nvPr>
            <p:ph type="subTitle" idx="1"/>
          </p:nvPr>
        </p:nvSpPr>
        <p:spPr>
          <a:xfrm>
            <a:off x="3962400" y="5181600"/>
            <a:ext cx="5181600" cy="457200"/>
          </a:xfrm>
        </p:spPr>
        <p:txBody>
          <a:bodyPr/>
          <a:lstStyle>
            <a:lvl1pPr marL="0" indent="0">
              <a:buFontTx/>
              <a:buNone/>
              <a:defRPr/>
            </a:lvl1pPr>
          </a:lstStyle>
          <a:p>
            <a:pPr lvl="0"/>
            <a:r>
              <a:rPr lang="zh-CN" altLang="en-US" noProof="0" smtClean="0"/>
              <a:t>单击此处编辑母版副标题样式</a:t>
            </a:r>
            <a:endParaRPr lang="en-US" altLang="zh-CN" noProof="0" smtClean="0"/>
          </a:p>
        </p:txBody>
      </p:sp>
      <p:sp>
        <p:nvSpPr>
          <p:cNvPr id="3076" name="Rectangle 4"/>
          <p:cNvSpPr>
            <a:spLocks noGrp="1" noChangeArrowheads="1"/>
          </p:cNvSpPr>
          <p:nvPr>
            <p:ph type="dt" sz="half" idx="2"/>
          </p:nvPr>
        </p:nvSpPr>
        <p:spPr/>
        <p:txBody>
          <a:bodyPr/>
          <a:lstStyle>
            <a:lvl1pPr>
              <a:defRPr/>
            </a:lvl1pPr>
          </a:lstStyle>
          <a:p>
            <a:endParaRPr lang="en-US" altLang="zh-CN" dirty="0">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ltLang="zh-CN" dirty="0">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fld id="{8F9319D8-D4A7-4302-836F-6BE09FA2484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31578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C261BCC-5B0B-4E2E-ADFB-5F01A337C7A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234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2BC147C-3CBD-466D-9DC4-9C6D687FAC2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77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spTree>
      <p:nvGrpSpPr>
        <p:cNvPr id="1" name="Shape 14"/>
        <p:cNvGrpSpPr/>
        <p:nvPr/>
      </p:nvGrpSpPr>
      <p:grpSpPr>
        <a:xfrm>
          <a:off x="0" y="0"/>
          <a:ext cx="0" cy="0"/>
          <a:chOff x="0" y="0"/>
          <a:chExt cx="0" cy="0"/>
        </a:xfrm>
      </p:grpSpPr>
      <p:sp>
        <p:nvSpPr>
          <p:cNvPr id="15" name="Shape 15"/>
          <p:cNvSpPr/>
          <p:nvPr/>
        </p:nvSpPr>
        <p:spPr>
          <a:xfrm>
            <a:off x="0" y="0"/>
            <a:ext cx="9144000" cy="5323800"/>
          </a:xfrm>
          <a:prstGeom prst="rect">
            <a:avLst/>
          </a:prstGeom>
          <a:solidFill>
            <a:srgbClr val="2185C5"/>
          </a:solidFill>
          <a:ln>
            <a:noFill/>
          </a:ln>
        </p:spPr>
        <p:txBody>
          <a:bodyPr lIns="91425" tIns="91425" rIns="91425" bIns="91425" anchor="ctr" anchorCtr="0">
            <a:noAutofit/>
          </a:bodyPr>
          <a:lstStyle/>
          <a:p>
            <a:endParaRPr>
              <a:solidFill>
                <a:srgbClr val="000000"/>
              </a:solidFill>
            </a:endParaRPr>
          </a:p>
        </p:txBody>
      </p:sp>
      <p:sp>
        <p:nvSpPr>
          <p:cNvPr id="16" name="Shape 16"/>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lvl="0" algn="ctr" rtl="0">
              <a:spcBef>
                <a:spcPts val="0"/>
              </a:spcBef>
              <a:buClr>
                <a:srgbClr val="FFFFFF"/>
              </a:buClr>
              <a:buSzPct val="100000"/>
              <a:defRPr sz="4800">
                <a:solidFill>
                  <a:srgbClr val="FFFFFF"/>
                </a:solidFill>
              </a:defRPr>
            </a:lvl1pPr>
            <a:lvl2pPr lvl="1" algn="ctr" rtl="0">
              <a:spcBef>
                <a:spcPts val="0"/>
              </a:spcBef>
              <a:buClr>
                <a:srgbClr val="FFFFFF"/>
              </a:buClr>
              <a:buSzPct val="100000"/>
              <a:defRPr sz="4800">
                <a:solidFill>
                  <a:srgbClr val="FFFFFF"/>
                </a:solidFill>
              </a:defRPr>
            </a:lvl2pPr>
            <a:lvl3pPr lvl="2" algn="ctr" rtl="0">
              <a:spcBef>
                <a:spcPts val="0"/>
              </a:spcBef>
              <a:buClr>
                <a:srgbClr val="FFFFFF"/>
              </a:buClr>
              <a:buSzPct val="100000"/>
              <a:defRPr sz="4800">
                <a:solidFill>
                  <a:srgbClr val="FFFFFF"/>
                </a:solidFill>
              </a:defRPr>
            </a:lvl3pPr>
            <a:lvl4pPr lvl="3" algn="ctr" rtl="0">
              <a:spcBef>
                <a:spcPts val="0"/>
              </a:spcBef>
              <a:buClr>
                <a:srgbClr val="FFFFFF"/>
              </a:buClr>
              <a:buSzPct val="100000"/>
              <a:defRPr sz="4800">
                <a:solidFill>
                  <a:srgbClr val="FFFFFF"/>
                </a:solidFill>
              </a:defRPr>
            </a:lvl4pPr>
            <a:lvl5pPr lvl="4" algn="ctr" rtl="0">
              <a:spcBef>
                <a:spcPts val="0"/>
              </a:spcBef>
              <a:buClr>
                <a:srgbClr val="FFFFFF"/>
              </a:buClr>
              <a:buSzPct val="100000"/>
              <a:defRPr sz="4800">
                <a:solidFill>
                  <a:srgbClr val="FFFFFF"/>
                </a:solidFill>
              </a:defRPr>
            </a:lvl5pPr>
            <a:lvl6pPr lvl="5" algn="ctr" rtl="0">
              <a:spcBef>
                <a:spcPts val="0"/>
              </a:spcBef>
              <a:buClr>
                <a:srgbClr val="FFFFFF"/>
              </a:buClr>
              <a:buSzPct val="100000"/>
              <a:defRPr sz="4800">
                <a:solidFill>
                  <a:srgbClr val="FFFFFF"/>
                </a:solidFill>
              </a:defRPr>
            </a:lvl6pPr>
            <a:lvl7pPr lvl="6" algn="ctr" rtl="0">
              <a:spcBef>
                <a:spcPts val="0"/>
              </a:spcBef>
              <a:buClr>
                <a:srgbClr val="FFFFFF"/>
              </a:buClr>
              <a:buSzPct val="100000"/>
              <a:defRPr sz="4800">
                <a:solidFill>
                  <a:srgbClr val="FFFFFF"/>
                </a:solidFill>
              </a:defRPr>
            </a:lvl7pPr>
            <a:lvl8pPr lvl="7" algn="ctr" rtl="0">
              <a:spcBef>
                <a:spcPts val="0"/>
              </a:spcBef>
              <a:buClr>
                <a:srgbClr val="FFFFFF"/>
              </a:buClr>
              <a:buSzPct val="100000"/>
              <a:defRPr sz="4800">
                <a:solidFill>
                  <a:srgbClr val="FFFFFF"/>
                </a:solidFill>
              </a:defRPr>
            </a:lvl8pPr>
            <a:lvl9pPr lvl="8" algn="ctr" rtl="0">
              <a:spcBef>
                <a:spcPts val="0"/>
              </a:spcBef>
              <a:buClr>
                <a:srgbClr val="FFFFFF"/>
              </a:buClr>
              <a:buSzPct val="100000"/>
              <a:defRPr sz="4800">
                <a:solidFill>
                  <a:srgbClr val="FFFFFF"/>
                </a:solidFill>
              </a:defRPr>
            </a:lvl9pPr>
          </a:lstStyle>
          <a:p>
            <a:endParaRPr/>
          </a:p>
        </p:txBody>
      </p:sp>
      <p:sp>
        <p:nvSpPr>
          <p:cNvPr id="17" name="Shape 17"/>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lvl="0" algn="ctr" rtl="0">
              <a:spcBef>
                <a:spcPts val="0"/>
              </a:spcBef>
              <a:buClr>
                <a:srgbClr val="FFFFFF"/>
              </a:buClr>
              <a:buSzPct val="100000"/>
              <a:buNone/>
              <a:defRPr sz="2400" b="1">
                <a:solidFill>
                  <a:srgbClr val="FFFFFF"/>
                </a:solidFill>
              </a:defRPr>
            </a:lvl1pPr>
            <a:lvl2pPr lvl="1" algn="ctr" rtl="0">
              <a:spcBef>
                <a:spcPts val="0"/>
              </a:spcBef>
              <a:buClr>
                <a:srgbClr val="FFFFFF"/>
              </a:buClr>
              <a:buNone/>
              <a:defRPr b="1">
                <a:solidFill>
                  <a:srgbClr val="FFFFFF"/>
                </a:solidFill>
              </a:defRPr>
            </a:lvl2pPr>
            <a:lvl3pPr lvl="2" algn="ctr" rtl="0">
              <a:spcBef>
                <a:spcPts val="0"/>
              </a:spcBef>
              <a:buClr>
                <a:srgbClr val="FFFFFF"/>
              </a:buClr>
              <a:buNone/>
              <a:defRPr b="1">
                <a:solidFill>
                  <a:srgbClr val="FFFFFF"/>
                </a:solidFill>
              </a:defRPr>
            </a:lvl3pPr>
            <a:lvl4pPr lvl="3" algn="ctr" rtl="0">
              <a:spcBef>
                <a:spcPts val="0"/>
              </a:spcBef>
              <a:buClr>
                <a:srgbClr val="FFFFFF"/>
              </a:buClr>
              <a:buSzPct val="100000"/>
              <a:buNone/>
              <a:defRPr sz="2400" b="1">
                <a:solidFill>
                  <a:srgbClr val="FFFFFF"/>
                </a:solidFill>
              </a:defRPr>
            </a:lvl4pPr>
            <a:lvl5pPr lvl="4" algn="ctr" rtl="0">
              <a:spcBef>
                <a:spcPts val="0"/>
              </a:spcBef>
              <a:buClr>
                <a:srgbClr val="FFFFFF"/>
              </a:buClr>
              <a:buSzPct val="100000"/>
              <a:buNone/>
              <a:defRPr sz="2400" b="1">
                <a:solidFill>
                  <a:srgbClr val="FFFFFF"/>
                </a:solidFill>
              </a:defRPr>
            </a:lvl5pPr>
            <a:lvl6pPr lvl="5" algn="ctr" rtl="0">
              <a:spcBef>
                <a:spcPts val="0"/>
              </a:spcBef>
              <a:buClr>
                <a:srgbClr val="FFFFFF"/>
              </a:buClr>
              <a:buSzPct val="100000"/>
              <a:buNone/>
              <a:defRPr sz="2400" b="1">
                <a:solidFill>
                  <a:srgbClr val="FFFFFF"/>
                </a:solidFill>
              </a:defRPr>
            </a:lvl6pPr>
            <a:lvl7pPr lvl="6" algn="ctr" rtl="0">
              <a:spcBef>
                <a:spcPts val="0"/>
              </a:spcBef>
              <a:buClr>
                <a:srgbClr val="FFFFFF"/>
              </a:buClr>
              <a:buSzPct val="100000"/>
              <a:buNone/>
              <a:defRPr sz="2400" b="1">
                <a:solidFill>
                  <a:srgbClr val="FFFFFF"/>
                </a:solidFill>
              </a:defRPr>
            </a:lvl7pPr>
            <a:lvl8pPr lvl="7" algn="ctr" rtl="0">
              <a:spcBef>
                <a:spcPts val="0"/>
              </a:spcBef>
              <a:buClr>
                <a:srgbClr val="FFFFFF"/>
              </a:buClr>
              <a:buSzPct val="100000"/>
              <a:buNone/>
              <a:defRPr sz="2400" b="1">
                <a:solidFill>
                  <a:srgbClr val="FFFFFF"/>
                </a:solidFill>
              </a:defRPr>
            </a:lvl8pPr>
            <a:lvl9pPr lvl="8" algn="ctr" rtl="0">
              <a:spcBef>
                <a:spcPts val="0"/>
              </a:spcBef>
              <a:buClr>
                <a:srgbClr val="FFFFFF"/>
              </a:buClr>
              <a:buSzPct val="100000"/>
              <a:buNone/>
              <a:defRPr sz="2400" b="1">
                <a:solidFill>
                  <a:srgbClr val="FFFFFF"/>
                </a:solidFill>
              </a:defRPr>
            </a:lvl9pPr>
          </a:lstStyle>
          <a:p>
            <a:endParaRPr/>
          </a:p>
        </p:txBody>
      </p:sp>
      <p:sp>
        <p:nvSpPr>
          <p:cNvPr id="18" name="Shape 18"/>
          <p:cNvSpPr/>
          <p:nvPr/>
        </p:nvSpPr>
        <p:spPr>
          <a:xfrm>
            <a:off x="3047703" y="5323800"/>
            <a:ext cx="3047700" cy="102899"/>
          </a:xfrm>
          <a:prstGeom prst="rect">
            <a:avLst/>
          </a:prstGeom>
          <a:solidFill>
            <a:srgbClr val="FF9715"/>
          </a:solidFill>
          <a:ln>
            <a:noFill/>
          </a:ln>
        </p:spPr>
        <p:txBody>
          <a:bodyPr lIns="91425" tIns="91425" rIns="91425" bIns="91425" anchor="ctr" anchorCtr="0">
            <a:noAutofit/>
          </a:bodyPr>
          <a:lstStyle/>
          <a:p>
            <a:endParaRPr>
              <a:solidFill>
                <a:srgbClr val="000000"/>
              </a:solidFill>
            </a:endParaRPr>
          </a:p>
        </p:txBody>
      </p:sp>
      <p:sp>
        <p:nvSpPr>
          <p:cNvPr id="19" name="Shape 19"/>
          <p:cNvSpPr/>
          <p:nvPr/>
        </p:nvSpPr>
        <p:spPr>
          <a:xfrm>
            <a:off x="6096270" y="5323800"/>
            <a:ext cx="3047700" cy="102899"/>
          </a:xfrm>
          <a:prstGeom prst="rect">
            <a:avLst/>
          </a:prstGeom>
          <a:solidFill>
            <a:srgbClr val="F20253"/>
          </a:solidFill>
          <a:ln>
            <a:noFill/>
          </a:ln>
        </p:spPr>
        <p:txBody>
          <a:bodyPr lIns="91425" tIns="91425" rIns="91425" bIns="91425" anchor="ctr" anchorCtr="0">
            <a:noAutofit/>
          </a:bodyPr>
          <a:lstStyle/>
          <a:p>
            <a:endParaRPr>
              <a:solidFill>
                <a:srgbClr val="000000"/>
              </a:solidFill>
            </a:endParaRPr>
          </a:p>
        </p:txBody>
      </p:sp>
      <p:sp>
        <p:nvSpPr>
          <p:cNvPr id="20" name="Shape 20"/>
          <p:cNvSpPr/>
          <p:nvPr/>
        </p:nvSpPr>
        <p:spPr>
          <a:xfrm>
            <a:off x="1" y="5323800"/>
            <a:ext cx="3047700" cy="102899"/>
          </a:xfrm>
          <a:prstGeom prst="rect">
            <a:avLst/>
          </a:prstGeom>
          <a:solidFill>
            <a:srgbClr val="7ECEFD"/>
          </a:solidFill>
          <a:ln>
            <a:noFill/>
          </a:ln>
        </p:spPr>
        <p:txBody>
          <a:bodyPr lIns="91425" tIns="91425" rIns="91425" bIns="91425" anchor="ctr" anchorCtr="0">
            <a:noAutofit/>
          </a:bodyPr>
          <a:lstStyle/>
          <a:p>
            <a:endParaRPr>
              <a:solidFill>
                <a:srgbClr val="000000"/>
              </a:solidFill>
            </a:endParaRPr>
          </a:p>
        </p:txBody>
      </p:sp>
    </p:spTree>
    <p:extLst>
      <p:ext uri="{BB962C8B-B14F-4D97-AF65-F5344CB8AC3E}">
        <p14:creationId xmlns:p14="http://schemas.microsoft.com/office/powerpoint/2010/main" val="744327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color background">
    <p:bg>
      <p:bgPr>
        <a:solidFill>
          <a:srgbClr val="2185C5"/>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81268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3400" y="333496"/>
            <a:ext cx="8153400" cy="961903"/>
          </a:xfrm>
        </p:spPr>
        <p:txBody>
          <a:bodyPr/>
          <a:lstStyle>
            <a:lvl1pPr algn="ctr">
              <a:defRPr sz="3600">
                <a:latin typeface="+mj-lt"/>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dirty="0">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87AB51E9-348C-4DC8-84CE-839F8B9DCC07}" type="slidenum">
              <a:rPr lang="en-US" altLang="zh-CN">
                <a:solidFill>
                  <a:srgbClr val="000000"/>
                </a:solidFill>
              </a:rPr>
              <a:pPr/>
              <a:t>‹#›</a:t>
            </a:fld>
            <a:endParaRPr lang="en-US" altLang="zh-CN">
              <a:solidFill>
                <a:srgbClr val="000000"/>
              </a:solidFill>
            </a:endParaRPr>
          </a:p>
        </p:txBody>
      </p:sp>
      <p:sp>
        <p:nvSpPr>
          <p:cNvPr id="10" name="Shape 31"/>
          <p:cNvSpPr/>
          <p:nvPr userDrawn="1"/>
        </p:nvSpPr>
        <p:spPr>
          <a:xfrm>
            <a:off x="6276305" y="1221"/>
            <a:ext cx="1440000" cy="180000"/>
          </a:xfrm>
          <a:prstGeom prst="rect">
            <a:avLst/>
          </a:prstGeom>
          <a:solidFill>
            <a:srgbClr val="5C307D"/>
          </a:solidFill>
          <a:ln>
            <a:noFill/>
          </a:ln>
        </p:spPr>
        <p:txBody>
          <a:bodyPr lIns="91425" tIns="91425" rIns="91425" bIns="91425" anchor="ctr" anchorCtr="0">
            <a:noAutofit/>
          </a:bodyPr>
          <a:lstStyle/>
          <a:p>
            <a:endParaRPr>
              <a:solidFill>
                <a:srgbClr val="000000"/>
              </a:solidFill>
            </a:endParaRPr>
          </a:p>
        </p:txBody>
      </p:sp>
      <p:sp>
        <p:nvSpPr>
          <p:cNvPr id="11" name="Shape 32"/>
          <p:cNvSpPr/>
          <p:nvPr userDrawn="1"/>
        </p:nvSpPr>
        <p:spPr>
          <a:xfrm>
            <a:off x="7709336" y="1221"/>
            <a:ext cx="1440000" cy="180000"/>
          </a:xfrm>
          <a:prstGeom prst="rect">
            <a:avLst/>
          </a:prstGeom>
          <a:solidFill>
            <a:srgbClr val="E97400"/>
          </a:solidFill>
          <a:ln>
            <a:noFill/>
          </a:ln>
        </p:spPr>
        <p:txBody>
          <a:bodyPr lIns="91425" tIns="91425" rIns="91425" bIns="91425" anchor="ctr" anchorCtr="0">
            <a:noAutofit/>
          </a:bodyPr>
          <a:lstStyle/>
          <a:p>
            <a:pPr lvl="0"/>
            <a:endParaRPr>
              <a:solidFill>
                <a:srgbClr val="000000"/>
              </a:solidFill>
            </a:endParaRPr>
          </a:p>
        </p:txBody>
      </p:sp>
      <p:sp>
        <p:nvSpPr>
          <p:cNvPr id="12" name="Shape 33"/>
          <p:cNvSpPr/>
          <p:nvPr userDrawn="1"/>
        </p:nvSpPr>
        <p:spPr>
          <a:xfrm>
            <a:off x="-6624" y="1221"/>
            <a:ext cx="893699" cy="180000"/>
          </a:xfrm>
          <a:prstGeom prst="rect">
            <a:avLst/>
          </a:prstGeom>
          <a:solidFill>
            <a:srgbClr val="92D050"/>
          </a:solidFill>
          <a:ln>
            <a:noFill/>
          </a:ln>
        </p:spPr>
        <p:txBody>
          <a:bodyPr lIns="91425" tIns="91425" rIns="91425" bIns="91425" anchor="ctr" anchorCtr="0">
            <a:noAutofit/>
          </a:bodyPr>
          <a:lstStyle/>
          <a:p>
            <a:endParaRPr>
              <a:solidFill>
                <a:srgbClr val="000000"/>
              </a:solidFill>
            </a:endParaRPr>
          </a:p>
        </p:txBody>
      </p:sp>
      <p:sp>
        <p:nvSpPr>
          <p:cNvPr id="13" name="Shape 34"/>
          <p:cNvSpPr/>
          <p:nvPr userDrawn="1"/>
        </p:nvSpPr>
        <p:spPr>
          <a:xfrm>
            <a:off x="887085" y="1221"/>
            <a:ext cx="5400000" cy="180000"/>
          </a:xfrm>
          <a:prstGeom prst="rect">
            <a:avLst/>
          </a:prstGeom>
          <a:solidFill>
            <a:srgbClr val="2185C5"/>
          </a:solidFill>
          <a:ln>
            <a:noFill/>
          </a:ln>
        </p:spPr>
        <p:txBody>
          <a:bodyPr lIns="91425" tIns="91425" rIns="91425" bIns="91425" anchor="ctr" anchorCtr="0">
            <a:noAutofit/>
          </a:bodyPr>
          <a:lstStyle/>
          <a:p>
            <a:endParaRPr dirty="0">
              <a:solidFill>
                <a:schemeClr val="bg1"/>
              </a:solidFill>
            </a:endParaRPr>
          </a:p>
        </p:txBody>
      </p:sp>
      <p:sp>
        <p:nvSpPr>
          <p:cNvPr id="14" name="Shape 31"/>
          <p:cNvSpPr/>
          <p:nvPr userDrawn="1"/>
        </p:nvSpPr>
        <p:spPr>
          <a:xfrm>
            <a:off x="6276305" y="14480"/>
            <a:ext cx="1440000" cy="252000"/>
          </a:xfrm>
          <a:prstGeom prst="rect">
            <a:avLst/>
          </a:prstGeom>
          <a:solidFill>
            <a:srgbClr val="5C307D">
              <a:alpha val="70000"/>
            </a:srgbClr>
          </a:solidFill>
          <a:ln>
            <a:noFill/>
          </a:ln>
        </p:spPr>
        <p:txBody>
          <a:bodyPr lIns="91425" tIns="91425" rIns="91425" bIns="91425" anchor="ctr" anchorCtr="0">
            <a:noAutofit/>
          </a:bodyPr>
          <a:lstStyle/>
          <a:p>
            <a:endParaRPr>
              <a:solidFill>
                <a:srgbClr val="000000"/>
              </a:solidFill>
            </a:endParaRPr>
          </a:p>
        </p:txBody>
      </p:sp>
      <p:sp>
        <p:nvSpPr>
          <p:cNvPr id="15" name="Shape 32"/>
          <p:cNvSpPr/>
          <p:nvPr userDrawn="1"/>
        </p:nvSpPr>
        <p:spPr>
          <a:xfrm>
            <a:off x="7709336" y="14480"/>
            <a:ext cx="1440000" cy="252000"/>
          </a:xfrm>
          <a:prstGeom prst="rect">
            <a:avLst/>
          </a:prstGeom>
          <a:solidFill>
            <a:srgbClr val="E97400">
              <a:alpha val="70000"/>
            </a:srgbClr>
          </a:solidFill>
          <a:ln>
            <a:noFill/>
          </a:ln>
        </p:spPr>
        <p:txBody>
          <a:bodyPr lIns="91425" tIns="91425" rIns="91425" bIns="91425" anchor="ctr" anchorCtr="0">
            <a:noAutofit/>
          </a:bodyPr>
          <a:lstStyle/>
          <a:p>
            <a:pPr lvl="0"/>
            <a:endParaRPr>
              <a:solidFill>
                <a:srgbClr val="000000"/>
              </a:solidFill>
            </a:endParaRPr>
          </a:p>
        </p:txBody>
      </p:sp>
      <p:sp>
        <p:nvSpPr>
          <p:cNvPr id="16" name="Shape 33"/>
          <p:cNvSpPr/>
          <p:nvPr userDrawn="1"/>
        </p:nvSpPr>
        <p:spPr>
          <a:xfrm>
            <a:off x="-6624" y="14480"/>
            <a:ext cx="893699" cy="252000"/>
          </a:xfrm>
          <a:prstGeom prst="rect">
            <a:avLst/>
          </a:prstGeom>
          <a:solidFill>
            <a:srgbClr val="92D050">
              <a:alpha val="70000"/>
            </a:srgbClr>
          </a:solidFill>
          <a:ln>
            <a:noFill/>
          </a:ln>
        </p:spPr>
        <p:txBody>
          <a:bodyPr lIns="91425" tIns="91425" rIns="91425" bIns="91425" anchor="ctr" anchorCtr="0">
            <a:noAutofit/>
          </a:bodyPr>
          <a:lstStyle/>
          <a:p>
            <a:endParaRPr>
              <a:solidFill>
                <a:srgbClr val="000000"/>
              </a:solidFill>
            </a:endParaRPr>
          </a:p>
        </p:txBody>
      </p:sp>
      <p:sp>
        <p:nvSpPr>
          <p:cNvPr id="17" name="Shape 34"/>
          <p:cNvSpPr/>
          <p:nvPr userDrawn="1"/>
        </p:nvSpPr>
        <p:spPr>
          <a:xfrm>
            <a:off x="887085" y="14480"/>
            <a:ext cx="5400000" cy="252000"/>
          </a:xfrm>
          <a:prstGeom prst="rect">
            <a:avLst/>
          </a:prstGeom>
          <a:solidFill>
            <a:srgbClr val="2185C5">
              <a:alpha val="70000"/>
            </a:srgbClr>
          </a:solidFill>
          <a:ln>
            <a:noFill/>
          </a:ln>
        </p:spPr>
        <p:txBody>
          <a:bodyPr lIns="91425" tIns="91425" rIns="91425" bIns="91425" anchor="ctr" anchorCtr="0">
            <a:noAutofit/>
          </a:bodyPr>
          <a:lstStyle/>
          <a:p>
            <a:endParaRPr dirty="0">
              <a:solidFill>
                <a:schemeClr val="bg1"/>
              </a:solidFill>
            </a:endParaRPr>
          </a:p>
        </p:txBody>
      </p:sp>
      <p:sp>
        <p:nvSpPr>
          <p:cNvPr id="18" name="Shape 33"/>
          <p:cNvSpPr/>
          <p:nvPr userDrawn="1"/>
        </p:nvSpPr>
        <p:spPr>
          <a:xfrm>
            <a:off x="-6624" y="9497"/>
            <a:ext cx="893699" cy="324000"/>
          </a:xfrm>
          <a:prstGeom prst="rect">
            <a:avLst/>
          </a:prstGeom>
          <a:solidFill>
            <a:srgbClr val="92D050">
              <a:alpha val="40000"/>
            </a:srgbClr>
          </a:solidFill>
          <a:ln>
            <a:noFill/>
          </a:ln>
        </p:spPr>
        <p:txBody>
          <a:bodyPr lIns="91425" tIns="91425" rIns="91425" bIns="91425" anchor="ctr" anchorCtr="0">
            <a:noAutofit/>
          </a:bodyPr>
          <a:lstStyle/>
          <a:p>
            <a:r>
              <a:rPr lang="en-US" altLang="zh-CN" sz="1200" dirty="0" err="1" smtClean="0">
                <a:solidFill>
                  <a:schemeClr val="bg1"/>
                </a:solidFill>
              </a:rPr>
              <a:t>WiDance</a:t>
            </a:r>
            <a:endParaRPr sz="1200" dirty="0">
              <a:solidFill>
                <a:schemeClr val="bg1"/>
              </a:solidFill>
            </a:endParaRPr>
          </a:p>
        </p:txBody>
      </p:sp>
      <p:sp>
        <p:nvSpPr>
          <p:cNvPr id="19" name="Shape 34"/>
          <p:cNvSpPr/>
          <p:nvPr userDrawn="1"/>
        </p:nvSpPr>
        <p:spPr>
          <a:xfrm>
            <a:off x="887085" y="9497"/>
            <a:ext cx="5400000" cy="324000"/>
          </a:xfrm>
          <a:prstGeom prst="rect">
            <a:avLst/>
          </a:prstGeom>
          <a:solidFill>
            <a:srgbClr val="2185C5">
              <a:alpha val="40000"/>
            </a:srgbClr>
          </a:solidFill>
          <a:ln>
            <a:noFill/>
          </a:ln>
        </p:spPr>
        <p:txBody>
          <a:bodyPr lIns="91425" tIns="91425" rIns="91425" bIns="91425"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100" dirty="0" smtClean="0">
                <a:solidFill>
                  <a:schemeClr val="bg1"/>
                </a:solidFill>
              </a:rPr>
              <a:t>Inferring Motion Direction using Commodity Wi-Fi for Interactive </a:t>
            </a:r>
            <a:r>
              <a:rPr lang="en-US" altLang="zh-CN" sz="1100" dirty="0" err="1" smtClean="0">
                <a:solidFill>
                  <a:schemeClr val="bg1"/>
                </a:solidFill>
              </a:rPr>
              <a:t>Exergames</a:t>
            </a:r>
            <a:endParaRPr lang="en-US" altLang="zh-CN" sz="1100" dirty="0" smtClean="0">
              <a:solidFill>
                <a:schemeClr val="bg1"/>
              </a:solidFill>
            </a:endParaRPr>
          </a:p>
        </p:txBody>
      </p:sp>
      <p:sp>
        <p:nvSpPr>
          <p:cNvPr id="20" name="Shape 31"/>
          <p:cNvSpPr/>
          <p:nvPr userDrawn="1"/>
        </p:nvSpPr>
        <p:spPr>
          <a:xfrm>
            <a:off x="6276305" y="9497"/>
            <a:ext cx="1440000" cy="324000"/>
          </a:xfrm>
          <a:prstGeom prst="rect">
            <a:avLst/>
          </a:prstGeom>
          <a:solidFill>
            <a:srgbClr val="5C307D">
              <a:alpha val="40000"/>
            </a:srgbClr>
          </a:solidFill>
          <a:ln>
            <a:noFill/>
          </a:ln>
        </p:spPr>
        <p:txBody>
          <a:bodyPr lIns="91425" tIns="91425" rIns="91425" bIns="91425" anchor="ctr" anchorCtr="0">
            <a:noAutofit/>
          </a:bodyPr>
          <a:lstStyle/>
          <a:p>
            <a:endParaRPr>
              <a:solidFill>
                <a:srgbClr val="000000"/>
              </a:solidFill>
            </a:endParaRPr>
          </a:p>
        </p:txBody>
      </p:sp>
      <p:sp>
        <p:nvSpPr>
          <p:cNvPr id="21" name="Shape 32"/>
          <p:cNvSpPr/>
          <p:nvPr userDrawn="1"/>
        </p:nvSpPr>
        <p:spPr>
          <a:xfrm>
            <a:off x="7709336" y="9497"/>
            <a:ext cx="1440000" cy="324000"/>
          </a:xfrm>
          <a:prstGeom prst="rect">
            <a:avLst/>
          </a:prstGeom>
          <a:solidFill>
            <a:srgbClr val="E97400">
              <a:alpha val="40000"/>
            </a:srgbClr>
          </a:solidFill>
          <a:ln>
            <a:noFill/>
          </a:ln>
        </p:spPr>
        <p:txBody>
          <a:bodyPr lIns="91425" tIns="91425" rIns="91425" bIns="91425" anchor="ctr" anchorCtr="0">
            <a:noAutofit/>
          </a:bodyPr>
          <a:lstStyle/>
          <a:p>
            <a:pPr lvl="0" algn="ctr"/>
            <a:r>
              <a:rPr lang="en-US" altLang="zh-CN" dirty="0" smtClean="0">
                <a:solidFill>
                  <a:schemeClr val="bg1"/>
                </a:solidFill>
              </a:rPr>
              <a:t>CHI’17</a:t>
            </a:r>
            <a:endParaRPr dirty="0">
              <a:solidFill>
                <a:schemeClr val="bg1"/>
              </a:solidFill>
            </a:endParaRPr>
          </a:p>
        </p:txBody>
      </p:sp>
    </p:spTree>
    <p:extLst>
      <p:ext uri="{BB962C8B-B14F-4D97-AF65-F5344CB8AC3E}">
        <p14:creationId xmlns:p14="http://schemas.microsoft.com/office/powerpoint/2010/main" val="79336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324CF73-5DCA-4897-BF85-A0A3AED7061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5455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3568C585-09AB-4EEA-BB7F-19588CFBADC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841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lgn="ctr">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337EB2AD-F96B-4C3F-A388-61F599842B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1017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B01DEC3E-B697-4474-AF66-F17771CBD7F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6554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C8B86E05-7D34-46AE-AA68-B7F32834D2C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4158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76713FCF-D8E0-439E-A0EE-1C5F0CBE929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8782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dirty="0">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1F3AF52-B8D8-4057-A887-4083FFA2F85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272881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274638"/>
            <a:ext cx="81534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endParaRPr lang="en-US" altLang="zh-CN" dirty="0" smtClean="0"/>
          </a:p>
        </p:txBody>
      </p:sp>
      <p:sp>
        <p:nvSpPr>
          <p:cNvPr id="1027" name="Rectangle 3"/>
          <p:cNvSpPr>
            <a:spLocks noGrp="1" noChangeArrowheads="1"/>
          </p:cNvSpPr>
          <p:nvPr>
            <p:ph type="body" idx="1"/>
          </p:nvPr>
        </p:nvSpPr>
        <p:spPr bwMode="auto">
          <a:xfrm>
            <a:off x="539552" y="1600200"/>
            <a:ext cx="8136904" cy="45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altLang="zh-CN" dirty="0" smtClean="0"/>
          </a:p>
        </p:txBody>
      </p:sp>
      <p:sp>
        <p:nvSpPr>
          <p:cNvPr id="1028" name="Rectangle 4"/>
          <p:cNvSpPr>
            <a:spLocks noGrp="1" noChangeArrowheads="1"/>
          </p:cNvSpPr>
          <p:nvPr>
            <p:ph type="dt" sz="half" idx="2"/>
          </p:nvPr>
        </p:nvSpPr>
        <p:spPr bwMode="auto">
          <a:xfrm>
            <a:off x="179512" y="638132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宋体" charset="-122"/>
              </a:defRPr>
            </a:lvl1pPr>
          </a:lstStyle>
          <a:p>
            <a:pPr fontAlgn="base">
              <a:spcBef>
                <a:spcPct val="0"/>
              </a:spcBef>
              <a:spcAft>
                <a:spcPct val="0"/>
              </a:spcAft>
            </a:pPr>
            <a:endParaRPr lang="en-US" altLang="zh-CN" dirty="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381328"/>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宋体" charset="-122"/>
              </a:defRPr>
            </a:lvl1pPr>
          </a:lstStyle>
          <a:p>
            <a:pPr fontAlgn="base">
              <a:spcBef>
                <a:spcPct val="0"/>
              </a:spcBef>
              <a:spcAft>
                <a:spcPct val="0"/>
              </a:spcAft>
            </a:pPr>
            <a:endParaRPr lang="en-US" altLang="zh-CN" dirty="0">
              <a:solidFill>
                <a:srgbClr val="000000"/>
              </a:solidFill>
              <a:latin typeface="Arial" charset="0"/>
            </a:endParaRPr>
          </a:p>
        </p:txBody>
      </p:sp>
      <p:sp>
        <p:nvSpPr>
          <p:cNvPr id="1030" name="Rectangle 6"/>
          <p:cNvSpPr>
            <a:spLocks noGrp="1" noChangeArrowheads="1"/>
          </p:cNvSpPr>
          <p:nvPr>
            <p:ph type="sldNum" sz="quarter" idx="4"/>
          </p:nvPr>
        </p:nvSpPr>
        <p:spPr bwMode="auto">
          <a:xfrm>
            <a:off x="6758880" y="638132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宋体" charset="-122"/>
              </a:defRPr>
            </a:lvl1pPr>
          </a:lstStyle>
          <a:p>
            <a:pPr fontAlgn="base">
              <a:spcBef>
                <a:spcPct val="0"/>
              </a:spcBef>
              <a:spcAft>
                <a:spcPct val="0"/>
              </a:spcAft>
            </a:pPr>
            <a:fld id="{26A8A6AC-ECD1-46D1-8AD8-A99FA76A401C}" type="slidenum">
              <a:rPr lang="en-US" altLang="zh-CN">
                <a:solidFill>
                  <a:srgbClr val="000000"/>
                </a:solidFill>
                <a:latin typeface="Arial" charset="0"/>
              </a:rPr>
              <a:pPr fontAlgn="base">
                <a:spcBef>
                  <a:spcPct val="0"/>
                </a:spcBef>
                <a:spcAft>
                  <a:spcPct val="0"/>
                </a:spcAft>
              </a:pPr>
              <a:t>‹#›</a:t>
            </a:fld>
            <a:endParaRPr lang="en-US" altLang="zh-CN">
              <a:solidFill>
                <a:srgbClr val="000000"/>
              </a:solidFill>
              <a:latin typeface="Arial" charset="0"/>
            </a:endParaRPr>
          </a:p>
        </p:txBody>
      </p:sp>
      <p:sp>
        <p:nvSpPr>
          <p:cNvPr id="15" name="Shape 31"/>
          <p:cNvSpPr/>
          <p:nvPr userDrawn="1"/>
        </p:nvSpPr>
        <p:spPr>
          <a:xfrm>
            <a:off x="6290593" y="6713448"/>
            <a:ext cx="1440000" cy="144000"/>
          </a:xfrm>
          <a:prstGeom prst="rect">
            <a:avLst/>
          </a:prstGeom>
          <a:solidFill>
            <a:srgbClr val="2185C5"/>
          </a:solidFill>
          <a:ln>
            <a:noFill/>
          </a:ln>
        </p:spPr>
        <p:txBody>
          <a:bodyPr lIns="91425" tIns="91425" rIns="91425" bIns="91425" anchor="ctr" anchorCtr="0">
            <a:noAutofit/>
          </a:bodyPr>
          <a:lstStyle/>
          <a:p>
            <a:endParaRPr>
              <a:solidFill>
                <a:srgbClr val="000000"/>
              </a:solidFill>
            </a:endParaRPr>
          </a:p>
        </p:txBody>
      </p:sp>
      <p:sp>
        <p:nvSpPr>
          <p:cNvPr id="16" name="Shape 32"/>
          <p:cNvSpPr/>
          <p:nvPr userDrawn="1"/>
        </p:nvSpPr>
        <p:spPr>
          <a:xfrm>
            <a:off x="7695048" y="6713448"/>
            <a:ext cx="1440000" cy="144000"/>
          </a:xfrm>
          <a:prstGeom prst="rect">
            <a:avLst/>
          </a:prstGeom>
          <a:solidFill>
            <a:srgbClr val="92D050"/>
          </a:solidFill>
          <a:ln>
            <a:noFill/>
          </a:ln>
        </p:spPr>
        <p:txBody>
          <a:bodyPr lIns="91425" tIns="91425" rIns="91425" bIns="91425" anchor="ctr" anchorCtr="0">
            <a:noAutofit/>
          </a:bodyPr>
          <a:lstStyle/>
          <a:p>
            <a:pPr lvl="0"/>
            <a:endParaRPr>
              <a:solidFill>
                <a:srgbClr val="000000"/>
              </a:solidFill>
            </a:endParaRPr>
          </a:p>
        </p:txBody>
      </p:sp>
      <p:sp>
        <p:nvSpPr>
          <p:cNvPr id="17" name="Shape 33"/>
          <p:cNvSpPr/>
          <p:nvPr userDrawn="1"/>
        </p:nvSpPr>
        <p:spPr>
          <a:xfrm>
            <a:off x="-6624" y="6713448"/>
            <a:ext cx="893699" cy="144000"/>
          </a:xfrm>
          <a:prstGeom prst="rect">
            <a:avLst/>
          </a:prstGeom>
          <a:solidFill>
            <a:srgbClr val="5C307D"/>
          </a:solidFill>
          <a:ln>
            <a:noFill/>
          </a:ln>
        </p:spPr>
        <p:txBody>
          <a:bodyPr lIns="91425" tIns="91425" rIns="91425" bIns="91425" anchor="ctr" anchorCtr="0">
            <a:noAutofit/>
          </a:bodyPr>
          <a:lstStyle/>
          <a:p>
            <a:endParaRPr>
              <a:solidFill>
                <a:srgbClr val="000000"/>
              </a:solidFill>
            </a:endParaRPr>
          </a:p>
        </p:txBody>
      </p:sp>
      <p:sp>
        <p:nvSpPr>
          <p:cNvPr id="18" name="Shape 34"/>
          <p:cNvSpPr/>
          <p:nvPr userDrawn="1"/>
        </p:nvSpPr>
        <p:spPr>
          <a:xfrm>
            <a:off x="887085" y="6713448"/>
            <a:ext cx="5400000" cy="144000"/>
          </a:xfrm>
          <a:prstGeom prst="rect">
            <a:avLst/>
          </a:prstGeom>
          <a:solidFill>
            <a:srgbClr val="E97400"/>
          </a:solidFill>
          <a:ln>
            <a:noFill/>
          </a:ln>
        </p:spPr>
        <p:txBody>
          <a:bodyPr lIns="91425" tIns="91425" rIns="91425" bIns="91425" anchor="ctr" anchorCtr="0">
            <a:noAutofit/>
          </a:bodyPr>
          <a:lstStyle/>
          <a:p>
            <a:endParaRPr dirty="0">
              <a:solidFill>
                <a:schemeClr val="bg1"/>
              </a:solidFill>
            </a:endParaRPr>
          </a:p>
        </p:txBody>
      </p:sp>
    </p:spTree>
    <p:extLst>
      <p:ext uri="{BB962C8B-B14F-4D97-AF65-F5344CB8AC3E}">
        <p14:creationId xmlns:p14="http://schemas.microsoft.com/office/powerpoint/2010/main" val="3887814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p:hf hdr="0" ftr="0" dt="0"/>
  <p:txStyles>
    <p:titleStyle>
      <a:lvl1pPr algn="ctr" rtl="0" eaLnBrk="1" fontAlgn="base" hangingPunct="1">
        <a:spcBef>
          <a:spcPct val="0"/>
        </a:spcBef>
        <a:spcAft>
          <a:spcPct val="0"/>
        </a:spcAft>
        <a:defRPr sz="4000" b="1">
          <a:solidFill>
            <a:srgbClr val="677480"/>
          </a:solidFill>
          <a:latin typeface="+mj-lt"/>
          <a:ea typeface="+mj-ea"/>
          <a:cs typeface="+mj-cs"/>
        </a:defRPr>
      </a:lvl1pPr>
      <a:lvl2pPr algn="l" rtl="0" eaLnBrk="1" fontAlgn="base" hangingPunct="1">
        <a:spcBef>
          <a:spcPct val="0"/>
        </a:spcBef>
        <a:spcAft>
          <a:spcPct val="0"/>
        </a:spcAft>
        <a:defRPr sz="4000" b="1">
          <a:solidFill>
            <a:srgbClr val="006699"/>
          </a:solidFill>
          <a:latin typeface="Century Gothic" pitchFamily="34" charset="0"/>
        </a:defRPr>
      </a:lvl2pPr>
      <a:lvl3pPr algn="l" rtl="0" eaLnBrk="1" fontAlgn="base" hangingPunct="1">
        <a:spcBef>
          <a:spcPct val="0"/>
        </a:spcBef>
        <a:spcAft>
          <a:spcPct val="0"/>
        </a:spcAft>
        <a:defRPr sz="4000" b="1">
          <a:solidFill>
            <a:srgbClr val="006699"/>
          </a:solidFill>
          <a:latin typeface="Century Gothic" pitchFamily="34" charset="0"/>
        </a:defRPr>
      </a:lvl3pPr>
      <a:lvl4pPr algn="l" rtl="0" eaLnBrk="1" fontAlgn="base" hangingPunct="1">
        <a:spcBef>
          <a:spcPct val="0"/>
        </a:spcBef>
        <a:spcAft>
          <a:spcPct val="0"/>
        </a:spcAft>
        <a:defRPr sz="4000" b="1">
          <a:solidFill>
            <a:srgbClr val="006699"/>
          </a:solidFill>
          <a:latin typeface="Century Gothic" pitchFamily="34" charset="0"/>
        </a:defRPr>
      </a:lvl4pPr>
      <a:lvl5pPr algn="l" rtl="0" eaLnBrk="1" fontAlgn="base" hangingPunct="1">
        <a:spcBef>
          <a:spcPct val="0"/>
        </a:spcBef>
        <a:spcAft>
          <a:spcPct val="0"/>
        </a:spcAft>
        <a:defRPr sz="4000" b="1">
          <a:solidFill>
            <a:srgbClr val="006699"/>
          </a:solidFill>
          <a:latin typeface="Century Gothic" pitchFamily="34" charset="0"/>
        </a:defRPr>
      </a:lvl5pPr>
      <a:lvl6pPr marL="457200" algn="l" rtl="0" eaLnBrk="1" fontAlgn="base" hangingPunct="1">
        <a:spcBef>
          <a:spcPct val="0"/>
        </a:spcBef>
        <a:spcAft>
          <a:spcPct val="0"/>
        </a:spcAft>
        <a:defRPr sz="4000" b="1">
          <a:solidFill>
            <a:srgbClr val="006699"/>
          </a:solidFill>
          <a:latin typeface="Century Gothic" pitchFamily="34" charset="0"/>
        </a:defRPr>
      </a:lvl6pPr>
      <a:lvl7pPr marL="914400" algn="l" rtl="0" eaLnBrk="1" fontAlgn="base" hangingPunct="1">
        <a:spcBef>
          <a:spcPct val="0"/>
        </a:spcBef>
        <a:spcAft>
          <a:spcPct val="0"/>
        </a:spcAft>
        <a:defRPr sz="4000" b="1">
          <a:solidFill>
            <a:srgbClr val="006699"/>
          </a:solidFill>
          <a:latin typeface="Century Gothic" pitchFamily="34" charset="0"/>
        </a:defRPr>
      </a:lvl7pPr>
      <a:lvl8pPr marL="1371600" algn="l" rtl="0" eaLnBrk="1" fontAlgn="base" hangingPunct="1">
        <a:spcBef>
          <a:spcPct val="0"/>
        </a:spcBef>
        <a:spcAft>
          <a:spcPct val="0"/>
        </a:spcAft>
        <a:defRPr sz="4000" b="1">
          <a:solidFill>
            <a:srgbClr val="006699"/>
          </a:solidFill>
          <a:latin typeface="Century Gothic" pitchFamily="34" charset="0"/>
        </a:defRPr>
      </a:lvl8pPr>
      <a:lvl9pPr marL="1828800" algn="l" rtl="0" eaLnBrk="1" fontAlgn="base" hangingPunct="1">
        <a:spcBef>
          <a:spcPct val="0"/>
        </a:spcBef>
        <a:spcAft>
          <a:spcPct val="0"/>
        </a:spcAft>
        <a:defRPr sz="4000" b="1">
          <a:solidFill>
            <a:srgbClr val="006699"/>
          </a:solidFill>
          <a:latin typeface="Century Gothic"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0.png"/><Relationship Id="rId4" Type="http://schemas.openxmlformats.org/officeDocument/2006/relationships/image" Target="../media/image300.png"/><Relationship Id="rId5" Type="http://schemas.openxmlformats.org/officeDocument/2006/relationships/image" Target="../media/image310.png"/><Relationship Id="rId6" Type="http://schemas.openxmlformats.org/officeDocument/2006/relationships/image" Target="../media/image320.png"/><Relationship Id="rId7" Type="http://schemas.openxmlformats.org/officeDocument/2006/relationships/image" Target="../media/image330.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microsoft.com/office/2007/relationships/hdphoto" Target="../media/hdphoto1.wdp"/><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9.png"/><Relationship Id="rId6" Type="http://schemas.openxmlformats.org/officeDocument/2006/relationships/image" Target="../media/image20.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4509120"/>
            <a:ext cx="914400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r>
              <a:rPr lang="en-US" altLang="zh-CN" kern="0" dirty="0" smtClean="0">
                <a:solidFill>
                  <a:schemeClr val="tx1">
                    <a:lumMod val="65000"/>
                    <a:lumOff val="35000"/>
                  </a:schemeClr>
                </a:solidFill>
                <a:ea typeface="宋体" charset="-122"/>
                <a:cs typeface="Arial" panose="020B0604020202020204" pitchFamily="34" charset="0"/>
              </a:rPr>
              <a:t>Kun Qian</a:t>
            </a:r>
            <a:r>
              <a:rPr lang="zh-CN" altLang="en-US" kern="0" dirty="0" smtClean="0">
                <a:solidFill>
                  <a:schemeClr val="tx1">
                    <a:lumMod val="65000"/>
                    <a:lumOff val="35000"/>
                  </a:schemeClr>
                </a:solidFill>
                <a:ea typeface="宋体" charset="-122"/>
                <a:cs typeface="Arial" panose="020B0604020202020204" pitchFamily="34" charset="0"/>
              </a:rPr>
              <a:t>*</a:t>
            </a:r>
            <a:r>
              <a:rPr lang="en-US" altLang="zh-CN" kern="0" dirty="0" smtClean="0">
                <a:solidFill>
                  <a:schemeClr val="tx1">
                    <a:lumMod val="65000"/>
                    <a:lumOff val="35000"/>
                  </a:schemeClr>
                </a:solidFill>
                <a:ea typeface="宋体" charset="-122"/>
                <a:cs typeface="Arial" panose="020B0604020202020204" pitchFamily="34" charset="0"/>
              </a:rPr>
              <a:t>, </a:t>
            </a:r>
            <a:r>
              <a:rPr lang="en-US" altLang="zh-CN" b="1" kern="0" dirty="0" err="1" smtClean="0">
                <a:solidFill>
                  <a:srgbClr val="E97400"/>
                </a:solidFill>
                <a:ea typeface="宋体" charset="-122"/>
                <a:cs typeface="Arial" panose="020B0604020202020204" pitchFamily="34" charset="0"/>
              </a:rPr>
              <a:t>Chenshu</a:t>
            </a:r>
            <a:r>
              <a:rPr lang="en-US" altLang="zh-CN" b="1" kern="0" dirty="0" smtClean="0">
                <a:solidFill>
                  <a:srgbClr val="E97400"/>
                </a:solidFill>
                <a:ea typeface="宋体" charset="-122"/>
                <a:cs typeface="Arial" panose="020B0604020202020204" pitchFamily="34" charset="0"/>
              </a:rPr>
              <a:t> Wu</a:t>
            </a:r>
            <a:r>
              <a:rPr lang="zh-CN" altLang="en-US" b="1" kern="0" dirty="0" smtClean="0">
                <a:solidFill>
                  <a:srgbClr val="E97400"/>
                </a:solidFill>
                <a:ea typeface="宋体" charset="-122"/>
                <a:cs typeface="Arial" panose="020B0604020202020204" pitchFamily="34" charset="0"/>
              </a:rPr>
              <a:t>*</a:t>
            </a:r>
            <a:r>
              <a:rPr lang="en-US" altLang="zh-CN" kern="0" dirty="0" smtClean="0">
                <a:solidFill>
                  <a:schemeClr val="tx1">
                    <a:lumMod val="65000"/>
                    <a:lumOff val="35000"/>
                  </a:schemeClr>
                </a:solidFill>
                <a:ea typeface="宋体" charset="-122"/>
                <a:cs typeface="Arial" panose="020B0604020202020204" pitchFamily="34" charset="0"/>
              </a:rPr>
              <a:t>, </a:t>
            </a:r>
            <a:r>
              <a:rPr lang="en-US" altLang="zh-CN" kern="0" dirty="0" err="1" smtClean="0">
                <a:solidFill>
                  <a:schemeClr val="tx1">
                    <a:lumMod val="65000"/>
                    <a:lumOff val="35000"/>
                  </a:schemeClr>
                </a:solidFill>
                <a:ea typeface="宋体" charset="-122"/>
                <a:cs typeface="Arial" panose="020B0604020202020204" pitchFamily="34" charset="0"/>
              </a:rPr>
              <a:t>Zimu</a:t>
            </a:r>
            <a:r>
              <a:rPr lang="en-US" altLang="zh-CN" kern="0" dirty="0" smtClean="0">
                <a:solidFill>
                  <a:schemeClr val="tx1">
                    <a:lumMod val="65000"/>
                    <a:lumOff val="35000"/>
                  </a:schemeClr>
                </a:solidFill>
                <a:ea typeface="宋体" charset="-122"/>
                <a:cs typeface="Arial" panose="020B0604020202020204" pitchFamily="34" charset="0"/>
              </a:rPr>
              <a:t> Zhou</a:t>
            </a:r>
            <a:r>
              <a:rPr lang="en-US" altLang="zh-CN" kern="0" baseline="30000" dirty="0">
                <a:solidFill>
                  <a:schemeClr val="tx1">
                    <a:lumMod val="65000"/>
                    <a:lumOff val="35000"/>
                  </a:schemeClr>
                </a:solidFill>
                <a:ea typeface="宋体" charset="-122"/>
                <a:cs typeface="Arial" panose="020B0604020202020204" pitchFamily="34" charset="0"/>
              </a:rPr>
              <a:t>^</a:t>
            </a:r>
            <a:r>
              <a:rPr lang="en-US" altLang="zh-CN" kern="0" dirty="0" smtClean="0">
                <a:solidFill>
                  <a:schemeClr val="tx1">
                    <a:lumMod val="65000"/>
                    <a:lumOff val="35000"/>
                  </a:schemeClr>
                </a:solidFill>
                <a:ea typeface="宋体" charset="-122"/>
                <a:cs typeface="Arial" panose="020B0604020202020204" pitchFamily="34" charset="0"/>
              </a:rPr>
              <a:t>, </a:t>
            </a:r>
          </a:p>
          <a:p>
            <a:pPr algn="ctr"/>
            <a:r>
              <a:rPr lang="en-US" altLang="zh-CN" kern="0" dirty="0" smtClean="0">
                <a:solidFill>
                  <a:schemeClr val="tx1">
                    <a:lumMod val="65000"/>
                    <a:lumOff val="35000"/>
                  </a:schemeClr>
                </a:solidFill>
                <a:ea typeface="宋体" charset="-122"/>
                <a:cs typeface="Arial" panose="020B0604020202020204" pitchFamily="34" charset="0"/>
              </a:rPr>
              <a:t>Yue Zheng</a:t>
            </a:r>
            <a:r>
              <a:rPr lang="zh-CN" altLang="en-US" kern="0" dirty="0" smtClean="0">
                <a:solidFill>
                  <a:schemeClr val="tx1">
                    <a:lumMod val="65000"/>
                    <a:lumOff val="35000"/>
                  </a:schemeClr>
                </a:solidFill>
                <a:ea typeface="宋体" charset="-122"/>
                <a:cs typeface="Arial" panose="020B0604020202020204" pitchFamily="34" charset="0"/>
              </a:rPr>
              <a:t>*</a:t>
            </a:r>
            <a:r>
              <a:rPr lang="en-US" altLang="zh-CN" kern="0" dirty="0" smtClean="0">
                <a:solidFill>
                  <a:schemeClr val="tx1">
                    <a:lumMod val="65000"/>
                    <a:lumOff val="35000"/>
                  </a:schemeClr>
                </a:solidFill>
                <a:ea typeface="宋体" charset="-122"/>
                <a:cs typeface="Arial" panose="020B0604020202020204" pitchFamily="34" charset="0"/>
              </a:rPr>
              <a:t>, Zheng Yang</a:t>
            </a:r>
            <a:r>
              <a:rPr lang="zh-CN" altLang="en-US" kern="0" dirty="0" smtClean="0">
                <a:solidFill>
                  <a:schemeClr val="tx1">
                    <a:lumMod val="65000"/>
                    <a:lumOff val="35000"/>
                  </a:schemeClr>
                </a:solidFill>
                <a:ea typeface="宋体" charset="-122"/>
                <a:cs typeface="Arial" panose="020B0604020202020204" pitchFamily="34" charset="0"/>
              </a:rPr>
              <a:t>*</a:t>
            </a:r>
            <a:r>
              <a:rPr lang="en-US" altLang="zh-CN" kern="0" dirty="0" smtClean="0">
                <a:solidFill>
                  <a:schemeClr val="tx1">
                    <a:lumMod val="65000"/>
                    <a:lumOff val="35000"/>
                  </a:schemeClr>
                </a:solidFill>
                <a:ea typeface="宋体" charset="-122"/>
                <a:cs typeface="Arial" panose="020B0604020202020204" pitchFamily="34" charset="0"/>
              </a:rPr>
              <a:t>, </a:t>
            </a:r>
            <a:r>
              <a:rPr lang="en-US" altLang="zh-CN" kern="0" dirty="0" err="1" smtClean="0">
                <a:solidFill>
                  <a:schemeClr val="tx1">
                    <a:lumMod val="65000"/>
                    <a:lumOff val="35000"/>
                  </a:schemeClr>
                </a:solidFill>
                <a:ea typeface="宋体" charset="-122"/>
                <a:cs typeface="Arial" panose="020B0604020202020204" pitchFamily="34" charset="0"/>
              </a:rPr>
              <a:t>Yunhao</a:t>
            </a:r>
            <a:r>
              <a:rPr lang="en-US" altLang="zh-CN" kern="0" dirty="0" smtClean="0">
                <a:solidFill>
                  <a:schemeClr val="tx1">
                    <a:lumMod val="65000"/>
                    <a:lumOff val="35000"/>
                  </a:schemeClr>
                </a:solidFill>
                <a:ea typeface="宋体" charset="-122"/>
                <a:cs typeface="Arial" panose="020B0604020202020204" pitchFamily="34" charset="0"/>
              </a:rPr>
              <a:t> Liu</a:t>
            </a:r>
            <a:r>
              <a:rPr lang="zh-CN" altLang="en-US" kern="0" dirty="0" smtClean="0">
                <a:solidFill>
                  <a:schemeClr val="tx1">
                    <a:lumMod val="65000"/>
                    <a:lumOff val="35000"/>
                  </a:schemeClr>
                </a:solidFill>
                <a:ea typeface="宋体" charset="-122"/>
                <a:cs typeface="Arial" panose="020B0604020202020204" pitchFamily="34" charset="0"/>
              </a:rPr>
              <a:t>*</a:t>
            </a:r>
          </a:p>
          <a:p>
            <a:pPr algn="ctr"/>
            <a:r>
              <a:rPr lang="zh-CN" altLang="en-US" kern="0" dirty="0" smtClean="0">
                <a:solidFill>
                  <a:schemeClr val="tx1">
                    <a:lumMod val="65000"/>
                    <a:lumOff val="35000"/>
                  </a:schemeClr>
                </a:solidFill>
                <a:ea typeface="宋体" charset="-122"/>
                <a:cs typeface="Arial" panose="020B0604020202020204" pitchFamily="34" charset="0"/>
              </a:rPr>
              <a:t>*</a:t>
            </a:r>
            <a:r>
              <a:rPr lang="en-US" altLang="zh-CN" kern="0" dirty="0" smtClean="0">
                <a:solidFill>
                  <a:schemeClr val="tx1">
                    <a:lumMod val="65000"/>
                    <a:lumOff val="35000"/>
                  </a:schemeClr>
                </a:solidFill>
                <a:ea typeface="宋体" charset="-122"/>
                <a:cs typeface="Arial" panose="020B0604020202020204" pitchFamily="34" charset="0"/>
              </a:rPr>
              <a:t>Tsinghua</a:t>
            </a:r>
            <a:r>
              <a:rPr lang="zh-CN" altLang="en-US" kern="0" dirty="0" smtClean="0">
                <a:solidFill>
                  <a:schemeClr val="tx1">
                    <a:lumMod val="65000"/>
                    <a:lumOff val="35000"/>
                  </a:schemeClr>
                </a:solidFill>
                <a:ea typeface="宋体" charset="-122"/>
                <a:cs typeface="Arial" panose="020B0604020202020204" pitchFamily="34" charset="0"/>
              </a:rPr>
              <a:t> </a:t>
            </a:r>
            <a:r>
              <a:rPr lang="en-US" altLang="zh-CN" kern="0" dirty="0" smtClean="0">
                <a:solidFill>
                  <a:schemeClr val="tx1">
                    <a:lumMod val="65000"/>
                    <a:lumOff val="35000"/>
                  </a:schemeClr>
                </a:solidFill>
                <a:ea typeface="宋体" charset="-122"/>
                <a:cs typeface="Arial" panose="020B0604020202020204" pitchFamily="34" charset="0"/>
              </a:rPr>
              <a:t>University,</a:t>
            </a:r>
            <a:r>
              <a:rPr lang="zh-CN" altLang="en-US" kern="0" dirty="0" smtClean="0">
                <a:solidFill>
                  <a:schemeClr val="tx1">
                    <a:lumMod val="65000"/>
                    <a:lumOff val="35000"/>
                  </a:schemeClr>
                </a:solidFill>
                <a:ea typeface="宋体" charset="-122"/>
                <a:cs typeface="Arial" panose="020B0604020202020204" pitchFamily="34" charset="0"/>
              </a:rPr>
              <a:t> </a:t>
            </a:r>
            <a:r>
              <a:rPr lang="en-US" altLang="zh-CN" kern="0" baseline="30000" dirty="0" smtClean="0">
                <a:solidFill>
                  <a:schemeClr val="tx1">
                    <a:lumMod val="65000"/>
                    <a:lumOff val="35000"/>
                  </a:schemeClr>
                </a:solidFill>
                <a:ea typeface="宋体" charset="-122"/>
                <a:cs typeface="Arial" panose="020B0604020202020204" pitchFamily="34" charset="0"/>
              </a:rPr>
              <a:t>^</a:t>
            </a:r>
            <a:r>
              <a:rPr lang="en-US" altLang="zh-CN" kern="0" dirty="0" smtClean="0">
                <a:solidFill>
                  <a:schemeClr val="tx1">
                    <a:lumMod val="65000"/>
                    <a:lumOff val="35000"/>
                  </a:schemeClr>
                </a:solidFill>
                <a:ea typeface="宋体" charset="-122"/>
                <a:cs typeface="Arial" panose="020B0604020202020204" pitchFamily="34" charset="0"/>
              </a:rPr>
              <a:t>ETH</a:t>
            </a:r>
            <a:r>
              <a:rPr lang="zh-CN" altLang="en-US" kern="0" dirty="0" smtClean="0">
                <a:solidFill>
                  <a:schemeClr val="tx1">
                    <a:lumMod val="65000"/>
                    <a:lumOff val="35000"/>
                  </a:schemeClr>
                </a:solidFill>
                <a:ea typeface="宋体" charset="-122"/>
                <a:cs typeface="Arial" panose="020B0604020202020204" pitchFamily="34" charset="0"/>
              </a:rPr>
              <a:t> </a:t>
            </a:r>
            <a:r>
              <a:rPr lang="en-US" altLang="zh-CN" kern="0" dirty="0" smtClean="0">
                <a:solidFill>
                  <a:schemeClr val="tx1">
                    <a:lumMod val="65000"/>
                    <a:lumOff val="35000"/>
                  </a:schemeClr>
                </a:solidFill>
                <a:ea typeface="宋体" charset="-122"/>
                <a:cs typeface="Arial" panose="020B0604020202020204" pitchFamily="34" charset="0"/>
              </a:rPr>
              <a:t>Zurich</a:t>
            </a:r>
            <a:endParaRPr lang="zh-CN" altLang="en-US" kern="0" dirty="0" smtClean="0">
              <a:solidFill>
                <a:schemeClr val="tx1">
                  <a:lumMod val="65000"/>
                  <a:lumOff val="35000"/>
                </a:schemeClr>
              </a:solidFill>
              <a:ea typeface="宋体" charset="-122"/>
              <a:cs typeface="Arial" panose="020B0604020202020204" pitchFamily="34" charset="0"/>
            </a:endParaRPr>
          </a:p>
          <a:p>
            <a:pPr algn="ctr"/>
            <a:endParaRPr lang="zh-CN" altLang="en-US" kern="0" dirty="0" smtClean="0">
              <a:solidFill>
                <a:schemeClr val="tx1">
                  <a:lumMod val="65000"/>
                  <a:lumOff val="35000"/>
                </a:schemeClr>
              </a:solidFill>
              <a:ea typeface="宋体" charset="-122"/>
              <a:cs typeface="Arial" panose="020B0604020202020204" pitchFamily="34" charset="0"/>
            </a:endParaRPr>
          </a:p>
          <a:p>
            <a:pPr algn="ctr"/>
            <a:r>
              <a:rPr lang="en-US" altLang="zh-CN" kern="0" dirty="0" smtClean="0">
                <a:solidFill>
                  <a:schemeClr val="tx1">
                    <a:lumMod val="65000"/>
                    <a:lumOff val="35000"/>
                  </a:schemeClr>
                </a:solidFill>
                <a:ea typeface="宋体" charset="-122"/>
                <a:cs typeface="Arial" panose="020B0604020202020204" pitchFamily="34" charset="0"/>
              </a:rPr>
              <a:t>May</a:t>
            </a:r>
            <a:r>
              <a:rPr lang="zh-CN" altLang="en-US" kern="0" dirty="0" smtClean="0">
                <a:solidFill>
                  <a:schemeClr val="tx1">
                    <a:lumMod val="65000"/>
                    <a:lumOff val="35000"/>
                  </a:schemeClr>
                </a:solidFill>
                <a:ea typeface="宋体" charset="-122"/>
                <a:cs typeface="Arial" panose="020B0604020202020204" pitchFamily="34" charset="0"/>
              </a:rPr>
              <a:t> </a:t>
            </a:r>
            <a:r>
              <a:rPr lang="en-US" altLang="zh-CN" kern="0" dirty="0" smtClean="0">
                <a:solidFill>
                  <a:schemeClr val="tx1">
                    <a:lumMod val="65000"/>
                    <a:lumOff val="35000"/>
                  </a:schemeClr>
                </a:solidFill>
                <a:ea typeface="宋体" charset="-122"/>
                <a:cs typeface="Arial" panose="020B0604020202020204" pitchFamily="34" charset="0"/>
              </a:rPr>
              <a:t>09,</a:t>
            </a:r>
            <a:r>
              <a:rPr lang="zh-CN" altLang="en-US" kern="0" dirty="0" smtClean="0">
                <a:solidFill>
                  <a:schemeClr val="tx1">
                    <a:lumMod val="65000"/>
                    <a:lumOff val="35000"/>
                  </a:schemeClr>
                </a:solidFill>
                <a:ea typeface="宋体" charset="-122"/>
                <a:cs typeface="Arial" panose="020B0604020202020204" pitchFamily="34" charset="0"/>
              </a:rPr>
              <a:t> </a:t>
            </a:r>
            <a:r>
              <a:rPr lang="en-US" altLang="zh-CN" kern="0" dirty="0" smtClean="0">
                <a:solidFill>
                  <a:schemeClr val="tx1">
                    <a:lumMod val="65000"/>
                    <a:lumOff val="35000"/>
                  </a:schemeClr>
                </a:solidFill>
                <a:ea typeface="宋体" charset="-122"/>
                <a:cs typeface="Arial" panose="020B0604020202020204" pitchFamily="34" charset="0"/>
              </a:rPr>
              <a:t>2017@Denver,</a:t>
            </a:r>
            <a:r>
              <a:rPr lang="zh-CN" altLang="en-US" kern="0" dirty="0" smtClean="0">
                <a:solidFill>
                  <a:schemeClr val="tx1">
                    <a:lumMod val="65000"/>
                    <a:lumOff val="35000"/>
                  </a:schemeClr>
                </a:solidFill>
                <a:ea typeface="宋体" charset="-122"/>
                <a:cs typeface="Arial" panose="020B0604020202020204" pitchFamily="34" charset="0"/>
              </a:rPr>
              <a:t> </a:t>
            </a:r>
            <a:r>
              <a:rPr lang="en-US" altLang="zh-CN" kern="0" dirty="0" smtClean="0">
                <a:solidFill>
                  <a:schemeClr val="tx1">
                    <a:lumMod val="65000"/>
                    <a:lumOff val="35000"/>
                  </a:schemeClr>
                </a:solidFill>
                <a:ea typeface="宋体" charset="-122"/>
                <a:cs typeface="Arial" panose="020B0604020202020204" pitchFamily="34" charset="0"/>
              </a:rPr>
              <a:t>Colorado</a:t>
            </a:r>
            <a:endParaRPr lang="zh-CN" altLang="en-US" kern="0" dirty="0" smtClean="0">
              <a:solidFill>
                <a:schemeClr val="tx1">
                  <a:lumMod val="65000"/>
                  <a:lumOff val="35000"/>
                </a:schemeClr>
              </a:solidFill>
              <a:ea typeface="宋体" charset="-122"/>
              <a:cs typeface="Arial" panose="020B0604020202020204" pitchFamily="34" charset="0"/>
            </a:endParaRPr>
          </a:p>
        </p:txBody>
      </p:sp>
      <p:sp>
        <p:nvSpPr>
          <p:cNvPr id="2050" name="Rectangle 2"/>
          <p:cNvSpPr>
            <a:spLocks noGrp="1" noChangeArrowheads="1"/>
          </p:cNvSpPr>
          <p:nvPr>
            <p:ph type="ctrTitle"/>
          </p:nvPr>
        </p:nvSpPr>
        <p:spPr>
          <a:xfrm>
            <a:off x="0" y="1728192"/>
            <a:ext cx="9144000" cy="2204864"/>
          </a:xfrm>
        </p:spPr>
        <p:txBody>
          <a:bodyPr lIns="72000" rIns="72000"/>
          <a:lstStyle/>
          <a:p>
            <a:r>
              <a:rPr lang="en-US" altLang="zh-CN" sz="3600" dirty="0" err="1" smtClean="0">
                <a:solidFill>
                  <a:srgbClr val="E97400"/>
                </a:solidFill>
                <a:ea typeface="宋体" charset="-122"/>
              </a:rPr>
              <a:t>WiDance</a:t>
            </a:r>
            <a:r>
              <a:rPr lang="en-US" altLang="zh-CN" sz="3600" dirty="0" smtClean="0">
                <a:solidFill>
                  <a:srgbClr val="E97400"/>
                </a:solidFill>
                <a:ea typeface="宋体" charset="-122"/>
              </a:rPr>
              <a:t>:</a:t>
            </a:r>
            <a:r>
              <a:rPr lang="zh-CN" altLang="en-US" sz="3600" dirty="0" smtClean="0">
                <a:solidFill>
                  <a:srgbClr val="C00000"/>
                </a:solidFill>
                <a:ea typeface="宋体" charset="-122"/>
              </a:rPr>
              <a:t/>
            </a:r>
            <a:br>
              <a:rPr lang="zh-CN" altLang="en-US" sz="3600" dirty="0" smtClean="0">
                <a:solidFill>
                  <a:srgbClr val="C00000"/>
                </a:solidFill>
                <a:ea typeface="宋体" charset="-122"/>
              </a:rPr>
            </a:br>
            <a:r>
              <a:rPr lang="en-US" altLang="zh-CN" sz="3200" dirty="0">
                <a:solidFill>
                  <a:srgbClr val="5C307D"/>
                </a:solidFill>
              </a:rPr>
              <a:t>Inferring Motion Direction </a:t>
            </a:r>
            <a:r>
              <a:rPr lang="en-US" altLang="zh-CN" sz="3200" dirty="0" smtClean="0">
                <a:solidFill>
                  <a:srgbClr val="5C307D"/>
                </a:solidFill>
              </a:rPr>
              <a:t>using</a:t>
            </a:r>
            <a:r>
              <a:rPr lang="zh-CN" altLang="en-US" sz="3200" dirty="0" smtClean="0">
                <a:solidFill>
                  <a:srgbClr val="5C307D"/>
                </a:solidFill>
              </a:rPr>
              <a:t> </a:t>
            </a:r>
            <a:r>
              <a:rPr lang="en-US" altLang="zh-CN" sz="3200" dirty="0" smtClean="0">
                <a:solidFill>
                  <a:srgbClr val="5C307D"/>
                </a:solidFill>
              </a:rPr>
              <a:t>Commodity </a:t>
            </a:r>
            <a:r>
              <a:rPr lang="en-US" altLang="zh-CN" sz="3200" dirty="0">
                <a:solidFill>
                  <a:srgbClr val="5C307D"/>
                </a:solidFill>
              </a:rPr>
              <a:t>Wi-Fi </a:t>
            </a:r>
            <a:r>
              <a:rPr lang="en-US" altLang="zh-CN" sz="3200" dirty="0" smtClean="0">
                <a:solidFill>
                  <a:srgbClr val="5C307D"/>
                </a:solidFill>
              </a:rPr>
              <a:t>for</a:t>
            </a:r>
            <a:r>
              <a:rPr lang="zh-CN" altLang="en-US" sz="3200" dirty="0" smtClean="0">
                <a:solidFill>
                  <a:srgbClr val="5C307D"/>
                </a:solidFill>
              </a:rPr>
              <a:t> </a:t>
            </a:r>
            <a:r>
              <a:rPr lang="en-US" altLang="zh-CN" sz="3200" dirty="0" smtClean="0">
                <a:solidFill>
                  <a:srgbClr val="5C307D"/>
                </a:solidFill>
              </a:rPr>
              <a:t>Interactive </a:t>
            </a:r>
            <a:r>
              <a:rPr lang="en-US" altLang="zh-CN" sz="3200" dirty="0" err="1">
                <a:solidFill>
                  <a:srgbClr val="5C307D"/>
                </a:solidFill>
              </a:rPr>
              <a:t>Exergames</a:t>
            </a:r>
            <a:endParaRPr lang="en-US" altLang="zh-CN" sz="4400" dirty="0">
              <a:solidFill>
                <a:srgbClr val="5C307D"/>
              </a:solidFill>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552" y="152528"/>
            <a:ext cx="2393746" cy="828000"/>
          </a:xfrm>
          <a:prstGeom prst="rect">
            <a:avLst/>
          </a:prstGeom>
        </p:spPr>
      </p:pic>
    </p:spTree>
    <p:extLst>
      <p:ext uri="{BB962C8B-B14F-4D97-AF65-F5344CB8AC3E}">
        <p14:creationId xmlns:p14="http://schemas.microsoft.com/office/powerpoint/2010/main" val="1244549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Doppler Extraction</a:t>
            </a:r>
            <a:endParaRPr lang="zh-CN" altLang="en-US" dirty="0"/>
          </a:p>
        </p:txBody>
      </p:sp>
      <p:sp>
        <p:nvSpPr>
          <p:cNvPr id="3" name="内容占位符 2"/>
          <p:cNvSpPr>
            <a:spLocks noGrp="1"/>
          </p:cNvSpPr>
          <p:nvPr>
            <p:ph idx="1"/>
          </p:nvPr>
        </p:nvSpPr>
        <p:spPr/>
        <p:txBody>
          <a:bodyPr/>
          <a:lstStyle/>
          <a:p>
            <a:r>
              <a:rPr lang="en-US" altLang="zh-CN" dirty="0" smtClean="0"/>
              <a:t>Remove</a:t>
            </a:r>
            <a:r>
              <a:rPr lang="zh-CN" altLang="en-US" dirty="0" smtClean="0"/>
              <a:t> </a:t>
            </a:r>
            <a:r>
              <a:rPr lang="en-US" altLang="zh-CN" dirty="0" smtClean="0"/>
              <a:t>unknown</a:t>
            </a:r>
            <a:r>
              <a:rPr lang="zh-CN" altLang="en-US" dirty="0" smtClean="0"/>
              <a:t> </a:t>
            </a:r>
            <a:r>
              <a:rPr lang="en-US" altLang="zh-CN" dirty="0" smtClean="0"/>
              <a:t>phases</a:t>
            </a:r>
            <a:r>
              <a:rPr lang="zh-CN" altLang="en-US" dirty="0" smtClean="0"/>
              <a:t> </a:t>
            </a:r>
            <a:r>
              <a:rPr lang="en-US" altLang="zh-CN" dirty="0" smtClean="0"/>
              <a:t>with</a:t>
            </a:r>
            <a:r>
              <a:rPr lang="zh-CN" altLang="en-US" dirty="0" smtClean="0"/>
              <a:t> </a:t>
            </a:r>
            <a:r>
              <a:rPr lang="en-US" altLang="zh-CN" dirty="0" smtClean="0"/>
              <a:t>multiple</a:t>
            </a:r>
            <a:r>
              <a:rPr lang="zh-CN" altLang="en-US" dirty="0" smtClean="0"/>
              <a:t> </a:t>
            </a:r>
            <a:r>
              <a:rPr lang="en-US" altLang="zh-CN" dirty="0" smtClean="0"/>
              <a:t>antennas</a:t>
            </a:r>
            <a:endParaRPr lang="zh-CN" altLang="en-US" dirty="0" smtClean="0"/>
          </a:p>
          <a:p>
            <a:r>
              <a:rPr lang="en-US" altLang="zh-CN" dirty="0" smtClean="0"/>
              <a:t>Conjugate </a:t>
            </a:r>
            <a:r>
              <a:rPr lang="en-US" altLang="zh-CN" dirty="0"/>
              <a:t>multiplication of </a:t>
            </a:r>
            <a:r>
              <a:rPr lang="en-US" altLang="zh-CN" dirty="0" smtClean="0"/>
              <a:t>signal </a:t>
            </a:r>
            <a:r>
              <a:rPr lang="en-US" altLang="zh-CN" dirty="0"/>
              <a:t>of </a:t>
            </a:r>
            <a:r>
              <a:rPr lang="en-US" altLang="zh-CN" b="1" dirty="0" smtClean="0">
                <a:solidFill>
                  <a:srgbClr val="E97400"/>
                </a:solidFill>
              </a:rPr>
              <a:t>TWO</a:t>
            </a:r>
            <a:r>
              <a:rPr lang="zh-CN" altLang="en-US" dirty="0" smtClean="0">
                <a:solidFill>
                  <a:srgbClr val="E97400"/>
                </a:solidFill>
              </a:rPr>
              <a:t> </a:t>
            </a:r>
            <a:r>
              <a:rPr lang="en-US" altLang="zh-CN" dirty="0" smtClean="0"/>
              <a:t>antennas</a:t>
            </a:r>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10</a:t>
            </a:fld>
            <a:endParaRPr lang="en-US" altLang="zh-CN"/>
          </a:p>
        </p:txBody>
      </p:sp>
      <p:pic>
        <p:nvPicPr>
          <p:cNvPr id="5" name="图片 4"/>
          <p:cNvPicPr>
            <a:picLocks noChangeAspect="1"/>
          </p:cNvPicPr>
          <p:nvPr/>
        </p:nvPicPr>
        <p:blipFill>
          <a:blip r:embed="rId3"/>
          <a:stretch>
            <a:fillRect/>
          </a:stretch>
        </p:blipFill>
        <p:spPr>
          <a:xfrm>
            <a:off x="4744566" y="2611672"/>
            <a:ext cx="4028627" cy="3214552"/>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839817" y="2707661"/>
                <a:ext cx="1974515" cy="355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zh-CN" altLang="en-US" sz="1600" i="1">
                              <a:solidFill>
                                <a:srgbClr val="000000"/>
                              </a:solidFill>
                              <a:latin typeface="Cambria Math" charset="0"/>
                            </a:rPr>
                          </m:ctrlPr>
                        </m:sSupPr>
                        <m:e>
                          <m:r>
                            <a:rPr lang="zh-CN" altLang="en-US" sz="1600" i="1">
                              <a:solidFill>
                                <a:srgbClr val="000000"/>
                              </a:solidFill>
                              <a:latin typeface="Cambria Math" panose="02040503050406030204" pitchFamily="18" charset="0"/>
                            </a:rPr>
                            <m:t>𝐻</m:t>
                          </m:r>
                        </m:e>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1</m:t>
                              </m:r>
                            </m:e>
                          </m:d>
                        </m:sup>
                      </m:s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𝑓</m:t>
                          </m:r>
                          <m:r>
                            <a:rPr lang="zh-CN" altLang="en-US" sz="1600">
                              <a:solidFill>
                                <a:srgbClr val="000000"/>
                              </a:solidFill>
                              <a:latin typeface="Cambria Math" panose="02040503050406030204" pitchFamily="18" charset="0"/>
                            </a:rPr>
                            <m:t>,</m:t>
                          </m:r>
                          <m:r>
                            <a:rPr lang="zh-CN" altLang="en-US" sz="1600" i="1">
                              <a:solidFill>
                                <a:srgbClr val="000000"/>
                              </a:solidFill>
                              <a:latin typeface="Cambria Math" panose="02040503050406030204" pitchFamily="18" charset="0"/>
                            </a:rPr>
                            <m:t>𝑡</m:t>
                          </m:r>
                        </m:e>
                      </m:d>
                      <m:sSup>
                        <m:sSupPr>
                          <m:ctrlPr>
                            <a:rPr lang="zh-CN" altLang="en-US" sz="1600" i="1">
                              <a:solidFill>
                                <a:srgbClr val="000000"/>
                              </a:solidFill>
                              <a:latin typeface="Cambria Math" charset="0"/>
                            </a:rPr>
                          </m:ctrlPr>
                        </m:sSupPr>
                        <m:e>
                          <m:sSup>
                            <m:sSupPr>
                              <m:ctrlPr>
                                <a:rPr lang="zh-CN" altLang="en-US" sz="1600" i="1">
                                  <a:solidFill>
                                    <a:srgbClr val="000000"/>
                                  </a:solidFill>
                                  <a:latin typeface="Cambria Math" charset="0"/>
                                </a:rPr>
                              </m:ctrlPr>
                            </m:sSupPr>
                            <m:e>
                              <m:r>
                                <a:rPr lang="zh-CN" altLang="en-US" sz="1600" i="1">
                                  <a:solidFill>
                                    <a:srgbClr val="000000"/>
                                  </a:solidFill>
                                  <a:latin typeface="Cambria Math" panose="02040503050406030204" pitchFamily="18" charset="0"/>
                                </a:rPr>
                                <m:t>𝐻</m:t>
                              </m:r>
                            </m:e>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2</m:t>
                                  </m:r>
                                </m:e>
                              </m:d>
                            </m:sup>
                          </m:s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𝑓</m:t>
                              </m:r>
                              <m:r>
                                <a:rPr lang="zh-CN" altLang="en-US" sz="1600">
                                  <a:solidFill>
                                    <a:srgbClr val="000000"/>
                                  </a:solidFill>
                                  <a:latin typeface="Cambria Math" panose="02040503050406030204" pitchFamily="18" charset="0"/>
                                </a:rPr>
                                <m:t>,</m:t>
                              </m:r>
                              <m:r>
                                <a:rPr lang="zh-CN" altLang="en-US" sz="1600" i="1">
                                  <a:solidFill>
                                    <a:srgbClr val="000000"/>
                                  </a:solidFill>
                                  <a:latin typeface="Cambria Math" panose="02040503050406030204" pitchFamily="18" charset="0"/>
                                </a:rPr>
                                <m:t>𝑡</m:t>
                              </m:r>
                            </m:e>
                          </m:d>
                        </m:e>
                        <m:sup>
                          <m:r>
                            <a:rPr lang="zh-CN" altLang="en-US" sz="1600">
                              <a:solidFill>
                                <a:srgbClr val="000000"/>
                              </a:solidFill>
                              <a:latin typeface="Cambria Math" panose="02040503050406030204" pitchFamily="18" charset="0"/>
                            </a:rPr>
                            <m:t>∗</m:t>
                          </m:r>
                        </m:sup>
                      </m:sSup>
                    </m:oMath>
                  </m:oMathPara>
                </a14:m>
                <a:endParaRPr lang="zh-CN" altLang="en-US" sz="1600" dirty="0">
                  <a:solidFill>
                    <a:srgbClr val="000000"/>
                  </a:solidFill>
                  <a:latin typeface="Gill Sans MT" panose="020B0502020104020203" pitchFamily="34"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839817" y="2707661"/>
                <a:ext cx="1974515" cy="355225"/>
              </a:xfrm>
              <a:prstGeom prst="rect">
                <a:avLst/>
              </a:prstGeom>
              <a:blipFill rotWithShape="0">
                <a:blip r:embed="rId4"/>
                <a:stretch>
                  <a:fillRect b="-120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608307" y="3062886"/>
                <a:ext cx="1845762" cy="3881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a:solidFill>
                            <a:srgbClr val="000000"/>
                          </a:solidFill>
                          <a:latin typeface="Cambria Math" panose="02040503050406030204" pitchFamily="18" charset="0"/>
                        </a:rPr>
                        <m:t>≈</m:t>
                      </m:r>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𝐻</m:t>
                          </m:r>
                        </m:e>
                        <m:sub>
                          <m:r>
                            <a:rPr lang="zh-CN" altLang="en-US" sz="1600" i="1">
                              <a:solidFill>
                                <a:srgbClr val="000000"/>
                              </a:solidFill>
                              <a:latin typeface="Cambria Math" panose="02040503050406030204" pitchFamily="18" charset="0"/>
                            </a:rPr>
                            <m:t>𝑠</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1</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𝑓</m:t>
                          </m:r>
                        </m:e>
                      </m:d>
                      <m:sSup>
                        <m:sSupPr>
                          <m:ctrlPr>
                            <a:rPr lang="zh-CN" altLang="en-US" sz="1600" i="1">
                              <a:solidFill>
                                <a:srgbClr val="000000"/>
                              </a:solidFill>
                              <a:latin typeface="Cambria Math" charset="0"/>
                            </a:rPr>
                          </m:ctrlPr>
                        </m:sSupPr>
                        <m:e>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𝐻</m:t>
                              </m:r>
                            </m:e>
                            <m:sub>
                              <m:r>
                                <a:rPr lang="zh-CN" altLang="en-US" sz="1600" i="1">
                                  <a:solidFill>
                                    <a:srgbClr val="000000"/>
                                  </a:solidFill>
                                  <a:latin typeface="Cambria Math" panose="02040503050406030204" pitchFamily="18" charset="0"/>
                                </a:rPr>
                                <m:t>𝑠</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2</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𝑓</m:t>
                              </m:r>
                            </m:e>
                          </m:d>
                        </m:e>
                        <m:sup>
                          <m:r>
                            <a:rPr lang="zh-CN" altLang="en-US" sz="1600">
                              <a:solidFill>
                                <a:srgbClr val="000000"/>
                              </a:solidFill>
                              <a:latin typeface="Cambria Math" panose="02040503050406030204" pitchFamily="18" charset="0"/>
                            </a:rPr>
                            <m:t>∗</m:t>
                          </m:r>
                        </m:sup>
                      </m:sSup>
                    </m:oMath>
                  </m:oMathPara>
                </a14:m>
                <a:endParaRPr lang="zh-CN" altLang="en-US" sz="1600" dirty="0">
                  <a:solidFill>
                    <a:srgbClr val="000000"/>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608307" y="3062886"/>
                <a:ext cx="1845762" cy="388183"/>
              </a:xfrm>
              <a:prstGeom prst="rect">
                <a:avLst/>
              </a:prstGeom>
              <a:blipFill rotWithShape="0">
                <a:blip r:embed="rId5"/>
                <a:stretch>
                  <a:fillRect b="-9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611560" y="4258149"/>
                <a:ext cx="3693575" cy="8070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a:solidFill>
                            <a:srgbClr val="000000"/>
                          </a:solidFill>
                          <a:latin typeface="Cambria Math" panose="02040503050406030204" pitchFamily="18" charset="0"/>
                        </a:rPr>
                        <m:t>+</m:t>
                      </m:r>
                      <m:nary>
                        <m:naryPr>
                          <m:chr m:val="∑"/>
                          <m:limLoc m:val="undOvr"/>
                          <m:supHide m:val="on"/>
                          <m:ctrlPr>
                            <a:rPr lang="zh-CN" altLang="en-US" sz="1600" i="1">
                              <a:solidFill>
                                <a:srgbClr val="000000"/>
                              </a:solidFill>
                              <a:latin typeface="Cambria Math" charset="0"/>
                            </a:rPr>
                          </m:ctrlPr>
                        </m:naryPr>
                        <m:sub>
                          <m:r>
                            <a:rPr lang="zh-CN" altLang="en-US" sz="1600" i="1">
                              <a:solidFill>
                                <a:srgbClr val="000000"/>
                              </a:solidFill>
                              <a:latin typeface="Cambria Math" panose="02040503050406030204" pitchFamily="18" charset="0"/>
                            </a:rPr>
                            <m:t>𝑘</m:t>
                          </m:r>
                          <m:r>
                            <a:rPr lang="zh-CN" altLang="en-US" sz="1600">
                              <a:solidFill>
                                <a:srgbClr val="000000"/>
                              </a:solidFill>
                              <a:latin typeface="Cambria Math" panose="02040503050406030204" pitchFamily="18" charset="0"/>
                            </a:rPr>
                            <m:t>∈</m:t>
                          </m:r>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𝑃</m:t>
                              </m:r>
                            </m:e>
                            <m:sub>
                              <m:r>
                                <a:rPr lang="zh-CN" altLang="en-US" sz="1600" i="1">
                                  <a:solidFill>
                                    <a:srgbClr val="000000"/>
                                  </a:solidFill>
                                  <a:latin typeface="Cambria Math" panose="02040503050406030204" pitchFamily="18" charset="0"/>
                                </a:rPr>
                                <m:t>𝑑</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1</m:t>
                                  </m:r>
                                </m:e>
                              </m:d>
                            </m:sup>
                          </m:sSubSup>
                        </m:sub>
                        <m:sup/>
                        <m:e>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𝛼</m:t>
                              </m:r>
                            </m:e>
                            <m:sub>
                              <m:r>
                                <a:rPr lang="zh-CN" altLang="en-US" sz="1600" i="1">
                                  <a:solidFill>
                                    <a:srgbClr val="000000"/>
                                  </a:solidFill>
                                  <a:latin typeface="Cambria Math" panose="02040503050406030204" pitchFamily="18" charset="0"/>
                                </a:rPr>
                                <m:t>𝑘</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1</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𝑡</m:t>
                              </m:r>
                            </m:e>
                          </m:d>
                          <m:sSup>
                            <m:sSupPr>
                              <m:ctrlPr>
                                <a:rPr lang="zh-CN" altLang="en-US" sz="1600" i="1">
                                  <a:solidFill>
                                    <a:srgbClr val="000000"/>
                                  </a:solidFill>
                                  <a:latin typeface="Cambria Math" charset="0"/>
                                </a:rPr>
                              </m:ctrlPr>
                            </m:sSupPr>
                            <m:e>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𝐻</m:t>
                                  </m:r>
                                </m:e>
                                <m:sub>
                                  <m:r>
                                    <a:rPr lang="zh-CN" altLang="en-US" sz="1600" i="1">
                                      <a:solidFill>
                                        <a:srgbClr val="000000"/>
                                      </a:solidFill>
                                      <a:latin typeface="Cambria Math" panose="02040503050406030204" pitchFamily="18" charset="0"/>
                                    </a:rPr>
                                    <m:t>𝑠</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2</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𝑓</m:t>
                                  </m:r>
                                </m:e>
                              </m:d>
                            </m:e>
                            <m:sup>
                              <m:r>
                                <a:rPr lang="zh-CN" altLang="en-US" sz="1600">
                                  <a:solidFill>
                                    <a:srgbClr val="000000"/>
                                  </a:solidFill>
                                  <a:latin typeface="Cambria Math" panose="02040503050406030204" pitchFamily="18" charset="0"/>
                                </a:rPr>
                                <m:t>∗</m:t>
                              </m:r>
                            </m:sup>
                          </m:sSup>
                          <m:sSup>
                            <m:sSupPr>
                              <m:ctrlPr>
                                <a:rPr lang="zh-CN" altLang="en-US" sz="1600" i="1">
                                  <a:solidFill>
                                    <a:srgbClr val="000000"/>
                                  </a:solidFill>
                                  <a:latin typeface="Cambria Math" charset="0"/>
                                </a:rPr>
                              </m:ctrlPr>
                            </m:sSupPr>
                            <m:e>
                              <m:r>
                                <a:rPr lang="zh-CN" altLang="en-US" sz="1600" i="1">
                                  <a:solidFill>
                                    <a:srgbClr val="000000"/>
                                  </a:solidFill>
                                  <a:latin typeface="Cambria Math" panose="02040503050406030204" pitchFamily="18" charset="0"/>
                                </a:rPr>
                                <m:t>𝑒</m:t>
                              </m:r>
                            </m:e>
                            <m:sup>
                              <m:r>
                                <a:rPr lang="zh-CN" altLang="en-US" sz="1600" i="1">
                                  <a:solidFill>
                                    <a:srgbClr val="000000"/>
                                  </a:solidFill>
                                  <a:latin typeface="Cambria Math" panose="02040503050406030204" pitchFamily="18" charset="0"/>
                                </a:rPr>
                                <m:t>𝑗</m:t>
                              </m:r>
                              <m:r>
                                <a:rPr lang="zh-CN" altLang="en-US" sz="1600">
                                  <a:solidFill>
                                    <a:srgbClr val="000000"/>
                                  </a:solidFill>
                                  <a:latin typeface="Cambria Math" panose="02040503050406030204" pitchFamily="18" charset="0"/>
                                </a:rPr>
                                <m:t>2</m:t>
                              </m:r>
                              <m:r>
                                <a:rPr lang="zh-CN" altLang="en-US" sz="1600" i="1">
                                  <a:solidFill>
                                    <a:srgbClr val="000000"/>
                                  </a:solidFill>
                                  <a:latin typeface="Cambria Math" panose="02040503050406030204" pitchFamily="18" charset="0"/>
                                </a:rPr>
                                <m:t>𝜋</m:t>
                              </m:r>
                              <m:nary>
                                <m:naryPr>
                                  <m:limLoc m:val="subSup"/>
                                  <m:ctrlPr>
                                    <a:rPr lang="zh-CN" altLang="en-US" sz="1600" i="1">
                                      <a:solidFill>
                                        <a:srgbClr val="000000"/>
                                      </a:solidFill>
                                      <a:latin typeface="Cambria Math" charset="0"/>
                                    </a:rPr>
                                  </m:ctrlPr>
                                </m:naryPr>
                                <m:sub>
                                  <m:r>
                                    <a:rPr lang="zh-CN" altLang="en-US" sz="1600">
                                      <a:solidFill>
                                        <a:srgbClr val="000000"/>
                                      </a:solidFill>
                                      <a:latin typeface="Cambria Math" panose="02040503050406030204" pitchFamily="18" charset="0"/>
                                    </a:rPr>
                                    <m:t>−∞</m:t>
                                  </m:r>
                                </m:sub>
                                <m:sup>
                                  <m:r>
                                    <a:rPr lang="zh-CN" altLang="en-US" sz="1600" i="1">
                                      <a:solidFill>
                                        <a:srgbClr val="000000"/>
                                      </a:solidFill>
                                      <a:latin typeface="Cambria Math" panose="02040503050406030204" pitchFamily="18" charset="0"/>
                                    </a:rPr>
                                    <m:t>𝑡</m:t>
                                  </m:r>
                                </m:sup>
                                <m:e>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𝑓</m:t>
                                      </m:r>
                                    </m:e>
                                    <m:sub>
                                      <m:sSub>
                                        <m:sSubPr>
                                          <m:ctrlPr>
                                            <a:rPr lang="zh-CN" altLang="en-US" sz="1600" i="1">
                                              <a:solidFill>
                                                <a:srgbClr val="000000"/>
                                              </a:solidFill>
                                              <a:latin typeface="Cambria Math" charset="0"/>
                                            </a:rPr>
                                          </m:ctrlPr>
                                        </m:sSubPr>
                                        <m:e>
                                          <m:r>
                                            <a:rPr lang="zh-CN" altLang="en-US" sz="1600" i="1">
                                              <a:solidFill>
                                                <a:srgbClr val="000000"/>
                                              </a:solidFill>
                                              <a:latin typeface="Cambria Math" panose="02040503050406030204" pitchFamily="18" charset="0"/>
                                            </a:rPr>
                                            <m:t>𝐷</m:t>
                                          </m:r>
                                        </m:e>
                                        <m:sub>
                                          <m:r>
                                            <a:rPr lang="zh-CN" altLang="en-US" sz="1600" i="1">
                                              <a:solidFill>
                                                <a:srgbClr val="000000"/>
                                              </a:solidFill>
                                              <a:latin typeface="Cambria Math" panose="02040503050406030204" pitchFamily="18" charset="0"/>
                                            </a:rPr>
                                            <m:t>𝑘</m:t>
                                          </m:r>
                                        </m:sub>
                                      </m:sSub>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1</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𝑢</m:t>
                                      </m:r>
                                    </m:e>
                                  </m:d>
                                  <m:r>
                                    <m:rPr>
                                      <m:sty m:val="p"/>
                                    </m:rPr>
                                    <a:rPr lang="zh-CN" altLang="en-US" sz="1600">
                                      <a:solidFill>
                                        <a:srgbClr val="000000"/>
                                      </a:solidFill>
                                      <a:latin typeface="Cambria Math" panose="02040503050406030204" pitchFamily="18" charset="0"/>
                                    </a:rPr>
                                    <m:t>du</m:t>
                                  </m:r>
                                </m:e>
                              </m:nary>
                            </m:sup>
                          </m:sSup>
                        </m:e>
                      </m:nary>
                    </m:oMath>
                  </m:oMathPara>
                </a14:m>
                <a:endParaRPr lang="zh-CN" altLang="en-US" sz="1600" dirty="0">
                  <a:solidFill>
                    <a:srgbClr val="000000"/>
                  </a:solidFill>
                </a:endParaRPr>
              </a:p>
            </p:txBody>
          </p:sp>
        </mc:Choice>
        <mc:Fallback xmlns="">
          <p:sp>
            <p:nvSpPr>
              <p:cNvPr id="8" name="矩形 7"/>
              <p:cNvSpPr>
                <a:spLocks noRot="1" noChangeAspect="1" noMove="1" noResize="1" noEditPoints="1" noAdjustHandles="1" noChangeArrowheads="1" noChangeShapeType="1" noTextEdit="1"/>
              </p:cNvSpPr>
              <p:nvPr/>
            </p:nvSpPr>
            <p:spPr>
              <a:xfrm>
                <a:off x="611560" y="4258149"/>
                <a:ext cx="3693575" cy="807080"/>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611560" y="4963605"/>
                <a:ext cx="3797835" cy="8070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smtClean="0">
                          <a:solidFill>
                            <a:srgbClr val="000000"/>
                          </a:solidFill>
                          <a:latin typeface="Cambria Math" panose="02040503050406030204" pitchFamily="18" charset="0"/>
                        </a:rPr>
                        <m:t>+</m:t>
                      </m:r>
                      <m:nary>
                        <m:naryPr>
                          <m:chr m:val="∑"/>
                          <m:limLoc m:val="undOvr"/>
                          <m:supHide m:val="on"/>
                          <m:ctrlPr>
                            <a:rPr lang="zh-CN" altLang="en-US" sz="1600" i="1">
                              <a:solidFill>
                                <a:srgbClr val="000000"/>
                              </a:solidFill>
                              <a:latin typeface="Cambria Math" charset="0"/>
                            </a:rPr>
                          </m:ctrlPr>
                        </m:naryPr>
                        <m:sub>
                          <m:r>
                            <a:rPr lang="zh-CN" altLang="en-US" sz="1600" i="1">
                              <a:solidFill>
                                <a:srgbClr val="000000"/>
                              </a:solidFill>
                              <a:latin typeface="Cambria Math" panose="02040503050406030204" pitchFamily="18" charset="0"/>
                            </a:rPr>
                            <m:t>𝑘</m:t>
                          </m:r>
                          <m:r>
                            <a:rPr lang="zh-CN" altLang="en-US" sz="1600">
                              <a:solidFill>
                                <a:srgbClr val="000000"/>
                              </a:solidFill>
                              <a:latin typeface="Cambria Math" panose="02040503050406030204" pitchFamily="18" charset="0"/>
                            </a:rPr>
                            <m:t>∈</m:t>
                          </m:r>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𝑃</m:t>
                              </m:r>
                            </m:e>
                            <m:sub>
                              <m:r>
                                <a:rPr lang="zh-CN" altLang="en-US" sz="1600" i="1">
                                  <a:solidFill>
                                    <a:srgbClr val="000000"/>
                                  </a:solidFill>
                                  <a:latin typeface="Cambria Math" panose="02040503050406030204" pitchFamily="18" charset="0"/>
                                </a:rPr>
                                <m:t>𝑑</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2</m:t>
                                  </m:r>
                                </m:e>
                              </m:d>
                            </m:sup>
                          </m:sSubSup>
                        </m:sub>
                        <m:sup/>
                        <m:e>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𝐻</m:t>
                              </m:r>
                            </m:e>
                            <m:sub>
                              <m:r>
                                <a:rPr lang="zh-CN" altLang="en-US" sz="1600" i="1">
                                  <a:solidFill>
                                    <a:srgbClr val="000000"/>
                                  </a:solidFill>
                                  <a:latin typeface="Cambria Math" panose="02040503050406030204" pitchFamily="18" charset="0"/>
                                </a:rPr>
                                <m:t>𝑠</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1</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𝑓</m:t>
                              </m:r>
                            </m:e>
                          </m:d>
                          <m:sSup>
                            <m:sSupPr>
                              <m:ctrlPr>
                                <a:rPr lang="zh-CN" altLang="en-US" sz="1600" i="1">
                                  <a:solidFill>
                                    <a:srgbClr val="000000"/>
                                  </a:solidFill>
                                  <a:latin typeface="Cambria Math" charset="0"/>
                                </a:rPr>
                              </m:ctrlPr>
                            </m:sSupPr>
                            <m:e>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𝛼</m:t>
                                  </m:r>
                                </m:e>
                                <m:sub>
                                  <m:r>
                                    <a:rPr lang="zh-CN" altLang="en-US" sz="1600" i="1">
                                      <a:solidFill>
                                        <a:srgbClr val="000000"/>
                                      </a:solidFill>
                                      <a:latin typeface="Cambria Math" panose="02040503050406030204" pitchFamily="18" charset="0"/>
                                    </a:rPr>
                                    <m:t>𝑘</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2</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𝑡</m:t>
                                  </m:r>
                                </m:e>
                              </m:d>
                            </m:e>
                            <m:sup>
                              <m:r>
                                <a:rPr lang="zh-CN" altLang="en-US" sz="1600">
                                  <a:solidFill>
                                    <a:srgbClr val="000000"/>
                                  </a:solidFill>
                                  <a:latin typeface="Cambria Math" panose="02040503050406030204" pitchFamily="18" charset="0"/>
                                </a:rPr>
                                <m:t>∗</m:t>
                              </m:r>
                            </m:sup>
                          </m:sSup>
                          <m:sSup>
                            <m:sSupPr>
                              <m:ctrlPr>
                                <a:rPr lang="zh-CN" altLang="en-US" sz="1600" i="1">
                                  <a:solidFill>
                                    <a:srgbClr val="000000"/>
                                  </a:solidFill>
                                  <a:latin typeface="Cambria Math" charset="0"/>
                                </a:rPr>
                              </m:ctrlPr>
                            </m:sSupPr>
                            <m:e>
                              <m:r>
                                <a:rPr lang="zh-CN" altLang="en-US" sz="1600" i="1">
                                  <a:solidFill>
                                    <a:srgbClr val="000000"/>
                                  </a:solidFill>
                                  <a:latin typeface="Cambria Math" panose="02040503050406030204" pitchFamily="18" charset="0"/>
                                </a:rPr>
                                <m:t>𝑒</m:t>
                              </m:r>
                            </m:e>
                            <m:sup>
                              <m:r>
                                <a:rPr lang="zh-CN" altLang="en-US" sz="1600" i="1">
                                  <a:solidFill>
                                    <a:srgbClr val="000000"/>
                                  </a:solidFill>
                                  <a:latin typeface="Cambria Math" panose="02040503050406030204" pitchFamily="18" charset="0"/>
                                </a:rPr>
                                <m:t>𝑗</m:t>
                              </m:r>
                              <m:r>
                                <a:rPr lang="zh-CN" altLang="en-US" sz="1600">
                                  <a:solidFill>
                                    <a:srgbClr val="000000"/>
                                  </a:solidFill>
                                  <a:latin typeface="Cambria Math" panose="02040503050406030204" pitchFamily="18" charset="0"/>
                                </a:rPr>
                                <m:t>2</m:t>
                              </m:r>
                              <m:r>
                                <a:rPr lang="zh-CN" altLang="en-US" sz="1600" i="1">
                                  <a:solidFill>
                                    <a:srgbClr val="000000"/>
                                  </a:solidFill>
                                  <a:latin typeface="Cambria Math" panose="02040503050406030204" pitchFamily="18" charset="0"/>
                                </a:rPr>
                                <m:t>𝜋</m:t>
                              </m:r>
                              <m:nary>
                                <m:naryPr>
                                  <m:limLoc m:val="subSup"/>
                                  <m:ctrlPr>
                                    <a:rPr lang="zh-CN" altLang="en-US" sz="1600" i="1">
                                      <a:solidFill>
                                        <a:srgbClr val="000000"/>
                                      </a:solidFill>
                                      <a:latin typeface="Cambria Math" charset="0"/>
                                    </a:rPr>
                                  </m:ctrlPr>
                                </m:naryPr>
                                <m:sub>
                                  <m:r>
                                    <a:rPr lang="zh-CN" altLang="en-US" sz="1600">
                                      <a:solidFill>
                                        <a:srgbClr val="000000"/>
                                      </a:solidFill>
                                      <a:latin typeface="Cambria Math" panose="02040503050406030204" pitchFamily="18" charset="0"/>
                                    </a:rPr>
                                    <m:t>−∞</m:t>
                                  </m:r>
                                </m:sub>
                                <m:sup>
                                  <m:r>
                                    <a:rPr lang="zh-CN" altLang="en-US" sz="1600" i="1">
                                      <a:solidFill>
                                        <a:srgbClr val="000000"/>
                                      </a:solidFill>
                                      <a:latin typeface="Cambria Math" panose="02040503050406030204" pitchFamily="18" charset="0"/>
                                    </a:rPr>
                                    <m:t>𝑡</m:t>
                                  </m:r>
                                </m:sup>
                                <m:e>
                                  <m:sSubSup>
                                    <m:sSubSupPr>
                                      <m:ctrlPr>
                                        <a:rPr lang="zh-CN" altLang="en-US" sz="1600" i="1">
                                          <a:solidFill>
                                            <a:srgbClr val="000000"/>
                                          </a:solidFill>
                                          <a:latin typeface="Cambria Math" charset="0"/>
                                        </a:rPr>
                                      </m:ctrlPr>
                                    </m:sSubSupPr>
                                    <m:e>
                                      <m:r>
                                        <a:rPr lang="en-US" altLang="zh-CN" sz="1600" b="0" i="1" smtClean="0">
                                          <a:solidFill>
                                            <a:srgbClr val="000000"/>
                                          </a:solidFill>
                                          <a:latin typeface="Cambria Math" panose="02040503050406030204" pitchFamily="18" charset="0"/>
                                        </a:rPr>
                                        <m:t>−</m:t>
                                      </m:r>
                                      <m:r>
                                        <a:rPr lang="zh-CN" altLang="en-US" sz="1600" i="1">
                                          <a:solidFill>
                                            <a:srgbClr val="000000"/>
                                          </a:solidFill>
                                          <a:latin typeface="Cambria Math" panose="02040503050406030204" pitchFamily="18" charset="0"/>
                                        </a:rPr>
                                        <m:t>𝑓</m:t>
                                      </m:r>
                                    </m:e>
                                    <m:sub>
                                      <m:sSub>
                                        <m:sSubPr>
                                          <m:ctrlPr>
                                            <a:rPr lang="zh-CN" altLang="en-US" sz="1600" i="1">
                                              <a:solidFill>
                                                <a:srgbClr val="000000"/>
                                              </a:solidFill>
                                              <a:latin typeface="Cambria Math" charset="0"/>
                                            </a:rPr>
                                          </m:ctrlPr>
                                        </m:sSubPr>
                                        <m:e>
                                          <m:r>
                                            <a:rPr lang="zh-CN" altLang="en-US" sz="1600" i="1">
                                              <a:solidFill>
                                                <a:srgbClr val="000000"/>
                                              </a:solidFill>
                                              <a:latin typeface="Cambria Math" panose="02040503050406030204" pitchFamily="18" charset="0"/>
                                            </a:rPr>
                                            <m:t>𝐷</m:t>
                                          </m:r>
                                        </m:e>
                                        <m:sub>
                                          <m:r>
                                            <a:rPr lang="zh-CN" altLang="en-US" sz="1600" i="1">
                                              <a:solidFill>
                                                <a:srgbClr val="000000"/>
                                              </a:solidFill>
                                              <a:latin typeface="Cambria Math" panose="02040503050406030204" pitchFamily="18" charset="0"/>
                                            </a:rPr>
                                            <m:t>𝑘</m:t>
                                          </m:r>
                                        </m:sub>
                                      </m:sSub>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2</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𝑢</m:t>
                                      </m:r>
                                    </m:e>
                                  </m:d>
                                  <m:r>
                                    <m:rPr>
                                      <m:sty m:val="p"/>
                                    </m:rPr>
                                    <a:rPr lang="zh-CN" altLang="en-US" sz="1600">
                                      <a:solidFill>
                                        <a:srgbClr val="000000"/>
                                      </a:solidFill>
                                      <a:latin typeface="Cambria Math" panose="02040503050406030204" pitchFamily="18" charset="0"/>
                                    </a:rPr>
                                    <m:t>du</m:t>
                                  </m:r>
                                </m:e>
                              </m:nary>
                            </m:sup>
                          </m:sSup>
                        </m:e>
                      </m:nary>
                    </m:oMath>
                  </m:oMathPara>
                </a14:m>
                <a:endParaRPr lang="zh-CN" altLang="en-US" sz="1600" dirty="0">
                  <a:solidFill>
                    <a:srgbClr val="000000"/>
                  </a:solidFill>
                </a:endParaRPr>
              </a:p>
            </p:txBody>
          </p:sp>
        </mc:Choice>
        <mc:Fallback xmlns="">
          <p:sp>
            <p:nvSpPr>
              <p:cNvPr id="9" name="矩形 8"/>
              <p:cNvSpPr>
                <a:spLocks noRot="1" noChangeAspect="1" noMove="1" noResize="1" noEditPoints="1" noAdjustHandles="1" noChangeArrowheads="1" noChangeShapeType="1" noTextEdit="1"/>
              </p:cNvSpPr>
              <p:nvPr/>
            </p:nvSpPr>
            <p:spPr>
              <a:xfrm>
                <a:off x="611560" y="4963605"/>
                <a:ext cx="3797835" cy="807080"/>
              </a:xfrm>
              <a:prstGeom prst="rect">
                <a:avLst/>
              </a:prstGeom>
              <a:blipFill rotWithShape="0">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608307" y="3451069"/>
                <a:ext cx="4815485" cy="8070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a:solidFill>
                            <a:srgbClr val="000000"/>
                          </a:solidFill>
                          <a:latin typeface="Cambria Math" panose="02040503050406030204" pitchFamily="18" charset="0"/>
                        </a:rPr>
                        <m:t>+</m:t>
                      </m:r>
                      <m:nary>
                        <m:naryPr>
                          <m:chr m:val="∑"/>
                          <m:limLoc m:val="undOvr"/>
                          <m:supHide m:val="on"/>
                          <m:ctrlPr>
                            <a:rPr lang="zh-CN" altLang="en-US" sz="1600" i="1">
                              <a:solidFill>
                                <a:srgbClr val="000000"/>
                              </a:solidFill>
                              <a:latin typeface="Cambria Math" charset="0"/>
                            </a:rPr>
                          </m:ctrlPr>
                        </m:naryPr>
                        <m:sub>
                          <m:r>
                            <a:rPr lang="zh-CN" altLang="en-US" sz="1600" i="1">
                              <a:solidFill>
                                <a:srgbClr val="000000"/>
                              </a:solidFill>
                              <a:latin typeface="Cambria Math" panose="02040503050406030204" pitchFamily="18" charset="0"/>
                            </a:rPr>
                            <m:t>𝑘</m:t>
                          </m:r>
                          <m:r>
                            <a:rPr lang="zh-CN" altLang="en-US" sz="1600">
                              <a:solidFill>
                                <a:srgbClr val="000000"/>
                              </a:solidFill>
                              <a:latin typeface="Cambria Math" panose="02040503050406030204" pitchFamily="18" charset="0"/>
                            </a:rPr>
                            <m:t>∈</m:t>
                          </m:r>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𝑃</m:t>
                              </m:r>
                            </m:e>
                            <m:sub>
                              <m:r>
                                <a:rPr lang="zh-CN" altLang="en-US" sz="1600" i="1">
                                  <a:solidFill>
                                    <a:srgbClr val="000000"/>
                                  </a:solidFill>
                                  <a:latin typeface="Cambria Math" panose="02040503050406030204" pitchFamily="18" charset="0"/>
                                </a:rPr>
                                <m:t>𝑑</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1</m:t>
                                  </m:r>
                                </m:e>
                              </m:d>
                            </m:sup>
                          </m:sSubSup>
                          <m:r>
                            <a:rPr lang="zh-CN" altLang="en-US" sz="1600">
                              <a:solidFill>
                                <a:srgbClr val="000000"/>
                              </a:solidFill>
                              <a:latin typeface="Cambria Math" panose="02040503050406030204" pitchFamily="18" charset="0"/>
                            </a:rPr>
                            <m:t>,</m:t>
                          </m:r>
                          <m:r>
                            <a:rPr lang="zh-CN" altLang="en-US" sz="1600" i="1">
                              <a:solidFill>
                                <a:srgbClr val="000000"/>
                              </a:solidFill>
                              <a:latin typeface="Cambria Math" panose="02040503050406030204" pitchFamily="18" charset="0"/>
                            </a:rPr>
                            <m:t>𝑙</m:t>
                          </m:r>
                          <m:r>
                            <a:rPr lang="zh-CN" altLang="en-US" sz="1600">
                              <a:solidFill>
                                <a:srgbClr val="000000"/>
                              </a:solidFill>
                              <a:latin typeface="Cambria Math" panose="02040503050406030204" pitchFamily="18" charset="0"/>
                            </a:rPr>
                            <m:t>∈</m:t>
                          </m:r>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𝑃</m:t>
                              </m:r>
                            </m:e>
                            <m:sub>
                              <m:r>
                                <a:rPr lang="zh-CN" altLang="en-US" sz="1600" i="1">
                                  <a:solidFill>
                                    <a:srgbClr val="000000"/>
                                  </a:solidFill>
                                  <a:latin typeface="Cambria Math" panose="02040503050406030204" pitchFamily="18" charset="0"/>
                                </a:rPr>
                                <m:t>𝑑</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2</m:t>
                                  </m:r>
                                </m:e>
                              </m:d>
                            </m:sup>
                          </m:sSubSup>
                        </m:sub>
                        <m:sup/>
                        <m:e>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𝛼</m:t>
                              </m:r>
                            </m:e>
                            <m:sub>
                              <m:r>
                                <a:rPr lang="zh-CN" altLang="en-US" sz="1600" i="1">
                                  <a:solidFill>
                                    <a:srgbClr val="000000"/>
                                  </a:solidFill>
                                  <a:latin typeface="Cambria Math" panose="02040503050406030204" pitchFamily="18" charset="0"/>
                                </a:rPr>
                                <m:t>𝑘</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1</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𝑡</m:t>
                              </m:r>
                            </m:e>
                          </m:d>
                          <m:sSup>
                            <m:sSupPr>
                              <m:ctrlPr>
                                <a:rPr lang="zh-CN" altLang="en-US" sz="1600" i="1">
                                  <a:solidFill>
                                    <a:srgbClr val="000000"/>
                                  </a:solidFill>
                                  <a:latin typeface="Cambria Math" charset="0"/>
                                </a:rPr>
                              </m:ctrlPr>
                            </m:sSupPr>
                            <m:e>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𝛼</m:t>
                                  </m:r>
                                </m:e>
                                <m:sub>
                                  <m:r>
                                    <a:rPr lang="zh-CN" altLang="en-US" sz="1600" i="1">
                                      <a:solidFill>
                                        <a:srgbClr val="000000"/>
                                      </a:solidFill>
                                      <a:latin typeface="Cambria Math" panose="02040503050406030204" pitchFamily="18" charset="0"/>
                                    </a:rPr>
                                    <m:t>𝑘</m:t>
                                  </m:r>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2</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𝑡</m:t>
                                  </m:r>
                                </m:e>
                              </m:d>
                            </m:e>
                            <m:sup>
                              <m:r>
                                <a:rPr lang="zh-CN" altLang="en-US" sz="1600">
                                  <a:solidFill>
                                    <a:srgbClr val="000000"/>
                                  </a:solidFill>
                                  <a:latin typeface="Cambria Math" panose="02040503050406030204" pitchFamily="18" charset="0"/>
                                </a:rPr>
                                <m:t>∗</m:t>
                              </m:r>
                            </m:sup>
                          </m:sSup>
                          <m:sSup>
                            <m:sSupPr>
                              <m:ctrlPr>
                                <a:rPr lang="zh-CN" altLang="en-US" sz="1600" i="1">
                                  <a:solidFill>
                                    <a:srgbClr val="000000"/>
                                  </a:solidFill>
                                  <a:latin typeface="Cambria Math" charset="0"/>
                                </a:rPr>
                              </m:ctrlPr>
                            </m:sSupPr>
                            <m:e>
                              <m:r>
                                <a:rPr lang="zh-CN" altLang="en-US" sz="1600" i="1">
                                  <a:solidFill>
                                    <a:srgbClr val="000000"/>
                                  </a:solidFill>
                                  <a:latin typeface="Cambria Math" panose="02040503050406030204" pitchFamily="18" charset="0"/>
                                </a:rPr>
                                <m:t>𝑒</m:t>
                              </m:r>
                            </m:e>
                            <m:sup>
                              <m:r>
                                <a:rPr lang="zh-CN" altLang="en-US" sz="1600" i="1">
                                  <a:solidFill>
                                    <a:srgbClr val="000000"/>
                                  </a:solidFill>
                                  <a:latin typeface="Cambria Math" panose="02040503050406030204" pitchFamily="18" charset="0"/>
                                </a:rPr>
                                <m:t>𝑗</m:t>
                              </m:r>
                              <m:r>
                                <a:rPr lang="zh-CN" altLang="en-US" sz="1600">
                                  <a:solidFill>
                                    <a:srgbClr val="000000"/>
                                  </a:solidFill>
                                  <a:latin typeface="Cambria Math" panose="02040503050406030204" pitchFamily="18" charset="0"/>
                                </a:rPr>
                                <m:t>2</m:t>
                              </m:r>
                              <m:r>
                                <a:rPr lang="zh-CN" altLang="en-US" sz="1600" i="1">
                                  <a:solidFill>
                                    <a:srgbClr val="000000"/>
                                  </a:solidFill>
                                  <a:latin typeface="Cambria Math" panose="02040503050406030204" pitchFamily="18" charset="0"/>
                                </a:rPr>
                                <m:t>𝜋</m:t>
                              </m:r>
                              <m:nary>
                                <m:naryPr>
                                  <m:limLoc m:val="subSup"/>
                                  <m:ctrlPr>
                                    <a:rPr lang="zh-CN" altLang="en-US" sz="1600" i="1">
                                      <a:solidFill>
                                        <a:srgbClr val="000000"/>
                                      </a:solidFill>
                                      <a:latin typeface="Cambria Math" charset="0"/>
                                    </a:rPr>
                                  </m:ctrlPr>
                                </m:naryPr>
                                <m:sub>
                                  <m:r>
                                    <a:rPr lang="zh-CN" altLang="en-US" sz="1600">
                                      <a:solidFill>
                                        <a:srgbClr val="000000"/>
                                      </a:solidFill>
                                      <a:latin typeface="Cambria Math" panose="02040503050406030204" pitchFamily="18" charset="0"/>
                                    </a:rPr>
                                    <m:t>−∞</m:t>
                                  </m:r>
                                </m:sub>
                                <m:sup>
                                  <m:r>
                                    <a:rPr lang="zh-CN" altLang="en-US" sz="1600" i="1">
                                      <a:solidFill>
                                        <a:srgbClr val="000000"/>
                                      </a:solidFill>
                                      <a:latin typeface="Cambria Math" panose="02040503050406030204" pitchFamily="18" charset="0"/>
                                    </a:rPr>
                                    <m:t>𝑡</m:t>
                                  </m:r>
                                </m:sup>
                                <m:e>
                                  <m:d>
                                    <m:dPr>
                                      <m:endChr m:val=""/>
                                      <m:ctrlPr>
                                        <a:rPr lang="zh-CN" altLang="en-US" sz="1600" i="1">
                                          <a:solidFill>
                                            <a:srgbClr val="000000"/>
                                          </a:solidFill>
                                          <a:latin typeface="Cambria Math" charset="0"/>
                                        </a:rPr>
                                      </m:ctrlPr>
                                    </m:dPr>
                                    <m:e>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𝑓</m:t>
                                          </m:r>
                                        </m:e>
                                        <m:sub>
                                          <m:sSub>
                                            <m:sSubPr>
                                              <m:ctrlPr>
                                                <a:rPr lang="zh-CN" altLang="en-US" sz="1600" i="1">
                                                  <a:solidFill>
                                                    <a:srgbClr val="000000"/>
                                                  </a:solidFill>
                                                  <a:latin typeface="Cambria Math" charset="0"/>
                                                </a:rPr>
                                              </m:ctrlPr>
                                            </m:sSubPr>
                                            <m:e>
                                              <m:r>
                                                <a:rPr lang="zh-CN" altLang="en-US" sz="1600" i="1">
                                                  <a:solidFill>
                                                    <a:srgbClr val="000000"/>
                                                  </a:solidFill>
                                                  <a:latin typeface="Cambria Math" panose="02040503050406030204" pitchFamily="18" charset="0"/>
                                                </a:rPr>
                                                <m:t>𝐷</m:t>
                                              </m:r>
                                            </m:e>
                                            <m:sub>
                                              <m:r>
                                                <a:rPr lang="zh-CN" altLang="en-US" sz="1600" i="1">
                                                  <a:solidFill>
                                                    <a:srgbClr val="000000"/>
                                                  </a:solidFill>
                                                  <a:latin typeface="Cambria Math" panose="02040503050406030204" pitchFamily="18" charset="0"/>
                                                </a:rPr>
                                                <m:t>𝑘</m:t>
                                              </m:r>
                                            </m:sub>
                                          </m:sSub>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1</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𝑢</m:t>
                                          </m:r>
                                        </m:e>
                                      </m:d>
                                      <m:r>
                                        <a:rPr lang="zh-CN" altLang="en-US" sz="1600">
                                          <a:solidFill>
                                            <a:srgbClr val="000000"/>
                                          </a:solidFill>
                                          <a:latin typeface="Cambria Math" panose="02040503050406030204" pitchFamily="18" charset="0"/>
                                        </a:rPr>
                                        <m:t>−</m:t>
                                      </m:r>
                                      <m:sSubSup>
                                        <m:sSubSupPr>
                                          <m:ctrlPr>
                                            <a:rPr lang="zh-CN" altLang="en-US" sz="1600" i="1">
                                              <a:solidFill>
                                                <a:srgbClr val="000000"/>
                                              </a:solidFill>
                                              <a:latin typeface="Cambria Math" charset="0"/>
                                            </a:rPr>
                                          </m:ctrlPr>
                                        </m:sSubSupPr>
                                        <m:e>
                                          <m:r>
                                            <a:rPr lang="zh-CN" altLang="en-US" sz="1600" i="1">
                                              <a:solidFill>
                                                <a:srgbClr val="000000"/>
                                              </a:solidFill>
                                              <a:latin typeface="Cambria Math" panose="02040503050406030204" pitchFamily="18" charset="0"/>
                                            </a:rPr>
                                            <m:t>𝑓</m:t>
                                          </m:r>
                                        </m:e>
                                        <m:sub>
                                          <m:sSub>
                                            <m:sSubPr>
                                              <m:ctrlPr>
                                                <a:rPr lang="zh-CN" altLang="en-US" sz="1600" i="1">
                                                  <a:solidFill>
                                                    <a:srgbClr val="000000"/>
                                                  </a:solidFill>
                                                  <a:latin typeface="Cambria Math" charset="0"/>
                                                </a:rPr>
                                              </m:ctrlPr>
                                            </m:sSubPr>
                                            <m:e>
                                              <m:r>
                                                <a:rPr lang="zh-CN" altLang="en-US" sz="1600" i="1">
                                                  <a:solidFill>
                                                    <a:srgbClr val="000000"/>
                                                  </a:solidFill>
                                                  <a:latin typeface="Cambria Math" panose="02040503050406030204" pitchFamily="18" charset="0"/>
                                                </a:rPr>
                                                <m:t>𝐷</m:t>
                                              </m:r>
                                            </m:e>
                                            <m:sub>
                                              <m:r>
                                                <a:rPr lang="zh-CN" altLang="en-US" sz="1600" i="1">
                                                  <a:solidFill>
                                                    <a:srgbClr val="000000"/>
                                                  </a:solidFill>
                                                  <a:latin typeface="Cambria Math" panose="02040503050406030204" pitchFamily="18" charset="0"/>
                                                </a:rPr>
                                                <m:t>𝑘</m:t>
                                              </m:r>
                                            </m:sub>
                                          </m:sSub>
                                        </m:sub>
                                        <m:sup>
                                          <m:d>
                                            <m:dPr>
                                              <m:ctrlPr>
                                                <a:rPr lang="zh-CN" altLang="en-US" sz="1600" i="1">
                                                  <a:solidFill>
                                                    <a:srgbClr val="000000"/>
                                                  </a:solidFill>
                                                  <a:latin typeface="Cambria Math" charset="0"/>
                                                </a:rPr>
                                              </m:ctrlPr>
                                            </m:dPr>
                                            <m:e>
                                              <m:r>
                                                <a:rPr lang="zh-CN" altLang="en-US" sz="1600">
                                                  <a:solidFill>
                                                    <a:srgbClr val="000000"/>
                                                  </a:solidFill>
                                                  <a:latin typeface="Cambria Math" panose="02040503050406030204" pitchFamily="18" charset="0"/>
                                                </a:rPr>
                                                <m:t>2</m:t>
                                              </m:r>
                                            </m:e>
                                          </m:d>
                                        </m:sup>
                                      </m:sSubSup>
                                      <m:d>
                                        <m:dPr>
                                          <m:ctrlPr>
                                            <a:rPr lang="zh-CN" altLang="en-US" sz="1600" i="1">
                                              <a:solidFill>
                                                <a:srgbClr val="000000"/>
                                              </a:solidFill>
                                              <a:latin typeface="Cambria Math" charset="0"/>
                                            </a:rPr>
                                          </m:ctrlPr>
                                        </m:dPr>
                                        <m:e>
                                          <m:r>
                                            <a:rPr lang="zh-CN" altLang="en-US" sz="1600" i="1">
                                              <a:solidFill>
                                                <a:srgbClr val="000000"/>
                                              </a:solidFill>
                                              <a:latin typeface="Cambria Math" panose="02040503050406030204" pitchFamily="18" charset="0"/>
                                            </a:rPr>
                                            <m:t>𝑢</m:t>
                                          </m:r>
                                        </m:e>
                                      </m:d>
                                      <m:r>
                                        <a:rPr lang="zh-CN" altLang="en-US" sz="1600">
                                          <a:solidFill>
                                            <a:srgbClr val="000000"/>
                                          </a:solidFill>
                                          <a:latin typeface="Cambria Math" panose="02040503050406030204" pitchFamily="18" charset="0"/>
                                        </a:rPr>
                                        <m:t>)</m:t>
                                      </m:r>
                                      <m:r>
                                        <m:rPr>
                                          <m:sty m:val="p"/>
                                        </m:rPr>
                                        <a:rPr lang="zh-CN" altLang="en-US" sz="1600">
                                          <a:solidFill>
                                            <a:srgbClr val="000000"/>
                                          </a:solidFill>
                                          <a:latin typeface="Cambria Math" panose="02040503050406030204" pitchFamily="18" charset="0"/>
                                        </a:rPr>
                                        <m:t>du</m:t>
                                      </m:r>
                                    </m:e>
                                  </m:d>
                                </m:e>
                              </m:nary>
                            </m:sup>
                          </m:sSup>
                        </m:e>
                      </m:nary>
                    </m:oMath>
                  </m:oMathPara>
                </a14:m>
                <a:endParaRPr lang="zh-CN" altLang="en-US" sz="1600" dirty="0">
                  <a:solidFill>
                    <a:srgbClr val="000000"/>
                  </a:solidFill>
                </a:endParaRPr>
              </a:p>
            </p:txBody>
          </p:sp>
        </mc:Choice>
        <mc:Fallback xmlns="">
          <p:sp>
            <p:nvSpPr>
              <p:cNvPr id="10" name="矩形 9"/>
              <p:cNvSpPr>
                <a:spLocks noRot="1" noChangeAspect="1" noMove="1" noResize="1" noEditPoints="1" noAdjustHandles="1" noChangeArrowheads="1" noChangeShapeType="1" noTextEdit="1"/>
              </p:cNvSpPr>
              <p:nvPr/>
            </p:nvSpPr>
            <p:spPr>
              <a:xfrm>
                <a:off x="608307" y="3451069"/>
                <a:ext cx="4815485" cy="807080"/>
              </a:xfrm>
              <a:prstGeom prst="rect">
                <a:avLst/>
              </a:prstGeom>
              <a:blipFill rotWithShape="0">
                <a:blip r:embed="rId8"/>
                <a:stretch>
                  <a:fillRect/>
                </a:stretch>
              </a:blipFill>
            </p:spPr>
            <p:txBody>
              <a:bodyPr/>
              <a:lstStyle/>
              <a:p>
                <a:r>
                  <a:rPr lang="zh-CN" altLang="en-US">
                    <a:noFill/>
                  </a:rPr>
                  <a:t> </a:t>
                </a:r>
              </a:p>
            </p:txBody>
          </p:sp>
        </mc:Fallback>
      </mc:AlternateContent>
      <p:cxnSp>
        <p:nvCxnSpPr>
          <p:cNvPr id="12" name="直接箭头连接符 11"/>
          <p:cNvCxnSpPr>
            <a:stCxn id="7" idx="3"/>
          </p:cNvCxnSpPr>
          <p:nvPr/>
        </p:nvCxnSpPr>
        <p:spPr>
          <a:xfrm flipV="1">
            <a:off x="2454069" y="3256977"/>
            <a:ext cx="360263" cy="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800317" y="3084510"/>
            <a:ext cx="1239442" cy="338554"/>
          </a:xfrm>
          <a:prstGeom prst="rect">
            <a:avLst/>
          </a:prstGeom>
          <a:noFill/>
        </p:spPr>
        <p:txBody>
          <a:bodyPr wrap="none" rtlCol="0">
            <a:spAutoFit/>
          </a:bodyPr>
          <a:lstStyle/>
          <a:p>
            <a:r>
              <a:rPr lang="en-US" altLang="zh-CN" sz="1600" b="1" dirty="0" smtClean="0">
                <a:solidFill>
                  <a:srgbClr val="5C307D"/>
                </a:solidFill>
                <a:latin typeface="+mj-lt"/>
              </a:rPr>
              <a:t>Static term</a:t>
            </a:r>
            <a:endParaRPr lang="zh-CN" altLang="en-US" sz="1600" b="1" dirty="0">
              <a:solidFill>
                <a:srgbClr val="5C307D"/>
              </a:solidFill>
              <a:latin typeface="+mj-lt"/>
            </a:endParaRPr>
          </a:p>
        </p:txBody>
      </p:sp>
      <p:cxnSp>
        <p:nvCxnSpPr>
          <p:cNvPr id="15" name="直接连接符 14"/>
          <p:cNvCxnSpPr/>
          <p:nvPr/>
        </p:nvCxnSpPr>
        <p:spPr>
          <a:xfrm flipV="1">
            <a:off x="1827074" y="3926900"/>
            <a:ext cx="3537014" cy="6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935785" y="3917756"/>
            <a:ext cx="1229824" cy="338554"/>
          </a:xfrm>
          <a:prstGeom prst="rect">
            <a:avLst/>
          </a:prstGeom>
          <a:noFill/>
        </p:spPr>
        <p:txBody>
          <a:bodyPr wrap="none" rtlCol="0">
            <a:spAutoFit/>
          </a:bodyPr>
          <a:lstStyle/>
          <a:p>
            <a:r>
              <a:rPr lang="en-US" altLang="zh-CN" sz="1600" b="1" dirty="0" smtClean="0">
                <a:solidFill>
                  <a:srgbClr val="5C307D"/>
                </a:solidFill>
                <a:latin typeface="+mj-lt"/>
              </a:rPr>
              <a:t>Cross term</a:t>
            </a:r>
            <a:endParaRPr lang="zh-CN" altLang="en-US" sz="1600" b="1" dirty="0">
              <a:solidFill>
                <a:srgbClr val="5C307D"/>
              </a:solidFill>
              <a:latin typeface="+mj-lt"/>
            </a:endParaRPr>
          </a:p>
        </p:txBody>
      </p:sp>
      <p:cxnSp>
        <p:nvCxnSpPr>
          <p:cNvPr id="18" name="直接连接符 17"/>
          <p:cNvCxnSpPr/>
          <p:nvPr/>
        </p:nvCxnSpPr>
        <p:spPr>
          <a:xfrm flipV="1">
            <a:off x="1403648" y="4746973"/>
            <a:ext cx="2808000" cy="6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2147852" y="4743295"/>
            <a:ext cx="1309974" cy="338554"/>
          </a:xfrm>
          <a:prstGeom prst="rect">
            <a:avLst/>
          </a:prstGeom>
          <a:noFill/>
        </p:spPr>
        <p:txBody>
          <a:bodyPr wrap="none" rtlCol="0">
            <a:spAutoFit/>
          </a:bodyPr>
          <a:lstStyle/>
          <a:p>
            <a:r>
              <a:rPr lang="en-US" altLang="zh-CN" sz="1600" b="1" dirty="0" smtClean="0">
                <a:solidFill>
                  <a:srgbClr val="E97400"/>
                </a:solidFill>
                <a:latin typeface="+mj-lt"/>
              </a:rPr>
              <a:t>Target term</a:t>
            </a:r>
            <a:endParaRPr lang="zh-CN" altLang="en-US" sz="1600" b="1" dirty="0">
              <a:solidFill>
                <a:srgbClr val="E97400"/>
              </a:solidFill>
              <a:latin typeface="+mj-lt"/>
            </a:endParaRPr>
          </a:p>
        </p:txBody>
      </p:sp>
      <p:sp>
        <p:nvSpPr>
          <p:cNvPr id="22" name="矩形 21"/>
          <p:cNvSpPr/>
          <p:nvPr/>
        </p:nvSpPr>
        <p:spPr>
          <a:xfrm>
            <a:off x="3466525" y="4256310"/>
            <a:ext cx="529411" cy="40537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466525" y="4961766"/>
            <a:ext cx="622273" cy="40537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V="1">
            <a:off x="1403648" y="5452429"/>
            <a:ext cx="2808000" cy="6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2147852" y="5448751"/>
            <a:ext cx="1309974" cy="338554"/>
          </a:xfrm>
          <a:prstGeom prst="rect">
            <a:avLst/>
          </a:prstGeom>
          <a:noFill/>
        </p:spPr>
        <p:txBody>
          <a:bodyPr wrap="none" rtlCol="0">
            <a:spAutoFit/>
          </a:bodyPr>
          <a:lstStyle/>
          <a:p>
            <a:r>
              <a:rPr lang="en-US" altLang="zh-CN" sz="1600" b="1" dirty="0" smtClean="0">
                <a:solidFill>
                  <a:srgbClr val="E97400"/>
                </a:solidFill>
                <a:latin typeface="+mj-lt"/>
              </a:rPr>
              <a:t>Target term</a:t>
            </a:r>
            <a:endParaRPr lang="zh-CN" altLang="en-US" sz="1600" b="1" dirty="0">
              <a:solidFill>
                <a:srgbClr val="E97400"/>
              </a:solidFill>
              <a:latin typeface="+mj-lt"/>
            </a:endParaRPr>
          </a:p>
        </p:txBody>
      </p:sp>
      <mc:AlternateContent xmlns:mc="http://schemas.openxmlformats.org/markup-compatibility/2006" xmlns:a14="http://schemas.microsoft.com/office/drawing/2010/main">
        <mc:Choice Requires="a14">
          <p:sp>
            <p:nvSpPr>
              <p:cNvPr id="19" name="矩形 18"/>
              <p:cNvSpPr/>
              <p:nvPr/>
            </p:nvSpPr>
            <p:spPr>
              <a:xfrm>
                <a:off x="890972" y="5946953"/>
                <a:ext cx="7434064" cy="602665"/>
              </a:xfrm>
              <a:prstGeom prst="rect">
                <a:avLst/>
              </a:prstGeom>
            </p:spPr>
            <p:txBody>
              <a:bodyPr wrap="square">
                <a:spAutoFit/>
              </a:bodyPr>
              <a:lstStyle/>
              <a:p>
                <a:pPr lvl="0" algn="ctr" fontAlgn="base">
                  <a:spcBef>
                    <a:spcPct val="20000"/>
                  </a:spcBef>
                  <a:spcAft>
                    <a:spcPct val="0"/>
                  </a:spcAft>
                </a:pPr>
                <a:r>
                  <a:rPr lang="en-US" altLang="zh-CN" sz="2400" b="1" kern="0" dirty="0" smtClean="0">
                    <a:solidFill>
                      <a:srgbClr val="C00000"/>
                    </a:solidFill>
                  </a:rPr>
                  <a:t>Yet Target terms contain both </a:t>
                </a:r>
                <a14:m>
                  <m:oMath xmlns:m="http://schemas.openxmlformats.org/officeDocument/2006/math">
                    <m:sSubSup>
                      <m:sSubSupPr>
                        <m:ctrlPr>
                          <a:rPr lang="zh-CN" altLang="en-US" sz="2400" b="1" i="1" kern="0">
                            <a:solidFill>
                              <a:srgbClr val="C00000"/>
                            </a:solidFill>
                            <a:latin typeface="Cambria Math" charset="0"/>
                          </a:rPr>
                        </m:ctrlPr>
                      </m:sSubSupPr>
                      <m:e>
                        <m:r>
                          <a:rPr lang="zh-CN" altLang="en-US" sz="2400" b="1" i="1" kern="0">
                            <a:solidFill>
                              <a:srgbClr val="C00000"/>
                            </a:solidFill>
                            <a:latin typeface="Cambria Math" panose="02040503050406030204" pitchFamily="18" charset="0"/>
                          </a:rPr>
                          <m:t>𝒇</m:t>
                        </m:r>
                      </m:e>
                      <m:sub>
                        <m:sSub>
                          <m:sSubPr>
                            <m:ctrlPr>
                              <a:rPr lang="zh-CN" altLang="en-US" sz="2400" b="1" i="1" kern="0">
                                <a:solidFill>
                                  <a:srgbClr val="C00000"/>
                                </a:solidFill>
                                <a:latin typeface="Cambria Math" charset="0"/>
                              </a:rPr>
                            </m:ctrlPr>
                          </m:sSubPr>
                          <m:e>
                            <m:r>
                              <a:rPr lang="zh-CN" altLang="en-US" sz="2400" b="1" i="1" kern="0">
                                <a:solidFill>
                                  <a:srgbClr val="C00000"/>
                                </a:solidFill>
                                <a:latin typeface="Cambria Math" panose="02040503050406030204" pitchFamily="18" charset="0"/>
                              </a:rPr>
                              <m:t>𝑫</m:t>
                            </m:r>
                          </m:e>
                          <m:sub>
                            <m:r>
                              <a:rPr lang="zh-CN" altLang="en-US" sz="2400" b="1" i="1" kern="0">
                                <a:solidFill>
                                  <a:srgbClr val="C00000"/>
                                </a:solidFill>
                                <a:latin typeface="Cambria Math" panose="02040503050406030204" pitchFamily="18" charset="0"/>
                              </a:rPr>
                              <m:t>𝒌</m:t>
                            </m:r>
                          </m:sub>
                        </m:sSub>
                      </m:sub>
                      <m:sup>
                        <m:r>
                          <a:rPr lang="en-US" altLang="zh-CN" sz="2400" b="1" i="1" kern="0">
                            <a:solidFill>
                              <a:srgbClr val="C00000"/>
                            </a:solidFill>
                            <a:latin typeface="Cambria Math" panose="02040503050406030204" pitchFamily="18" charset="0"/>
                          </a:rPr>
                          <m:t>(</m:t>
                        </m:r>
                        <m:r>
                          <a:rPr lang="en-US" altLang="zh-CN" sz="2400" b="1" i="1" kern="0">
                            <a:solidFill>
                              <a:srgbClr val="C00000"/>
                            </a:solidFill>
                            <a:latin typeface="Cambria Math" panose="02040503050406030204" pitchFamily="18" charset="0"/>
                          </a:rPr>
                          <m:t>𝟏</m:t>
                        </m:r>
                        <m:r>
                          <a:rPr lang="en-US" altLang="zh-CN" sz="2400" b="1" i="1" kern="0">
                            <a:solidFill>
                              <a:srgbClr val="C00000"/>
                            </a:solidFill>
                            <a:latin typeface="Cambria Math" panose="02040503050406030204" pitchFamily="18" charset="0"/>
                          </a:rPr>
                          <m:t>)</m:t>
                        </m:r>
                      </m:sup>
                    </m:sSubSup>
                  </m:oMath>
                </a14:m>
                <a:r>
                  <a:rPr lang="en-US" altLang="zh-CN" sz="2400" b="1" kern="0" dirty="0">
                    <a:solidFill>
                      <a:srgbClr val="C00000"/>
                    </a:solidFill>
                  </a:rPr>
                  <a:t> and </a:t>
                </a:r>
                <a14:m>
                  <m:oMath xmlns:m="http://schemas.openxmlformats.org/officeDocument/2006/math">
                    <m:r>
                      <a:rPr lang="en-US" altLang="zh-CN" sz="2400" b="1" kern="0">
                        <a:solidFill>
                          <a:srgbClr val="C00000"/>
                        </a:solidFill>
                        <a:latin typeface="Cambria Math" panose="02040503050406030204" pitchFamily="18" charset="0"/>
                      </a:rPr>
                      <m:t>−</m:t>
                    </m:r>
                    <m:sSubSup>
                      <m:sSubSupPr>
                        <m:ctrlPr>
                          <a:rPr lang="zh-CN" altLang="en-US" sz="2400" b="1" i="1" kern="0">
                            <a:solidFill>
                              <a:srgbClr val="C00000"/>
                            </a:solidFill>
                            <a:latin typeface="Cambria Math" charset="0"/>
                          </a:rPr>
                        </m:ctrlPr>
                      </m:sSubSupPr>
                      <m:e>
                        <m:r>
                          <a:rPr lang="zh-CN" altLang="en-US" sz="2400" b="1" i="1" kern="0">
                            <a:solidFill>
                              <a:srgbClr val="C00000"/>
                            </a:solidFill>
                            <a:latin typeface="Cambria Math" panose="02040503050406030204" pitchFamily="18" charset="0"/>
                          </a:rPr>
                          <m:t>𝒇</m:t>
                        </m:r>
                      </m:e>
                      <m:sub>
                        <m:sSub>
                          <m:sSubPr>
                            <m:ctrlPr>
                              <a:rPr lang="zh-CN" altLang="en-US" sz="2400" b="1" i="1" kern="0">
                                <a:solidFill>
                                  <a:srgbClr val="C00000"/>
                                </a:solidFill>
                                <a:latin typeface="Cambria Math" charset="0"/>
                              </a:rPr>
                            </m:ctrlPr>
                          </m:sSubPr>
                          <m:e>
                            <m:r>
                              <a:rPr lang="zh-CN" altLang="en-US" sz="2400" b="1" i="1" kern="0">
                                <a:solidFill>
                                  <a:srgbClr val="C00000"/>
                                </a:solidFill>
                                <a:latin typeface="Cambria Math" panose="02040503050406030204" pitchFamily="18" charset="0"/>
                              </a:rPr>
                              <m:t>𝑫</m:t>
                            </m:r>
                          </m:e>
                          <m:sub>
                            <m:r>
                              <a:rPr lang="zh-CN" altLang="en-US" sz="2400" b="1" i="1" kern="0">
                                <a:solidFill>
                                  <a:srgbClr val="C00000"/>
                                </a:solidFill>
                                <a:latin typeface="Cambria Math" panose="02040503050406030204" pitchFamily="18" charset="0"/>
                              </a:rPr>
                              <m:t>𝒌</m:t>
                            </m:r>
                          </m:sub>
                        </m:sSub>
                      </m:sub>
                      <m:sup>
                        <m:d>
                          <m:dPr>
                            <m:ctrlPr>
                              <a:rPr lang="en-US" altLang="zh-CN" sz="2400" b="1" i="1" kern="0">
                                <a:solidFill>
                                  <a:srgbClr val="C00000"/>
                                </a:solidFill>
                                <a:latin typeface="Cambria Math" charset="0"/>
                              </a:rPr>
                            </m:ctrlPr>
                          </m:dPr>
                          <m:e>
                            <m:r>
                              <a:rPr lang="en-US" altLang="zh-CN" sz="2400" b="1" i="1" kern="0">
                                <a:solidFill>
                                  <a:srgbClr val="C00000"/>
                                </a:solidFill>
                                <a:latin typeface="Cambria Math" panose="02040503050406030204" pitchFamily="18" charset="0"/>
                              </a:rPr>
                              <m:t>𝟐</m:t>
                            </m:r>
                          </m:e>
                        </m:d>
                      </m:sup>
                    </m:sSubSup>
                  </m:oMath>
                </a14:m>
                <a:r>
                  <a:rPr lang="en-US" altLang="zh-CN" sz="2400" b="1" kern="0" dirty="0">
                    <a:solidFill>
                      <a:srgbClr val="C00000"/>
                    </a:solidFill>
                  </a:rPr>
                  <a:t>!</a:t>
                </a:r>
              </a:p>
            </p:txBody>
          </p:sp>
        </mc:Choice>
        <mc:Fallback xmlns="">
          <p:sp>
            <p:nvSpPr>
              <p:cNvPr id="19" name="矩形 18"/>
              <p:cNvSpPr>
                <a:spLocks noRot="1" noChangeAspect="1" noMove="1" noResize="1" noEditPoints="1" noAdjustHandles="1" noChangeArrowheads="1" noChangeShapeType="1" noTextEdit="1"/>
              </p:cNvSpPr>
              <p:nvPr/>
            </p:nvSpPr>
            <p:spPr>
              <a:xfrm>
                <a:off x="890972" y="5946953"/>
                <a:ext cx="7434064" cy="602665"/>
              </a:xfrm>
              <a:prstGeom prst="rect">
                <a:avLst/>
              </a:prstGeom>
              <a:blipFill rotWithShape="0">
                <a:blip r:embed="rId9"/>
                <a:stretch>
                  <a:fillRect b="-11224"/>
                </a:stretch>
              </a:blipFill>
            </p:spPr>
            <p:txBody>
              <a:bodyPr/>
              <a:lstStyle/>
              <a:p>
                <a:r>
                  <a:rPr lang="zh-CN" altLang="en-US">
                    <a:noFill/>
                  </a:rPr>
                  <a:t> </a:t>
                </a:r>
              </a:p>
            </p:txBody>
          </p:sp>
        </mc:Fallback>
      </mc:AlternateContent>
      <p:cxnSp>
        <p:nvCxnSpPr>
          <p:cNvPr id="27" name="直线连接符 26"/>
          <p:cNvCxnSpPr/>
          <p:nvPr/>
        </p:nvCxnSpPr>
        <p:spPr>
          <a:xfrm>
            <a:off x="1147482" y="6531127"/>
            <a:ext cx="6849036" cy="0"/>
          </a:xfrm>
          <a:prstGeom prst="line">
            <a:avLst/>
          </a:prstGeom>
          <a:ln w="57150">
            <a:solidFill>
              <a:srgbClr val="2185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52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par>
                          <p:cTn id="63" fill="hold">
                            <p:stCondLst>
                              <p:cond delay="500"/>
                            </p:stCondLst>
                            <p:childTnLst>
                              <p:par>
                                <p:cTn id="64" presetID="16" presetClass="entr" presetSubtype="21"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par>
                                <p:cTn id="67" presetID="16" presetClass="entr" presetSubtype="21"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P spid="17" grpId="0"/>
      <p:bldP spid="20" grpId="0"/>
      <p:bldP spid="22" grpId="0" animBg="1"/>
      <p:bldP spid="23" grpId="0" animBg="1"/>
      <p:bldP spid="25"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Doppler Extraction</a:t>
            </a:r>
            <a:endParaRPr lang="zh-CN" altLang="en-US" dirty="0"/>
          </a:p>
        </p:txBody>
      </p:sp>
      <p:sp>
        <p:nvSpPr>
          <p:cNvPr id="3" name="内容占位符 2"/>
          <p:cNvSpPr>
            <a:spLocks noGrp="1"/>
          </p:cNvSpPr>
          <p:nvPr>
            <p:ph idx="1"/>
          </p:nvPr>
        </p:nvSpPr>
        <p:spPr/>
        <p:txBody>
          <a:bodyPr/>
          <a:lstStyle/>
          <a:p>
            <a:r>
              <a:rPr lang="en-US" altLang="zh-CN" dirty="0" smtClean="0"/>
              <a:t>A sufficient condition is</a:t>
            </a:r>
            <a:r>
              <a:rPr lang="zh-CN" altLang="en-US" dirty="0" smtClean="0"/>
              <a:t> </a:t>
            </a:r>
            <a:r>
              <a:rPr lang="en-US" altLang="zh-CN" dirty="0"/>
              <a:t>the term with true </a:t>
            </a:r>
            <a:r>
              <a:rPr lang="en-US" altLang="zh-CN" dirty="0" smtClean="0"/>
              <a:t>Doppler</a:t>
            </a:r>
            <a:r>
              <a:rPr lang="zh-CN" altLang="en-US" dirty="0" smtClean="0"/>
              <a:t> </a:t>
            </a:r>
            <a:r>
              <a:rPr lang="en-US" altLang="zh-CN" dirty="0" smtClean="0"/>
              <a:t>frequency </a:t>
            </a:r>
            <a:r>
              <a:rPr lang="en-US" altLang="zh-CN" dirty="0"/>
              <a:t>shift </a:t>
            </a:r>
            <a:r>
              <a:rPr lang="en-US" altLang="zh-CN" dirty="0" smtClean="0"/>
              <a:t>has</a:t>
            </a:r>
            <a:r>
              <a:rPr lang="zh-CN" altLang="en-US" dirty="0" smtClean="0"/>
              <a:t> </a:t>
            </a:r>
            <a:r>
              <a:rPr lang="en-US" altLang="zh-CN" dirty="0" smtClean="0"/>
              <a:t>higher </a:t>
            </a:r>
            <a:r>
              <a:rPr lang="en-US" altLang="zh-CN" dirty="0"/>
              <a:t>power</a:t>
            </a:r>
            <a:endParaRPr lang="en-US" altLang="zh-CN" dirty="0" smtClean="0"/>
          </a:p>
          <a:p>
            <a:endParaRPr lang="en-US" altLang="zh-CN" dirty="0"/>
          </a:p>
          <a:p>
            <a:endParaRPr lang="en-US" altLang="zh-CN" dirty="0" smtClean="0"/>
          </a:p>
          <a:p>
            <a:pPr marL="0" indent="0">
              <a:buNone/>
            </a:pPr>
            <a:endParaRPr lang="en-US" altLang="zh-CN" dirty="0"/>
          </a:p>
          <a:p>
            <a:endParaRPr lang="zh-CN" altLang="en-US" dirty="0" smtClean="0"/>
          </a:p>
        </p:txBody>
      </p:sp>
      <mc:AlternateContent xmlns:mc="http://schemas.openxmlformats.org/markup-compatibility/2006" xmlns:a14="http://schemas.microsoft.com/office/drawing/2010/main">
        <mc:Choice Requires="a14">
          <p:sp>
            <p:nvSpPr>
              <p:cNvPr id="5" name="矩形 4"/>
              <p:cNvSpPr/>
              <p:nvPr/>
            </p:nvSpPr>
            <p:spPr>
              <a:xfrm>
                <a:off x="9438374" y="3313471"/>
                <a:ext cx="7178119" cy="519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a:solidFill>
                                <a:srgbClr val="000000"/>
                              </a:solidFill>
                              <a:latin typeface="Cambria Math" charset="0"/>
                            </a:rPr>
                          </m:ctrlPr>
                        </m:dPr>
                        <m:e>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𝛼</m:t>
                              </m:r>
                            </m:e>
                            <m:sub>
                              <m:r>
                                <a:rPr lang="zh-CN" altLang="en-US" i="1">
                                  <a:solidFill>
                                    <a:srgbClr val="000000"/>
                                  </a:solidFill>
                                  <a:latin typeface="Cambria Math" panose="02040503050406030204" pitchFamily="18" charset="0"/>
                                </a:rPr>
                                <m:t>𝑘</m:t>
                              </m:r>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1</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𝑡</m:t>
                              </m:r>
                            </m:e>
                          </m:d>
                          <m:sSup>
                            <m:sSupPr>
                              <m:ctrlPr>
                                <a:rPr lang="zh-CN" altLang="en-US" i="1">
                                  <a:solidFill>
                                    <a:srgbClr val="000000"/>
                                  </a:solidFill>
                                  <a:latin typeface="Cambria Math" charset="0"/>
                                </a:rPr>
                              </m:ctrlPr>
                            </m:sSupPr>
                            <m:e>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𝐻</m:t>
                                  </m:r>
                                </m:e>
                                <m:sub>
                                  <m:r>
                                    <a:rPr lang="zh-CN" altLang="en-US" i="1">
                                      <a:solidFill>
                                        <a:srgbClr val="000000"/>
                                      </a:solidFill>
                                      <a:latin typeface="Cambria Math" panose="02040503050406030204" pitchFamily="18" charset="0"/>
                                    </a:rPr>
                                    <m:t>𝑠</m:t>
                                  </m:r>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2</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𝑓</m:t>
                                  </m:r>
                                </m:e>
                              </m:d>
                            </m:e>
                            <m:sup>
                              <m:r>
                                <a:rPr lang="zh-CN" altLang="en-US">
                                  <a:solidFill>
                                    <a:srgbClr val="000000"/>
                                  </a:solidFill>
                                  <a:latin typeface="Cambria Math" panose="02040503050406030204" pitchFamily="18" charset="0"/>
                                </a:rPr>
                                <m:t>∗</m:t>
                              </m:r>
                            </m:sup>
                          </m:sSup>
                          <m:sSup>
                            <m:sSupPr>
                              <m:ctrlPr>
                                <a:rPr lang="zh-CN" altLang="en-US" i="1">
                                  <a:solidFill>
                                    <a:srgbClr val="000000"/>
                                  </a:solidFill>
                                  <a:latin typeface="Cambria Math" charset="0"/>
                                </a:rPr>
                              </m:ctrlPr>
                            </m:sSupPr>
                            <m:e>
                              <m:r>
                                <a:rPr lang="zh-CN" altLang="en-US" i="1">
                                  <a:solidFill>
                                    <a:srgbClr val="000000"/>
                                  </a:solidFill>
                                  <a:latin typeface="Cambria Math" panose="02040503050406030204" pitchFamily="18" charset="0"/>
                                </a:rPr>
                                <m:t>𝑒</m:t>
                              </m:r>
                            </m:e>
                            <m:sup>
                              <m:r>
                                <a:rPr lang="zh-CN" altLang="en-US" i="1">
                                  <a:solidFill>
                                    <a:srgbClr val="000000"/>
                                  </a:solidFill>
                                  <a:latin typeface="Cambria Math" panose="02040503050406030204" pitchFamily="18" charset="0"/>
                                </a:rPr>
                                <m:t>𝑗</m:t>
                              </m:r>
                              <m:r>
                                <a:rPr lang="zh-CN" altLang="en-US">
                                  <a:solidFill>
                                    <a:srgbClr val="000000"/>
                                  </a:solidFill>
                                  <a:latin typeface="Cambria Math" panose="02040503050406030204" pitchFamily="18" charset="0"/>
                                </a:rPr>
                                <m:t>2</m:t>
                              </m:r>
                              <m:r>
                                <a:rPr lang="zh-CN" altLang="en-US" i="1">
                                  <a:solidFill>
                                    <a:srgbClr val="000000"/>
                                  </a:solidFill>
                                  <a:latin typeface="Cambria Math" panose="02040503050406030204" pitchFamily="18" charset="0"/>
                                </a:rPr>
                                <m:t>𝜋</m:t>
                              </m:r>
                              <m:nary>
                                <m:naryPr>
                                  <m:limLoc m:val="subSup"/>
                                  <m:ctrlPr>
                                    <a:rPr lang="zh-CN" altLang="en-US" i="1">
                                      <a:solidFill>
                                        <a:srgbClr val="000000"/>
                                      </a:solidFill>
                                      <a:latin typeface="Cambria Math" charset="0"/>
                                    </a:rPr>
                                  </m:ctrlPr>
                                </m:naryPr>
                                <m:sub>
                                  <m:r>
                                    <a:rPr lang="zh-CN" altLang="en-US">
                                      <a:solidFill>
                                        <a:srgbClr val="000000"/>
                                      </a:solidFill>
                                      <a:latin typeface="Cambria Math" panose="02040503050406030204" pitchFamily="18" charset="0"/>
                                    </a:rPr>
                                    <m:t>−∞</m:t>
                                  </m:r>
                                </m:sub>
                                <m:sup>
                                  <m:r>
                                    <a:rPr lang="zh-CN" altLang="en-US" i="1">
                                      <a:solidFill>
                                        <a:srgbClr val="000000"/>
                                      </a:solidFill>
                                      <a:latin typeface="Cambria Math" panose="02040503050406030204" pitchFamily="18" charset="0"/>
                                    </a:rPr>
                                    <m:t>𝑡</m:t>
                                  </m:r>
                                </m:sup>
                                <m:e>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𝑓</m:t>
                                      </m:r>
                                    </m:e>
                                    <m:sub>
                                      <m:sSub>
                                        <m:sSubPr>
                                          <m:ctrlPr>
                                            <a:rPr lang="zh-CN" altLang="en-US" i="1">
                                              <a:solidFill>
                                                <a:srgbClr val="000000"/>
                                              </a:solidFill>
                                              <a:latin typeface="Cambria Math" charset="0"/>
                                            </a:rPr>
                                          </m:ctrlPr>
                                        </m:sSubPr>
                                        <m:e>
                                          <m:r>
                                            <a:rPr lang="zh-CN" altLang="en-US" i="1">
                                              <a:solidFill>
                                                <a:srgbClr val="000000"/>
                                              </a:solidFill>
                                              <a:latin typeface="Cambria Math" panose="02040503050406030204" pitchFamily="18" charset="0"/>
                                            </a:rPr>
                                            <m:t>𝐷</m:t>
                                          </m:r>
                                        </m:e>
                                        <m:sub>
                                          <m:r>
                                            <a:rPr lang="zh-CN" altLang="en-US" i="1">
                                              <a:solidFill>
                                                <a:srgbClr val="000000"/>
                                              </a:solidFill>
                                              <a:latin typeface="Cambria Math" panose="02040503050406030204" pitchFamily="18" charset="0"/>
                                            </a:rPr>
                                            <m:t>𝑘</m:t>
                                          </m:r>
                                        </m:sub>
                                      </m:sSub>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1</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𝑢</m:t>
                                      </m:r>
                                    </m:e>
                                  </m:d>
                                  <m:r>
                                    <m:rPr>
                                      <m:sty m:val="p"/>
                                    </m:rPr>
                                    <a:rPr lang="zh-CN" altLang="en-US">
                                      <a:solidFill>
                                        <a:srgbClr val="000000"/>
                                      </a:solidFill>
                                      <a:latin typeface="Cambria Math" panose="02040503050406030204" pitchFamily="18" charset="0"/>
                                    </a:rPr>
                                    <m:t>du</m:t>
                                  </m:r>
                                </m:e>
                              </m:nary>
                            </m:sup>
                          </m:sSup>
                        </m:e>
                      </m:d>
                      <m:r>
                        <a:rPr lang="en-US" altLang="zh-CN" i="1">
                          <a:solidFill>
                            <a:srgbClr val="000000"/>
                          </a:solidFill>
                          <a:latin typeface="Cambria Math" panose="02040503050406030204" pitchFamily="18" charset="0"/>
                        </a:rPr>
                        <m:t>&gt;</m:t>
                      </m:r>
                      <m:d>
                        <m:dPr>
                          <m:begChr m:val="|"/>
                          <m:endChr m:val="|"/>
                          <m:ctrlPr>
                            <a:rPr lang="en-US" altLang="zh-CN" i="1">
                              <a:solidFill>
                                <a:srgbClr val="000000"/>
                              </a:solidFill>
                              <a:latin typeface="Cambria Math" charset="0"/>
                            </a:rPr>
                          </m:ctrlPr>
                        </m:dPr>
                        <m:e>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𝐻</m:t>
                              </m:r>
                            </m:e>
                            <m:sub>
                              <m:r>
                                <a:rPr lang="zh-CN" altLang="en-US" i="1">
                                  <a:solidFill>
                                    <a:srgbClr val="000000"/>
                                  </a:solidFill>
                                  <a:latin typeface="Cambria Math" panose="02040503050406030204" pitchFamily="18" charset="0"/>
                                </a:rPr>
                                <m:t>𝑠</m:t>
                              </m:r>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1</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𝑓</m:t>
                              </m:r>
                            </m:e>
                          </m:d>
                          <m:sSup>
                            <m:sSupPr>
                              <m:ctrlPr>
                                <a:rPr lang="zh-CN" altLang="en-US" i="1">
                                  <a:solidFill>
                                    <a:srgbClr val="000000"/>
                                  </a:solidFill>
                                  <a:latin typeface="Cambria Math" charset="0"/>
                                </a:rPr>
                              </m:ctrlPr>
                            </m:sSupPr>
                            <m:e>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𝛼</m:t>
                                  </m:r>
                                </m:e>
                                <m:sub>
                                  <m:r>
                                    <a:rPr lang="zh-CN" altLang="en-US" i="1">
                                      <a:solidFill>
                                        <a:srgbClr val="000000"/>
                                      </a:solidFill>
                                      <a:latin typeface="Cambria Math" panose="02040503050406030204" pitchFamily="18" charset="0"/>
                                    </a:rPr>
                                    <m:t>𝑘</m:t>
                                  </m:r>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2</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𝑡</m:t>
                                  </m:r>
                                </m:e>
                              </m:d>
                            </m:e>
                            <m:sup>
                              <m:r>
                                <a:rPr lang="zh-CN" altLang="en-US">
                                  <a:solidFill>
                                    <a:srgbClr val="000000"/>
                                  </a:solidFill>
                                  <a:latin typeface="Cambria Math" panose="02040503050406030204" pitchFamily="18" charset="0"/>
                                </a:rPr>
                                <m:t>∗</m:t>
                              </m:r>
                            </m:sup>
                          </m:sSup>
                          <m:sSup>
                            <m:sSupPr>
                              <m:ctrlPr>
                                <a:rPr lang="zh-CN" altLang="en-US" i="1">
                                  <a:solidFill>
                                    <a:srgbClr val="000000"/>
                                  </a:solidFill>
                                  <a:latin typeface="Cambria Math" charset="0"/>
                                </a:rPr>
                              </m:ctrlPr>
                            </m:sSupPr>
                            <m:e>
                              <m:r>
                                <a:rPr lang="zh-CN" altLang="en-US" i="1">
                                  <a:solidFill>
                                    <a:srgbClr val="000000"/>
                                  </a:solidFill>
                                  <a:latin typeface="Cambria Math" panose="02040503050406030204" pitchFamily="18" charset="0"/>
                                </a:rPr>
                                <m:t>𝑒</m:t>
                              </m:r>
                            </m:e>
                            <m:sup>
                              <m:r>
                                <a:rPr lang="zh-CN" altLang="en-US">
                                  <a:solidFill>
                                    <a:srgbClr val="000000"/>
                                  </a:solidFill>
                                  <a:latin typeface="Cambria Math" panose="02040503050406030204" pitchFamily="18" charset="0"/>
                                </a:rPr>
                                <m:t>−</m:t>
                              </m:r>
                              <m:r>
                                <a:rPr lang="zh-CN" altLang="en-US" i="1">
                                  <a:solidFill>
                                    <a:srgbClr val="000000"/>
                                  </a:solidFill>
                                  <a:latin typeface="Cambria Math" panose="02040503050406030204" pitchFamily="18" charset="0"/>
                                </a:rPr>
                                <m:t>𝑗</m:t>
                              </m:r>
                              <m:r>
                                <a:rPr lang="zh-CN" altLang="en-US">
                                  <a:solidFill>
                                    <a:srgbClr val="000000"/>
                                  </a:solidFill>
                                  <a:latin typeface="Cambria Math" panose="02040503050406030204" pitchFamily="18" charset="0"/>
                                </a:rPr>
                                <m:t>2</m:t>
                              </m:r>
                              <m:r>
                                <a:rPr lang="zh-CN" altLang="en-US" i="1">
                                  <a:solidFill>
                                    <a:srgbClr val="000000"/>
                                  </a:solidFill>
                                  <a:latin typeface="Cambria Math" panose="02040503050406030204" pitchFamily="18" charset="0"/>
                                </a:rPr>
                                <m:t>𝜋</m:t>
                              </m:r>
                              <m:nary>
                                <m:naryPr>
                                  <m:limLoc m:val="subSup"/>
                                  <m:ctrlPr>
                                    <a:rPr lang="zh-CN" altLang="en-US" i="1">
                                      <a:solidFill>
                                        <a:srgbClr val="000000"/>
                                      </a:solidFill>
                                      <a:latin typeface="Cambria Math" charset="0"/>
                                    </a:rPr>
                                  </m:ctrlPr>
                                </m:naryPr>
                                <m:sub>
                                  <m:r>
                                    <a:rPr lang="zh-CN" altLang="en-US">
                                      <a:solidFill>
                                        <a:srgbClr val="000000"/>
                                      </a:solidFill>
                                      <a:latin typeface="Cambria Math" panose="02040503050406030204" pitchFamily="18" charset="0"/>
                                    </a:rPr>
                                    <m:t>−∞</m:t>
                                  </m:r>
                                </m:sub>
                                <m:sup>
                                  <m:r>
                                    <a:rPr lang="zh-CN" altLang="en-US" i="1">
                                      <a:solidFill>
                                        <a:srgbClr val="000000"/>
                                      </a:solidFill>
                                      <a:latin typeface="Cambria Math" panose="02040503050406030204" pitchFamily="18" charset="0"/>
                                    </a:rPr>
                                    <m:t>𝑡</m:t>
                                  </m:r>
                                </m:sup>
                                <m:e>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𝑓</m:t>
                                      </m:r>
                                    </m:e>
                                    <m:sub>
                                      <m:sSub>
                                        <m:sSubPr>
                                          <m:ctrlPr>
                                            <a:rPr lang="zh-CN" altLang="en-US" i="1">
                                              <a:solidFill>
                                                <a:srgbClr val="000000"/>
                                              </a:solidFill>
                                              <a:latin typeface="Cambria Math" charset="0"/>
                                            </a:rPr>
                                          </m:ctrlPr>
                                        </m:sSubPr>
                                        <m:e>
                                          <m:r>
                                            <a:rPr lang="zh-CN" altLang="en-US" i="1">
                                              <a:solidFill>
                                                <a:srgbClr val="000000"/>
                                              </a:solidFill>
                                              <a:latin typeface="Cambria Math" panose="02040503050406030204" pitchFamily="18" charset="0"/>
                                            </a:rPr>
                                            <m:t>𝐷</m:t>
                                          </m:r>
                                        </m:e>
                                        <m:sub>
                                          <m:r>
                                            <a:rPr lang="zh-CN" altLang="en-US" i="1">
                                              <a:solidFill>
                                                <a:srgbClr val="000000"/>
                                              </a:solidFill>
                                              <a:latin typeface="Cambria Math" panose="02040503050406030204" pitchFamily="18" charset="0"/>
                                            </a:rPr>
                                            <m:t>𝑘</m:t>
                                          </m:r>
                                        </m:sub>
                                      </m:sSub>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2</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𝑢</m:t>
                                      </m:r>
                                    </m:e>
                                  </m:d>
                                  <m:r>
                                    <m:rPr>
                                      <m:sty m:val="p"/>
                                    </m:rPr>
                                    <a:rPr lang="zh-CN" altLang="en-US">
                                      <a:solidFill>
                                        <a:srgbClr val="000000"/>
                                      </a:solidFill>
                                      <a:latin typeface="Cambria Math" panose="02040503050406030204" pitchFamily="18" charset="0"/>
                                    </a:rPr>
                                    <m:t>du</m:t>
                                  </m:r>
                                </m:e>
                              </m:nary>
                            </m:sup>
                          </m:sSup>
                        </m:e>
                      </m:d>
                    </m:oMath>
                  </m:oMathPara>
                </a14:m>
                <a:endParaRPr lang="zh-CN" altLang="en-US" dirty="0">
                  <a:solidFill>
                    <a:srgbClr val="000000"/>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9438374" y="3313471"/>
                <a:ext cx="7178119" cy="519758"/>
              </a:xfrm>
              <a:prstGeom prst="rect">
                <a:avLst/>
              </a:prstGeom>
              <a:blipFill rotWithShape="0">
                <a:blip r:embed="rId3"/>
                <a:stretch>
                  <a:fillRect b="-82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3377092" y="2634516"/>
                <a:ext cx="2339679" cy="8348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i="1">
                              <a:solidFill>
                                <a:srgbClr val="000000"/>
                              </a:solidFill>
                              <a:latin typeface="Cambria Math" charset="0"/>
                            </a:rPr>
                          </m:ctrlPr>
                        </m:dPr>
                        <m:e>
                          <m:f>
                            <m:fPr>
                              <m:ctrlPr>
                                <a:rPr lang="zh-CN" altLang="en-US" i="1">
                                  <a:solidFill>
                                    <a:srgbClr val="000000"/>
                                  </a:solidFill>
                                  <a:latin typeface="Cambria Math" charset="0"/>
                                </a:rPr>
                              </m:ctrlPr>
                            </m:fPr>
                            <m:num>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𝐻</m:t>
                                  </m:r>
                                </m:e>
                                <m:sub>
                                  <m:r>
                                    <a:rPr lang="zh-CN" altLang="en-US" i="1">
                                      <a:solidFill>
                                        <a:srgbClr val="000000"/>
                                      </a:solidFill>
                                      <a:latin typeface="Cambria Math" panose="02040503050406030204" pitchFamily="18" charset="0"/>
                                    </a:rPr>
                                    <m:t>𝑠</m:t>
                                  </m:r>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1</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𝑓</m:t>
                                  </m:r>
                                </m:e>
                              </m:d>
                            </m:num>
                            <m:den>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𝛼</m:t>
                                  </m:r>
                                </m:e>
                                <m:sub>
                                  <m:r>
                                    <a:rPr lang="zh-CN" altLang="en-US" i="1">
                                      <a:solidFill>
                                        <a:srgbClr val="000000"/>
                                      </a:solidFill>
                                      <a:latin typeface="Cambria Math" panose="02040503050406030204" pitchFamily="18" charset="0"/>
                                    </a:rPr>
                                    <m:t>𝑘</m:t>
                                  </m:r>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1</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𝑡</m:t>
                                  </m:r>
                                </m:e>
                              </m:d>
                            </m:den>
                          </m:f>
                        </m:e>
                      </m:d>
                      <m:r>
                        <a:rPr lang="zh-CN" altLang="en-US">
                          <a:solidFill>
                            <a:srgbClr val="000000"/>
                          </a:solidFill>
                          <a:latin typeface="Cambria Math" panose="02040503050406030204" pitchFamily="18" charset="0"/>
                        </a:rPr>
                        <m:t>&lt;</m:t>
                      </m:r>
                      <m:d>
                        <m:dPr>
                          <m:begChr m:val="|"/>
                          <m:endChr m:val="|"/>
                          <m:ctrlPr>
                            <a:rPr lang="zh-CN" altLang="en-US" i="1">
                              <a:solidFill>
                                <a:srgbClr val="000000"/>
                              </a:solidFill>
                              <a:latin typeface="Cambria Math" charset="0"/>
                            </a:rPr>
                          </m:ctrlPr>
                        </m:dPr>
                        <m:e>
                          <m:f>
                            <m:fPr>
                              <m:ctrlPr>
                                <a:rPr lang="zh-CN" altLang="en-US" i="1">
                                  <a:solidFill>
                                    <a:srgbClr val="000000"/>
                                  </a:solidFill>
                                  <a:latin typeface="Cambria Math" charset="0"/>
                                </a:rPr>
                              </m:ctrlPr>
                            </m:fPr>
                            <m:num>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𝐻</m:t>
                                  </m:r>
                                </m:e>
                                <m:sub>
                                  <m:r>
                                    <a:rPr lang="zh-CN" altLang="en-US" i="1">
                                      <a:solidFill>
                                        <a:srgbClr val="000000"/>
                                      </a:solidFill>
                                      <a:latin typeface="Cambria Math" panose="02040503050406030204" pitchFamily="18" charset="0"/>
                                    </a:rPr>
                                    <m:t>𝑠</m:t>
                                  </m:r>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2</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𝑓</m:t>
                                  </m:r>
                                </m:e>
                              </m:d>
                            </m:num>
                            <m:den>
                              <m:sSubSup>
                                <m:sSubSupPr>
                                  <m:ctrlPr>
                                    <a:rPr lang="zh-CN" altLang="en-US" i="1">
                                      <a:solidFill>
                                        <a:srgbClr val="000000"/>
                                      </a:solidFill>
                                      <a:latin typeface="Cambria Math" charset="0"/>
                                    </a:rPr>
                                  </m:ctrlPr>
                                </m:sSubSupPr>
                                <m:e>
                                  <m:r>
                                    <a:rPr lang="zh-CN" altLang="en-US" i="1">
                                      <a:solidFill>
                                        <a:srgbClr val="000000"/>
                                      </a:solidFill>
                                      <a:latin typeface="Cambria Math" panose="02040503050406030204" pitchFamily="18" charset="0"/>
                                    </a:rPr>
                                    <m:t>𝛼</m:t>
                                  </m:r>
                                </m:e>
                                <m:sub>
                                  <m:r>
                                    <a:rPr lang="zh-CN" altLang="en-US" i="1">
                                      <a:solidFill>
                                        <a:srgbClr val="000000"/>
                                      </a:solidFill>
                                      <a:latin typeface="Cambria Math" panose="02040503050406030204" pitchFamily="18" charset="0"/>
                                    </a:rPr>
                                    <m:t>𝑘</m:t>
                                  </m:r>
                                </m:sub>
                                <m:sup>
                                  <m:d>
                                    <m:dPr>
                                      <m:ctrlPr>
                                        <a:rPr lang="zh-CN" altLang="en-US" i="1">
                                          <a:solidFill>
                                            <a:srgbClr val="000000"/>
                                          </a:solidFill>
                                          <a:latin typeface="Cambria Math" charset="0"/>
                                        </a:rPr>
                                      </m:ctrlPr>
                                    </m:dPr>
                                    <m:e>
                                      <m:r>
                                        <a:rPr lang="zh-CN" altLang="en-US">
                                          <a:solidFill>
                                            <a:srgbClr val="000000"/>
                                          </a:solidFill>
                                          <a:latin typeface="Cambria Math" panose="02040503050406030204" pitchFamily="18" charset="0"/>
                                        </a:rPr>
                                        <m:t>2</m:t>
                                      </m:r>
                                    </m:e>
                                  </m:d>
                                </m:sup>
                              </m:sSubSup>
                              <m:d>
                                <m:dPr>
                                  <m:ctrlPr>
                                    <a:rPr lang="zh-CN" altLang="en-US" i="1">
                                      <a:solidFill>
                                        <a:srgbClr val="000000"/>
                                      </a:solidFill>
                                      <a:latin typeface="Cambria Math" charset="0"/>
                                    </a:rPr>
                                  </m:ctrlPr>
                                </m:dPr>
                                <m:e>
                                  <m:r>
                                    <a:rPr lang="zh-CN" altLang="en-US" i="1">
                                      <a:solidFill>
                                        <a:srgbClr val="000000"/>
                                      </a:solidFill>
                                      <a:latin typeface="Cambria Math" panose="02040503050406030204" pitchFamily="18" charset="0"/>
                                    </a:rPr>
                                    <m:t>𝑡</m:t>
                                  </m:r>
                                </m:e>
                              </m:d>
                            </m:den>
                          </m:f>
                        </m:e>
                      </m:d>
                    </m:oMath>
                  </m:oMathPara>
                </a14:m>
                <a:endParaRPr lang="zh-CN" altLang="en-US" dirty="0">
                  <a:solidFill>
                    <a:srgbClr val="000000"/>
                  </a:solidFill>
                </a:endParaRPr>
              </a:p>
            </p:txBody>
          </p:sp>
        </mc:Choice>
        <mc:Fallback xmlns="">
          <p:sp>
            <p:nvSpPr>
              <p:cNvPr id="6" name="矩形 5"/>
              <p:cNvSpPr>
                <a:spLocks noRot="1" noChangeAspect="1" noMove="1" noResize="1" noEditPoints="1" noAdjustHandles="1" noChangeArrowheads="1" noChangeShapeType="1" noTextEdit="1"/>
              </p:cNvSpPr>
              <p:nvPr/>
            </p:nvSpPr>
            <p:spPr>
              <a:xfrm>
                <a:off x="3377092" y="2634516"/>
                <a:ext cx="2339679" cy="834844"/>
              </a:xfrm>
              <a:prstGeom prst="rect">
                <a:avLst/>
              </a:prstGeom>
              <a:blipFill rotWithShape="0">
                <a:blip r:embed="rId4"/>
                <a:stretch>
                  <a:fillRect/>
                </a:stretch>
              </a:blipFill>
            </p:spPr>
            <p:txBody>
              <a:bodyPr/>
              <a:lstStyle/>
              <a:p>
                <a:r>
                  <a:rPr lang="zh-CN" altLang="en-US">
                    <a:noFill/>
                  </a:rPr>
                  <a:t> </a:t>
                </a:r>
              </a:p>
            </p:txBody>
          </p:sp>
        </mc:Fallback>
      </mc:AlternateContent>
      <p:grpSp>
        <p:nvGrpSpPr>
          <p:cNvPr id="7" name="组 6"/>
          <p:cNvGrpSpPr/>
          <p:nvPr/>
        </p:nvGrpSpPr>
        <p:grpSpPr>
          <a:xfrm>
            <a:off x="1957822" y="3701422"/>
            <a:ext cx="6321643" cy="827622"/>
            <a:chOff x="1487544" y="3537482"/>
            <a:chExt cx="6321643" cy="827622"/>
          </a:xfrm>
        </p:grpSpPr>
        <p:grpSp>
          <p:nvGrpSpPr>
            <p:cNvPr id="11" name="组 10"/>
            <p:cNvGrpSpPr/>
            <p:nvPr/>
          </p:nvGrpSpPr>
          <p:grpSpPr>
            <a:xfrm>
              <a:off x="1487544" y="3537482"/>
              <a:ext cx="2948243" cy="824452"/>
              <a:chOff x="5932328" y="2780928"/>
              <a:chExt cx="2948243" cy="824452"/>
            </a:xfrm>
          </p:grpSpPr>
          <p:sp>
            <p:nvSpPr>
              <p:cNvPr id="4" name="文本框 3"/>
              <p:cNvSpPr txBox="1"/>
              <p:nvPr/>
            </p:nvSpPr>
            <p:spPr>
              <a:xfrm>
                <a:off x="6084168" y="2780928"/>
                <a:ext cx="2568332" cy="369332"/>
              </a:xfrm>
              <a:prstGeom prst="rect">
                <a:avLst/>
              </a:prstGeom>
              <a:noFill/>
            </p:spPr>
            <p:txBody>
              <a:bodyPr wrap="none" rtlCol="0">
                <a:spAutoFit/>
              </a:bodyPr>
              <a:lstStyle/>
              <a:p>
                <a:r>
                  <a:rPr kumimoji="1" lang="en-US" altLang="zh-CN" dirty="0" smtClean="0"/>
                  <a:t>Static</a:t>
                </a:r>
                <a:r>
                  <a:rPr kumimoji="1" lang="zh-CN" altLang="en-US" dirty="0" smtClean="0"/>
                  <a:t> </a:t>
                </a:r>
                <a:r>
                  <a:rPr kumimoji="1" lang="en-US" altLang="zh-CN" dirty="0" smtClean="0"/>
                  <a:t>component</a:t>
                </a:r>
                <a:r>
                  <a:rPr kumimoji="1" lang="zh-CN" altLang="en-US" dirty="0" smtClean="0"/>
                  <a:t> </a:t>
                </a:r>
                <a:r>
                  <a:rPr kumimoji="1" lang="en-US" altLang="zh-CN" dirty="0" smtClean="0"/>
                  <a:t>#1</a:t>
                </a:r>
                <a:endParaRPr kumimoji="1" lang="zh-CN" altLang="en-US" dirty="0"/>
              </a:p>
            </p:txBody>
          </p:sp>
          <p:cxnSp>
            <p:nvCxnSpPr>
              <p:cNvPr id="8" name="直线连接符 7"/>
              <p:cNvCxnSpPr/>
              <p:nvPr/>
            </p:nvCxnSpPr>
            <p:spPr>
              <a:xfrm>
                <a:off x="5940152" y="3212976"/>
                <a:ext cx="27466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932328" y="3236048"/>
                <a:ext cx="2948243" cy="369332"/>
              </a:xfrm>
              <a:prstGeom prst="rect">
                <a:avLst/>
              </a:prstGeom>
              <a:noFill/>
            </p:spPr>
            <p:txBody>
              <a:bodyPr wrap="none" rtlCol="0">
                <a:spAutoFit/>
              </a:bodyPr>
              <a:lstStyle/>
              <a:p>
                <a:r>
                  <a:rPr kumimoji="1" lang="en-US" altLang="zh-CN" dirty="0" smtClean="0"/>
                  <a:t>Dynamic</a:t>
                </a:r>
                <a:r>
                  <a:rPr kumimoji="1" lang="zh-CN" altLang="en-US" dirty="0" smtClean="0"/>
                  <a:t> </a:t>
                </a:r>
                <a:r>
                  <a:rPr kumimoji="1" lang="en-US" altLang="zh-CN" dirty="0" smtClean="0"/>
                  <a:t>component</a:t>
                </a:r>
                <a:r>
                  <a:rPr kumimoji="1" lang="zh-CN" altLang="en-US" dirty="0" smtClean="0"/>
                  <a:t> </a:t>
                </a:r>
                <a:r>
                  <a:rPr kumimoji="1" lang="en-US" altLang="zh-CN" dirty="0" smtClean="0"/>
                  <a:t>#1</a:t>
                </a:r>
                <a:endParaRPr kumimoji="1" lang="zh-CN" altLang="en-US" dirty="0"/>
              </a:p>
            </p:txBody>
          </p:sp>
        </p:grpSp>
        <p:grpSp>
          <p:nvGrpSpPr>
            <p:cNvPr id="12" name="组 11"/>
            <p:cNvGrpSpPr/>
            <p:nvPr/>
          </p:nvGrpSpPr>
          <p:grpSpPr>
            <a:xfrm>
              <a:off x="4860032" y="3540652"/>
              <a:ext cx="2949155" cy="824452"/>
              <a:chOff x="5931416" y="2780928"/>
              <a:chExt cx="2949155" cy="824452"/>
            </a:xfrm>
          </p:grpSpPr>
          <p:sp>
            <p:nvSpPr>
              <p:cNvPr id="13" name="文本框 12"/>
              <p:cNvSpPr txBox="1"/>
              <p:nvPr/>
            </p:nvSpPr>
            <p:spPr>
              <a:xfrm>
                <a:off x="6084168" y="2780928"/>
                <a:ext cx="2568332" cy="369332"/>
              </a:xfrm>
              <a:prstGeom prst="rect">
                <a:avLst/>
              </a:prstGeom>
              <a:noFill/>
            </p:spPr>
            <p:txBody>
              <a:bodyPr wrap="none" rtlCol="0">
                <a:spAutoFit/>
              </a:bodyPr>
              <a:lstStyle/>
              <a:p>
                <a:r>
                  <a:rPr kumimoji="1" lang="en-US" altLang="zh-CN" dirty="0" smtClean="0"/>
                  <a:t>Static</a:t>
                </a:r>
                <a:r>
                  <a:rPr kumimoji="1" lang="zh-CN" altLang="en-US" dirty="0" smtClean="0"/>
                  <a:t> </a:t>
                </a:r>
                <a:r>
                  <a:rPr kumimoji="1" lang="en-US" altLang="zh-CN" dirty="0"/>
                  <a:t>component</a:t>
                </a:r>
                <a:r>
                  <a:rPr kumimoji="1" lang="zh-CN" altLang="en-US" dirty="0"/>
                  <a:t> </a:t>
                </a:r>
                <a:r>
                  <a:rPr kumimoji="1" lang="en-US" altLang="zh-CN" dirty="0" smtClean="0"/>
                  <a:t>#2</a:t>
                </a:r>
                <a:endParaRPr kumimoji="1" lang="zh-CN" altLang="en-US" dirty="0"/>
              </a:p>
            </p:txBody>
          </p:sp>
          <p:cxnSp>
            <p:nvCxnSpPr>
              <p:cNvPr id="14" name="直线连接符 13"/>
              <p:cNvCxnSpPr/>
              <p:nvPr/>
            </p:nvCxnSpPr>
            <p:spPr>
              <a:xfrm>
                <a:off x="5931416" y="3212976"/>
                <a:ext cx="27466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932328" y="3236048"/>
                <a:ext cx="2948243" cy="369332"/>
              </a:xfrm>
              <a:prstGeom prst="rect">
                <a:avLst/>
              </a:prstGeom>
              <a:noFill/>
            </p:spPr>
            <p:txBody>
              <a:bodyPr wrap="none" rtlCol="0">
                <a:spAutoFit/>
              </a:bodyPr>
              <a:lstStyle/>
              <a:p>
                <a:r>
                  <a:rPr kumimoji="1" lang="en-US" altLang="zh-CN" dirty="0" smtClean="0"/>
                  <a:t>Dynamic</a:t>
                </a:r>
                <a:r>
                  <a:rPr kumimoji="1" lang="zh-CN" altLang="en-US" dirty="0" smtClean="0"/>
                  <a:t> </a:t>
                </a:r>
                <a:r>
                  <a:rPr kumimoji="1" lang="en-US" altLang="zh-CN" dirty="0"/>
                  <a:t>component</a:t>
                </a:r>
                <a:r>
                  <a:rPr kumimoji="1" lang="zh-CN" altLang="en-US" dirty="0"/>
                  <a:t> </a:t>
                </a:r>
                <a:r>
                  <a:rPr kumimoji="1" lang="en-US" altLang="zh-CN" dirty="0" smtClean="0"/>
                  <a:t>#2</a:t>
                </a:r>
                <a:endParaRPr kumimoji="1" lang="zh-CN" altLang="en-US" dirty="0"/>
              </a:p>
            </p:txBody>
          </p:sp>
        </p:grpSp>
        <mc:AlternateContent xmlns:mc="http://schemas.openxmlformats.org/markup-compatibility/2006" xmlns:a14="http://schemas.microsoft.com/office/drawing/2010/main">
          <mc:Choice Requires="a14">
            <p:sp>
              <p:nvSpPr>
                <p:cNvPr id="17" name="矩形 16"/>
                <p:cNvSpPr/>
                <p:nvPr/>
              </p:nvSpPr>
              <p:spPr>
                <a:xfrm>
                  <a:off x="4298560" y="3587399"/>
                  <a:ext cx="71205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4000" b="1">
                            <a:solidFill>
                              <a:srgbClr val="000000"/>
                            </a:solidFill>
                            <a:latin typeface="Cambria Math" panose="02040503050406030204" pitchFamily="18" charset="0"/>
                          </a:rPr>
                          <m:t>&lt;</m:t>
                        </m:r>
                      </m:oMath>
                    </m:oMathPara>
                  </a14:m>
                  <a:endParaRPr lang="zh-CN" altLang="en-US" sz="4000" b="1" dirty="0"/>
                </a:p>
              </p:txBody>
            </p:sp>
          </mc:Choice>
          <mc:Fallback xmlns="">
            <p:sp>
              <p:nvSpPr>
                <p:cNvPr id="17" name="矩形 16"/>
                <p:cNvSpPr>
                  <a:spLocks noRot="1" noChangeAspect="1" noMove="1" noResize="1" noEditPoints="1" noAdjustHandles="1" noChangeArrowheads="1" noChangeShapeType="1" noTextEdit="1"/>
                </p:cNvSpPr>
                <p:nvPr/>
              </p:nvSpPr>
              <p:spPr>
                <a:xfrm>
                  <a:off x="4298560" y="3587399"/>
                  <a:ext cx="712054" cy="707886"/>
                </a:xfrm>
                <a:prstGeom prst="rect">
                  <a:avLst/>
                </a:prstGeom>
                <a:blipFill rotWithShape="0">
                  <a:blip r:embed="rId5"/>
                  <a:stretch>
                    <a:fillRect/>
                  </a:stretch>
                </a:blipFill>
              </p:spPr>
              <p:txBody>
                <a:bodyPr/>
                <a:lstStyle/>
                <a:p>
                  <a:r>
                    <a:rPr lang="zh-CN" altLang="en-US">
                      <a:noFill/>
                    </a:rPr>
                    <a:t> </a:t>
                  </a:r>
                </a:p>
              </p:txBody>
            </p:sp>
          </mc:Fallback>
        </mc:AlternateContent>
      </p:grpSp>
      <p:sp>
        <p:nvSpPr>
          <p:cNvPr id="10" name="等于 9"/>
          <p:cNvSpPr/>
          <p:nvPr/>
        </p:nvSpPr>
        <p:spPr>
          <a:xfrm>
            <a:off x="533400" y="3779527"/>
            <a:ext cx="1150434" cy="707886"/>
          </a:xfrm>
          <a:prstGeom prst="mathEqual">
            <a:avLst/>
          </a:prstGeom>
          <a:solidFill>
            <a:srgbClr val="2185C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3" name="文本框 22"/>
          <p:cNvSpPr txBox="1"/>
          <p:nvPr/>
        </p:nvSpPr>
        <p:spPr>
          <a:xfrm>
            <a:off x="552109" y="4256715"/>
            <a:ext cx="1156086" cy="2215991"/>
          </a:xfrm>
          <a:prstGeom prst="rect">
            <a:avLst/>
          </a:prstGeom>
          <a:noFill/>
        </p:spPr>
        <p:txBody>
          <a:bodyPr wrap="none" rtlCol="0">
            <a:spAutoFit/>
          </a:bodyPr>
          <a:lstStyle/>
          <a:p>
            <a:r>
              <a:rPr kumimoji="1" lang="zh-CN" altLang="en-US" sz="13400" dirty="0" smtClean="0">
                <a:solidFill>
                  <a:srgbClr val="2185C5"/>
                </a:solidFill>
              </a:rPr>
              <a:t>≈</a:t>
            </a:r>
            <a:endParaRPr kumimoji="1" lang="zh-CN" altLang="en-US" sz="13400" dirty="0">
              <a:solidFill>
                <a:srgbClr val="2185C5"/>
              </a:solidFill>
            </a:endParaRPr>
          </a:p>
        </p:txBody>
      </p:sp>
      <p:grpSp>
        <p:nvGrpSpPr>
          <p:cNvPr id="24" name="组 23"/>
          <p:cNvGrpSpPr/>
          <p:nvPr/>
        </p:nvGrpSpPr>
        <p:grpSpPr>
          <a:xfrm>
            <a:off x="1973470" y="4924996"/>
            <a:ext cx="6111312" cy="843446"/>
            <a:chOff x="1495368" y="3537482"/>
            <a:chExt cx="6111312" cy="843446"/>
          </a:xfrm>
        </p:grpSpPr>
        <p:grpSp>
          <p:nvGrpSpPr>
            <p:cNvPr id="25" name="组 24"/>
            <p:cNvGrpSpPr/>
            <p:nvPr/>
          </p:nvGrpSpPr>
          <p:grpSpPr>
            <a:xfrm>
              <a:off x="1495368" y="3537482"/>
              <a:ext cx="2746648" cy="843446"/>
              <a:chOff x="5940152" y="2780928"/>
              <a:chExt cx="2746648" cy="843446"/>
            </a:xfrm>
          </p:grpSpPr>
          <p:sp>
            <p:nvSpPr>
              <p:cNvPr id="31" name="文本框 30"/>
              <p:cNvSpPr txBox="1"/>
              <p:nvPr/>
            </p:nvSpPr>
            <p:spPr>
              <a:xfrm>
                <a:off x="6084168" y="2780928"/>
                <a:ext cx="2274982" cy="369332"/>
              </a:xfrm>
              <a:prstGeom prst="rect">
                <a:avLst/>
              </a:prstGeom>
              <a:noFill/>
            </p:spPr>
            <p:txBody>
              <a:bodyPr wrap="none" rtlCol="0">
                <a:spAutoFit/>
              </a:bodyPr>
              <a:lstStyle/>
              <a:p>
                <a:r>
                  <a:rPr kumimoji="1" lang="en-US" altLang="zh-CN" dirty="0" smtClean="0"/>
                  <a:t>Mean</a:t>
                </a:r>
                <a:r>
                  <a:rPr kumimoji="1" lang="zh-CN" altLang="en-US" dirty="0" smtClean="0"/>
                  <a:t> </a:t>
                </a:r>
                <a:r>
                  <a:rPr kumimoji="1" lang="en-US" altLang="zh-CN" dirty="0" smtClean="0"/>
                  <a:t>of</a:t>
                </a:r>
                <a:r>
                  <a:rPr kumimoji="1" lang="zh-CN" altLang="en-US" dirty="0" smtClean="0"/>
                  <a:t> </a:t>
                </a:r>
                <a:r>
                  <a:rPr kumimoji="1" lang="en-US" altLang="zh-CN" dirty="0" smtClean="0"/>
                  <a:t>power</a:t>
                </a:r>
                <a:r>
                  <a:rPr kumimoji="1" lang="zh-CN" altLang="en-US" dirty="0" smtClean="0"/>
                  <a:t> </a:t>
                </a:r>
                <a:r>
                  <a:rPr kumimoji="1" lang="en-US" altLang="zh-CN" dirty="0" smtClean="0"/>
                  <a:t>#1</a:t>
                </a:r>
                <a:endParaRPr kumimoji="1" lang="zh-CN" altLang="en-US" dirty="0"/>
              </a:p>
            </p:txBody>
          </p:sp>
          <p:cxnSp>
            <p:nvCxnSpPr>
              <p:cNvPr id="32" name="直线连接符 31"/>
              <p:cNvCxnSpPr/>
              <p:nvPr/>
            </p:nvCxnSpPr>
            <p:spPr>
              <a:xfrm>
                <a:off x="5940152" y="3212976"/>
                <a:ext cx="27466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6238056" y="3255042"/>
                <a:ext cx="1967205" cy="369332"/>
              </a:xfrm>
              <a:prstGeom prst="rect">
                <a:avLst/>
              </a:prstGeom>
              <a:noFill/>
            </p:spPr>
            <p:txBody>
              <a:bodyPr wrap="none" rtlCol="0">
                <a:spAutoFit/>
              </a:bodyPr>
              <a:lstStyle/>
              <a:p>
                <a:pPr algn="ctr"/>
                <a:r>
                  <a:rPr kumimoji="1" lang="en-US" altLang="zh-CN" dirty="0" err="1" smtClean="0"/>
                  <a:t>Std</a:t>
                </a:r>
                <a:r>
                  <a:rPr kumimoji="1" lang="zh-CN" altLang="en-US" dirty="0" smtClean="0"/>
                  <a:t> </a:t>
                </a:r>
                <a:r>
                  <a:rPr kumimoji="1" lang="en-US" altLang="zh-CN" dirty="0" smtClean="0"/>
                  <a:t>of</a:t>
                </a:r>
                <a:r>
                  <a:rPr kumimoji="1" lang="zh-CN" altLang="en-US" dirty="0" smtClean="0"/>
                  <a:t> </a:t>
                </a:r>
                <a:r>
                  <a:rPr kumimoji="1" lang="en-US" altLang="zh-CN" dirty="0" smtClean="0"/>
                  <a:t>power</a:t>
                </a:r>
                <a:r>
                  <a:rPr kumimoji="1" lang="zh-CN" altLang="en-US" dirty="0" smtClean="0"/>
                  <a:t> </a:t>
                </a:r>
                <a:r>
                  <a:rPr kumimoji="1" lang="en-US" altLang="zh-CN" dirty="0" smtClean="0"/>
                  <a:t>#1</a:t>
                </a:r>
                <a:endParaRPr kumimoji="1" lang="zh-CN" altLang="en-US" dirty="0"/>
              </a:p>
            </p:txBody>
          </p:sp>
        </p:grpSp>
        <p:grpSp>
          <p:nvGrpSpPr>
            <p:cNvPr id="26" name="组 25"/>
            <p:cNvGrpSpPr/>
            <p:nvPr/>
          </p:nvGrpSpPr>
          <p:grpSpPr>
            <a:xfrm>
              <a:off x="4860032" y="3540652"/>
              <a:ext cx="2746648" cy="840276"/>
              <a:chOff x="5931416" y="2780928"/>
              <a:chExt cx="2746648" cy="840276"/>
            </a:xfrm>
          </p:grpSpPr>
          <p:sp>
            <p:nvSpPr>
              <p:cNvPr id="28" name="文本框 27"/>
              <p:cNvSpPr txBox="1"/>
              <p:nvPr/>
            </p:nvSpPr>
            <p:spPr>
              <a:xfrm>
                <a:off x="6084168" y="2780928"/>
                <a:ext cx="2274982" cy="369332"/>
              </a:xfrm>
              <a:prstGeom prst="rect">
                <a:avLst/>
              </a:prstGeom>
              <a:noFill/>
            </p:spPr>
            <p:txBody>
              <a:bodyPr wrap="none" rtlCol="0">
                <a:spAutoFit/>
              </a:bodyPr>
              <a:lstStyle/>
              <a:p>
                <a:r>
                  <a:rPr kumimoji="1" lang="en-US" altLang="zh-CN" dirty="0" smtClean="0"/>
                  <a:t>Mean</a:t>
                </a:r>
                <a:r>
                  <a:rPr kumimoji="1" lang="zh-CN" altLang="en-US" dirty="0" smtClean="0"/>
                  <a:t> </a:t>
                </a:r>
                <a:r>
                  <a:rPr kumimoji="1" lang="en-US" altLang="zh-CN" dirty="0" smtClean="0"/>
                  <a:t>of</a:t>
                </a:r>
                <a:r>
                  <a:rPr kumimoji="1" lang="zh-CN" altLang="en-US" dirty="0" smtClean="0"/>
                  <a:t> </a:t>
                </a:r>
                <a:r>
                  <a:rPr kumimoji="1" lang="en-US" altLang="zh-CN" dirty="0" smtClean="0"/>
                  <a:t>power</a:t>
                </a:r>
                <a:r>
                  <a:rPr kumimoji="1" lang="zh-CN" altLang="en-US" dirty="0" smtClean="0"/>
                  <a:t> </a:t>
                </a:r>
                <a:r>
                  <a:rPr kumimoji="1" lang="en-US" altLang="zh-CN" dirty="0" smtClean="0"/>
                  <a:t>#2</a:t>
                </a:r>
                <a:endParaRPr kumimoji="1" lang="zh-CN" altLang="en-US" dirty="0"/>
              </a:p>
            </p:txBody>
          </p:sp>
          <p:cxnSp>
            <p:nvCxnSpPr>
              <p:cNvPr id="29" name="直线连接符 28"/>
              <p:cNvCxnSpPr/>
              <p:nvPr/>
            </p:nvCxnSpPr>
            <p:spPr>
              <a:xfrm>
                <a:off x="5931416" y="3212976"/>
                <a:ext cx="27466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310053" y="3251872"/>
                <a:ext cx="1967205" cy="369332"/>
              </a:xfrm>
              <a:prstGeom prst="rect">
                <a:avLst/>
              </a:prstGeom>
              <a:noFill/>
            </p:spPr>
            <p:txBody>
              <a:bodyPr wrap="none" rtlCol="0">
                <a:spAutoFit/>
              </a:bodyPr>
              <a:lstStyle/>
              <a:p>
                <a:r>
                  <a:rPr kumimoji="1" lang="en-US" altLang="zh-CN" dirty="0" err="1" smtClean="0"/>
                  <a:t>Std</a:t>
                </a:r>
                <a:r>
                  <a:rPr kumimoji="1" lang="zh-CN" altLang="en-US" dirty="0" smtClean="0"/>
                  <a:t> </a:t>
                </a:r>
                <a:r>
                  <a:rPr kumimoji="1" lang="en-US" altLang="zh-CN" dirty="0" smtClean="0"/>
                  <a:t>of</a:t>
                </a:r>
                <a:r>
                  <a:rPr kumimoji="1" lang="zh-CN" altLang="en-US" dirty="0" smtClean="0"/>
                  <a:t> </a:t>
                </a:r>
                <a:r>
                  <a:rPr kumimoji="1" lang="en-US" altLang="zh-CN" dirty="0" smtClean="0"/>
                  <a:t>power</a:t>
                </a:r>
                <a:r>
                  <a:rPr kumimoji="1" lang="zh-CN" altLang="en-US" dirty="0" smtClean="0"/>
                  <a:t> </a:t>
                </a:r>
                <a:r>
                  <a:rPr kumimoji="1" lang="en-US" altLang="zh-CN" dirty="0" smtClean="0"/>
                  <a:t>#2</a:t>
                </a:r>
                <a:endParaRPr kumimoji="1" lang="zh-CN" altLang="en-US" dirty="0"/>
              </a:p>
            </p:txBody>
          </p:sp>
        </p:grpSp>
        <mc:AlternateContent xmlns:mc="http://schemas.openxmlformats.org/markup-compatibility/2006" xmlns:a14="http://schemas.microsoft.com/office/drawing/2010/main">
          <mc:Choice Requires="a14">
            <p:sp>
              <p:nvSpPr>
                <p:cNvPr id="27" name="矩形 26"/>
                <p:cNvSpPr/>
                <p:nvPr/>
              </p:nvSpPr>
              <p:spPr>
                <a:xfrm>
                  <a:off x="4298560" y="3587399"/>
                  <a:ext cx="71205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4000" b="1">
                            <a:solidFill>
                              <a:srgbClr val="000000"/>
                            </a:solidFill>
                            <a:latin typeface="Cambria Math" panose="02040503050406030204" pitchFamily="18" charset="0"/>
                          </a:rPr>
                          <m:t>&lt;</m:t>
                        </m:r>
                      </m:oMath>
                    </m:oMathPara>
                  </a14:m>
                  <a:endParaRPr lang="zh-CN" altLang="en-US" sz="4000" b="1" dirty="0"/>
                </a:p>
              </p:txBody>
            </p:sp>
          </mc:Choice>
          <mc:Fallback xmlns="">
            <p:sp>
              <p:nvSpPr>
                <p:cNvPr id="27" name="矩形 26"/>
                <p:cNvSpPr>
                  <a:spLocks noRot="1" noChangeAspect="1" noMove="1" noResize="1" noEditPoints="1" noAdjustHandles="1" noChangeArrowheads="1" noChangeShapeType="1" noTextEdit="1"/>
                </p:cNvSpPr>
                <p:nvPr/>
              </p:nvSpPr>
              <p:spPr>
                <a:xfrm>
                  <a:off x="4298560" y="3587399"/>
                  <a:ext cx="712054" cy="707886"/>
                </a:xfrm>
                <a:prstGeom prst="rect">
                  <a:avLst/>
                </a:prstGeom>
                <a:blipFill rotWithShape="0">
                  <a:blip r:embed="rId6"/>
                  <a:stretch>
                    <a:fillRect/>
                  </a:stretch>
                </a:blipFill>
              </p:spPr>
              <p:txBody>
                <a:bodyPr/>
                <a:lstStyle/>
                <a:p>
                  <a:r>
                    <a:rPr lang="zh-CN" altLang="en-US">
                      <a:noFill/>
                    </a:rPr>
                    <a:t> </a:t>
                  </a:r>
                </a:p>
              </p:txBody>
            </p:sp>
          </mc:Fallback>
        </mc:AlternateContent>
      </p:grpSp>
      <p:sp>
        <p:nvSpPr>
          <p:cNvPr id="34" name="矩形 33"/>
          <p:cNvSpPr/>
          <p:nvPr/>
        </p:nvSpPr>
        <p:spPr>
          <a:xfrm>
            <a:off x="3354054" y="2593347"/>
            <a:ext cx="2422358" cy="908097"/>
          </a:xfrm>
          <a:prstGeom prst="rect">
            <a:avLst/>
          </a:prstGeom>
          <a:noFill/>
          <a:ln w="38100">
            <a:solidFill>
              <a:srgbClr val="5C3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2185C5"/>
              </a:solidFill>
            </a:endParaRPr>
          </a:p>
        </p:txBody>
      </p:sp>
      <p:sp>
        <p:nvSpPr>
          <p:cNvPr id="35" name="矩形 34"/>
          <p:cNvSpPr/>
          <p:nvPr/>
        </p:nvSpPr>
        <p:spPr>
          <a:xfrm>
            <a:off x="1816221" y="3679421"/>
            <a:ext cx="6463244" cy="908097"/>
          </a:xfrm>
          <a:prstGeom prst="rect">
            <a:avLst/>
          </a:prstGeom>
          <a:noFill/>
          <a:ln w="38100">
            <a:solidFill>
              <a:srgbClr val="5C3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2185C5"/>
              </a:solidFill>
            </a:endParaRPr>
          </a:p>
        </p:txBody>
      </p:sp>
      <p:sp>
        <p:nvSpPr>
          <p:cNvPr id="36" name="矩形 35"/>
          <p:cNvSpPr/>
          <p:nvPr/>
        </p:nvSpPr>
        <p:spPr>
          <a:xfrm>
            <a:off x="1816221" y="4922362"/>
            <a:ext cx="6463244" cy="908097"/>
          </a:xfrm>
          <a:prstGeom prst="rect">
            <a:avLst/>
          </a:prstGeom>
          <a:noFill/>
          <a:ln w="38100">
            <a:solidFill>
              <a:srgbClr val="E97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2185C5"/>
              </a:solidFill>
            </a:endParaRPr>
          </a:p>
        </p:txBody>
      </p:sp>
    </p:spTree>
    <p:extLst>
      <p:ext uri="{BB962C8B-B14F-4D97-AF65-F5344CB8AC3E}">
        <p14:creationId xmlns:p14="http://schemas.microsoft.com/office/powerpoint/2010/main" val="17525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heel(1)">
                                      <p:cBhvr>
                                        <p:cTn id="19" dur="2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heel(1)">
                                      <p:cBhvr>
                                        <p:cTn id="31"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p:bldP spid="34"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Antenna Selection</a:t>
            </a:r>
            <a:endParaRPr lang="zh-CN" altLang="en-US" dirty="0"/>
          </a:p>
        </p:txBody>
      </p:sp>
      <p:sp>
        <p:nvSpPr>
          <p:cNvPr id="3" name="内容占位符 2"/>
          <p:cNvSpPr>
            <a:spLocks noGrp="1"/>
          </p:cNvSpPr>
          <p:nvPr>
            <p:ph idx="1"/>
          </p:nvPr>
        </p:nvSpPr>
        <p:spPr/>
        <p:txBody>
          <a:bodyPr/>
          <a:lstStyle/>
          <a:p>
            <a:r>
              <a:rPr lang="en-US" altLang="zh-CN" dirty="0" smtClean="0"/>
              <a:t>Select two antennas out of the typical</a:t>
            </a:r>
            <a:r>
              <a:rPr lang="zh-CN" altLang="en-US" dirty="0" smtClean="0"/>
              <a:t> </a:t>
            </a:r>
            <a:r>
              <a:rPr lang="en-US" altLang="zh-CN" dirty="0" smtClean="0"/>
              <a:t>three.</a:t>
            </a:r>
          </a:p>
          <a:p>
            <a:pPr lvl="1"/>
            <a:r>
              <a:rPr lang="en-US" altLang="zh-CN" dirty="0" smtClean="0"/>
              <a:t>Antenna</a:t>
            </a:r>
            <a:r>
              <a:rPr lang="zh-CN" altLang="en-US" dirty="0" smtClean="0"/>
              <a:t> </a:t>
            </a:r>
            <a:r>
              <a:rPr lang="en-US" altLang="zh-CN" dirty="0" smtClean="0"/>
              <a:t>#1: Small Amplitude, Large Variance.</a:t>
            </a:r>
          </a:p>
          <a:p>
            <a:pPr lvl="1"/>
            <a:r>
              <a:rPr lang="en-US" altLang="zh-CN" dirty="0"/>
              <a:t>A</a:t>
            </a:r>
            <a:r>
              <a:rPr lang="en-US" altLang="zh-CN" dirty="0" smtClean="0"/>
              <a:t>ntenna</a:t>
            </a:r>
            <a:r>
              <a:rPr lang="zh-CN" altLang="en-US" dirty="0" smtClean="0"/>
              <a:t> </a:t>
            </a:r>
            <a:r>
              <a:rPr lang="en-US" altLang="zh-CN" dirty="0" smtClean="0"/>
              <a:t>#2: Large Amplitude, Small Variance</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solidFill>
                  <a:srgbClr val="000000"/>
                </a:solidFill>
              </a:rPr>
              <a:pPr/>
              <a:t>12</a:t>
            </a:fld>
            <a:endParaRPr lang="en-US" altLang="zh-CN">
              <a:solidFill>
                <a:srgbClr val="000000"/>
              </a:solidFill>
            </a:endParaRPr>
          </a:p>
        </p:txBody>
      </p:sp>
      <p:pic>
        <p:nvPicPr>
          <p:cNvPr id="5" name="图片 4"/>
          <p:cNvPicPr>
            <a:picLocks noChangeAspect="1"/>
          </p:cNvPicPr>
          <p:nvPr/>
        </p:nvPicPr>
        <p:blipFill>
          <a:blip r:embed="rId3"/>
          <a:stretch>
            <a:fillRect/>
          </a:stretch>
        </p:blipFill>
        <p:spPr>
          <a:xfrm>
            <a:off x="2483768" y="3140968"/>
            <a:ext cx="4449582" cy="2880000"/>
          </a:xfrm>
          <a:prstGeom prst="rect">
            <a:avLst/>
          </a:prstGeom>
        </p:spPr>
      </p:pic>
      <p:sp>
        <p:nvSpPr>
          <p:cNvPr id="7" name="矩形 6"/>
          <p:cNvSpPr/>
          <p:nvPr/>
        </p:nvSpPr>
        <p:spPr>
          <a:xfrm>
            <a:off x="4186989" y="3140968"/>
            <a:ext cx="2422358" cy="2537937"/>
          </a:xfrm>
          <a:prstGeom prst="rect">
            <a:avLst/>
          </a:prstGeom>
          <a:noFill/>
          <a:ln w="38100">
            <a:solidFill>
              <a:srgbClr val="5C3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2185C5"/>
              </a:solidFill>
            </a:endParaRPr>
          </a:p>
        </p:txBody>
      </p:sp>
    </p:spTree>
    <p:extLst>
      <p:ext uri="{BB962C8B-B14F-4D97-AF65-F5344CB8AC3E}">
        <p14:creationId xmlns:p14="http://schemas.microsoft.com/office/powerpoint/2010/main" val="61501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Signal </a:t>
            </a:r>
            <a:r>
              <a:rPr lang="en-US" altLang="zh-CN" dirty="0" smtClean="0"/>
              <a:t>Processing</a:t>
            </a:r>
            <a:r>
              <a:rPr lang="zh-CN" altLang="en-US" dirty="0" smtClean="0"/>
              <a:t>  </a:t>
            </a:r>
            <a:r>
              <a:rPr lang="en-US" altLang="zh-CN" dirty="0" smtClean="0"/>
              <a:t>Procedure</a:t>
            </a:r>
            <a:endParaRPr lang="zh-CN" altLang="en-US" dirty="0"/>
          </a:p>
        </p:txBody>
      </p:sp>
      <p:sp>
        <p:nvSpPr>
          <p:cNvPr id="3" name="内容占位符 2"/>
          <p:cNvSpPr>
            <a:spLocks noGrp="1"/>
          </p:cNvSpPr>
          <p:nvPr>
            <p:ph idx="1"/>
          </p:nvPr>
        </p:nvSpPr>
        <p:spPr/>
        <p:txBody>
          <a:bodyPr/>
          <a:lstStyle/>
          <a:p>
            <a:r>
              <a:rPr lang="en-US" altLang="zh-CN" dirty="0" smtClean="0"/>
              <a:t>Passband filtering</a:t>
            </a:r>
          </a:p>
          <a:p>
            <a:pPr lvl="1"/>
            <a:r>
              <a:rPr lang="en-US" altLang="zh-CN" dirty="0" smtClean="0"/>
              <a:t>Remove static terms</a:t>
            </a:r>
            <a:r>
              <a:rPr lang="en-US" altLang="zh-CN" dirty="0"/>
              <a:t>, low-frequency interferences </a:t>
            </a:r>
            <a:r>
              <a:rPr lang="en-US" altLang="zh-CN" dirty="0" smtClean="0"/>
              <a:t>and burst noises.</a:t>
            </a:r>
          </a:p>
          <a:p>
            <a:r>
              <a:rPr lang="en-US" altLang="zh-CN" dirty="0" smtClean="0"/>
              <a:t>Time-Frequency Analysis</a:t>
            </a:r>
            <a:r>
              <a:rPr lang="zh-CN" altLang="en-US" dirty="0" smtClean="0"/>
              <a:t> </a:t>
            </a:r>
            <a:r>
              <a:rPr lang="en-US" altLang="zh-CN" dirty="0" smtClean="0"/>
              <a:t>(PCA</a:t>
            </a:r>
            <a:r>
              <a:rPr lang="zh-CN" altLang="en-US" dirty="0" smtClean="0"/>
              <a:t> </a:t>
            </a:r>
            <a:r>
              <a:rPr lang="en-US" altLang="zh-CN" dirty="0" smtClean="0"/>
              <a:t>+</a:t>
            </a:r>
            <a:r>
              <a:rPr lang="zh-CN" altLang="en-US" dirty="0" smtClean="0"/>
              <a:t> </a:t>
            </a:r>
            <a:r>
              <a:rPr lang="en-US" altLang="zh-CN" dirty="0" smtClean="0"/>
              <a:t>STFT)</a:t>
            </a:r>
          </a:p>
          <a:p>
            <a:pPr lvl="1"/>
            <a:r>
              <a:rPr lang="en-US" altLang="zh-CN" dirty="0" smtClean="0"/>
              <a:t>Spectrogram of Doppler frequency shifts.</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13</a:t>
            </a:fld>
            <a:endParaRPr lang="en-US" altLang="zh-CN"/>
          </a:p>
        </p:txBody>
      </p:sp>
      <p:grpSp>
        <p:nvGrpSpPr>
          <p:cNvPr id="11" name="组 10"/>
          <p:cNvGrpSpPr/>
          <p:nvPr/>
        </p:nvGrpSpPr>
        <p:grpSpPr>
          <a:xfrm>
            <a:off x="234374" y="3789040"/>
            <a:ext cx="8747260" cy="2149687"/>
            <a:chOff x="234374" y="3789040"/>
            <a:chExt cx="8747260" cy="2149687"/>
          </a:xfrm>
        </p:grpSpPr>
        <p:pic>
          <p:nvPicPr>
            <p:cNvPr id="6" name="图片 5"/>
            <p:cNvPicPr>
              <a:picLocks noChangeAspect="1"/>
            </p:cNvPicPr>
            <p:nvPr/>
          </p:nvPicPr>
          <p:blipFill>
            <a:blip r:embed="rId3"/>
            <a:stretch>
              <a:fillRect/>
            </a:stretch>
          </p:blipFill>
          <p:spPr>
            <a:xfrm>
              <a:off x="234374" y="3789040"/>
              <a:ext cx="8747260" cy="1800000"/>
            </a:xfrm>
            <a:prstGeom prst="rect">
              <a:avLst/>
            </a:prstGeom>
          </p:spPr>
        </p:pic>
        <p:sp>
          <p:nvSpPr>
            <p:cNvPr id="7" name="文本框 6"/>
            <p:cNvSpPr txBox="1"/>
            <p:nvPr/>
          </p:nvSpPr>
          <p:spPr>
            <a:xfrm>
              <a:off x="625934" y="5477062"/>
              <a:ext cx="1770036" cy="461665"/>
            </a:xfrm>
            <a:prstGeom prst="rect">
              <a:avLst/>
            </a:prstGeom>
            <a:noFill/>
          </p:spPr>
          <p:txBody>
            <a:bodyPr wrap="none" rtlCol="0">
              <a:spAutoFit/>
            </a:bodyPr>
            <a:lstStyle/>
            <a:p>
              <a:r>
                <a:rPr lang="en-US" altLang="zh-CN" sz="2400" dirty="0" smtClean="0">
                  <a:latin typeface="+mj-lt"/>
                  <a:ea typeface="+mj-ea"/>
                </a:rPr>
                <a:t>Raw signal</a:t>
              </a:r>
              <a:endParaRPr lang="en-US" altLang="zh-CN" sz="2400" dirty="0">
                <a:latin typeface="+mj-lt"/>
                <a:ea typeface="+mj-ea"/>
              </a:endParaRPr>
            </a:p>
          </p:txBody>
        </p:sp>
        <p:sp>
          <p:nvSpPr>
            <p:cNvPr id="8" name="文本框 7"/>
            <p:cNvSpPr txBox="1"/>
            <p:nvPr/>
          </p:nvSpPr>
          <p:spPr>
            <a:xfrm>
              <a:off x="3170436" y="5477062"/>
              <a:ext cx="2845651" cy="461665"/>
            </a:xfrm>
            <a:prstGeom prst="rect">
              <a:avLst/>
            </a:prstGeom>
            <a:noFill/>
          </p:spPr>
          <p:txBody>
            <a:bodyPr wrap="none" rtlCol="0">
              <a:spAutoFit/>
            </a:bodyPr>
            <a:lstStyle/>
            <a:p>
              <a:r>
                <a:rPr lang="en-US" altLang="zh-CN" sz="2400" dirty="0" smtClean="0">
                  <a:latin typeface="+mj-lt"/>
                  <a:ea typeface="+mj-ea"/>
                </a:rPr>
                <a:t>Passband Filtering</a:t>
              </a:r>
              <a:endParaRPr lang="en-US" altLang="zh-CN" sz="2400" dirty="0">
                <a:latin typeface="+mj-lt"/>
                <a:ea typeface="+mj-ea"/>
              </a:endParaRPr>
            </a:p>
          </p:txBody>
        </p:sp>
        <p:sp>
          <p:nvSpPr>
            <p:cNvPr id="9" name="文本框 8"/>
            <p:cNvSpPr txBox="1"/>
            <p:nvPr/>
          </p:nvSpPr>
          <p:spPr>
            <a:xfrm>
              <a:off x="6612619" y="5477062"/>
              <a:ext cx="2145139" cy="461665"/>
            </a:xfrm>
            <a:prstGeom prst="rect">
              <a:avLst/>
            </a:prstGeom>
            <a:noFill/>
          </p:spPr>
          <p:txBody>
            <a:bodyPr wrap="none" rtlCol="0">
              <a:spAutoFit/>
            </a:bodyPr>
            <a:lstStyle/>
            <a:p>
              <a:r>
                <a:rPr lang="en-US" altLang="zh-CN" sz="2400" dirty="0" smtClean="0">
                  <a:latin typeface="+mj-lt"/>
                  <a:ea typeface="+mj-ea"/>
                </a:rPr>
                <a:t>Spectrogram</a:t>
              </a:r>
              <a:endParaRPr lang="en-US" altLang="zh-CN" sz="2400" dirty="0">
                <a:latin typeface="+mj-lt"/>
                <a:ea typeface="+mj-ea"/>
              </a:endParaRPr>
            </a:p>
          </p:txBody>
        </p:sp>
        <p:sp>
          <p:nvSpPr>
            <p:cNvPr id="5" name="右箭头 4"/>
            <p:cNvSpPr/>
            <p:nvPr/>
          </p:nvSpPr>
          <p:spPr>
            <a:xfrm>
              <a:off x="2922495" y="4348382"/>
              <a:ext cx="340658" cy="466165"/>
            </a:xfrm>
            <a:prstGeom prst="rightArrow">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p:cNvSpPr/>
            <p:nvPr/>
          </p:nvSpPr>
          <p:spPr>
            <a:xfrm>
              <a:off x="5950364" y="4340548"/>
              <a:ext cx="340658" cy="466165"/>
            </a:xfrm>
            <a:prstGeom prst="rightArrow">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09273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Problem Statement</a:t>
            </a:r>
            <a:endParaRPr lang="zh-CN" altLang="en-US" dirty="0"/>
          </a:p>
        </p:txBody>
      </p:sp>
      <p:sp>
        <p:nvSpPr>
          <p:cNvPr id="3" name="内容占位符 2"/>
          <p:cNvSpPr>
            <a:spLocks noGrp="1"/>
          </p:cNvSpPr>
          <p:nvPr>
            <p:ph idx="1"/>
          </p:nvPr>
        </p:nvSpPr>
        <p:spPr>
          <a:xfrm>
            <a:off x="539552" y="5029488"/>
            <a:ext cx="8136904" cy="1135815"/>
          </a:xfrm>
        </p:spPr>
        <p:txBody>
          <a:bodyPr/>
          <a:lstStyle/>
          <a:p>
            <a:r>
              <a:rPr lang="en-US" altLang="zh-CN" dirty="0" smtClean="0"/>
              <a:t>Challenges</a:t>
            </a:r>
          </a:p>
          <a:p>
            <a:pPr lvl="1"/>
            <a:r>
              <a:rPr lang="en-US" altLang="zh-CN" dirty="0" smtClean="0">
                <a:solidFill>
                  <a:schemeClr val="tx1">
                    <a:lumMod val="50000"/>
                    <a:lumOff val="50000"/>
                  </a:schemeClr>
                </a:solidFill>
              </a:rPr>
              <a:t>Derive motion-induced Doppler frequency shifts from Wi-Fi.</a:t>
            </a:r>
          </a:p>
          <a:p>
            <a:pPr lvl="1"/>
            <a:r>
              <a:rPr lang="en-US" altLang="zh-CN" b="1" dirty="0" smtClean="0">
                <a:solidFill>
                  <a:srgbClr val="E97400"/>
                </a:solidFill>
              </a:rPr>
              <a:t>Recognize motion direction from Doppler effect for game.</a:t>
            </a:r>
          </a:p>
          <a:p>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14</a:t>
            </a:fld>
            <a:endParaRPr lang="en-US" altLang="zh-CN"/>
          </a:p>
        </p:txBody>
      </p:sp>
      <p:pic>
        <p:nvPicPr>
          <p:cNvPr id="5" name="内容占位符 3"/>
          <p:cNvPicPr>
            <a:picLocks noChangeAspect="1"/>
          </p:cNvPicPr>
          <p:nvPr/>
        </p:nvPicPr>
        <p:blipFill>
          <a:blip r:embed="rId3"/>
          <a:stretch>
            <a:fillRect/>
          </a:stretch>
        </p:blipFill>
        <p:spPr bwMode="auto">
          <a:xfrm>
            <a:off x="664654" y="1700808"/>
            <a:ext cx="7886700" cy="311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570536" y="2949742"/>
            <a:ext cx="2868586" cy="1894309"/>
          </a:xfrm>
          <a:prstGeom prst="rect">
            <a:avLst/>
          </a:prstGeom>
          <a:solidFill>
            <a:schemeClr val="bg1">
              <a:alpha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583474" y="2937266"/>
            <a:ext cx="2868586" cy="1894309"/>
          </a:xfrm>
          <a:prstGeom prst="rect">
            <a:avLst/>
          </a:prstGeom>
          <a:solidFill>
            <a:schemeClr val="bg1">
              <a:alpha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70536" y="2937266"/>
            <a:ext cx="665567" cy="523220"/>
          </a:xfrm>
          <a:prstGeom prst="rect">
            <a:avLst/>
          </a:prstGeom>
          <a:noFill/>
        </p:spPr>
        <p:txBody>
          <a:bodyPr wrap="none" rtlCol="0">
            <a:spAutoFit/>
          </a:bodyPr>
          <a:lstStyle/>
          <a:p>
            <a:r>
              <a:rPr lang="en-US" altLang="zh-CN" sz="2800" b="1" dirty="0" smtClean="0">
                <a:solidFill>
                  <a:srgbClr val="C00000"/>
                </a:solidFill>
                <a:latin typeface="+mj-lt"/>
              </a:rPr>
              <a:t>C1</a:t>
            </a:r>
            <a:endParaRPr lang="zh-CN" altLang="en-US" sz="2800" b="1" dirty="0">
              <a:solidFill>
                <a:srgbClr val="C00000"/>
              </a:solidFill>
              <a:latin typeface="+mj-lt"/>
            </a:endParaRPr>
          </a:p>
        </p:txBody>
      </p:sp>
      <p:sp>
        <p:nvSpPr>
          <p:cNvPr id="9" name="文本框 8"/>
          <p:cNvSpPr txBox="1"/>
          <p:nvPr/>
        </p:nvSpPr>
        <p:spPr>
          <a:xfrm>
            <a:off x="3583474" y="2937266"/>
            <a:ext cx="665567" cy="523220"/>
          </a:xfrm>
          <a:prstGeom prst="rect">
            <a:avLst/>
          </a:prstGeom>
          <a:noFill/>
        </p:spPr>
        <p:txBody>
          <a:bodyPr wrap="none" rtlCol="0">
            <a:spAutoFit/>
          </a:bodyPr>
          <a:lstStyle/>
          <a:p>
            <a:r>
              <a:rPr lang="en-US" altLang="zh-CN" sz="2800" b="1" dirty="0" smtClean="0">
                <a:solidFill>
                  <a:srgbClr val="C00000"/>
                </a:solidFill>
                <a:latin typeface="+mj-lt"/>
              </a:rPr>
              <a:t>C2</a:t>
            </a:r>
            <a:endParaRPr lang="zh-CN" altLang="en-US" sz="2800" b="1" dirty="0">
              <a:solidFill>
                <a:srgbClr val="C00000"/>
              </a:solidFill>
              <a:latin typeface="+mj-lt"/>
            </a:endParaRP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554" y="3511356"/>
            <a:ext cx="998549" cy="771080"/>
          </a:xfrm>
          <a:prstGeom prst="rect">
            <a:avLst/>
          </a:prstGeom>
        </p:spPr>
      </p:pic>
    </p:spTree>
    <p:extLst>
      <p:ext uri="{BB962C8B-B14F-4D97-AF65-F5344CB8AC3E}">
        <p14:creationId xmlns:p14="http://schemas.microsoft.com/office/powerpoint/2010/main" val="18949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内容占位符 117"/>
          <p:cNvSpPr>
            <a:spLocks noGrp="1"/>
          </p:cNvSpPr>
          <p:nvPr>
            <p:ph idx="1"/>
          </p:nvPr>
        </p:nvSpPr>
        <p:spPr/>
        <p:txBody>
          <a:bodyPr/>
          <a:lstStyle/>
          <a:p>
            <a:r>
              <a:rPr lang="en-US" altLang="zh-CN" dirty="0"/>
              <a:t>One link is insufficient for direction recognition</a:t>
            </a:r>
            <a:r>
              <a:rPr lang="en-US" altLang="zh-CN" dirty="0" smtClean="0"/>
              <a:t>.</a:t>
            </a:r>
            <a:endParaRPr lang="en-US" altLang="zh-CN" dirty="0"/>
          </a:p>
        </p:txBody>
      </p:sp>
      <p:cxnSp>
        <p:nvCxnSpPr>
          <p:cNvPr id="54" name="直接连接符 53"/>
          <p:cNvCxnSpPr/>
          <p:nvPr/>
        </p:nvCxnSpPr>
        <p:spPr>
          <a:xfrm flipV="1">
            <a:off x="6550644" y="4115412"/>
            <a:ext cx="936104" cy="66"/>
          </a:xfrm>
          <a:prstGeom prst="line">
            <a:avLst/>
          </a:prstGeom>
          <a:ln w="28575">
            <a:solidFill>
              <a:srgbClr val="547990"/>
            </a:solidFill>
            <a:headEnd type="stealth" w="lg" len="lg"/>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en-US" altLang="zh-CN" dirty="0"/>
              <a:t>Motion Recognition</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15</a:t>
            </a:fld>
            <a:endParaRPr lang="en-US" altLang="zh-CN" dirty="0"/>
          </a:p>
        </p:txBody>
      </p:sp>
      <p:cxnSp>
        <p:nvCxnSpPr>
          <p:cNvPr id="47" name="直接连接符 46"/>
          <p:cNvCxnSpPr/>
          <p:nvPr/>
        </p:nvCxnSpPr>
        <p:spPr>
          <a:xfrm>
            <a:off x="7561428" y="3116243"/>
            <a:ext cx="1" cy="931313"/>
          </a:xfrm>
          <a:prstGeom prst="line">
            <a:avLst/>
          </a:prstGeom>
          <a:ln w="28575">
            <a:solidFill>
              <a:srgbClr val="547990"/>
            </a:solidFill>
            <a:headEnd type="stealth" w="lg" len="lg"/>
          </a:ln>
        </p:spPr>
        <p:style>
          <a:lnRef idx="1">
            <a:schemeClr val="accent1"/>
          </a:lnRef>
          <a:fillRef idx="0">
            <a:schemeClr val="accent1"/>
          </a:fillRef>
          <a:effectRef idx="0">
            <a:schemeClr val="accent1"/>
          </a:effectRef>
          <a:fontRef idx="minor">
            <a:schemeClr val="tx1"/>
          </a:fontRef>
        </p:style>
      </p:cxnSp>
      <p:grpSp>
        <p:nvGrpSpPr>
          <p:cNvPr id="190" name="组合 189"/>
          <p:cNvGrpSpPr/>
          <p:nvPr/>
        </p:nvGrpSpPr>
        <p:grpSpPr>
          <a:xfrm>
            <a:off x="5919581" y="3211692"/>
            <a:ext cx="1567167" cy="1868411"/>
            <a:chOff x="5919581" y="3211692"/>
            <a:chExt cx="1567167" cy="1868411"/>
          </a:xfrm>
        </p:grpSpPr>
        <p:cxnSp>
          <p:nvCxnSpPr>
            <p:cNvPr id="138" name="直接连接符 137"/>
            <p:cNvCxnSpPr>
              <a:stCxn id="6" idx="5"/>
              <a:endCxn id="136" idx="2"/>
            </p:cNvCxnSpPr>
            <p:nvPr/>
          </p:nvCxnSpPr>
          <p:spPr>
            <a:xfrm>
              <a:off x="5919581" y="3211692"/>
              <a:ext cx="1567167" cy="903786"/>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直接连接符 141"/>
            <p:cNvCxnSpPr>
              <a:stCxn id="132" idx="7"/>
              <a:endCxn id="136" idx="2"/>
            </p:cNvCxnSpPr>
            <p:nvPr/>
          </p:nvCxnSpPr>
          <p:spPr>
            <a:xfrm flipV="1">
              <a:off x="5919581" y="4115478"/>
              <a:ext cx="1567167" cy="964625"/>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60" name="直接箭头连接符 159"/>
          <p:cNvCxnSpPr/>
          <p:nvPr/>
        </p:nvCxnSpPr>
        <p:spPr>
          <a:xfrm flipH="1" flipV="1">
            <a:off x="6550644" y="3116242"/>
            <a:ext cx="1008112" cy="999169"/>
          </a:xfrm>
          <a:prstGeom prst="straightConnector1">
            <a:avLst/>
          </a:prstGeom>
          <a:ln w="28575">
            <a:solidFill>
              <a:srgbClr val="22475E"/>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6550644" y="3116242"/>
            <a:ext cx="1008112"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flipH="1">
            <a:off x="6550306" y="3116242"/>
            <a:ext cx="338" cy="220641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文本框 164"/>
              <p:cNvSpPr txBox="1"/>
              <p:nvPr/>
            </p:nvSpPr>
            <p:spPr>
              <a:xfrm>
                <a:off x="6255741" y="2898769"/>
                <a:ext cx="2607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𝑣</m:t>
                      </m:r>
                    </m:oMath>
                  </m:oMathPara>
                </a14:m>
                <a:endParaRPr lang="zh-CN" altLang="en-US" sz="2400" dirty="0"/>
              </a:p>
            </p:txBody>
          </p:sp>
        </mc:Choice>
        <mc:Fallback xmlns="">
          <p:sp>
            <p:nvSpPr>
              <p:cNvPr id="165" name="文本框 164"/>
              <p:cNvSpPr txBox="1">
                <a:spLocks noRot="1" noChangeAspect="1" noMove="1" noResize="1" noEditPoints="1" noAdjustHandles="1" noChangeArrowheads="1" noChangeShapeType="1" noTextEdit="1"/>
              </p:cNvSpPr>
              <p:nvPr/>
            </p:nvSpPr>
            <p:spPr>
              <a:xfrm>
                <a:off x="6255741" y="2898769"/>
                <a:ext cx="260712" cy="369332"/>
              </a:xfrm>
              <a:prstGeom prst="rect">
                <a:avLst/>
              </a:prstGeom>
              <a:blipFill>
                <a:blip r:embed="rId3"/>
                <a:stretch>
                  <a:fillRect l="-13953" r="-9302"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6" name="文本框 165"/>
              <p:cNvSpPr txBox="1"/>
              <p:nvPr/>
            </p:nvSpPr>
            <p:spPr>
              <a:xfrm>
                <a:off x="7500408" y="2802177"/>
                <a:ext cx="36683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charset="0"/>
                            </a:rPr>
                          </m:ctrlPr>
                        </m:sSubPr>
                        <m:e>
                          <m:r>
                            <a:rPr lang="en-US" altLang="zh-CN" sz="2400" b="0" i="1" smtClean="0">
                              <a:latin typeface="Cambria Math" panose="02040503050406030204" pitchFamily="18" charset="0"/>
                            </a:rPr>
                            <m:t>𝑣</m:t>
                          </m:r>
                        </m:e>
                        <m:sub>
                          <m:r>
                            <a:rPr lang="en-US" altLang="zh-CN" sz="2400" b="0" i="1" smtClean="0">
                              <a:latin typeface="Cambria Math" panose="02040503050406030204" pitchFamily="18" charset="0"/>
                            </a:rPr>
                            <m:t>𝑡</m:t>
                          </m:r>
                        </m:sub>
                      </m:sSub>
                    </m:oMath>
                  </m:oMathPara>
                </a14:m>
                <a:endParaRPr lang="zh-CN" altLang="en-US" sz="2400" dirty="0"/>
              </a:p>
            </p:txBody>
          </p:sp>
        </mc:Choice>
        <mc:Fallback xmlns="">
          <p:sp>
            <p:nvSpPr>
              <p:cNvPr id="166" name="文本框 165"/>
              <p:cNvSpPr txBox="1">
                <a:spLocks noRot="1" noChangeAspect="1" noMove="1" noResize="1" noEditPoints="1" noAdjustHandles="1" noChangeArrowheads="1" noChangeShapeType="1" noTextEdit="1"/>
              </p:cNvSpPr>
              <p:nvPr/>
            </p:nvSpPr>
            <p:spPr>
              <a:xfrm>
                <a:off x="7500408" y="2802177"/>
                <a:ext cx="366832" cy="369332"/>
              </a:xfrm>
              <a:prstGeom prst="rect">
                <a:avLst/>
              </a:prstGeom>
              <a:blipFill>
                <a:blip r:embed="rId4"/>
                <a:stretch>
                  <a:fillRect l="-9836" r="-1639" b="-1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7" name="文本框 166"/>
              <p:cNvSpPr txBox="1"/>
              <p:nvPr/>
            </p:nvSpPr>
            <p:spPr>
              <a:xfrm>
                <a:off x="6200020" y="3897103"/>
                <a:ext cx="3721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charset="0"/>
                            </a:rPr>
                          </m:ctrlPr>
                        </m:sSubPr>
                        <m:e>
                          <m:r>
                            <a:rPr lang="en-US" altLang="zh-CN" sz="2400" b="0" i="1" smtClean="0">
                              <a:latin typeface="Cambria Math" panose="02040503050406030204" pitchFamily="18" charset="0"/>
                            </a:rPr>
                            <m:t>𝑣</m:t>
                          </m:r>
                        </m:e>
                        <m:sub>
                          <m:r>
                            <a:rPr lang="en-US" altLang="zh-CN" sz="2400" b="0" i="1" smtClean="0">
                              <a:latin typeface="Cambria Math" panose="02040503050406030204" pitchFamily="18" charset="0"/>
                            </a:rPr>
                            <m:t>𝑟</m:t>
                          </m:r>
                        </m:sub>
                      </m:sSub>
                    </m:oMath>
                  </m:oMathPara>
                </a14:m>
                <a:endParaRPr lang="zh-CN" altLang="en-US" sz="2400" dirty="0"/>
              </a:p>
            </p:txBody>
          </p:sp>
        </mc:Choice>
        <mc:Fallback xmlns="">
          <p:sp>
            <p:nvSpPr>
              <p:cNvPr id="167" name="文本框 166"/>
              <p:cNvSpPr txBox="1">
                <a:spLocks noRot="1" noChangeAspect="1" noMove="1" noResize="1" noEditPoints="1" noAdjustHandles="1" noChangeArrowheads="1" noChangeShapeType="1" noTextEdit="1"/>
              </p:cNvSpPr>
              <p:nvPr/>
            </p:nvSpPr>
            <p:spPr>
              <a:xfrm>
                <a:off x="6200020" y="3897103"/>
                <a:ext cx="372154" cy="369332"/>
              </a:xfrm>
              <a:prstGeom prst="rect">
                <a:avLst/>
              </a:prstGeom>
              <a:blipFill>
                <a:blip r:embed="rId5"/>
                <a:stretch>
                  <a:fillRect l="-9836" b="-13115"/>
                </a:stretch>
              </a:blipFill>
            </p:spPr>
            <p:txBody>
              <a:bodyPr/>
              <a:lstStyle/>
              <a:p>
                <a:r>
                  <a:rPr lang="zh-CN" altLang="en-US">
                    <a:noFill/>
                  </a:rPr>
                  <a:t> </a:t>
                </a:r>
              </a:p>
            </p:txBody>
          </p:sp>
        </mc:Fallback>
      </mc:AlternateContent>
      <p:cxnSp>
        <p:nvCxnSpPr>
          <p:cNvPr id="170" name="直接箭头连接符 169"/>
          <p:cNvCxnSpPr/>
          <p:nvPr/>
        </p:nvCxnSpPr>
        <p:spPr>
          <a:xfrm flipH="1">
            <a:off x="6550306" y="4107468"/>
            <a:ext cx="1008112" cy="999169"/>
          </a:xfrm>
          <a:prstGeom prst="straightConnector1">
            <a:avLst/>
          </a:prstGeom>
          <a:ln w="28575">
            <a:solidFill>
              <a:srgbClr val="5C307D"/>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文本框 171"/>
              <p:cNvSpPr txBox="1"/>
              <p:nvPr/>
            </p:nvSpPr>
            <p:spPr>
              <a:xfrm>
                <a:off x="6220187" y="4898833"/>
                <a:ext cx="33182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𝑣</m:t>
                      </m:r>
                      <m:r>
                        <a:rPr lang="en-US" altLang="zh-CN" sz="2400" b="0" i="1" smtClean="0">
                          <a:latin typeface="Cambria Math" panose="02040503050406030204" pitchFamily="18" charset="0"/>
                        </a:rPr>
                        <m:t>′</m:t>
                      </m:r>
                    </m:oMath>
                  </m:oMathPara>
                </a14:m>
                <a:endParaRPr lang="zh-CN" altLang="en-US" sz="2400" dirty="0"/>
              </a:p>
            </p:txBody>
          </p:sp>
        </mc:Choice>
        <mc:Fallback xmlns="">
          <p:sp>
            <p:nvSpPr>
              <p:cNvPr id="172" name="文本框 171"/>
              <p:cNvSpPr txBox="1">
                <a:spLocks noRot="1" noChangeAspect="1" noMove="1" noResize="1" noEditPoints="1" noAdjustHandles="1" noChangeArrowheads="1" noChangeShapeType="1" noTextEdit="1"/>
              </p:cNvSpPr>
              <p:nvPr/>
            </p:nvSpPr>
            <p:spPr>
              <a:xfrm>
                <a:off x="6220187" y="4898833"/>
                <a:ext cx="331821" cy="369332"/>
              </a:xfrm>
              <a:prstGeom prst="rect">
                <a:avLst/>
              </a:prstGeom>
              <a:blipFill>
                <a:blip r:embed="rId6"/>
                <a:stretch>
                  <a:fillRect l="-23636" r="-21818"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3" name="文本框 172"/>
              <p:cNvSpPr txBox="1"/>
              <p:nvPr/>
            </p:nvSpPr>
            <p:spPr>
              <a:xfrm>
                <a:off x="6180111" y="3511005"/>
                <a:ext cx="41197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𝑣</m:t>
                      </m:r>
                      <m:r>
                        <a:rPr lang="en-US" altLang="zh-CN" sz="2400" b="0" i="1" smtClean="0">
                          <a:latin typeface="Cambria Math" panose="02040503050406030204" pitchFamily="18" charset="0"/>
                        </a:rPr>
                        <m:t>′′</m:t>
                      </m:r>
                    </m:oMath>
                  </m:oMathPara>
                </a14:m>
                <a:endParaRPr lang="zh-CN" altLang="en-US" sz="2400" dirty="0"/>
              </a:p>
            </p:txBody>
          </p:sp>
        </mc:Choice>
        <mc:Fallback xmlns="">
          <p:sp>
            <p:nvSpPr>
              <p:cNvPr id="173" name="文本框 172"/>
              <p:cNvSpPr txBox="1">
                <a:spLocks noRot="1" noChangeAspect="1" noMove="1" noResize="1" noEditPoints="1" noAdjustHandles="1" noChangeArrowheads="1" noChangeShapeType="1" noTextEdit="1"/>
              </p:cNvSpPr>
              <p:nvPr/>
            </p:nvSpPr>
            <p:spPr>
              <a:xfrm>
                <a:off x="6180111" y="3511005"/>
                <a:ext cx="411972" cy="369332"/>
              </a:xfrm>
              <a:prstGeom prst="rect">
                <a:avLst/>
              </a:prstGeom>
              <a:blipFill>
                <a:blip r:embed="rId7"/>
                <a:stretch>
                  <a:fillRect l="-19403" r="-19403" b="-14754"/>
                </a:stretch>
              </a:blipFill>
            </p:spPr>
            <p:txBody>
              <a:bodyPr/>
              <a:lstStyle/>
              <a:p>
                <a:r>
                  <a:rPr lang="zh-CN" altLang="en-US">
                    <a:noFill/>
                  </a:rPr>
                  <a:t> </a:t>
                </a:r>
              </a:p>
            </p:txBody>
          </p:sp>
        </mc:Fallback>
      </mc:AlternateContent>
      <p:cxnSp>
        <p:nvCxnSpPr>
          <p:cNvPr id="174" name="直接箭头连接符 173"/>
          <p:cNvCxnSpPr/>
          <p:nvPr/>
        </p:nvCxnSpPr>
        <p:spPr>
          <a:xfrm flipH="1" flipV="1">
            <a:off x="6555989" y="3696591"/>
            <a:ext cx="1000367" cy="416697"/>
          </a:xfrm>
          <a:prstGeom prst="straightConnector1">
            <a:avLst/>
          </a:prstGeom>
          <a:ln w="28575">
            <a:solidFill>
              <a:srgbClr val="E974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89" name="组合 188"/>
          <p:cNvGrpSpPr/>
          <p:nvPr/>
        </p:nvGrpSpPr>
        <p:grpSpPr>
          <a:xfrm>
            <a:off x="5311774" y="2423290"/>
            <a:ext cx="3303519" cy="3384376"/>
            <a:chOff x="5311774" y="2423290"/>
            <a:chExt cx="3303519" cy="3384376"/>
          </a:xfrm>
        </p:grpSpPr>
        <p:sp>
          <p:nvSpPr>
            <p:cNvPr id="135" name="任意多边形 134"/>
            <p:cNvSpPr/>
            <p:nvPr/>
          </p:nvSpPr>
          <p:spPr>
            <a:xfrm>
              <a:off x="5866280" y="2423290"/>
              <a:ext cx="1692476" cy="3384376"/>
            </a:xfrm>
            <a:custGeom>
              <a:avLst/>
              <a:gdLst>
                <a:gd name="connsiteX0" fmla="*/ 289 w 1332437"/>
                <a:gd name="connsiteY0" fmla="*/ 0 h 3384376"/>
                <a:gd name="connsiteX1" fmla="*/ 1332437 w 1332437"/>
                <a:gd name="connsiteY1" fmla="*/ 1692188 h 3384376"/>
                <a:gd name="connsiteX2" fmla="*/ 289 w 1332437"/>
                <a:gd name="connsiteY2" fmla="*/ 3384376 h 3384376"/>
                <a:gd name="connsiteX3" fmla="*/ 0 w 1332437"/>
                <a:gd name="connsiteY3" fmla="*/ 3384358 h 3384376"/>
                <a:gd name="connsiteX4" fmla="*/ 0 w 1332437"/>
                <a:gd name="connsiteY4" fmla="*/ 19 h 338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437" h="3384376">
                  <a:moveTo>
                    <a:pt x="289" y="0"/>
                  </a:moveTo>
                  <a:cubicBezTo>
                    <a:pt x="736014" y="0"/>
                    <a:pt x="1332437" y="757618"/>
                    <a:pt x="1332437" y="1692188"/>
                  </a:cubicBezTo>
                  <a:cubicBezTo>
                    <a:pt x="1332437" y="2626758"/>
                    <a:pt x="736014" y="3384376"/>
                    <a:pt x="289" y="3384376"/>
                  </a:cubicBezTo>
                  <a:lnTo>
                    <a:pt x="0" y="3384358"/>
                  </a:lnTo>
                  <a:lnTo>
                    <a:pt x="0" y="19"/>
                  </a:lnTo>
                  <a:close/>
                </a:path>
              </a:pathLst>
            </a:cu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5341271" y="2928444"/>
              <a:ext cx="463588" cy="461665"/>
            </a:xfrm>
            <a:prstGeom prst="rect">
              <a:avLst/>
            </a:prstGeom>
            <a:noFill/>
          </p:spPr>
          <p:txBody>
            <a:bodyPr wrap="none" rtlCol="0">
              <a:spAutoFit/>
            </a:bodyPr>
            <a:lstStyle/>
            <a:p>
              <a:r>
                <a:rPr lang="en-US" altLang="zh-CN" sz="2400" dirty="0" err="1" smtClean="0">
                  <a:latin typeface="+mj-lt"/>
                </a:rPr>
                <a:t>Tx</a:t>
              </a:r>
              <a:endParaRPr lang="zh-CN" altLang="en-US" sz="2400" dirty="0">
                <a:latin typeface="+mj-lt"/>
              </a:endParaRPr>
            </a:p>
          </p:txBody>
        </p:sp>
        <p:sp>
          <p:nvSpPr>
            <p:cNvPr id="28" name="文本框 27"/>
            <p:cNvSpPr txBox="1"/>
            <p:nvPr/>
          </p:nvSpPr>
          <p:spPr>
            <a:xfrm>
              <a:off x="5311774" y="4900187"/>
              <a:ext cx="519694" cy="461665"/>
            </a:xfrm>
            <a:prstGeom prst="rect">
              <a:avLst/>
            </a:prstGeom>
            <a:noFill/>
          </p:spPr>
          <p:txBody>
            <a:bodyPr wrap="none" rtlCol="0">
              <a:spAutoFit/>
            </a:bodyPr>
            <a:lstStyle/>
            <a:p>
              <a:r>
                <a:rPr lang="en-US" altLang="zh-CN" sz="2400" dirty="0" smtClean="0">
                  <a:latin typeface="+mj-lt"/>
                </a:rPr>
                <a:t>Rx</a:t>
              </a:r>
              <a:endParaRPr lang="zh-CN" altLang="en-US" sz="2400" dirty="0">
                <a:latin typeface="+mj-lt"/>
              </a:endParaRPr>
            </a:p>
          </p:txBody>
        </p:sp>
        <p:sp>
          <p:nvSpPr>
            <p:cNvPr id="29" name="文本框 28"/>
            <p:cNvSpPr txBox="1"/>
            <p:nvPr/>
          </p:nvSpPr>
          <p:spPr>
            <a:xfrm>
              <a:off x="7484855" y="4246237"/>
              <a:ext cx="1130438" cy="461665"/>
            </a:xfrm>
            <a:prstGeom prst="rect">
              <a:avLst/>
            </a:prstGeom>
            <a:noFill/>
          </p:spPr>
          <p:txBody>
            <a:bodyPr wrap="none" rtlCol="0">
              <a:spAutoFit/>
            </a:bodyPr>
            <a:lstStyle/>
            <a:p>
              <a:r>
                <a:rPr lang="en-US" altLang="zh-CN" sz="2400" dirty="0" smtClean="0">
                  <a:latin typeface="+mj-lt"/>
                </a:rPr>
                <a:t>Target</a:t>
              </a:r>
              <a:endParaRPr lang="zh-CN" altLang="en-US" sz="2400" dirty="0">
                <a:latin typeface="+mj-lt"/>
              </a:endParaRPr>
            </a:p>
          </p:txBody>
        </p:sp>
        <p:sp>
          <p:nvSpPr>
            <p:cNvPr id="6" name="椭圆 5"/>
            <p:cNvSpPr/>
            <p:nvPr/>
          </p:nvSpPr>
          <p:spPr>
            <a:xfrm>
              <a:off x="5796656" y="3088767"/>
              <a:ext cx="144016" cy="14401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5796656" y="5059012"/>
              <a:ext cx="144016" cy="14401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7486748" y="4043470"/>
              <a:ext cx="144016" cy="14401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7" name="矩形 176"/>
          <p:cNvSpPr/>
          <p:nvPr/>
        </p:nvSpPr>
        <p:spPr>
          <a:xfrm>
            <a:off x="370020" y="2957586"/>
            <a:ext cx="4783310" cy="2246769"/>
          </a:xfrm>
          <a:prstGeom prst="rect">
            <a:avLst/>
          </a:prstGeom>
        </p:spPr>
        <p:txBody>
          <a:bodyPr wrap="square">
            <a:spAutoFit/>
          </a:bodyPr>
          <a:lstStyle/>
          <a:p>
            <a:pPr marL="742950" lvl="1" indent="-285750">
              <a:buFont typeface="Century Gothic" panose="020B0502020202020204" pitchFamily="34" charset="0"/>
              <a:buChar char="×"/>
            </a:pPr>
            <a:r>
              <a:rPr lang="en-US" altLang="zh-CN" sz="2400" dirty="0">
                <a:solidFill>
                  <a:srgbClr val="5C307D"/>
                </a:solidFill>
                <a:latin typeface="+mj-lt"/>
              </a:rPr>
              <a:t>The symmetric distribution of </a:t>
            </a:r>
            <a:r>
              <a:rPr lang="en-US" altLang="zh-CN" sz="2400" dirty="0" smtClean="0">
                <a:solidFill>
                  <a:srgbClr val="5C307D"/>
                </a:solidFill>
                <a:latin typeface="+mj-lt"/>
              </a:rPr>
              <a:t>radial velocity</a:t>
            </a:r>
          </a:p>
          <a:p>
            <a:pPr lvl="1"/>
            <a:endParaRPr lang="en-US" altLang="zh-CN" sz="2000" dirty="0" smtClean="0">
              <a:latin typeface="+mj-lt"/>
            </a:endParaRPr>
          </a:p>
          <a:p>
            <a:pPr lvl="1"/>
            <a:endParaRPr lang="zh-CN" altLang="en-US" sz="2400" dirty="0" smtClean="0">
              <a:latin typeface="+mj-lt"/>
            </a:endParaRPr>
          </a:p>
          <a:p>
            <a:pPr marL="742950" lvl="1" indent="-285750">
              <a:buFont typeface="Century Gothic" panose="020B0502020202020204" pitchFamily="34" charset="0"/>
              <a:buChar char="×"/>
            </a:pPr>
            <a:r>
              <a:rPr lang="en-US" altLang="zh-CN" sz="2400" dirty="0" smtClean="0">
                <a:solidFill>
                  <a:srgbClr val="E97400"/>
                </a:solidFill>
                <a:latin typeface="+mj-lt"/>
              </a:rPr>
              <a:t>Users perform reactions at unknown</a:t>
            </a:r>
            <a:r>
              <a:rPr lang="zh-CN" altLang="en-US" sz="2400" dirty="0" smtClean="0">
                <a:solidFill>
                  <a:srgbClr val="E97400"/>
                </a:solidFill>
                <a:latin typeface="+mj-lt"/>
              </a:rPr>
              <a:t> </a:t>
            </a:r>
            <a:r>
              <a:rPr lang="en-US" altLang="zh-CN" sz="2400" dirty="0" smtClean="0">
                <a:solidFill>
                  <a:srgbClr val="E97400"/>
                </a:solidFill>
                <a:latin typeface="+mj-lt"/>
              </a:rPr>
              <a:t>speed</a:t>
            </a:r>
            <a:endParaRPr lang="en-US" altLang="zh-CN" sz="2000" dirty="0">
              <a:solidFill>
                <a:srgbClr val="E97400"/>
              </a:solidFill>
              <a:latin typeface="+mj-lt"/>
            </a:endParaRPr>
          </a:p>
        </p:txBody>
      </p:sp>
      <p:grpSp>
        <p:nvGrpSpPr>
          <p:cNvPr id="184" name="组合 183"/>
          <p:cNvGrpSpPr/>
          <p:nvPr/>
        </p:nvGrpSpPr>
        <p:grpSpPr>
          <a:xfrm>
            <a:off x="2351671" y="3865668"/>
            <a:ext cx="1155170" cy="400110"/>
            <a:chOff x="2351671" y="3460938"/>
            <a:chExt cx="1155170" cy="400110"/>
          </a:xfrm>
        </p:grpSpPr>
        <mc:AlternateContent xmlns:mc="http://schemas.openxmlformats.org/markup-compatibility/2006" xmlns:a14="http://schemas.microsoft.com/office/drawing/2010/main">
          <mc:Choice Requires="a14">
            <p:sp>
              <p:nvSpPr>
                <p:cNvPr id="181" name="文本框 180"/>
                <p:cNvSpPr txBox="1"/>
                <p:nvPr/>
              </p:nvSpPr>
              <p:spPr>
                <a:xfrm>
                  <a:off x="2351671" y="3469032"/>
                  <a:ext cx="2607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rgbClr val="5C307D"/>
                            </a:solidFill>
                            <a:latin typeface="Cambria Math" panose="02040503050406030204" pitchFamily="18" charset="0"/>
                          </a:rPr>
                          <m:t>𝑣</m:t>
                        </m:r>
                      </m:oMath>
                    </m:oMathPara>
                  </a14:m>
                  <a:endParaRPr lang="zh-CN" altLang="en-US" sz="2400" dirty="0">
                    <a:solidFill>
                      <a:srgbClr val="5C307D"/>
                    </a:solidFill>
                  </a:endParaRPr>
                </a:p>
              </p:txBody>
            </p:sp>
          </mc:Choice>
          <mc:Fallback xmlns="">
            <p:sp>
              <p:nvSpPr>
                <p:cNvPr id="181" name="文本框 180"/>
                <p:cNvSpPr txBox="1">
                  <a:spLocks noRot="1" noChangeAspect="1" noMove="1" noResize="1" noEditPoints="1" noAdjustHandles="1" noChangeArrowheads="1" noChangeShapeType="1" noTextEdit="1"/>
                </p:cNvSpPr>
                <p:nvPr/>
              </p:nvSpPr>
              <p:spPr>
                <a:xfrm>
                  <a:off x="2351671" y="3469032"/>
                  <a:ext cx="260712" cy="369332"/>
                </a:xfrm>
                <a:prstGeom prst="rect">
                  <a:avLst/>
                </a:prstGeom>
                <a:blipFill rotWithShape="0">
                  <a:blip r:embed="rId8"/>
                  <a:stretch>
                    <a:fillRect l="-13953" r="-6977" b="-1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2" name="文本框 181"/>
                <p:cNvSpPr txBox="1"/>
                <p:nvPr/>
              </p:nvSpPr>
              <p:spPr>
                <a:xfrm>
                  <a:off x="3175020" y="3469032"/>
                  <a:ext cx="33182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rgbClr val="5C307D"/>
                            </a:solidFill>
                            <a:latin typeface="Cambria Math" panose="02040503050406030204" pitchFamily="18" charset="0"/>
                          </a:rPr>
                          <m:t>𝑣</m:t>
                        </m:r>
                        <m:r>
                          <a:rPr lang="en-US" altLang="zh-CN" sz="2400" b="0" i="1" smtClean="0">
                            <a:solidFill>
                              <a:srgbClr val="5C307D"/>
                            </a:solidFill>
                            <a:latin typeface="Cambria Math" panose="02040503050406030204" pitchFamily="18" charset="0"/>
                          </a:rPr>
                          <m:t>′</m:t>
                        </m:r>
                      </m:oMath>
                    </m:oMathPara>
                  </a14:m>
                  <a:endParaRPr lang="zh-CN" altLang="en-US" sz="2400" dirty="0">
                    <a:solidFill>
                      <a:srgbClr val="5C307D"/>
                    </a:solidFill>
                  </a:endParaRPr>
                </a:p>
              </p:txBody>
            </p:sp>
          </mc:Choice>
          <mc:Fallback xmlns="">
            <p:sp>
              <p:nvSpPr>
                <p:cNvPr id="182" name="文本框 181"/>
                <p:cNvSpPr txBox="1">
                  <a:spLocks noRot="1" noChangeAspect="1" noMove="1" noResize="1" noEditPoints="1" noAdjustHandles="1" noChangeArrowheads="1" noChangeShapeType="1" noTextEdit="1"/>
                </p:cNvSpPr>
                <p:nvPr/>
              </p:nvSpPr>
              <p:spPr>
                <a:xfrm>
                  <a:off x="3175020" y="3469032"/>
                  <a:ext cx="331821" cy="369332"/>
                </a:xfrm>
                <a:prstGeom prst="rect">
                  <a:avLst/>
                </a:prstGeom>
                <a:blipFill rotWithShape="0">
                  <a:blip r:embed="rId9"/>
                  <a:stretch>
                    <a:fillRect l="-24074" r="-22222" b="-13115"/>
                  </a:stretch>
                </a:blipFill>
              </p:spPr>
              <p:txBody>
                <a:bodyPr/>
                <a:lstStyle/>
                <a:p>
                  <a:r>
                    <a:rPr lang="zh-CN" altLang="en-US">
                      <a:noFill/>
                    </a:rPr>
                    <a:t> </a:t>
                  </a:r>
                </a:p>
              </p:txBody>
            </p:sp>
          </mc:Fallback>
        </mc:AlternateContent>
        <p:sp>
          <p:nvSpPr>
            <p:cNvPr id="183" name="文本框 182"/>
            <p:cNvSpPr txBox="1"/>
            <p:nvPr/>
          </p:nvSpPr>
          <p:spPr>
            <a:xfrm>
              <a:off x="2653822" y="3460938"/>
              <a:ext cx="562975" cy="400110"/>
            </a:xfrm>
            <a:prstGeom prst="rect">
              <a:avLst/>
            </a:prstGeom>
            <a:noFill/>
          </p:spPr>
          <p:txBody>
            <a:bodyPr wrap="none" rtlCol="0">
              <a:spAutoFit/>
            </a:bodyPr>
            <a:lstStyle/>
            <a:p>
              <a:r>
                <a:rPr lang="en-US" altLang="zh-CN" sz="2000" i="1" dirty="0" smtClean="0">
                  <a:solidFill>
                    <a:srgbClr val="5C307D"/>
                  </a:solidFill>
                  <a:latin typeface="+mj-lt"/>
                </a:rPr>
                <a:t>VS.</a:t>
              </a:r>
              <a:endParaRPr lang="zh-CN" altLang="en-US" sz="2000" i="1" dirty="0">
                <a:solidFill>
                  <a:srgbClr val="5C307D"/>
                </a:solidFill>
                <a:latin typeface="+mj-lt"/>
              </a:endParaRPr>
            </a:p>
          </p:txBody>
        </p:sp>
      </p:grpSp>
      <p:grpSp>
        <p:nvGrpSpPr>
          <p:cNvPr id="185" name="组合 184"/>
          <p:cNvGrpSpPr/>
          <p:nvPr/>
        </p:nvGrpSpPr>
        <p:grpSpPr>
          <a:xfrm>
            <a:off x="2351671" y="5369758"/>
            <a:ext cx="1235321" cy="400110"/>
            <a:chOff x="2351671" y="3460938"/>
            <a:chExt cx="1235321" cy="400110"/>
          </a:xfrm>
        </p:grpSpPr>
        <mc:AlternateContent xmlns:mc="http://schemas.openxmlformats.org/markup-compatibility/2006" xmlns:a14="http://schemas.microsoft.com/office/drawing/2010/main">
          <mc:Choice Requires="a14">
            <p:sp>
              <p:nvSpPr>
                <p:cNvPr id="186" name="文本框 185"/>
                <p:cNvSpPr txBox="1"/>
                <p:nvPr/>
              </p:nvSpPr>
              <p:spPr>
                <a:xfrm>
                  <a:off x="2351671" y="3469032"/>
                  <a:ext cx="2607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rgbClr val="E97400"/>
                            </a:solidFill>
                            <a:latin typeface="Cambria Math" panose="02040503050406030204" pitchFamily="18" charset="0"/>
                          </a:rPr>
                          <m:t>𝑣</m:t>
                        </m:r>
                      </m:oMath>
                    </m:oMathPara>
                  </a14:m>
                  <a:endParaRPr lang="zh-CN" altLang="en-US" sz="2400" dirty="0">
                    <a:solidFill>
                      <a:srgbClr val="E97400"/>
                    </a:solidFill>
                  </a:endParaRPr>
                </a:p>
              </p:txBody>
            </p:sp>
          </mc:Choice>
          <mc:Fallback xmlns="">
            <p:sp>
              <p:nvSpPr>
                <p:cNvPr id="186" name="文本框 185"/>
                <p:cNvSpPr txBox="1">
                  <a:spLocks noRot="1" noChangeAspect="1" noMove="1" noResize="1" noEditPoints="1" noAdjustHandles="1" noChangeArrowheads="1" noChangeShapeType="1" noTextEdit="1"/>
                </p:cNvSpPr>
                <p:nvPr/>
              </p:nvSpPr>
              <p:spPr>
                <a:xfrm>
                  <a:off x="2351671" y="3469032"/>
                  <a:ext cx="260712" cy="369332"/>
                </a:xfrm>
                <a:prstGeom prst="rect">
                  <a:avLst/>
                </a:prstGeom>
                <a:blipFill rotWithShape="0">
                  <a:blip r:embed="rId10"/>
                  <a:stretch>
                    <a:fillRect l="-13953" r="-6977" b="-1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7" name="文本框 186"/>
                <p:cNvSpPr txBox="1"/>
                <p:nvPr/>
              </p:nvSpPr>
              <p:spPr>
                <a:xfrm>
                  <a:off x="3175020" y="3469032"/>
                  <a:ext cx="41197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rgbClr val="E97400"/>
                            </a:solidFill>
                            <a:latin typeface="Cambria Math" panose="02040503050406030204" pitchFamily="18" charset="0"/>
                          </a:rPr>
                          <m:t>𝑣</m:t>
                        </m:r>
                        <m:r>
                          <a:rPr lang="en-US" altLang="zh-CN" sz="2400" b="0" i="1" smtClean="0">
                            <a:solidFill>
                              <a:srgbClr val="E97400"/>
                            </a:solidFill>
                            <a:latin typeface="Cambria Math" panose="02040503050406030204" pitchFamily="18" charset="0"/>
                          </a:rPr>
                          <m:t>′′</m:t>
                        </m:r>
                      </m:oMath>
                    </m:oMathPara>
                  </a14:m>
                  <a:endParaRPr lang="zh-CN" altLang="en-US" sz="2400" dirty="0">
                    <a:solidFill>
                      <a:srgbClr val="E97400"/>
                    </a:solidFill>
                  </a:endParaRPr>
                </a:p>
              </p:txBody>
            </p:sp>
          </mc:Choice>
          <mc:Fallback xmlns="">
            <p:sp>
              <p:nvSpPr>
                <p:cNvPr id="187" name="文本框 186"/>
                <p:cNvSpPr txBox="1">
                  <a:spLocks noRot="1" noChangeAspect="1" noMove="1" noResize="1" noEditPoints="1" noAdjustHandles="1" noChangeArrowheads="1" noChangeShapeType="1" noTextEdit="1"/>
                </p:cNvSpPr>
                <p:nvPr/>
              </p:nvSpPr>
              <p:spPr>
                <a:xfrm>
                  <a:off x="3175020" y="3469032"/>
                  <a:ext cx="411972" cy="369332"/>
                </a:xfrm>
                <a:prstGeom prst="rect">
                  <a:avLst/>
                </a:prstGeom>
                <a:blipFill rotWithShape="0">
                  <a:blip r:embed="rId11"/>
                  <a:stretch>
                    <a:fillRect l="-19403" r="-17910" b="-13115"/>
                  </a:stretch>
                </a:blipFill>
              </p:spPr>
              <p:txBody>
                <a:bodyPr/>
                <a:lstStyle/>
                <a:p>
                  <a:r>
                    <a:rPr lang="zh-CN" altLang="en-US">
                      <a:noFill/>
                    </a:rPr>
                    <a:t> </a:t>
                  </a:r>
                </a:p>
              </p:txBody>
            </p:sp>
          </mc:Fallback>
        </mc:AlternateContent>
        <p:sp>
          <p:nvSpPr>
            <p:cNvPr id="188" name="文本框 187"/>
            <p:cNvSpPr txBox="1"/>
            <p:nvPr/>
          </p:nvSpPr>
          <p:spPr>
            <a:xfrm>
              <a:off x="2653822" y="3460938"/>
              <a:ext cx="562975" cy="400110"/>
            </a:xfrm>
            <a:prstGeom prst="rect">
              <a:avLst/>
            </a:prstGeom>
            <a:noFill/>
          </p:spPr>
          <p:txBody>
            <a:bodyPr wrap="none" rtlCol="0">
              <a:spAutoFit/>
            </a:bodyPr>
            <a:lstStyle/>
            <a:p>
              <a:r>
                <a:rPr lang="en-US" altLang="zh-CN" sz="2000" i="1" dirty="0" smtClean="0">
                  <a:solidFill>
                    <a:srgbClr val="E97400"/>
                  </a:solidFill>
                  <a:latin typeface="+mj-lt"/>
                </a:rPr>
                <a:t>VS.</a:t>
              </a:r>
              <a:endParaRPr lang="zh-CN" altLang="en-US" sz="2000" i="1" dirty="0">
                <a:solidFill>
                  <a:srgbClr val="E97400"/>
                </a:solidFill>
                <a:latin typeface="+mj-lt"/>
              </a:endParaRPr>
            </a:p>
          </p:txBody>
        </p:sp>
      </p:grpSp>
      <p:cxnSp>
        <p:nvCxnSpPr>
          <p:cNvPr id="37" name="直接箭头连接符 173"/>
          <p:cNvCxnSpPr>
            <a:stCxn id="136" idx="3"/>
          </p:cNvCxnSpPr>
          <p:nvPr/>
        </p:nvCxnSpPr>
        <p:spPr>
          <a:xfrm flipH="1">
            <a:off x="6550306" y="4166395"/>
            <a:ext cx="957533" cy="1195457"/>
          </a:xfrm>
          <a:prstGeom prst="straightConnector1">
            <a:avLst/>
          </a:prstGeom>
          <a:ln w="28575">
            <a:solidFill>
              <a:srgbClr val="E974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直接箭头连接符 173"/>
          <p:cNvCxnSpPr/>
          <p:nvPr/>
        </p:nvCxnSpPr>
        <p:spPr>
          <a:xfrm flipH="1">
            <a:off x="6550306" y="4166395"/>
            <a:ext cx="934549" cy="732438"/>
          </a:xfrm>
          <a:prstGeom prst="straightConnector1">
            <a:avLst/>
          </a:prstGeom>
          <a:ln w="28575">
            <a:solidFill>
              <a:srgbClr val="E97400"/>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666120" y="2155115"/>
            <a:ext cx="4640960" cy="461665"/>
          </a:xfrm>
          <a:prstGeom prst="rect">
            <a:avLst/>
          </a:prstGeom>
        </p:spPr>
        <p:txBody>
          <a:bodyPr wrap="square">
            <a:spAutoFit/>
          </a:bodyPr>
          <a:lstStyle/>
          <a:p>
            <a:pPr lvl="0" algn="ctr" fontAlgn="base">
              <a:spcBef>
                <a:spcPct val="20000"/>
              </a:spcBef>
              <a:spcAft>
                <a:spcPct val="0"/>
              </a:spcAft>
            </a:pPr>
            <a:r>
              <a:rPr lang="en-US" altLang="zh-CN" sz="2400" b="1" kern="0" dirty="0" smtClean="0">
                <a:solidFill>
                  <a:srgbClr val="C00000"/>
                </a:solidFill>
              </a:rPr>
              <a:t>Infinite</a:t>
            </a:r>
            <a:r>
              <a:rPr lang="zh-CN" altLang="en-US" sz="2400" b="1" kern="0" dirty="0" smtClean="0">
                <a:solidFill>
                  <a:srgbClr val="C00000"/>
                </a:solidFill>
              </a:rPr>
              <a:t> </a:t>
            </a:r>
            <a:r>
              <a:rPr lang="en-US" altLang="zh-CN" sz="2400" b="1" kern="0" dirty="0" smtClean="0">
                <a:solidFill>
                  <a:srgbClr val="C00000"/>
                </a:solidFill>
              </a:rPr>
              <a:t>possible</a:t>
            </a:r>
            <a:r>
              <a:rPr lang="zh-CN" altLang="en-US" sz="2400" b="1" kern="0" dirty="0" smtClean="0">
                <a:solidFill>
                  <a:srgbClr val="C00000"/>
                </a:solidFill>
              </a:rPr>
              <a:t> </a:t>
            </a:r>
            <a:r>
              <a:rPr lang="en-US" altLang="zh-CN" sz="2400" b="1" kern="0" dirty="0" smtClean="0">
                <a:solidFill>
                  <a:srgbClr val="C00000"/>
                </a:solidFill>
              </a:rPr>
              <a:t>solutions</a:t>
            </a:r>
            <a:r>
              <a:rPr lang="zh-CN" altLang="en-US" sz="2400" b="1" kern="0" dirty="0" smtClean="0">
                <a:solidFill>
                  <a:srgbClr val="C00000"/>
                </a:solidFill>
              </a:rPr>
              <a:t> </a:t>
            </a:r>
            <a:r>
              <a:rPr lang="en-US" altLang="zh-CN" sz="2400" b="1" kern="0" dirty="0" smtClean="0">
                <a:solidFill>
                  <a:srgbClr val="C00000"/>
                </a:solidFill>
              </a:rPr>
              <a:t>of</a:t>
            </a:r>
            <a:r>
              <a:rPr lang="zh-CN" altLang="en-US" sz="2400" b="1" kern="0" dirty="0" smtClean="0">
                <a:solidFill>
                  <a:srgbClr val="C00000"/>
                </a:solidFill>
              </a:rPr>
              <a:t> </a:t>
            </a:r>
            <a:r>
              <a:rPr lang="en-US" altLang="zh-CN" sz="2400" b="1" kern="0" dirty="0" smtClean="0">
                <a:solidFill>
                  <a:srgbClr val="C00000"/>
                </a:solidFill>
              </a:rPr>
              <a:t>v</a:t>
            </a:r>
            <a:endParaRPr lang="en-US" altLang="zh-CN" sz="2400" b="1" kern="0" dirty="0">
              <a:solidFill>
                <a:srgbClr val="C00000"/>
              </a:solidFill>
            </a:endParaRPr>
          </a:p>
        </p:txBody>
      </p:sp>
      <p:cxnSp>
        <p:nvCxnSpPr>
          <p:cNvPr id="46" name="直线连接符 45"/>
          <p:cNvCxnSpPr/>
          <p:nvPr/>
        </p:nvCxnSpPr>
        <p:spPr>
          <a:xfrm>
            <a:off x="707320" y="2616780"/>
            <a:ext cx="4599760" cy="0"/>
          </a:xfrm>
          <a:prstGeom prst="line">
            <a:avLst/>
          </a:prstGeom>
          <a:ln w="57150">
            <a:solidFill>
              <a:srgbClr val="E97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6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500"/>
                                        <p:tgtEl>
                                          <p:spTgt spid="18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0"/>
                                        </p:tgtEl>
                                        <p:attrNameLst>
                                          <p:attrName>style.visibility</p:attrName>
                                        </p:attrNameLst>
                                      </p:cBhvr>
                                      <p:to>
                                        <p:strVal val="visible"/>
                                      </p:to>
                                    </p:set>
                                    <p:animEffect transition="in" filter="wipe(up)">
                                      <p:cBhvr>
                                        <p:cTn id="11" dur="500"/>
                                        <p:tgtEl>
                                          <p:spTgt spid="19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60"/>
                                        </p:tgtEl>
                                        <p:attrNameLst>
                                          <p:attrName>style.visibility</p:attrName>
                                        </p:attrNameLst>
                                      </p:cBhvr>
                                      <p:to>
                                        <p:strVal val="visible"/>
                                      </p:to>
                                    </p:set>
                                    <p:animEffect transition="in" filter="wipe(down)">
                                      <p:cBhvr>
                                        <p:cTn id="15" dur="500"/>
                                        <p:tgtEl>
                                          <p:spTgt spid="16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5"/>
                                        </p:tgtEl>
                                        <p:attrNameLst>
                                          <p:attrName>style.visibility</p:attrName>
                                        </p:attrNameLst>
                                      </p:cBhvr>
                                      <p:to>
                                        <p:strVal val="visible"/>
                                      </p:to>
                                    </p:set>
                                    <p:animEffect transition="in" filter="fade">
                                      <p:cBhvr>
                                        <p:cTn id="19" dur="500"/>
                                        <p:tgtEl>
                                          <p:spTgt spid="16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2"/>
                                        </p:tgtEl>
                                        <p:attrNameLst>
                                          <p:attrName>style.visibility</p:attrName>
                                        </p:attrNameLst>
                                      </p:cBhvr>
                                      <p:to>
                                        <p:strVal val="visible"/>
                                      </p:to>
                                    </p:set>
                                    <p:animEffect transition="in" filter="wipe(left)">
                                      <p:cBhvr>
                                        <p:cTn id="24" dur="500"/>
                                        <p:tgtEl>
                                          <p:spTgt spid="162"/>
                                        </p:tgtEl>
                                      </p:cBhvr>
                                    </p:animEffect>
                                  </p:childTnLst>
                                </p:cTn>
                              </p:par>
                              <p:par>
                                <p:cTn id="25" presetID="22" presetClass="entr" presetSubtype="1" fill="hold" nodeType="with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wipe(up)">
                                      <p:cBhvr>
                                        <p:cTn id="27" dur="500"/>
                                        <p:tgtEl>
                                          <p:spTgt spid="163"/>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par>
                                <p:cTn id="32" presetID="22" presetClass="entr" presetSubtype="2"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right)">
                                      <p:cBhvr>
                                        <p:cTn id="34" dur="500"/>
                                        <p:tgtEl>
                                          <p:spTgt spid="5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66"/>
                                        </p:tgtEl>
                                        <p:attrNameLst>
                                          <p:attrName>style.visibility</p:attrName>
                                        </p:attrNameLst>
                                      </p:cBhvr>
                                      <p:to>
                                        <p:strVal val="visible"/>
                                      </p:to>
                                    </p:set>
                                    <p:animEffect transition="in" filter="fade">
                                      <p:cBhvr>
                                        <p:cTn id="38" dur="500"/>
                                        <p:tgtEl>
                                          <p:spTgt spid="16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7"/>
                                        </p:tgtEl>
                                        <p:attrNameLst>
                                          <p:attrName>style.visibility</p:attrName>
                                        </p:attrNameLst>
                                      </p:cBhvr>
                                      <p:to>
                                        <p:strVal val="visible"/>
                                      </p:to>
                                    </p:set>
                                    <p:animEffect transition="in" filter="fade">
                                      <p:cBhvr>
                                        <p:cTn id="41" dur="500"/>
                                        <p:tgtEl>
                                          <p:spTgt spid="16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4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6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66"/>
                                        </p:tgtEl>
                                        <p:attrNameLst>
                                          <p:attrName>style.visibility</p:attrName>
                                        </p:attrNameLst>
                                      </p:cBhvr>
                                      <p:to>
                                        <p:strVal val="hidden"/>
                                      </p:to>
                                    </p:set>
                                  </p:childTnLst>
                                </p:cTn>
                              </p:par>
                            </p:childTnLst>
                          </p:cTn>
                        </p:par>
                        <p:par>
                          <p:cTn id="50" fill="hold">
                            <p:stCondLst>
                              <p:cond delay="0"/>
                            </p:stCondLst>
                            <p:childTnLst>
                              <p:par>
                                <p:cTn id="51" presetID="16" presetClass="entr" presetSubtype="21" fill="hold" grpId="0"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barn(inVertical)">
                                      <p:cBhvr>
                                        <p:cTn id="53" dur="500"/>
                                        <p:tgtEl>
                                          <p:spTgt spid="45"/>
                                        </p:tgtEl>
                                      </p:cBhvr>
                                    </p:animEffect>
                                  </p:childTnLst>
                                </p:cTn>
                              </p:par>
                              <p:par>
                                <p:cTn id="54" presetID="16" presetClass="entr" presetSubtype="21"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barn(inVertical)">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70"/>
                                        </p:tgtEl>
                                        <p:attrNameLst>
                                          <p:attrName>style.visibility</p:attrName>
                                        </p:attrNameLst>
                                      </p:cBhvr>
                                      <p:to>
                                        <p:strVal val="visible"/>
                                      </p:to>
                                    </p:set>
                                    <p:animEffect transition="in" filter="wipe(right)">
                                      <p:cBhvr>
                                        <p:cTn id="61" dur="500"/>
                                        <p:tgtEl>
                                          <p:spTgt spid="17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2"/>
                                        </p:tgtEl>
                                        <p:attrNameLst>
                                          <p:attrName>style.visibility</p:attrName>
                                        </p:attrNameLst>
                                      </p:cBhvr>
                                      <p:to>
                                        <p:strVal val="visible"/>
                                      </p:to>
                                    </p:set>
                                    <p:animEffect transition="in" filter="fade">
                                      <p:cBhvr>
                                        <p:cTn id="64" dur="500"/>
                                        <p:tgtEl>
                                          <p:spTgt spid="172"/>
                                        </p:tgtEl>
                                      </p:cBhvr>
                                    </p:animEffect>
                                  </p:childTnLst>
                                </p:cTn>
                              </p:par>
                              <p:par>
                                <p:cTn id="65" presetID="10" presetClass="entr" presetSubtype="0" fill="hold" nodeType="withEffect">
                                  <p:stCondLst>
                                    <p:cond delay="0"/>
                                  </p:stCondLst>
                                  <p:childTnLst>
                                    <p:set>
                                      <p:cBhvr>
                                        <p:cTn id="66" dur="1" fill="hold">
                                          <p:stCondLst>
                                            <p:cond delay="0"/>
                                          </p:stCondLst>
                                        </p:cTn>
                                        <p:tgtEl>
                                          <p:spTgt spid="177">
                                            <p:txEl>
                                              <p:pRg st="0" end="0"/>
                                            </p:txEl>
                                          </p:spTgt>
                                        </p:tgtEl>
                                        <p:attrNameLst>
                                          <p:attrName>style.visibility</p:attrName>
                                        </p:attrNameLst>
                                      </p:cBhvr>
                                      <p:to>
                                        <p:strVal val="visible"/>
                                      </p:to>
                                    </p:set>
                                    <p:animEffect transition="in" filter="fade">
                                      <p:cBhvr>
                                        <p:cTn id="67" dur="500"/>
                                        <p:tgtEl>
                                          <p:spTgt spid="177">
                                            <p:txEl>
                                              <p:pRg st="0" end="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84"/>
                                        </p:tgtEl>
                                        <p:attrNameLst>
                                          <p:attrName>style.visibility</p:attrName>
                                        </p:attrNameLst>
                                      </p:cBhvr>
                                      <p:to>
                                        <p:strVal val="visible"/>
                                      </p:to>
                                    </p:set>
                                    <p:animEffect transition="in" filter="fade">
                                      <p:cBhvr>
                                        <p:cTn id="70" dur="500"/>
                                        <p:tgtEl>
                                          <p:spTgt spid="18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74"/>
                                        </p:tgtEl>
                                        <p:attrNameLst>
                                          <p:attrName>style.visibility</p:attrName>
                                        </p:attrNameLst>
                                      </p:cBhvr>
                                      <p:to>
                                        <p:strVal val="visible"/>
                                      </p:to>
                                    </p:set>
                                    <p:animEffect transition="in" filter="wipe(down)">
                                      <p:cBhvr>
                                        <p:cTn id="75" dur="500"/>
                                        <p:tgtEl>
                                          <p:spTgt spid="17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73"/>
                                        </p:tgtEl>
                                        <p:attrNameLst>
                                          <p:attrName>style.visibility</p:attrName>
                                        </p:attrNameLst>
                                      </p:cBhvr>
                                      <p:to>
                                        <p:strVal val="visible"/>
                                      </p:to>
                                    </p:set>
                                    <p:animEffect transition="in" filter="fade">
                                      <p:cBhvr>
                                        <p:cTn id="78" dur="500"/>
                                        <p:tgtEl>
                                          <p:spTgt spid="173"/>
                                        </p:tgtEl>
                                      </p:cBhvr>
                                    </p:animEffect>
                                  </p:childTnLst>
                                </p:cTn>
                              </p:par>
                              <p:par>
                                <p:cTn id="79" presetID="10" presetClass="entr" presetSubtype="0" fill="hold" nodeType="withEffect">
                                  <p:stCondLst>
                                    <p:cond delay="0"/>
                                  </p:stCondLst>
                                  <p:childTnLst>
                                    <p:set>
                                      <p:cBhvr>
                                        <p:cTn id="80" dur="1" fill="hold">
                                          <p:stCondLst>
                                            <p:cond delay="0"/>
                                          </p:stCondLst>
                                        </p:cTn>
                                        <p:tgtEl>
                                          <p:spTgt spid="177">
                                            <p:txEl>
                                              <p:pRg st="3" end="3"/>
                                            </p:txEl>
                                          </p:spTgt>
                                        </p:tgtEl>
                                        <p:attrNameLst>
                                          <p:attrName>style.visibility</p:attrName>
                                        </p:attrNameLst>
                                      </p:cBhvr>
                                      <p:to>
                                        <p:strVal val="visible"/>
                                      </p:to>
                                    </p:set>
                                    <p:animEffect transition="in" filter="fade">
                                      <p:cBhvr>
                                        <p:cTn id="81" dur="500"/>
                                        <p:tgtEl>
                                          <p:spTgt spid="177">
                                            <p:txEl>
                                              <p:pRg st="3" end="3"/>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185"/>
                                        </p:tgtEl>
                                        <p:attrNameLst>
                                          <p:attrName>style.visibility</p:attrName>
                                        </p:attrNameLst>
                                      </p:cBhvr>
                                      <p:to>
                                        <p:strVal val="visible"/>
                                      </p:to>
                                    </p:set>
                                    <p:animEffect transition="in" filter="fade">
                                      <p:cBhvr>
                                        <p:cTn id="84" dur="500"/>
                                        <p:tgtEl>
                                          <p:spTgt spid="185"/>
                                        </p:tgtEl>
                                      </p:cBhvr>
                                    </p:animEffect>
                                  </p:childTnLst>
                                </p:cTn>
                              </p:par>
                            </p:childTnLst>
                          </p:cTn>
                        </p:par>
                        <p:par>
                          <p:cTn id="85" fill="hold">
                            <p:stCondLst>
                              <p:cond delay="500"/>
                            </p:stCondLst>
                            <p:childTnLst>
                              <p:par>
                                <p:cTn id="86" presetID="22" presetClass="entr" presetSubtype="1" fill="hold" nodeType="after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up)">
                                      <p:cBhvr>
                                        <p:cTn id="88" dur="500"/>
                                        <p:tgtEl>
                                          <p:spTgt spid="37"/>
                                        </p:tgtEl>
                                      </p:cBhvr>
                                    </p:animEffect>
                                  </p:childTnLst>
                                </p:cTn>
                              </p:par>
                            </p:childTnLst>
                          </p:cTn>
                        </p:par>
                        <p:par>
                          <p:cTn id="89" fill="hold">
                            <p:stCondLst>
                              <p:cond delay="1000"/>
                            </p:stCondLst>
                            <p:childTnLst>
                              <p:par>
                                <p:cTn id="90" presetID="22" presetClass="entr" presetSubtype="1"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up)">
                                      <p:cBhvr>
                                        <p:cTn id="9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6" grpId="0"/>
      <p:bldP spid="166" grpId="1"/>
      <p:bldP spid="167" grpId="0"/>
      <p:bldP spid="172" grpId="0"/>
      <p:bldP spid="173"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Motion Recognition</a:t>
            </a:r>
            <a:endParaRPr lang="zh-CN" altLang="en-US" dirty="0"/>
          </a:p>
        </p:txBody>
      </p:sp>
      <p:sp>
        <p:nvSpPr>
          <p:cNvPr id="3" name="内容占位符 2"/>
          <p:cNvSpPr>
            <a:spLocks noGrp="1"/>
          </p:cNvSpPr>
          <p:nvPr>
            <p:ph idx="1"/>
          </p:nvPr>
        </p:nvSpPr>
        <p:spPr/>
        <p:txBody>
          <a:bodyPr/>
          <a:lstStyle/>
          <a:p>
            <a:r>
              <a:rPr lang="en-US" altLang="zh-CN" dirty="0" smtClean="0"/>
              <a:t>Solve</a:t>
            </a:r>
            <a:r>
              <a:rPr lang="zh-CN" altLang="en-US" dirty="0" smtClean="0"/>
              <a:t> </a:t>
            </a:r>
            <a:r>
              <a:rPr lang="en-US" altLang="zh-CN" dirty="0" smtClean="0"/>
              <a:t>ambiguity</a:t>
            </a:r>
            <a:r>
              <a:rPr lang="zh-CN" altLang="en-US" dirty="0" smtClean="0"/>
              <a:t> </a:t>
            </a:r>
            <a:r>
              <a:rPr lang="en-US" altLang="zh-CN" dirty="0" smtClean="0"/>
              <a:t>with</a:t>
            </a:r>
            <a:r>
              <a:rPr lang="zh-CN" altLang="en-US" dirty="0" smtClean="0"/>
              <a:t> </a:t>
            </a:r>
            <a:r>
              <a:rPr lang="en-US" altLang="zh-CN" dirty="0" smtClean="0"/>
              <a:t>minimum</a:t>
            </a:r>
            <a:r>
              <a:rPr lang="zh-CN" altLang="en-US" dirty="0" smtClean="0"/>
              <a:t> </a:t>
            </a:r>
            <a:r>
              <a:rPr lang="en-US" altLang="zh-CN" dirty="0" smtClean="0"/>
              <a:t>cost</a:t>
            </a:r>
            <a:r>
              <a:rPr lang="zh-CN" altLang="en-US" dirty="0" smtClean="0"/>
              <a:t> </a:t>
            </a:r>
            <a:r>
              <a:rPr lang="en-US" altLang="zh-CN" dirty="0" smtClean="0"/>
              <a:t>of</a:t>
            </a:r>
            <a:r>
              <a:rPr lang="zh-CN" altLang="en-US" dirty="0" smtClean="0"/>
              <a:t> </a:t>
            </a:r>
            <a:r>
              <a:rPr lang="en-US" altLang="zh-CN" dirty="0" smtClean="0"/>
              <a:t>two </a:t>
            </a:r>
            <a:r>
              <a:rPr lang="en-US" altLang="zh-CN" dirty="0"/>
              <a:t>orthogonal links.</a:t>
            </a:r>
          </a:p>
          <a:p>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16</a:t>
            </a:fld>
            <a:endParaRPr lang="en-US" altLang="zh-CN"/>
          </a:p>
        </p:txBody>
      </p:sp>
      <p:cxnSp>
        <p:nvCxnSpPr>
          <p:cNvPr id="22" name="直接连接符 21"/>
          <p:cNvCxnSpPr/>
          <p:nvPr/>
        </p:nvCxnSpPr>
        <p:spPr>
          <a:xfrm flipH="1">
            <a:off x="808424" y="4234460"/>
            <a:ext cx="3168351" cy="18065"/>
          </a:xfrm>
          <a:prstGeom prst="line">
            <a:avLst/>
          </a:prstGeom>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665028" y="4232041"/>
            <a:ext cx="431528" cy="369332"/>
          </a:xfrm>
          <a:prstGeom prst="rect">
            <a:avLst/>
          </a:prstGeom>
          <a:noFill/>
        </p:spPr>
        <p:txBody>
          <a:bodyPr wrap="none" rtlCol="0">
            <a:spAutoFit/>
          </a:bodyPr>
          <a:lstStyle/>
          <a:p>
            <a:r>
              <a:rPr lang="en-US" altLang="zh-CN" i="1" dirty="0" smtClean="0">
                <a:solidFill>
                  <a:schemeClr val="bg1">
                    <a:lumMod val="50000"/>
                  </a:schemeClr>
                </a:solidFill>
                <a:latin typeface="+mj-lt"/>
              </a:rPr>
              <a:t>V</a:t>
            </a:r>
            <a:r>
              <a:rPr lang="en-US" altLang="zh-CN" i="1" baseline="-25000" dirty="0" smtClean="0">
                <a:solidFill>
                  <a:schemeClr val="bg1">
                    <a:lumMod val="50000"/>
                  </a:schemeClr>
                </a:solidFill>
                <a:latin typeface="+mj-lt"/>
              </a:rPr>
              <a:t>1</a:t>
            </a:r>
            <a:endParaRPr lang="zh-CN" altLang="en-US" i="1" baseline="-25000" dirty="0">
              <a:solidFill>
                <a:schemeClr val="bg1">
                  <a:lumMod val="50000"/>
                </a:schemeClr>
              </a:solidFill>
              <a:latin typeface="+mj-lt"/>
            </a:endParaRPr>
          </a:p>
        </p:txBody>
      </p:sp>
      <p:cxnSp>
        <p:nvCxnSpPr>
          <p:cNvPr id="29" name="直接连接符 28"/>
          <p:cNvCxnSpPr/>
          <p:nvPr/>
        </p:nvCxnSpPr>
        <p:spPr>
          <a:xfrm flipH="1" flipV="1">
            <a:off x="2395775" y="2639100"/>
            <a:ext cx="2381" cy="3025719"/>
          </a:xfrm>
          <a:prstGeom prst="line">
            <a:avLst/>
          </a:prstGeom>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2349937" y="2474326"/>
            <a:ext cx="431528" cy="369332"/>
          </a:xfrm>
          <a:prstGeom prst="rect">
            <a:avLst/>
          </a:prstGeom>
          <a:noFill/>
        </p:spPr>
        <p:txBody>
          <a:bodyPr wrap="none" rtlCol="0">
            <a:spAutoFit/>
          </a:bodyPr>
          <a:lstStyle/>
          <a:p>
            <a:r>
              <a:rPr lang="en-US" altLang="zh-CN" i="1" dirty="0" smtClean="0">
                <a:solidFill>
                  <a:schemeClr val="bg1">
                    <a:lumMod val="50000"/>
                  </a:schemeClr>
                </a:solidFill>
                <a:latin typeface="+mj-lt"/>
              </a:rPr>
              <a:t>V</a:t>
            </a:r>
            <a:r>
              <a:rPr lang="en-US" altLang="zh-CN" i="1" baseline="-25000" dirty="0">
                <a:solidFill>
                  <a:schemeClr val="bg1">
                    <a:lumMod val="50000"/>
                  </a:schemeClr>
                </a:solidFill>
                <a:latin typeface="+mj-lt"/>
              </a:rPr>
              <a:t>2</a:t>
            </a:r>
            <a:endParaRPr lang="zh-CN" altLang="en-US" i="1" baseline="-25000" dirty="0">
              <a:solidFill>
                <a:schemeClr val="bg1">
                  <a:lumMod val="50000"/>
                </a:schemeClr>
              </a:solidFill>
              <a:latin typeface="+mj-lt"/>
            </a:endParaRPr>
          </a:p>
        </p:txBody>
      </p:sp>
      <p:cxnSp>
        <p:nvCxnSpPr>
          <p:cNvPr id="35" name="直接连接符 34"/>
          <p:cNvCxnSpPr/>
          <p:nvPr/>
        </p:nvCxnSpPr>
        <p:spPr>
          <a:xfrm>
            <a:off x="2392599" y="3500897"/>
            <a:ext cx="0" cy="741073"/>
          </a:xfrm>
          <a:prstGeom prst="line">
            <a:avLst/>
          </a:prstGeom>
          <a:ln w="28575">
            <a:solidFill>
              <a:srgbClr val="5C307D"/>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5400000" flipH="1">
            <a:off x="2763136" y="3873809"/>
            <a:ext cx="0" cy="741073"/>
          </a:xfrm>
          <a:prstGeom prst="line">
            <a:avLst/>
          </a:prstGeom>
          <a:ln w="28575">
            <a:solidFill>
              <a:srgbClr val="5C307D"/>
            </a:solidFill>
            <a:headEnd type="stealth" w="lg" len="lg"/>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939060" y="2899574"/>
            <a:ext cx="2747245" cy="2592607"/>
            <a:chOff x="2830429" y="3545458"/>
            <a:chExt cx="2747245" cy="2592607"/>
          </a:xfrm>
        </p:grpSpPr>
        <p:sp>
          <p:nvSpPr>
            <p:cNvPr id="8" name="任意多边形 7"/>
            <p:cNvSpPr/>
            <p:nvPr/>
          </p:nvSpPr>
          <p:spPr>
            <a:xfrm>
              <a:off x="3398775" y="3617785"/>
              <a:ext cx="885194" cy="2520280"/>
            </a:xfrm>
            <a:custGeom>
              <a:avLst/>
              <a:gdLst>
                <a:gd name="connsiteX0" fmla="*/ 289 w 1332437"/>
                <a:gd name="connsiteY0" fmla="*/ 0 h 3384376"/>
                <a:gd name="connsiteX1" fmla="*/ 1332437 w 1332437"/>
                <a:gd name="connsiteY1" fmla="*/ 1692188 h 3384376"/>
                <a:gd name="connsiteX2" fmla="*/ 289 w 1332437"/>
                <a:gd name="connsiteY2" fmla="*/ 3384376 h 3384376"/>
                <a:gd name="connsiteX3" fmla="*/ 0 w 1332437"/>
                <a:gd name="connsiteY3" fmla="*/ 3384358 h 3384376"/>
                <a:gd name="connsiteX4" fmla="*/ 0 w 1332437"/>
                <a:gd name="connsiteY4" fmla="*/ 19 h 338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437" h="3384376">
                  <a:moveTo>
                    <a:pt x="289" y="0"/>
                  </a:moveTo>
                  <a:cubicBezTo>
                    <a:pt x="736014" y="0"/>
                    <a:pt x="1332437" y="757618"/>
                    <a:pt x="1332437" y="1692188"/>
                  </a:cubicBezTo>
                  <a:cubicBezTo>
                    <a:pt x="1332437" y="2626758"/>
                    <a:pt x="736014" y="3384376"/>
                    <a:pt x="289" y="3384376"/>
                  </a:cubicBezTo>
                  <a:lnTo>
                    <a:pt x="0" y="3384358"/>
                  </a:lnTo>
                  <a:lnTo>
                    <a:pt x="0" y="19"/>
                  </a:lnTo>
                  <a:close/>
                </a:path>
              </a:pathLst>
            </a:cu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965505" y="3547690"/>
              <a:ext cx="343570" cy="343793"/>
            </a:xfrm>
            <a:prstGeom prst="rect">
              <a:avLst/>
            </a:prstGeom>
            <a:noFill/>
          </p:spPr>
          <p:txBody>
            <a:bodyPr wrap="none" rtlCol="0">
              <a:spAutoFit/>
            </a:bodyPr>
            <a:lstStyle/>
            <a:p>
              <a:r>
                <a:rPr lang="en-US" altLang="zh-CN" sz="2400" dirty="0" err="1" smtClean="0">
                  <a:latin typeface="+mj-lt"/>
                </a:rPr>
                <a:t>Tx</a:t>
              </a:r>
              <a:endParaRPr lang="zh-CN" altLang="en-US" sz="2400" dirty="0">
                <a:latin typeface="+mj-lt"/>
              </a:endParaRPr>
            </a:p>
          </p:txBody>
        </p:sp>
        <p:sp>
          <p:nvSpPr>
            <p:cNvPr id="10" name="文本框 9"/>
            <p:cNvSpPr txBox="1"/>
            <p:nvPr/>
          </p:nvSpPr>
          <p:spPr>
            <a:xfrm>
              <a:off x="2830429" y="5403347"/>
              <a:ext cx="733459" cy="461665"/>
            </a:xfrm>
            <a:prstGeom prst="rect">
              <a:avLst/>
            </a:prstGeom>
            <a:noFill/>
          </p:spPr>
          <p:txBody>
            <a:bodyPr wrap="square" rtlCol="0">
              <a:spAutoFit/>
            </a:bodyPr>
            <a:lstStyle/>
            <a:p>
              <a:r>
                <a:rPr lang="en-US" altLang="zh-CN" sz="2400" dirty="0" smtClean="0">
                  <a:latin typeface="+mj-lt"/>
                </a:rPr>
                <a:t>Rx</a:t>
              </a:r>
              <a:r>
                <a:rPr lang="en-US" altLang="zh-CN" sz="2400" baseline="-25000" dirty="0" smtClean="0">
                  <a:latin typeface="+mj-lt"/>
                </a:rPr>
                <a:t>1</a:t>
              </a:r>
              <a:endParaRPr lang="zh-CN" altLang="en-US" sz="2400" baseline="-25000" dirty="0">
                <a:latin typeface="+mj-lt"/>
              </a:endParaRPr>
            </a:p>
          </p:txBody>
        </p:sp>
        <p:sp>
          <p:nvSpPr>
            <p:cNvPr id="13" name="椭圆 12"/>
            <p:cNvSpPr/>
            <p:nvPr/>
          </p:nvSpPr>
          <p:spPr>
            <a:xfrm>
              <a:off x="3347175" y="5733256"/>
              <a:ext cx="106732" cy="10724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5400000">
              <a:off x="3852992" y="3183957"/>
              <a:ext cx="885194" cy="2520280"/>
            </a:xfrm>
            <a:custGeom>
              <a:avLst/>
              <a:gdLst>
                <a:gd name="connsiteX0" fmla="*/ 289 w 1332437"/>
                <a:gd name="connsiteY0" fmla="*/ 0 h 3384376"/>
                <a:gd name="connsiteX1" fmla="*/ 1332437 w 1332437"/>
                <a:gd name="connsiteY1" fmla="*/ 1692188 h 3384376"/>
                <a:gd name="connsiteX2" fmla="*/ 289 w 1332437"/>
                <a:gd name="connsiteY2" fmla="*/ 3384376 h 3384376"/>
                <a:gd name="connsiteX3" fmla="*/ 0 w 1332437"/>
                <a:gd name="connsiteY3" fmla="*/ 3384358 h 3384376"/>
                <a:gd name="connsiteX4" fmla="*/ 0 w 1332437"/>
                <a:gd name="connsiteY4" fmla="*/ 19 h 338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437" h="3384376">
                  <a:moveTo>
                    <a:pt x="289" y="0"/>
                  </a:moveTo>
                  <a:cubicBezTo>
                    <a:pt x="736014" y="0"/>
                    <a:pt x="1332437" y="757618"/>
                    <a:pt x="1332437" y="1692188"/>
                  </a:cubicBezTo>
                  <a:cubicBezTo>
                    <a:pt x="1332437" y="2626758"/>
                    <a:pt x="736014" y="3384376"/>
                    <a:pt x="289" y="3384376"/>
                  </a:cubicBezTo>
                  <a:lnTo>
                    <a:pt x="0" y="3384358"/>
                  </a:lnTo>
                  <a:lnTo>
                    <a:pt x="0" y="19"/>
                  </a:lnTo>
                  <a:close/>
                </a:path>
              </a:pathLst>
            </a:cu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113340" y="3941251"/>
              <a:ext cx="106732" cy="10724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844215" y="3545458"/>
              <a:ext cx="733459" cy="461665"/>
            </a:xfrm>
            <a:prstGeom prst="rect">
              <a:avLst/>
            </a:prstGeom>
            <a:noFill/>
          </p:spPr>
          <p:txBody>
            <a:bodyPr wrap="square" rtlCol="0">
              <a:spAutoFit/>
            </a:bodyPr>
            <a:lstStyle/>
            <a:p>
              <a:r>
                <a:rPr lang="en-US" altLang="zh-CN" sz="2400" dirty="0" smtClean="0">
                  <a:latin typeface="+mj-lt"/>
                </a:rPr>
                <a:t>Rx</a:t>
              </a:r>
              <a:r>
                <a:rPr lang="en-US" altLang="zh-CN" sz="2400" baseline="-25000" dirty="0">
                  <a:latin typeface="+mj-lt"/>
                </a:rPr>
                <a:t>2</a:t>
              </a:r>
              <a:endParaRPr lang="zh-CN" altLang="en-US" sz="2400" baseline="-25000" dirty="0">
                <a:latin typeface="+mj-lt"/>
              </a:endParaRPr>
            </a:p>
          </p:txBody>
        </p:sp>
        <p:sp>
          <p:nvSpPr>
            <p:cNvPr id="12" name="椭圆 11"/>
            <p:cNvSpPr/>
            <p:nvPr/>
          </p:nvSpPr>
          <p:spPr>
            <a:xfrm>
              <a:off x="3347175" y="3942581"/>
              <a:ext cx="106732" cy="10724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文本框 38"/>
          <p:cNvSpPr txBox="1"/>
          <p:nvPr/>
        </p:nvSpPr>
        <p:spPr>
          <a:xfrm>
            <a:off x="1966366" y="3353862"/>
            <a:ext cx="374069" cy="584775"/>
          </a:xfrm>
          <a:prstGeom prst="rect">
            <a:avLst/>
          </a:prstGeom>
          <a:noFill/>
        </p:spPr>
        <p:txBody>
          <a:bodyPr wrap="square" rtlCol="0">
            <a:spAutoFit/>
          </a:bodyPr>
          <a:lstStyle/>
          <a:p>
            <a:r>
              <a:rPr lang="en-US" altLang="zh-CN" sz="3200" b="1" dirty="0" smtClean="0">
                <a:solidFill>
                  <a:srgbClr val="547990"/>
                </a:solidFill>
                <a:latin typeface="+mj-lt"/>
              </a:rPr>
              <a:t>+</a:t>
            </a:r>
            <a:endParaRPr lang="zh-CN" altLang="en-US" sz="3200" b="1" dirty="0">
              <a:solidFill>
                <a:srgbClr val="547990"/>
              </a:solidFill>
              <a:latin typeface="+mj-lt"/>
            </a:endParaRPr>
          </a:p>
        </p:txBody>
      </p:sp>
      <p:sp>
        <p:nvSpPr>
          <p:cNvPr id="40" name="文本框 39"/>
          <p:cNvSpPr txBox="1"/>
          <p:nvPr/>
        </p:nvSpPr>
        <p:spPr>
          <a:xfrm>
            <a:off x="2892997" y="4080957"/>
            <a:ext cx="357790" cy="584775"/>
          </a:xfrm>
          <a:prstGeom prst="rect">
            <a:avLst/>
          </a:prstGeom>
          <a:noFill/>
        </p:spPr>
        <p:txBody>
          <a:bodyPr wrap="none" rtlCol="0">
            <a:spAutoFit/>
          </a:bodyPr>
          <a:lstStyle/>
          <a:p>
            <a:r>
              <a:rPr lang="en-US" altLang="zh-CN" sz="3200" b="1" dirty="0">
                <a:solidFill>
                  <a:srgbClr val="547990"/>
                </a:solidFill>
                <a:latin typeface="+mj-lt"/>
              </a:rPr>
              <a:t>-</a:t>
            </a:r>
            <a:endParaRPr lang="zh-CN" altLang="en-US" sz="3200" b="1" dirty="0">
              <a:solidFill>
                <a:srgbClr val="547990"/>
              </a:solidFill>
              <a:latin typeface="+mj-lt"/>
            </a:endParaRPr>
          </a:p>
        </p:txBody>
      </p:sp>
      <p:cxnSp>
        <p:nvCxnSpPr>
          <p:cNvPr id="48" name="直接连接符 47"/>
          <p:cNvCxnSpPr/>
          <p:nvPr/>
        </p:nvCxnSpPr>
        <p:spPr>
          <a:xfrm>
            <a:off x="2392599" y="3513597"/>
            <a:ext cx="741074" cy="229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3127323" y="3500897"/>
            <a:ext cx="0" cy="751628"/>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392599" y="3512619"/>
            <a:ext cx="741074" cy="728192"/>
          </a:xfrm>
          <a:prstGeom prst="line">
            <a:avLst/>
          </a:prstGeom>
          <a:ln w="28575">
            <a:solidFill>
              <a:srgbClr val="5C307D"/>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2343587" y="4187944"/>
            <a:ext cx="106732" cy="10724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5" name="文本框 54"/>
              <p:cNvSpPr txBox="1"/>
              <p:nvPr/>
            </p:nvSpPr>
            <p:spPr>
              <a:xfrm>
                <a:off x="3107188" y="3327910"/>
                <a:ext cx="2607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𝑣</m:t>
                      </m:r>
                    </m:oMath>
                  </m:oMathPara>
                </a14:m>
                <a:endParaRPr lang="zh-CN" altLang="en-US" sz="2400" dirty="0"/>
              </a:p>
            </p:txBody>
          </p:sp>
        </mc:Choice>
        <mc:Fallback xmlns="">
          <p:sp>
            <p:nvSpPr>
              <p:cNvPr id="55" name="文本框 54"/>
              <p:cNvSpPr txBox="1">
                <a:spLocks noRot="1" noChangeAspect="1" noMove="1" noResize="1" noEditPoints="1" noAdjustHandles="1" noChangeArrowheads="1" noChangeShapeType="1" noTextEdit="1"/>
              </p:cNvSpPr>
              <p:nvPr/>
            </p:nvSpPr>
            <p:spPr>
              <a:xfrm>
                <a:off x="3107188" y="3327910"/>
                <a:ext cx="260712" cy="369332"/>
              </a:xfrm>
              <a:prstGeom prst="rect">
                <a:avLst/>
              </a:prstGeom>
              <a:blipFill rotWithShape="0">
                <a:blip r:embed="rId3"/>
                <a:stretch>
                  <a:fillRect l="-14286" r="-9524"/>
                </a:stretch>
              </a:blipFill>
            </p:spPr>
            <p:txBody>
              <a:bodyPr/>
              <a:lstStyle/>
              <a:p>
                <a:r>
                  <a:rPr lang="zh-CN" altLang="en-US">
                    <a:noFill/>
                  </a:rPr>
                  <a:t> </a:t>
                </a:r>
              </a:p>
            </p:txBody>
          </p:sp>
        </mc:Fallback>
      </mc:AlternateContent>
      <p:sp>
        <p:nvSpPr>
          <p:cNvPr id="5" name="矩形 4"/>
          <p:cNvSpPr/>
          <p:nvPr/>
        </p:nvSpPr>
        <p:spPr>
          <a:xfrm>
            <a:off x="4381801" y="3031713"/>
            <a:ext cx="4510679" cy="1717393"/>
          </a:xfrm>
          <a:prstGeom prst="rect">
            <a:avLst/>
          </a:prstGeom>
        </p:spPr>
        <p:txBody>
          <a:bodyPr wrap="square">
            <a:spAutoFit/>
          </a:bodyPr>
          <a:lstStyle/>
          <a:p>
            <a:pPr lvl="0" fontAlgn="base">
              <a:spcBef>
                <a:spcPct val="20000"/>
              </a:spcBef>
              <a:spcAft>
                <a:spcPct val="0"/>
              </a:spcAft>
            </a:pPr>
            <a:r>
              <a:rPr lang="en-US" altLang="zh-CN" sz="2400" kern="0" dirty="0" smtClean="0">
                <a:solidFill>
                  <a:srgbClr val="000000"/>
                </a:solidFill>
              </a:rPr>
              <a:t>Determine</a:t>
            </a:r>
            <a:r>
              <a:rPr lang="zh-CN" altLang="en-US" sz="2400" kern="0" dirty="0" smtClean="0">
                <a:solidFill>
                  <a:srgbClr val="000000"/>
                </a:solidFill>
              </a:rPr>
              <a:t> </a:t>
            </a:r>
            <a:r>
              <a:rPr lang="en-US" altLang="zh-CN" sz="2400" kern="0" dirty="0">
                <a:solidFill>
                  <a:srgbClr val="000000"/>
                </a:solidFill>
              </a:rPr>
              <a:t>t</a:t>
            </a:r>
            <a:r>
              <a:rPr lang="en-US" altLang="zh-CN" sz="2400" kern="0" dirty="0" smtClean="0">
                <a:solidFill>
                  <a:srgbClr val="000000"/>
                </a:solidFill>
              </a:rPr>
              <a:t>he </a:t>
            </a:r>
            <a:r>
              <a:rPr lang="en-US" altLang="zh-CN" sz="2400" kern="0" dirty="0">
                <a:solidFill>
                  <a:srgbClr val="000000"/>
                </a:solidFill>
              </a:rPr>
              <a:t>motion direction </a:t>
            </a:r>
            <a:r>
              <a:rPr lang="en-US" altLang="zh-CN" sz="2400" kern="0" dirty="0" smtClean="0">
                <a:solidFill>
                  <a:srgbClr val="000000"/>
                </a:solidFill>
              </a:rPr>
              <a:t>by</a:t>
            </a:r>
            <a:r>
              <a:rPr lang="en-US" altLang="zh-CN" sz="2400" kern="0" dirty="0">
                <a:solidFill>
                  <a:srgbClr val="000000"/>
                </a:solidFill>
              </a:rPr>
              <a:t>:</a:t>
            </a:r>
            <a:r>
              <a:rPr lang="zh-CN" altLang="en-US" sz="2400" kern="0" dirty="0">
                <a:solidFill>
                  <a:srgbClr val="000000"/>
                </a:solidFill>
              </a:rPr>
              <a:t> </a:t>
            </a:r>
            <a:endParaRPr lang="en-US" altLang="zh-CN" sz="2400" kern="0" dirty="0">
              <a:solidFill>
                <a:srgbClr val="000000"/>
              </a:solidFill>
            </a:endParaRPr>
          </a:p>
          <a:p>
            <a:pPr marL="285750" indent="-285750" fontAlgn="base">
              <a:spcBef>
                <a:spcPct val="20000"/>
              </a:spcBef>
              <a:spcAft>
                <a:spcPct val="0"/>
              </a:spcAft>
              <a:buFontTx/>
              <a:buChar char="–"/>
            </a:pPr>
            <a:r>
              <a:rPr lang="en-US" altLang="zh-CN" sz="2400" b="1" kern="0" dirty="0">
                <a:solidFill>
                  <a:srgbClr val="5C307D"/>
                </a:solidFill>
              </a:rPr>
              <a:t>Direction of radial velocity.</a:t>
            </a:r>
          </a:p>
          <a:p>
            <a:pPr marL="285750" indent="-285750" fontAlgn="base">
              <a:spcBef>
                <a:spcPct val="20000"/>
              </a:spcBef>
              <a:spcAft>
                <a:spcPct val="0"/>
              </a:spcAft>
              <a:buFontTx/>
              <a:buChar char="–"/>
            </a:pPr>
            <a:r>
              <a:rPr lang="en-US" altLang="zh-CN" sz="2400" b="1" kern="0" dirty="0">
                <a:solidFill>
                  <a:srgbClr val="E97400"/>
                </a:solidFill>
              </a:rPr>
              <a:t>Ratio of radial velocity.</a:t>
            </a:r>
            <a:endParaRPr lang="zh-CN" altLang="en-US" sz="2400" b="1" kern="0" dirty="0">
              <a:solidFill>
                <a:srgbClr val="E97400"/>
              </a:solidFill>
            </a:endParaRPr>
          </a:p>
        </p:txBody>
      </p:sp>
      <p:cxnSp>
        <p:nvCxnSpPr>
          <p:cNvPr id="28" name="直接连接符 34"/>
          <p:cNvCxnSpPr/>
          <p:nvPr/>
        </p:nvCxnSpPr>
        <p:spPr>
          <a:xfrm flipH="1">
            <a:off x="2392600" y="4041861"/>
            <a:ext cx="5556" cy="146083"/>
          </a:xfrm>
          <a:prstGeom prst="line">
            <a:avLst/>
          </a:prstGeom>
          <a:ln w="28575">
            <a:solidFill>
              <a:srgbClr val="E97400"/>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32" name="直接连接符 42"/>
          <p:cNvCxnSpPr/>
          <p:nvPr/>
        </p:nvCxnSpPr>
        <p:spPr>
          <a:xfrm flipV="1">
            <a:off x="2432645" y="4080957"/>
            <a:ext cx="701028" cy="148074"/>
          </a:xfrm>
          <a:prstGeom prst="line">
            <a:avLst/>
          </a:prstGeom>
          <a:ln w="28575">
            <a:solidFill>
              <a:srgbClr val="E974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直接连接符 47"/>
          <p:cNvCxnSpPr/>
          <p:nvPr/>
        </p:nvCxnSpPr>
        <p:spPr>
          <a:xfrm>
            <a:off x="2389580" y="4070032"/>
            <a:ext cx="741074" cy="229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6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par>
                                <p:cTn id="30" presetID="22" presetClass="entr" presetSubtype="4"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22" presetClass="entr" presetSubtype="4"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500"/>
                                        <p:tgtEl>
                                          <p:spTgt spid="51"/>
                                        </p:tgtEl>
                                      </p:cBhvr>
                                    </p:animEffect>
                                  </p:childTnLst>
                                </p:cTn>
                              </p:par>
                              <p:par>
                                <p:cTn id="43" presetID="22" presetClass="entr" presetSubtype="8"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500"/>
                                        <p:tgtEl>
                                          <p:spTgt spid="48"/>
                                        </p:tgtEl>
                                      </p:cBhvr>
                                    </p:animEffect>
                                  </p:childTnLst>
                                </p:cTn>
                              </p:par>
                            </p:childTnLst>
                          </p:cTn>
                        </p:par>
                        <p:par>
                          <p:cTn id="46" fill="hold">
                            <p:stCondLst>
                              <p:cond delay="1500"/>
                            </p:stCondLst>
                            <p:childTnLst>
                              <p:par>
                                <p:cTn id="47" presetID="22" presetClass="entr" presetSubtype="4"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2" end="2"/>
                                            </p:txEl>
                                          </p:spTgt>
                                        </p:tgtEl>
                                        <p:attrNameLst>
                                          <p:attrName>style.visibility</p:attrName>
                                        </p:attrNameLst>
                                      </p:cBhvr>
                                      <p:to>
                                        <p:strVal val="visible"/>
                                      </p:to>
                                    </p:set>
                                    <p:animEffect transition="in" filter="fade">
                                      <p:cBhvr>
                                        <p:cTn id="58" dur="500"/>
                                        <p:tgtEl>
                                          <p:spTgt spid="5">
                                            <p:txEl>
                                              <p:pRg st="2" end="2"/>
                                            </p:txEl>
                                          </p:spTgt>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par>
                                <p:cTn id="67" presetID="22" presetClass="entr" presetSubtype="8"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left)">
                                      <p:cBhvr>
                                        <p:cTn id="6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9" grpId="0"/>
      <p:bldP spid="40" grpId="0"/>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Motion Recognition</a:t>
            </a:r>
            <a:endParaRPr lang="zh-CN" altLang="en-US" dirty="0"/>
          </a:p>
        </p:txBody>
      </p:sp>
      <p:sp>
        <p:nvSpPr>
          <p:cNvPr id="3" name="内容占位符 2"/>
          <p:cNvSpPr>
            <a:spLocks noGrp="1"/>
          </p:cNvSpPr>
          <p:nvPr>
            <p:ph idx="1"/>
          </p:nvPr>
        </p:nvSpPr>
        <p:spPr/>
        <p:txBody>
          <a:bodyPr/>
          <a:lstStyle/>
          <a:p>
            <a:r>
              <a:rPr lang="en-US" altLang="zh-CN" dirty="0"/>
              <a:t>Movement </a:t>
            </a:r>
            <a:r>
              <a:rPr lang="en-US" altLang="zh-CN" dirty="0" smtClean="0"/>
              <a:t>Detection</a:t>
            </a:r>
          </a:p>
          <a:p>
            <a:pPr lvl="1"/>
            <a:r>
              <a:rPr lang="en-US" altLang="zh-CN" dirty="0" smtClean="0"/>
              <a:t>Distribution of signal power in frequency domain.</a:t>
            </a:r>
          </a:p>
          <a:p>
            <a:r>
              <a:rPr lang="en-US" altLang="zh-CN" dirty="0"/>
              <a:t>Trace </a:t>
            </a:r>
            <a:r>
              <a:rPr lang="en-US" altLang="zh-CN" dirty="0" smtClean="0"/>
              <a:t>Segmentation</a:t>
            </a:r>
          </a:p>
          <a:p>
            <a:pPr lvl="1"/>
            <a:r>
              <a:rPr lang="en-US" altLang="zh-CN" dirty="0" smtClean="0"/>
              <a:t>Detection of pair of prominent peaks</a:t>
            </a:r>
          </a:p>
          <a:p>
            <a:r>
              <a:rPr lang="en-US" altLang="zh-CN" dirty="0"/>
              <a:t>Motion </a:t>
            </a:r>
            <a:r>
              <a:rPr lang="en-US" altLang="zh-CN" dirty="0" smtClean="0"/>
              <a:t>Classification</a:t>
            </a:r>
          </a:p>
          <a:p>
            <a:pPr lvl="1"/>
            <a:r>
              <a:rPr lang="en-US" altLang="zh-CN" dirty="0"/>
              <a:t>Direction of radial velocity.</a:t>
            </a:r>
          </a:p>
          <a:p>
            <a:pPr lvl="1"/>
            <a:r>
              <a:rPr lang="en-US" altLang="zh-CN" dirty="0"/>
              <a:t>Ratio of radial velocity</a:t>
            </a:r>
            <a:r>
              <a:rPr lang="en-US" altLang="zh-CN" dirty="0" smtClean="0"/>
              <a:t>.</a:t>
            </a:r>
          </a:p>
          <a:p>
            <a:pPr lvl="1"/>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17</a:t>
            </a:fld>
            <a:endParaRPr lang="en-US" altLang="zh-CN"/>
          </a:p>
        </p:txBody>
      </p:sp>
      <p:grpSp>
        <p:nvGrpSpPr>
          <p:cNvPr id="5" name="组 4"/>
          <p:cNvGrpSpPr/>
          <p:nvPr/>
        </p:nvGrpSpPr>
        <p:grpSpPr>
          <a:xfrm>
            <a:off x="136477" y="4421896"/>
            <a:ext cx="8871559" cy="1778285"/>
            <a:chOff x="136477" y="4421896"/>
            <a:chExt cx="8871559" cy="1778285"/>
          </a:xfrm>
        </p:grpSpPr>
        <p:pic>
          <p:nvPicPr>
            <p:cNvPr id="6" name="图片 5"/>
            <p:cNvPicPr>
              <a:picLocks noChangeAspect="1"/>
            </p:cNvPicPr>
            <p:nvPr/>
          </p:nvPicPr>
          <p:blipFill>
            <a:blip r:embed="rId3"/>
            <a:stretch>
              <a:fillRect/>
            </a:stretch>
          </p:blipFill>
          <p:spPr>
            <a:xfrm>
              <a:off x="136477" y="4421896"/>
              <a:ext cx="8871559" cy="1378401"/>
            </a:xfrm>
            <a:prstGeom prst="rect">
              <a:avLst/>
            </a:prstGeom>
          </p:spPr>
        </p:pic>
        <p:sp>
          <p:nvSpPr>
            <p:cNvPr id="7" name="文本框 6"/>
            <p:cNvSpPr txBox="1"/>
            <p:nvPr/>
          </p:nvSpPr>
          <p:spPr>
            <a:xfrm>
              <a:off x="446773" y="5800071"/>
              <a:ext cx="1818126" cy="400110"/>
            </a:xfrm>
            <a:prstGeom prst="rect">
              <a:avLst/>
            </a:prstGeom>
            <a:noFill/>
          </p:spPr>
          <p:txBody>
            <a:bodyPr wrap="none" rtlCol="0">
              <a:spAutoFit/>
            </a:bodyPr>
            <a:lstStyle/>
            <a:p>
              <a:r>
                <a:rPr lang="en-US" altLang="zh-CN" sz="2000" dirty="0" smtClean="0">
                  <a:latin typeface="+mj-lt"/>
                  <a:ea typeface="+mj-ea"/>
                </a:rPr>
                <a:t>Spectrogram</a:t>
              </a:r>
              <a:endParaRPr lang="en-US" altLang="zh-CN" sz="2000" dirty="0">
                <a:latin typeface="+mj-lt"/>
                <a:ea typeface="+mj-ea"/>
              </a:endParaRPr>
            </a:p>
          </p:txBody>
        </p:sp>
        <p:sp>
          <p:nvSpPr>
            <p:cNvPr id="8" name="文本框 7"/>
            <p:cNvSpPr txBox="1"/>
            <p:nvPr/>
          </p:nvSpPr>
          <p:spPr>
            <a:xfrm>
              <a:off x="2858578" y="5797325"/>
              <a:ext cx="1425390" cy="400110"/>
            </a:xfrm>
            <a:prstGeom prst="rect">
              <a:avLst/>
            </a:prstGeom>
            <a:noFill/>
          </p:spPr>
          <p:txBody>
            <a:bodyPr wrap="none" rtlCol="0">
              <a:spAutoFit/>
            </a:bodyPr>
            <a:lstStyle/>
            <a:p>
              <a:r>
                <a:rPr lang="en-US" altLang="zh-CN" sz="2000" dirty="0" smtClean="0">
                  <a:latin typeface="+mj-lt"/>
                  <a:ea typeface="+mj-ea"/>
                </a:rPr>
                <a:t>Detection</a:t>
              </a:r>
              <a:endParaRPr lang="en-US" altLang="zh-CN" sz="2000" dirty="0">
                <a:latin typeface="+mj-lt"/>
                <a:ea typeface="+mj-ea"/>
              </a:endParaRPr>
            </a:p>
          </p:txBody>
        </p:sp>
        <p:sp>
          <p:nvSpPr>
            <p:cNvPr id="9" name="文本框 8"/>
            <p:cNvSpPr txBox="1"/>
            <p:nvPr/>
          </p:nvSpPr>
          <p:spPr>
            <a:xfrm>
              <a:off x="4860032" y="5797325"/>
              <a:ext cx="1941557" cy="400110"/>
            </a:xfrm>
            <a:prstGeom prst="rect">
              <a:avLst/>
            </a:prstGeom>
            <a:noFill/>
          </p:spPr>
          <p:txBody>
            <a:bodyPr wrap="none" rtlCol="0">
              <a:spAutoFit/>
            </a:bodyPr>
            <a:lstStyle/>
            <a:p>
              <a:r>
                <a:rPr lang="en-US" altLang="zh-CN" sz="2000" dirty="0" smtClean="0">
                  <a:latin typeface="+mj-lt"/>
                  <a:ea typeface="+mj-ea"/>
                </a:rPr>
                <a:t>Segmentation</a:t>
              </a:r>
              <a:endParaRPr lang="en-US" altLang="zh-CN" sz="2000" dirty="0">
                <a:latin typeface="+mj-lt"/>
                <a:ea typeface="+mj-ea"/>
              </a:endParaRPr>
            </a:p>
          </p:txBody>
        </p:sp>
        <p:sp>
          <p:nvSpPr>
            <p:cNvPr id="10" name="文本框 9"/>
            <p:cNvSpPr txBox="1"/>
            <p:nvPr/>
          </p:nvSpPr>
          <p:spPr>
            <a:xfrm>
              <a:off x="7126199" y="5797325"/>
              <a:ext cx="1805302" cy="400110"/>
            </a:xfrm>
            <a:prstGeom prst="rect">
              <a:avLst/>
            </a:prstGeom>
            <a:noFill/>
          </p:spPr>
          <p:txBody>
            <a:bodyPr wrap="none" rtlCol="0">
              <a:spAutoFit/>
            </a:bodyPr>
            <a:lstStyle/>
            <a:p>
              <a:r>
                <a:rPr lang="en-US" altLang="zh-CN" sz="2000" dirty="0" smtClean="0">
                  <a:latin typeface="+mj-lt"/>
                  <a:ea typeface="+mj-ea"/>
                </a:rPr>
                <a:t>Classification</a:t>
              </a:r>
              <a:endParaRPr lang="en-US" altLang="zh-CN" sz="2000" dirty="0">
                <a:latin typeface="+mj-lt"/>
                <a:ea typeface="+mj-ea"/>
              </a:endParaRPr>
            </a:p>
          </p:txBody>
        </p:sp>
        <p:sp>
          <p:nvSpPr>
            <p:cNvPr id="11" name="右箭头 10"/>
            <p:cNvSpPr/>
            <p:nvPr/>
          </p:nvSpPr>
          <p:spPr>
            <a:xfrm>
              <a:off x="2169363" y="4871078"/>
              <a:ext cx="259938" cy="466165"/>
            </a:xfrm>
            <a:prstGeom prst="rightArrow">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右箭头 11"/>
            <p:cNvSpPr/>
            <p:nvPr/>
          </p:nvSpPr>
          <p:spPr>
            <a:xfrm>
              <a:off x="4478035" y="4871078"/>
              <a:ext cx="259938" cy="466165"/>
            </a:xfrm>
            <a:prstGeom prst="rightArrow">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右箭头 12"/>
            <p:cNvSpPr/>
            <p:nvPr/>
          </p:nvSpPr>
          <p:spPr>
            <a:xfrm>
              <a:off x="6758880" y="4871077"/>
              <a:ext cx="259938" cy="466165"/>
            </a:xfrm>
            <a:prstGeom prst="rightArrow">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2545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7AB51E9-348C-4DC8-84CE-839F8B9DCC07}" type="slidenum">
              <a:rPr lang="en-US" altLang="zh-CN" smtClean="0"/>
              <a:pPr/>
              <a:t>18</a:t>
            </a:fld>
            <a:endParaRPr lang="en-US" altLang="zh-CN"/>
          </a:p>
        </p:txBody>
      </p:sp>
      <p:sp>
        <p:nvSpPr>
          <p:cNvPr id="5" name="标题 1"/>
          <p:cNvSpPr>
            <a:spLocks noGrp="1"/>
          </p:cNvSpPr>
          <p:nvPr>
            <p:ph type="title"/>
          </p:nvPr>
        </p:nvSpPr>
        <p:spPr>
          <a:xfrm>
            <a:off x="533400" y="2780928"/>
            <a:ext cx="8153400" cy="1020762"/>
          </a:xfrm>
        </p:spPr>
        <p:txBody>
          <a:bodyPr/>
          <a:lstStyle/>
          <a:p>
            <a:r>
              <a:rPr lang="en-US" altLang="zh-CN" sz="4400" dirty="0"/>
              <a:t>Experiment &amp;</a:t>
            </a:r>
            <a:r>
              <a:rPr lang="zh-CN" altLang="en-US" sz="4400" dirty="0" smtClean="0"/>
              <a:t> </a:t>
            </a:r>
            <a:r>
              <a:rPr lang="en-US" altLang="zh-CN" sz="4400" dirty="0" smtClean="0"/>
              <a:t>Evaluation</a:t>
            </a:r>
            <a:endParaRPr lang="zh-CN" altLang="en-US" sz="4400" dirty="0"/>
          </a:p>
        </p:txBody>
      </p:sp>
      <p:sp>
        <p:nvSpPr>
          <p:cNvPr id="6" name="矩形 5"/>
          <p:cNvSpPr/>
          <p:nvPr/>
        </p:nvSpPr>
        <p:spPr>
          <a:xfrm>
            <a:off x="210854" y="3968124"/>
            <a:ext cx="5933273" cy="1877437"/>
          </a:xfrm>
          <a:prstGeom prst="rect">
            <a:avLst/>
          </a:prstGeom>
        </p:spPr>
        <p:txBody>
          <a:bodyPr wrap="square">
            <a:spAutoFit/>
          </a:bodyPr>
          <a:lstStyle/>
          <a:p>
            <a:pPr marL="285750" indent="-285750" fontAlgn="base">
              <a:spcBef>
                <a:spcPct val="20000"/>
              </a:spcBef>
              <a:spcAft>
                <a:spcPct val="0"/>
              </a:spcAft>
              <a:buFontTx/>
              <a:buChar char="–"/>
            </a:pPr>
            <a:r>
              <a:rPr lang="en-US" altLang="zh-CN" sz="2000" dirty="0">
                <a:solidFill>
                  <a:schemeClr val="tx1">
                    <a:lumMod val="65000"/>
                    <a:lumOff val="35000"/>
                  </a:schemeClr>
                </a:solidFill>
              </a:rPr>
              <a:t>Overall </a:t>
            </a:r>
            <a:r>
              <a:rPr lang="en-US" altLang="zh-CN" sz="2000" dirty="0" smtClean="0">
                <a:solidFill>
                  <a:schemeClr val="tx1">
                    <a:lumMod val="65000"/>
                    <a:lumOff val="35000"/>
                  </a:schemeClr>
                </a:solidFill>
              </a:rPr>
              <a:t>performance </a:t>
            </a:r>
            <a:endParaRPr lang="zh-CN" altLang="en-US" sz="2000" dirty="0" smtClean="0">
              <a:solidFill>
                <a:schemeClr val="tx1">
                  <a:lumMod val="65000"/>
                  <a:lumOff val="35000"/>
                </a:schemeClr>
              </a:solidFill>
            </a:endParaRPr>
          </a:p>
          <a:p>
            <a:pPr marL="285750" indent="-285750" fontAlgn="base">
              <a:spcBef>
                <a:spcPct val="20000"/>
              </a:spcBef>
              <a:spcAft>
                <a:spcPct val="0"/>
              </a:spcAft>
              <a:buFontTx/>
              <a:buChar char="–"/>
            </a:pPr>
            <a:r>
              <a:rPr lang="en-US" altLang="zh-CN" sz="2000" dirty="0">
                <a:solidFill>
                  <a:schemeClr val="tx1">
                    <a:lumMod val="65000"/>
                    <a:lumOff val="35000"/>
                  </a:schemeClr>
                </a:solidFill>
              </a:rPr>
              <a:t>Performance of recognition </a:t>
            </a:r>
            <a:r>
              <a:rPr lang="en-US" altLang="zh-CN" sz="2000" dirty="0" smtClean="0">
                <a:solidFill>
                  <a:schemeClr val="tx1">
                    <a:lumMod val="65000"/>
                    <a:lumOff val="35000"/>
                  </a:schemeClr>
                </a:solidFill>
              </a:rPr>
              <a:t>scheme</a:t>
            </a:r>
            <a:endParaRPr lang="zh-CN" altLang="en-US" sz="2000" dirty="0" smtClean="0">
              <a:solidFill>
                <a:schemeClr val="tx1">
                  <a:lumMod val="65000"/>
                  <a:lumOff val="35000"/>
                </a:schemeClr>
              </a:solidFill>
            </a:endParaRPr>
          </a:p>
          <a:p>
            <a:pPr marL="285750" indent="-285750" fontAlgn="base">
              <a:spcBef>
                <a:spcPct val="20000"/>
              </a:spcBef>
              <a:spcAft>
                <a:spcPct val="0"/>
              </a:spcAft>
              <a:buFontTx/>
              <a:buChar char="–"/>
            </a:pPr>
            <a:r>
              <a:rPr lang="en-US" altLang="zh-CN" sz="2000" dirty="0">
                <a:solidFill>
                  <a:schemeClr val="tx1">
                    <a:lumMod val="65000"/>
                    <a:lumOff val="35000"/>
                  </a:schemeClr>
                </a:solidFill>
              </a:rPr>
              <a:t>Performance of extraction </a:t>
            </a:r>
            <a:r>
              <a:rPr lang="en-US" altLang="zh-CN" sz="2000" dirty="0" smtClean="0">
                <a:solidFill>
                  <a:schemeClr val="tx1">
                    <a:lumMod val="65000"/>
                    <a:lumOff val="35000"/>
                  </a:schemeClr>
                </a:solidFill>
              </a:rPr>
              <a:t>scheme</a:t>
            </a:r>
            <a:endParaRPr lang="zh-CN" altLang="en-US" sz="2000" dirty="0" smtClean="0">
              <a:solidFill>
                <a:schemeClr val="tx1">
                  <a:lumMod val="65000"/>
                  <a:lumOff val="35000"/>
                </a:schemeClr>
              </a:solidFill>
            </a:endParaRPr>
          </a:p>
          <a:p>
            <a:pPr marL="285750" indent="-285750" fontAlgn="base">
              <a:spcBef>
                <a:spcPct val="20000"/>
              </a:spcBef>
              <a:spcAft>
                <a:spcPct val="0"/>
              </a:spcAft>
              <a:buFontTx/>
              <a:buChar char="–"/>
            </a:pPr>
            <a:r>
              <a:rPr lang="en-US" altLang="zh-CN" sz="2000" dirty="0">
                <a:solidFill>
                  <a:schemeClr val="tx1">
                    <a:lumMod val="65000"/>
                    <a:lumOff val="35000"/>
                  </a:schemeClr>
                </a:solidFill>
              </a:rPr>
              <a:t>Performance of compound </a:t>
            </a:r>
            <a:r>
              <a:rPr lang="en-US" altLang="zh-CN" sz="2000" dirty="0" smtClean="0">
                <a:solidFill>
                  <a:schemeClr val="tx1">
                    <a:lumMod val="65000"/>
                    <a:lumOff val="35000"/>
                  </a:schemeClr>
                </a:solidFill>
              </a:rPr>
              <a:t>gestures</a:t>
            </a:r>
            <a:endParaRPr lang="zh-CN" altLang="en-US" sz="2000" dirty="0" smtClean="0">
              <a:solidFill>
                <a:schemeClr val="tx1">
                  <a:lumMod val="65000"/>
                  <a:lumOff val="35000"/>
                </a:schemeClr>
              </a:solidFill>
            </a:endParaRPr>
          </a:p>
          <a:p>
            <a:pPr marL="285750" indent="-285750" fontAlgn="base">
              <a:spcBef>
                <a:spcPct val="20000"/>
              </a:spcBef>
              <a:spcAft>
                <a:spcPct val="0"/>
              </a:spcAft>
              <a:buFontTx/>
              <a:buChar char="–"/>
            </a:pPr>
            <a:r>
              <a:rPr lang="en-US" altLang="zh-CN" sz="2000" dirty="0" smtClean="0">
                <a:solidFill>
                  <a:schemeClr val="tx1">
                    <a:lumMod val="65000"/>
                    <a:lumOff val="35000"/>
                  </a:schemeClr>
                </a:solidFill>
              </a:rPr>
              <a:t>Performance</a:t>
            </a:r>
            <a:r>
              <a:rPr lang="zh-CN" altLang="en-US" sz="2000" dirty="0" smtClean="0">
                <a:solidFill>
                  <a:schemeClr val="tx1">
                    <a:lumMod val="65000"/>
                    <a:lumOff val="35000"/>
                  </a:schemeClr>
                </a:solidFill>
              </a:rPr>
              <a:t> </a:t>
            </a:r>
            <a:r>
              <a:rPr lang="en-US" altLang="zh-CN" sz="2000" dirty="0" smtClean="0">
                <a:solidFill>
                  <a:schemeClr val="tx1">
                    <a:lumMod val="65000"/>
                    <a:lumOff val="35000"/>
                  </a:schemeClr>
                </a:solidFill>
              </a:rPr>
              <a:t>comparison</a:t>
            </a:r>
            <a:endParaRPr lang="zh-CN" altLang="en-US" sz="2000" dirty="0" smtClean="0">
              <a:solidFill>
                <a:schemeClr val="tx1">
                  <a:lumMod val="65000"/>
                  <a:lumOff val="35000"/>
                </a:schemeClr>
              </a:solidFill>
            </a:endParaRPr>
          </a:p>
        </p:txBody>
      </p:sp>
      <p:sp>
        <p:nvSpPr>
          <p:cNvPr id="8" name="矩形 7"/>
          <p:cNvSpPr/>
          <p:nvPr/>
        </p:nvSpPr>
        <p:spPr>
          <a:xfrm>
            <a:off x="5191927" y="3968123"/>
            <a:ext cx="3952073" cy="1877437"/>
          </a:xfrm>
          <a:prstGeom prst="rect">
            <a:avLst/>
          </a:prstGeom>
        </p:spPr>
        <p:txBody>
          <a:bodyPr wrap="square">
            <a:spAutoFit/>
          </a:bodyPr>
          <a:lstStyle/>
          <a:p>
            <a:pPr marL="285750" indent="-285750" fontAlgn="base">
              <a:spcBef>
                <a:spcPct val="20000"/>
              </a:spcBef>
              <a:spcAft>
                <a:spcPct val="0"/>
              </a:spcAft>
              <a:buFontTx/>
              <a:buChar char="–"/>
            </a:pPr>
            <a:r>
              <a:rPr lang="en-US" altLang="zh-CN" sz="2000" dirty="0">
                <a:solidFill>
                  <a:schemeClr val="tx1">
                    <a:lumMod val="65000"/>
                    <a:lumOff val="35000"/>
                  </a:schemeClr>
                </a:solidFill>
              </a:rPr>
              <a:t>Impact of user diversity </a:t>
            </a:r>
            <a:endParaRPr lang="zh-CN" altLang="en-US" sz="2000" dirty="0" smtClean="0">
              <a:solidFill>
                <a:schemeClr val="tx1">
                  <a:lumMod val="65000"/>
                  <a:lumOff val="35000"/>
                </a:schemeClr>
              </a:solidFill>
            </a:endParaRPr>
          </a:p>
          <a:p>
            <a:pPr marL="285750" indent="-285750" fontAlgn="base">
              <a:spcBef>
                <a:spcPct val="20000"/>
              </a:spcBef>
              <a:spcAft>
                <a:spcPct val="0"/>
              </a:spcAft>
              <a:buFontTx/>
              <a:buChar char="–"/>
            </a:pPr>
            <a:r>
              <a:rPr lang="en-US" altLang="zh-CN" sz="2000" dirty="0">
                <a:solidFill>
                  <a:schemeClr val="tx1">
                    <a:lumMod val="65000"/>
                    <a:lumOff val="35000"/>
                  </a:schemeClr>
                </a:solidFill>
              </a:rPr>
              <a:t>Impact of action </a:t>
            </a:r>
            <a:r>
              <a:rPr lang="en-US" altLang="zh-CN" sz="2000" dirty="0" smtClean="0">
                <a:solidFill>
                  <a:schemeClr val="tx1">
                    <a:lumMod val="65000"/>
                    <a:lumOff val="35000"/>
                  </a:schemeClr>
                </a:solidFill>
              </a:rPr>
              <a:t>range</a:t>
            </a:r>
            <a:endParaRPr lang="zh-CN" altLang="en-US" sz="2000" dirty="0" smtClean="0">
              <a:solidFill>
                <a:schemeClr val="tx1">
                  <a:lumMod val="65000"/>
                  <a:lumOff val="35000"/>
                </a:schemeClr>
              </a:solidFill>
            </a:endParaRPr>
          </a:p>
          <a:p>
            <a:pPr marL="285750" indent="-285750" fontAlgn="base">
              <a:spcBef>
                <a:spcPct val="20000"/>
              </a:spcBef>
              <a:spcAft>
                <a:spcPct val="0"/>
              </a:spcAft>
              <a:buFontTx/>
              <a:buChar char="–"/>
            </a:pPr>
            <a:r>
              <a:rPr lang="en-US" altLang="zh-CN" sz="2000" dirty="0">
                <a:solidFill>
                  <a:schemeClr val="tx1">
                    <a:lumMod val="65000"/>
                    <a:lumOff val="35000"/>
                  </a:schemeClr>
                </a:solidFill>
              </a:rPr>
              <a:t>Impact of note </a:t>
            </a:r>
            <a:r>
              <a:rPr lang="en-US" altLang="zh-CN" sz="2000" dirty="0" smtClean="0">
                <a:solidFill>
                  <a:schemeClr val="tx1">
                    <a:lumMod val="65000"/>
                    <a:lumOff val="35000"/>
                  </a:schemeClr>
                </a:solidFill>
              </a:rPr>
              <a:t>interval</a:t>
            </a:r>
            <a:endParaRPr lang="zh-CN" altLang="en-US" sz="2000" dirty="0" smtClean="0">
              <a:solidFill>
                <a:schemeClr val="tx1">
                  <a:lumMod val="65000"/>
                  <a:lumOff val="35000"/>
                </a:schemeClr>
              </a:solidFill>
            </a:endParaRPr>
          </a:p>
          <a:p>
            <a:pPr marL="285750" indent="-285750" fontAlgn="base">
              <a:spcBef>
                <a:spcPct val="20000"/>
              </a:spcBef>
              <a:spcAft>
                <a:spcPct val="0"/>
              </a:spcAft>
              <a:buFontTx/>
              <a:buChar char="–"/>
            </a:pPr>
            <a:r>
              <a:rPr lang="en-US" altLang="zh-CN" sz="2000" dirty="0">
                <a:solidFill>
                  <a:schemeClr val="tx1">
                    <a:lumMod val="65000"/>
                    <a:lumOff val="35000"/>
                  </a:schemeClr>
                </a:solidFill>
              </a:rPr>
              <a:t>Impact of area </a:t>
            </a:r>
            <a:r>
              <a:rPr lang="en-US" altLang="zh-CN" sz="2000" dirty="0" smtClean="0">
                <a:solidFill>
                  <a:schemeClr val="tx1">
                    <a:lumMod val="65000"/>
                    <a:lumOff val="35000"/>
                  </a:schemeClr>
                </a:solidFill>
              </a:rPr>
              <a:t>size</a:t>
            </a:r>
            <a:endParaRPr lang="zh-CN" altLang="en-US" sz="2000" dirty="0" smtClean="0">
              <a:solidFill>
                <a:schemeClr val="tx1">
                  <a:lumMod val="65000"/>
                  <a:lumOff val="35000"/>
                </a:schemeClr>
              </a:solidFill>
            </a:endParaRPr>
          </a:p>
          <a:p>
            <a:pPr marL="285750" indent="-285750" fontAlgn="base">
              <a:spcBef>
                <a:spcPct val="20000"/>
              </a:spcBef>
              <a:spcAft>
                <a:spcPct val="0"/>
              </a:spcAft>
              <a:buFontTx/>
              <a:buChar char="–"/>
            </a:pPr>
            <a:r>
              <a:rPr lang="en-US" altLang="zh-CN" sz="2000" dirty="0">
                <a:solidFill>
                  <a:schemeClr val="tx1">
                    <a:lumMod val="65000"/>
                    <a:lumOff val="35000"/>
                  </a:schemeClr>
                </a:solidFill>
              </a:rPr>
              <a:t>Impact of transmission rates</a:t>
            </a:r>
            <a:endParaRPr lang="zh-CN" altLang="en-US" sz="2000" kern="0" dirty="0">
              <a:solidFill>
                <a:schemeClr val="tx1">
                  <a:lumMod val="65000"/>
                  <a:lumOff val="35000"/>
                </a:schemeClr>
              </a:solidFill>
            </a:endParaRPr>
          </a:p>
        </p:txBody>
      </p:sp>
    </p:spTree>
    <p:extLst>
      <p:ext uri="{BB962C8B-B14F-4D97-AF65-F5344CB8AC3E}">
        <p14:creationId xmlns:p14="http://schemas.microsoft.com/office/powerpoint/2010/main" val="4680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Experiment</a:t>
            </a:r>
            <a:endParaRPr lang="zh-CN" altLang="en-US" dirty="0"/>
          </a:p>
        </p:txBody>
      </p:sp>
      <p:sp>
        <p:nvSpPr>
          <p:cNvPr id="3" name="内容占位符 2"/>
          <p:cNvSpPr>
            <a:spLocks noGrp="1"/>
          </p:cNvSpPr>
          <p:nvPr>
            <p:ph idx="1"/>
          </p:nvPr>
        </p:nvSpPr>
        <p:spPr/>
        <p:txBody>
          <a:bodyPr/>
          <a:lstStyle/>
          <a:p>
            <a:r>
              <a:rPr lang="en-US" altLang="zh-CN" dirty="0" smtClean="0"/>
              <a:t>Setup</a:t>
            </a:r>
          </a:p>
          <a:p>
            <a:pPr lvl="1"/>
            <a:r>
              <a:rPr lang="en-US" altLang="zh-CN" dirty="0" smtClean="0"/>
              <a:t>3 laptops with Intel 5300 NICs.</a:t>
            </a:r>
          </a:p>
          <a:p>
            <a:pPr lvl="1"/>
            <a:r>
              <a:rPr lang="en-US" altLang="zh-CN" dirty="0" smtClean="0"/>
              <a:t>2 links on Channel 165 (5.825GHz).</a:t>
            </a:r>
          </a:p>
          <a:p>
            <a:pPr lvl="1"/>
            <a:r>
              <a:rPr lang="en-US" altLang="zh-CN" dirty="0" smtClean="0"/>
              <a:t>Packet rate: 1024Hz.</a:t>
            </a:r>
          </a:p>
          <a:p>
            <a:pPr lvl="1"/>
            <a:r>
              <a:rPr lang="en-US" altLang="zh-CN" dirty="0" err="1" smtClean="0"/>
              <a:t>Tx</a:t>
            </a:r>
            <a:r>
              <a:rPr lang="en-US" altLang="zh-CN" dirty="0" smtClean="0"/>
              <a:t> power: 15dBm.</a:t>
            </a:r>
          </a:p>
          <a:p>
            <a:r>
              <a:rPr lang="en-US" altLang="zh-CN" dirty="0" smtClean="0"/>
              <a:t>Recruitment</a:t>
            </a:r>
          </a:p>
          <a:p>
            <a:pPr lvl="1"/>
            <a:r>
              <a:rPr lang="en-US" altLang="zh-CN" dirty="0" smtClean="0"/>
              <a:t>30 participants.</a:t>
            </a:r>
          </a:p>
          <a:p>
            <a:pPr lvl="1"/>
            <a:r>
              <a:rPr lang="en-US" altLang="zh-CN" dirty="0" smtClean="0"/>
              <a:t>Over 10,</a:t>
            </a:r>
            <a:r>
              <a:rPr lang="zh-CN" altLang="en-US" dirty="0" smtClean="0"/>
              <a:t> </a:t>
            </a:r>
            <a:r>
              <a:rPr lang="en-US" altLang="zh-CN" dirty="0" smtClean="0"/>
              <a:t>000 actions.</a:t>
            </a:r>
          </a:p>
          <a:p>
            <a:r>
              <a:rPr lang="en-US" altLang="zh-CN" dirty="0" smtClean="0"/>
              <a:t>Baselines</a:t>
            </a:r>
          </a:p>
          <a:p>
            <a:pPr lvl="1"/>
            <a:r>
              <a:rPr lang="en-US" altLang="zh-CN" dirty="0" smtClean="0"/>
              <a:t>HMM-</a:t>
            </a:r>
            <a:r>
              <a:rPr lang="en-US" altLang="zh-CN" dirty="0" err="1" smtClean="0"/>
              <a:t>WiDance</a:t>
            </a:r>
            <a:endParaRPr lang="en-US" altLang="zh-CN" dirty="0" smtClean="0"/>
          </a:p>
          <a:p>
            <a:pPr lvl="1"/>
            <a:r>
              <a:rPr lang="en-US" altLang="zh-CN" dirty="0" smtClean="0"/>
              <a:t>CARM</a:t>
            </a:r>
            <a:r>
              <a:rPr lang="zh-CN" altLang="en-US" dirty="0" smtClean="0"/>
              <a:t> </a:t>
            </a:r>
            <a:r>
              <a:rPr lang="en-US" altLang="zh-CN" dirty="0" smtClean="0"/>
              <a:t>(ACM</a:t>
            </a:r>
            <a:r>
              <a:rPr lang="zh-CN" altLang="en-US" dirty="0" smtClean="0"/>
              <a:t> </a:t>
            </a:r>
            <a:r>
              <a:rPr lang="en-US" altLang="zh-CN" dirty="0" smtClean="0"/>
              <a:t>MobiCom’15)</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19</a:t>
            </a:fld>
            <a:endParaRPr lang="en-US" altLang="zh-CN" dirty="0"/>
          </a:p>
        </p:txBody>
      </p:sp>
      <p:pic>
        <p:nvPicPr>
          <p:cNvPr id="5" name="图片 4"/>
          <p:cNvPicPr>
            <a:picLocks/>
          </p:cNvPicPr>
          <p:nvPr/>
        </p:nvPicPr>
        <p:blipFill>
          <a:blip r:embed="rId3"/>
          <a:stretch>
            <a:fillRect/>
          </a:stretch>
        </p:blipFill>
        <p:spPr>
          <a:xfrm>
            <a:off x="5580112" y="1700808"/>
            <a:ext cx="2880000" cy="1800000"/>
          </a:xfrm>
          <a:prstGeom prst="rect">
            <a:avLst/>
          </a:prstGeom>
        </p:spPr>
      </p:pic>
      <p:pic>
        <p:nvPicPr>
          <p:cNvPr id="7" name="图片 6"/>
          <p:cNvPicPr>
            <a:picLocks/>
          </p:cNvPicPr>
          <p:nvPr/>
        </p:nvPicPr>
        <p:blipFill>
          <a:blip r:embed="rId4"/>
          <a:stretch>
            <a:fillRect/>
          </a:stretch>
        </p:blipFill>
        <p:spPr>
          <a:xfrm>
            <a:off x="5580112" y="4077072"/>
            <a:ext cx="2880000" cy="1800000"/>
          </a:xfrm>
          <a:prstGeom prst="rect">
            <a:avLst/>
          </a:prstGeom>
        </p:spPr>
      </p:pic>
      <p:sp>
        <p:nvSpPr>
          <p:cNvPr id="8" name="文本框 7"/>
          <p:cNvSpPr txBox="1"/>
          <p:nvPr/>
        </p:nvSpPr>
        <p:spPr>
          <a:xfrm>
            <a:off x="6053339" y="3500808"/>
            <a:ext cx="1933543" cy="400110"/>
          </a:xfrm>
          <a:prstGeom prst="rect">
            <a:avLst/>
          </a:prstGeom>
          <a:noFill/>
        </p:spPr>
        <p:txBody>
          <a:bodyPr wrap="none" rtlCol="0">
            <a:spAutoFit/>
          </a:bodyPr>
          <a:lstStyle/>
          <a:p>
            <a:r>
              <a:rPr lang="en-US" altLang="zh-CN" sz="2000" dirty="0" smtClean="0">
                <a:latin typeface="+mj-lt"/>
                <a:ea typeface="+mj-ea"/>
              </a:rPr>
              <a:t>Dancing Area</a:t>
            </a:r>
            <a:endParaRPr lang="en-US" altLang="zh-CN" sz="2000" dirty="0">
              <a:latin typeface="+mj-lt"/>
              <a:ea typeface="+mj-ea"/>
            </a:endParaRPr>
          </a:p>
        </p:txBody>
      </p:sp>
      <p:sp>
        <p:nvSpPr>
          <p:cNvPr id="9" name="文本框 8"/>
          <p:cNvSpPr txBox="1"/>
          <p:nvPr/>
        </p:nvSpPr>
        <p:spPr>
          <a:xfrm>
            <a:off x="6227266" y="5877072"/>
            <a:ext cx="1585690" cy="400110"/>
          </a:xfrm>
          <a:prstGeom prst="rect">
            <a:avLst/>
          </a:prstGeom>
          <a:noFill/>
        </p:spPr>
        <p:txBody>
          <a:bodyPr wrap="none" rtlCol="0">
            <a:spAutoFit/>
          </a:bodyPr>
          <a:lstStyle/>
          <a:p>
            <a:r>
              <a:rPr lang="en-US" altLang="zh-CN" sz="2000" dirty="0" smtClean="0">
                <a:latin typeface="+mj-lt"/>
                <a:ea typeface="+mj-ea"/>
              </a:rPr>
              <a:t>User Action</a:t>
            </a:r>
            <a:endParaRPr lang="en-US" altLang="zh-CN" sz="2000" dirty="0">
              <a:latin typeface="+mj-lt"/>
              <a:ea typeface="+mj-ea"/>
            </a:endParaRPr>
          </a:p>
        </p:txBody>
      </p:sp>
    </p:spTree>
    <p:extLst>
      <p:ext uri="{BB962C8B-B14F-4D97-AF65-F5344CB8AC3E}">
        <p14:creationId xmlns:p14="http://schemas.microsoft.com/office/powerpoint/2010/main" val="9273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en-US" altLang="zh-CN" dirty="0" err="1" smtClean="0"/>
              <a:t>Exergames</a:t>
            </a:r>
            <a:r>
              <a:rPr lang="en-US" altLang="zh-CN" dirty="0" smtClean="0"/>
              <a:t> can improve the fitness, health and social involvement of players</a:t>
            </a:r>
            <a:endParaRPr lang="zh-CN" altLang="en-US" dirty="0"/>
          </a:p>
        </p:txBody>
      </p:sp>
      <p:sp>
        <p:nvSpPr>
          <p:cNvPr id="2" name="标题 1"/>
          <p:cNvSpPr>
            <a:spLocks noGrp="1"/>
          </p:cNvSpPr>
          <p:nvPr>
            <p:ph type="title"/>
          </p:nvPr>
        </p:nvSpPr>
        <p:spPr/>
        <p:txBody>
          <a:bodyPr/>
          <a:lstStyle/>
          <a:p>
            <a:r>
              <a:rPr lang="en-US" altLang="zh-CN" dirty="0" err="1"/>
              <a:t>Exergames</a:t>
            </a:r>
            <a:r>
              <a:rPr lang="en-US" altLang="zh-CN" dirty="0"/>
              <a:t> bring more than just fun</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2</a:t>
            </a:fld>
            <a:endParaRPr lang="en-US" altLang="zh-CN"/>
          </a:p>
        </p:txBody>
      </p:sp>
      <p:pic>
        <p:nvPicPr>
          <p:cNvPr id="17" name="图片 16"/>
          <p:cNvPicPr>
            <a:picLocks noChangeAspect="1"/>
          </p:cNvPicPr>
          <p:nvPr/>
        </p:nvPicPr>
        <p:blipFill>
          <a:blip r:embed="rId3"/>
          <a:stretch>
            <a:fillRect/>
          </a:stretch>
        </p:blipFill>
        <p:spPr>
          <a:xfrm>
            <a:off x="6190332" y="2721021"/>
            <a:ext cx="2702148" cy="1800000"/>
          </a:xfrm>
          <a:prstGeom prst="rect">
            <a:avLst/>
          </a:prstGeom>
        </p:spPr>
      </p:pic>
      <p:pic>
        <p:nvPicPr>
          <p:cNvPr id="18" name="图片 17"/>
          <p:cNvPicPr>
            <a:picLocks noChangeAspect="1"/>
          </p:cNvPicPr>
          <p:nvPr/>
        </p:nvPicPr>
        <p:blipFill>
          <a:blip r:embed="rId4"/>
          <a:stretch>
            <a:fillRect/>
          </a:stretch>
        </p:blipFill>
        <p:spPr>
          <a:xfrm>
            <a:off x="3119684" y="2726299"/>
            <a:ext cx="2663848" cy="1800000"/>
          </a:xfrm>
          <a:prstGeom prst="rect">
            <a:avLst/>
          </a:prstGeom>
        </p:spPr>
      </p:pic>
      <p:pic>
        <p:nvPicPr>
          <p:cNvPr id="19" name="图片 18"/>
          <p:cNvPicPr>
            <a:picLocks noChangeAspect="1"/>
          </p:cNvPicPr>
          <p:nvPr/>
        </p:nvPicPr>
        <p:blipFill>
          <a:blip r:embed="rId5"/>
          <a:stretch>
            <a:fillRect/>
          </a:stretch>
        </p:blipFill>
        <p:spPr>
          <a:xfrm>
            <a:off x="312884" y="2721021"/>
            <a:ext cx="2400000" cy="1800000"/>
          </a:xfrm>
          <a:prstGeom prst="rect">
            <a:avLst/>
          </a:prstGeom>
        </p:spPr>
      </p:pic>
      <p:sp>
        <p:nvSpPr>
          <p:cNvPr id="20" name="矩形 19"/>
          <p:cNvSpPr/>
          <p:nvPr/>
        </p:nvSpPr>
        <p:spPr>
          <a:xfrm>
            <a:off x="1590087" y="4974121"/>
            <a:ext cx="5723042" cy="954107"/>
          </a:xfrm>
          <a:prstGeom prst="rect">
            <a:avLst/>
          </a:prstGeom>
        </p:spPr>
        <p:txBody>
          <a:bodyPr wrap="none">
            <a:spAutoFit/>
          </a:bodyPr>
          <a:lstStyle/>
          <a:p>
            <a:r>
              <a:rPr lang="en-US" altLang="zh-CN" sz="2800" b="1" dirty="0" smtClean="0">
                <a:solidFill>
                  <a:srgbClr val="2185C5"/>
                </a:solidFill>
                <a:latin typeface="Century Gothic" charset="0"/>
                <a:ea typeface="Century Gothic" charset="0"/>
                <a:cs typeface="Century Gothic" charset="0"/>
              </a:rPr>
              <a:t>Becoming</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increasingly</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popular!</a:t>
            </a:r>
            <a:endParaRPr lang="zh-CN" altLang="en-US" sz="2800" b="1" dirty="0" smtClean="0">
              <a:solidFill>
                <a:srgbClr val="2185C5"/>
              </a:solidFill>
              <a:latin typeface="Century Gothic" charset="0"/>
              <a:ea typeface="Century Gothic" charset="0"/>
              <a:cs typeface="Century Gothic" charset="0"/>
            </a:endParaRPr>
          </a:p>
          <a:p>
            <a:r>
              <a:rPr lang="en-US" altLang="zh-CN" sz="2800" b="1" dirty="0" err="1" smtClean="0">
                <a:solidFill>
                  <a:srgbClr val="2185C5"/>
                </a:solidFill>
                <a:latin typeface="Century Gothic" charset="0"/>
                <a:ea typeface="Century Gothic" charset="0"/>
                <a:cs typeface="Century Gothic" charset="0"/>
              </a:rPr>
              <a:t>Exergames</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anywhere,</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anytime!</a:t>
            </a:r>
            <a:endParaRPr lang="en-US" altLang="zh-CN" sz="2800" b="1" dirty="0">
              <a:solidFill>
                <a:srgbClr val="2185C5"/>
              </a:solidFill>
              <a:latin typeface="Century Gothic" charset="0"/>
              <a:ea typeface="Century Gothic" charset="0"/>
              <a:cs typeface="Century Gothic" charset="0"/>
            </a:endParaRPr>
          </a:p>
        </p:txBody>
      </p:sp>
      <p:cxnSp>
        <p:nvCxnSpPr>
          <p:cNvPr id="7" name="直线连接符 6"/>
          <p:cNvCxnSpPr/>
          <p:nvPr/>
        </p:nvCxnSpPr>
        <p:spPr>
          <a:xfrm>
            <a:off x="1371600" y="5987862"/>
            <a:ext cx="5941529" cy="0"/>
          </a:xfrm>
          <a:prstGeom prst="line">
            <a:avLst/>
          </a:prstGeom>
          <a:ln w="57150">
            <a:solidFill>
              <a:srgbClr val="E97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6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Overall Performance</a:t>
            </a:r>
            <a:endParaRPr lang="zh-CN" altLang="en-US" dirty="0"/>
          </a:p>
        </p:txBody>
      </p:sp>
      <p:sp>
        <p:nvSpPr>
          <p:cNvPr id="3" name="内容占位符 2"/>
          <p:cNvSpPr>
            <a:spLocks noGrp="1"/>
          </p:cNvSpPr>
          <p:nvPr>
            <p:ph idx="1"/>
          </p:nvPr>
        </p:nvSpPr>
        <p:spPr/>
        <p:txBody>
          <a:bodyPr/>
          <a:lstStyle/>
          <a:p>
            <a:r>
              <a:rPr lang="en-US" altLang="zh-CN" dirty="0" err="1" smtClean="0"/>
              <a:t>WiDance</a:t>
            </a:r>
            <a:r>
              <a:rPr lang="en-US" altLang="zh-CN" dirty="0" smtClean="0"/>
              <a:t> vs. HMM-</a:t>
            </a:r>
            <a:r>
              <a:rPr lang="en-US" altLang="zh-CN" dirty="0" err="1" smtClean="0"/>
              <a:t>WiDance</a:t>
            </a:r>
            <a:endParaRPr lang="en-US" altLang="zh-CN" dirty="0" smtClean="0"/>
          </a:p>
          <a:p>
            <a:pPr lvl="1"/>
            <a:r>
              <a:rPr lang="en-US" altLang="zh-CN" dirty="0" smtClean="0"/>
              <a:t>Non-learning recognition scheme achieves</a:t>
            </a:r>
            <a:r>
              <a:rPr lang="zh-CN" altLang="en-US" dirty="0" smtClean="0"/>
              <a:t> </a:t>
            </a:r>
            <a:r>
              <a:rPr lang="en-US" altLang="zh-CN" dirty="0" smtClean="0"/>
              <a:t>comparable </a:t>
            </a:r>
            <a:r>
              <a:rPr lang="en-US" altLang="zh-CN" dirty="0"/>
              <a:t>accuracy </a:t>
            </a:r>
            <a:r>
              <a:rPr lang="en-US" altLang="zh-CN" dirty="0" smtClean="0"/>
              <a:t>with </a:t>
            </a:r>
            <a:r>
              <a:rPr lang="en-US" altLang="zh-CN" dirty="0"/>
              <a:t>the </a:t>
            </a:r>
            <a:r>
              <a:rPr lang="en-US" altLang="zh-CN" dirty="0" smtClean="0"/>
              <a:t>unfavorable</a:t>
            </a:r>
            <a:r>
              <a:rPr lang="zh-CN" altLang="en-US" dirty="0" smtClean="0"/>
              <a:t> </a:t>
            </a:r>
            <a:r>
              <a:rPr lang="en-US" altLang="zh-CN" dirty="0" smtClean="0"/>
              <a:t>learning method.</a:t>
            </a:r>
          </a:p>
          <a:p>
            <a:r>
              <a:rPr lang="en-US" altLang="zh-CN" dirty="0" err="1" smtClean="0"/>
              <a:t>WiDance</a:t>
            </a:r>
            <a:r>
              <a:rPr lang="en-US" altLang="zh-CN" dirty="0" smtClean="0"/>
              <a:t> vs. CARM</a:t>
            </a:r>
          </a:p>
          <a:p>
            <a:pPr lvl="1"/>
            <a:r>
              <a:rPr lang="en-US" altLang="zh-CN" dirty="0" smtClean="0"/>
              <a:t>Only</a:t>
            </a:r>
            <a:r>
              <a:rPr lang="zh-CN" altLang="en-US" dirty="0" smtClean="0"/>
              <a:t> </a:t>
            </a:r>
            <a:r>
              <a:rPr lang="en-US" altLang="zh-CN" dirty="0" smtClean="0"/>
              <a:t>with</a:t>
            </a:r>
            <a:r>
              <a:rPr lang="zh-CN" altLang="en-US" dirty="0" smtClean="0"/>
              <a:t> </a:t>
            </a:r>
            <a:r>
              <a:rPr lang="en-US" altLang="zh-CN" dirty="0" smtClean="0"/>
              <a:t>both amplitude and sign of Doppler frequency shifts</a:t>
            </a:r>
            <a:r>
              <a:rPr lang="zh-CN" altLang="en-US" dirty="0" smtClean="0"/>
              <a:t> </a:t>
            </a:r>
            <a:r>
              <a:rPr lang="en-US" altLang="zh-CN" dirty="0" smtClean="0"/>
              <a:t>can</a:t>
            </a:r>
            <a:r>
              <a:rPr lang="zh-CN" altLang="en-US" dirty="0" smtClean="0"/>
              <a:t> </a:t>
            </a:r>
            <a:r>
              <a:rPr lang="en-US" altLang="zh-CN" dirty="0" smtClean="0"/>
              <a:t>motion</a:t>
            </a:r>
            <a:r>
              <a:rPr lang="zh-CN" altLang="en-US" dirty="0" smtClean="0"/>
              <a:t> </a:t>
            </a:r>
            <a:r>
              <a:rPr lang="en-US" altLang="zh-CN" dirty="0" smtClean="0"/>
              <a:t>directions</a:t>
            </a:r>
            <a:r>
              <a:rPr lang="zh-CN" altLang="en-US" dirty="0" smtClean="0"/>
              <a:t> </a:t>
            </a:r>
            <a:r>
              <a:rPr lang="en-US" altLang="zh-CN" dirty="0" smtClean="0"/>
              <a:t>be</a:t>
            </a:r>
            <a:r>
              <a:rPr lang="zh-CN" altLang="en-US" dirty="0" smtClean="0"/>
              <a:t> </a:t>
            </a:r>
            <a:r>
              <a:rPr lang="en-US" altLang="zh-CN" dirty="0" smtClean="0"/>
              <a:t>effectively</a:t>
            </a:r>
            <a:r>
              <a:rPr lang="zh-CN" altLang="en-US" dirty="0" smtClean="0"/>
              <a:t> </a:t>
            </a:r>
            <a:r>
              <a:rPr lang="en-US" altLang="zh-CN" dirty="0" smtClean="0"/>
              <a:t>recognized.</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20</a:t>
            </a:fld>
            <a:endParaRPr lang="en-US" altLang="zh-CN" dirty="0"/>
          </a:p>
        </p:txBody>
      </p:sp>
      <p:pic>
        <p:nvPicPr>
          <p:cNvPr id="6" name="图片 5"/>
          <p:cNvPicPr>
            <a:picLocks noChangeAspect="1"/>
          </p:cNvPicPr>
          <p:nvPr/>
        </p:nvPicPr>
        <p:blipFill>
          <a:blip r:embed="rId3"/>
          <a:stretch>
            <a:fillRect/>
          </a:stretch>
        </p:blipFill>
        <p:spPr>
          <a:xfrm>
            <a:off x="288004" y="3882752"/>
            <a:ext cx="8640000" cy="1870964"/>
          </a:xfrm>
          <a:prstGeom prst="rect">
            <a:avLst/>
          </a:prstGeom>
        </p:spPr>
      </p:pic>
      <p:sp>
        <p:nvSpPr>
          <p:cNvPr id="7" name="文本框 6"/>
          <p:cNvSpPr txBox="1"/>
          <p:nvPr/>
        </p:nvSpPr>
        <p:spPr>
          <a:xfrm>
            <a:off x="611560" y="5753716"/>
            <a:ext cx="2465740" cy="338554"/>
          </a:xfrm>
          <a:prstGeom prst="rect">
            <a:avLst/>
          </a:prstGeom>
          <a:noFill/>
        </p:spPr>
        <p:txBody>
          <a:bodyPr wrap="none" rtlCol="0">
            <a:spAutoFit/>
          </a:bodyPr>
          <a:lstStyle/>
          <a:p>
            <a:r>
              <a:rPr lang="en-US" altLang="zh-CN" sz="1600" dirty="0" err="1" smtClean="0">
                <a:latin typeface="+mj-lt"/>
                <a:ea typeface="+mj-ea"/>
              </a:rPr>
              <a:t>WiDance</a:t>
            </a:r>
            <a:r>
              <a:rPr lang="en-US" altLang="zh-CN" sz="1600" dirty="0" smtClean="0">
                <a:latin typeface="+mj-lt"/>
                <a:ea typeface="+mj-ea"/>
              </a:rPr>
              <a:t> (Overall 92%)</a:t>
            </a:r>
            <a:endParaRPr lang="en-US" altLang="zh-CN" sz="1600" dirty="0">
              <a:latin typeface="+mj-lt"/>
              <a:ea typeface="+mj-ea"/>
            </a:endParaRPr>
          </a:p>
        </p:txBody>
      </p:sp>
      <p:sp>
        <p:nvSpPr>
          <p:cNvPr id="8" name="文本框 7"/>
          <p:cNvSpPr txBox="1"/>
          <p:nvPr/>
        </p:nvSpPr>
        <p:spPr>
          <a:xfrm>
            <a:off x="3368685" y="5753716"/>
            <a:ext cx="3052439" cy="338554"/>
          </a:xfrm>
          <a:prstGeom prst="rect">
            <a:avLst/>
          </a:prstGeom>
          <a:noFill/>
        </p:spPr>
        <p:txBody>
          <a:bodyPr wrap="none" rtlCol="0">
            <a:spAutoFit/>
          </a:bodyPr>
          <a:lstStyle/>
          <a:p>
            <a:r>
              <a:rPr lang="en-US" altLang="zh-CN" sz="1600" dirty="0" smtClean="0">
                <a:latin typeface="+mj-lt"/>
                <a:ea typeface="+mj-ea"/>
              </a:rPr>
              <a:t>HMM-</a:t>
            </a:r>
            <a:r>
              <a:rPr lang="en-US" altLang="zh-CN" sz="1600" dirty="0" err="1" smtClean="0">
                <a:latin typeface="+mj-lt"/>
                <a:ea typeface="+mj-ea"/>
              </a:rPr>
              <a:t>WiDance</a:t>
            </a:r>
            <a:r>
              <a:rPr lang="en-US" altLang="zh-CN" sz="1600" dirty="0" smtClean="0">
                <a:latin typeface="+mj-lt"/>
                <a:ea typeface="+mj-ea"/>
              </a:rPr>
              <a:t> (Overall 95%)</a:t>
            </a:r>
            <a:endParaRPr lang="en-US" altLang="zh-CN" sz="1600" dirty="0">
              <a:latin typeface="+mj-lt"/>
              <a:ea typeface="+mj-ea"/>
            </a:endParaRPr>
          </a:p>
        </p:txBody>
      </p:sp>
      <p:sp>
        <p:nvSpPr>
          <p:cNvPr id="9" name="文本框 8"/>
          <p:cNvSpPr txBox="1"/>
          <p:nvPr/>
        </p:nvSpPr>
        <p:spPr>
          <a:xfrm>
            <a:off x="6712508" y="5753716"/>
            <a:ext cx="2177199" cy="338554"/>
          </a:xfrm>
          <a:prstGeom prst="rect">
            <a:avLst/>
          </a:prstGeom>
          <a:noFill/>
        </p:spPr>
        <p:txBody>
          <a:bodyPr wrap="none" rtlCol="0">
            <a:spAutoFit/>
          </a:bodyPr>
          <a:lstStyle/>
          <a:p>
            <a:r>
              <a:rPr lang="en-US" altLang="zh-CN" sz="1600" dirty="0" smtClean="0">
                <a:latin typeface="+mj-lt"/>
                <a:ea typeface="+mj-ea"/>
              </a:rPr>
              <a:t>CARM (Overall 60%)</a:t>
            </a:r>
            <a:endParaRPr lang="en-US" altLang="zh-CN" sz="1600" dirty="0">
              <a:latin typeface="+mj-lt"/>
              <a:ea typeface="+mj-ea"/>
            </a:endParaRPr>
          </a:p>
        </p:txBody>
      </p:sp>
    </p:spTree>
    <p:extLst>
      <p:ext uri="{BB962C8B-B14F-4D97-AF65-F5344CB8AC3E}">
        <p14:creationId xmlns:p14="http://schemas.microsoft.com/office/powerpoint/2010/main" val="96204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Impact of User Diversity</a:t>
            </a:r>
            <a:endParaRPr lang="zh-CN" altLang="en-US" dirty="0"/>
          </a:p>
        </p:txBody>
      </p:sp>
      <p:sp>
        <p:nvSpPr>
          <p:cNvPr id="3" name="内容占位符 2"/>
          <p:cNvSpPr>
            <a:spLocks noGrp="1"/>
          </p:cNvSpPr>
          <p:nvPr>
            <p:ph idx="1"/>
          </p:nvPr>
        </p:nvSpPr>
        <p:spPr>
          <a:xfrm>
            <a:off x="539552" y="4044796"/>
            <a:ext cx="8136904" cy="2120507"/>
          </a:xfrm>
        </p:spPr>
        <p:txBody>
          <a:bodyPr/>
          <a:lstStyle/>
          <a:p>
            <a:r>
              <a:rPr lang="en-US" altLang="zh-CN" dirty="0" smtClean="0"/>
              <a:t>Participants have various weights</a:t>
            </a:r>
            <a:r>
              <a:rPr lang="en-US" altLang="zh-CN" dirty="0"/>
              <a:t> </a:t>
            </a:r>
            <a:r>
              <a:rPr lang="en-US" altLang="zh-CN" dirty="0" smtClean="0"/>
              <a:t>and heights</a:t>
            </a:r>
            <a:endParaRPr lang="zh-CN" altLang="en-US" dirty="0" smtClean="0"/>
          </a:p>
          <a:p>
            <a:r>
              <a:rPr lang="en-US" altLang="zh-CN" dirty="0" smtClean="0"/>
              <a:t>And</a:t>
            </a:r>
            <a:r>
              <a:rPr lang="zh-CN" altLang="en-US" dirty="0" smtClean="0"/>
              <a:t> </a:t>
            </a:r>
            <a:r>
              <a:rPr lang="en-US" altLang="zh-CN" dirty="0"/>
              <a:t>d</a:t>
            </a:r>
            <a:r>
              <a:rPr lang="en-US" altLang="zh-CN" dirty="0" smtClean="0"/>
              <a:t>ifferent </a:t>
            </a:r>
            <a:r>
              <a:rPr lang="en-US" altLang="zh-CN" dirty="0"/>
              <a:t>levels of </a:t>
            </a:r>
            <a:r>
              <a:rPr lang="en-US" altLang="zh-CN" dirty="0" smtClean="0"/>
              <a:t>body</a:t>
            </a:r>
            <a:r>
              <a:rPr lang="zh-CN" altLang="en-US" dirty="0" smtClean="0"/>
              <a:t> </a:t>
            </a:r>
            <a:r>
              <a:rPr lang="en-US" altLang="zh-CN" dirty="0" smtClean="0"/>
              <a:t>coordination </a:t>
            </a:r>
            <a:r>
              <a:rPr lang="en-US" altLang="zh-CN" dirty="0"/>
              <a:t>and familiarity with dancing games</a:t>
            </a:r>
            <a:endParaRPr lang="en-US" altLang="zh-CN" dirty="0" smtClean="0"/>
          </a:p>
          <a:p>
            <a:r>
              <a:rPr lang="en-US" altLang="zh-CN" dirty="0" err="1">
                <a:solidFill>
                  <a:srgbClr val="E97400"/>
                </a:solidFill>
              </a:rPr>
              <a:t>WiDance</a:t>
            </a:r>
            <a:r>
              <a:rPr lang="en-US" altLang="zh-CN" dirty="0">
                <a:solidFill>
                  <a:srgbClr val="E97400"/>
                </a:solidFill>
              </a:rPr>
              <a:t> recognizes actions of all participants with </a:t>
            </a:r>
            <a:r>
              <a:rPr lang="en-US" altLang="zh-CN" dirty="0" smtClean="0">
                <a:solidFill>
                  <a:srgbClr val="E97400"/>
                </a:solidFill>
              </a:rPr>
              <a:t>accuracy higher </a:t>
            </a:r>
            <a:r>
              <a:rPr lang="en-US" altLang="zh-CN" dirty="0">
                <a:solidFill>
                  <a:srgbClr val="E97400"/>
                </a:solidFill>
              </a:rPr>
              <a:t>than 85%</a:t>
            </a:r>
            <a:endParaRPr lang="zh-CN" altLang="en-US" dirty="0">
              <a:solidFill>
                <a:srgbClr val="E97400"/>
              </a:solidFill>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21</a:t>
            </a:fld>
            <a:endParaRPr lang="en-US" altLang="zh-CN"/>
          </a:p>
        </p:txBody>
      </p:sp>
      <p:pic>
        <p:nvPicPr>
          <p:cNvPr id="5" name="图片 4"/>
          <p:cNvPicPr>
            <a:picLocks noChangeAspect="1"/>
          </p:cNvPicPr>
          <p:nvPr/>
        </p:nvPicPr>
        <p:blipFill>
          <a:blip r:embed="rId3"/>
          <a:stretch>
            <a:fillRect/>
          </a:stretch>
        </p:blipFill>
        <p:spPr>
          <a:xfrm>
            <a:off x="288004" y="1618096"/>
            <a:ext cx="8640000" cy="2013835"/>
          </a:xfrm>
          <a:prstGeom prst="rect">
            <a:avLst/>
          </a:prstGeom>
        </p:spPr>
      </p:pic>
      <p:sp>
        <p:nvSpPr>
          <p:cNvPr id="6" name="文本框 5"/>
          <p:cNvSpPr txBox="1"/>
          <p:nvPr/>
        </p:nvSpPr>
        <p:spPr>
          <a:xfrm>
            <a:off x="755576" y="3491716"/>
            <a:ext cx="2190023" cy="369332"/>
          </a:xfrm>
          <a:prstGeom prst="rect">
            <a:avLst/>
          </a:prstGeom>
          <a:noFill/>
        </p:spPr>
        <p:txBody>
          <a:bodyPr wrap="none" rtlCol="0">
            <a:spAutoFit/>
          </a:bodyPr>
          <a:lstStyle/>
          <a:p>
            <a:r>
              <a:rPr lang="en-US" altLang="zh-CN" dirty="0" smtClean="0">
                <a:latin typeface="+mj-lt"/>
                <a:ea typeface="+mj-ea"/>
              </a:rPr>
              <a:t>Participants status</a:t>
            </a:r>
            <a:endParaRPr lang="en-US" altLang="zh-CN" dirty="0">
              <a:latin typeface="+mj-lt"/>
              <a:ea typeface="+mj-ea"/>
            </a:endParaRPr>
          </a:p>
        </p:txBody>
      </p:sp>
      <p:sp>
        <p:nvSpPr>
          <p:cNvPr id="7" name="文本框 6"/>
          <p:cNvSpPr txBox="1"/>
          <p:nvPr/>
        </p:nvSpPr>
        <p:spPr>
          <a:xfrm>
            <a:off x="5148064" y="3491716"/>
            <a:ext cx="2752677" cy="369332"/>
          </a:xfrm>
          <a:prstGeom prst="rect">
            <a:avLst/>
          </a:prstGeom>
          <a:noFill/>
        </p:spPr>
        <p:txBody>
          <a:bodyPr wrap="none" rtlCol="0">
            <a:spAutoFit/>
          </a:bodyPr>
          <a:lstStyle/>
          <a:p>
            <a:r>
              <a:rPr lang="en-US" altLang="zh-CN" dirty="0" smtClean="0">
                <a:latin typeface="+mj-lt"/>
                <a:ea typeface="+mj-ea"/>
              </a:rPr>
              <a:t>Impact of user diversity</a:t>
            </a:r>
            <a:endParaRPr lang="en-US" altLang="zh-CN" dirty="0">
              <a:latin typeface="+mj-lt"/>
              <a:ea typeface="+mj-ea"/>
            </a:endParaRPr>
          </a:p>
        </p:txBody>
      </p:sp>
    </p:spTree>
    <p:extLst>
      <p:ext uri="{BB962C8B-B14F-4D97-AF65-F5344CB8AC3E}">
        <p14:creationId xmlns:p14="http://schemas.microsoft.com/office/powerpoint/2010/main" val="211911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Impact of </a:t>
            </a:r>
            <a:r>
              <a:rPr lang="en-US" altLang="zh-CN" dirty="0" smtClean="0"/>
              <a:t>Action Range</a:t>
            </a:r>
            <a:endParaRPr lang="zh-CN" altLang="en-US" dirty="0"/>
          </a:p>
        </p:txBody>
      </p:sp>
      <p:sp>
        <p:nvSpPr>
          <p:cNvPr id="3" name="内容占位符 2"/>
          <p:cNvSpPr>
            <a:spLocks noGrp="1"/>
          </p:cNvSpPr>
          <p:nvPr>
            <p:ph idx="1"/>
          </p:nvPr>
        </p:nvSpPr>
        <p:spPr>
          <a:xfrm>
            <a:off x="539552" y="4480200"/>
            <a:ext cx="8136904" cy="1685104"/>
          </a:xfrm>
        </p:spPr>
        <p:txBody>
          <a:bodyPr/>
          <a:lstStyle/>
          <a:p>
            <a:r>
              <a:rPr lang="en-US" altLang="zh-CN" dirty="0" smtClean="0"/>
              <a:t>Smaller </a:t>
            </a:r>
            <a:r>
              <a:rPr lang="en-US" altLang="zh-CN" dirty="0"/>
              <a:t>action ranges leads to </a:t>
            </a:r>
            <a:endParaRPr lang="en-US" altLang="zh-CN" dirty="0" smtClean="0"/>
          </a:p>
          <a:p>
            <a:pPr lvl="1"/>
            <a:r>
              <a:rPr lang="en-US" altLang="zh-CN" dirty="0" smtClean="0"/>
              <a:t>shorter action time</a:t>
            </a:r>
          </a:p>
          <a:p>
            <a:pPr lvl="1"/>
            <a:r>
              <a:rPr lang="en-US" altLang="zh-CN" dirty="0" smtClean="0"/>
              <a:t>smaller action speed</a:t>
            </a:r>
          </a:p>
          <a:p>
            <a:r>
              <a:rPr lang="en-US" altLang="zh-CN" dirty="0" smtClean="0">
                <a:solidFill>
                  <a:srgbClr val="E97400"/>
                </a:solidFill>
              </a:rPr>
              <a:t>&gt;90</a:t>
            </a:r>
            <a:r>
              <a:rPr lang="en-US" altLang="zh-CN" dirty="0">
                <a:solidFill>
                  <a:srgbClr val="E97400"/>
                </a:solidFill>
              </a:rPr>
              <a:t>% when the action range is larger than </a:t>
            </a:r>
            <a:r>
              <a:rPr lang="en-US" altLang="zh-CN" dirty="0" smtClean="0">
                <a:solidFill>
                  <a:srgbClr val="E97400"/>
                </a:solidFill>
              </a:rPr>
              <a:t>0.6m</a:t>
            </a:r>
            <a:endParaRPr lang="zh-CN" altLang="en-US" dirty="0">
              <a:solidFill>
                <a:srgbClr val="E97400"/>
              </a:solidFill>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22</a:t>
            </a:fld>
            <a:endParaRPr lang="en-US" altLang="zh-CN"/>
          </a:p>
        </p:txBody>
      </p:sp>
      <p:pic>
        <p:nvPicPr>
          <p:cNvPr id="5" name="图片 4"/>
          <p:cNvPicPr>
            <a:picLocks noChangeAspect="1"/>
          </p:cNvPicPr>
          <p:nvPr/>
        </p:nvPicPr>
        <p:blipFill>
          <a:blip r:embed="rId3"/>
          <a:stretch>
            <a:fillRect/>
          </a:stretch>
        </p:blipFill>
        <p:spPr>
          <a:xfrm>
            <a:off x="2384414" y="1600200"/>
            <a:ext cx="4447179" cy="2880000"/>
          </a:xfrm>
          <a:prstGeom prst="rect">
            <a:avLst/>
          </a:prstGeom>
        </p:spPr>
      </p:pic>
      <p:cxnSp>
        <p:nvCxnSpPr>
          <p:cNvPr id="7" name="直接连接符 6"/>
          <p:cNvCxnSpPr/>
          <p:nvPr/>
        </p:nvCxnSpPr>
        <p:spPr>
          <a:xfrm flipV="1">
            <a:off x="4860032" y="1700808"/>
            <a:ext cx="0" cy="2232248"/>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307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Impact of Packet Rate</a:t>
            </a:r>
            <a:endParaRPr lang="zh-CN" altLang="en-US" dirty="0"/>
          </a:p>
        </p:txBody>
      </p:sp>
      <p:sp>
        <p:nvSpPr>
          <p:cNvPr id="3" name="内容占位符 2"/>
          <p:cNvSpPr>
            <a:spLocks noGrp="1"/>
          </p:cNvSpPr>
          <p:nvPr>
            <p:ph idx="1"/>
          </p:nvPr>
        </p:nvSpPr>
        <p:spPr>
          <a:xfrm>
            <a:off x="539552" y="4021288"/>
            <a:ext cx="8496944" cy="2144016"/>
          </a:xfrm>
        </p:spPr>
        <p:txBody>
          <a:bodyPr/>
          <a:lstStyle/>
          <a:p>
            <a:r>
              <a:rPr lang="en-US" altLang="zh-CN" dirty="0" smtClean="0"/>
              <a:t>With </a:t>
            </a:r>
            <a:r>
              <a:rPr lang="en-US" altLang="zh-CN" dirty="0"/>
              <a:t>decreasing of transmission rate, </a:t>
            </a:r>
            <a:endParaRPr lang="en-US" altLang="zh-CN" dirty="0" smtClean="0"/>
          </a:p>
          <a:p>
            <a:pPr lvl="1"/>
            <a:r>
              <a:rPr lang="en-US" altLang="zh-CN" dirty="0" smtClean="0"/>
              <a:t>Accuracy</a:t>
            </a:r>
            <a:r>
              <a:rPr lang="zh-CN" altLang="en-US" dirty="0" smtClean="0"/>
              <a:t> </a:t>
            </a:r>
            <a:r>
              <a:rPr lang="en-US" altLang="zh-CN" dirty="0" smtClean="0"/>
              <a:t>of </a:t>
            </a:r>
            <a:r>
              <a:rPr lang="en-US" altLang="zh-CN" dirty="0" err="1" smtClean="0"/>
              <a:t>WiDance</a:t>
            </a:r>
            <a:r>
              <a:rPr lang="en-US" altLang="zh-CN" dirty="0" smtClean="0"/>
              <a:t> slightly degrades.</a:t>
            </a:r>
          </a:p>
          <a:p>
            <a:pPr lvl="1"/>
            <a:r>
              <a:rPr lang="en-US" altLang="zh-CN" dirty="0" smtClean="0"/>
              <a:t>Processing time  of </a:t>
            </a:r>
            <a:r>
              <a:rPr lang="en-US" altLang="zh-CN" dirty="0" err="1" smtClean="0"/>
              <a:t>WiDance</a:t>
            </a:r>
            <a:r>
              <a:rPr lang="en-US" altLang="zh-CN" dirty="0" smtClean="0"/>
              <a:t> exponentially reduced.</a:t>
            </a:r>
          </a:p>
          <a:p>
            <a:r>
              <a:rPr lang="en-US" altLang="zh-CN" dirty="0" smtClean="0"/>
              <a:t>Tradeoff</a:t>
            </a:r>
            <a:r>
              <a:rPr lang="zh-CN" altLang="en-US" dirty="0" smtClean="0"/>
              <a:t> </a:t>
            </a:r>
            <a:r>
              <a:rPr lang="en-US" altLang="zh-CN" dirty="0" smtClean="0"/>
              <a:t>processing</a:t>
            </a:r>
            <a:r>
              <a:rPr lang="zh-CN" altLang="en-US" dirty="0" smtClean="0"/>
              <a:t> </a:t>
            </a:r>
            <a:r>
              <a:rPr lang="en-US" altLang="zh-CN" dirty="0" smtClean="0"/>
              <a:t>time and accuracy</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23</a:t>
            </a:fld>
            <a:endParaRPr lang="en-US" altLang="zh-CN"/>
          </a:p>
        </p:txBody>
      </p:sp>
      <p:pic>
        <p:nvPicPr>
          <p:cNvPr id="5" name="图片 4"/>
          <p:cNvPicPr>
            <a:picLocks noChangeAspect="1"/>
          </p:cNvPicPr>
          <p:nvPr/>
        </p:nvPicPr>
        <p:blipFill>
          <a:blip r:embed="rId3"/>
          <a:stretch>
            <a:fillRect/>
          </a:stretch>
        </p:blipFill>
        <p:spPr>
          <a:xfrm>
            <a:off x="1187624" y="1495440"/>
            <a:ext cx="6781538" cy="2160000"/>
          </a:xfrm>
          <a:prstGeom prst="rect">
            <a:avLst/>
          </a:prstGeom>
        </p:spPr>
      </p:pic>
      <p:sp>
        <p:nvSpPr>
          <p:cNvPr id="6" name="文本框 5"/>
          <p:cNvSpPr txBox="1"/>
          <p:nvPr/>
        </p:nvSpPr>
        <p:spPr>
          <a:xfrm>
            <a:off x="1691680" y="3578786"/>
            <a:ext cx="2674130" cy="369332"/>
          </a:xfrm>
          <a:prstGeom prst="rect">
            <a:avLst/>
          </a:prstGeom>
          <a:noFill/>
        </p:spPr>
        <p:txBody>
          <a:bodyPr wrap="none" rtlCol="0">
            <a:spAutoFit/>
          </a:bodyPr>
          <a:lstStyle/>
          <a:p>
            <a:r>
              <a:rPr lang="en-US" altLang="zh-CN" dirty="0" smtClean="0">
                <a:latin typeface="+mj-lt"/>
                <a:ea typeface="+mj-ea"/>
              </a:rPr>
              <a:t>Impact of packet rate</a:t>
            </a:r>
            <a:endParaRPr lang="en-US" altLang="zh-CN" dirty="0">
              <a:latin typeface="+mj-lt"/>
              <a:ea typeface="+mj-ea"/>
            </a:endParaRPr>
          </a:p>
        </p:txBody>
      </p:sp>
      <p:sp>
        <p:nvSpPr>
          <p:cNvPr id="7" name="文本框 6"/>
          <p:cNvSpPr txBox="1"/>
          <p:nvPr/>
        </p:nvSpPr>
        <p:spPr>
          <a:xfrm>
            <a:off x="5075355" y="3578786"/>
            <a:ext cx="2909771" cy="369332"/>
          </a:xfrm>
          <a:prstGeom prst="rect">
            <a:avLst/>
          </a:prstGeom>
          <a:noFill/>
        </p:spPr>
        <p:txBody>
          <a:bodyPr wrap="none" rtlCol="0">
            <a:spAutoFit/>
          </a:bodyPr>
          <a:lstStyle/>
          <a:p>
            <a:r>
              <a:rPr lang="en-US" altLang="zh-CN" dirty="0" smtClean="0">
                <a:latin typeface="+mj-lt"/>
                <a:ea typeface="+mj-ea"/>
              </a:rPr>
              <a:t>Computation Overhead</a:t>
            </a:r>
            <a:endParaRPr lang="en-US" altLang="zh-CN" dirty="0">
              <a:latin typeface="+mj-lt"/>
              <a:ea typeface="+mj-ea"/>
            </a:endParaRPr>
          </a:p>
        </p:txBody>
      </p:sp>
    </p:spTree>
    <p:extLst>
      <p:ext uri="{BB962C8B-B14F-4D97-AF65-F5344CB8AC3E}">
        <p14:creationId xmlns:p14="http://schemas.microsoft.com/office/powerpoint/2010/main" val="1748442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Discussion</a:t>
            </a:r>
            <a:endParaRPr lang="zh-CN" altLang="en-US" dirty="0"/>
          </a:p>
        </p:txBody>
      </p:sp>
      <p:sp>
        <p:nvSpPr>
          <p:cNvPr id="3" name="内容占位符 2"/>
          <p:cNvSpPr>
            <a:spLocks noGrp="1"/>
          </p:cNvSpPr>
          <p:nvPr>
            <p:ph idx="1"/>
          </p:nvPr>
        </p:nvSpPr>
        <p:spPr/>
        <p:txBody>
          <a:bodyPr/>
          <a:lstStyle/>
          <a:p>
            <a:r>
              <a:rPr lang="en-US" altLang="zh-CN" dirty="0"/>
              <a:t>Multiple moving objects</a:t>
            </a:r>
            <a:r>
              <a:rPr lang="en-US" altLang="zh-CN" dirty="0" smtClean="0"/>
              <a:t>.</a:t>
            </a:r>
          </a:p>
          <a:p>
            <a:pPr lvl="1"/>
            <a:r>
              <a:rPr lang="en-US" altLang="zh-CN" dirty="0"/>
              <a:t>Doppler shift of the dancer </a:t>
            </a:r>
            <a:r>
              <a:rPr lang="en-US" altLang="zh-CN" dirty="0" smtClean="0"/>
              <a:t>might be </a:t>
            </a:r>
            <a:r>
              <a:rPr lang="en-US" altLang="zh-CN" dirty="0"/>
              <a:t>obfuscated by the similar </a:t>
            </a:r>
            <a:r>
              <a:rPr lang="en-US" altLang="zh-CN" dirty="0" smtClean="0"/>
              <a:t>shift of </a:t>
            </a:r>
            <a:r>
              <a:rPr lang="en-US" altLang="zh-CN" dirty="0"/>
              <a:t>the intruder</a:t>
            </a:r>
            <a:r>
              <a:rPr lang="en-US" altLang="zh-CN" dirty="0" smtClean="0"/>
              <a:t>.</a:t>
            </a:r>
            <a:endParaRPr lang="zh-CN" altLang="en-US" dirty="0" smtClean="0"/>
          </a:p>
          <a:p>
            <a:pPr lvl="1"/>
            <a:endParaRPr lang="en-US" altLang="zh-CN" dirty="0" smtClean="0"/>
          </a:p>
          <a:p>
            <a:r>
              <a:rPr lang="en-US" altLang="zh-CN" dirty="0" smtClean="0"/>
              <a:t>Limited detection </a:t>
            </a:r>
            <a:r>
              <a:rPr lang="en-US" altLang="zh-CN" dirty="0"/>
              <a:t>range</a:t>
            </a:r>
            <a:r>
              <a:rPr lang="en-US" altLang="zh-CN" dirty="0" smtClean="0"/>
              <a:t>.</a:t>
            </a:r>
          </a:p>
          <a:p>
            <a:pPr lvl="1"/>
            <a:r>
              <a:rPr lang="en-US" altLang="zh-CN" dirty="0" smtClean="0"/>
              <a:t>Currently</a:t>
            </a:r>
            <a:r>
              <a:rPr lang="zh-CN" altLang="en-US" dirty="0" smtClean="0"/>
              <a:t> </a:t>
            </a:r>
            <a:r>
              <a:rPr lang="en-US" altLang="zh-CN" dirty="0" smtClean="0"/>
              <a:t>4m</a:t>
            </a:r>
            <a:r>
              <a:rPr lang="zh-CN" altLang="en-US" dirty="0" smtClean="0"/>
              <a:t> </a:t>
            </a:r>
            <a:r>
              <a:rPr lang="en-US" altLang="zh-CN" dirty="0" smtClean="0"/>
              <a:t>X</a:t>
            </a:r>
            <a:r>
              <a:rPr lang="zh-CN" altLang="en-US" dirty="0" smtClean="0"/>
              <a:t> </a:t>
            </a:r>
            <a:r>
              <a:rPr lang="en-US" altLang="zh-CN" dirty="0" smtClean="0"/>
              <a:t>4m,</a:t>
            </a:r>
            <a:r>
              <a:rPr lang="zh-CN" altLang="en-US" dirty="0" smtClean="0"/>
              <a:t> </a:t>
            </a:r>
            <a:r>
              <a:rPr lang="en-US" altLang="zh-CN" dirty="0" smtClean="0"/>
              <a:t>easily</a:t>
            </a:r>
            <a:r>
              <a:rPr lang="zh-CN" altLang="en-US" dirty="0" smtClean="0"/>
              <a:t> </a:t>
            </a:r>
            <a:r>
              <a:rPr lang="en-US" altLang="zh-CN" dirty="0" smtClean="0"/>
              <a:t>deployed</a:t>
            </a:r>
            <a:r>
              <a:rPr lang="zh-CN" altLang="en-US" dirty="0" smtClean="0"/>
              <a:t> </a:t>
            </a:r>
            <a:r>
              <a:rPr lang="en-US" altLang="zh-CN" dirty="0" smtClean="0"/>
              <a:t>at</a:t>
            </a:r>
            <a:r>
              <a:rPr lang="zh-CN" altLang="en-US" dirty="0" smtClean="0"/>
              <a:t> </a:t>
            </a:r>
            <a:r>
              <a:rPr lang="en-US" altLang="zh-CN" dirty="0" smtClean="0"/>
              <a:t>different</a:t>
            </a:r>
            <a:r>
              <a:rPr lang="zh-CN" altLang="en-US" dirty="0" smtClean="0"/>
              <a:t> </a:t>
            </a:r>
            <a:r>
              <a:rPr lang="en-US" altLang="zh-CN" dirty="0" smtClean="0"/>
              <a:t>location</a:t>
            </a:r>
            <a:endParaRPr lang="zh-CN" altLang="en-US" dirty="0" smtClean="0"/>
          </a:p>
          <a:p>
            <a:pPr lvl="1"/>
            <a:r>
              <a:rPr lang="en-US" altLang="zh-CN" dirty="0" smtClean="0"/>
              <a:t>Deploying </a:t>
            </a:r>
            <a:r>
              <a:rPr lang="en-US" altLang="zh-CN" dirty="0"/>
              <a:t>more systems in the area of </a:t>
            </a:r>
            <a:r>
              <a:rPr lang="en-US" altLang="zh-CN" dirty="0" smtClean="0"/>
              <a:t>interest.</a:t>
            </a:r>
            <a:endParaRPr lang="zh-CN" altLang="en-US" dirty="0" smtClean="0"/>
          </a:p>
          <a:p>
            <a:pPr lvl="1"/>
            <a:endParaRPr lang="en-US" altLang="zh-CN" dirty="0" smtClean="0"/>
          </a:p>
          <a:p>
            <a:r>
              <a:rPr lang="en-US" altLang="zh-CN" dirty="0"/>
              <a:t>Potential applications</a:t>
            </a:r>
            <a:r>
              <a:rPr lang="en-US" altLang="zh-CN" dirty="0" smtClean="0"/>
              <a:t>.</a:t>
            </a:r>
          </a:p>
          <a:p>
            <a:pPr lvl="1"/>
            <a:r>
              <a:rPr lang="en-US" altLang="zh-CN" dirty="0" smtClean="0"/>
              <a:t>Smart home controller.</a:t>
            </a:r>
          </a:p>
          <a:p>
            <a:pPr lvl="1"/>
            <a:r>
              <a:rPr lang="en-US" altLang="zh-CN" dirty="0" smtClean="0"/>
              <a:t>Indoor localization.</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24</a:t>
            </a:fld>
            <a:endParaRPr lang="en-US" altLang="zh-CN"/>
          </a:p>
        </p:txBody>
      </p:sp>
    </p:spTree>
    <p:extLst>
      <p:ext uri="{BB962C8B-B14F-4D97-AF65-F5344CB8AC3E}">
        <p14:creationId xmlns:p14="http://schemas.microsoft.com/office/powerpoint/2010/main" val="8673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Conclusion</a:t>
            </a:r>
            <a:endParaRPr lang="zh-CN" altLang="en-US" dirty="0"/>
          </a:p>
        </p:txBody>
      </p:sp>
      <p:sp>
        <p:nvSpPr>
          <p:cNvPr id="3" name="内容占位符 2"/>
          <p:cNvSpPr>
            <a:spLocks noGrp="1"/>
          </p:cNvSpPr>
          <p:nvPr>
            <p:ph idx="1"/>
          </p:nvPr>
        </p:nvSpPr>
        <p:spPr>
          <a:xfrm>
            <a:off x="539552" y="1600200"/>
            <a:ext cx="8147248" cy="4565104"/>
          </a:xfrm>
        </p:spPr>
        <p:txBody>
          <a:bodyPr/>
          <a:lstStyle/>
          <a:p>
            <a:r>
              <a:rPr lang="en-US" altLang="zh-CN" b="1" dirty="0" smtClean="0">
                <a:solidFill>
                  <a:srgbClr val="E97400"/>
                </a:solidFill>
              </a:rPr>
              <a:t>Extracting complete</a:t>
            </a:r>
            <a:r>
              <a:rPr lang="zh-CN" altLang="en-US" b="1" dirty="0" smtClean="0">
                <a:solidFill>
                  <a:srgbClr val="E97400"/>
                </a:solidFill>
              </a:rPr>
              <a:t> </a:t>
            </a:r>
            <a:r>
              <a:rPr lang="en-US" altLang="zh-CN" b="1" dirty="0" smtClean="0">
                <a:solidFill>
                  <a:srgbClr val="E97400"/>
                </a:solidFill>
              </a:rPr>
              <a:t>Doppler frequency shifts from COTS</a:t>
            </a:r>
            <a:r>
              <a:rPr lang="zh-CN" altLang="en-US" b="1" dirty="0" smtClean="0">
                <a:solidFill>
                  <a:srgbClr val="E97400"/>
                </a:solidFill>
              </a:rPr>
              <a:t> </a:t>
            </a:r>
            <a:r>
              <a:rPr lang="en-US" altLang="zh-CN" b="1" dirty="0" smtClean="0">
                <a:solidFill>
                  <a:srgbClr val="E97400"/>
                </a:solidFill>
              </a:rPr>
              <a:t>Wi-Fi.</a:t>
            </a:r>
          </a:p>
          <a:p>
            <a:pPr lvl="1"/>
            <a:r>
              <a:rPr lang="en-US" altLang="zh-CN" dirty="0" smtClean="0"/>
              <a:t>Doppler effect of multiple antennas.</a:t>
            </a:r>
          </a:p>
          <a:p>
            <a:pPr lvl="1"/>
            <a:r>
              <a:rPr lang="en-US" altLang="zh-CN" dirty="0" smtClean="0"/>
              <a:t>Antenna selection strategy.</a:t>
            </a:r>
          </a:p>
          <a:p>
            <a:endParaRPr lang="en-US" altLang="zh-CN" dirty="0"/>
          </a:p>
          <a:p>
            <a:r>
              <a:rPr lang="en-US" altLang="zh-CN" b="1" dirty="0" smtClean="0">
                <a:solidFill>
                  <a:srgbClr val="E97400"/>
                </a:solidFill>
              </a:rPr>
              <a:t>Recognizing motion directions with Doppler effect.</a:t>
            </a:r>
          </a:p>
          <a:p>
            <a:pPr lvl="1"/>
            <a:r>
              <a:rPr lang="en-US" altLang="zh-CN" dirty="0" smtClean="0"/>
              <a:t>Orthogonal links model.</a:t>
            </a:r>
          </a:p>
          <a:p>
            <a:pPr lvl="1"/>
            <a:r>
              <a:rPr lang="en-US" altLang="zh-CN" dirty="0" smtClean="0"/>
              <a:t>Light-weight non-learning recognition scheme.</a:t>
            </a:r>
          </a:p>
          <a:p>
            <a:pPr lvl="1"/>
            <a:endParaRPr lang="en-US" altLang="zh-CN" dirty="0"/>
          </a:p>
          <a:p>
            <a:r>
              <a:rPr lang="en-US" altLang="zh-CN" b="1" dirty="0" smtClean="0">
                <a:solidFill>
                  <a:srgbClr val="E97400"/>
                </a:solidFill>
              </a:rPr>
              <a:t>A</a:t>
            </a:r>
            <a:r>
              <a:rPr lang="zh-CN" altLang="en-US" b="1" dirty="0" smtClean="0">
                <a:solidFill>
                  <a:srgbClr val="E97400"/>
                </a:solidFill>
              </a:rPr>
              <a:t> </a:t>
            </a:r>
            <a:r>
              <a:rPr lang="en-US" altLang="zh-CN" b="1" dirty="0" smtClean="0">
                <a:solidFill>
                  <a:srgbClr val="E97400"/>
                </a:solidFill>
              </a:rPr>
              <a:t>proof-of-concept</a:t>
            </a:r>
            <a:r>
              <a:rPr lang="zh-CN" altLang="en-US" b="1" dirty="0" smtClean="0">
                <a:solidFill>
                  <a:srgbClr val="E97400"/>
                </a:solidFill>
              </a:rPr>
              <a:t> </a:t>
            </a:r>
            <a:r>
              <a:rPr lang="en-US" altLang="zh-CN" b="1" dirty="0" smtClean="0">
                <a:solidFill>
                  <a:srgbClr val="E97400"/>
                </a:solidFill>
              </a:rPr>
              <a:t>interactive</a:t>
            </a:r>
            <a:r>
              <a:rPr lang="zh-CN" altLang="en-US" b="1" dirty="0" smtClean="0">
                <a:solidFill>
                  <a:srgbClr val="E97400"/>
                </a:solidFill>
              </a:rPr>
              <a:t> </a:t>
            </a:r>
            <a:r>
              <a:rPr lang="en-US" altLang="zh-CN" b="1" dirty="0" err="1" smtClean="0">
                <a:solidFill>
                  <a:srgbClr val="E97400"/>
                </a:solidFill>
              </a:rPr>
              <a:t>exergame</a:t>
            </a:r>
            <a:r>
              <a:rPr lang="zh-CN" altLang="en-US" b="1" dirty="0" smtClean="0">
                <a:solidFill>
                  <a:srgbClr val="E97400"/>
                </a:solidFill>
              </a:rPr>
              <a:t> </a:t>
            </a:r>
            <a:r>
              <a:rPr lang="en-US" altLang="zh-CN" b="1" dirty="0" err="1" smtClean="0">
                <a:solidFill>
                  <a:srgbClr val="E97400"/>
                </a:solidFill>
              </a:rPr>
              <a:t>WiDance</a:t>
            </a:r>
            <a:r>
              <a:rPr lang="en-US" altLang="zh-CN" b="1" dirty="0" smtClean="0">
                <a:solidFill>
                  <a:srgbClr val="E97400"/>
                </a:solidFill>
              </a:rPr>
              <a:t>.</a:t>
            </a:r>
          </a:p>
          <a:p>
            <a:pPr lvl="1"/>
            <a:r>
              <a:rPr lang="en-US" altLang="zh-CN" dirty="0"/>
              <a:t>an overall recognition accuracy of 92% </a:t>
            </a:r>
            <a:r>
              <a:rPr lang="en-US" altLang="zh-CN" dirty="0" smtClean="0"/>
              <a:t>in typical </a:t>
            </a:r>
            <a:r>
              <a:rPr lang="en-US" altLang="zh-CN" dirty="0"/>
              <a:t>indoor </a:t>
            </a:r>
            <a:r>
              <a:rPr lang="en-US" altLang="zh-CN" dirty="0" smtClean="0"/>
              <a:t>environments</a:t>
            </a:r>
            <a:r>
              <a:rPr lang="zh-CN" altLang="en-US" dirty="0" smtClean="0"/>
              <a:t> </a:t>
            </a:r>
            <a:r>
              <a:rPr lang="en-US" altLang="zh-CN" dirty="0" smtClean="0"/>
              <a:t>without</a:t>
            </a:r>
            <a:r>
              <a:rPr lang="zh-CN" altLang="en-US" dirty="0" smtClean="0"/>
              <a:t> </a:t>
            </a:r>
            <a:r>
              <a:rPr lang="en-US" altLang="zh-CN" dirty="0" smtClean="0"/>
              <a:t>training.</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25</a:t>
            </a:fld>
            <a:endParaRPr lang="en-US" altLang="zh-CN"/>
          </a:p>
        </p:txBody>
      </p:sp>
    </p:spTree>
    <p:extLst>
      <p:ext uri="{BB962C8B-B14F-4D97-AF65-F5344CB8AC3E}">
        <p14:creationId xmlns:p14="http://schemas.microsoft.com/office/powerpoint/2010/main" val="1050078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7AB51E9-348C-4DC8-84CE-839F8B9DCC07}" type="slidenum">
              <a:rPr lang="en-US" altLang="zh-CN" smtClean="0"/>
              <a:pPr/>
              <a:t>26</a:t>
            </a:fld>
            <a:endParaRPr lang="en-US" altLang="zh-CN"/>
          </a:p>
        </p:txBody>
      </p:sp>
      <p:sp>
        <p:nvSpPr>
          <p:cNvPr id="5" name="矩形 4"/>
          <p:cNvSpPr/>
          <p:nvPr/>
        </p:nvSpPr>
        <p:spPr>
          <a:xfrm>
            <a:off x="2964027" y="2083685"/>
            <a:ext cx="3215945" cy="1938992"/>
          </a:xfrm>
          <a:prstGeom prst="rect">
            <a:avLst/>
          </a:prstGeom>
          <a:noFill/>
        </p:spPr>
        <p:txBody>
          <a:bodyPr wrap="none" lIns="91440" tIns="45720" rIns="91440" bIns="45720">
            <a:spAutoFit/>
          </a:bodyPr>
          <a:lstStyle/>
          <a:p>
            <a:pPr algn="ctr"/>
            <a:r>
              <a:rPr lang="en-US" altLang="zh-CN" sz="6600" b="1" cap="none" spc="0" dirty="0" smtClean="0">
                <a:ln w="12700">
                  <a:noFill/>
                  <a:prstDash val="solid"/>
                </a:ln>
                <a:solidFill>
                  <a:srgbClr val="E97400"/>
                </a:solidFill>
              </a:rPr>
              <a:t>Thanks!</a:t>
            </a:r>
          </a:p>
          <a:p>
            <a:pPr algn="ctr"/>
            <a:r>
              <a:rPr lang="en-US" altLang="zh-CN" sz="5400" b="1" dirty="0" smtClean="0">
                <a:ln w="12700">
                  <a:solidFill>
                    <a:schemeClr val="tx1"/>
                  </a:solidFill>
                  <a:prstDash val="solid"/>
                </a:ln>
                <a:solidFill>
                  <a:srgbClr val="5C307D"/>
                </a:solidFill>
              </a:rPr>
              <a:t>Q&amp;A</a:t>
            </a:r>
            <a:endParaRPr lang="zh-CN" altLang="en-US" sz="5400" b="1" cap="none" spc="0" dirty="0">
              <a:ln w="12700">
                <a:solidFill>
                  <a:schemeClr val="tx1"/>
                </a:solidFill>
                <a:prstDash val="solid"/>
              </a:ln>
              <a:solidFill>
                <a:srgbClr val="5C307D"/>
              </a:solidFill>
            </a:endParaRPr>
          </a:p>
        </p:txBody>
      </p:sp>
      <p:sp>
        <p:nvSpPr>
          <p:cNvPr id="6" name="Rectangle 3"/>
          <p:cNvSpPr txBox="1">
            <a:spLocks noChangeArrowheads="1"/>
          </p:cNvSpPr>
          <p:nvPr/>
        </p:nvSpPr>
        <p:spPr bwMode="auto">
          <a:xfrm>
            <a:off x="0" y="4941168"/>
            <a:ext cx="914400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r>
              <a:rPr lang="en-US" altLang="zh-CN" kern="0" dirty="0" err="1" smtClean="0">
                <a:ea typeface="宋体" charset="-122"/>
                <a:cs typeface="Arial" panose="020B0604020202020204" pitchFamily="34" charset="0"/>
              </a:rPr>
              <a:t>Chenshu</a:t>
            </a:r>
            <a:r>
              <a:rPr lang="zh-CN" altLang="en-US" kern="0" dirty="0" smtClean="0">
                <a:ea typeface="宋体" charset="-122"/>
                <a:cs typeface="Arial" panose="020B0604020202020204" pitchFamily="34" charset="0"/>
              </a:rPr>
              <a:t> </a:t>
            </a:r>
            <a:r>
              <a:rPr lang="en-US" altLang="zh-CN" kern="0" dirty="0" smtClean="0">
                <a:ea typeface="宋体" charset="-122"/>
                <a:cs typeface="Arial" panose="020B0604020202020204" pitchFamily="34" charset="0"/>
              </a:rPr>
              <a:t>Wu</a:t>
            </a:r>
          </a:p>
          <a:p>
            <a:pPr algn="ctr"/>
            <a:r>
              <a:rPr lang="en-US" altLang="zh-CN" kern="0" dirty="0" smtClean="0">
                <a:solidFill>
                  <a:srgbClr val="0070C0"/>
                </a:solidFill>
                <a:ea typeface="宋体" charset="-122"/>
                <a:cs typeface="Arial" panose="020B0604020202020204" pitchFamily="34" charset="0"/>
              </a:rPr>
              <a:t>Tsinghua University</a:t>
            </a:r>
          </a:p>
          <a:p>
            <a:pPr algn="ctr"/>
            <a:r>
              <a:rPr lang="en-US" altLang="zh-CN" sz="1400" kern="0" dirty="0" smtClean="0">
                <a:ea typeface="宋体" charset="-122"/>
                <a:cs typeface="Arial" panose="020B0604020202020204" pitchFamily="34" charset="0"/>
              </a:rPr>
              <a:t>wucs32@gmail.com</a:t>
            </a:r>
          </a:p>
          <a:p>
            <a:pPr algn="ctr"/>
            <a:r>
              <a:rPr lang="en-US" altLang="zh-CN" sz="1400" kern="0" dirty="0">
                <a:ea typeface="宋体" charset="-122"/>
                <a:cs typeface="Arial" panose="020B0604020202020204" pitchFamily="34" charset="0"/>
              </a:rPr>
              <a:t>https://</a:t>
            </a:r>
            <a:r>
              <a:rPr lang="en-US" altLang="zh-CN" sz="1400" kern="0" dirty="0" err="1">
                <a:ea typeface="宋体" charset="-122"/>
                <a:cs typeface="Arial" panose="020B0604020202020204" pitchFamily="34" charset="0"/>
              </a:rPr>
              <a:t>www.cs.princeton.edu</a:t>
            </a:r>
            <a:r>
              <a:rPr lang="en-US" altLang="zh-CN" sz="1400" kern="0" dirty="0">
                <a:ea typeface="宋体" charset="-122"/>
                <a:cs typeface="Arial" panose="020B0604020202020204" pitchFamily="34" charset="0"/>
              </a:rPr>
              <a:t>/~</a:t>
            </a:r>
            <a:r>
              <a:rPr lang="en-US" altLang="zh-CN" sz="1400" kern="0" dirty="0" err="1">
                <a:ea typeface="宋体" charset="-122"/>
                <a:cs typeface="Arial" panose="020B0604020202020204" pitchFamily="34" charset="0"/>
              </a:rPr>
              <a:t>chenshuw</a:t>
            </a:r>
            <a:endParaRPr lang="en-US" altLang="zh-CN" kern="0" dirty="0" smtClean="0">
              <a:solidFill>
                <a:srgbClr val="0070C0"/>
              </a:solidFill>
              <a:ea typeface="宋体" charset="-122"/>
              <a:cs typeface="Arial" panose="020B0604020202020204" pitchFamily="34" charset="0"/>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552" y="152528"/>
            <a:ext cx="2393746" cy="828000"/>
          </a:xfrm>
          <a:prstGeom prst="rect">
            <a:avLst/>
          </a:prstGeom>
        </p:spPr>
      </p:pic>
    </p:spTree>
    <p:extLst>
      <p:ext uri="{BB962C8B-B14F-4D97-AF65-F5344CB8AC3E}">
        <p14:creationId xmlns:p14="http://schemas.microsoft.com/office/powerpoint/2010/main" val="1161182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7AB51E9-348C-4DC8-84CE-839F8B9DCC07}" type="slidenum">
              <a:rPr lang="en-US" altLang="zh-CN" smtClean="0"/>
              <a:pPr/>
              <a:t>27</a:t>
            </a:fld>
            <a:endParaRPr lang="en-US" altLang="zh-CN"/>
          </a:p>
        </p:txBody>
      </p:sp>
      <p:sp>
        <p:nvSpPr>
          <p:cNvPr id="5" name="矩形 4"/>
          <p:cNvSpPr/>
          <p:nvPr/>
        </p:nvSpPr>
        <p:spPr>
          <a:xfrm>
            <a:off x="2964027" y="2083685"/>
            <a:ext cx="3215945" cy="1938992"/>
          </a:xfrm>
          <a:prstGeom prst="rect">
            <a:avLst/>
          </a:prstGeom>
          <a:noFill/>
        </p:spPr>
        <p:txBody>
          <a:bodyPr wrap="none" lIns="91440" tIns="45720" rIns="91440" bIns="45720">
            <a:spAutoFit/>
          </a:bodyPr>
          <a:lstStyle/>
          <a:p>
            <a:pPr algn="ctr"/>
            <a:r>
              <a:rPr lang="en-US" altLang="zh-CN" sz="6600" b="1" cap="none" spc="0" dirty="0" smtClean="0">
                <a:ln w="12700">
                  <a:noFill/>
                  <a:prstDash val="solid"/>
                </a:ln>
                <a:solidFill>
                  <a:srgbClr val="E97400"/>
                </a:solidFill>
              </a:rPr>
              <a:t>Thanks!</a:t>
            </a:r>
          </a:p>
          <a:p>
            <a:pPr algn="ctr"/>
            <a:r>
              <a:rPr lang="en-US" altLang="zh-CN" sz="5400" b="1" dirty="0" smtClean="0">
                <a:ln w="12700">
                  <a:solidFill>
                    <a:schemeClr val="tx1"/>
                  </a:solidFill>
                  <a:prstDash val="solid"/>
                </a:ln>
                <a:solidFill>
                  <a:srgbClr val="5C307D"/>
                </a:solidFill>
              </a:rPr>
              <a:t>Q&amp;A</a:t>
            </a:r>
            <a:endParaRPr lang="zh-CN" altLang="en-US" sz="5400" b="1" cap="none" spc="0" dirty="0">
              <a:ln w="12700">
                <a:solidFill>
                  <a:schemeClr val="tx1"/>
                </a:solidFill>
                <a:prstDash val="solid"/>
              </a:ln>
              <a:solidFill>
                <a:srgbClr val="5C307D"/>
              </a:solidFill>
            </a:endParaRPr>
          </a:p>
        </p:txBody>
      </p:sp>
      <p:sp>
        <p:nvSpPr>
          <p:cNvPr id="6" name="Rectangle 3"/>
          <p:cNvSpPr txBox="1">
            <a:spLocks noChangeArrowheads="1"/>
          </p:cNvSpPr>
          <p:nvPr/>
        </p:nvSpPr>
        <p:spPr bwMode="auto">
          <a:xfrm>
            <a:off x="0" y="4941168"/>
            <a:ext cx="914400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r>
              <a:rPr lang="en-US" altLang="zh-CN" kern="0" dirty="0" err="1" smtClean="0">
                <a:ea typeface="宋体" charset="-122"/>
                <a:cs typeface="Arial" panose="020B0604020202020204" pitchFamily="34" charset="0"/>
              </a:rPr>
              <a:t>Chenshu</a:t>
            </a:r>
            <a:r>
              <a:rPr lang="zh-CN" altLang="en-US" kern="0" dirty="0" smtClean="0">
                <a:ea typeface="宋体" charset="-122"/>
                <a:cs typeface="Arial" panose="020B0604020202020204" pitchFamily="34" charset="0"/>
              </a:rPr>
              <a:t> </a:t>
            </a:r>
            <a:r>
              <a:rPr lang="en-US" altLang="zh-CN" kern="0" dirty="0" smtClean="0">
                <a:ea typeface="宋体" charset="-122"/>
                <a:cs typeface="Arial" panose="020B0604020202020204" pitchFamily="34" charset="0"/>
              </a:rPr>
              <a:t>Wu</a:t>
            </a:r>
          </a:p>
          <a:p>
            <a:pPr algn="ctr"/>
            <a:r>
              <a:rPr lang="en-US" altLang="zh-CN" kern="0" dirty="0" smtClean="0">
                <a:solidFill>
                  <a:srgbClr val="0070C0"/>
                </a:solidFill>
                <a:ea typeface="宋体" charset="-122"/>
                <a:cs typeface="Arial" panose="020B0604020202020204" pitchFamily="34" charset="0"/>
              </a:rPr>
              <a:t>Tsinghua University</a:t>
            </a:r>
          </a:p>
          <a:p>
            <a:pPr algn="ctr"/>
            <a:r>
              <a:rPr lang="en-US" altLang="zh-CN" sz="1400" kern="0" dirty="0" smtClean="0">
                <a:ea typeface="宋体" charset="-122"/>
                <a:cs typeface="Arial" panose="020B0604020202020204" pitchFamily="34" charset="0"/>
              </a:rPr>
              <a:t>wucs32@gmail.com</a:t>
            </a:r>
          </a:p>
          <a:p>
            <a:pPr algn="ctr"/>
            <a:r>
              <a:rPr lang="en-US" altLang="zh-CN" sz="1400" kern="0" dirty="0">
                <a:ea typeface="宋体" charset="-122"/>
                <a:cs typeface="Arial" panose="020B0604020202020204" pitchFamily="34" charset="0"/>
              </a:rPr>
              <a:t>https://</a:t>
            </a:r>
            <a:r>
              <a:rPr lang="en-US" altLang="zh-CN" sz="1400" kern="0" dirty="0" err="1">
                <a:ea typeface="宋体" charset="-122"/>
                <a:cs typeface="Arial" panose="020B0604020202020204" pitchFamily="34" charset="0"/>
              </a:rPr>
              <a:t>www.cs.princeton.edu</a:t>
            </a:r>
            <a:r>
              <a:rPr lang="en-US" altLang="zh-CN" sz="1400" kern="0" dirty="0">
                <a:ea typeface="宋体" charset="-122"/>
                <a:cs typeface="Arial" panose="020B0604020202020204" pitchFamily="34" charset="0"/>
              </a:rPr>
              <a:t>/~</a:t>
            </a:r>
            <a:r>
              <a:rPr lang="en-US" altLang="zh-CN" sz="1400" kern="0" dirty="0" err="1">
                <a:ea typeface="宋体" charset="-122"/>
                <a:cs typeface="Arial" panose="020B0604020202020204" pitchFamily="34" charset="0"/>
              </a:rPr>
              <a:t>chenshuw</a:t>
            </a:r>
            <a:endParaRPr lang="en-US" altLang="zh-CN" kern="0" dirty="0" smtClean="0">
              <a:solidFill>
                <a:srgbClr val="0070C0"/>
              </a:solidFill>
              <a:ea typeface="宋体" charset="-122"/>
              <a:cs typeface="Arial" panose="020B0604020202020204" pitchFamily="34" charset="0"/>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9552" y="152528"/>
            <a:ext cx="2393746" cy="828000"/>
          </a:xfrm>
          <a:prstGeom prst="rect">
            <a:avLst/>
          </a:prstGeom>
        </p:spPr>
      </p:pic>
    </p:spTree>
    <p:extLst>
      <p:ext uri="{BB962C8B-B14F-4D97-AF65-F5344CB8AC3E}">
        <p14:creationId xmlns:p14="http://schemas.microsoft.com/office/powerpoint/2010/main" val="1860586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Analysis of Error Sources</a:t>
            </a:r>
            <a:endParaRPr lang="zh-CN" altLang="en-US" dirty="0"/>
          </a:p>
        </p:txBody>
      </p:sp>
      <p:sp>
        <p:nvSpPr>
          <p:cNvPr id="3" name="内容占位符 2"/>
          <p:cNvSpPr>
            <a:spLocks noGrp="1"/>
          </p:cNvSpPr>
          <p:nvPr>
            <p:ph idx="1"/>
          </p:nvPr>
        </p:nvSpPr>
        <p:spPr/>
        <p:txBody>
          <a:bodyPr/>
          <a:lstStyle/>
          <a:p>
            <a:r>
              <a:rPr lang="en-US" altLang="zh-CN" dirty="0" smtClean="0"/>
              <a:t>Adjacent errors (</a:t>
            </a:r>
            <a:r>
              <a:rPr lang="en-US" altLang="zh-CN" b="1" dirty="0" smtClean="0"/>
              <a:t>Major</a:t>
            </a:r>
            <a:r>
              <a:rPr lang="en-US" altLang="zh-CN" dirty="0" smtClean="0"/>
              <a:t>)</a:t>
            </a:r>
          </a:p>
          <a:p>
            <a:pPr lvl="1"/>
            <a:r>
              <a:rPr lang="en-US" altLang="zh-CN" dirty="0" smtClean="0"/>
              <a:t> </a:t>
            </a:r>
            <a:r>
              <a:rPr lang="en-US" altLang="zh-CN" dirty="0"/>
              <a:t>Ratio of radial velocity.</a:t>
            </a:r>
            <a:endParaRPr lang="zh-CN" altLang="en-US" dirty="0"/>
          </a:p>
          <a:p>
            <a:r>
              <a:rPr lang="en-US" altLang="zh-CN" dirty="0"/>
              <a:t>Non-adjacent errors(</a:t>
            </a:r>
            <a:r>
              <a:rPr lang="en-US" altLang="zh-CN" b="1" dirty="0" smtClean="0"/>
              <a:t>Minor</a:t>
            </a:r>
            <a:r>
              <a:rPr lang="en-US" altLang="zh-CN" dirty="0" smtClean="0"/>
              <a:t>)</a:t>
            </a:r>
          </a:p>
          <a:p>
            <a:pPr lvl="1"/>
            <a:r>
              <a:rPr lang="en-US" altLang="zh-CN" dirty="0"/>
              <a:t>Direction of radial velocity.</a:t>
            </a:r>
          </a:p>
          <a:p>
            <a:pPr lvl="1"/>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solidFill>
                  <a:srgbClr val="000000"/>
                </a:solidFill>
              </a:rPr>
              <a:pPr/>
              <a:t>28</a:t>
            </a:fld>
            <a:endParaRPr lang="en-US" altLang="zh-CN">
              <a:solidFill>
                <a:srgbClr val="000000"/>
              </a:solidFill>
            </a:endParaRPr>
          </a:p>
        </p:txBody>
      </p:sp>
      <p:sp>
        <p:nvSpPr>
          <p:cNvPr id="6" name="矩形 5"/>
          <p:cNvSpPr/>
          <p:nvPr/>
        </p:nvSpPr>
        <p:spPr>
          <a:xfrm>
            <a:off x="1691680" y="5873206"/>
            <a:ext cx="2161169" cy="400110"/>
          </a:xfrm>
          <a:prstGeom prst="rect">
            <a:avLst/>
          </a:prstGeom>
        </p:spPr>
        <p:txBody>
          <a:bodyPr wrap="none">
            <a:spAutoFit/>
          </a:bodyPr>
          <a:lstStyle/>
          <a:p>
            <a:r>
              <a:rPr lang="en-US" altLang="zh-CN" sz="2000" dirty="0">
                <a:latin typeface="+mj-lt"/>
              </a:rPr>
              <a:t>Adjacent errors </a:t>
            </a:r>
            <a:endParaRPr lang="zh-CN" altLang="en-US" sz="2000" dirty="0">
              <a:latin typeface="+mj-lt"/>
            </a:endParaRPr>
          </a:p>
        </p:txBody>
      </p:sp>
      <p:sp>
        <p:nvSpPr>
          <p:cNvPr id="7" name="矩形 6"/>
          <p:cNvSpPr/>
          <p:nvPr/>
        </p:nvSpPr>
        <p:spPr>
          <a:xfrm>
            <a:off x="5724128" y="5873206"/>
            <a:ext cx="2489784" cy="369332"/>
          </a:xfrm>
          <a:prstGeom prst="rect">
            <a:avLst/>
          </a:prstGeom>
        </p:spPr>
        <p:txBody>
          <a:bodyPr wrap="none">
            <a:spAutoFit/>
          </a:bodyPr>
          <a:lstStyle/>
          <a:p>
            <a:r>
              <a:rPr lang="en-US" altLang="zh-CN" dirty="0">
                <a:latin typeface="+mj-lt"/>
              </a:rPr>
              <a:t>Non-adjacent errors </a:t>
            </a:r>
            <a:endParaRPr lang="zh-CN" altLang="en-US" dirty="0">
              <a:latin typeface="+mj-lt"/>
            </a:endParaRPr>
          </a:p>
        </p:txBody>
      </p:sp>
      <p:pic>
        <p:nvPicPr>
          <p:cNvPr id="8" name="图片 7"/>
          <p:cNvPicPr>
            <a:picLocks noChangeAspect="1"/>
          </p:cNvPicPr>
          <p:nvPr/>
        </p:nvPicPr>
        <p:blipFill>
          <a:blip r:embed="rId3"/>
          <a:stretch>
            <a:fillRect/>
          </a:stretch>
        </p:blipFill>
        <p:spPr>
          <a:xfrm>
            <a:off x="625245" y="3282731"/>
            <a:ext cx="7965517" cy="2520000"/>
          </a:xfrm>
          <a:prstGeom prst="rect">
            <a:avLst/>
          </a:prstGeom>
        </p:spPr>
      </p:pic>
    </p:spTree>
    <p:extLst>
      <p:ext uri="{BB962C8B-B14F-4D97-AF65-F5344CB8AC3E}">
        <p14:creationId xmlns:p14="http://schemas.microsoft.com/office/powerpoint/2010/main" val="1621631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Discussion</a:t>
            </a:r>
            <a:endParaRPr lang="zh-CN" altLang="en-US" dirty="0"/>
          </a:p>
        </p:txBody>
      </p:sp>
      <p:sp>
        <p:nvSpPr>
          <p:cNvPr id="3" name="内容占位符 2"/>
          <p:cNvSpPr>
            <a:spLocks noGrp="1"/>
          </p:cNvSpPr>
          <p:nvPr>
            <p:ph idx="1"/>
          </p:nvPr>
        </p:nvSpPr>
        <p:spPr/>
        <p:txBody>
          <a:bodyPr/>
          <a:lstStyle/>
          <a:p>
            <a:r>
              <a:rPr lang="en-US" altLang="zh-CN" dirty="0" smtClean="0"/>
              <a:t>Dependency </a:t>
            </a:r>
            <a:r>
              <a:rPr lang="en-US" altLang="zh-CN" dirty="0"/>
              <a:t>on particular hardware cards</a:t>
            </a:r>
            <a:r>
              <a:rPr lang="en-US" altLang="zh-CN" dirty="0" smtClean="0"/>
              <a:t>.</a:t>
            </a:r>
          </a:p>
          <a:p>
            <a:pPr lvl="1"/>
            <a:r>
              <a:rPr lang="en-US" altLang="zh-CN" dirty="0" smtClean="0"/>
              <a:t>Requirement of specific NICs (</a:t>
            </a:r>
            <a:r>
              <a:rPr lang="en-US" altLang="zh-CN" dirty="0" err="1" smtClean="0"/>
              <a:t>e.g</a:t>
            </a:r>
            <a:r>
              <a:rPr lang="en-US" altLang="zh-CN" dirty="0" smtClean="0"/>
              <a:t> Intel 5300)</a:t>
            </a:r>
            <a:endParaRPr lang="zh-CN" altLang="en-US" dirty="0" smtClean="0"/>
          </a:p>
          <a:p>
            <a:pPr lvl="1"/>
            <a:r>
              <a:rPr lang="en-US" altLang="zh-CN" dirty="0" smtClean="0"/>
              <a:t>We</a:t>
            </a:r>
            <a:r>
              <a:rPr lang="zh-CN" altLang="en-US" dirty="0" smtClean="0"/>
              <a:t> </a:t>
            </a:r>
            <a:r>
              <a:rPr lang="en-US" altLang="zh-CN" dirty="0" smtClean="0"/>
              <a:t>have</a:t>
            </a:r>
            <a:r>
              <a:rPr lang="zh-CN" altLang="en-US" dirty="0" smtClean="0"/>
              <a:t> </a:t>
            </a:r>
            <a:r>
              <a:rPr lang="en-US" altLang="zh-CN" dirty="0" smtClean="0"/>
              <a:t>developed</a:t>
            </a:r>
            <a:r>
              <a:rPr lang="zh-CN" altLang="en-US" dirty="0" smtClean="0"/>
              <a:t> </a:t>
            </a:r>
            <a:r>
              <a:rPr lang="en-US" altLang="zh-CN" dirty="0" smtClean="0"/>
              <a:t>smaller</a:t>
            </a:r>
            <a:r>
              <a:rPr lang="zh-CN" altLang="en-US" dirty="0" smtClean="0"/>
              <a:t> </a:t>
            </a:r>
            <a:r>
              <a:rPr lang="en-US" altLang="zh-CN" dirty="0" smtClean="0"/>
              <a:t>devices</a:t>
            </a:r>
            <a:r>
              <a:rPr lang="zh-CN" altLang="en-US" dirty="0" smtClean="0"/>
              <a:t> </a:t>
            </a:r>
            <a:r>
              <a:rPr lang="en-US" altLang="zh-CN" dirty="0" smtClean="0"/>
              <a:t>at</a:t>
            </a:r>
            <a:r>
              <a:rPr lang="zh-CN" altLang="en-US" dirty="0" smtClean="0"/>
              <a:t> </a:t>
            </a:r>
            <a:r>
              <a:rPr lang="en-US" altLang="zh-CN" dirty="0" smtClean="0"/>
              <a:t>$10</a:t>
            </a:r>
            <a:r>
              <a:rPr lang="zh-CN" altLang="en-US" dirty="0" smtClean="0"/>
              <a:t> </a:t>
            </a:r>
            <a:r>
              <a:rPr lang="en-US" altLang="zh-CN" dirty="0" smtClean="0"/>
              <a:t>costs</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29</a:t>
            </a:fld>
            <a:endParaRPr lang="en-US" altLang="zh-CN"/>
          </a:p>
        </p:txBody>
      </p:sp>
    </p:spTree>
    <p:extLst>
      <p:ext uri="{BB962C8B-B14F-4D97-AF65-F5344CB8AC3E}">
        <p14:creationId xmlns:p14="http://schemas.microsoft.com/office/powerpoint/2010/main" val="841369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en-US" altLang="zh-CN" dirty="0" smtClean="0"/>
              <a:t>Various technologies for interactive </a:t>
            </a:r>
            <a:r>
              <a:rPr lang="en-US" altLang="zh-CN" dirty="0" err="1" smtClean="0"/>
              <a:t>exergames</a:t>
            </a:r>
            <a:endParaRPr lang="en-US" altLang="zh-CN" dirty="0" smtClean="0"/>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004" y="2220178"/>
            <a:ext cx="2160000" cy="1620000"/>
          </a:xfrm>
          <a:prstGeom prst="rect">
            <a:avLst/>
          </a:prstGeom>
        </p:spPr>
      </p:pic>
      <p:sp>
        <p:nvSpPr>
          <p:cNvPr id="2" name="标题 1"/>
          <p:cNvSpPr>
            <a:spLocks noGrp="1"/>
          </p:cNvSpPr>
          <p:nvPr>
            <p:ph type="title"/>
          </p:nvPr>
        </p:nvSpPr>
        <p:spPr/>
        <p:txBody>
          <a:bodyPr/>
          <a:lstStyle/>
          <a:p>
            <a:r>
              <a:rPr lang="en-US" altLang="zh-CN" dirty="0" smtClean="0"/>
              <a:t>Various</a:t>
            </a:r>
            <a:r>
              <a:rPr lang="zh-CN" altLang="en-US" dirty="0" smtClean="0"/>
              <a:t> </a:t>
            </a:r>
            <a:r>
              <a:rPr lang="en-US" altLang="zh-CN" dirty="0" err="1" smtClean="0"/>
              <a:t>Exergame</a:t>
            </a:r>
            <a:r>
              <a:rPr lang="zh-CN" altLang="en-US" dirty="0" smtClean="0"/>
              <a:t> </a:t>
            </a:r>
            <a:r>
              <a:rPr lang="en-US" altLang="zh-CN" dirty="0" smtClean="0"/>
              <a:t>Interfaces</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3</a:t>
            </a:fld>
            <a:endParaRPr lang="en-US" altLang="zh-CN"/>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2220178"/>
            <a:ext cx="2160000" cy="1620000"/>
          </a:xfrm>
          <a:prstGeom prst="rect">
            <a:avLst/>
          </a:prstGeom>
        </p:spPr>
      </p:pic>
      <p:pic>
        <p:nvPicPr>
          <p:cNvPr id="8" name="图片 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300432" y="2220178"/>
            <a:ext cx="2160000" cy="1620000"/>
          </a:xfrm>
          <a:prstGeom prst="rect">
            <a:avLst/>
          </a:prstGeom>
        </p:spPr>
      </p:pic>
      <p:sp>
        <p:nvSpPr>
          <p:cNvPr id="9" name="文本框 8"/>
          <p:cNvSpPr txBox="1"/>
          <p:nvPr/>
        </p:nvSpPr>
        <p:spPr>
          <a:xfrm>
            <a:off x="715718" y="3944923"/>
            <a:ext cx="2239716" cy="400110"/>
          </a:xfrm>
          <a:prstGeom prst="rect">
            <a:avLst/>
          </a:prstGeom>
          <a:noFill/>
        </p:spPr>
        <p:txBody>
          <a:bodyPr wrap="none" rtlCol="0">
            <a:spAutoFit/>
          </a:bodyPr>
          <a:lstStyle/>
          <a:p>
            <a:r>
              <a:rPr lang="en-US" altLang="zh-CN" sz="2000" dirty="0" smtClean="0">
                <a:latin typeface="+mj-lt"/>
                <a:ea typeface="+mj-ea"/>
              </a:rPr>
              <a:t>Computer Vision</a:t>
            </a:r>
            <a:endParaRPr lang="zh-CN" altLang="en-US" sz="2000" dirty="0">
              <a:latin typeface="+mj-lt"/>
              <a:ea typeface="+mj-ea"/>
            </a:endParaRPr>
          </a:p>
        </p:txBody>
      </p:sp>
      <p:sp>
        <p:nvSpPr>
          <p:cNvPr id="10" name="文本框 9"/>
          <p:cNvSpPr txBox="1"/>
          <p:nvPr/>
        </p:nvSpPr>
        <p:spPr>
          <a:xfrm>
            <a:off x="3244488" y="3966560"/>
            <a:ext cx="2727029" cy="400110"/>
          </a:xfrm>
          <a:prstGeom prst="rect">
            <a:avLst/>
          </a:prstGeom>
          <a:noFill/>
        </p:spPr>
        <p:txBody>
          <a:bodyPr wrap="none" rtlCol="0">
            <a:spAutoFit/>
          </a:bodyPr>
          <a:lstStyle/>
          <a:p>
            <a:r>
              <a:rPr lang="en-US" altLang="zh-CN" sz="2000" dirty="0" smtClean="0">
                <a:latin typeface="+mj-lt"/>
                <a:ea typeface="+mj-ea"/>
              </a:rPr>
              <a:t>Sensors &amp; Controllers</a:t>
            </a:r>
            <a:endParaRPr lang="zh-CN" altLang="en-US" sz="2000" dirty="0">
              <a:latin typeface="+mj-lt"/>
              <a:ea typeface="+mj-ea"/>
            </a:endParaRPr>
          </a:p>
        </p:txBody>
      </p:sp>
      <p:sp>
        <p:nvSpPr>
          <p:cNvPr id="11" name="文本框 10"/>
          <p:cNvSpPr txBox="1"/>
          <p:nvPr/>
        </p:nvSpPr>
        <p:spPr>
          <a:xfrm>
            <a:off x="6658819" y="3938678"/>
            <a:ext cx="1499129" cy="400110"/>
          </a:xfrm>
          <a:prstGeom prst="rect">
            <a:avLst/>
          </a:prstGeom>
          <a:noFill/>
        </p:spPr>
        <p:txBody>
          <a:bodyPr wrap="none" rtlCol="0">
            <a:spAutoFit/>
          </a:bodyPr>
          <a:lstStyle/>
          <a:p>
            <a:pPr algn="ctr"/>
            <a:r>
              <a:rPr lang="en-US" altLang="zh-CN" sz="2000" dirty="0" smtClean="0">
                <a:latin typeface="+mj-lt"/>
                <a:ea typeface="+mj-ea"/>
              </a:rPr>
              <a:t>Ultrasound</a:t>
            </a:r>
            <a:endParaRPr lang="zh-CN" altLang="en-US" sz="2000" dirty="0">
              <a:latin typeface="+mj-lt"/>
              <a:ea typeface="+mj-ea"/>
            </a:endParaRPr>
          </a:p>
        </p:txBody>
      </p:sp>
      <p:sp>
        <p:nvSpPr>
          <p:cNvPr id="5" name="文本框 4"/>
          <p:cNvSpPr txBox="1"/>
          <p:nvPr/>
        </p:nvSpPr>
        <p:spPr>
          <a:xfrm>
            <a:off x="349431" y="4766213"/>
            <a:ext cx="2925801" cy="707886"/>
          </a:xfrm>
          <a:prstGeom prst="rect">
            <a:avLst/>
          </a:prstGeom>
          <a:noFill/>
        </p:spPr>
        <p:txBody>
          <a:bodyPr wrap="none" rtlCol="0">
            <a:spAutoFit/>
          </a:bodyPr>
          <a:lstStyle/>
          <a:p>
            <a:pPr marL="285750" indent="-180000">
              <a:buFont typeface="Arial" panose="020B0604020202020204" pitchFamily="34" charset="0"/>
              <a:buChar char="•"/>
            </a:pPr>
            <a:r>
              <a:rPr lang="en-US" altLang="zh-CN" sz="2000" dirty="0" smtClean="0">
                <a:latin typeface="+mj-lt"/>
              </a:rPr>
              <a:t>Limited</a:t>
            </a:r>
            <a:r>
              <a:rPr lang="zh-CN" altLang="en-US" sz="2000" dirty="0" smtClean="0">
                <a:latin typeface="+mj-lt"/>
              </a:rPr>
              <a:t> </a:t>
            </a:r>
            <a:r>
              <a:rPr lang="en-US" altLang="zh-CN" sz="2000" dirty="0" smtClean="0">
                <a:latin typeface="+mj-lt"/>
              </a:rPr>
              <a:t>field</a:t>
            </a:r>
            <a:r>
              <a:rPr lang="zh-CN" altLang="en-US" sz="2000" dirty="0" smtClean="0">
                <a:latin typeface="+mj-lt"/>
              </a:rPr>
              <a:t> </a:t>
            </a:r>
            <a:r>
              <a:rPr lang="en-US" altLang="zh-CN" sz="2000" dirty="0" smtClean="0">
                <a:latin typeface="+mj-lt"/>
              </a:rPr>
              <a:t>of</a:t>
            </a:r>
            <a:r>
              <a:rPr lang="zh-CN" altLang="en-US" sz="2000" dirty="0" smtClean="0">
                <a:latin typeface="+mj-lt"/>
              </a:rPr>
              <a:t> </a:t>
            </a:r>
            <a:r>
              <a:rPr lang="en-US" altLang="zh-CN" sz="2000" dirty="0" smtClean="0">
                <a:latin typeface="+mj-lt"/>
              </a:rPr>
              <a:t>view</a:t>
            </a:r>
            <a:endParaRPr lang="zh-CN" altLang="en-US" sz="2000" dirty="0" smtClean="0">
              <a:latin typeface="+mj-lt"/>
            </a:endParaRPr>
          </a:p>
          <a:p>
            <a:pPr marL="285750" indent="-180000">
              <a:buFont typeface="Arial" panose="020B0604020202020204" pitchFamily="34" charset="0"/>
              <a:buChar char="•"/>
            </a:pPr>
            <a:r>
              <a:rPr lang="en-US" altLang="zh-CN" sz="2000" dirty="0"/>
              <a:t>Device </a:t>
            </a:r>
            <a:r>
              <a:rPr lang="en-US" altLang="zh-CN" sz="2000" dirty="0" smtClean="0"/>
              <a:t>attachment</a:t>
            </a:r>
            <a:endParaRPr lang="en-US" altLang="zh-CN" sz="2000" dirty="0"/>
          </a:p>
        </p:txBody>
      </p:sp>
      <p:sp>
        <p:nvSpPr>
          <p:cNvPr id="12" name="文本框 11"/>
          <p:cNvSpPr txBox="1"/>
          <p:nvPr/>
        </p:nvSpPr>
        <p:spPr>
          <a:xfrm>
            <a:off x="3233268" y="4766213"/>
            <a:ext cx="3001143" cy="707886"/>
          </a:xfrm>
          <a:prstGeom prst="rect">
            <a:avLst/>
          </a:prstGeom>
          <a:noFill/>
        </p:spPr>
        <p:txBody>
          <a:bodyPr wrap="none" rtlCol="0">
            <a:spAutoFit/>
          </a:bodyPr>
          <a:lstStyle/>
          <a:p>
            <a:pPr marL="285750" indent="-180000">
              <a:buFont typeface="Arial" panose="020B0604020202020204" pitchFamily="34" charset="0"/>
              <a:buChar char="•"/>
            </a:pPr>
            <a:r>
              <a:rPr lang="en-US" altLang="zh-CN" sz="2000" dirty="0"/>
              <a:t>Dedicated devices</a:t>
            </a:r>
          </a:p>
          <a:p>
            <a:pPr marL="285750" indent="-180000">
              <a:buFont typeface="Arial" panose="020B0604020202020204" pitchFamily="34" charset="0"/>
              <a:buChar char="•"/>
            </a:pPr>
            <a:r>
              <a:rPr lang="en-US" altLang="zh-CN" sz="2000" dirty="0"/>
              <a:t>High installation cost</a:t>
            </a:r>
            <a:endParaRPr lang="zh-CN" altLang="en-US" sz="2000" dirty="0"/>
          </a:p>
        </p:txBody>
      </p:sp>
      <p:sp>
        <p:nvSpPr>
          <p:cNvPr id="13" name="文本框 12"/>
          <p:cNvSpPr txBox="1"/>
          <p:nvPr/>
        </p:nvSpPr>
        <p:spPr>
          <a:xfrm>
            <a:off x="6001588" y="4766213"/>
            <a:ext cx="2630848" cy="707886"/>
          </a:xfrm>
          <a:prstGeom prst="rect">
            <a:avLst/>
          </a:prstGeom>
          <a:noFill/>
        </p:spPr>
        <p:txBody>
          <a:bodyPr wrap="none" rtlCol="0">
            <a:spAutoFit/>
          </a:bodyPr>
          <a:lstStyle/>
          <a:p>
            <a:pPr marL="285750" indent="-180000">
              <a:buFont typeface="Arial" panose="020B0604020202020204" pitchFamily="34" charset="0"/>
              <a:buChar char="•"/>
            </a:pPr>
            <a:r>
              <a:rPr lang="en-US" altLang="zh-CN" sz="2000" dirty="0" smtClean="0">
                <a:solidFill>
                  <a:srgbClr val="5C307D"/>
                </a:solidFill>
                <a:latin typeface="+mj-lt"/>
              </a:rPr>
              <a:t>Usually</a:t>
            </a:r>
            <a:r>
              <a:rPr lang="zh-CN" altLang="en-US" sz="2000" dirty="0" smtClean="0">
                <a:solidFill>
                  <a:srgbClr val="5C307D"/>
                </a:solidFill>
                <a:latin typeface="+mj-lt"/>
              </a:rPr>
              <a:t> </a:t>
            </a:r>
            <a:r>
              <a:rPr lang="en-US" altLang="zh-CN" sz="2000" dirty="0" smtClean="0">
                <a:solidFill>
                  <a:srgbClr val="5C307D"/>
                </a:solidFill>
                <a:latin typeface="+mj-lt"/>
              </a:rPr>
              <a:t>expensive</a:t>
            </a:r>
          </a:p>
          <a:p>
            <a:pPr marL="285750" indent="-180000">
              <a:buFont typeface="Arial" panose="020B0604020202020204" pitchFamily="34" charset="0"/>
              <a:buChar char="•"/>
            </a:pPr>
            <a:r>
              <a:rPr lang="en-US" altLang="zh-CN" sz="2000" dirty="0" smtClean="0">
                <a:solidFill>
                  <a:srgbClr val="5C307D"/>
                </a:solidFill>
                <a:latin typeface="+mj-lt"/>
              </a:rPr>
              <a:t>Not</a:t>
            </a:r>
            <a:r>
              <a:rPr lang="zh-CN" altLang="en-US" sz="2000" dirty="0" smtClean="0">
                <a:solidFill>
                  <a:srgbClr val="5C307D"/>
                </a:solidFill>
                <a:latin typeface="+mj-lt"/>
              </a:rPr>
              <a:t> </a:t>
            </a:r>
            <a:r>
              <a:rPr lang="en-US" altLang="zh-CN" sz="2000" dirty="0" smtClean="0">
                <a:solidFill>
                  <a:srgbClr val="5C307D"/>
                </a:solidFill>
                <a:latin typeface="+mj-lt"/>
              </a:rPr>
              <a:t>ubiquitous</a:t>
            </a:r>
            <a:endParaRPr lang="zh-CN" altLang="en-US" sz="2000" dirty="0">
              <a:solidFill>
                <a:srgbClr val="5C307D"/>
              </a:solidFill>
              <a:latin typeface="+mj-lt"/>
            </a:endParaRPr>
          </a:p>
        </p:txBody>
      </p:sp>
      <p:sp>
        <p:nvSpPr>
          <p:cNvPr id="14" name="矩形 13"/>
          <p:cNvSpPr/>
          <p:nvPr/>
        </p:nvSpPr>
        <p:spPr>
          <a:xfrm>
            <a:off x="349431" y="5471819"/>
            <a:ext cx="8543050" cy="954107"/>
          </a:xfrm>
          <a:prstGeom prst="rect">
            <a:avLst/>
          </a:prstGeom>
        </p:spPr>
        <p:txBody>
          <a:bodyPr wrap="square">
            <a:spAutoFit/>
          </a:bodyPr>
          <a:lstStyle/>
          <a:p>
            <a:pPr algn="ctr"/>
            <a:r>
              <a:rPr lang="en-US" altLang="zh-CN" sz="2800" b="1" dirty="0" smtClean="0">
                <a:solidFill>
                  <a:srgbClr val="2185C5"/>
                </a:solidFill>
                <a:latin typeface="Century Gothic" charset="0"/>
                <a:ea typeface="Century Gothic" charset="0"/>
                <a:cs typeface="Century Gothic" charset="0"/>
              </a:rPr>
              <a:t>Demand</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for</a:t>
            </a:r>
            <a:r>
              <a:rPr lang="zh-CN" altLang="en-US" sz="2800" dirty="0" smtClean="0"/>
              <a:t> </a:t>
            </a:r>
            <a:r>
              <a:rPr lang="en-US" altLang="zh-CN" sz="2800" b="1" dirty="0" smtClean="0">
                <a:solidFill>
                  <a:srgbClr val="2185C5"/>
                </a:solidFill>
                <a:latin typeface="Century Gothic" charset="0"/>
                <a:ea typeface="Century Gothic" charset="0"/>
                <a:cs typeface="Century Gothic" charset="0"/>
              </a:rPr>
              <a:t>a</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more</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ubiquitous solution</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to</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fit</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fragmented</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free</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time</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and</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space</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for</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modern</a:t>
            </a:r>
            <a:r>
              <a:rPr lang="zh-CN" altLang="en-US" sz="2800" b="1" dirty="0" smtClean="0">
                <a:solidFill>
                  <a:srgbClr val="2185C5"/>
                </a:solidFill>
                <a:latin typeface="Century Gothic" charset="0"/>
                <a:ea typeface="Century Gothic" charset="0"/>
                <a:cs typeface="Century Gothic" charset="0"/>
              </a:rPr>
              <a:t> </a:t>
            </a:r>
            <a:r>
              <a:rPr lang="en-US" altLang="zh-CN" sz="2800" b="1" dirty="0" smtClean="0">
                <a:solidFill>
                  <a:srgbClr val="2185C5"/>
                </a:solidFill>
                <a:latin typeface="Century Gothic" charset="0"/>
                <a:ea typeface="Century Gothic" charset="0"/>
                <a:cs typeface="Century Gothic" charset="0"/>
              </a:rPr>
              <a:t>life</a:t>
            </a:r>
            <a:endParaRPr lang="zh-CN" altLang="en-US" sz="2800" b="1" dirty="0">
              <a:solidFill>
                <a:srgbClr val="2185C5"/>
              </a:solidFill>
              <a:latin typeface="Century Gothic" charset="0"/>
              <a:ea typeface="Century Gothic" charset="0"/>
              <a:cs typeface="Century Gothic" charset="0"/>
            </a:endParaRPr>
          </a:p>
        </p:txBody>
      </p:sp>
      <p:grpSp>
        <p:nvGrpSpPr>
          <p:cNvPr id="18" name="组 17"/>
          <p:cNvGrpSpPr/>
          <p:nvPr/>
        </p:nvGrpSpPr>
        <p:grpSpPr>
          <a:xfrm>
            <a:off x="497840" y="4396881"/>
            <a:ext cx="8178616" cy="369332"/>
            <a:chOff x="497840" y="4571135"/>
            <a:chExt cx="8178616" cy="369332"/>
          </a:xfrm>
        </p:grpSpPr>
        <p:sp>
          <p:nvSpPr>
            <p:cNvPr id="15" name="矩形 14"/>
            <p:cNvSpPr/>
            <p:nvPr/>
          </p:nvSpPr>
          <p:spPr>
            <a:xfrm>
              <a:off x="575455" y="4571135"/>
              <a:ext cx="1346844" cy="369332"/>
            </a:xfrm>
            <a:prstGeom prst="rect">
              <a:avLst/>
            </a:prstGeom>
          </p:spPr>
          <p:txBody>
            <a:bodyPr wrap="none">
              <a:spAutoFit/>
            </a:bodyPr>
            <a:lstStyle/>
            <a:p>
              <a:r>
                <a:rPr lang="en-US" altLang="zh-CN" b="1" dirty="0"/>
                <a:t>Limitations</a:t>
              </a:r>
            </a:p>
          </p:txBody>
        </p:sp>
        <p:cxnSp>
          <p:nvCxnSpPr>
            <p:cNvPr id="16" name="直线连接符 15"/>
            <p:cNvCxnSpPr/>
            <p:nvPr/>
          </p:nvCxnSpPr>
          <p:spPr>
            <a:xfrm>
              <a:off x="497840" y="4940467"/>
              <a:ext cx="81786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直线连接符 18"/>
          <p:cNvCxnSpPr/>
          <p:nvPr/>
        </p:nvCxnSpPr>
        <p:spPr>
          <a:xfrm>
            <a:off x="358903" y="6430431"/>
            <a:ext cx="8533577" cy="0"/>
          </a:xfrm>
          <a:prstGeom prst="line">
            <a:avLst/>
          </a:prstGeom>
          <a:ln w="57150">
            <a:solidFill>
              <a:srgbClr val="E97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39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Motion Recognition</a:t>
            </a:r>
            <a:endParaRPr lang="zh-CN" altLang="en-US" dirty="0"/>
          </a:p>
        </p:txBody>
      </p:sp>
      <p:sp>
        <p:nvSpPr>
          <p:cNvPr id="3" name="内容占位符 2"/>
          <p:cNvSpPr>
            <a:spLocks noGrp="1"/>
          </p:cNvSpPr>
          <p:nvPr>
            <p:ph idx="1"/>
          </p:nvPr>
        </p:nvSpPr>
        <p:spPr>
          <a:xfrm>
            <a:off x="628650" y="1825625"/>
            <a:ext cx="4997235" cy="4351338"/>
          </a:xfrm>
        </p:spPr>
        <p:txBody>
          <a:bodyPr/>
          <a:lstStyle/>
          <a:p>
            <a:r>
              <a:rPr lang="en-US" altLang="zh-CN" dirty="0" smtClean="0"/>
              <a:t>One link is insufficient for motion direction recognition.</a:t>
            </a:r>
          </a:p>
          <a:p>
            <a:pPr lvl="1"/>
            <a:endParaRPr lang="en-US" altLang="zh-CN" dirty="0" smtClean="0"/>
          </a:p>
          <a:p>
            <a:pPr lvl="1"/>
            <a:r>
              <a:rPr lang="en-US" altLang="zh-CN" dirty="0"/>
              <a:t>The symmetric distribution of radial </a:t>
            </a:r>
            <a:r>
              <a:rPr lang="en-US" altLang="zh-CN" dirty="0" smtClean="0"/>
              <a:t>velocity causes </a:t>
            </a:r>
            <a:r>
              <a:rPr lang="en-US" altLang="zh-CN" dirty="0"/>
              <a:t>ambiguity of moving directions</a:t>
            </a:r>
            <a:r>
              <a:rPr lang="en-US" altLang="zh-CN" dirty="0" smtClean="0"/>
              <a:t>.</a:t>
            </a:r>
          </a:p>
          <a:p>
            <a:pPr lvl="1"/>
            <a:endParaRPr lang="en-US" altLang="zh-CN" dirty="0" smtClean="0"/>
          </a:p>
          <a:p>
            <a:pPr lvl="1"/>
            <a:r>
              <a:rPr lang="en-US" altLang="zh-CN" dirty="0" smtClean="0"/>
              <a:t>Users </a:t>
            </a:r>
            <a:r>
              <a:rPr lang="en-US" altLang="zh-CN" dirty="0"/>
              <a:t>cannot perform reactions at </a:t>
            </a:r>
            <a:r>
              <a:rPr lang="en-US" altLang="zh-CN" dirty="0" smtClean="0"/>
              <a:t>constant speed </a:t>
            </a:r>
            <a:r>
              <a:rPr lang="en-US" altLang="zh-CN" dirty="0"/>
              <a:t>to consistently mapping the level </a:t>
            </a:r>
            <a:r>
              <a:rPr lang="en-US" altLang="zh-CN" dirty="0" smtClean="0"/>
              <a:t>of radial </a:t>
            </a:r>
            <a:r>
              <a:rPr lang="en-US" altLang="zh-CN" dirty="0"/>
              <a:t>velocity to moving direction.</a:t>
            </a:r>
          </a:p>
          <a:p>
            <a:pPr lvl="1"/>
            <a:endParaRPr lang="zh-CN" altLang="en-US" dirty="0"/>
          </a:p>
        </p:txBody>
      </p:sp>
      <p:pic>
        <p:nvPicPr>
          <p:cNvPr id="4" name="图片 3"/>
          <p:cNvPicPr>
            <a:picLocks noChangeAspect="1"/>
          </p:cNvPicPr>
          <p:nvPr/>
        </p:nvPicPr>
        <p:blipFill>
          <a:blip r:embed="rId3"/>
          <a:stretch>
            <a:fillRect/>
          </a:stretch>
        </p:blipFill>
        <p:spPr>
          <a:xfrm>
            <a:off x="5625885" y="1825625"/>
            <a:ext cx="3032645" cy="4052807"/>
          </a:xfrm>
          <a:prstGeom prst="rect">
            <a:avLst/>
          </a:prstGeom>
        </p:spPr>
      </p:pic>
    </p:spTree>
    <p:extLst>
      <p:ext uri="{BB962C8B-B14F-4D97-AF65-F5344CB8AC3E}">
        <p14:creationId xmlns:p14="http://schemas.microsoft.com/office/powerpoint/2010/main" val="1557591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Motion Recognition</a:t>
            </a:r>
            <a:endParaRPr lang="zh-CN" altLang="en-US" dirty="0"/>
          </a:p>
        </p:txBody>
      </p:sp>
      <p:sp>
        <p:nvSpPr>
          <p:cNvPr id="3" name="内容占位符 2"/>
          <p:cNvSpPr>
            <a:spLocks noGrp="1"/>
          </p:cNvSpPr>
          <p:nvPr>
            <p:ph idx="1"/>
          </p:nvPr>
        </p:nvSpPr>
        <p:spPr/>
        <p:txBody>
          <a:bodyPr/>
          <a:lstStyle/>
          <a:p>
            <a:r>
              <a:rPr lang="en-US" altLang="zh-CN" dirty="0" smtClean="0"/>
              <a:t>Deploy two orthogonal links.</a:t>
            </a:r>
          </a:p>
          <a:p>
            <a:r>
              <a:rPr lang="en-US" altLang="zh-CN" dirty="0" smtClean="0"/>
              <a:t>The motion direction is judged by.</a:t>
            </a:r>
          </a:p>
          <a:p>
            <a:pPr lvl="1"/>
            <a:r>
              <a:rPr lang="en-US" altLang="zh-CN" dirty="0" smtClean="0"/>
              <a:t>Direction of radial velocity.</a:t>
            </a:r>
          </a:p>
          <a:p>
            <a:pPr lvl="1"/>
            <a:r>
              <a:rPr lang="en-US" altLang="zh-CN" dirty="0" smtClean="0"/>
              <a:t>Ratio of radial velocity.</a:t>
            </a:r>
            <a:endParaRPr lang="zh-CN" altLang="en-US" dirty="0"/>
          </a:p>
        </p:txBody>
      </p:sp>
      <p:pic>
        <p:nvPicPr>
          <p:cNvPr id="4" name="图片 3"/>
          <p:cNvPicPr>
            <a:picLocks noChangeAspect="1"/>
          </p:cNvPicPr>
          <p:nvPr/>
        </p:nvPicPr>
        <p:blipFill>
          <a:blip r:embed="rId3"/>
          <a:stretch>
            <a:fillRect/>
          </a:stretch>
        </p:blipFill>
        <p:spPr>
          <a:xfrm>
            <a:off x="3298173" y="3429000"/>
            <a:ext cx="2619662" cy="2880000"/>
          </a:xfrm>
          <a:prstGeom prst="rect">
            <a:avLst/>
          </a:prstGeom>
        </p:spPr>
      </p:pic>
    </p:spTree>
    <p:extLst>
      <p:ext uri="{BB962C8B-B14F-4D97-AF65-F5344CB8AC3E}">
        <p14:creationId xmlns:p14="http://schemas.microsoft.com/office/powerpoint/2010/main" val="647468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tivity recognition”的图片搜索结果"/>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904" y="4048724"/>
            <a:ext cx="2520000" cy="180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en-US" altLang="zh-CN" dirty="0" smtClean="0"/>
              <a:t>Leveraging</a:t>
            </a:r>
            <a:r>
              <a:rPr lang="zh-CN" altLang="en-US" dirty="0" smtClean="0"/>
              <a:t> </a:t>
            </a:r>
            <a:r>
              <a:rPr lang="en-US" altLang="zh-CN" dirty="0" smtClean="0"/>
              <a:t>Commodity</a:t>
            </a:r>
            <a:r>
              <a:rPr lang="zh-CN" altLang="en-US" dirty="0" smtClean="0"/>
              <a:t> </a:t>
            </a:r>
            <a:r>
              <a:rPr lang="en-US" altLang="zh-CN" dirty="0" err="1" smtClean="0"/>
              <a:t>WiFi</a:t>
            </a:r>
            <a:endParaRPr lang="zh-CN" altLang="en-US" dirty="0"/>
          </a:p>
        </p:txBody>
      </p:sp>
      <p:sp>
        <p:nvSpPr>
          <p:cNvPr id="3" name="内容占位符 2"/>
          <p:cNvSpPr>
            <a:spLocks noGrp="1"/>
          </p:cNvSpPr>
          <p:nvPr>
            <p:ph idx="1"/>
          </p:nvPr>
        </p:nvSpPr>
        <p:spPr/>
        <p:txBody>
          <a:bodyPr/>
          <a:lstStyle/>
          <a:p>
            <a:r>
              <a:rPr lang="en-US" altLang="zh-CN" dirty="0" smtClean="0"/>
              <a:t>In contrast, the wireless approach is </a:t>
            </a:r>
            <a:r>
              <a:rPr lang="en-US" altLang="zh-CN" dirty="0"/>
              <a:t>superior in </a:t>
            </a:r>
          </a:p>
          <a:p>
            <a:pPr lvl="1"/>
            <a:r>
              <a:rPr lang="en-US" altLang="zh-CN" b="1" dirty="0" smtClean="0"/>
              <a:t>Ubiquitous</a:t>
            </a:r>
            <a:r>
              <a:rPr lang="en-US" altLang="zh-CN" dirty="0" smtClean="0"/>
              <a:t>:</a:t>
            </a:r>
            <a:r>
              <a:rPr lang="zh-CN" altLang="en-US" dirty="0" smtClean="0"/>
              <a:t> </a:t>
            </a:r>
            <a:r>
              <a:rPr lang="en-US" altLang="zh-CN" dirty="0" smtClean="0"/>
              <a:t>Almost</a:t>
            </a:r>
            <a:r>
              <a:rPr lang="zh-CN" altLang="en-US" dirty="0" smtClean="0"/>
              <a:t> </a:t>
            </a:r>
            <a:r>
              <a:rPr lang="en-US" altLang="zh-CN" dirty="0" smtClean="0"/>
              <a:t>everywhere</a:t>
            </a:r>
            <a:r>
              <a:rPr lang="zh-CN" altLang="en-US" dirty="0" smtClean="0"/>
              <a:t> </a:t>
            </a:r>
            <a:r>
              <a:rPr lang="en-US" altLang="zh-CN" dirty="0" smtClean="0"/>
              <a:t>installed</a:t>
            </a:r>
            <a:r>
              <a:rPr lang="zh-CN" altLang="en-US" dirty="0" smtClean="0"/>
              <a:t> </a:t>
            </a:r>
            <a:r>
              <a:rPr lang="en-US" altLang="zh-CN" dirty="0" smtClean="0"/>
              <a:t>infrastructure</a:t>
            </a:r>
            <a:endParaRPr lang="zh-CN" altLang="en-US" dirty="0" smtClean="0"/>
          </a:p>
          <a:p>
            <a:pPr lvl="1"/>
            <a:r>
              <a:rPr lang="en-US" altLang="zh-CN" b="1" dirty="0" smtClean="0"/>
              <a:t>Low-cost</a:t>
            </a:r>
            <a:r>
              <a:rPr lang="en-US" altLang="zh-CN" dirty="0" smtClean="0"/>
              <a:t>:</a:t>
            </a:r>
            <a:r>
              <a:rPr lang="zh-CN" altLang="en-US" dirty="0" smtClean="0"/>
              <a:t> </a:t>
            </a:r>
            <a:r>
              <a:rPr lang="en-US" altLang="zh-CN" dirty="0" smtClean="0"/>
              <a:t>off-the-shelf</a:t>
            </a:r>
            <a:r>
              <a:rPr lang="zh-CN" altLang="en-US" dirty="0" smtClean="0"/>
              <a:t> </a:t>
            </a:r>
            <a:r>
              <a:rPr lang="en-US" altLang="zh-CN" dirty="0" err="1" smtClean="0"/>
              <a:t>WiFi</a:t>
            </a:r>
            <a:r>
              <a:rPr lang="zh-CN" altLang="en-US" dirty="0" smtClean="0"/>
              <a:t> </a:t>
            </a:r>
            <a:r>
              <a:rPr lang="en-US" altLang="zh-CN" dirty="0" smtClean="0"/>
              <a:t>devices</a:t>
            </a:r>
            <a:endParaRPr lang="en-US" altLang="zh-CN" dirty="0"/>
          </a:p>
          <a:p>
            <a:pPr lvl="1"/>
            <a:r>
              <a:rPr lang="en-US" altLang="zh-CN" b="1" dirty="0" smtClean="0"/>
              <a:t>Non-invasive</a:t>
            </a:r>
            <a:r>
              <a:rPr lang="en-US" altLang="zh-CN" dirty="0" smtClean="0"/>
              <a:t>:</a:t>
            </a:r>
            <a:r>
              <a:rPr lang="zh-CN" altLang="en-US" dirty="0" smtClean="0"/>
              <a:t> </a:t>
            </a:r>
            <a:r>
              <a:rPr lang="en-US" altLang="zh-CN" dirty="0" smtClean="0"/>
              <a:t>not</a:t>
            </a:r>
            <a:r>
              <a:rPr lang="zh-CN" altLang="en-US" dirty="0" smtClean="0"/>
              <a:t> </a:t>
            </a:r>
            <a:r>
              <a:rPr lang="en-US" altLang="zh-CN" dirty="0" smtClean="0"/>
              <a:t>required</a:t>
            </a:r>
            <a:r>
              <a:rPr lang="zh-CN" altLang="en-US" dirty="0" smtClean="0"/>
              <a:t> </a:t>
            </a:r>
            <a:r>
              <a:rPr lang="en-US" altLang="zh-CN" dirty="0" smtClean="0"/>
              <a:t>to</a:t>
            </a:r>
            <a:r>
              <a:rPr lang="zh-CN" altLang="en-US" dirty="0" smtClean="0"/>
              <a:t> </a:t>
            </a:r>
            <a:r>
              <a:rPr lang="en-US" altLang="zh-CN" dirty="0" smtClean="0"/>
              <a:t>wear/carry</a:t>
            </a:r>
            <a:r>
              <a:rPr lang="zh-CN" altLang="en-US" dirty="0" smtClean="0"/>
              <a:t> </a:t>
            </a:r>
            <a:r>
              <a:rPr lang="en-US" altLang="zh-CN" dirty="0" smtClean="0"/>
              <a:t>any</a:t>
            </a:r>
            <a:r>
              <a:rPr lang="zh-CN" altLang="en-US" dirty="0" smtClean="0"/>
              <a:t> </a:t>
            </a:r>
            <a:r>
              <a:rPr lang="en-US" altLang="zh-CN" dirty="0" smtClean="0"/>
              <a:t>devices</a:t>
            </a:r>
            <a:endParaRPr lang="zh-CN" altLang="en-US" dirty="0" smtClean="0"/>
          </a:p>
          <a:p>
            <a:pPr lvl="1"/>
            <a:r>
              <a:rPr lang="en-US" altLang="zh-CN" dirty="0" smtClean="0"/>
              <a:t>Omi-directional &amp; no lighting requirement</a:t>
            </a:r>
          </a:p>
          <a:p>
            <a:r>
              <a:rPr lang="en-US" altLang="zh-CN" dirty="0" err="1" smtClean="0"/>
              <a:t>WiFi</a:t>
            </a:r>
            <a:r>
              <a:rPr lang="en-US" altLang="zh-CN" dirty="0" smtClean="0"/>
              <a:t>-based</a:t>
            </a:r>
            <a:r>
              <a:rPr lang="zh-CN" altLang="en-US" dirty="0" smtClean="0"/>
              <a:t> </a:t>
            </a:r>
            <a:r>
              <a:rPr lang="en-US" altLang="zh-CN" dirty="0" smtClean="0"/>
              <a:t>sensing</a:t>
            </a:r>
            <a:r>
              <a:rPr lang="zh-CN" altLang="en-US" dirty="0" smtClean="0"/>
              <a:t> </a:t>
            </a:r>
            <a:r>
              <a:rPr lang="en-US" altLang="zh-CN" dirty="0" smtClean="0"/>
              <a:t>supports</a:t>
            </a:r>
            <a:r>
              <a:rPr lang="zh-CN" altLang="en-US" dirty="0" smtClean="0"/>
              <a:t> </a:t>
            </a:r>
            <a:r>
              <a:rPr lang="en-US" altLang="zh-CN" dirty="0" smtClean="0"/>
              <a:t>more</a:t>
            </a:r>
            <a:r>
              <a:rPr lang="zh-CN" altLang="en-US" dirty="0" smtClean="0"/>
              <a:t> </a:t>
            </a:r>
            <a:r>
              <a:rPr lang="en-US" altLang="zh-CN" dirty="0" smtClean="0"/>
              <a:t>than</a:t>
            </a:r>
            <a:r>
              <a:rPr lang="zh-CN" altLang="en-US" dirty="0" smtClean="0"/>
              <a:t> </a:t>
            </a:r>
            <a:r>
              <a:rPr lang="en-US" altLang="zh-CN" dirty="0" err="1" smtClean="0"/>
              <a:t>exergame</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4</a:t>
            </a:fld>
            <a:endParaRPr lang="en-US" altLang="zh-CN"/>
          </a:p>
        </p:txBody>
      </p:sp>
      <p:pic>
        <p:nvPicPr>
          <p:cNvPr id="5" name="Picture 2" descr="marauder's map 的图像结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55"/>
          <a:stretch/>
        </p:blipFill>
        <p:spPr bwMode="auto">
          <a:xfrm>
            <a:off x="467544" y="4048724"/>
            <a:ext cx="2520280" cy="180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图片 5"/>
          <p:cNvPicPr>
            <a:picLocks/>
          </p:cNvPicPr>
          <p:nvPr/>
        </p:nvPicPr>
        <p:blipFill rotWithShape="1">
          <a:blip r:embed="rId5"/>
          <a:srcRect l="5751"/>
          <a:stretch/>
        </p:blipFill>
        <p:spPr>
          <a:xfrm>
            <a:off x="3276136" y="4048724"/>
            <a:ext cx="2520000" cy="1800000"/>
          </a:xfrm>
          <a:prstGeom prst="rect">
            <a:avLst/>
          </a:prstGeom>
          <a:ln>
            <a:solidFill>
              <a:schemeClr val="tx1"/>
            </a:solidFill>
          </a:ln>
        </p:spPr>
      </p:pic>
      <p:sp>
        <p:nvSpPr>
          <p:cNvPr id="8" name="文本框 7"/>
          <p:cNvSpPr txBox="1"/>
          <p:nvPr/>
        </p:nvSpPr>
        <p:spPr>
          <a:xfrm>
            <a:off x="950869" y="5848724"/>
            <a:ext cx="1553630" cy="400110"/>
          </a:xfrm>
          <a:prstGeom prst="rect">
            <a:avLst/>
          </a:prstGeom>
          <a:noFill/>
        </p:spPr>
        <p:txBody>
          <a:bodyPr wrap="none" rtlCol="0">
            <a:spAutoFit/>
          </a:bodyPr>
          <a:lstStyle/>
          <a:p>
            <a:r>
              <a:rPr lang="en-US" altLang="zh-CN" sz="2000" dirty="0" smtClean="0">
                <a:latin typeface="+mj-lt"/>
                <a:ea typeface="+mj-ea"/>
              </a:rPr>
              <a:t>Navigation</a:t>
            </a:r>
            <a:endParaRPr lang="zh-CN" altLang="en-US" sz="2000" dirty="0">
              <a:latin typeface="+mj-lt"/>
              <a:ea typeface="+mj-ea"/>
            </a:endParaRPr>
          </a:p>
        </p:txBody>
      </p:sp>
      <p:sp>
        <p:nvSpPr>
          <p:cNvPr id="9" name="文本框 8"/>
          <p:cNvSpPr txBox="1"/>
          <p:nvPr/>
        </p:nvSpPr>
        <p:spPr>
          <a:xfrm>
            <a:off x="3654163" y="5848724"/>
            <a:ext cx="1752403" cy="400110"/>
          </a:xfrm>
          <a:prstGeom prst="rect">
            <a:avLst/>
          </a:prstGeom>
          <a:noFill/>
        </p:spPr>
        <p:txBody>
          <a:bodyPr wrap="none" rtlCol="0">
            <a:spAutoFit/>
          </a:bodyPr>
          <a:lstStyle/>
          <a:p>
            <a:r>
              <a:rPr lang="en-US" altLang="zh-CN" sz="2000" dirty="0" smtClean="0">
                <a:latin typeface="+mj-lt"/>
                <a:ea typeface="+mj-ea"/>
              </a:rPr>
              <a:t>Gait Analysis</a:t>
            </a:r>
            <a:endParaRPr lang="zh-CN" altLang="en-US" sz="2000" dirty="0">
              <a:latin typeface="+mj-lt"/>
              <a:ea typeface="+mj-ea"/>
            </a:endParaRPr>
          </a:p>
        </p:txBody>
      </p:sp>
      <p:sp>
        <p:nvSpPr>
          <p:cNvPr id="10" name="文本框 9"/>
          <p:cNvSpPr txBox="1"/>
          <p:nvPr/>
        </p:nvSpPr>
        <p:spPr>
          <a:xfrm>
            <a:off x="5998244" y="5848724"/>
            <a:ext cx="2669320" cy="400110"/>
          </a:xfrm>
          <a:prstGeom prst="rect">
            <a:avLst/>
          </a:prstGeom>
          <a:noFill/>
        </p:spPr>
        <p:txBody>
          <a:bodyPr wrap="none" rtlCol="0">
            <a:spAutoFit/>
          </a:bodyPr>
          <a:lstStyle/>
          <a:p>
            <a:r>
              <a:rPr lang="en-US" altLang="zh-CN" sz="2000" dirty="0" smtClean="0">
                <a:latin typeface="+mj-lt"/>
                <a:ea typeface="+mj-ea"/>
              </a:rPr>
              <a:t>Activity Recognition</a:t>
            </a:r>
            <a:endParaRPr lang="zh-CN" altLang="en-US" sz="2000" dirty="0">
              <a:latin typeface="+mj-lt"/>
              <a:ea typeface="+mj-ea"/>
            </a:endParaRPr>
          </a:p>
        </p:txBody>
      </p:sp>
    </p:spTree>
    <p:extLst>
      <p:ext uri="{BB962C8B-B14F-4D97-AF65-F5344CB8AC3E}">
        <p14:creationId xmlns:p14="http://schemas.microsoft.com/office/powerpoint/2010/main" val="99790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Existing Arts</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5</a:t>
            </a:fld>
            <a:endParaRPr lang="en-US" altLang="zh-CN"/>
          </a:p>
        </p:txBody>
      </p:sp>
      <p:pic>
        <p:nvPicPr>
          <p:cNvPr id="5" name="图片 4"/>
          <p:cNvPicPr>
            <a:picLocks noChangeAspect="1"/>
          </p:cNvPicPr>
          <p:nvPr/>
        </p:nvPicPr>
        <p:blipFill>
          <a:blip r:embed="rId3"/>
          <a:stretch>
            <a:fillRect/>
          </a:stretch>
        </p:blipFill>
        <p:spPr>
          <a:xfrm>
            <a:off x="5076056" y="1415430"/>
            <a:ext cx="2700000" cy="1800000"/>
          </a:xfrm>
          <a:prstGeom prst="rect">
            <a:avLst/>
          </a:prstGeom>
          <a:ln>
            <a:solidFill>
              <a:schemeClr val="tx1"/>
            </a:solidFill>
          </a:ln>
        </p:spPr>
      </p:pic>
      <p:pic>
        <p:nvPicPr>
          <p:cNvPr id="6" name="图片 5"/>
          <p:cNvPicPr>
            <a:picLocks/>
          </p:cNvPicPr>
          <p:nvPr/>
        </p:nvPicPr>
        <p:blipFill>
          <a:blip r:embed="rId4"/>
          <a:stretch>
            <a:fillRect/>
          </a:stretch>
        </p:blipFill>
        <p:spPr>
          <a:xfrm>
            <a:off x="5076056" y="3981078"/>
            <a:ext cx="2700000" cy="1800000"/>
          </a:xfrm>
          <a:prstGeom prst="rect">
            <a:avLst/>
          </a:prstGeom>
          <a:ln>
            <a:solidFill>
              <a:schemeClr val="tx1"/>
            </a:solidFill>
          </a:ln>
        </p:spPr>
      </p:pic>
      <p:pic>
        <p:nvPicPr>
          <p:cNvPr id="7" name="Picture 3" descr="AntennaTree3.JPG"/>
          <p:cNvPicPr>
            <a:picLocks/>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35129" y="3981078"/>
            <a:ext cx="2700000" cy="1800000"/>
          </a:xfrm>
          <a:prstGeom prst="rect">
            <a:avLst/>
          </a:prstGeom>
          <a:ln>
            <a:solidFill>
              <a:schemeClr val="tx1"/>
            </a:solidFill>
          </a:ln>
        </p:spPr>
      </p:pic>
      <p:pic>
        <p:nvPicPr>
          <p:cNvPr id="8" name="图片 7"/>
          <p:cNvPicPr>
            <a:picLocks noChangeAspect="1"/>
          </p:cNvPicPr>
          <p:nvPr/>
        </p:nvPicPr>
        <p:blipFill>
          <a:blip r:embed="rId7"/>
          <a:stretch>
            <a:fillRect/>
          </a:stretch>
        </p:blipFill>
        <p:spPr>
          <a:xfrm>
            <a:off x="1335129" y="1412776"/>
            <a:ext cx="2700000" cy="1802654"/>
          </a:xfrm>
          <a:prstGeom prst="rect">
            <a:avLst/>
          </a:prstGeom>
          <a:ln>
            <a:solidFill>
              <a:schemeClr val="tx1"/>
            </a:solidFill>
          </a:ln>
        </p:spPr>
      </p:pic>
      <p:sp>
        <p:nvSpPr>
          <p:cNvPr id="9" name="文本框 8"/>
          <p:cNvSpPr txBox="1"/>
          <p:nvPr/>
        </p:nvSpPr>
        <p:spPr>
          <a:xfrm>
            <a:off x="1450656" y="3217092"/>
            <a:ext cx="2468946" cy="400110"/>
          </a:xfrm>
          <a:prstGeom prst="rect">
            <a:avLst/>
          </a:prstGeom>
          <a:noFill/>
        </p:spPr>
        <p:txBody>
          <a:bodyPr wrap="none" rtlCol="0">
            <a:spAutoFit/>
          </a:bodyPr>
          <a:lstStyle/>
          <a:p>
            <a:r>
              <a:rPr lang="en-US" altLang="zh-CN" sz="2000" dirty="0" smtClean="0">
                <a:latin typeface="+mj-lt"/>
                <a:ea typeface="+mj-ea"/>
              </a:rPr>
              <a:t>WiVi, </a:t>
            </a:r>
            <a:r>
              <a:rPr lang="en-US" altLang="zh-CN" sz="2000" dirty="0" err="1" smtClean="0">
                <a:latin typeface="+mj-lt"/>
                <a:ea typeface="+mj-ea"/>
              </a:rPr>
              <a:t>Sigcomm</a:t>
            </a:r>
            <a:r>
              <a:rPr lang="en-US" altLang="zh-CN" sz="2000" dirty="0" smtClean="0">
                <a:latin typeface="+mj-lt"/>
                <a:ea typeface="+mj-ea"/>
              </a:rPr>
              <a:t> ’13</a:t>
            </a:r>
            <a:endParaRPr lang="zh-CN" altLang="en-US" sz="2000" dirty="0">
              <a:latin typeface="+mj-lt"/>
              <a:ea typeface="+mj-ea"/>
            </a:endParaRPr>
          </a:p>
        </p:txBody>
      </p:sp>
      <p:sp>
        <p:nvSpPr>
          <p:cNvPr id="10" name="文本框 9"/>
          <p:cNvSpPr txBox="1"/>
          <p:nvPr/>
        </p:nvSpPr>
        <p:spPr>
          <a:xfrm>
            <a:off x="5057731" y="3215430"/>
            <a:ext cx="2736647" cy="400110"/>
          </a:xfrm>
          <a:prstGeom prst="rect">
            <a:avLst/>
          </a:prstGeom>
          <a:noFill/>
        </p:spPr>
        <p:txBody>
          <a:bodyPr wrap="none" rtlCol="0">
            <a:spAutoFit/>
          </a:bodyPr>
          <a:lstStyle/>
          <a:p>
            <a:r>
              <a:rPr lang="en-US" altLang="zh-CN" sz="2000" dirty="0" smtClean="0">
                <a:latin typeface="+mj-lt"/>
                <a:ea typeface="+mj-ea"/>
              </a:rPr>
              <a:t>WiSee, </a:t>
            </a:r>
            <a:r>
              <a:rPr lang="en-US" altLang="zh-CN" sz="2000" dirty="0" err="1" smtClean="0">
                <a:latin typeface="+mj-lt"/>
                <a:ea typeface="+mj-ea"/>
              </a:rPr>
              <a:t>Mobicom</a:t>
            </a:r>
            <a:r>
              <a:rPr lang="en-US" altLang="zh-CN" sz="2000" dirty="0" smtClean="0">
                <a:latin typeface="+mj-lt"/>
                <a:ea typeface="+mj-ea"/>
              </a:rPr>
              <a:t> ’13</a:t>
            </a:r>
            <a:endParaRPr lang="zh-CN" altLang="en-US" sz="2000" dirty="0">
              <a:latin typeface="+mj-lt"/>
              <a:ea typeface="+mj-ea"/>
            </a:endParaRPr>
          </a:p>
        </p:txBody>
      </p:sp>
      <p:sp>
        <p:nvSpPr>
          <p:cNvPr id="11" name="文本框 10"/>
          <p:cNvSpPr txBox="1"/>
          <p:nvPr/>
        </p:nvSpPr>
        <p:spPr>
          <a:xfrm>
            <a:off x="1504357" y="5786882"/>
            <a:ext cx="2361544" cy="400110"/>
          </a:xfrm>
          <a:prstGeom prst="rect">
            <a:avLst/>
          </a:prstGeom>
          <a:noFill/>
        </p:spPr>
        <p:txBody>
          <a:bodyPr wrap="none" rtlCol="0">
            <a:spAutoFit/>
          </a:bodyPr>
          <a:lstStyle/>
          <a:p>
            <a:r>
              <a:rPr lang="en-US" altLang="zh-CN" sz="2000" dirty="0" smtClean="0">
                <a:latin typeface="+mj-lt"/>
                <a:ea typeface="+mj-ea"/>
              </a:rPr>
              <a:t>WiTrack, NSDI ’15</a:t>
            </a:r>
            <a:endParaRPr lang="zh-CN" altLang="en-US" sz="2000" dirty="0">
              <a:latin typeface="+mj-lt"/>
              <a:ea typeface="+mj-ea"/>
            </a:endParaRPr>
          </a:p>
        </p:txBody>
      </p:sp>
      <p:sp>
        <p:nvSpPr>
          <p:cNvPr id="12" name="文本框 11"/>
          <p:cNvSpPr txBox="1"/>
          <p:nvPr/>
        </p:nvSpPr>
        <p:spPr>
          <a:xfrm>
            <a:off x="5345471" y="5786882"/>
            <a:ext cx="2161169" cy="400110"/>
          </a:xfrm>
          <a:prstGeom prst="rect">
            <a:avLst/>
          </a:prstGeom>
          <a:noFill/>
        </p:spPr>
        <p:txBody>
          <a:bodyPr wrap="none" rtlCol="0">
            <a:spAutoFit/>
          </a:bodyPr>
          <a:lstStyle/>
          <a:p>
            <a:r>
              <a:rPr lang="en-US" altLang="zh-CN" sz="2000" dirty="0" err="1" smtClean="0">
                <a:latin typeface="+mj-lt"/>
                <a:ea typeface="+mj-ea"/>
              </a:rPr>
              <a:t>WiDeo</a:t>
            </a:r>
            <a:r>
              <a:rPr lang="en-US" altLang="zh-CN" sz="2000" dirty="0" smtClean="0">
                <a:latin typeface="+mj-lt"/>
                <a:ea typeface="+mj-ea"/>
              </a:rPr>
              <a:t>, NSDI ’15</a:t>
            </a:r>
            <a:endParaRPr lang="zh-CN" altLang="en-US" sz="2000" dirty="0">
              <a:latin typeface="+mj-lt"/>
              <a:ea typeface="+mj-ea"/>
            </a:endParaRPr>
          </a:p>
        </p:txBody>
      </p:sp>
      <p:sp>
        <p:nvSpPr>
          <p:cNvPr id="13" name="圆角矩形 12"/>
          <p:cNvSpPr/>
          <p:nvPr/>
        </p:nvSpPr>
        <p:spPr>
          <a:xfrm>
            <a:off x="251520" y="4509120"/>
            <a:ext cx="8640960" cy="1635834"/>
          </a:xfrm>
          <a:prstGeom prst="roundRect">
            <a:avLst/>
          </a:prstGeom>
          <a:solidFill>
            <a:schemeClr val="bg1"/>
          </a:solidFill>
          <a:ln w="38100">
            <a:solidFill>
              <a:srgbClr val="19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rgbClr val="197EC6"/>
                </a:solidFill>
              </a:rPr>
              <a:t>They </a:t>
            </a:r>
            <a:r>
              <a:rPr lang="en-US" altLang="zh-CN" sz="3200" b="1" dirty="0" smtClean="0">
                <a:solidFill>
                  <a:srgbClr val="197EC6"/>
                </a:solidFill>
              </a:rPr>
              <a:t>estimate precise</a:t>
            </a:r>
            <a:r>
              <a:rPr lang="zh-CN" altLang="en-US" sz="3200" b="1" dirty="0" smtClean="0">
                <a:solidFill>
                  <a:srgbClr val="197EC6"/>
                </a:solidFill>
              </a:rPr>
              <a:t> </a:t>
            </a:r>
            <a:r>
              <a:rPr lang="en-US" altLang="zh-CN" sz="3200" b="1" dirty="0" smtClean="0">
                <a:solidFill>
                  <a:srgbClr val="197EC6"/>
                </a:solidFill>
              </a:rPr>
              <a:t>signal parameters, </a:t>
            </a:r>
            <a:r>
              <a:rPr lang="en-US" altLang="zh-CN" sz="3200" b="1" dirty="0">
                <a:solidFill>
                  <a:srgbClr val="197EC6"/>
                </a:solidFill>
              </a:rPr>
              <a:t>yet rely on </a:t>
            </a:r>
            <a:r>
              <a:rPr lang="en-US" altLang="zh-CN" sz="3200" b="1" dirty="0">
                <a:solidFill>
                  <a:srgbClr val="E97400"/>
                </a:solidFill>
              </a:rPr>
              <a:t>specialized hardware</a:t>
            </a:r>
            <a:r>
              <a:rPr lang="en-US" altLang="zh-CN" sz="3200" b="1" dirty="0">
                <a:solidFill>
                  <a:srgbClr val="197EC6"/>
                </a:solidFill>
              </a:rPr>
              <a:t>!</a:t>
            </a:r>
            <a:endParaRPr lang="zh-CN" altLang="en-US" sz="3200" b="1" dirty="0">
              <a:solidFill>
                <a:srgbClr val="197EC6"/>
              </a:solidFill>
            </a:endParaRPr>
          </a:p>
        </p:txBody>
      </p:sp>
    </p:spTree>
    <p:extLst>
      <p:ext uri="{BB962C8B-B14F-4D97-AF65-F5344CB8AC3E}">
        <p14:creationId xmlns:p14="http://schemas.microsoft.com/office/powerpoint/2010/main" val="20852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p:cNvPicPr>
          <p:nvPr/>
        </p:nvPicPr>
        <p:blipFill>
          <a:blip r:embed="rId3"/>
          <a:stretch>
            <a:fillRect/>
          </a:stretch>
        </p:blipFill>
        <p:spPr>
          <a:xfrm>
            <a:off x="1335129" y="1408688"/>
            <a:ext cx="2700000" cy="1800000"/>
          </a:xfrm>
          <a:prstGeom prst="rect">
            <a:avLst/>
          </a:prstGeom>
          <a:ln>
            <a:solidFill>
              <a:schemeClr val="tx1"/>
            </a:solidFill>
          </a:ln>
        </p:spPr>
      </p:pic>
      <p:pic>
        <p:nvPicPr>
          <p:cNvPr id="6" name="图片 5"/>
          <p:cNvPicPr>
            <a:picLocks/>
          </p:cNvPicPr>
          <p:nvPr/>
        </p:nvPicPr>
        <p:blipFill>
          <a:blip r:embed="rId4"/>
          <a:stretch>
            <a:fillRect/>
          </a:stretch>
        </p:blipFill>
        <p:spPr>
          <a:xfrm>
            <a:off x="1335129" y="3989627"/>
            <a:ext cx="2700000" cy="1800000"/>
          </a:xfrm>
          <a:prstGeom prst="rect">
            <a:avLst/>
          </a:prstGeom>
          <a:ln>
            <a:solidFill>
              <a:schemeClr val="tx1"/>
            </a:solidFill>
          </a:ln>
        </p:spPr>
      </p:pic>
      <p:pic>
        <p:nvPicPr>
          <p:cNvPr id="7" name="图片 6"/>
          <p:cNvPicPr>
            <a:picLocks/>
          </p:cNvPicPr>
          <p:nvPr/>
        </p:nvPicPr>
        <p:blipFill>
          <a:blip r:embed="rId5"/>
          <a:stretch>
            <a:fillRect/>
          </a:stretch>
        </p:blipFill>
        <p:spPr>
          <a:xfrm>
            <a:off x="5076056" y="1408688"/>
            <a:ext cx="2700000" cy="1800244"/>
          </a:xfrm>
          <a:prstGeom prst="rect">
            <a:avLst/>
          </a:prstGeom>
          <a:ln>
            <a:solidFill>
              <a:schemeClr val="tx1"/>
            </a:solidFill>
          </a:ln>
        </p:spPr>
      </p:pic>
      <p:pic>
        <p:nvPicPr>
          <p:cNvPr id="15" name="图片 14"/>
          <p:cNvPicPr>
            <a:picLocks noChangeAspect="1"/>
          </p:cNvPicPr>
          <p:nvPr/>
        </p:nvPicPr>
        <p:blipFill>
          <a:blip r:embed="rId6"/>
          <a:stretch>
            <a:fillRect/>
          </a:stretch>
        </p:blipFill>
        <p:spPr>
          <a:xfrm>
            <a:off x="5076056" y="3981078"/>
            <a:ext cx="2700000" cy="1800000"/>
          </a:xfrm>
          <a:prstGeom prst="rect">
            <a:avLst/>
          </a:prstGeom>
          <a:ln>
            <a:solidFill>
              <a:schemeClr val="tx1"/>
            </a:solidFill>
          </a:ln>
        </p:spPr>
      </p:pic>
      <p:sp>
        <p:nvSpPr>
          <p:cNvPr id="2" name="标题 1"/>
          <p:cNvSpPr>
            <a:spLocks noGrp="1"/>
          </p:cNvSpPr>
          <p:nvPr>
            <p:ph type="title"/>
          </p:nvPr>
        </p:nvSpPr>
        <p:spPr/>
        <p:txBody>
          <a:bodyPr/>
          <a:lstStyle/>
          <a:p>
            <a:r>
              <a:rPr lang="en-US" altLang="zh-CN" dirty="0"/>
              <a:t>Existing Arts</a:t>
            </a:r>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6</a:t>
            </a:fld>
            <a:endParaRPr lang="en-US" altLang="zh-CN"/>
          </a:p>
        </p:txBody>
      </p:sp>
      <p:sp>
        <p:nvSpPr>
          <p:cNvPr id="16" name="文本框 15"/>
          <p:cNvSpPr txBox="1"/>
          <p:nvPr/>
        </p:nvSpPr>
        <p:spPr>
          <a:xfrm>
            <a:off x="1349667" y="3221191"/>
            <a:ext cx="2670924" cy="400110"/>
          </a:xfrm>
          <a:prstGeom prst="rect">
            <a:avLst/>
          </a:prstGeom>
          <a:noFill/>
        </p:spPr>
        <p:txBody>
          <a:bodyPr wrap="none" rtlCol="0">
            <a:spAutoFit/>
          </a:bodyPr>
          <a:lstStyle/>
          <a:p>
            <a:r>
              <a:rPr lang="en-US" altLang="zh-CN" sz="2000" dirty="0">
                <a:latin typeface="+mj-lt"/>
                <a:ea typeface="+mj-ea"/>
              </a:rPr>
              <a:t>E-eye, </a:t>
            </a:r>
            <a:r>
              <a:rPr lang="en-US" altLang="zh-CN" sz="2000" dirty="0" err="1">
                <a:latin typeface="+mj-lt"/>
                <a:ea typeface="+mj-ea"/>
              </a:rPr>
              <a:t>Mobicom</a:t>
            </a:r>
            <a:r>
              <a:rPr lang="en-US" altLang="zh-CN" sz="2000" dirty="0">
                <a:latin typeface="+mj-lt"/>
                <a:ea typeface="+mj-ea"/>
              </a:rPr>
              <a:t> ’14</a:t>
            </a:r>
          </a:p>
        </p:txBody>
      </p:sp>
      <p:sp>
        <p:nvSpPr>
          <p:cNvPr id="17" name="文本框 16"/>
          <p:cNvSpPr txBox="1"/>
          <p:nvPr/>
        </p:nvSpPr>
        <p:spPr>
          <a:xfrm>
            <a:off x="5036892" y="3221191"/>
            <a:ext cx="2778325" cy="400110"/>
          </a:xfrm>
          <a:prstGeom prst="rect">
            <a:avLst/>
          </a:prstGeom>
          <a:noFill/>
        </p:spPr>
        <p:txBody>
          <a:bodyPr wrap="none" rtlCol="0">
            <a:spAutoFit/>
          </a:bodyPr>
          <a:lstStyle/>
          <a:p>
            <a:r>
              <a:rPr lang="en-US" altLang="zh-CN" sz="2000" dirty="0">
                <a:latin typeface="+mj-lt"/>
                <a:ea typeface="+mj-ea"/>
              </a:rPr>
              <a:t>CARM, </a:t>
            </a:r>
            <a:r>
              <a:rPr lang="en-US" altLang="zh-CN" sz="2000" dirty="0" err="1">
                <a:latin typeface="+mj-lt"/>
                <a:ea typeface="+mj-ea"/>
              </a:rPr>
              <a:t>Mobicom</a:t>
            </a:r>
            <a:r>
              <a:rPr lang="en-US" altLang="zh-CN" sz="2000" dirty="0">
                <a:latin typeface="+mj-lt"/>
                <a:ea typeface="+mj-ea"/>
              </a:rPr>
              <a:t> ’15</a:t>
            </a:r>
          </a:p>
        </p:txBody>
      </p:sp>
      <p:sp>
        <p:nvSpPr>
          <p:cNvPr id="18" name="文本框 17"/>
          <p:cNvSpPr txBox="1"/>
          <p:nvPr/>
        </p:nvSpPr>
        <p:spPr>
          <a:xfrm>
            <a:off x="1319210" y="5786882"/>
            <a:ext cx="2731838" cy="400110"/>
          </a:xfrm>
          <a:prstGeom prst="rect">
            <a:avLst/>
          </a:prstGeom>
          <a:noFill/>
        </p:spPr>
        <p:txBody>
          <a:bodyPr wrap="none" rtlCol="0">
            <a:spAutoFit/>
          </a:bodyPr>
          <a:lstStyle/>
          <a:p>
            <a:r>
              <a:rPr lang="en-US" altLang="zh-CN" sz="2000" dirty="0" err="1">
                <a:latin typeface="+mj-lt"/>
                <a:ea typeface="+mj-ea"/>
              </a:rPr>
              <a:t>WiKey</a:t>
            </a:r>
            <a:r>
              <a:rPr lang="en-US" altLang="zh-CN" sz="2000" dirty="0">
                <a:latin typeface="+mj-lt"/>
                <a:ea typeface="+mj-ea"/>
              </a:rPr>
              <a:t>, </a:t>
            </a:r>
            <a:r>
              <a:rPr lang="en-US" altLang="zh-CN" sz="2000" dirty="0" err="1">
                <a:latin typeface="+mj-lt"/>
                <a:ea typeface="+mj-ea"/>
              </a:rPr>
              <a:t>Mobicom</a:t>
            </a:r>
            <a:r>
              <a:rPr lang="en-US" altLang="zh-CN" sz="2000" dirty="0">
                <a:latin typeface="+mj-lt"/>
                <a:ea typeface="+mj-ea"/>
              </a:rPr>
              <a:t> ’15</a:t>
            </a:r>
          </a:p>
        </p:txBody>
      </p:sp>
      <p:sp>
        <p:nvSpPr>
          <p:cNvPr id="19" name="文本框 18"/>
          <p:cNvSpPr txBox="1"/>
          <p:nvPr/>
        </p:nvSpPr>
        <p:spPr>
          <a:xfrm>
            <a:off x="4943917" y="5786882"/>
            <a:ext cx="2964273" cy="400110"/>
          </a:xfrm>
          <a:prstGeom prst="rect">
            <a:avLst/>
          </a:prstGeom>
          <a:noFill/>
        </p:spPr>
        <p:txBody>
          <a:bodyPr wrap="none" rtlCol="0">
            <a:spAutoFit/>
          </a:bodyPr>
          <a:lstStyle/>
          <a:p>
            <a:r>
              <a:rPr lang="en-US" altLang="zh-CN" sz="2000" dirty="0" err="1" smtClean="0">
                <a:latin typeface="+mj-lt"/>
                <a:ea typeface="+mj-ea"/>
              </a:rPr>
              <a:t>WiFinger</a:t>
            </a:r>
            <a:r>
              <a:rPr lang="en-US" altLang="zh-CN" sz="2000" dirty="0" smtClean="0">
                <a:latin typeface="+mj-lt"/>
                <a:ea typeface="+mj-ea"/>
              </a:rPr>
              <a:t>, </a:t>
            </a:r>
            <a:r>
              <a:rPr lang="en-US" altLang="zh-CN" sz="2000" dirty="0" err="1" smtClean="0">
                <a:latin typeface="+mj-lt"/>
                <a:ea typeface="+mj-ea"/>
              </a:rPr>
              <a:t>Ubicomp</a:t>
            </a:r>
            <a:r>
              <a:rPr lang="en-US" altLang="zh-CN" sz="2000" dirty="0" smtClean="0">
                <a:latin typeface="+mj-lt"/>
                <a:ea typeface="+mj-ea"/>
              </a:rPr>
              <a:t> ’16</a:t>
            </a:r>
            <a:endParaRPr lang="zh-CN" altLang="en-US" sz="2000" dirty="0">
              <a:latin typeface="+mj-lt"/>
              <a:ea typeface="+mj-ea"/>
            </a:endParaRPr>
          </a:p>
        </p:txBody>
      </p:sp>
      <p:sp>
        <p:nvSpPr>
          <p:cNvPr id="20" name="圆角矩形 19"/>
          <p:cNvSpPr/>
          <p:nvPr/>
        </p:nvSpPr>
        <p:spPr>
          <a:xfrm>
            <a:off x="251520" y="4509120"/>
            <a:ext cx="8640960" cy="1635834"/>
          </a:xfrm>
          <a:prstGeom prst="roundRect">
            <a:avLst/>
          </a:prstGeom>
          <a:solidFill>
            <a:schemeClr val="bg1"/>
          </a:solidFill>
          <a:ln w="38100">
            <a:solidFill>
              <a:srgbClr val="197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rgbClr val="197EC6"/>
                </a:solidFill>
              </a:rPr>
              <a:t>Though using COTS Wi-Fi, they require extensive </a:t>
            </a:r>
            <a:r>
              <a:rPr lang="en-US" altLang="zh-CN" sz="3200" b="1" dirty="0" smtClean="0">
                <a:solidFill>
                  <a:srgbClr val="E97400"/>
                </a:solidFill>
              </a:rPr>
              <a:t>training efforts</a:t>
            </a:r>
            <a:r>
              <a:rPr lang="en-US" altLang="zh-CN" sz="3200" b="1" dirty="0" smtClean="0">
                <a:solidFill>
                  <a:srgbClr val="197EC6"/>
                </a:solidFill>
              </a:rPr>
              <a:t>.</a:t>
            </a:r>
            <a:endParaRPr lang="zh-CN" altLang="en-US" sz="3200" b="1" dirty="0">
              <a:solidFill>
                <a:srgbClr val="197EC6"/>
              </a:solidFill>
            </a:endParaRPr>
          </a:p>
        </p:txBody>
      </p:sp>
    </p:spTree>
    <p:extLst>
      <p:ext uri="{BB962C8B-B14F-4D97-AF65-F5344CB8AC3E}">
        <p14:creationId xmlns:p14="http://schemas.microsoft.com/office/powerpoint/2010/main" val="78528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WiDance</a:t>
            </a:r>
            <a:endParaRPr lang="zh-CN" altLang="en-US" dirty="0"/>
          </a:p>
        </p:txBody>
      </p:sp>
      <p:sp>
        <p:nvSpPr>
          <p:cNvPr id="3" name="内容占位符 2"/>
          <p:cNvSpPr>
            <a:spLocks noGrp="1"/>
          </p:cNvSpPr>
          <p:nvPr>
            <p:ph idx="1"/>
          </p:nvPr>
        </p:nvSpPr>
        <p:spPr/>
        <p:txBody>
          <a:bodyPr/>
          <a:lstStyle/>
          <a:p>
            <a:r>
              <a:rPr lang="en-US" altLang="zh-CN" dirty="0"/>
              <a:t>A </a:t>
            </a:r>
            <a:r>
              <a:rPr lang="en-US" altLang="zh-CN" dirty="0" smtClean="0"/>
              <a:t>passively</a:t>
            </a:r>
            <a:r>
              <a:rPr lang="zh-CN" altLang="en-US" dirty="0" smtClean="0"/>
              <a:t> </a:t>
            </a:r>
            <a:r>
              <a:rPr lang="en-US" altLang="zh-CN" dirty="0" smtClean="0"/>
              <a:t>interactive dancing</a:t>
            </a:r>
            <a:r>
              <a:rPr lang="zh-CN" altLang="en-US" dirty="0" smtClean="0"/>
              <a:t> </a:t>
            </a:r>
            <a:r>
              <a:rPr lang="en-US" altLang="zh-CN" dirty="0" smtClean="0"/>
              <a:t>pad-like </a:t>
            </a:r>
            <a:r>
              <a:rPr lang="en-US" altLang="zh-CN" dirty="0" err="1" smtClean="0"/>
              <a:t>exergame</a:t>
            </a:r>
            <a:r>
              <a:rPr lang="zh-CN" altLang="en-US" dirty="0" smtClean="0"/>
              <a:t> </a:t>
            </a:r>
            <a:r>
              <a:rPr lang="en-US" altLang="zh-CN" dirty="0" smtClean="0"/>
              <a:t>using</a:t>
            </a:r>
            <a:r>
              <a:rPr lang="zh-CN" altLang="en-US" dirty="0" smtClean="0"/>
              <a:t> </a:t>
            </a:r>
            <a:r>
              <a:rPr lang="en-US" altLang="zh-CN" b="1" dirty="0" smtClean="0">
                <a:solidFill>
                  <a:srgbClr val="E97400"/>
                </a:solidFill>
              </a:rPr>
              <a:t>OFF-THE-SHELF</a:t>
            </a:r>
            <a:r>
              <a:rPr lang="zh-CN" altLang="en-US" dirty="0" smtClean="0">
                <a:solidFill>
                  <a:srgbClr val="E97400"/>
                </a:solidFill>
              </a:rPr>
              <a:t> </a:t>
            </a:r>
            <a:r>
              <a:rPr lang="en-US" altLang="zh-CN" dirty="0" err="1" smtClean="0"/>
              <a:t>WiFi</a:t>
            </a:r>
            <a:r>
              <a:rPr lang="zh-CN" altLang="en-US" dirty="0" smtClean="0"/>
              <a:t> </a:t>
            </a:r>
            <a:r>
              <a:rPr lang="en-US" altLang="zh-CN" dirty="0" smtClean="0"/>
              <a:t>devices</a:t>
            </a:r>
            <a:r>
              <a:rPr lang="zh-CN" altLang="en-US" dirty="0" smtClean="0"/>
              <a:t> </a:t>
            </a:r>
            <a:r>
              <a:rPr lang="en-US" altLang="zh-CN" b="1" dirty="0" smtClean="0">
                <a:solidFill>
                  <a:srgbClr val="E97400"/>
                </a:solidFill>
              </a:rPr>
              <a:t>WITHOUT</a:t>
            </a:r>
            <a:r>
              <a:rPr lang="zh-CN" altLang="en-US" dirty="0" smtClean="0">
                <a:solidFill>
                  <a:srgbClr val="E97400"/>
                </a:solidFill>
              </a:rPr>
              <a:t> </a:t>
            </a:r>
            <a:r>
              <a:rPr lang="en-US" altLang="zh-CN" dirty="0" smtClean="0"/>
              <a:t>training</a:t>
            </a:r>
            <a:endParaRPr lang="en-US" altLang="zh-CN" dirty="0"/>
          </a:p>
          <a:p>
            <a:pPr lvl="1"/>
            <a:r>
              <a:rPr lang="en-US" altLang="zh-CN" dirty="0" smtClean="0"/>
              <a:t>Accurately </a:t>
            </a:r>
            <a:r>
              <a:rPr lang="en-US" altLang="zh-CN" dirty="0"/>
              <a:t>deriving motion-induced Doppler </a:t>
            </a:r>
            <a:r>
              <a:rPr lang="en-US" altLang="zh-CN" dirty="0" smtClean="0"/>
              <a:t>shifts</a:t>
            </a:r>
            <a:endParaRPr lang="zh-CN" altLang="en-US" dirty="0" smtClean="0"/>
          </a:p>
          <a:p>
            <a:pPr lvl="1"/>
            <a:r>
              <a:rPr lang="en-US" altLang="zh-CN" dirty="0" smtClean="0"/>
              <a:t>Extracting </a:t>
            </a:r>
            <a:r>
              <a:rPr lang="en-US" altLang="zh-CN" dirty="0"/>
              <a:t>motion directions for </a:t>
            </a:r>
            <a:r>
              <a:rPr lang="en-US" altLang="zh-CN" dirty="0" err="1"/>
              <a:t>exergame</a:t>
            </a:r>
            <a:r>
              <a:rPr lang="en-US" altLang="zh-CN" dirty="0"/>
              <a:t> </a:t>
            </a:r>
            <a:r>
              <a:rPr lang="en-US" altLang="zh-CN" dirty="0" smtClean="0"/>
              <a:t>designs</a:t>
            </a:r>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7</a:t>
            </a:fld>
            <a:endParaRPr lang="en-US" altLang="zh-CN" dirty="0"/>
          </a:p>
        </p:txBody>
      </p:sp>
      <p:pic>
        <p:nvPicPr>
          <p:cNvPr id="9" name="图片 8"/>
          <p:cNvPicPr>
            <a:picLocks/>
          </p:cNvPicPr>
          <p:nvPr/>
        </p:nvPicPr>
        <p:blipFill>
          <a:blip r:embed="rId5"/>
          <a:stretch>
            <a:fillRect/>
          </a:stretch>
        </p:blipFill>
        <p:spPr>
          <a:xfrm>
            <a:off x="427068" y="3448210"/>
            <a:ext cx="3960000" cy="2880000"/>
          </a:xfrm>
          <a:prstGeom prst="rect">
            <a:avLst/>
          </a:prstGeom>
          <a:ln>
            <a:solidFill>
              <a:schemeClr val="tx1"/>
            </a:solidFill>
          </a:ln>
        </p:spPr>
      </p:pic>
      <p:pic>
        <p:nvPicPr>
          <p:cNvPr id="7" name="demo">
            <a:hlinkClick r:id="" action="ppaction://media"/>
          </p:cNvPr>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4716456" y="3448210"/>
            <a:ext cx="3960000" cy="2880000"/>
          </a:xfrm>
          <a:prstGeom prst="rect">
            <a:avLst/>
          </a:prstGeom>
        </p:spPr>
      </p:pic>
    </p:spTree>
    <p:extLst>
      <p:ext uri="{BB962C8B-B14F-4D97-AF65-F5344CB8AC3E}">
        <p14:creationId xmlns:p14="http://schemas.microsoft.com/office/powerpoint/2010/main" val="41692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0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WiDance</a:t>
            </a:r>
            <a:r>
              <a:rPr lang="zh-CN" altLang="en-US" dirty="0" smtClean="0"/>
              <a:t> </a:t>
            </a:r>
            <a:r>
              <a:rPr lang="en-US" altLang="zh-CN" dirty="0" smtClean="0"/>
              <a:t>Design</a:t>
            </a:r>
            <a:endParaRPr lang="zh-CN" altLang="en-US" dirty="0"/>
          </a:p>
        </p:txBody>
      </p:sp>
      <p:sp>
        <p:nvSpPr>
          <p:cNvPr id="3" name="内容占位符 2"/>
          <p:cNvSpPr>
            <a:spLocks noGrp="1"/>
          </p:cNvSpPr>
          <p:nvPr>
            <p:ph idx="1"/>
          </p:nvPr>
        </p:nvSpPr>
        <p:spPr>
          <a:xfrm>
            <a:off x="539552" y="5029488"/>
            <a:ext cx="8136904" cy="1135815"/>
          </a:xfrm>
        </p:spPr>
        <p:txBody>
          <a:bodyPr/>
          <a:lstStyle/>
          <a:p>
            <a:pPr marL="0" indent="0">
              <a:buNone/>
            </a:pPr>
            <a:r>
              <a:rPr lang="en-US" altLang="zh-CN" dirty="0" smtClean="0"/>
              <a:t>Two</a:t>
            </a:r>
            <a:r>
              <a:rPr lang="zh-CN" altLang="en-US" dirty="0" smtClean="0"/>
              <a:t> </a:t>
            </a:r>
            <a:r>
              <a:rPr lang="en-US" altLang="zh-CN" dirty="0" smtClean="0"/>
              <a:t>key</a:t>
            </a:r>
            <a:r>
              <a:rPr lang="zh-CN" altLang="en-US" dirty="0" smtClean="0"/>
              <a:t> </a:t>
            </a:r>
            <a:r>
              <a:rPr lang="en-US" altLang="zh-CN" dirty="0" smtClean="0"/>
              <a:t>challenges</a:t>
            </a:r>
          </a:p>
          <a:p>
            <a:r>
              <a:rPr lang="en-US" altLang="zh-CN" sz="2000" dirty="0" smtClean="0"/>
              <a:t>Derive </a:t>
            </a:r>
            <a:r>
              <a:rPr lang="en-US" altLang="zh-CN" sz="2000" b="1" dirty="0" smtClean="0">
                <a:solidFill>
                  <a:srgbClr val="E97400"/>
                </a:solidFill>
              </a:rPr>
              <a:t>full</a:t>
            </a:r>
            <a:r>
              <a:rPr lang="zh-CN" altLang="en-US" sz="2000" b="1" dirty="0" smtClean="0">
                <a:solidFill>
                  <a:srgbClr val="E97400"/>
                </a:solidFill>
              </a:rPr>
              <a:t> </a:t>
            </a:r>
            <a:r>
              <a:rPr lang="en-US" altLang="zh-CN" sz="2000" b="1" dirty="0" smtClean="0">
                <a:solidFill>
                  <a:srgbClr val="E97400"/>
                </a:solidFill>
              </a:rPr>
              <a:t>information</a:t>
            </a:r>
            <a:r>
              <a:rPr lang="zh-CN" altLang="en-US" sz="2000" b="1" dirty="0" smtClean="0">
                <a:solidFill>
                  <a:srgbClr val="E97400"/>
                </a:solidFill>
              </a:rPr>
              <a:t> </a:t>
            </a:r>
            <a:r>
              <a:rPr lang="en-US" altLang="zh-CN" sz="2000" dirty="0" smtClean="0"/>
              <a:t>of Doppler shifts from </a:t>
            </a:r>
            <a:r>
              <a:rPr lang="en-US" altLang="zh-CN" sz="2000" b="1" dirty="0" smtClean="0">
                <a:solidFill>
                  <a:srgbClr val="5C307D"/>
                </a:solidFill>
              </a:rPr>
              <a:t>imperfect</a:t>
            </a:r>
            <a:r>
              <a:rPr lang="zh-CN" altLang="en-US" sz="2000" dirty="0" smtClean="0">
                <a:solidFill>
                  <a:srgbClr val="5C307D"/>
                </a:solidFill>
              </a:rPr>
              <a:t> </a:t>
            </a:r>
            <a:r>
              <a:rPr lang="en-US" altLang="zh-CN" sz="2000" dirty="0" smtClean="0"/>
              <a:t>Wi-Fi.</a:t>
            </a:r>
          </a:p>
          <a:p>
            <a:r>
              <a:rPr lang="en-US" altLang="zh-CN" sz="2000" dirty="0" smtClean="0"/>
              <a:t>Recognize motion direction from Doppler effect for game.</a:t>
            </a:r>
            <a:endParaRPr lang="en-US" altLang="zh-CN" dirty="0" smtClean="0"/>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8</a:t>
            </a:fld>
            <a:endParaRPr lang="en-US" altLang="zh-CN"/>
          </a:p>
        </p:txBody>
      </p:sp>
      <p:pic>
        <p:nvPicPr>
          <p:cNvPr id="5" name="内容占位符 3"/>
          <p:cNvPicPr>
            <a:picLocks noChangeAspect="1"/>
          </p:cNvPicPr>
          <p:nvPr/>
        </p:nvPicPr>
        <p:blipFill>
          <a:blip r:embed="rId3"/>
          <a:stretch>
            <a:fillRect/>
          </a:stretch>
        </p:blipFill>
        <p:spPr bwMode="auto">
          <a:xfrm>
            <a:off x="664654" y="1700808"/>
            <a:ext cx="7886700" cy="311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570536" y="2949742"/>
            <a:ext cx="2868586" cy="1894309"/>
          </a:xfrm>
          <a:prstGeom prst="rect">
            <a:avLst/>
          </a:prstGeom>
          <a:solidFill>
            <a:schemeClr val="bg1">
              <a:alpha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583474" y="2937266"/>
            <a:ext cx="2868586" cy="1894309"/>
          </a:xfrm>
          <a:prstGeom prst="rect">
            <a:avLst/>
          </a:prstGeom>
          <a:solidFill>
            <a:schemeClr val="bg1">
              <a:alpha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70536" y="2937266"/>
            <a:ext cx="665567" cy="523220"/>
          </a:xfrm>
          <a:prstGeom prst="rect">
            <a:avLst/>
          </a:prstGeom>
          <a:noFill/>
        </p:spPr>
        <p:txBody>
          <a:bodyPr wrap="none" rtlCol="0">
            <a:spAutoFit/>
          </a:bodyPr>
          <a:lstStyle/>
          <a:p>
            <a:r>
              <a:rPr lang="en-US" altLang="zh-CN" sz="2800" b="1" dirty="0" smtClean="0">
                <a:solidFill>
                  <a:srgbClr val="C00000"/>
                </a:solidFill>
                <a:latin typeface="+mj-lt"/>
              </a:rPr>
              <a:t>C1</a:t>
            </a:r>
            <a:endParaRPr lang="zh-CN" altLang="en-US" sz="2800" b="1" dirty="0">
              <a:solidFill>
                <a:srgbClr val="C00000"/>
              </a:solidFill>
              <a:latin typeface="+mj-lt"/>
            </a:endParaRPr>
          </a:p>
        </p:txBody>
      </p:sp>
      <p:sp>
        <p:nvSpPr>
          <p:cNvPr id="9" name="文本框 8"/>
          <p:cNvSpPr txBox="1"/>
          <p:nvPr/>
        </p:nvSpPr>
        <p:spPr>
          <a:xfrm>
            <a:off x="3583474" y="2937266"/>
            <a:ext cx="665567" cy="523220"/>
          </a:xfrm>
          <a:prstGeom prst="rect">
            <a:avLst/>
          </a:prstGeom>
          <a:noFill/>
        </p:spPr>
        <p:txBody>
          <a:bodyPr wrap="none" rtlCol="0">
            <a:spAutoFit/>
          </a:bodyPr>
          <a:lstStyle/>
          <a:p>
            <a:r>
              <a:rPr lang="en-US" altLang="zh-CN" sz="2800" b="1" dirty="0" smtClean="0">
                <a:solidFill>
                  <a:srgbClr val="C00000"/>
                </a:solidFill>
                <a:latin typeface="+mj-lt"/>
              </a:rPr>
              <a:t>C2</a:t>
            </a:r>
            <a:endParaRPr lang="zh-CN" altLang="en-US" sz="2800" b="1" dirty="0">
              <a:solidFill>
                <a:srgbClr val="C00000"/>
              </a:solidFill>
              <a:latin typeface="+mj-lt"/>
            </a:endParaRPr>
          </a:p>
        </p:txBody>
      </p:sp>
    </p:spTree>
    <p:extLst>
      <p:ext uri="{BB962C8B-B14F-4D97-AF65-F5344CB8AC3E}">
        <p14:creationId xmlns:p14="http://schemas.microsoft.com/office/powerpoint/2010/main" val="160447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Doppler Effects</a:t>
            </a:r>
            <a:endParaRPr lang="zh-CN" altLang="en-US" dirty="0"/>
          </a:p>
        </p:txBody>
      </p:sp>
      <p:sp>
        <p:nvSpPr>
          <p:cNvPr id="3" name="内容占位符 2"/>
          <p:cNvSpPr>
            <a:spLocks noGrp="1"/>
          </p:cNvSpPr>
          <p:nvPr>
            <p:ph idx="1"/>
          </p:nvPr>
        </p:nvSpPr>
        <p:spPr/>
        <p:txBody>
          <a:bodyPr/>
          <a:lstStyle/>
          <a:p>
            <a:r>
              <a:rPr lang="en-US" altLang="zh-CN" dirty="0" smtClean="0"/>
              <a:t>Human</a:t>
            </a:r>
            <a:r>
              <a:rPr lang="zh-CN" altLang="en-US" dirty="0" smtClean="0"/>
              <a:t> </a:t>
            </a:r>
            <a:r>
              <a:rPr lang="en-US" altLang="zh-CN" dirty="0" smtClean="0"/>
              <a:t>motions</a:t>
            </a:r>
            <a:r>
              <a:rPr lang="zh-CN" altLang="en-US" dirty="0" smtClean="0"/>
              <a:t> </a:t>
            </a:r>
            <a:r>
              <a:rPr lang="en-US" altLang="zh-CN" dirty="0" smtClean="0"/>
              <a:t>induce</a:t>
            </a:r>
            <a:r>
              <a:rPr lang="zh-CN" altLang="en-US" dirty="0" smtClean="0"/>
              <a:t> </a:t>
            </a:r>
            <a:r>
              <a:rPr lang="en-US" altLang="zh-CN" dirty="0" smtClean="0"/>
              <a:t>Doppler</a:t>
            </a:r>
            <a:r>
              <a:rPr lang="zh-CN" altLang="en-US" dirty="0" smtClean="0"/>
              <a:t> </a:t>
            </a:r>
            <a:r>
              <a:rPr lang="en-US" altLang="zh-CN" dirty="0" smtClean="0"/>
              <a:t>shifts</a:t>
            </a:r>
            <a:r>
              <a:rPr lang="zh-CN" altLang="en-US" dirty="0" smtClean="0"/>
              <a:t> </a:t>
            </a:r>
            <a:r>
              <a:rPr lang="en-US" altLang="zh-CN" dirty="0" smtClean="0"/>
              <a:t>in</a:t>
            </a:r>
            <a:r>
              <a:rPr lang="zh-CN" altLang="en-US" dirty="0" smtClean="0"/>
              <a:t> </a:t>
            </a:r>
            <a:r>
              <a:rPr lang="en-US" altLang="zh-CN" dirty="0" smtClean="0"/>
              <a:t>signals</a:t>
            </a:r>
          </a:p>
          <a:p>
            <a:endParaRPr lang="en-US" altLang="zh-CN" dirty="0"/>
          </a:p>
          <a:p>
            <a:endParaRPr lang="en-US" altLang="zh-CN" dirty="0" smtClean="0"/>
          </a:p>
          <a:p>
            <a:endParaRPr lang="en-US" altLang="zh-CN" dirty="0"/>
          </a:p>
          <a:p>
            <a:endParaRPr lang="en-US" altLang="zh-CN" dirty="0" smtClean="0"/>
          </a:p>
          <a:p>
            <a:pPr marL="0" indent="0">
              <a:buNone/>
            </a:pPr>
            <a:endParaRPr lang="en-US" altLang="zh-CN" dirty="0" smtClean="0"/>
          </a:p>
          <a:p>
            <a:endParaRPr lang="zh-CN" altLang="en-US" dirty="0" smtClean="0"/>
          </a:p>
          <a:p>
            <a:pPr marL="0" indent="0">
              <a:buNone/>
            </a:pPr>
            <a:endParaRPr lang="zh-CN" altLang="en-US" dirty="0" smtClean="0">
              <a:solidFill>
                <a:srgbClr val="C00000"/>
              </a:solidFill>
            </a:endParaRPr>
          </a:p>
          <a:p>
            <a:endParaRPr lang="zh-CN" altLang="en-US" sz="1400" dirty="0" smtClean="0">
              <a:solidFill>
                <a:srgbClr val="C00000"/>
              </a:solidFill>
            </a:endParaRPr>
          </a:p>
          <a:p>
            <a:r>
              <a:rPr lang="en-US" altLang="zh-CN" dirty="0" smtClean="0">
                <a:solidFill>
                  <a:srgbClr val="C00000"/>
                </a:solidFill>
              </a:rPr>
              <a:t>However, </a:t>
            </a:r>
            <a:r>
              <a:rPr lang="en-US" altLang="zh-CN" dirty="0">
                <a:solidFill>
                  <a:srgbClr val="C00000"/>
                </a:solidFill>
              </a:rPr>
              <a:t>due</a:t>
            </a:r>
            <a:r>
              <a:rPr lang="zh-CN" altLang="en-US" dirty="0">
                <a:solidFill>
                  <a:srgbClr val="C00000"/>
                </a:solidFill>
              </a:rPr>
              <a:t> </a:t>
            </a:r>
            <a:r>
              <a:rPr lang="en-US" altLang="zh-CN" dirty="0">
                <a:solidFill>
                  <a:srgbClr val="C00000"/>
                </a:solidFill>
              </a:rPr>
              <a:t>to</a:t>
            </a:r>
            <a:r>
              <a:rPr lang="zh-CN" altLang="en-US" dirty="0">
                <a:solidFill>
                  <a:srgbClr val="C00000"/>
                </a:solidFill>
              </a:rPr>
              <a:t> </a:t>
            </a:r>
            <a:r>
              <a:rPr lang="en-US" altLang="zh-CN" b="1" dirty="0">
                <a:solidFill>
                  <a:srgbClr val="5C307D"/>
                </a:solidFill>
              </a:rPr>
              <a:t>uncertain</a:t>
            </a:r>
            <a:r>
              <a:rPr lang="zh-CN" altLang="en-US" b="1" dirty="0">
                <a:solidFill>
                  <a:srgbClr val="5C307D"/>
                </a:solidFill>
              </a:rPr>
              <a:t> </a:t>
            </a:r>
            <a:r>
              <a:rPr lang="en-US" altLang="zh-CN" b="1" dirty="0">
                <a:solidFill>
                  <a:srgbClr val="5C307D"/>
                </a:solidFill>
              </a:rPr>
              <a:t>phase</a:t>
            </a:r>
            <a:r>
              <a:rPr lang="zh-CN" altLang="en-US" b="1" dirty="0">
                <a:solidFill>
                  <a:srgbClr val="5C307D"/>
                </a:solidFill>
              </a:rPr>
              <a:t> </a:t>
            </a:r>
            <a:r>
              <a:rPr lang="en-US" altLang="zh-CN" b="1" dirty="0" smtClean="0">
                <a:solidFill>
                  <a:srgbClr val="5C307D"/>
                </a:solidFill>
              </a:rPr>
              <a:t>noise</a:t>
            </a:r>
            <a:r>
              <a:rPr lang="en-US" altLang="zh-CN" dirty="0" smtClean="0">
                <a:solidFill>
                  <a:srgbClr val="C00000"/>
                </a:solidFill>
              </a:rPr>
              <a:t>,</a:t>
            </a:r>
            <a:r>
              <a:rPr lang="zh-CN" altLang="en-US" dirty="0" smtClean="0">
                <a:solidFill>
                  <a:srgbClr val="C00000"/>
                </a:solidFill>
              </a:rPr>
              <a:t> </a:t>
            </a:r>
            <a:r>
              <a:rPr lang="en-US" altLang="zh-CN" dirty="0" smtClean="0">
                <a:solidFill>
                  <a:srgbClr val="C00000"/>
                </a:solidFill>
              </a:rPr>
              <a:t>only </a:t>
            </a:r>
            <a:r>
              <a:rPr lang="en-US" altLang="zh-CN" b="1" dirty="0" smtClean="0">
                <a:solidFill>
                  <a:srgbClr val="2185C5"/>
                </a:solidFill>
              </a:rPr>
              <a:t>absolute values </a:t>
            </a:r>
            <a:r>
              <a:rPr lang="en-US" altLang="zh-CN" dirty="0" smtClean="0">
                <a:solidFill>
                  <a:srgbClr val="C00000"/>
                </a:solidFill>
              </a:rPr>
              <a:t>are available</a:t>
            </a:r>
            <a:r>
              <a:rPr lang="zh-CN" altLang="en-US" dirty="0" smtClean="0">
                <a:solidFill>
                  <a:srgbClr val="C00000"/>
                </a:solidFill>
              </a:rPr>
              <a:t> </a:t>
            </a:r>
            <a:r>
              <a:rPr lang="en-US" altLang="zh-CN" dirty="0" smtClean="0">
                <a:solidFill>
                  <a:srgbClr val="C00000"/>
                </a:solidFill>
              </a:rPr>
              <a:t>by</a:t>
            </a:r>
            <a:r>
              <a:rPr lang="zh-CN" altLang="en-US" dirty="0" smtClean="0">
                <a:solidFill>
                  <a:srgbClr val="C00000"/>
                </a:solidFill>
              </a:rPr>
              <a:t> </a:t>
            </a:r>
            <a:r>
              <a:rPr lang="en-US" altLang="zh-CN" dirty="0" smtClean="0">
                <a:solidFill>
                  <a:srgbClr val="C00000"/>
                </a:solidFill>
              </a:rPr>
              <a:t>using</a:t>
            </a:r>
            <a:r>
              <a:rPr lang="zh-CN" altLang="en-US" dirty="0" smtClean="0">
                <a:solidFill>
                  <a:srgbClr val="C00000"/>
                </a:solidFill>
              </a:rPr>
              <a:t> </a:t>
            </a:r>
            <a:r>
              <a:rPr lang="en-US" altLang="zh-CN" dirty="0" smtClean="0">
                <a:solidFill>
                  <a:srgbClr val="C00000"/>
                </a:solidFill>
              </a:rPr>
              <a:t>CSI</a:t>
            </a:r>
            <a:r>
              <a:rPr lang="zh-CN" altLang="en-US" dirty="0" smtClean="0">
                <a:solidFill>
                  <a:srgbClr val="C00000"/>
                </a:solidFill>
              </a:rPr>
              <a:t> </a:t>
            </a:r>
            <a:r>
              <a:rPr lang="en-US" altLang="zh-CN" dirty="0" smtClean="0">
                <a:solidFill>
                  <a:srgbClr val="C00000"/>
                </a:solidFill>
              </a:rPr>
              <a:t>power</a:t>
            </a:r>
            <a:r>
              <a:rPr lang="en-US" altLang="zh-CN" baseline="30000" dirty="0" smtClean="0"/>
              <a:t> </a:t>
            </a:r>
            <a:r>
              <a:rPr lang="en-US" altLang="zh-CN" baseline="30000" dirty="0"/>
              <a:t>[1</a:t>
            </a:r>
            <a:r>
              <a:rPr lang="en-US" altLang="zh-CN" baseline="30000" dirty="0" smtClean="0"/>
              <a:t>]</a:t>
            </a:r>
            <a:endParaRPr lang="en-US" altLang="zh-CN" dirty="0" smtClean="0">
              <a:solidFill>
                <a:srgbClr val="C00000"/>
              </a:solidFill>
            </a:endParaRPr>
          </a:p>
        </p:txBody>
      </p:sp>
      <p:sp>
        <p:nvSpPr>
          <p:cNvPr id="4" name="灯片编号占位符 3"/>
          <p:cNvSpPr>
            <a:spLocks noGrp="1"/>
          </p:cNvSpPr>
          <p:nvPr>
            <p:ph type="sldNum" sz="quarter" idx="12"/>
          </p:nvPr>
        </p:nvSpPr>
        <p:spPr/>
        <p:txBody>
          <a:bodyPr/>
          <a:lstStyle/>
          <a:p>
            <a:fld id="{87AB51E9-348C-4DC8-84CE-839F8B9DCC07}" type="slidenum">
              <a:rPr lang="en-US" altLang="zh-CN" smtClean="0"/>
              <a:pPr/>
              <a:t>9</a:t>
            </a:fld>
            <a:endParaRPr lang="en-US" altLang="zh-CN"/>
          </a:p>
        </p:txBody>
      </p:sp>
      <p:pic>
        <p:nvPicPr>
          <p:cNvPr id="5" name="图片 4"/>
          <p:cNvPicPr>
            <a:picLocks/>
          </p:cNvPicPr>
          <p:nvPr/>
        </p:nvPicPr>
        <p:blipFill>
          <a:blip r:embed="rId3"/>
          <a:stretch>
            <a:fillRect/>
          </a:stretch>
        </p:blipFill>
        <p:spPr>
          <a:xfrm>
            <a:off x="899592" y="2084636"/>
            <a:ext cx="3240000" cy="2160000"/>
          </a:xfrm>
          <a:prstGeom prst="rect">
            <a:avLst/>
          </a:prstGeom>
        </p:spPr>
      </p:pic>
      <p:sp>
        <p:nvSpPr>
          <p:cNvPr id="7" name="文本框 6"/>
          <p:cNvSpPr txBox="1"/>
          <p:nvPr/>
        </p:nvSpPr>
        <p:spPr>
          <a:xfrm>
            <a:off x="107504" y="6270049"/>
            <a:ext cx="2863284" cy="369332"/>
          </a:xfrm>
          <a:prstGeom prst="rect">
            <a:avLst/>
          </a:prstGeom>
          <a:noFill/>
          <a:effectLst>
            <a:softEdge rad="12700"/>
          </a:effectLst>
        </p:spPr>
        <p:txBody>
          <a:bodyPr wrap="none" rtlCol="0">
            <a:spAutoFit/>
          </a:bodyPr>
          <a:lstStyle/>
          <a:p>
            <a:r>
              <a:rPr lang="en-US" altLang="zh-CN" dirty="0" smtClean="0">
                <a:solidFill>
                  <a:schemeClr val="tx1">
                    <a:lumMod val="50000"/>
                    <a:lumOff val="50000"/>
                  </a:schemeClr>
                </a:solidFill>
                <a:latin typeface="+mj-lt"/>
                <a:ea typeface="+mj-ea"/>
              </a:rPr>
              <a:t>[1]</a:t>
            </a:r>
            <a:r>
              <a:rPr lang="zh-CN" altLang="en-US" dirty="0" smtClean="0">
                <a:solidFill>
                  <a:schemeClr val="tx1">
                    <a:lumMod val="50000"/>
                    <a:lumOff val="50000"/>
                  </a:schemeClr>
                </a:solidFill>
                <a:latin typeface="+mj-lt"/>
                <a:ea typeface="+mj-ea"/>
              </a:rPr>
              <a:t> </a:t>
            </a:r>
            <a:r>
              <a:rPr lang="en-US" altLang="zh-CN" dirty="0" smtClean="0">
                <a:solidFill>
                  <a:schemeClr val="tx1">
                    <a:lumMod val="50000"/>
                    <a:lumOff val="50000"/>
                  </a:schemeClr>
                </a:solidFill>
                <a:latin typeface="+mj-lt"/>
                <a:ea typeface="+mj-ea"/>
              </a:rPr>
              <a:t>CARM, </a:t>
            </a:r>
            <a:r>
              <a:rPr lang="en-US" altLang="zh-CN" dirty="0" err="1" smtClean="0">
                <a:solidFill>
                  <a:schemeClr val="tx1">
                    <a:lumMod val="50000"/>
                    <a:lumOff val="50000"/>
                  </a:schemeClr>
                </a:solidFill>
                <a:latin typeface="+mj-lt"/>
                <a:ea typeface="+mj-ea"/>
              </a:rPr>
              <a:t>Mobicom</a:t>
            </a:r>
            <a:r>
              <a:rPr lang="en-US" altLang="zh-CN" dirty="0" smtClean="0">
                <a:solidFill>
                  <a:schemeClr val="tx1">
                    <a:lumMod val="50000"/>
                    <a:lumOff val="50000"/>
                  </a:schemeClr>
                </a:solidFill>
                <a:latin typeface="+mj-lt"/>
                <a:ea typeface="+mj-ea"/>
              </a:rPr>
              <a:t> ’15</a:t>
            </a:r>
            <a:endParaRPr lang="zh-CN" altLang="en-US" dirty="0">
              <a:solidFill>
                <a:schemeClr val="tx1">
                  <a:lumMod val="50000"/>
                  <a:lumOff val="50000"/>
                </a:schemeClr>
              </a:solidFill>
              <a:latin typeface="+mj-lt"/>
              <a:ea typeface="+mj-ea"/>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984" y="2084636"/>
            <a:ext cx="3464641" cy="216000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303" y="2087687"/>
            <a:ext cx="3456001" cy="2160000"/>
          </a:xfrm>
          <a:prstGeom prst="rect">
            <a:avLst/>
          </a:prstGeom>
        </p:spPr>
      </p:pic>
      <p:pic>
        <p:nvPicPr>
          <p:cNvPr id="12" name="图片 11"/>
          <p:cNvPicPr>
            <a:picLocks noChangeAspect="1"/>
          </p:cNvPicPr>
          <p:nvPr/>
        </p:nvPicPr>
        <p:blipFill>
          <a:blip r:embed="rId6"/>
          <a:stretch>
            <a:fillRect/>
          </a:stretch>
        </p:blipFill>
        <p:spPr>
          <a:xfrm>
            <a:off x="3060408" y="4501781"/>
            <a:ext cx="3860800" cy="660400"/>
          </a:xfrm>
          <a:prstGeom prst="rect">
            <a:avLst/>
          </a:prstGeom>
          <a:ln w="19050">
            <a:solidFill>
              <a:srgbClr val="E97400"/>
            </a:solidFill>
          </a:ln>
        </p:spPr>
      </p:pic>
      <p:sp>
        <p:nvSpPr>
          <p:cNvPr id="13" name="矩形 12"/>
          <p:cNvSpPr/>
          <p:nvPr/>
        </p:nvSpPr>
        <p:spPr>
          <a:xfrm>
            <a:off x="533400" y="4447260"/>
            <a:ext cx="2570100" cy="769441"/>
          </a:xfrm>
          <a:prstGeom prst="rect">
            <a:avLst/>
          </a:prstGeom>
        </p:spPr>
        <p:txBody>
          <a:bodyPr wrap="square">
            <a:spAutoFit/>
          </a:bodyPr>
          <a:lstStyle/>
          <a:p>
            <a:pPr algn="ctr"/>
            <a:r>
              <a:rPr lang="en-US" altLang="zh-CN" sz="2200" b="1" dirty="0" smtClean="0">
                <a:solidFill>
                  <a:schemeClr val="tx1">
                    <a:lumMod val="65000"/>
                    <a:lumOff val="35000"/>
                  </a:schemeClr>
                </a:solidFill>
                <a:latin typeface="Century Gothic" charset="0"/>
                <a:ea typeface="Century Gothic" charset="0"/>
                <a:cs typeface="Century Gothic" charset="0"/>
              </a:rPr>
              <a:t>Channel</a:t>
            </a:r>
            <a:r>
              <a:rPr lang="zh-CN" altLang="en-US" sz="2200" b="1" dirty="0" smtClean="0">
                <a:solidFill>
                  <a:schemeClr val="tx1">
                    <a:lumMod val="65000"/>
                    <a:lumOff val="35000"/>
                  </a:schemeClr>
                </a:solidFill>
                <a:latin typeface="Century Gothic" charset="0"/>
                <a:ea typeface="Century Gothic" charset="0"/>
                <a:cs typeface="Century Gothic" charset="0"/>
              </a:rPr>
              <a:t> </a:t>
            </a:r>
            <a:r>
              <a:rPr lang="en-US" altLang="zh-CN" sz="2200" b="1" dirty="0" smtClean="0">
                <a:solidFill>
                  <a:schemeClr val="tx1">
                    <a:lumMod val="65000"/>
                    <a:lumOff val="35000"/>
                  </a:schemeClr>
                </a:solidFill>
                <a:latin typeface="Century Gothic" charset="0"/>
                <a:ea typeface="Century Gothic" charset="0"/>
                <a:cs typeface="Century Gothic" charset="0"/>
              </a:rPr>
              <a:t>State</a:t>
            </a:r>
            <a:r>
              <a:rPr lang="zh-CN" altLang="en-US" sz="2200" b="1" dirty="0" smtClean="0">
                <a:solidFill>
                  <a:schemeClr val="tx1">
                    <a:lumMod val="65000"/>
                    <a:lumOff val="35000"/>
                  </a:schemeClr>
                </a:solidFill>
                <a:latin typeface="Century Gothic" charset="0"/>
                <a:ea typeface="Century Gothic" charset="0"/>
                <a:cs typeface="Century Gothic" charset="0"/>
              </a:rPr>
              <a:t> </a:t>
            </a:r>
            <a:r>
              <a:rPr lang="en-US" altLang="zh-CN" sz="2200" b="1" dirty="0" smtClean="0">
                <a:solidFill>
                  <a:schemeClr val="tx1">
                    <a:lumMod val="65000"/>
                    <a:lumOff val="35000"/>
                  </a:schemeClr>
                </a:solidFill>
                <a:latin typeface="Century Gothic" charset="0"/>
                <a:ea typeface="Century Gothic" charset="0"/>
                <a:cs typeface="Century Gothic" charset="0"/>
              </a:rPr>
              <a:t>Information</a:t>
            </a:r>
            <a:endParaRPr lang="zh-CN" altLang="en-US" sz="2200" b="1" dirty="0">
              <a:solidFill>
                <a:schemeClr val="tx1">
                  <a:lumMod val="65000"/>
                  <a:lumOff val="35000"/>
                </a:schemeClr>
              </a:solidFill>
              <a:latin typeface="Century Gothic" charset="0"/>
              <a:ea typeface="Century Gothic" charset="0"/>
              <a:cs typeface="Century Gothic" charset="0"/>
            </a:endParaRPr>
          </a:p>
        </p:txBody>
      </p:sp>
      <p:sp>
        <p:nvSpPr>
          <p:cNvPr id="14" name="矩形 13"/>
          <p:cNvSpPr/>
          <p:nvPr/>
        </p:nvSpPr>
        <p:spPr>
          <a:xfrm>
            <a:off x="7655098" y="2749137"/>
            <a:ext cx="1428750" cy="830997"/>
          </a:xfrm>
          <a:prstGeom prst="rect">
            <a:avLst/>
          </a:prstGeom>
        </p:spPr>
        <p:txBody>
          <a:bodyPr wrap="square">
            <a:spAutoFit/>
          </a:bodyPr>
          <a:lstStyle/>
          <a:p>
            <a:pPr algn="ctr"/>
            <a:r>
              <a:rPr lang="en-US" altLang="zh-CN" sz="2400" dirty="0" smtClean="0">
                <a:solidFill>
                  <a:schemeClr val="tx1">
                    <a:lumMod val="65000"/>
                    <a:lumOff val="35000"/>
                  </a:schemeClr>
                </a:solidFill>
                <a:latin typeface="Century Gothic" charset="0"/>
                <a:ea typeface="Century Gothic" charset="0"/>
                <a:cs typeface="Century Gothic" charset="0"/>
              </a:rPr>
              <a:t>USRP</a:t>
            </a:r>
            <a:r>
              <a:rPr lang="zh-CN" altLang="en-US" sz="2400" dirty="0" smtClean="0">
                <a:solidFill>
                  <a:schemeClr val="tx1">
                    <a:lumMod val="65000"/>
                    <a:lumOff val="35000"/>
                  </a:schemeClr>
                </a:solidFill>
                <a:latin typeface="Century Gothic" charset="0"/>
                <a:ea typeface="Century Gothic" charset="0"/>
                <a:cs typeface="Century Gothic" charset="0"/>
              </a:rPr>
              <a:t> </a:t>
            </a:r>
            <a:r>
              <a:rPr lang="en-US" altLang="zh-CN" sz="2400" u="sng" dirty="0" smtClean="0">
                <a:solidFill>
                  <a:schemeClr val="tx1">
                    <a:lumMod val="65000"/>
                    <a:lumOff val="35000"/>
                  </a:schemeClr>
                </a:solidFill>
                <a:latin typeface="Century Gothic" charset="0"/>
                <a:ea typeface="Century Gothic" charset="0"/>
                <a:cs typeface="Century Gothic" charset="0"/>
              </a:rPr>
              <a:t>Radios</a:t>
            </a:r>
            <a:endParaRPr lang="zh-CN" altLang="en-US" sz="2400" u="sng" dirty="0">
              <a:solidFill>
                <a:schemeClr val="tx1">
                  <a:lumMod val="65000"/>
                  <a:lumOff val="35000"/>
                </a:schemeClr>
              </a:solidFill>
              <a:latin typeface="Century Gothic" charset="0"/>
              <a:ea typeface="Century Gothic" charset="0"/>
              <a:cs typeface="Century Gothic" charset="0"/>
            </a:endParaRPr>
          </a:p>
        </p:txBody>
      </p:sp>
      <p:sp>
        <p:nvSpPr>
          <p:cNvPr id="17" name="矩形 16"/>
          <p:cNvSpPr/>
          <p:nvPr/>
        </p:nvSpPr>
        <p:spPr>
          <a:xfrm>
            <a:off x="7696200" y="2810692"/>
            <a:ext cx="1428750" cy="707886"/>
          </a:xfrm>
          <a:prstGeom prst="rect">
            <a:avLst/>
          </a:prstGeom>
          <a:solidFill>
            <a:schemeClr val="bg1"/>
          </a:solidFill>
        </p:spPr>
        <p:txBody>
          <a:bodyPr wrap="square">
            <a:spAutoFit/>
          </a:bodyPr>
          <a:lstStyle/>
          <a:p>
            <a:pPr algn="ctr"/>
            <a:r>
              <a:rPr lang="en-US" altLang="zh-CN" sz="2000" dirty="0" smtClean="0">
                <a:solidFill>
                  <a:schemeClr val="tx1">
                    <a:lumMod val="65000"/>
                    <a:lumOff val="35000"/>
                  </a:schemeClr>
                </a:solidFill>
                <a:latin typeface="Century Gothic" charset="0"/>
                <a:ea typeface="Century Gothic" charset="0"/>
                <a:cs typeface="Century Gothic" charset="0"/>
              </a:rPr>
              <a:t>COTS</a:t>
            </a:r>
            <a:r>
              <a:rPr lang="zh-CN" altLang="en-US" sz="2000" dirty="0" smtClean="0">
                <a:solidFill>
                  <a:schemeClr val="tx1">
                    <a:lumMod val="65000"/>
                    <a:lumOff val="35000"/>
                  </a:schemeClr>
                </a:solidFill>
                <a:latin typeface="Century Gothic" charset="0"/>
                <a:ea typeface="Century Gothic" charset="0"/>
                <a:cs typeface="Century Gothic" charset="0"/>
              </a:rPr>
              <a:t> </a:t>
            </a:r>
            <a:r>
              <a:rPr lang="en-US" altLang="zh-CN" sz="2000" dirty="0" err="1" smtClean="0">
                <a:solidFill>
                  <a:schemeClr val="tx1">
                    <a:lumMod val="65000"/>
                    <a:lumOff val="35000"/>
                  </a:schemeClr>
                </a:solidFill>
                <a:latin typeface="Century Gothic" charset="0"/>
                <a:ea typeface="Century Gothic" charset="0"/>
                <a:cs typeface="Century Gothic" charset="0"/>
              </a:rPr>
              <a:t>WiFi</a:t>
            </a:r>
            <a:r>
              <a:rPr lang="zh-CN" altLang="en-US" sz="2000" dirty="0" smtClean="0">
                <a:solidFill>
                  <a:schemeClr val="tx1">
                    <a:lumMod val="65000"/>
                    <a:lumOff val="35000"/>
                  </a:schemeClr>
                </a:solidFill>
                <a:latin typeface="Century Gothic" charset="0"/>
                <a:ea typeface="Century Gothic" charset="0"/>
                <a:cs typeface="Century Gothic" charset="0"/>
              </a:rPr>
              <a:t> </a:t>
            </a:r>
            <a:r>
              <a:rPr lang="en-US" altLang="zh-CN" sz="2000" u="sng" dirty="0" smtClean="0">
                <a:solidFill>
                  <a:schemeClr val="tx1">
                    <a:lumMod val="65000"/>
                    <a:lumOff val="35000"/>
                  </a:schemeClr>
                </a:solidFill>
                <a:latin typeface="Century Gothic" charset="0"/>
                <a:ea typeface="Century Gothic" charset="0"/>
                <a:cs typeface="Century Gothic" charset="0"/>
              </a:rPr>
              <a:t>Devices</a:t>
            </a:r>
            <a:endParaRPr lang="zh-CN" altLang="en-US" sz="2000" u="sng" dirty="0">
              <a:solidFill>
                <a:schemeClr val="tx1">
                  <a:lumMod val="65000"/>
                  <a:lumOff val="35000"/>
                </a:schemeClr>
              </a:solidFill>
              <a:latin typeface="Century Gothic" charset="0"/>
              <a:ea typeface="Century Gothic" charset="0"/>
              <a:cs typeface="Century Gothic" charset="0"/>
            </a:endParaRPr>
          </a:p>
        </p:txBody>
      </p:sp>
      <p:grpSp>
        <p:nvGrpSpPr>
          <p:cNvPr id="26" name="组 25"/>
          <p:cNvGrpSpPr/>
          <p:nvPr/>
        </p:nvGrpSpPr>
        <p:grpSpPr>
          <a:xfrm>
            <a:off x="6260123" y="4501781"/>
            <a:ext cx="2625748" cy="707886"/>
            <a:chOff x="6260123" y="4349381"/>
            <a:chExt cx="2625748" cy="707886"/>
          </a:xfrm>
        </p:grpSpPr>
        <p:cxnSp>
          <p:nvCxnSpPr>
            <p:cNvPr id="18" name="直线连接符 17"/>
            <p:cNvCxnSpPr/>
            <p:nvPr/>
          </p:nvCxnSpPr>
          <p:spPr>
            <a:xfrm>
              <a:off x="6260123" y="4726745"/>
              <a:ext cx="253219" cy="0"/>
            </a:xfrm>
            <a:prstGeom prst="line">
              <a:avLst/>
            </a:prstGeom>
            <a:ln w="38100">
              <a:solidFill>
                <a:srgbClr val="2185C5"/>
              </a:solidFill>
            </a:ln>
          </p:spPr>
          <p:style>
            <a:lnRef idx="1">
              <a:schemeClr val="accent1"/>
            </a:lnRef>
            <a:fillRef idx="0">
              <a:schemeClr val="accent1"/>
            </a:fillRef>
            <a:effectRef idx="0">
              <a:schemeClr val="accent1"/>
            </a:effectRef>
            <a:fontRef idx="minor">
              <a:schemeClr val="tx1"/>
            </a:fontRef>
          </p:style>
        </p:cxnSp>
        <p:cxnSp>
          <p:nvCxnSpPr>
            <p:cNvPr id="19" name="直线连接符 18"/>
            <p:cNvCxnSpPr/>
            <p:nvPr/>
          </p:nvCxnSpPr>
          <p:spPr>
            <a:xfrm>
              <a:off x="6358597" y="4726745"/>
              <a:ext cx="815928" cy="274000"/>
            </a:xfrm>
            <a:prstGeom prst="line">
              <a:avLst/>
            </a:prstGeom>
            <a:ln w="38100">
              <a:solidFill>
                <a:srgbClr val="2185C5"/>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7174525" y="4349381"/>
              <a:ext cx="1711346" cy="707886"/>
            </a:xfrm>
            <a:prstGeom prst="rect">
              <a:avLst/>
            </a:prstGeom>
            <a:solidFill>
              <a:schemeClr val="bg1"/>
            </a:solidFill>
            <a:ln w="38100">
              <a:solidFill>
                <a:srgbClr val="2185C5"/>
              </a:solidFill>
            </a:ln>
          </p:spPr>
          <p:txBody>
            <a:bodyPr wrap="square">
              <a:spAutoFit/>
            </a:bodyPr>
            <a:lstStyle/>
            <a:p>
              <a:pPr algn="ctr"/>
              <a:r>
                <a:rPr lang="en-US" altLang="zh-CN" sz="2000" b="1" dirty="0" smtClean="0">
                  <a:solidFill>
                    <a:schemeClr val="tx1">
                      <a:lumMod val="65000"/>
                      <a:lumOff val="35000"/>
                    </a:schemeClr>
                  </a:solidFill>
                  <a:latin typeface="Century Gothic" charset="0"/>
                  <a:ea typeface="Century Gothic" charset="0"/>
                  <a:cs typeface="Century Gothic" charset="0"/>
                </a:rPr>
                <a:t>Doppler</a:t>
              </a:r>
              <a:r>
                <a:rPr lang="zh-CN" altLang="en-US" sz="2000" b="1" dirty="0" smtClean="0">
                  <a:solidFill>
                    <a:schemeClr val="tx1">
                      <a:lumMod val="65000"/>
                      <a:lumOff val="35000"/>
                    </a:schemeClr>
                  </a:solidFill>
                  <a:latin typeface="Century Gothic" charset="0"/>
                  <a:ea typeface="Century Gothic" charset="0"/>
                  <a:cs typeface="Century Gothic" charset="0"/>
                </a:rPr>
                <a:t> </a:t>
              </a:r>
              <a:r>
                <a:rPr lang="en-US" altLang="zh-CN" sz="2000" b="1" dirty="0" smtClean="0">
                  <a:solidFill>
                    <a:schemeClr val="tx1">
                      <a:lumMod val="65000"/>
                      <a:lumOff val="35000"/>
                    </a:schemeClr>
                  </a:solidFill>
                  <a:latin typeface="Century Gothic" charset="0"/>
                  <a:ea typeface="Century Gothic" charset="0"/>
                  <a:cs typeface="Century Gothic" charset="0"/>
                </a:rPr>
                <a:t>Freq.</a:t>
              </a:r>
              <a:r>
                <a:rPr lang="zh-CN" altLang="en-US" sz="2000" b="1" dirty="0" smtClean="0">
                  <a:solidFill>
                    <a:schemeClr val="tx1">
                      <a:lumMod val="65000"/>
                      <a:lumOff val="35000"/>
                    </a:schemeClr>
                  </a:solidFill>
                  <a:latin typeface="Century Gothic" charset="0"/>
                  <a:ea typeface="Century Gothic" charset="0"/>
                  <a:cs typeface="Century Gothic" charset="0"/>
                </a:rPr>
                <a:t> </a:t>
              </a:r>
              <a:r>
                <a:rPr lang="en-US" altLang="zh-CN" sz="2000" b="1" dirty="0" smtClean="0">
                  <a:solidFill>
                    <a:schemeClr val="tx1">
                      <a:lumMod val="65000"/>
                      <a:lumOff val="35000"/>
                    </a:schemeClr>
                  </a:solidFill>
                  <a:latin typeface="Century Gothic" charset="0"/>
                  <a:ea typeface="Century Gothic" charset="0"/>
                  <a:cs typeface="Century Gothic" charset="0"/>
                </a:rPr>
                <a:t>Shifts</a:t>
              </a:r>
              <a:endParaRPr lang="zh-CN" altLang="en-US" sz="2000" b="1" u="sng" dirty="0">
                <a:solidFill>
                  <a:schemeClr val="tx1">
                    <a:lumMod val="65000"/>
                    <a:lumOff val="35000"/>
                  </a:schemeClr>
                </a:solidFill>
                <a:latin typeface="Century Gothic" charset="0"/>
                <a:ea typeface="Century Gothic" charset="0"/>
                <a:cs typeface="Century Gothic" charset="0"/>
              </a:endParaRPr>
            </a:p>
          </p:txBody>
        </p:sp>
      </p:grpSp>
    </p:spTree>
    <p:extLst>
      <p:ext uri="{BB962C8B-B14F-4D97-AF65-F5344CB8AC3E}">
        <p14:creationId xmlns:p14="http://schemas.microsoft.com/office/powerpoint/2010/main" val="138684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animBg="1"/>
    </p:bldLst>
  </p:timing>
</p:sld>
</file>

<file path=ppt/theme/theme1.xml><?xml version="1.0" encoding="utf-8"?>
<a:theme xmlns:a="http://schemas.openxmlformats.org/drawingml/2006/main" name="slightly_digital">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810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7759</TotalTime>
  <Words>4122</Words>
  <Application>Microsoft Macintosh PowerPoint</Application>
  <PresentationFormat>全屏显示(4:3)</PresentationFormat>
  <Paragraphs>437</Paragraphs>
  <Slides>31</Slides>
  <Notes>31</Notes>
  <HiddenSlides>2</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Calibri</vt:lpstr>
      <vt:lpstr>Cambria Math</vt:lpstr>
      <vt:lpstr>Century Gothic</vt:lpstr>
      <vt:lpstr>Gill Sans MT</vt:lpstr>
      <vt:lpstr>Mangal</vt:lpstr>
      <vt:lpstr>NimbusRomNo9L-Regu</vt:lpstr>
      <vt:lpstr>宋体</vt:lpstr>
      <vt:lpstr>Arial</vt:lpstr>
      <vt:lpstr>slightly_digital</vt:lpstr>
      <vt:lpstr>WiDance: Inferring Motion Direction using Commodity Wi-Fi for Interactive Exergames</vt:lpstr>
      <vt:lpstr>Exergames bring more than just fun</vt:lpstr>
      <vt:lpstr>Various Exergame Interfaces</vt:lpstr>
      <vt:lpstr>Leveraging Commodity WiFi</vt:lpstr>
      <vt:lpstr>Existing Arts</vt:lpstr>
      <vt:lpstr>Existing Arts</vt:lpstr>
      <vt:lpstr>WiDance</vt:lpstr>
      <vt:lpstr>WiDance Design</vt:lpstr>
      <vt:lpstr>Doppler Effects</vt:lpstr>
      <vt:lpstr>Doppler Extraction</vt:lpstr>
      <vt:lpstr>Doppler Extraction</vt:lpstr>
      <vt:lpstr>Antenna Selection</vt:lpstr>
      <vt:lpstr>Signal Processing  Procedure</vt:lpstr>
      <vt:lpstr>Problem Statement</vt:lpstr>
      <vt:lpstr>Motion Recognition</vt:lpstr>
      <vt:lpstr>Motion Recognition</vt:lpstr>
      <vt:lpstr>Motion Recognition</vt:lpstr>
      <vt:lpstr>Experiment &amp; Evaluation</vt:lpstr>
      <vt:lpstr>Experiment</vt:lpstr>
      <vt:lpstr>Overall Performance</vt:lpstr>
      <vt:lpstr>Impact of User Diversity</vt:lpstr>
      <vt:lpstr>Impact of Action Range</vt:lpstr>
      <vt:lpstr>Impact of Packet Rate</vt:lpstr>
      <vt:lpstr>Discussion</vt:lpstr>
      <vt:lpstr>Conclusion</vt:lpstr>
      <vt:lpstr>PowerPoint 演示文稿</vt:lpstr>
      <vt:lpstr>PowerPoint 演示文稿</vt:lpstr>
      <vt:lpstr>Analysis of Error Sources</vt:lpstr>
      <vt:lpstr>Discussion</vt:lpstr>
      <vt:lpstr>Motion Recognition</vt:lpstr>
      <vt:lpstr>Motion Recognition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Sensorless Sensing with WiFi</dc:title>
  <dc:creator>Microsoft Office 用户</dc:creator>
  <cp:lastModifiedBy>Microsoft Office 用户</cp:lastModifiedBy>
  <cp:revision>87</cp:revision>
  <dcterms:created xsi:type="dcterms:W3CDTF">2017-05-06T23:05:15Z</dcterms:created>
  <dcterms:modified xsi:type="dcterms:W3CDTF">2017-05-12T09:05:39Z</dcterms:modified>
</cp:coreProperties>
</file>